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7" r:id="rId8"/>
    <p:sldId id="263" r:id="rId9"/>
    <p:sldId id="275" r:id="rId10"/>
    <p:sldId id="265" r:id="rId11"/>
    <p:sldId id="264" r:id="rId12"/>
    <p:sldId id="266" r:id="rId13"/>
    <p:sldId id="272" r:id="rId14"/>
    <p:sldId id="268" r:id="rId15"/>
    <p:sldId id="271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1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38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4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76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8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84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2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99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5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4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F23D-F1EF-4A3B-9350-60091F953A2F}" type="datetimeFigureOut">
              <a:rPr lang="en-CA" smtClean="0"/>
              <a:t>29/05/2019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1F0E-EC0B-4199-80AC-24FCAC815F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067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Objective- to analyze impact of nutritional food and vaccination that may cause death in children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–Elina </a:t>
            </a:r>
            <a:r>
              <a:rPr lang="en-CA" dirty="0" err="1" smtClean="0"/>
              <a:t>mohanty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35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98217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  <a:p>
            <a:endParaRPr lang="en-CA" sz="800" b="0" i="0" u="none" strike="noStrike" baseline="0" dirty="0" smtClean="0">
              <a:latin typeface="SAS Monospace" panose="020B060902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-2157144"/>
            <a:ext cx="6096000" cy="1117228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3- Pie chart of recoded area(T.area &amp; C.Area)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gchart</a:t>
            </a:r>
            <a:r>
              <a:rPr lang="en-CA" dirty="0"/>
              <a:t> data=elina.birthdeath1;</a:t>
            </a:r>
          </a:p>
          <a:p>
            <a:pPr marL="0" indent="0">
              <a:buNone/>
            </a:pPr>
            <a:r>
              <a:rPr lang="en-CA" dirty="0"/>
              <a:t>pie recoded_area/discrete value=inside percent=inside slice=outside;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4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3- Pie chart of recoded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1293212"/>
            <a:ext cx="4863653" cy="48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Que-4..Cross tabulation between recoded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freq</a:t>
            </a:r>
            <a:r>
              <a:rPr lang="en-CA" dirty="0"/>
              <a:t> data=elina.birthdeath1;</a:t>
            </a:r>
          </a:p>
          <a:p>
            <a:pPr marL="0" indent="0">
              <a:buNone/>
            </a:pPr>
            <a:r>
              <a:rPr lang="en-CA" dirty="0"/>
              <a:t>tables recoded_area*gender;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07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289" y="257541"/>
            <a:ext cx="108225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RESULT- The FREQ Procedure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Table of recoded_area by gender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recoded_area     gender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Frequency      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Percent        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Row Pct        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Col Pct         ‚female  ‚male    ‚  Total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ƒƒƒƒƒƒƒƒƒƒƒƒƒƒƒƒˆƒƒƒƒƒƒƒƒˆƒƒƒƒƒƒƒƒˆ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comparison area ‚   2087 ‚   1861 ‚   3948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32.32 ‚  28.82 ‚  61.14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52.86 ‚  47.14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62.77 ‚  59.42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ƒƒƒƒƒƒƒƒƒƒƒƒƒƒƒƒˆƒƒƒƒƒƒƒƒˆƒƒƒƒƒƒƒƒˆ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treatment area  ‚   1238 ‚   1271 ‚   2509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19.17 ‚  19.68 ‚  38.86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49.34 ‚  50.66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‚  37.23 ‚  40.58 ‚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ƒƒƒƒƒƒƒƒƒƒƒƒƒƒƒƒˆƒƒƒƒƒƒƒƒˆƒƒƒƒƒƒƒƒˆ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Total               3325     3132     6457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   51.49    48.51   100.00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9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Que-5..Frequency table of recoded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u="sng" dirty="0" smtClean="0"/>
              <a:t>Program</a:t>
            </a:r>
            <a:endParaRPr lang="en-CA" b="1" u="sng" dirty="0"/>
          </a:p>
          <a:p>
            <a:pPr marL="0" indent="0">
              <a:buNone/>
            </a:pPr>
            <a:r>
              <a:rPr lang="en-CA" b="1" dirty="0" smtClean="0"/>
              <a:t>proc</a:t>
            </a:r>
            <a:r>
              <a:rPr lang="en-CA" dirty="0" smtClean="0"/>
              <a:t> </a:t>
            </a:r>
            <a:r>
              <a:rPr lang="en-CA" b="1" dirty="0"/>
              <a:t>freq</a:t>
            </a:r>
            <a:r>
              <a:rPr lang="en-CA" dirty="0"/>
              <a:t> data=elina.birthdeath1;</a:t>
            </a:r>
          </a:p>
          <a:p>
            <a:pPr marL="0" indent="0">
              <a:buNone/>
            </a:pPr>
            <a:r>
              <a:rPr lang="en-CA" dirty="0"/>
              <a:t>tables recoded_area;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21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8788" y="3293969"/>
            <a:ext cx="11732654" cy="2961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RESULT- The FREQ Procedure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                           Cumulative    Cumulative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recoded_area       Frequency     Percent     Frequency      Percent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ƒƒƒƒƒƒƒƒƒƒƒƒƒƒƒƒƒƒƒƒƒƒƒƒƒƒƒƒƒƒƒƒƒƒƒƒƒƒƒƒƒƒƒƒƒƒƒƒƒƒƒƒƒƒƒƒƒƒƒƒƒƒƒƒƒƒƒƒ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comparison area        3948       61.14          3948        61.14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treatment area         2509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941" y="980821"/>
            <a:ext cx="990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LOG-There were 6457 observations read from the data set ELINA.BIRTHDEATH1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7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Que-6..frequency table of area without comparison area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33999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1-proc</a:t>
            </a:r>
            <a:r>
              <a:rPr lang="en-CA" dirty="0" smtClean="0"/>
              <a:t> </a:t>
            </a:r>
            <a:r>
              <a:rPr lang="en-CA" b="1" dirty="0"/>
              <a:t>freq</a:t>
            </a:r>
            <a:r>
              <a:rPr lang="en-CA" dirty="0"/>
              <a:t> </a:t>
            </a:r>
            <a:r>
              <a:rPr lang="en-CA" dirty="0" smtClean="0"/>
              <a:t>data=elina.birthdeath1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tables area;</a:t>
            </a:r>
          </a:p>
          <a:p>
            <a:pPr marL="0" indent="0">
              <a:buNone/>
            </a:pPr>
            <a:r>
              <a:rPr lang="en-CA" dirty="0"/>
              <a:t>where area&lt;=</a:t>
            </a:r>
            <a:r>
              <a:rPr lang="en-CA" b="1" dirty="0"/>
              <a:t>4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02121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2-proc</a:t>
            </a:r>
            <a:r>
              <a:rPr lang="en-CA" dirty="0" smtClean="0"/>
              <a:t> </a:t>
            </a:r>
            <a:r>
              <a:rPr lang="en-CA" b="1" dirty="0"/>
              <a:t>freq</a:t>
            </a:r>
            <a:r>
              <a:rPr lang="en-CA" dirty="0"/>
              <a:t> data=elina.birthdeath1;</a:t>
            </a:r>
          </a:p>
          <a:p>
            <a:pPr marL="0" indent="0">
              <a:buNone/>
            </a:pPr>
            <a:r>
              <a:rPr lang="en-CA" dirty="0"/>
              <a:t>tables area;</a:t>
            </a:r>
          </a:p>
          <a:p>
            <a:pPr marL="0" indent="0">
              <a:buNone/>
            </a:pPr>
            <a:r>
              <a:rPr lang="en-CA" dirty="0"/>
              <a:t>format area rc.;</a:t>
            </a:r>
          </a:p>
          <a:p>
            <a:pPr marL="0" indent="0">
              <a:buNone/>
            </a:pPr>
            <a:r>
              <a:rPr lang="en-CA" dirty="0"/>
              <a:t>where area&lt;=</a:t>
            </a:r>
            <a:r>
              <a:rPr lang="en-CA" b="1" dirty="0"/>
              <a:t>4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1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3639" y="58847"/>
            <a:ext cx="112046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The SAS System          15:34 Sunday, June 14, 2009 600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The FREQ Procedure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    area</a:t>
            </a:r>
          </a:p>
          <a:p>
            <a:endParaRPr lang="en-CA" b="0" i="0" u="none" strike="noStrike" baseline="0" dirty="0" smtClean="0">
              <a:latin typeface="SAS Monospace" panose="020B0609020202020204" pitchFamily="49" charset="0"/>
            </a:endParaRP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                              Cumulative    Cumulative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area    Frequency     Percent     Frequency      Percent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ƒƒƒƒƒƒƒƒƒƒƒƒƒƒƒƒƒƒƒƒƒƒƒƒƒƒƒƒƒƒƒƒƒƒƒƒƒƒƒƒƒƒƒƒƒƒƒƒƒƒƒƒƒƒƒƒƒ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1         706       28.14           706        28.14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2         731       29.14          1437        57.27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3         591       23.56          2028        80.83</a:t>
            </a:r>
          </a:p>
          <a:p>
            <a:r>
              <a:rPr lang="en-CA" b="0" i="0" u="none" strike="noStrike" baseline="0" dirty="0" smtClean="0">
                <a:latin typeface="SAS Monospace" panose="020B0609020202020204" pitchFamily="49" charset="0"/>
              </a:rPr>
              <a:t>                      4         481       19.17          2509       100.00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0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THANK YOU</a:t>
            </a:r>
            <a:endParaRPr lang="en-CA" sz="60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1-Chisq test between recorded area and gender-one way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dirty="0" smtClean="0"/>
              <a:t>elina.birth1</a:t>
            </a:r>
          </a:p>
          <a:p>
            <a:pPr marL="0" indent="0">
              <a:buNone/>
            </a:pPr>
            <a:r>
              <a:rPr lang="en-CA" dirty="0" smtClean="0"/>
              <a:t>set </a:t>
            </a:r>
            <a:r>
              <a:rPr lang="en-CA" dirty="0"/>
              <a:t>elina.birth;</a:t>
            </a:r>
          </a:p>
          <a:p>
            <a:pPr marL="0" indent="0">
              <a:buNone/>
            </a:pPr>
            <a:r>
              <a:rPr lang="en-CA" dirty="0"/>
              <a:t>length recoded_area $</a:t>
            </a:r>
            <a:r>
              <a:rPr lang="en-CA" b="1" dirty="0"/>
              <a:t>15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 area= </a:t>
            </a:r>
            <a:r>
              <a:rPr lang="en-CA" b="1" dirty="0"/>
              <a:t>5</a:t>
            </a:r>
            <a:r>
              <a:rPr lang="en-CA" dirty="0"/>
              <a:t> then recoded_area="comparison area";</a:t>
            </a:r>
          </a:p>
          <a:p>
            <a:pPr marL="0" indent="0">
              <a:buNone/>
            </a:pPr>
            <a:r>
              <a:rPr lang="en-CA" dirty="0"/>
              <a:t>else recoded_area="</a:t>
            </a:r>
            <a:r>
              <a:rPr lang="en-CA" dirty="0" smtClean="0"/>
              <a:t>treatment area</a:t>
            </a:r>
            <a:r>
              <a:rPr lang="en-CA" dirty="0"/>
              <a:t>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elina.birth1; </a:t>
            </a:r>
          </a:p>
          <a:p>
            <a:pPr marL="0" indent="0">
              <a:buNone/>
            </a:pPr>
            <a:r>
              <a:rPr lang="en-CA" dirty="0" smtClean="0"/>
              <a:t>set </a:t>
            </a:r>
            <a:r>
              <a:rPr lang="en-CA" dirty="0"/>
              <a:t>elina.birth1;</a:t>
            </a:r>
          </a:p>
          <a:p>
            <a:pPr marL="0" indent="0">
              <a:buNone/>
            </a:pPr>
            <a:r>
              <a:rPr lang="en-CA" dirty="0"/>
              <a:t>length gender $</a:t>
            </a:r>
            <a:r>
              <a:rPr lang="en-CA" b="1" dirty="0"/>
              <a:t>9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 sex = </a:t>
            </a:r>
            <a:r>
              <a:rPr lang="en-CA" b="1" dirty="0"/>
              <a:t>1</a:t>
            </a:r>
            <a:r>
              <a:rPr lang="en-CA" dirty="0"/>
              <a:t> then gender ="male";</a:t>
            </a:r>
          </a:p>
          <a:p>
            <a:pPr marL="0" indent="0">
              <a:buNone/>
            </a:pPr>
            <a:r>
              <a:rPr lang="en-CA" dirty="0"/>
              <a:t>else gender = "female";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4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Chi sq test..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format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value rc</a:t>
            </a:r>
          </a:p>
          <a:p>
            <a:pPr marL="0" indent="0">
              <a:buNone/>
            </a:pPr>
            <a:r>
              <a:rPr lang="en-CA" b="1" dirty="0"/>
              <a:t>1</a:t>
            </a:r>
            <a:r>
              <a:rPr lang="en-CA" dirty="0"/>
              <a:t>-</a:t>
            </a:r>
            <a:r>
              <a:rPr lang="en-CA" b="1" dirty="0"/>
              <a:t>4</a:t>
            </a:r>
            <a:r>
              <a:rPr lang="en-CA" dirty="0"/>
              <a:t>="treatment area"</a:t>
            </a:r>
          </a:p>
          <a:p>
            <a:pPr marL="0" indent="0">
              <a:buNone/>
            </a:pPr>
            <a:r>
              <a:rPr lang="en-CA" b="1" dirty="0"/>
              <a:t>5</a:t>
            </a:r>
            <a:r>
              <a:rPr lang="en-CA" dirty="0"/>
              <a:t>="comparison area";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print</a:t>
            </a:r>
            <a:r>
              <a:rPr lang="en-CA" dirty="0"/>
              <a:t> data=elina.birth;</a:t>
            </a:r>
          </a:p>
          <a:p>
            <a:pPr marL="0" indent="0">
              <a:buNone/>
            </a:pPr>
            <a:r>
              <a:rPr lang="en-CA" dirty="0"/>
              <a:t>format area rc.;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format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value sex</a:t>
            </a:r>
          </a:p>
          <a:p>
            <a:pPr marL="0" indent="0">
              <a:buNone/>
            </a:pPr>
            <a:r>
              <a:rPr lang="en-CA" b="1" dirty="0"/>
              <a:t>1</a:t>
            </a:r>
            <a:r>
              <a:rPr lang="en-CA" dirty="0"/>
              <a:t>="male"</a:t>
            </a:r>
          </a:p>
          <a:p>
            <a:pPr marL="0" indent="0">
              <a:buNone/>
            </a:pPr>
            <a:r>
              <a:rPr lang="en-CA" b="1" dirty="0"/>
              <a:t>2</a:t>
            </a:r>
            <a:r>
              <a:rPr lang="en-CA" dirty="0"/>
              <a:t>="female";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print</a:t>
            </a:r>
            <a:r>
              <a:rPr lang="en-CA" dirty="0"/>
              <a:t> data=elina.birth;</a:t>
            </a:r>
          </a:p>
          <a:p>
            <a:pPr marL="0" indent="0">
              <a:buNone/>
            </a:pPr>
            <a:r>
              <a:rPr lang="en-CA" dirty="0"/>
              <a:t>format area rc. sex sex.;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007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1- chi sq test..final program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freq</a:t>
            </a:r>
            <a:r>
              <a:rPr lang="en-CA" dirty="0"/>
              <a:t> data=elina.birth1;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tables </a:t>
            </a:r>
            <a:r>
              <a:rPr lang="en-CA" dirty="0"/>
              <a:t>gender*recoded_area/chisq;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18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8192" y="640186"/>
            <a:ext cx="9620517" cy="562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Chisq test-RESULT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        The FREQ Procedure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</a:t>
            </a: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Statistics for Table of gender by recoded_area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Statistic                     DF       Value      Prob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ƒƒƒƒƒƒƒƒƒƒƒƒƒƒƒƒƒƒƒƒƒƒƒƒƒƒƒƒƒƒƒƒƒƒƒƒƒƒƒƒƒƒƒƒƒƒƒƒƒƒƒƒƒƒ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Chi-Square                     1      7.8646    0.0050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Likelihood Ratio Chi-Square    1      7.8643    0.0050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Continuity Adj. Chi-Square     1      7.7249    0.0054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Mantel-Haenszel Chi-Square     1      7.8634    0.0050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Phi Coefficient                       0.0344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Contingency Coefficient               0.0344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Cramer's V                            0.0344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       Fisher's Exact Test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ƒƒƒƒƒƒƒƒƒƒƒƒƒƒƒƒƒƒƒƒƒƒƒƒƒƒƒƒƒƒƒƒƒƒ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Cell (1,1) Frequency (F)      2094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Left-sided Pr &lt;= F          0.9977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Right-sided Pr &gt;= F         0.0027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Table Probability (P)    3.915E-04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Two-sided Pr &lt;= P           0.0051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 </a:t>
            </a:r>
            <a:endParaRPr lang="en-CA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effectLst/>
                <a:latin typeface="SAS Monospace" panose="020B0609020202020204" pitchFamily="49" charset="0"/>
                <a:ea typeface="Calibri" panose="020F0502020204030204" pitchFamily="34" charset="0"/>
                <a:cs typeface="SAS Monospace" panose="020B0609020202020204" pitchFamily="49" charset="0"/>
              </a:rPr>
              <a:t>                                      Sample Size = 6645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4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-2 Independent sample T test on age at death by recoded area- one way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elina.birthdeath1;	</a:t>
            </a:r>
          </a:p>
          <a:p>
            <a:pPr marL="0" indent="0">
              <a:buNone/>
            </a:pPr>
            <a:r>
              <a:rPr lang="en-CA" dirty="0"/>
              <a:t>merge elina.birth1 elina.death;</a:t>
            </a:r>
          </a:p>
          <a:p>
            <a:pPr marL="0" indent="0">
              <a:buNone/>
            </a:pPr>
            <a:r>
              <a:rPr lang="en-CA" dirty="0"/>
              <a:t>by crid;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b="1" dirty="0" smtClean="0"/>
              <a:t>data</a:t>
            </a:r>
            <a:r>
              <a:rPr lang="en-CA" dirty="0" smtClean="0"/>
              <a:t> elina.birthdeath1; elina.birthdeath1;</a:t>
            </a:r>
          </a:p>
          <a:p>
            <a:pPr marL="0" indent="0">
              <a:buNone/>
            </a:pPr>
            <a:r>
              <a:rPr lang="en-CA" dirty="0" smtClean="0"/>
              <a:t>aadm=(DOD-DOB)/</a:t>
            </a:r>
            <a:r>
              <a:rPr lang="en-CA" b="1" dirty="0" smtClean="0"/>
              <a:t>30.46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format aadm </a:t>
            </a:r>
            <a:r>
              <a:rPr lang="en-CA" b="1" dirty="0" smtClean="0"/>
              <a:t>5.2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b="1" dirty="0" smtClean="0"/>
              <a:t>run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68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 -2..2</a:t>
            </a:r>
            <a:r>
              <a:rPr lang="en-CA" baseline="30000" dirty="0" smtClean="0"/>
              <a:t>nd</a:t>
            </a:r>
            <a:r>
              <a:rPr lang="en-CA" dirty="0" smtClean="0"/>
              <a:t> way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format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value aadm</a:t>
            </a:r>
          </a:p>
          <a:p>
            <a:pPr marL="0" indent="0">
              <a:buNone/>
            </a:pPr>
            <a:r>
              <a:rPr lang="en-CA" b="1" dirty="0"/>
              <a:t>0</a:t>
            </a:r>
            <a:r>
              <a:rPr lang="en-CA" dirty="0"/>
              <a:t>-&lt;</a:t>
            </a:r>
            <a:r>
              <a:rPr lang="en-CA" b="1" dirty="0"/>
              <a:t>5</a:t>
            </a:r>
            <a:r>
              <a:rPr lang="en-CA" dirty="0"/>
              <a:t>="under age"</a:t>
            </a:r>
          </a:p>
          <a:p>
            <a:pPr marL="0" indent="0">
              <a:buNone/>
            </a:pPr>
            <a:r>
              <a:rPr lang="en-CA" b="1" dirty="0"/>
              <a:t>5</a:t>
            </a:r>
            <a:r>
              <a:rPr lang="en-CA" dirty="0"/>
              <a:t>-&lt;</a:t>
            </a:r>
            <a:r>
              <a:rPr lang="en-CA" b="1" dirty="0"/>
              <a:t>30</a:t>
            </a:r>
            <a:r>
              <a:rPr lang="en-CA" dirty="0"/>
              <a:t>="middle age"</a:t>
            </a:r>
          </a:p>
          <a:p>
            <a:pPr marL="0" indent="0">
              <a:buNone/>
            </a:pPr>
            <a:r>
              <a:rPr lang="en-CA" b="1" dirty="0"/>
              <a:t>30</a:t>
            </a:r>
            <a:r>
              <a:rPr lang="en-CA" dirty="0"/>
              <a:t>-high="over age";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b="1" dirty="0" smtClean="0"/>
              <a:t>proc</a:t>
            </a:r>
            <a:r>
              <a:rPr lang="en-CA" dirty="0" smtClean="0"/>
              <a:t> </a:t>
            </a:r>
            <a:r>
              <a:rPr lang="en-CA" b="1" dirty="0" smtClean="0"/>
              <a:t>print</a:t>
            </a:r>
            <a:r>
              <a:rPr lang="en-CA" dirty="0" smtClean="0"/>
              <a:t> data=elina.birthdeath1;</a:t>
            </a:r>
          </a:p>
          <a:p>
            <a:pPr marL="0" indent="0">
              <a:buNone/>
            </a:pPr>
            <a:r>
              <a:rPr lang="en-CA" dirty="0" smtClean="0"/>
              <a:t>format aadm aadm.;</a:t>
            </a:r>
          </a:p>
          <a:p>
            <a:pPr marL="0" indent="0">
              <a:buNone/>
            </a:pPr>
            <a:r>
              <a:rPr lang="en-CA" b="1" dirty="0" smtClean="0"/>
              <a:t>run</a:t>
            </a:r>
            <a:r>
              <a:rPr lang="en-CA" dirty="0" smtClean="0"/>
              <a:t>;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 smtClean="0"/>
              <a:t>data</a:t>
            </a:r>
            <a:r>
              <a:rPr lang="en-CA" dirty="0" smtClean="0"/>
              <a:t> elina.birthdeath1;	</a:t>
            </a:r>
          </a:p>
          <a:p>
            <a:pPr marL="0" indent="0">
              <a:buNone/>
            </a:pPr>
            <a:r>
              <a:rPr lang="en-CA" dirty="0" smtClean="0"/>
              <a:t>set elina.birthdeath1;</a:t>
            </a:r>
          </a:p>
          <a:p>
            <a:pPr marL="0" indent="0">
              <a:buNone/>
            </a:pPr>
            <a:r>
              <a:rPr lang="en-CA" dirty="0" smtClean="0"/>
              <a:t>length age $</a:t>
            </a:r>
            <a:r>
              <a:rPr lang="en-CA" b="1" dirty="0" smtClean="0"/>
              <a:t>16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if aadm = &lt;</a:t>
            </a:r>
            <a:r>
              <a:rPr lang="en-CA" b="1" dirty="0" smtClean="0"/>
              <a:t>10</a:t>
            </a:r>
            <a:r>
              <a:rPr lang="en-CA" dirty="0" smtClean="0"/>
              <a:t> then age="under_age";</a:t>
            </a:r>
          </a:p>
          <a:p>
            <a:pPr marL="0" indent="0">
              <a:buNone/>
            </a:pPr>
            <a:r>
              <a:rPr lang="en-CA" dirty="0" smtClean="0"/>
              <a:t>else if aadm = &lt;</a:t>
            </a:r>
            <a:r>
              <a:rPr lang="en-CA" b="1" dirty="0" smtClean="0"/>
              <a:t>30</a:t>
            </a:r>
            <a:r>
              <a:rPr lang="en-CA" dirty="0" smtClean="0"/>
              <a:t> then age="middle_age";</a:t>
            </a:r>
          </a:p>
          <a:p>
            <a:pPr marL="0" indent="0">
              <a:buNone/>
            </a:pPr>
            <a:r>
              <a:rPr lang="en-CA" dirty="0" smtClean="0"/>
              <a:t>else age="over_age";</a:t>
            </a:r>
          </a:p>
          <a:p>
            <a:pPr marL="0" indent="0">
              <a:buNone/>
            </a:pPr>
            <a:r>
              <a:rPr lang="en-CA" b="1" dirty="0" smtClean="0"/>
              <a:t>run</a:t>
            </a:r>
            <a:r>
              <a:rPr lang="en-CA" dirty="0" smtClean="0"/>
              <a:t>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435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Que-2..final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proc</a:t>
            </a:r>
            <a:r>
              <a:rPr lang="en-CA" dirty="0" smtClean="0"/>
              <a:t> </a:t>
            </a:r>
            <a:r>
              <a:rPr lang="en-CA" b="1" dirty="0" smtClean="0"/>
              <a:t>ttest</a:t>
            </a:r>
            <a:r>
              <a:rPr lang="en-CA" dirty="0" smtClean="0"/>
              <a:t> data=elina.birthdeath1;</a:t>
            </a:r>
          </a:p>
          <a:p>
            <a:pPr marL="0" indent="0">
              <a:buNone/>
            </a:pPr>
            <a:r>
              <a:rPr lang="en-CA" dirty="0" smtClean="0"/>
              <a:t>class recoded_area;</a:t>
            </a:r>
          </a:p>
          <a:p>
            <a:pPr marL="0" indent="0">
              <a:buNone/>
            </a:pPr>
            <a:r>
              <a:rPr lang="en-CA" dirty="0" smtClean="0"/>
              <a:t>var aadm;</a:t>
            </a:r>
          </a:p>
          <a:p>
            <a:pPr marL="0" indent="0">
              <a:buNone/>
            </a:pPr>
            <a:r>
              <a:rPr lang="en-CA" b="1" dirty="0" smtClean="0"/>
              <a:t>run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u="sng" dirty="0" smtClean="0"/>
              <a:t>RESULT</a:t>
            </a:r>
          </a:p>
          <a:p>
            <a:pPr marL="0" indent="0">
              <a:buNone/>
            </a:pPr>
            <a:r>
              <a:rPr lang="en-CA" dirty="0" smtClean="0"/>
              <a:t>Probability value is 0.0016 , which is less than 0.05, so Alternative hypothesis (H1)is accepted. There is significant difference between camparison area and treatment area by age at death in months.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17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33296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SAS Monospace" panose="020B0609020202020204" pitchFamily="49" charset="0"/>
              </a:rPr>
              <a:t>The SAS System        18:21 Wednesday, July 1, 2009   1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                    The TTEST Procedure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                      Variable:  aadm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recoded_area           N        Mean     Std Dev     Std Err     Minimum     Maximum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comparison area     3948     10.4933     14.5696      0.2319           0     59.8490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    treatment area      2509      9.1771     13.7595      0.2747           0     60.1445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    Diff (1-2)                    1.3162     14.2603      0.3641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recoded_area      Method              Mean      95% CL Mean       Std Dev     95% CL Std Dev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comparison area                    10.4933    10.0387  10.9480    14.5696    14.2552  14.8983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treatment area                      9.1771     8.6384   9.7158    13.7595    13.3891  14.1511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Diff (1-2)        Pooled            1.3162     0.6025   2.0300    14.2603    14.0185  14.5106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Diff (1-2)        Satterthwaite     1.3162     0.6115   2.0210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Method           Variances        DF    t Value    Pr &gt; |t|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Pooled           Equal          6455       3.62      0.0003</a:t>
            </a: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Satterthwaite    Unequal      5561.3       3.66      0.0003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en-CA" sz="1400" dirty="0">
                <a:latin typeface="SAS Monospace" panose="020B0609020202020204" pitchFamily="49" charset="0"/>
              </a:rPr>
              <a:t>                                     Equality of Variances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da-DK" sz="1400" dirty="0">
                <a:latin typeface="SAS Monospace" panose="020B0609020202020204" pitchFamily="49" charset="0"/>
              </a:rPr>
              <a:t>                       Method      Num DF    Den DF    F Value    </a:t>
            </a:r>
            <a:r>
              <a:rPr lang="da-DK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Pr &gt; F</a:t>
            </a:r>
          </a:p>
          <a:p>
            <a:endParaRPr lang="en-CA" sz="1400" dirty="0">
              <a:latin typeface="SAS Monospace" panose="020B0609020202020204" pitchFamily="49" charset="0"/>
            </a:endParaRPr>
          </a:p>
          <a:p>
            <a:r>
              <a:rPr lang="da-DK" sz="1400" dirty="0">
                <a:latin typeface="SAS Monospace" panose="020B0609020202020204" pitchFamily="49" charset="0"/>
              </a:rPr>
              <a:t>                       Folded F      3947      2508       1.12    </a:t>
            </a:r>
            <a:r>
              <a:rPr lang="da-DK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0.0016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12387</TotalTime>
  <Words>725</Words>
  <Application>Microsoft Office PowerPoint</Application>
  <PresentationFormat>Widescreen</PresentationFormat>
  <Paragraphs>309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Elephant</vt:lpstr>
      <vt:lpstr>SAS Monospace</vt:lpstr>
      <vt:lpstr>Times New Roman</vt:lpstr>
      <vt:lpstr>Office Theme</vt:lpstr>
      <vt:lpstr>Objective- to analyze impact of nutritional food and vaccination that may cause death in children</vt:lpstr>
      <vt:lpstr>Que 1-Chisq test between recorded area and gender-one way</vt:lpstr>
      <vt:lpstr>Chi sq test..</vt:lpstr>
      <vt:lpstr>Que 1- chi sq test..final program</vt:lpstr>
      <vt:lpstr>PowerPoint Presentation</vt:lpstr>
      <vt:lpstr>Que -2 Independent sample T test on age at death by recoded area- one way</vt:lpstr>
      <vt:lpstr>Que -2..2nd way</vt:lpstr>
      <vt:lpstr>Que-2..final program</vt:lpstr>
      <vt:lpstr>PowerPoint Presentation</vt:lpstr>
      <vt:lpstr>Que 3- Pie chart of recoded area(T.area &amp; C.Area)</vt:lpstr>
      <vt:lpstr>Que 3- Pie chart of recoded area</vt:lpstr>
      <vt:lpstr>Que-4..Cross tabulation between recoded area</vt:lpstr>
      <vt:lpstr>PowerPoint Presentation</vt:lpstr>
      <vt:lpstr>Que-5..Frequency table of recoded area</vt:lpstr>
      <vt:lpstr>PowerPoint Presentation</vt:lpstr>
      <vt:lpstr>Que-6..frequency table of area without comparison area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 to analyze impact of nutritional food and vaccination that may cause death in children</dc:title>
  <dc:creator>admin</dc:creator>
  <cp:lastModifiedBy>admin</cp:lastModifiedBy>
  <cp:revision>29</cp:revision>
  <dcterms:created xsi:type="dcterms:W3CDTF">2009-06-19T22:54:48Z</dcterms:created>
  <dcterms:modified xsi:type="dcterms:W3CDTF">2019-05-29T20:06:07Z</dcterms:modified>
</cp:coreProperties>
</file>