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24 February, 2022 Murom, Russian Federation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Изучение основ математического моделирования.</a:t>
            </a:r>
          </a:p>
          <a:p>
            <a:pPr lvl="0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Рассмотреть некоторые простейшие модели боевых действий - модели Ланчестера.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sz="1800" dirty="0" err="1"/>
                  <a:t>Построить</a:t>
                </a:r>
                <a:r>
                  <a:rPr sz="1800" dirty="0"/>
                  <a:t> </a:t>
                </a:r>
                <a:r>
                  <a:rPr sz="1800" dirty="0" err="1"/>
                  <a:t>графики</a:t>
                </a:r>
                <a:r>
                  <a:rPr sz="1800" dirty="0"/>
                  <a:t> </a:t>
                </a:r>
                <a:r>
                  <a:rPr sz="1800" dirty="0" err="1"/>
                  <a:t>изменения</a:t>
                </a:r>
                <a:r>
                  <a:rPr sz="1800" dirty="0"/>
                  <a:t> </a:t>
                </a:r>
                <a:r>
                  <a:rPr sz="1800" dirty="0" err="1"/>
                  <a:t>численности</a:t>
                </a:r>
                <a:r>
                  <a:rPr sz="1800" dirty="0"/>
                  <a:t> </a:t>
                </a:r>
                <a:r>
                  <a:rPr sz="1800" dirty="0" err="1"/>
                  <a:t>войск</a:t>
                </a:r>
                <a:r>
                  <a:rPr sz="1800" dirty="0"/>
                  <a:t> </a:t>
                </a:r>
                <a:r>
                  <a:rPr sz="1800" dirty="0" err="1"/>
                  <a:t>армии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sz="1800" dirty="0"/>
                  <a:t> и </a:t>
                </a:r>
                <a:r>
                  <a:rPr sz="1800" dirty="0" err="1"/>
                  <a:t>армии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У</m:t>
                    </m:r>
                  </m:oMath>
                </a14:m>
                <a:r>
                  <a:rPr sz="1800" dirty="0"/>
                  <a:t> </a:t>
                </a:r>
                <a:r>
                  <a:rPr sz="1800" dirty="0" err="1"/>
                  <a:t>для</a:t>
                </a:r>
                <a:r>
                  <a:rPr sz="1800" dirty="0"/>
                  <a:t> </a:t>
                </a:r>
                <a:r>
                  <a:rPr sz="1800" dirty="0" err="1"/>
                  <a:t>двух</a:t>
                </a:r>
                <a:r>
                  <a:rPr sz="1800" dirty="0"/>
                  <a:t> </a:t>
                </a:r>
                <a:r>
                  <a:rPr sz="1800" dirty="0" err="1"/>
                  <a:t>случаев</a:t>
                </a:r>
                <a:r>
                  <a:rPr sz="1800"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sz="1800" dirty="0" err="1"/>
                  <a:t>Модель</a:t>
                </a:r>
                <a:r>
                  <a:rPr sz="1800" dirty="0"/>
                  <a:t> </a:t>
                </a:r>
                <a:r>
                  <a:rPr sz="1800" dirty="0" err="1"/>
                  <a:t>боевых</a:t>
                </a:r>
                <a:r>
                  <a:rPr sz="1800" dirty="0"/>
                  <a:t> </a:t>
                </a:r>
                <a:r>
                  <a:rPr sz="1800" dirty="0" err="1"/>
                  <a:t>действий</a:t>
                </a:r>
                <a:r>
                  <a:rPr sz="1800" dirty="0"/>
                  <a:t> </a:t>
                </a:r>
                <a:r>
                  <a:rPr sz="1800" dirty="0" err="1"/>
                  <a:t>между</a:t>
                </a:r>
                <a:r>
                  <a:rPr sz="1800" dirty="0"/>
                  <a:t> </a:t>
                </a:r>
                <a:r>
                  <a:rPr sz="1800" dirty="0" err="1"/>
                  <a:t>регулярными</a:t>
                </a:r>
                <a:r>
                  <a:rPr sz="1800" dirty="0"/>
                  <a:t> </a:t>
                </a:r>
                <a:r>
                  <a:rPr sz="1800" dirty="0" err="1"/>
                  <a:t>войсками</a:t>
                </a:r>
                <a:br>
                  <a:rPr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sz="18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1800">
                        <a:latin typeface="Cambria Math" panose="02040503050406030204" pitchFamily="18" charset="0"/>
                      </a:rPr>
                      <m:t>=−0,4</m:t>
                    </m:r>
                    <m:r>
                      <a:rPr sz="18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−0,64</m:t>
                    </m:r>
                    <m:r>
                      <a:rPr sz="18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</m:t>
                    </m:r>
                    <m:r>
                      <a:rPr sz="180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sz="18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1800">
                        <a:latin typeface="Cambria Math" panose="02040503050406030204" pitchFamily="18" charset="0"/>
                      </a:rPr>
                      <m:t>=−0,77</m:t>
                    </m:r>
                    <m:r>
                      <a:rPr sz="18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−0,3</m:t>
                    </m:r>
                    <m:r>
                      <a:rPr sz="18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</m:t>
                    </m:r>
                    <m:r>
                      <a:rPr sz="180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sz="1800" dirty="0"/>
              </a:p>
              <a:p>
                <a:pPr marL="342900" lvl="0" indent="-342900">
                  <a:buAutoNum type="arabicPeriod"/>
                </a:pPr>
                <a:r>
                  <a:rPr sz="1800" dirty="0" err="1"/>
                  <a:t>Модель</a:t>
                </a:r>
                <a:r>
                  <a:rPr sz="1800" dirty="0"/>
                  <a:t> </a:t>
                </a:r>
                <a:r>
                  <a:rPr sz="1800" dirty="0" err="1"/>
                  <a:t>ведение</a:t>
                </a:r>
                <a:r>
                  <a:rPr sz="1800" dirty="0"/>
                  <a:t> </a:t>
                </a:r>
                <a:r>
                  <a:rPr sz="1800" dirty="0" err="1"/>
                  <a:t>боевых</a:t>
                </a:r>
                <a:r>
                  <a:rPr sz="1800" dirty="0"/>
                  <a:t> </a:t>
                </a:r>
                <a:r>
                  <a:rPr sz="1800" dirty="0" err="1"/>
                  <a:t>действий</a:t>
                </a:r>
                <a:r>
                  <a:rPr sz="1800" dirty="0"/>
                  <a:t> с </a:t>
                </a:r>
                <a:r>
                  <a:rPr sz="1800" dirty="0" err="1"/>
                  <a:t>участием</a:t>
                </a:r>
                <a:r>
                  <a:rPr sz="1800" dirty="0"/>
                  <a:t> </a:t>
                </a:r>
                <a:r>
                  <a:rPr sz="1800" dirty="0" err="1"/>
                  <a:t>регулярных</a:t>
                </a:r>
                <a:r>
                  <a:rPr sz="1800" dirty="0"/>
                  <a:t> </a:t>
                </a:r>
                <a:r>
                  <a:rPr sz="1800" dirty="0" err="1"/>
                  <a:t>войск</a:t>
                </a:r>
                <a:r>
                  <a:rPr sz="1800" dirty="0"/>
                  <a:t> и </a:t>
                </a:r>
                <a:r>
                  <a:rPr sz="1800" dirty="0" err="1"/>
                  <a:t>партизанских</a:t>
                </a:r>
                <a:r>
                  <a:rPr sz="1800" dirty="0"/>
                  <a:t> </a:t>
                </a:r>
                <a:r>
                  <a:rPr sz="1800" dirty="0" err="1"/>
                  <a:t>отрядов</a:t>
                </a:r>
                <a:br>
                  <a:rPr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sz="18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1800">
                        <a:latin typeface="Cambria Math" panose="02040503050406030204" pitchFamily="18" charset="0"/>
                      </a:rPr>
                      <m:t>=−0,35</m:t>
                    </m:r>
                    <m:r>
                      <a:rPr sz="18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−0,67</m:t>
                    </m:r>
                    <m:r>
                      <a:rPr sz="18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</m:t>
                    </m:r>
                    <m:r>
                      <a:rPr sz="180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br>
                  <a:rPr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sz="18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sz="18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1800">
                        <a:latin typeface="Cambria Math" panose="02040503050406030204" pitchFamily="18" charset="0"/>
                      </a:rPr>
                      <m:t>=−0,77</m:t>
                    </m:r>
                    <m:r>
                      <a:rPr sz="18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−0,45</m:t>
                    </m:r>
                    <m:r>
                      <a:rPr sz="18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</m:t>
                    </m:r>
                    <m:r>
                      <a:rPr sz="180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18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077" b="-6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Результат выполнения лабораторной работы для первого случая</a:t>
            </a:r>
          </a:p>
        </p:txBody>
      </p:sp>
      <p:pic>
        <p:nvPicPr>
          <p:cNvPr id="3" name="Picture 1" descr="fig:  image/fig0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Изменение численности армии X и Y в процессе боевых действий при условии участия только регулярных войск для первого случая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Результат выполнения лабораторной работы для второго случая</a:t>
            </a:r>
          </a:p>
        </p:txBody>
      </p:sp>
      <p:pic>
        <p:nvPicPr>
          <p:cNvPr id="2" name="Picture 1" descr="fig:  image/fig0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Изменение численности армии X и Y в процессе боевых действий при условии участия регулярных и партизанских войск для второго случая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Рассмотрели некоторые простейшие модели боевых действий - модели Ланчестера.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Экран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Лабораторная работа №3</vt:lpstr>
      <vt:lpstr>Прагматика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cp:lastModifiedBy>Рыбалко Элина Павловна</cp:lastModifiedBy>
  <cp:revision>1</cp:revision>
  <dcterms:created xsi:type="dcterms:W3CDTF">2022-02-24T16:23:45Z</dcterms:created>
  <dcterms:modified xsi:type="dcterms:W3CDTF">2022-02-24T16:51:44Z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24 February, 2022 Murom,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