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85" r:id="rId2"/>
    <p:sldMasterId id="2147483673" r:id="rId3"/>
  </p:sldMasterIdLst>
  <p:notesMasterIdLst>
    <p:notesMasterId r:id="rId21"/>
  </p:notesMasterIdLst>
  <p:handoutMasterIdLst>
    <p:handoutMasterId r:id="rId22"/>
  </p:handoutMasterIdLst>
  <p:sldIdLst>
    <p:sldId id="624" r:id="rId4"/>
    <p:sldId id="826" r:id="rId5"/>
    <p:sldId id="811" r:id="rId6"/>
    <p:sldId id="827" r:id="rId7"/>
    <p:sldId id="830" r:id="rId8"/>
    <p:sldId id="829" r:id="rId9"/>
    <p:sldId id="831" r:id="rId10"/>
    <p:sldId id="832" r:id="rId11"/>
    <p:sldId id="842" r:id="rId12"/>
    <p:sldId id="843" r:id="rId13"/>
    <p:sldId id="835" r:id="rId14"/>
    <p:sldId id="837" r:id="rId15"/>
    <p:sldId id="840" r:id="rId16"/>
    <p:sldId id="841" r:id="rId17"/>
    <p:sldId id="836" r:id="rId18"/>
    <p:sldId id="828" r:id="rId19"/>
    <p:sldId id="845" r:id="rId20"/>
  </p:sldIdLst>
  <p:sldSz cx="12192000" cy="6858000"/>
  <p:notesSz cx="9928225" cy="6797675"/>
  <p:defaultTex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4" pos="7469" userDrawn="1">
          <p15:clr>
            <a:srgbClr val="A4A3A4"/>
          </p15:clr>
        </p15:guide>
        <p15:guide id="5" orient="horz" pos="754" userDrawn="1">
          <p15:clr>
            <a:srgbClr val="A4A3A4"/>
          </p15:clr>
        </p15:guide>
        <p15:guide id="7" pos="2087" userDrawn="1">
          <p15:clr>
            <a:srgbClr val="A4A3A4"/>
          </p15:clr>
        </p15:guide>
        <p15:guide id="11" orient="horz" pos="164" userDrawn="1">
          <p15:clr>
            <a:srgbClr val="A4A3A4"/>
          </p15:clr>
        </p15:guide>
        <p15:guide id="14" pos="4687" userDrawn="1">
          <p15:clr>
            <a:srgbClr val="A4A3A4"/>
          </p15:clr>
        </p15:guide>
        <p15:guide id="15" pos="1723" userDrawn="1">
          <p15:clr>
            <a:srgbClr val="A4A3A4"/>
          </p15:clr>
        </p15:guide>
        <p15:guide id="20" orient="horz" pos="1026" userDrawn="1">
          <p15:clr>
            <a:srgbClr val="A4A3A4"/>
          </p15:clr>
        </p15:guide>
        <p15:guide id="21" orient="horz" pos="2024" userDrawn="1">
          <p15:clr>
            <a:srgbClr val="A4A3A4"/>
          </p15:clr>
        </p15:guide>
        <p15:guide id="22" orient="horz" pos="935" userDrawn="1">
          <p15:clr>
            <a:srgbClr val="A4A3A4"/>
          </p15:clr>
        </p15:guide>
        <p15:guide id="23" orient="horz" pos="1933" userDrawn="1">
          <p15:clr>
            <a:srgbClr val="A4A3A4"/>
          </p15:clr>
        </p15:guide>
        <p15:guide id="24" orient="horz" pos="1706" userDrawn="1">
          <p15:clr>
            <a:srgbClr val="A4A3A4"/>
          </p15:clr>
        </p15:guide>
        <p15:guide id="25" orient="horz" pos="1117" userDrawn="1">
          <p15:clr>
            <a:srgbClr val="A4A3A4"/>
          </p15:clr>
        </p15:guide>
        <p15:guide id="29" userDrawn="1">
          <p15:clr>
            <a:srgbClr val="A4A3A4"/>
          </p15:clr>
        </p15:guide>
        <p15:guide id="31" pos="1179" userDrawn="1">
          <p15:clr>
            <a:srgbClr val="A4A3A4"/>
          </p15:clr>
        </p15:guide>
        <p15:guide id="32" orient="horz" pos="1797" userDrawn="1">
          <p15:clr>
            <a:srgbClr val="A4A3A4"/>
          </p15:clr>
        </p15:guide>
        <p15:guide id="33" orient="horz" pos="436" userDrawn="1">
          <p15:clr>
            <a:srgbClr val="A4A3A4"/>
          </p15:clr>
        </p15:guide>
        <p15:guide id="34" orient="horz" pos="2251" userDrawn="1">
          <p15:clr>
            <a:srgbClr val="A4A3A4"/>
          </p15:clr>
        </p15:guide>
        <p15:guide id="39" pos="6501" userDrawn="1">
          <p15:clr>
            <a:srgbClr val="A4A3A4"/>
          </p15:clr>
        </p15:guide>
        <p15:guide id="40" orient="horz" pos="4201" userDrawn="1">
          <p15:clr>
            <a:srgbClr val="A4A3A4"/>
          </p15:clr>
        </p15:guide>
        <p15:guide id="41" orient="horz" pos="2886" userDrawn="1">
          <p15:clr>
            <a:srgbClr val="A4A3A4"/>
          </p15:clr>
        </p15:guide>
        <p15:guide id="42" pos="4565" userDrawn="1">
          <p15:clr>
            <a:srgbClr val="A4A3A4"/>
          </p15:clr>
        </p15:guide>
        <p15:guide id="43" orient="horz" pos="2750" userDrawn="1">
          <p15:clr>
            <a:srgbClr val="A4A3A4"/>
          </p15:clr>
        </p15:guide>
        <p15:guide id="44" pos="3599" userDrawn="1">
          <p15:clr>
            <a:srgbClr val="A4A3A4"/>
          </p15:clr>
        </p15:guide>
        <p15:guide id="45" pos="3296" userDrawn="1">
          <p15:clr>
            <a:srgbClr val="A4A3A4"/>
          </p15:clr>
        </p15:guide>
        <p15:guide id="46" pos="2328" userDrawn="1">
          <p15:clr>
            <a:srgbClr val="A4A3A4"/>
          </p15:clr>
        </p15:guide>
        <p15:guide id="47" pos="5171" userDrawn="1">
          <p15:clr>
            <a:srgbClr val="A4A3A4"/>
          </p15:clr>
        </p15:guide>
        <p15:guide id="48" pos="6199" userDrawn="1">
          <p15:clr>
            <a:srgbClr val="A4A3A4"/>
          </p15:clr>
        </p15:guide>
        <p15:guide id="49" pos="7287" userDrawn="1">
          <p15:clr>
            <a:srgbClr val="A4A3A4"/>
          </p15:clr>
        </p15:guide>
        <p15:guide id="50" pos="1905" userDrawn="1">
          <p15:clr>
            <a:srgbClr val="A4A3A4"/>
          </p15:clr>
        </p15:guide>
        <p15:guide id="51" pos="2933" userDrawn="1">
          <p15:clr>
            <a:srgbClr val="A4A3A4"/>
          </p15:clr>
        </p15:guide>
        <p15:guide id="52" pos="211" userDrawn="1">
          <p15:clr>
            <a:srgbClr val="A4A3A4"/>
          </p15:clr>
        </p15:guide>
        <p15:guide id="53" pos="69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сения Пивкина" initials="КШ" lastIdx="3" clrIdx="0">
    <p:extLst>
      <p:ext uri="{19B8F6BF-5375-455C-9EA6-DF929625EA0E}">
        <p15:presenceInfo xmlns:p15="http://schemas.microsoft.com/office/powerpoint/2012/main" userId="Ксения Пивкина"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424B"/>
    <a:srgbClr val="FFFFFF"/>
    <a:srgbClr val="55B5FD"/>
    <a:srgbClr val="212D39"/>
    <a:srgbClr val="79C35E"/>
    <a:srgbClr val="E62D22"/>
    <a:srgbClr val="FFE06D"/>
    <a:srgbClr val="F1F1F1"/>
    <a:srgbClr val="F7F7F7"/>
    <a:srgbClr val="C8E2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Светлы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Светлый стиль 3 — акцент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Светлый стиль 3 — акцент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08" autoAdjust="0"/>
    <p:restoredTop sz="62837" autoAdjust="0"/>
  </p:normalViewPr>
  <p:slideViewPr>
    <p:cSldViewPr>
      <p:cViewPr>
        <p:scale>
          <a:sx n="42" d="100"/>
          <a:sy n="42" d="100"/>
        </p:scale>
        <p:origin x="1956" y="150"/>
      </p:cViewPr>
      <p:guideLst>
        <p:guide orient="horz" pos="2160"/>
        <p:guide pos="7469"/>
        <p:guide orient="horz" pos="754"/>
        <p:guide pos="2087"/>
        <p:guide orient="horz" pos="164"/>
        <p:guide pos="4687"/>
        <p:guide pos="1723"/>
        <p:guide orient="horz" pos="1026"/>
        <p:guide orient="horz" pos="2024"/>
        <p:guide orient="horz" pos="935"/>
        <p:guide orient="horz" pos="1933"/>
        <p:guide orient="horz" pos="1706"/>
        <p:guide orient="horz" pos="1117"/>
        <p:guide/>
        <p:guide pos="1179"/>
        <p:guide orient="horz" pos="1797"/>
        <p:guide orient="horz" pos="436"/>
        <p:guide orient="horz" pos="2251"/>
        <p:guide pos="6501"/>
        <p:guide orient="horz" pos="4201"/>
        <p:guide orient="horz" pos="2886"/>
        <p:guide pos="4565"/>
        <p:guide orient="horz" pos="2750"/>
        <p:guide pos="3599"/>
        <p:guide pos="3296"/>
        <p:guide pos="2328"/>
        <p:guide pos="5171"/>
        <p:guide pos="6199"/>
        <p:guide pos="7287"/>
        <p:guide pos="1905"/>
        <p:guide pos="2933"/>
        <p:guide pos="211"/>
        <p:guide pos="6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5623697" y="0"/>
            <a:ext cx="4302231" cy="339884"/>
          </a:xfrm>
          <a:prstGeom prst="rect">
            <a:avLst/>
          </a:prstGeom>
        </p:spPr>
        <p:txBody>
          <a:bodyPr vert="horz" lIns="91440" tIns="45720" rIns="91440" bIns="45720" rtlCol="0"/>
          <a:lstStyle>
            <a:lvl1pPr algn="r">
              <a:defRPr sz="1200"/>
            </a:lvl1pPr>
          </a:lstStyle>
          <a:p>
            <a:fld id="{E9D3E5C4-BF34-463B-884F-254F23EAA571}" type="datetimeFigureOut">
              <a:rPr lang="ru-RU" smtClean="0"/>
              <a:pPr/>
              <a:t>14.01.2017</a:t>
            </a:fld>
            <a:endParaRPr lang="ru-RU"/>
          </a:p>
        </p:txBody>
      </p:sp>
      <p:sp>
        <p:nvSpPr>
          <p:cNvPr id="4" name="Нижний колонтитул 3"/>
          <p:cNvSpPr>
            <a:spLocks noGrp="1"/>
          </p:cNvSpPr>
          <p:nvPr>
            <p:ph type="ftr" sz="quarter" idx="2"/>
          </p:nvPr>
        </p:nvSpPr>
        <p:spPr>
          <a:xfrm>
            <a:off x="0" y="6456612"/>
            <a:ext cx="4302231" cy="339884"/>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5623697" y="6456612"/>
            <a:ext cx="4302231" cy="339884"/>
          </a:xfrm>
          <a:prstGeom prst="rect">
            <a:avLst/>
          </a:prstGeom>
        </p:spPr>
        <p:txBody>
          <a:bodyPr vert="horz" lIns="91440" tIns="45720" rIns="91440" bIns="45720" rtlCol="0" anchor="b"/>
          <a:lstStyle>
            <a:lvl1pPr algn="r">
              <a:defRPr sz="1200"/>
            </a:lvl1pPr>
          </a:lstStyle>
          <a:p>
            <a:fld id="{679CCE04-804D-474B-A5EF-16465D016ECC}" type="slidenum">
              <a:rPr lang="ru-RU" smtClean="0"/>
              <a:pPr/>
              <a:t>‹#›</a:t>
            </a:fld>
            <a:endParaRPr lang="ru-RU"/>
          </a:p>
        </p:txBody>
      </p:sp>
    </p:spTree>
    <p:extLst>
      <p:ext uri="{BB962C8B-B14F-4D97-AF65-F5344CB8AC3E}">
        <p14:creationId xmlns:p14="http://schemas.microsoft.com/office/powerpoint/2010/main" val="1512488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ru-RU"/>
          </a:p>
        </p:txBody>
      </p:sp>
      <p:sp>
        <p:nvSpPr>
          <p:cNvPr id="3" name="Дата 2"/>
          <p:cNvSpPr>
            <a:spLocks noGrp="1"/>
          </p:cNvSpPr>
          <p:nvPr>
            <p:ph type="dt" idx="1"/>
          </p:nvPr>
        </p:nvSpPr>
        <p:spPr>
          <a:xfrm>
            <a:off x="5623697" y="0"/>
            <a:ext cx="4302231" cy="339884"/>
          </a:xfrm>
          <a:prstGeom prst="rect">
            <a:avLst/>
          </a:prstGeom>
        </p:spPr>
        <p:txBody>
          <a:bodyPr vert="horz" lIns="91440" tIns="45720" rIns="91440" bIns="45720" rtlCol="0"/>
          <a:lstStyle>
            <a:lvl1pPr algn="r">
              <a:defRPr sz="1200">
                <a:latin typeface="Arial" charset="0"/>
                <a:cs typeface="Arial" charset="0"/>
              </a:defRPr>
            </a:lvl1pPr>
          </a:lstStyle>
          <a:p>
            <a:pPr>
              <a:defRPr/>
            </a:pPr>
            <a:fld id="{F917818D-7910-4343-B230-F859586B6BAF}" type="datetimeFigureOut">
              <a:rPr lang="ru-RU"/>
              <a:pPr>
                <a:defRPr/>
              </a:pPr>
              <a:t>14.01.2017</a:t>
            </a:fld>
            <a:endParaRPr lang="ru-RU"/>
          </a:p>
        </p:txBody>
      </p:sp>
      <p:sp>
        <p:nvSpPr>
          <p:cNvPr id="4" name="Образ слайда 3"/>
          <p:cNvSpPr>
            <a:spLocks noGrp="1" noRot="1" noChangeAspect="1"/>
          </p:cNvSpPr>
          <p:nvPr>
            <p:ph type="sldImg" idx="2"/>
          </p:nvPr>
        </p:nvSpPr>
        <p:spPr>
          <a:xfrm>
            <a:off x="2697163" y="509588"/>
            <a:ext cx="4533900" cy="2549525"/>
          </a:xfrm>
          <a:prstGeom prst="rect">
            <a:avLst/>
          </a:prstGeom>
          <a:noFill/>
          <a:ln w="12700">
            <a:solidFill>
              <a:prstClr val="black"/>
            </a:solidFill>
          </a:ln>
        </p:spPr>
        <p:txBody>
          <a:bodyPr vert="horz" lIns="91440" tIns="45720" rIns="91440" bIns="45720" rtlCol="0" anchor="ctr"/>
          <a:lstStyle/>
          <a:p>
            <a:pPr lvl="0"/>
            <a:endParaRPr lang="ru-RU" noProof="0" smtClean="0"/>
          </a:p>
        </p:txBody>
      </p:sp>
      <p:sp>
        <p:nvSpPr>
          <p:cNvPr id="5" name="Заметки 4"/>
          <p:cNvSpPr>
            <a:spLocks noGrp="1"/>
          </p:cNvSpPr>
          <p:nvPr>
            <p:ph type="body" sz="quarter" idx="3"/>
          </p:nvPr>
        </p:nvSpPr>
        <p:spPr>
          <a:xfrm>
            <a:off x="992823" y="3228896"/>
            <a:ext cx="7942580" cy="3058954"/>
          </a:xfrm>
          <a:prstGeom prst="rect">
            <a:avLst/>
          </a:prstGeom>
        </p:spPr>
        <p:txBody>
          <a:bodyPr vert="horz" lIns="91440" tIns="45720" rIns="91440" bIns="45720"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6" name="Нижний колонтитул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ru-RU"/>
          </a:p>
        </p:txBody>
      </p:sp>
      <p:sp>
        <p:nvSpPr>
          <p:cNvPr id="7" name="Номер слайда 6"/>
          <p:cNvSpPr>
            <a:spLocks noGrp="1"/>
          </p:cNvSpPr>
          <p:nvPr>
            <p:ph type="sldNum" sz="quarter" idx="5"/>
          </p:nvPr>
        </p:nvSpPr>
        <p:spPr>
          <a:xfrm>
            <a:off x="5623697" y="6456612"/>
            <a:ext cx="4302231" cy="339884"/>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109100BB-9288-48C1-8083-9D80867B4114}" type="slidenum">
              <a:rPr lang="ru-RU"/>
              <a:pPr>
                <a:defRPr/>
              </a:pPr>
              <a:t>‹#›</a:t>
            </a:fld>
            <a:endParaRPr lang="ru-RU"/>
          </a:p>
        </p:txBody>
      </p:sp>
    </p:spTree>
    <p:extLst>
      <p:ext uri="{BB962C8B-B14F-4D97-AF65-F5344CB8AC3E}">
        <p14:creationId xmlns:p14="http://schemas.microsoft.com/office/powerpoint/2010/main" val="21172733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ru-RU" dirty="0" smtClean="0"/>
              <a:t>Все вы знаете, что </a:t>
            </a:r>
            <a:r>
              <a:rPr lang="en-US" dirty="0" smtClean="0"/>
              <a:t>ELMA </a:t>
            </a:r>
            <a:r>
              <a:rPr lang="ru-RU" dirty="0" smtClean="0"/>
              <a:t>предоставляет</a:t>
            </a:r>
            <a:r>
              <a:rPr lang="ru-RU" baseline="0" dirty="0" smtClean="0"/>
              <a:t> прекрасные возможности для изменения бизнес-процессов «на лету». Существующая версионность процессов позволяет улучшать процессы итерационно, а не вносить сумятицу в уже существующую работу. Конечно же цель каждого бизнес-аналитика – улучать работу процесса. Но как учат нас ведущие практики </a:t>
            </a:r>
            <a:r>
              <a:rPr lang="en-US" baseline="0" dirty="0" smtClean="0"/>
              <a:t>BPM – </a:t>
            </a:r>
            <a:r>
              <a:rPr lang="ru-RU" baseline="0" dirty="0" smtClean="0"/>
              <a:t>все решения должны быть основаны на фактах.</a:t>
            </a:r>
          </a:p>
          <a:p>
            <a:r>
              <a:rPr lang="ru-RU" dirty="0" smtClean="0"/>
              <a:t>Давайте рассмотрим,</a:t>
            </a:r>
            <a:r>
              <a:rPr lang="ru-RU" baseline="0" dirty="0" smtClean="0"/>
              <a:t> как это сейчас может быть реализовано в </a:t>
            </a:r>
            <a:r>
              <a:rPr lang="en-US" baseline="0" dirty="0" smtClean="0"/>
              <a:t>ELMA</a:t>
            </a:r>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1</a:t>
            </a:fld>
            <a:endParaRPr lang="ru-RU"/>
          </a:p>
        </p:txBody>
      </p:sp>
    </p:spTree>
    <p:extLst>
      <p:ext uri="{BB962C8B-B14F-4D97-AF65-F5344CB8AC3E}">
        <p14:creationId xmlns:p14="http://schemas.microsoft.com/office/powerpoint/2010/main" val="3535344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Аналитика имеет следующее</a:t>
            </a:r>
            <a:r>
              <a:rPr lang="ru-RU" baseline="0" dirty="0" smtClean="0"/>
              <a:t> представление</a:t>
            </a:r>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10</a:t>
            </a:fld>
            <a:endParaRPr lang="ru-RU"/>
          </a:p>
        </p:txBody>
      </p:sp>
    </p:spTree>
    <p:extLst>
      <p:ext uri="{BB962C8B-B14F-4D97-AF65-F5344CB8AC3E}">
        <p14:creationId xmlns:p14="http://schemas.microsoft.com/office/powerpoint/2010/main" val="502254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11</a:t>
            </a:fld>
            <a:endParaRPr lang="ru-RU"/>
          </a:p>
        </p:txBody>
      </p:sp>
    </p:spTree>
    <p:extLst>
      <p:ext uri="{BB962C8B-B14F-4D97-AF65-F5344CB8AC3E}">
        <p14:creationId xmlns:p14="http://schemas.microsoft.com/office/powerpoint/2010/main" val="3031756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12</a:t>
            </a:fld>
            <a:endParaRPr lang="ru-RU"/>
          </a:p>
        </p:txBody>
      </p:sp>
    </p:spTree>
    <p:extLst>
      <p:ext uri="{BB962C8B-B14F-4D97-AF65-F5344CB8AC3E}">
        <p14:creationId xmlns:p14="http://schemas.microsoft.com/office/powerpoint/2010/main" val="2771581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13</a:t>
            </a:fld>
            <a:endParaRPr lang="ru-RU"/>
          </a:p>
        </p:txBody>
      </p:sp>
    </p:spTree>
    <p:extLst>
      <p:ext uri="{BB962C8B-B14F-4D97-AF65-F5344CB8AC3E}">
        <p14:creationId xmlns:p14="http://schemas.microsoft.com/office/powerpoint/2010/main" val="145473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14</a:t>
            </a:fld>
            <a:endParaRPr lang="ru-RU"/>
          </a:p>
        </p:txBody>
      </p:sp>
    </p:spTree>
    <p:extLst>
      <p:ext uri="{BB962C8B-B14F-4D97-AF65-F5344CB8AC3E}">
        <p14:creationId xmlns:p14="http://schemas.microsoft.com/office/powerpoint/2010/main" val="2948211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15</a:t>
            </a:fld>
            <a:endParaRPr lang="ru-RU"/>
          </a:p>
        </p:txBody>
      </p:sp>
    </p:spTree>
    <p:extLst>
      <p:ext uri="{BB962C8B-B14F-4D97-AF65-F5344CB8AC3E}">
        <p14:creationId xmlns:p14="http://schemas.microsoft.com/office/powerpoint/2010/main" val="3018020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16</a:t>
            </a:fld>
            <a:endParaRPr lang="ru-RU"/>
          </a:p>
        </p:txBody>
      </p:sp>
    </p:spTree>
    <p:extLst>
      <p:ext uri="{BB962C8B-B14F-4D97-AF65-F5344CB8AC3E}">
        <p14:creationId xmlns:p14="http://schemas.microsoft.com/office/powerpoint/2010/main" val="1546368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17</a:t>
            </a:fld>
            <a:endParaRPr lang="ru-RU"/>
          </a:p>
        </p:txBody>
      </p:sp>
    </p:spTree>
    <p:extLst>
      <p:ext uri="{BB962C8B-B14F-4D97-AF65-F5344CB8AC3E}">
        <p14:creationId xmlns:p14="http://schemas.microsoft.com/office/powerpoint/2010/main" val="2764830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r>
              <a:rPr lang="ru-RU" baseline="0" dirty="0" smtClean="0"/>
              <a:t>Для процессов можно настроить метрики и показатели</a:t>
            </a:r>
            <a:endParaRPr lang="en-US" baseline="0" dirty="0" smtClean="0"/>
          </a:p>
          <a:p>
            <a:r>
              <a:rPr lang="ru-RU" baseline="0" dirty="0" smtClean="0"/>
              <a:t>Без </a:t>
            </a:r>
            <a:r>
              <a:rPr lang="ru-RU" baseline="0" dirty="0" smtClean="0"/>
              <a:t>метрик и показателей никуда. Нет их – нет </a:t>
            </a:r>
            <a:r>
              <a:rPr lang="ru-RU" baseline="0" dirty="0" smtClean="0"/>
              <a:t>аналитики. </a:t>
            </a:r>
            <a:r>
              <a:rPr lang="ru-RU" baseline="0" dirty="0" err="1" smtClean="0"/>
              <a:t>Портлеты</a:t>
            </a:r>
            <a:r>
              <a:rPr lang="ru-RU" baseline="0" dirty="0" smtClean="0"/>
              <a:t> с графическим представлением работают на основе собранных метрик и показателей</a:t>
            </a:r>
            <a:endParaRPr lang="ru-RU" baseline="0" dirty="0" smtClean="0"/>
          </a:p>
          <a:p>
            <a:r>
              <a:rPr lang="ru-RU" baseline="0" dirty="0" smtClean="0"/>
              <a:t>Да, метрики и показатели позволяют собирать различные данные для аналитики, </a:t>
            </a:r>
            <a:r>
              <a:rPr lang="ru-RU" baseline="0" dirty="0" smtClean="0"/>
              <a:t>но имеют ряд ограничений:</a:t>
            </a:r>
          </a:p>
          <a:p>
            <a:pPr marL="0" marR="0" lvl="0" indent="0" algn="l" defTabSz="914400" rtl="0" eaLnBrk="0" fontAlgn="base" latinLnBrk="0" hangingPunct="0">
              <a:lnSpc>
                <a:spcPct val="100000"/>
              </a:lnSpc>
              <a:spcBef>
                <a:spcPct val="30000"/>
              </a:spcBef>
              <a:spcAft>
                <a:spcPct val="0"/>
              </a:spcAft>
              <a:buClrTx/>
              <a:buSzTx/>
              <a:buFontTx/>
              <a:buNone/>
              <a:tabLst/>
              <a:defRPr/>
            </a:pPr>
            <a:r>
              <a:rPr lang="ru-RU" sz="1200" dirty="0" smtClean="0">
                <a:latin typeface="Calibri" charset="0"/>
                <a:ea typeface="Calibri" charset="0"/>
                <a:cs typeface="Calibri" charset="0"/>
              </a:rPr>
              <a:t>Метрики и показатели требуют дополнительной настройки, настраиваются отдельно для каждого процесса</a:t>
            </a:r>
            <a:r>
              <a:rPr lang="ru-RU" sz="1200" baseline="0" dirty="0">
                <a:latin typeface="+mn-lt"/>
                <a:ea typeface="+mn-ea"/>
                <a:cs typeface="+mn-cs"/>
              </a:rPr>
              <a:t> </a:t>
            </a:r>
            <a:r>
              <a:rPr lang="ru-RU" sz="1200" baseline="0" dirty="0" smtClean="0">
                <a:latin typeface="+mn-lt"/>
                <a:ea typeface="+mn-ea"/>
                <a:cs typeface="+mn-cs"/>
              </a:rPr>
              <a:t>– нет универсального решения, которое бы применилось для всех </a:t>
            </a:r>
            <a:r>
              <a:rPr lang="ru-RU" sz="1200" baseline="0" dirty="0" smtClean="0">
                <a:latin typeface="+mn-lt"/>
                <a:ea typeface="+mn-ea"/>
                <a:cs typeface="+mn-cs"/>
              </a:rPr>
              <a:t>бизнес-процессов. А это потери денег и времени, а также это требует определенных навыков.</a:t>
            </a:r>
            <a:endParaRPr lang="ru-RU" sz="1200" baseline="0" dirty="0" smtClean="0">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ru-RU" sz="1200" baseline="0" dirty="0" smtClean="0">
                <a:latin typeface="+mn-lt"/>
                <a:ea typeface="+mn-ea"/>
                <a:cs typeface="+mn-cs"/>
              </a:rPr>
              <a:t>Нельзя проанализировать то, что было до добавления метрик и показателей – может пропасть огромный пласт информации, который был бы полезен для </a:t>
            </a:r>
            <a:r>
              <a:rPr lang="ru-RU" sz="1200" baseline="0" dirty="0" smtClean="0">
                <a:latin typeface="+mn-lt"/>
                <a:ea typeface="+mn-ea"/>
                <a:cs typeface="+mn-cs"/>
              </a:rPr>
              <a:t>аналитика. Потребуется определенное количество времени для накопления данных для анализа</a:t>
            </a:r>
          </a:p>
          <a:p>
            <a:pPr marL="0" marR="0" lvl="0" indent="0" algn="l" defTabSz="914400" rtl="0" eaLnBrk="0" fontAlgn="base" latinLnBrk="0" hangingPunct="0">
              <a:lnSpc>
                <a:spcPct val="100000"/>
              </a:lnSpc>
              <a:spcBef>
                <a:spcPct val="30000"/>
              </a:spcBef>
              <a:spcAft>
                <a:spcPct val="0"/>
              </a:spcAft>
              <a:buClrTx/>
              <a:buSzTx/>
              <a:buFontTx/>
              <a:buNone/>
              <a:tabLst/>
              <a:defRPr/>
            </a:pPr>
            <a:r>
              <a:rPr lang="ru-RU" sz="1200" baseline="0" dirty="0" smtClean="0">
                <a:latin typeface="+mn-lt"/>
                <a:ea typeface="+mn-ea"/>
                <a:cs typeface="+mn-cs"/>
              </a:rPr>
              <a:t>Мы решили подумать, как эту проблему решить</a:t>
            </a:r>
            <a:endParaRPr lang="ru-RU" sz="1200" dirty="0" smtClean="0">
              <a:latin typeface="Calibri" charset="0"/>
              <a:ea typeface="Calibri" charset="0"/>
              <a:cs typeface="Calibri" charset="0"/>
            </a:endParaRPr>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2</a:t>
            </a:fld>
            <a:endParaRPr lang="ru-RU"/>
          </a:p>
        </p:txBody>
      </p:sp>
    </p:spTree>
    <p:extLst>
      <p:ext uri="{BB962C8B-B14F-4D97-AF65-F5344CB8AC3E}">
        <p14:creationId xmlns:p14="http://schemas.microsoft.com/office/powerpoint/2010/main" val="201421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ru-RU" sz="1200" dirty="0" smtClean="0">
                <a:solidFill>
                  <a:schemeClr val="bg1"/>
                </a:solidFill>
                <a:latin typeface="Calibri" charset="0"/>
                <a:ea typeface="Calibri" charset="0"/>
                <a:cs typeface="Calibri" charset="0"/>
              </a:rPr>
              <a:t>Предоставление простого и понятного инструмента для бизнес-аналитика и владельца процесса, который бы позволил получать данные по любому бизнес-процессу вне зависимости от его структуры, схемы, контекста и настроенных метрик</a:t>
            </a:r>
          </a:p>
          <a:p>
            <a:endParaRPr lang="ru-RU" baseline="0" dirty="0" smtClean="0"/>
          </a:p>
          <a:p>
            <a:r>
              <a:rPr lang="ru-RU" baseline="0" dirty="0" smtClean="0"/>
              <a:t>Нам  </a:t>
            </a:r>
            <a:r>
              <a:rPr lang="ru-RU" baseline="0" dirty="0" smtClean="0"/>
              <a:t>хотелось создать инструмент, который бы позволил получать аналитику по любому процессу вне зависимости от его структуры, контекста и настроенных метрик. Как говорится «без регистрации и СМС»))) </a:t>
            </a:r>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3</a:t>
            </a:fld>
            <a:endParaRPr lang="ru-RU"/>
          </a:p>
        </p:txBody>
      </p:sp>
    </p:spTree>
    <p:extLst>
      <p:ext uri="{BB962C8B-B14F-4D97-AF65-F5344CB8AC3E}">
        <p14:creationId xmlns:p14="http://schemas.microsoft.com/office/powerpoint/2010/main" val="1678352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ru-RU" sz="1200" b="1" kern="1200" dirty="0" smtClean="0">
                <a:solidFill>
                  <a:schemeClr val="bg1"/>
                </a:solidFill>
                <a:latin typeface="Calibri" charset="0"/>
                <a:ea typeface="Calibri" charset="0"/>
                <a:cs typeface="Calibri" charset="0"/>
              </a:rPr>
              <a:t>Инструмент поиска «узких мест» бизнес-процесса</a:t>
            </a:r>
          </a:p>
          <a:p>
            <a:r>
              <a:rPr lang="ru-RU" dirty="0" smtClean="0"/>
              <a:t>Причем</a:t>
            </a:r>
            <a:r>
              <a:rPr lang="ru-RU" baseline="0" dirty="0" smtClean="0"/>
              <a:t> как на уровне ролей, так и на уровне конкретных исполнителей задач</a:t>
            </a:r>
          </a:p>
          <a:p>
            <a:endParaRPr lang="ru-RU"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ru-RU" sz="1200" b="1" i="0" u="none" strike="noStrike" kern="1200" dirty="0" smtClean="0">
                <a:solidFill>
                  <a:schemeClr val="tx1"/>
                </a:solidFill>
                <a:effectLst/>
                <a:latin typeface="+mn-lt"/>
                <a:ea typeface="+mn-ea"/>
                <a:cs typeface="+mn-cs"/>
              </a:rPr>
              <a:t>Просто запустить</a:t>
            </a:r>
            <a:r>
              <a:rPr lang="en-US" sz="1200" b="1" i="0" u="none" strike="noStrike" kern="1200" baseline="0" dirty="0" smtClean="0">
                <a:solidFill>
                  <a:schemeClr val="tx1"/>
                </a:solidFill>
                <a:effectLst/>
                <a:latin typeface="+mn-lt"/>
                <a:ea typeface="+mn-ea"/>
                <a:cs typeface="+mn-cs"/>
              </a:rPr>
              <a:t> </a:t>
            </a:r>
            <a:r>
              <a:rPr lang="ru-RU" sz="1200" b="1" i="0" u="none" strike="noStrike" kern="1200" baseline="0" dirty="0" smtClean="0">
                <a:solidFill>
                  <a:schemeClr val="tx1"/>
                </a:solidFill>
                <a:effectLst/>
                <a:latin typeface="+mn-lt"/>
                <a:ea typeface="+mn-ea"/>
                <a:cs typeface="+mn-cs"/>
              </a:rPr>
              <a:t>и </a:t>
            </a:r>
            <a:r>
              <a:rPr lang="ru-RU" sz="1200" b="1" i="0" u="none" strike="noStrike" kern="1200" dirty="0" smtClean="0">
                <a:solidFill>
                  <a:schemeClr val="tx1"/>
                </a:solidFill>
                <a:effectLst/>
                <a:latin typeface="+mn-lt"/>
                <a:ea typeface="+mn-ea"/>
                <a:cs typeface="+mn-cs"/>
              </a:rPr>
              <a:t>получить данные без дополнительных настроек</a:t>
            </a:r>
            <a:endParaRPr lang="ru-RU" sz="1200" b="0" i="0" u="none" strike="noStrike" kern="1200" dirty="0" smtClean="0">
              <a:solidFill>
                <a:schemeClr val="tx1"/>
              </a:solidFill>
              <a:effectLst/>
              <a:latin typeface="+mn-lt"/>
              <a:ea typeface="+mn-ea"/>
              <a:cs typeface="+mn-cs"/>
            </a:endParaRPr>
          </a:p>
          <a:p>
            <a:r>
              <a:rPr lang="ru-RU" dirty="0" smtClean="0"/>
              <a:t>Вы просто выбираете</a:t>
            </a:r>
            <a:r>
              <a:rPr lang="ru-RU" baseline="0" dirty="0" smtClean="0"/>
              <a:t> процесс и получаете по нему исчерпывающую информацию</a:t>
            </a:r>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4</a:t>
            </a:fld>
            <a:endParaRPr lang="ru-RU"/>
          </a:p>
        </p:txBody>
      </p:sp>
    </p:spTree>
    <p:extLst>
      <p:ext uri="{BB962C8B-B14F-4D97-AF65-F5344CB8AC3E}">
        <p14:creationId xmlns:p14="http://schemas.microsoft.com/office/powerpoint/2010/main" val="3823007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r>
              <a:rPr lang="ru-RU" dirty="0" smtClean="0"/>
              <a:t>Приложение </a:t>
            </a:r>
            <a:r>
              <a:rPr lang="en-US" dirty="0" err="1" smtClean="0"/>
              <a:t>WorkFlowCharts</a:t>
            </a:r>
            <a:r>
              <a:rPr lang="ru-RU" baseline="0" dirty="0" smtClean="0"/>
              <a:t> периодически (раз в сутки) синхронизирует данные с </a:t>
            </a:r>
            <a:r>
              <a:rPr lang="en-US" baseline="0" dirty="0" smtClean="0"/>
              <a:t>ELMA </a:t>
            </a:r>
            <a:r>
              <a:rPr lang="ru-RU" baseline="0" dirty="0" smtClean="0"/>
              <a:t>при помощи прямых запросов в БД. Это позволяет быстрее формировать представление данных. </a:t>
            </a:r>
          </a:p>
          <a:p>
            <a:r>
              <a:rPr lang="ru-RU" baseline="0" dirty="0" smtClean="0"/>
              <a:t>Бизнес-аналитик на основе полученной информации принимает управленческие решения и, при необходимости, вносит изменения в бизнес-процессы.</a:t>
            </a:r>
          </a:p>
          <a:p>
            <a:r>
              <a:rPr lang="ru-RU" baseline="0" dirty="0" smtClean="0"/>
              <a:t>И мы имеет </a:t>
            </a:r>
            <a:r>
              <a:rPr lang="en-US" baseline="0" dirty="0" smtClean="0"/>
              <a:t>PDCA-</a:t>
            </a:r>
            <a:r>
              <a:rPr lang="ru-RU" baseline="0" dirty="0" smtClean="0"/>
              <a:t>цикл в действии</a:t>
            </a:r>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5</a:t>
            </a:fld>
            <a:endParaRPr lang="ru-RU"/>
          </a:p>
        </p:txBody>
      </p:sp>
    </p:spTree>
    <p:extLst>
      <p:ext uri="{BB962C8B-B14F-4D97-AF65-F5344CB8AC3E}">
        <p14:creationId xmlns:p14="http://schemas.microsoft.com/office/powerpoint/2010/main" val="2673470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r>
              <a:rPr lang="ru-RU" dirty="0" smtClean="0"/>
              <a:t>Как мы уже говорили ранее, задача бизнес-аналитика</a:t>
            </a:r>
            <a:r>
              <a:rPr lang="ru-RU" baseline="0" dirty="0" smtClean="0"/>
              <a:t> – улучшать процесс с каждой версией. В качестве основного мы выбрали такой показатель как время (т.к. время – деньги) Поэтому первое представление – это время исполнения бизнес-процессов в разрезе версий. На гистограмме количество столбцов – это версии процессов. Для удобства на графике представлены только последние 50 версий. Ширина каждого столбца – это количество экземпляров., запущенных в текущей версии. Горизонтальная линия – среднее время выполнения за все время существования бизнес-процесса. Высота столбца – среднее время исполнения экземпляра. </a:t>
            </a:r>
          </a:p>
          <a:p>
            <a:r>
              <a:rPr lang="ru-RU" baseline="0" dirty="0" smtClean="0"/>
              <a:t>Время исполнения бизнес-процесса как правило имеет большое значение для компаний. Если речь идет об основном процессе, то время его работы напрямую влияет на доходы компании. На графике видно изменение среднего времени выполнения бизнес-процесса от версии к версии, таким образом бизнес-аналитик может оценить успешность или </a:t>
            </a:r>
            <a:r>
              <a:rPr lang="ru-RU" baseline="0" dirty="0" err="1" smtClean="0"/>
              <a:t>провальность</a:t>
            </a:r>
            <a:r>
              <a:rPr lang="ru-RU" baseline="0" dirty="0" smtClean="0"/>
              <a:t> изменений, а директор – качество работы аналитика </a:t>
            </a:r>
            <a:r>
              <a:rPr lang="en-US" baseline="0" dirty="0" smtClean="0"/>
              <a:t>:D </a:t>
            </a:r>
            <a:r>
              <a:rPr lang="ru-RU" baseline="0" dirty="0" smtClean="0"/>
              <a:t>Вовремя полученная необходимая информация – ключ к решению</a:t>
            </a:r>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6</a:t>
            </a:fld>
            <a:endParaRPr lang="ru-RU"/>
          </a:p>
        </p:txBody>
      </p:sp>
    </p:spTree>
    <p:extLst>
      <p:ext uri="{BB962C8B-B14F-4D97-AF65-F5344CB8AC3E}">
        <p14:creationId xmlns:p14="http://schemas.microsoft.com/office/powerpoint/2010/main" val="856360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r>
              <a:rPr lang="ru-RU" dirty="0" smtClean="0"/>
              <a:t>Каждый столбец гистограммы "Роли бизнес-процесса" - это одна роль в Бизнес-процессе. Ширина столбца показывает среднее количество выполненных задач в роли. </a:t>
            </a:r>
          </a:p>
          <a:p>
            <a:r>
              <a:rPr lang="ru-RU" dirty="0" smtClean="0"/>
              <a:t>Высота показывает среднее время нахождения в роли бизнес-процесса.</a:t>
            </a:r>
          </a:p>
          <a:p>
            <a:r>
              <a:rPr lang="ru-RU" dirty="0" smtClean="0"/>
              <a:t>На гистограмме, аналогично предыдущей, отображается дополнительно горизонтальная прямая, отображающая среднее время выполнения роли бизнес-процесса.</a:t>
            </a:r>
          </a:p>
          <a:p>
            <a:r>
              <a:rPr lang="ru-RU" dirty="0" smtClean="0"/>
              <a:t>Если в версии бизнес-процесса присутствуют внутренние или внешние </a:t>
            </a:r>
            <a:r>
              <a:rPr lang="ru-RU" dirty="0" err="1" smtClean="0"/>
              <a:t>подпроцессы</a:t>
            </a:r>
            <a:r>
              <a:rPr lang="ru-RU" dirty="0" smtClean="0"/>
              <a:t>, то на общей гистограмме правее основных ролей будут отображены роли из них.</a:t>
            </a:r>
          </a:p>
          <a:p>
            <a:endParaRPr lang="ru-RU" dirty="0" smtClean="0"/>
          </a:p>
          <a:p>
            <a:r>
              <a:rPr lang="ru-RU" dirty="0" smtClean="0"/>
              <a:t>При наведении курсора на любой из столбцов выводится </a:t>
            </a:r>
            <a:r>
              <a:rPr lang="ru-RU" dirty="0" err="1" smtClean="0"/>
              <a:t>hint</a:t>
            </a:r>
            <a:r>
              <a:rPr lang="ru-RU" dirty="0" smtClean="0"/>
              <a:t> с подробным описанием текущей роли, задач по роли, а также с указанием среднего времени, количестве выполненных задач</a:t>
            </a:r>
          </a:p>
          <a:p>
            <a:r>
              <a:rPr lang="ru-RU" dirty="0" smtClean="0"/>
              <a:t>При нажатии кнопки по столбцу ниже гистограммы "Версии бизнес-процесса" </a:t>
            </a:r>
            <a:r>
              <a:rPr lang="ru-RU" dirty="0" err="1" smtClean="0"/>
              <a:t>отрисовывается</a:t>
            </a:r>
            <a:r>
              <a:rPr lang="ru-RU" dirty="0" smtClean="0"/>
              <a:t> гистограмма "Задачи пользователя бизнес-процесса", а под ней на каждую задачу </a:t>
            </a:r>
            <a:r>
              <a:rPr lang="ru-RU" dirty="0" err="1" smtClean="0"/>
              <a:t>отрисовывается</a:t>
            </a:r>
            <a:r>
              <a:rPr lang="ru-RU" dirty="0" smtClean="0"/>
              <a:t> отдельная гистограмма "Задача бизнес-процесса"</a:t>
            </a:r>
          </a:p>
          <a:p>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7</a:t>
            </a:fld>
            <a:endParaRPr lang="ru-RU"/>
          </a:p>
        </p:txBody>
      </p:sp>
    </p:spTree>
    <p:extLst>
      <p:ext uri="{BB962C8B-B14F-4D97-AF65-F5344CB8AC3E}">
        <p14:creationId xmlns:p14="http://schemas.microsoft.com/office/powerpoint/2010/main" val="333523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r>
              <a:rPr lang="ru-RU" dirty="0" smtClean="0"/>
              <a:t>На графике представлены разбивка</a:t>
            </a:r>
            <a:r>
              <a:rPr lang="ru-RU" baseline="0" dirty="0" smtClean="0"/>
              <a:t> роли на задачи. Высота – среднее время выполнения задачи, ширина столбца – среднее количество повторов одной и той же задачи (например, мы видим, что задача доработки очень часто фигурирует в процессах, стоит задуматься). Высота – среднее время выполнения задачи</a:t>
            </a:r>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8</a:t>
            </a:fld>
            <a:endParaRPr lang="ru-RU"/>
          </a:p>
        </p:txBody>
      </p:sp>
    </p:spTree>
    <p:extLst>
      <p:ext uri="{BB962C8B-B14F-4D97-AF65-F5344CB8AC3E}">
        <p14:creationId xmlns:p14="http://schemas.microsoft.com/office/powerpoint/2010/main" val="2972171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697163" y="509588"/>
            <a:ext cx="4533900" cy="2549525"/>
          </a:xfrm>
        </p:spPr>
      </p:sp>
      <p:sp>
        <p:nvSpPr>
          <p:cNvPr id="3" name="Заметки 2"/>
          <p:cNvSpPr>
            <a:spLocks noGrp="1"/>
          </p:cNvSpPr>
          <p:nvPr>
            <p:ph type="body" idx="1"/>
          </p:nvPr>
        </p:nvSpPr>
        <p:spPr/>
        <p:txBody>
          <a:bodyPr/>
          <a:lstStyle/>
          <a:p>
            <a:endParaRPr lang="ru-RU" dirty="0" smtClean="0"/>
          </a:p>
          <a:p>
            <a:r>
              <a:rPr lang="ru-RU" dirty="0" smtClean="0"/>
              <a:t>Каждый столбец гистограммы "Задача бизнес-процесса" - это один уникальный пользователь-исполнитель задач в системе ЭЛМА. Ширина столбца показывает среднее количество задач.</a:t>
            </a:r>
          </a:p>
          <a:p>
            <a:r>
              <a:rPr lang="ru-RU" dirty="0" smtClean="0"/>
              <a:t>Высота столбца показывает среднее время выполнения задачи. Гистограмма "Задачи пользователя бизнес-процесса" суммирует по каждому пользователю данные из гистограммы "Задача бизнес-процесса"</a:t>
            </a:r>
          </a:p>
          <a:p>
            <a:endParaRPr lang="ru-RU" dirty="0"/>
          </a:p>
        </p:txBody>
      </p:sp>
      <p:sp>
        <p:nvSpPr>
          <p:cNvPr id="4" name="Номер слайда 3"/>
          <p:cNvSpPr>
            <a:spLocks noGrp="1"/>
          </p:cNvSpPr>
          <p:nvPr>
            <p:ph type="sldNum" sz="quarter" idx="10"/>
          </p:nvPr>
        </p:nvSpPr>
        <p:spPr/>
        <p:txBody>
          <a:bodyPr/>
          <a:lstStyle/>
          <a:p>
            <a:pPr>
              <a:defRPr/>
            </a:pPr>
            <a:fld id="{109100BB-9288-48C1-8083-9D80867B4114}" type="slidenum">
              <a:rPr lang="ru-RU" smtClean="0"/>
              <a:pPr>
                <a:defRPr/>
              </a:pPr>
              <a:t>9</a:t>
            </a:fld>
            <a:endParaRPr lang="ru-RU"/>
          </a:p>
        </p:txBody>
      </p:sp>
    </p:spTree>
    <p:extLst>
      <p:ext uri="{BB962C8B-B14F-4D97-AF65-F5344CB8AC3E}">
        <p14:creationId xmlns:p14="http://schemas.microsoft.com/office/powerpoint/2010/main" val="374122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лист_LMA">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79890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87" userDrawn="1">
          <p15:clr>
            <a:srgbClr val="FBAE40"/>
          </p15:clr>
        </p15:guide>
        <p15:guide id="4" orient="horz" pos="411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732CAEC9-0436-4BA7-BD92-A7AFAD524428}"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3355A365-85A1-4569-9583-E61244E6A2D3}" type="slidenum">
              <a:rPr lang="ru-RU"/>
              <a:pPr>
                <a:defRPr/>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7B7D56-75FE-472B-8AFB-A2C8E45F51A4}" type="slidenum">
              <a:rPr lang="ru-RU" smtClean="0"/>
              <a:pPr/>
              <a:t>‹#›</a:t>
            </a:fld>
            <a:endParaRPr lang="ru-RU"/>
          </a:p>
        </p:txBody>
      </p:sp>
    </p:spTree>
    <p:extLst>
      <p:ext uri="{BB962C8B-B14F-4D97-AF65-F5344CB8AC3E}">
        <p14:creationId xmlns:p14="http://schemas.microsoft.com/office/powerpoint/2010/main" val="1233306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7B7D56-75FE-472B-8AFB-A2C8E45F51A4}" type="slidenum">
              <a:rPr lang="ru-RU" smtClean="0"/>
              <a:pPr/>
              <a:t>‹#›</a:t>
            </a:fld>
            <a:endParaRPr lang="ru-RU"/>
          </a:p>
        </p:txBody>
      </p:sp>
    </p:spTree>
    <p:extLst>
      <p:ext uri="{BB962C8B-B14F-4D97-AF65-F5344CB8AC3E}">
        <p14:creationId xmlns:p14="http://schemas.microsoft.com/office/powerpoint/2010/main" val="1606791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1" y="1709739"/>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7B7D56-75FE-472B-8AFB-A2C8E45F51A4}" type="slidenum">
              <a:rPr lang="ru-RU" smtClean="0"/>
              <a:pPr/>
              <a:t>‹#›</a:t>
            </a:fld>
            <a:endParaRPr lang="ru-RU"/>
          </a:p>
        </p:txBody>
      </p:sp>
    </p:spTree>
    <p:extLst>
      <p:ext uri="{BB962C8B-B14F-4D97-AF65-F5344CB8AC3E}">
        <p14:creationId xmlns:p14="http://schemas.microsoft.com/office/powerpoint/2010/main" val="180128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5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97600" y="1825625"/>
            <a:ext cx="515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7B7D56-75FE-472B-8AFB-A2C8E45F51A4}" type="slidenum">
              <a:rPr lang="ru-RU" smtClean="0"/>
              <a:pPr/>
              <a:t>‹#›</a:t>
            </a:fld>
            <a:endParaRPr lang="ru-RU"/>
          </a:p>
        </p:txBody>
      </p:sp>
    </p:spTree>
    <p:extLst>
      <p:ext uri="{BB962C8B-B14F-4D97-AF65-F5344CB8AC3E}">
        <p14:creationId xmlns:p14="http://schemas.microsoft.com/office/powerpoint/2010/main" val="4264801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0317" y="365126"/>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40318" y="2505075"/>
            <a:ext cx="5158316"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71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7B7D56-75FE-472B-8AFB-A2C8E45F51A4}" type="slidenum">
              <a:rPr lang="ru-RU" smtClean="0"/>
              <a:pPr/>
              <a:t>‹#›</a:t>
            </a:fld>
            <a:endParaRPr lang="ru-RU"/>
          </a:p>
        </p:txBody>
      </p:sp>
    </p:spTree>
    <p:extLst>
      <p:ext uri="{BB962C8B-B14F-4D97-AF65-F5344CB8AC3E}">
        <p14:creationId xmlns:p14="http://schemas.microsoft.com/office/powerpoint/2010/main" val="3977787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7B7D56-75FE-472B-8AFB-A2C8E45F51A4}" type="slidenum">
              <a:rPr lang="ru-RU" smtClean="0"/>
              <a:pPr/>
              <a:t>‹#›</a:t>
            </a:fld>
            <a:endParaRPr lang="ru-RU"/>
          </a:p>
        </p:txBody>
      </p:sp>
    </p:spTree>
    <p:extLst>
      <p:ext uri="{BB962C8B-B14F-4D97-AF65-F5344CB8AC3E}">
        <p14:creationId xmlns:p14="http://schemas.microsoft.com/office/powerpoint/2010/main" val="110419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7B7D56-75FE-472B-8AFB-A2C8E45F51A4}" type="slidenum">
              <a:rPr lang="ru-RU" smtClean="0"/>
              <a:pPr/>
              <a:t>‹#›</a:t>
            </a:fld>
            <a:endParaRPr lang="ru-RU"/>
          </a:p>
        </p:txBody>
      </p:sp>
    </p:spTree>
    <p:extLst>
      <p:ext uri="{BB962C8B-B14F-4D97-AF65-F5344CB8AC3E}">
        <p14:creationId xmlns:p14="http://schemas.microsoft.com/office/powerpoint/2010/main" val="1335143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0318" y="457200"/>
            <a:ext cx="393276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7B7D56-75FE-472B-8AFB-A2C8E45F51A4}" type="slidenum">
              <a:rPr lang="ru-RU" smtClean="0"/>
              <a:pPr/>
              <a:t>‹#›</a:t>
            </a:fld>
            <a:endParaRPr lang="ru-RU"/>
          </a:p>
        </p:txBody>
      </p:sp>
    </p:spTree>
    <p:extLst>
      <p:ext uri="{BB962C8B-B14F-4D97-AF65-F5344CB8AC3E}">
        <p14:creationId xmlns:p14="http://schemas.microsoft.com/office/powerpoint/2010/main" val="287323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Основной колонтитул для презентации ELMA">
    <p:spTree>
      <p:nvGrpSpPr>
        <p:cNvPr id="1" name=""/>
        <p:cNvGrpSpPr/>
        <p:nvPr/>
      </p:nvGrpSpPr>
      <p:grpSpPr>
        <a:xfrm>
          <a:off x="0" y="0"/>
          <a:ext cx="0" cy="0"/>
          <a:chOff x="0" y="0"/>
          <a:chExt cx="0" cy="0"/>
        </a:xfrm>
      </p:grpSpPr>
      <p:sp>
        <p:nvSpPr>
          <p:cNvPr id="17" name="Rectangle 6"/>
          <p:cNvSpPr>
            <a:spLocks noGrp="1" noChangeArrowheads="1"/>
          </p:cNvSpPr>
          <p:nvPr>
            <p:ph type="sldNum" sz="quarter" idx="12"/>
          </p:nvPr>
        </p:nvSpPr>
        <p:spPr>
          <a:xfrm>
            <a:off x="11520174" y="6481142"/>
            <a:ext cx="480053" cy="260226"/>
          </a:xfrm>
          <a:ln/>
        </p:spPr>
        <p:txBody>
          <a:bodyPr/>
          <a:lstStyle>
            <a:lvl1pPr algn="ctr">
              <a:defRPr sz="1000">
                <a:latin typeface="Calibri" panose="020F0502020204030204" pitchFamily="34" charset="0"/>
                <a:ea typeface="Open Sans Light" panose="020B0306030504020204" pitchFamily="34" charset="0"/>
                <a:cs typeface="Open Sans Light" panose="020B0306030504020204" pitchFamily="34" charset="0"/>
              </a:defRPr>
            </a:lvl1pPr>
          </a:lstStyle>
          <a:p>
            <a:pPr>
              <a:defRPr/>
            </a:pPr>
            <a:fld id="{D12A6768-7690-43B5-A332-E051EEB68E4E}" type="slidenum">
              <a:rPr lang="ru-RU" smtClean="0"/>
              <a:pPr>
                <a:defRPr/>
              </a:pPr>
              <a:t>‹#›</a:t>
            </a:fld>
            <a:endParaRPr lang="ru-RU" dirty="0"/>
          </a:p>
        </p:txBody>
      </p:sp>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408" userDrawn="1">
          <p15:clr>
            <a:srgbClr val="FBAE40"/>
          </p15:clr>
        </p15:guide>
        <p15:guide id="4" orient="horz" pos="415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0318" y="457200"/>
            <a:ext cx="393276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7B7D56-75FE-472B-8AFB-A2C8E45F51A4}" type="slidenum">
              <a:rPr lang="ru-RU" smtClean="0"/>
              <a:pPr/>
              <a:t>‹#›</a:t>
            </a:fld>
            <a:endParaRPr lang="ru-RU"/>
          </a:p>
        </p:txBody>
      </p:sp>
    </p:spTree>
    <p:extLst>
      <p:ext uri="{BB962C8B-B14F-4D97-AF65-F5344CB8AC3E}">
        <p14:creationId xmlns:p14="http://schemas.microsoft.com/office/powerpoint/2010/main" val="35914944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7B7D56-75FE-472B-8AFB-A2C8E45F51A4}" type="slidenum">
              <a:rPr lang="ru-RU" smtClean="0"/>
              <a:pPr/>
              <a:t>‹#›</a:t>
            </a:fld>
            <a:endParaRPr lang="ru-RU"/>
          </a:p>
        </p:txBody>
      </p:sp>
    </p:spTree>
    <p:extLst>
      <p:ext uri="{BB962C8B-B14F-4D97-AF65-F5344CB8AC3E}">
        <p14:creationId xmlns:p14="http://schemas.microsoft.com/office/powerpoint/2010/main" val="241977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1"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1" y="365125"/>
            <a:ext cx="76835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7B7D56-75FE-472B-8AFB-A2C8E45F51A4}" type="slidenum">
              <a:rPr lang="ru-RU" smtClean="0"/>
              <a:pPr/>
              <a:t>‹#›</a:t>
            </a:fld>
            <a:endParaRPr lang="ru-RU"/>
          </a:p>
        </p:txBody>
      </p:sp>
    </p:spTree>
    <p:extLst>
      <p:ext uri="{BB962C8B-B14F-4D97-AF65-F5344CB8AC3E}">
        <p14:creationId xmlns:p14="http://schemas.microsoft.com/office/powerpoint/2010/main" val="3812110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2BFB003-DFAC-415F-B3AE-49F01B871396}" type="slidenum">
              <a:rPr lang="ru-RU" smtClean="0"/>
              <a:pPr/>
              <a:t>‹#›</a:t>
            </a:fld>
            <a:endParaRPr lang="ru-RU"/>
          </a:p>
        </p:txBody>
      </p:sp>
    </p:spTree>
    <p:extLst>
      <p:ext uri="{BB962C8B-B14F-4D97-AF65-F5344CB8AC3E}">
        <p14:creationId xmlns:p14="http://schemas.microsoft.com/office/powerpoint/2010/main" val="26481850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2BFB003-DFAC-415F-B3AE-49F01B871396}" type="slidenum">
              <a:rPr lang="ru-RU" smtClean="0"/>
              <a:pPr/>
              <a:t>‹#›</a:t>
            </a:fld>
            <a:endParaRPr lang="ru-RU"/>
          </a:p>
        </p:txBody>
      </p:sp>
    </p:spTree>
    <p:extLst>
      <p:ext uri="{BB962C8B-B14F-4D97-AF65-F5344CB8AC3E}">
        <p14:creationId xmlns:p14="http://schemas.microsoft.com/office/powerpoint/2010/main" val="33781168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1" y="1709739"/>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2BFB003-DFAC-415F-B3AE-49F01B871396}" type="slidenum">
              <a:rPr lang="ru-RU" smtClean="0"/>
              <a:pPr/>
              <a:t>‹#›</a:t>
            </a:fld>
            <a:endParaRPr lang="ru-RU"/>
          </a:p>
        </p:txBody>
      </p:sp>
    </p:spTree>
    <p:extLst>
      <p:ext uri="{BB962C8B-B14F-4D97-AF65-F5344CB8AC3E}">
        <p14:creationId xmlns:p14="http://schemas.microsoft.com/office/powerpoint/2010/main" val="1199899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5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97600" y="1825625"/>
            <a:ext cx="515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2BFB003-DFAC-415F-B3AE-49F01B871396}" type="slidenum">
              <a:rPr lang="ru-RU" smtClean="0"/>
              <a:pPr/>
              <a:t>‹#›</a:t>
            </a:fld>
            <a:endParaRPr lang="ru-RU"/>
          </a:p>
        </p:txBody>
      </p:sp>
    </p:spTree>
    <p:extLst>
      <p:ext uri="{BB962C8B-B14F-4D97-AF65-F5344CB8AC3E}">
        <p14:creationId xmlns:p14="http://schemas.microsoft.com/office/powerpoint/2010/main" val="7610250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0317" y="365126"/>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40318" y="2505075"/>
            <a:ext cx="5158316"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71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2BFB003-DFAC-415F-B3AE-49F01B871396}" type="slidenum">
              <a:rPr lang="ru-RU" smtClean="0"/>
              <a:pPr/>
              <a:t>‹#›</a:t>
            </a:fld>
            <a:endParaRPr lang="ru-RU"/>
          </a:p>
        </p:txBody>
      </p:sp>
    </p:spTree>
    <p:extLst>
      <p:ext uri="{BB962C8B-B14F-4D97-AF65-F5344CB8AC3E}">
        <p14:creationId xmlns:p14="http://schemas.microsoft.com/office/powerpoint/2010/main" val="6943653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2BFB003-DFAC-415F-B3AE-49F01B871396}" type="slidenum">
              <a:rPr lang="ru-RU" smtClean="0"/>
              <a:pPr/>
              <a:t>‹#›</a:t>
            </a:fld>
            <a:endParaRPr lang="ru-RU"/>
          </a:p>
        </p:txBody>
      </p:sp>
    </p:spTree>
    <p:extLst>
      <p:ext uri="{BB962C8B-B14F-4D97-AF65-F5344CB8AC3E}">
        <p14:creationId xmlns:p14="http://schemas.microsoft.com/office/powerpoint/2010/main" val="21701255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2BFB003-DFAC-415F-B3AE-49F01B871396}" type="slidenum">
              <a:rPr lang="ru-RU" smtClean="0"/>
              <a:pPr/>
              <a:t>‹#›</a:t>
            </a:fld>
            <a:endParaRPr lang="ru-RU"/>
          </a:p>
        </p:txBody>
      </p:sp>
    </p:spTree>
    <p:extLst>
      <p:ext uri="{BB962C8B-B14F-4D97-AF65-F5344CB8AC3E}">
        <p14:creationId xmlns:p14="http://schemas.microsoft.com/office/powerpoint/2010/main" val="304376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765CB55E-128B-47E2-BA3E-FB79C9F78C8D}" type="slidenum">
              <a:rPr lang="ru-RU"/>
              <a:pPr>
                <a:defRPr/>
              </a:pPr>
              <a:t>‹#›</a:t>
            </a:fld>
            <a:endParaRPr lang="ru-RU"/>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0318" y="457200"/>
            <a:ext cx="393276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2BFB003-DFAC-415F-B3AE-49F01B871396}" type="slidenum">
              <a:rPr lang="ru-RU" smtClean="0"/>
              <a:pPr/>
              <a:t>‹#›</a:t>
            </a:fld>
            <a:endParaRPr lang="ru-RU"/>
          </a:p>
        </p:txBody>
      </p:sp>
    </p:spTree>
    <p:extLst>
      <p:ext uri="{BB962C8B-B14F-4D97-AF65-F5344CB8AC3E}">
        <p14:creationId xmlns:p14="http://schemas.microsoft.com/office/powerpoint/2010/main" val="29946094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0318" y="457200"/>
            <a:ext cx="393276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2BFB003-DFAC-415F-B3AE-49F01B871396}" type="slidenum">
              <a:rPr lang="ru-RU" smtClean="0"/>
              <a:pPr/>
              <a:t>‹#›</a:t>
            </a:fld>
            <a:endParaRPr lang="ru-RU"/>
          </a:p>
        </p:txBody>
      </p:sp>
    </p:spTree>
    <p:extLst>
      <p:ext uri="{BB962C8B-B14F-4D97-AF65-F5344CB8AC3E}">
        <p14:creationId xmlns:p14="http://schemas.microsoft.com/office/powerpoint/2010/main" val="311952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2BFB003-DFAC-415F-B3AE-49F01B871396}" type="slidenum">
              <a:rPr lang="ru-RU" smtClean="0"/>
              <a:pPr/>
              <a:t>‹#›</a:t>
            </a:fld>
            <a:endParaRPr lang="ru-RU"/>
          </a:p>
        </p:txBody>
      </p:sp>
    </p:spTree>
    <p:extLst>
      <p:ext uri="{BB962C8B-B14F-4D97-AF65-F5344CB8AC3E}">
        <p14:creationId xmlns:p14="http://schemas.microsoft.com/office/powerpoint/2010/main" val="32532310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1"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1" y="365125"/>
            <a:ext cx="76835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2BFB003-DFAC-415F-B3AE-49F01B871396}" type="slidenum">
              <a:rPr lang="ru-RU" smtClean="0"/>
              <a:pPr/>
              <a:t>‹#›</a:t>
            </a:fld>
            <a:endParaRPr lang="ru-RU"/>
          </a:p>
        </p:txBody>
      </p:sp>
    </p:spTree>
    <p:extLst>
      <p:ext uri="{BB962C8B-B14F-4D97-AF65-F5344CB8AC3E}">
        <p14:creationId xmlns:p14="http://schemas.microsoft.com/office/powerpoint/2010/main" val="29454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D12A6768-7690-43B5-A332-E051EEB68E4E}"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66090898-F4AC-4B09-9384-43B9AC48C431}"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7E039DAB-E7AA-4635-8CBD-2F539C6665DF}"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0E331DC8-CCF0-4CD9-BF13-A9EAAF14D7EE}"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E05F1709-4C75-4B85-895D-96CB74C240FE}"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E9E73E22-2586-44C8-96D1-9F98BF814BFC}"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D39"/>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1638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a:defRPr/>
            </a:pPr>
            <a:endParaRPr lang="ru-RU"/>
          </a:p>
        </p:txBody>
      </p:sp>
      <p:sp>
        <p:nvSpPr>
          <p:cNvPr id="1638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ru-RU"/>
          </a:p>
        </p:txBody>
      </p:sp>
      <p:sp>
        <p:nvSpPr>
          <p:cNvPr id="1639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a:defRPr/>
            </a:pPr>
            <a:fld id="{C150D190-1F37-4C6C-B271-05FC306BDEC7}"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97" r:id="rId1"/>
    <p:sldLayoutId id="2147483668" r:id="rId2"/>
    <p:sldLayoutId id="2147483663" r:id="rId3"/>
    <p:sldLayoutId id="2147483664" r:id="rId4"/>
    <p:sldLayoutId id="2147483665" r:id="rId5"/>
    <p:sldLayoutId id="2147483666" r:id="rId6"/>
    <p:sldLayoutId id="2147483667" r:id="rId7"/>
    <p:sldLayoutId id="2147483669" r:id="rId8"/>
    <p:sldLayoutId id="2147483670" r:id="rId9"/>
    <p:sldLayoutId id="2147483671" r:id="rId10"/>
    <p:sldLayoutId id="214748367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12D39"/>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Нижний колонтитул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B7D56-75FE-472B-8AFB-A2C8E45F51A4}" type="slidenum">
              <a:rPr lang="ru-RU" smtClean="0"/>
              <a:pPr/>
              <a:t>‹#›</a:t>
            </a:fld>
            <a:endParaRPr lang="ru-RU"/>
          </a:p>
        </p:txBody>
      </p:sp>
    </p:spTree>
    <p:extLst>
      <p:ext uri="{BB962C8B-B14F-4D97-AF65-F5344CB8AC3E}">
        <p14:creationId xmlns:p14="http://schemas.microsoft.com/office/powerpoint/2010/main" val="191216500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12D39"/>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Нижний колонтитул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FB003-DFAC-415F-B3AE-49F01B871396}" type="slidenum">
              <a:rPr lang="ru-RU" smtClean="0"/>
              <a:pPr/>
              <a:t>‹#›</a:t>
            </a:fld>
            <a:endParaRPr lang="ru-RU"/>
          </a:p>
        </p:txBody>
      </p:sp>
    </p:spTree>
    <p:extLst>
      <p:ext uri="{BB962C8B-B14F-4D97-AF65-F5344CB8AC3E}">
        <p14:creationId xmlns:p14="http://schemas.microsoft.com/office/powerpoint/2010/main" val="41848643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7.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12192000" cy="5949280"/>
          </a:xfrm>
          <a:prstGeom prst="rect">
            <a:avLst/>
          </a:prstGeom>
          <a:solidFill>
            <a:srgbClr val="005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10" name="Группа 9"/>
          <p:cNvGrpSpPr/>
          <p:nvPr/>
        </p:nvGrpSpPr>
        <p:grpSpPr>
          <a:xfrm>
            <a:off x="119336" y="6107084"/>
            <a:ext cx="7449122" cy="634285"/>
            <a:chOff x="219222" y="154732"/>
            <a:chExt cx="7449122" cy="634285"/>
          </a:xfrm>
        </p:grpSpPr>
        <p:sp>
          <p:nvSpPr>
            <p:cNvPr id="4" name="TextBox 11"/>
            <p:cNvSpPr txBox="1">
              <a:spLocks noChangeArrowheads="1"/>
            </p:cNvSpPr>
            <p:nvPr/>
          </p:nvSpPr>
          <p:spPr bwMode="auto">
            <a:xfrm>
              <a:off x="2555776" y="204242"/>
              <a:ext cx="5112568" cy="584775"/>
            </a:xfrm>
            <a:prstGeom prst="rect">
              <a:avLst/>
            </a:prstGeom>
            <a:noFill/>
            <a:ln w="9525">
              <a:noFill/>
              <a:miter lim="800000"/>
              <a:headEnd/>
              <a:tailEnd/>
            </a:ln>
          </p:spPr>
          <p:txBody>
            <a:bodyPr wrap="square">
              <a:spAutoFit/>
            </a:bodyPr>
            <a:lstStyle/>
            <a:p>
              <a:r>
                <a:rPr lang="ru-RU" sz="1600" dirty="0">
                  <a:solidFill>
                    <a:schemeClr val="tx2">
                      <a:lumMod val="50000"/>
                      <a:lumOff val="50000"/>
                    </a:schemeClr>
                  </a:solidFill>
                  <a:latin typeface="Calibri" panose="020F0502020204030204" pitchFamily="34" charset="0"/>
                  <a:ea typeface="Open Sans" panose="020B0606030504020204" pitchFamily="34" charset="0"/>
                  <a:cs typeface="Open Sans" panose="020B0606030504020204" pitchFamily="34" charset="0"/>
                </a:rPr>
                <a:t>Система управления </a:t>
              </a:r>
              <a:endParaRPr lang="en-US" sz="1600" dirty="0">
                <a:solidFill>
                  <a:schemeClr val="tx2">
                    <a:lumMod val="50000"/>
                    <a:lumOff val="50000"/>
                  </a:schemeClr>
                </a:solidFill>
                <a:latin typeface="Calibri" panose="020F0502020204030204" pitchFamily="34" charset="0"/>
                <a:ea typeface="Open Sans" panose="020B0606030504020204" pitchFamily="34" charset="0"/>
                <a:cs typeface="Open Sans" panose="020B0606030504020204" pitchFamily="34" charset="0"/>
              </a:endParaRPr>
            </a:p>
            <a:p>
              <a:r>
                <a:rPr lang="ru-RU" sz="1600" dirty="0">
                  <a:solidFill>
                    <a:schemeClr val="tx2">
                      <a:lumMod val="50000"/>
                      <a:lumOff val="50000"/>
                    </a:schemeClr>
                  </a:solidFill>
                  <a:latin typeface="Calibri" panose="020F0502020204030204" pitchFamily="34" charset="0"/>
                  <a:ea typeface="Open Sans" panose="020B0606030504020204" pitchFamily="34" charset="0"/>
                  <a:cs typeface="Open Sans" panose="020B0606030504020204" pitchFamily="34" charset="0"/>
                </a:rPr>
                <a:t>бизнес-процессами и эффективностью</a:t>
              </a: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19222" y="154732"/>
              <a:ext cx="2061373" cy="549383"/>
            </a:xfrm>
            <a:prstGeom prst="rect">
              <a:avLst/>
            </a:prstGeom>
            <a:noFill/>
            <a:ln w="9525">
              <a:noFill/>
              <a:miter lim="800000"/>
              <a:headEnd/>
              <a:tailEnd/>
            </a:ln>
          </p:spPr>
        </p:pic>
        <p:sp>
          <p:nvSpPr>
            <p:cNvPr id="6" name="Прямоугольник 5"/>
            <p:cNvSpPr/>
            <p:nvPr/>
          </p:nvSpPr>
          <p:spPr>
            <a:xfrm>
              <a:off x="2458568"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grpSp>
      <p:pic>
        <p:nvPicPr>
          <p:cNvPr id="8" name="Picture 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824192" y="1568774"/>
            <a:ext cx="4336810" cy="4380507"/>
          </a:xfrm>
          <a:prstGeom prst="rect">
            <a:avLst/>
          </a:prstGeom>
          <a:noFill/>
          <a:ln w="9525">
            <a:noFill/>
            <a:miter lim="800000"/>
            <a:headEnd/>
            <a:tailEnd/>
          </a:ln>
        </p:spPr>
      </p:pic>
      <p:sp>
        <p:nvSpPr>
          <p:cNvPr id="9" name="Text Box 11"/>
          <p:cNvSpPr txBox="1">
            <a:spLocks noChangeArrowheads="1"/>
          </p:cNvSpPr>
          <p:nvPr/>
        </p:nvSpPr>
        <p:spPr bwMode="auto">
          <a:xfrm>
            <a:off x="10677367" y="6107084"/>
            <a:ext cx="1514633" cy="720080"/>
          </a:xfrm>
          <a:prstGeom prst="rect">
            <a:avLst/>
          </a:prstGeom>
          <a:noFill/>
          <a:ln w="9525">
            <a:noFill/>
            <a:miter lim="800000"/>
            <a:headEnd/>
            <a:tailEnd/>
          </a:ln>
        </p:spPr>
        <p:txBody>
          <a:bodyPr wrap="square">
            <a:spAutoFit/>
          </a:bodyPr>
          <a:lstStyle/>
          <a:p>
            <a:pPr>
              <a:spcBef>
                <a:spcPts val="0"/>
              </a:spcBef>
              <a:tabLst>
                <a:tab pos="450850" algn="l"/>
              </a:tabLst>
            </a:pPr>
            <a:r>
              <a:rPr lang="en-US" sz="4000" dirty="0" smtClean="0">
                <a:solidFill>
                  <a:srgbClr val="005F9E"/>
                </a:solidFill>
                <a:latin typeface="Calibri" panose="020F0502020204030204" pitchFamily="34" charset="0"/>
                <a:ea typeface="Open Sans Light" panose="020B0306030504020204" pitchFamily="34" charset="0"/>
                <a:cs typeface="Open Sans Light" panose="020B0306030504020204" pitchFamily="34" charset="0"/>
              </a:rPr>
              <a:t>201</a:t>
            </a:r>
            <a:r>
              <a:rPr lang="en-US" sz="4000" dirty="0">
                <a:solidFill>
                  <a:srgbClr val="005F9E"/>
                </a:solidFill>
                <a:latin typeface="Calibri" panose="020F0502020204030204" pitchFamily="34" charset="0"/>
                <a:ea typeface="Open Sans Light" panose="020B0306030504020204" pitchFamily="34" charset="0"/>
                <a:cs typeface="Open Sans Light" panose="020B0306030504020204" pitchFamily="34" charset="0"/>
              </a:rPr>
              <a:t>7</a:t>
            </a:r>
          </a:p>
        </p:txBody>
      </p:sp>
      <p:sp>
        <p:nvSpPr>
          <p:cNvPr id="12" name="Text Box 11"/>
          <p:cNvSpPr txBox="1">
            <a:spLocks noChangeArrowheads="1"/>
          </p:cNvSpPr>
          <p:nvPr/>
        </p:nvSpPr>
        <p:spPr bwMode="auto">
          <a:xfrm>
            <a:off x="46731" y="192896"/>
            <a:ext cx="10655315" cy="853311"/>
          </a:xfrm>
          <a:prstGeom prst="rect">
            <a:avLst/>
          </a:prstGeom>
          <a:noFill/>
          <a:ln w="9525">
            <a:noFill/>
            <a:miter lim="800000"/>
            <a:headEnd/>
            <a:tailEnd/>
          </a:ln>
        </p:spPr>
        <p:txBody>
          <a:bodyPr wrap="square">
            <a:spAutoFit/>
          </a:bodyPr>
          <a:lstStyle/>
          <a:p>
            <a:pPr>
              <a:lnSpc>
                <a:spcPts val="5800"/>
              </a:lnSpc>
              <a:spcBef>
                <a:spcPts val="0"/>
              </a:spcBef>
              <a:tabLst>
                <a:tab pos="450850" algn="l"/>
              </a:tabLst>
            </a:pPr>
            <a:r>
              <a:rPr lang="en-US" sz="6000" b="1" dirty="0" smtClean="0">
                <a:solidFill>
                  <a:srgbClr val="FFFFFF"/>
                </a:solidFill>
                <a:latin typeface="Calibri" panose="020F0502020204030204" pitchFamily="34" charset="0"/>
                <a:ea typeface="Open Sans" panose="020B0606030504020204" pitchFamily="34" charset="0"/>
                <a:cs typeface="Open Sans" panose="020B0606030504020204" pitchFamily="34" charset="0"/>
              </a:rPr>
              <a:t>ELMA </a:t>
            </a:r>
            <a:r>
              <a:rPr lang="en-US" sz="6000" b="1" dirty="0" err="1" smtClean="0">
                <a:solidFill>
                  <a:srgbClr val="FFFFFF"/>
                </a:solidFill>
                <a:latin typeface="Calibri" panose="020F0502020204030204" pitchFamily="34" charset="0"/>
                <a:ea typeface="Open Sans" panose="020B0606030504020204" pitchFamily="34" charset="0"/>
                <a:cs typeface="Open Sans" panose="020B0606030504020204" pitchFamily="34" charset="0"/>
              </a:rPr>
              <a:t>Hack&amp;Whack</a:t>
            </a:r>
            <a:endParaRPr lang="en-US" sz="6000" b="1" dirty="0">
              <a:solidFill>
                <a:srgbClr val="FFFFFF"/>
              </a:solidFill>
              <a:latin typeface="Calibri" panose="020F0502020204030204" pitchFamily="34" charset="0"/>
              <a:ea typeface="Open Sans" panose="020B0606030504020204" pitchFamily="34" charset="0"/>
              <a:cs typeface="Open Sans" panose="020B0606030504020204" pitchFamily="34" charset="0"/>
            </a:endParaRPr>
          </a:p>
        </p:txBody>
      </p:sp>
      <p:sp>
        <p:nvSpPr>
          <p:cNvPr id="11" name="TextBox 10"/>
          <p:cNvSpPr txBox="1"/>
          <p:nvPr/>
        </p:nvSpPr>
        <p:spPr>
          <a:xfrm>
            <a:off x="108472" y="1029270"/>
            <a:ext cx="8723832" cy="584775"/>
          </a:xfrm>
          <a:prstGeom prst="rect">
            <a:avLst/>
          </a:prstGeom>
          <a:noFill/>
        </p:spPr>
        <p:txBody>
          <a:bodyPr wrap="square" rtlCol="0">
            <a:spAutoFit/>
          </a:bodyPr>
          <a:lstStyle/>
          <a:p>
            <a:r>
              <a:rPr lang="ru-RU" sz="3200" dirty="0" smtClean="0">
                <a:solidFill>
                  <a:schemeClr val="bg1"/>
                </a:solidFill>
                <a:latin typeface="Calibri" charset="0"/>
                <a:cs typeface="Calibri" charset="0"/>
              </a:rPr>
              <a:t>Универсальный отчет по бизнес-процессам</a:t>
            </a:r>
            <a:endParaRPr lang="ru-RU" sz="3200" dirty="0">
              <a:solidFill>
                <a:schemeClr val="bg1"/>
              </a:solidFill>
              <a:latin typeface="Calibri" panose="020F0502020204030204" pitchFamily="34" charset="0"/>
            </a:endParaRPr>
          </a:p>
        </p:txBody>
      </p:sp>
      <p:pic>
        <p:nvPicPr>
          <p:cNvPr id="3" name="Рисунок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792" y="1707668"/>
            <a:ext cx="4368179" cy="11131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30991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10</a:t>
            </a:fld>
            <a:endParaRPr lang="ru-RU" dirty="0">
              <a:solidFill>
                <a:schemeClr val="bg1"/>
              </a:solidFill>
            </a:endParaRP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7768" y="257479"/>
            <a:ext cx="4248472" cy="6353776"/>
          </a:xfrm>
          <a:prstGeom prst="rect">
            <a:avLst/>
          </a:prstGeom>
        </p:spPr>
      </p:pic>
      <p:sp>
        <p:nvSpPr>
          <p:cNvPr id="5" name="TextBox 4"/>
          <p:cNvSpPr txBox="1"/>
          <p:nvPr/>
        </p:nvSpPr>
        <p:spPr>
          <a:xfrm>
            <a:off x="263352" y="216020"/>
            <a:ext cx="2232248" cy="646331"/>
          </a:xfrm>
          <a:prstGeom prst="rect">
            <a:avLst/>
          </a:prstGeom>
          <a:noFill/>
        </p:spPr>
        <p:txBody>
          <a:bodyPr wrap="square" rtlCol="0">
            <a:spAutoFit/>
          </a:bodyPr>
          <a:lstStyle/>
          <a:p>
            <a:r>
              <a:rPr lang="ru-RU" dirty="0" smtClean="0">
                <a:solidFill>
                  <a:schemeClr val="bg1"/>
                </a:solidFill>
              </a:rPr>
              <a:t>Возможность выбора процесса</a:t>
            </a:r>
            <a:endParaRPr lang="ru-RU" dirty="0">
              <a:solidFill>
                <a:schemeClr val="bg1"/>
              </a:solidFill>
            </a:endParaRPr>
          </a:p>
        </p:txBody>
      </p:sp>
      <p:cxnSp>
        <p:nvCxnSpPr>
          <p:cNvPr id="7" name="Скругленная соединительная линия 6"/>
          <p:cNvCxnSpPr>
            <a:stCxn id="5" idx="3"/>
          </p:cNvCxnSpPr>
          <p:nvPr/>
        </p:nvCxnSpPr>
        <p:spPr>
          <a:xfrm flipV="1">
            <a:off x="2495600" y="404666"/>
            <a:ext cx="1296144" cy="134520"/>
          </a:xfrm>
          <a:prstGeom prst="curvedConnector3">
            <a:avLst>
              <a:gd name="adj1" fmla="val 50000"/>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3352" y="1268760"/>
            <a:ext cx="2232248" cy="646331"/>
          </a:xfrm>
          <a:prstGeom prst="rect">
            <a:avLst/>
          </a:prstGeom>
          <a:noFill/>
        </p:spPr>
        <p:txBody>
          <a:bodyPr wrap="square" rtlCol="0">
            <a:spAutoFit/>
          </a:bodyPr>
          <a:lstStyle/>
          <a:p>
            <a:r>
              <a:rPr lang="ru-RU" dirty="0" smtClean="0">
                <a:solidFill>
                  <a:schemeClr val="bg1"/>
                </a:solidFill>
              </a:rPr>
              <a:t>График по версиям процесса</a:t>
            </a:r>
            <a:endParaRPr lang="ru-RU" dirty="0">
              <a:solidFill>
                <a:schemeClr val="bg1"/>
              </a:solidFill>
            </a:endParaRPr>
          </a:p>
        </p:txBody>
      </p:sp>
      <p:cxnSp>
        <p:nvCxnSpPr>
          <p:cNvPr id="11" name="Скругленная соединительная линия 10"/>
          <p:cNvCxnSpPr>
            <a:stCxn id="10" idx="3"/>
          </p:cNvCxnSpPr>
          <p:nvPr/>
        </p:nvCxnSpPr>
        <p:spPr>
          <a:xfrm flipV="1">
            <a:off x="2495600" y="1050997"/>
            <a:ext cx="1296144" cy="540929"/>
          </a:xfrm>
          <a:prstGeom prst="curvedConnector3">
            <a:avLst>
              <a:gd name="adj1" fmla="val 50000"/>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552384" y="257479"/>
            <a:ext cx="2232248" cy="646331"/>
          </a:xfrm>
          <a:prstGeom prst="rect">
            <a:avLst/>
          </a:prstGeom>
          <a:noFill/>
        </p:spPr>
        <p:txBody>
          <a:bodyPr wrap="square" rtlCol="0">
            <a:spAutoFit/>
          </a:bodyPr>
          <a:lstStyle/>
          <a:p>
            <a:r>
              <a:rPr lang="ru-RU" dirty="0" smtClean="0">
                <a:solidFill>
                  <a:schemeClr val="bg1"/>
                </a:solidFill>
              </a:rPr>
              <a:t>График по текущей версии</a:t>
            </a:r>
            <a:endParaRPr lang="ru-RU" dirty="0">
              <a:solidFill>
                <a:schemeClr val="bg1"/>
              </a:solidFill>
            </a:endParaRPr>
          </a:p>
        </p:txBody>
      </p:sp>
      <p:cxnSp>
        <p:nvCxnSpPr>
          <p:cNvPr id="16" name="Скругленная соединительная линия 15"/>
          <p:cNvCxnSpPr/>
          <p:nvPr/>
        </p:nvCxnSpPr>
        <p:spPr>
          <a:xfrm rot="10800000" flipV="1">
            <a:off x="8472264" y="539187"/>
            <a:ext cx="1080120" cy="511810"/>
          </a:xfrm>
          <a:prstGeom prst="curvedConnector3">
            <a:avLst>
              <a:gd name="adj1" fmla="val 50000"/>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552384" y="5013176"/>
            <a:ext cx="2232248" cy="1200329"/>
          </a:xfrm>
          <a:prstGeom prst="rect">
            <a:avLst/>
          </a:prstGeom>
          <a:noFill/>
        </p:spPr>
        <p:txBody>
          <a:bodyPr wrap="square" rtlCol="0">
            <a:spAutoFit/>
          </a:bodyPr>
          <a:lstStyle/>
          <a:p>
            <a:r>
              <a:rPr lang="ru-RU" dirty="0" smtClean="0">
                <a:solidFill>
                  <a:schemeClr val="bg1"/>
                </a:solidFill>
              </a:rPr>
              <a:t>График </a:t>
            </a:r>
            <a:r>
              <a:rPr lang="ru-RU" dirty="0">
                <a:solidFill>
                  <a:schemeClr val="bg1"/>
                </a:solidFill>
              </a:rPr>
              <a:t>по самой длительной и </a:t>
            </a:r>
            <a:r>
              <a:rPr lang="ru-RU" dirty="0" smtClean="0">
                <a:solidFill>
                  <a:schemeClr val="bg1"/>
                </a:solidFill>
              </a:rPr>
              <a:t>часто создаваемой </a:t>
            </a:r>
            <a:r>
              <a:rPr lang="ru-RU" dirty="0">
                <a:solidFill>
                  <a:schemeClr val="bg1"/>
                </a:solidFill>
              </a:rPr>
              <a:t>задаче</a:t>
            </a:r>
            <a:endParaRPr lang="ru-RU" dirty="0">
              <a:solidFill>
                <a:schemeClr val="bg1"/>
              </a:solidFill>
            </a:endParaRPr>
          </a:p>
        </p:txBody>
      </p:sp>
      <p:cxnSp>
        <p:nvCxnSpPr>
          <p:cNvPr id="20" name="Скругленная соединительная линия 19"/>
          <p:cNvCxnSpPr/>
          <p:nvPr/>
        </p:nvCxnSpPr>
        <p:spPr>
          <a:xfrm rot="10800000" flipV="1">
            <a:off x="8472264" y="5294884"/>
            <a:ext cx="1080120" cy="511810"/>
          </a:xfrm>
          <a:prstGeom prst="curvedConnector3">
            <a:avLst>
              <a:gd name="adj1" fmla="val 50000"/>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3352" y="5189116"/>
            <a:ext cx="2232248" cy="646331"/>
          </a:xfrm>
          <a:prstGeom prst="rect">
            <a:avLst/>
          </a:prstGeom>
          <a:noFill/>
        </p:spPr>
        <p:txBody>
          <a:bodyPr wrap="square" rtlCol="0">
            <a:spAutoFit/>
          </a:bodyPr>
          <a:lstStyle/>
          <a:p>
            <a:r>
              <a:rPr lang="ru-RU" dirty="0" smtClean="0">
                <a:solidFill>
                  <a:schemeClr val="bg1"/>
                </a:solidFill>
              </a:rPr>
              <a:t>График по самой загруженной роли</a:t>
            </a:r>
            <a:endParaRPr lang="ru-RU" dirty="0">
              <a:solidFill>
                <a:schemeClr val="bg1"/>
              </a:solidFill>
            </a:endParaRPr>
          </a:p>
        </p:txBody>
      </p:sp>
      <p:cxnSp>
        <p:nvCxnSpPr>
          <p:cNvPr id="22" name="Скругленная соединительная линия 21"/>
          <p:cNvCxnSpPr>
            <a:stCxn id="21" idx="3"/>
          </p:cNvCxnSpPr>
          <p:nvPr/>
        </p:nvCxnSpPr>
        <p:spPr>
          <a:xfrm>
            <a:off x="2495600" y="5512282"/>
            <a:ext cx="1296144" cy="581014"/>
          </a:xfrm>
          <a:prstGeom prst="curvedConnector3">
            <a:avLst>
              <a:gd name="adj1" fmla="val 50000"/>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552384" y="1247095"/>
            <a:ext cx="2232248" cy="646331"/>
          </a:xfrm>
          <a:prstGeom prst="rect">
            <a:avLst/>
          </a:prstGeom>
          <a:noFill/>
        </p:spPr>
        <p:txBody>
          <a:bodyPr wrap="square" rtlCol="0">
            <a:spAutoFit/>
          </a:bodyPr>
          <a:lstStyle/>
          <a:p>
            <a:r>
              <a:rPr lang="ru-RU" dirty="0" smtClean="0">
                <a:solidFill>
                  <a:schemeClr val="bg1"/>
                </a:solidFill>
              </a:rPr>
              <a:t>Карта для наглядности</a:t>
            </a:r>
            <a:endParaRPr lang="ru-RU" dirty="0">
              <a:solidFill>
                <a:schemeClr val="bg1"/>
              </a:solidFill>
            </a:endParaRPr>
          </a:p>
        </p:txBody>
      </p:sp>
      <p:cxnSp>
        <p:nvCxnSpPr>
          <p:cNvPr id="32" name="Скругленная соединительная линия 31"/>
          <p:cNvCxnSpPr>
            <a:stCxn id="24" idx="1"/>
          </p:cNvCxnSpPr>
          <p:nvPr/>
        </p:nvCxnSpPr>
        <p:spPr>
          <a:xfrm rot="10800000" flipV="1">
            <a:off x="8472264" y="1570260"/>
            <a:ext cx="1080120" cy="1042551"/>
          </a:xfrm>
          <a:prstGeom prst="curvedConnector3">
            <a:avLst>
              <a:gd name="adj1" fmla="val 50000"/>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40" name="Рисунок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Tree>
    <p:extLst>
      <p:ext uri="{BB962C8B-B14F-4D97-AF65-F5344CB8AC3E}">
        <p14:creationId xmlns:p14="http://schemas.microsoft.com/office/powerpoint/2010/main" val="2276192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80176" y="2450419"/>
            <a:ext cx="4336810" cy="4380507"/>
          </a:xfrm>
          <a:prstGeom prst="rect">
            <a:avLst/>
          </a:prstGeom>
          <a:noFill/>
          <a:ln w="9525">
            <a:noFill/>
            <a:miter lim="800000"/>
            <a:headEnd/>
            <a:tailEnd/>
          </a:ln>
        </p:spPr>
      </p:pic>
      <p:sp>
        <p:nvSpPr>
          <p:cNvPr id="12" name="Text Box 11"/>
          <p:cNvSpPr txBox="1">
            <a:spLocks noChangeArrowheads="1"/>
          </p:cNvSpPr>
          <p:nvPr/>
        </p:nvSpPr>
        <p:spPr bwMode="auto">
          <a:xfrm>
            <a:off x="191344" y="188640"/>
            <a:ext cx="10655315" cy="853311"/>
          </a:xfrm>
          <a:prstGeom prst="rect">
            <a:avLst/>
          </a:prstGeom>
          <a:noFill/>
          <a:ln w="9525">
            <a:noFill/>
            <a:miter lim="800000"/>
            <a:headEnd/>
            <a:tailEnd/>
          </a:ln>
        </p:spPr>
        <p:txBody>
          <a:bodyPr wrap="square">
            <a:spAutoFit/>
          </a:bodyPr>
          <a:lstStyle/>
          <a:p>
            <a:pPr>
              <a:lnSpc>
                <a:spcPts val="5800"/>
              </a:lnSpc>
              <a:spcBef>
                <a:spcPts val="0"/>
              </a:spcBef>
              <a:tabLst>
                <a:tab pos="450850" algn="l"/>
              </a:tabLst>
            </a:pPr>
            <a:r>
              <a:rPr lang="ru-RU" sz="6000" b="1" dirty="0" smtClean="0">
                <a:solidFill>
                  <a:srgbClr val="FFFFFF"/>
                </a:solidFill>
                <a:latin typeface="Calibri" panose="020F0502020204030204" pitchFamily="34" charset="0"/>
                <a:ea typeface="Open Sans" panose="020B0606030504020204" pitchFamily="34" charset="0"/>
                <a:cs typeface="Open Sans" panose="020B0606030504020204" pitchFamily="34" charset="0"/>
              </a:rPr>
              <a:t>Перспективы</a:t>
            </a:r>
            <a:endParaRPr lang="en-US" sz="6000" b="1" dirty="0">
              <a:solidFill>
                <a:srgbClr val="FFFFFF"/>
              </a:solidFill>
              <a:latin typeface="Calibri" panose="020F050202020403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56920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12</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Аналитика по исполнителям</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pic>
        <p:nvPicPr>
          <p:cNvPr id="4" name="Рисунок 3"/>
          <p:cNvPicPr>
            <a:picLocks noChangeAspect="1"/>
          </p:cNvPicPr>
          <p:nvPr/>
        </p:nvPicPr>
        <p:blipFill rotWithShape="1">
          <a:blip r:embed="rId5">
            <a:extLst>
              <a:ext uri="{28A0092B-C50C-407E-A947-70E740481C1C}">
                <a14:useLocalDpi xmlns:a14="http://schemas.microsoft.com/office/drawing/2010/main" val="0"/>
              </a:ext>
            </a:extLst>
          </a:blip>
          <a:srcRect t="7620"/>
          <a:stretch/>
        </p:blipFill>
        <p:spPr>
          <a:xfrm>
            <a:off x="551384" y="908720"/>
            <a:ext cx="7087716" cy="4365104"/>
          </a:xfrm>
          <a:prstGeom prst="rect">
            <a:avLst/>
          </a:prstGeom>
        </p:spPr>
      </p:pic>
    </p:spTree>
    <p:extLst>
      <p:ext uri="{BB962C8B-B14F-4D97-AF65-F5344CB8AC3E}">
        <p14:creationId xmlns:p14="http://schemas.microsoft.com/office/powerpoint/2010/main" val="172775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13</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Аналитика по исполнителям</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pic>
        <p:nvPicPr>
          <p:cNvPr id="4" name="Рисунок 3"/>
          <p:cNvPicPr>
            <a:picLocks noChangeAspect="1"/>
          </p:cNvPicPr>
          <p:nvPr/>
        </p:nvPicPr>
        <p:blipFill rotWithShape="1">
          <a:blip r:embed="rId5">
            <a:extLst>
              <a:ext uri="{28A0092B-C50C-407E-A947-70E740481C1C}">
                <a14:useLocalDpi xmlns:a14="http://schemas.microsoft.com/office/drawing/2010/main" val="0"/>
              </a:ext>
            </a:extLst>
          </a:blip>
          <a:srcRect t="7620"/>
          <a:stretch/>
        </p:blipFill>
        <p:spPr>
          <a:xfrm>
            <a:off x="551384" y="908720"/>
            <a:ext cx="7087716" cy="4365104"/>
          </a:xfrm>
          <a:prstGeom prst="rect">
            <a:avLst/>
          </a:prstGeom>
        </p:spPr>
      </p:pic>
      <p:pic>
        <p:nvPicPr>
          <p:cNvPr id="9" name="Рисунок 8"/>
          <p:cNvPicPr>
            <a:picLocks noChangeAspect="1"/>
          </p:cNvPicPr>
          <p:nvPr/>
        </p:nvPicPr>
        <p:blipFill rotWithShape="1">
          <a:blip r:embed="rId6">
            <a:extLst>
              <a:ext uri="{28A0092B-C50C-407E-A947-70E740481C1C}">
                <a14:useLocalDpi xmlns:a14="http://schemas.microsoft.com/office/drawing/2010/main" val="0"/>
              </a:ext>
            </a:extLst>
          </a:blip>
          <a:srcRect t="9015" b="5229"/>
          <a:stretch/>
        </p:blipFill>
        <p:spPr>
          <a:xfrm>
            <a:off x="4016661" y="1772816"/>
            <a:ext cx="7743538" cy="4427052"/>
          </a:xfrm>
          <a:prstGeom prst="rect">
            <a:avLst/>
          </a:prstGeom>
        </p:spPr>
      </p:pic>
    </p:spTree>
    <p:extLst>
      <p:ext uri="{BB962C8B-B14F-4D97-AF65-F5344CB8AC3E}">
        <p14:creationId xmlns:p14="http://schemas.microsoft.com/office/powerpoint/2010/main" val="2814184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5424B"/>
        </a:solidFill>
        <a:effectLst/>
      </p:bgPr>
    </p:bg>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14</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Аналитика по </a:t>
            </a:r>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исполнителям: Сравнение исполнителей</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pic>
        <p:nvPicPr>
          <p:cNvPr id="9" name="Рисунок 8"/>
          <p:cNvPicPr>
            <a:picLocks noChangeAspect="1"/>
          </p:cNvPicPr>
          <p:nvPr/>
        </p:nvPicPr>
        <p:blipFill rotWithShape="1">
          <a:blip r:embed="rId5">
            <a:extLst>
              <a:ext uri="{28A0092B-C50C-407E-A947-70E740481C1C}">
                <a14:useLocalDpi xmlns:a14="http://schemas.microsoft.com/office/drawing/2010/main" val="0"/>
              </a:ext>
            </a:extLst>
          </a:blip>
          <a:srcRect t="9015" b="5229"/>
          <a:stretch/>
        </p:blipFill>
        <p:spPr>
          <a:xfrm>
            <a:off x="695400" y="1124744"/>
            <a:ext cx="5415942" cy="3096344"/>
          </a:xfrm>
          <a:prstGeom prst="rect">
            <a:avLst/>
          </a:prstGeom>
        </p:spPr>
      </p:pic>
      <p:pic>
        <p:nvPicPr>
          <p:cNvPr id="3" name="Рисунок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6967" y="2924944"/>
            <a:ext cx="5458587" cy="3258005"/>
          </a:xfrm>
          <a:prstGeom prst="rect">
            <a:avLst/>
          </a:prstGeom>
        </p:spPr>
      </p:pic>
      <p:sp>
        <p:nvSpPr>
          <p:cNvPr id="18" name="Дуга 17"/>
          <p:cNvSpPr/>
          <p:nvPr/>
        </p:nvSpPr>
        <p:spPr>
          <a:xfrm>
            <a:off x="4583832" y="1422413"/>
            <a:ext cx="3333295" cy="2501006"/>
          </a:xfrm>
          <a:prstGeom prst="arc">
            <a:avLst>
              <a:gd name="adj1" fmla="val 16546209"/>
              <a:gd name="adj2" fmla="val 21529055"/>
            </a:avLst>
          </a:prstGeom>
          <a:ln w="38100">
            <a:solidFill>
              <a:schemeClr val="bg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0" name="Дуга 19"/>
          <p:cNvSpPr/>
          <p:nvPr/>
        </p:nvSpPr>
        <p:spPr>
          <a:xfrm rot="10160540">
            <a:off x="3850247" y="3119420"/>
            <a:ext cx="3333295" cy="2501006"/>
          </a:xfrm>
          <a:prstGeom prst="arc">
            <a:avLst>
              <a:gd name="adj1" fmla="val 16546209"/>
              <a:gd name="adj2" fmla="val 21529055"/>
            </a:avLst>
          </a:prstGeom>
          <a:ln w="38100">
            <a:solidFill>
              <a:schemeClr val="bg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1" name="TextBox 20"/>
          <p:cNvSpPr txBox="1"/>
          <p:nvPr/>
        </p:nvSpPr>
        <p:spPr>
          <a:xfrm>
            <a:off x="2532778" y="1115452"/>
            <a:ext cx="1552669" cy="369332"/>
          </a:xfrm>
          <a:prstGeom prst="rect">
            <a:avLst/>
          </a:prstGeom>
          <a:noFill/>
        </p:spPr>
        <p:txBody>
          <a:bodyPr wrap="none" rtlCol="0">
            <a:spAutoFit/>
          </a:bodyPr>
          <a:lstStyle/>
          <a:p>
            <a:r>
              <a:rPr lang="ru-RU" dirty="0" smtClean="0"/>
              <a:t>Ложкин А.Ю.</a:t>
            </a:r>
            <a:endParaRPr lang="ru-RU" dirty="0"/>
          </a:p>
        </p:txBody>
      </p:sp>
      <p:sp>
        <p:nvSpPr>
          <p:cNvPr id="22" name="TextBox 21"/>
          <p:cNvSpPr txBox="1"/>
          <p:nvPr/>
        </p:nvSpPr>
        <p:spPr>
          <a:xfrm>
            <a:off x="8447105" y="2924944"/>
            <a:ext cx="1721049" cy="369332"/>
          </a:xfrm>
          <a:prstGeom prst="rect">
            <a:avLst/>
          </a:prstGeom>
          <a:noFill/>
        </p:spPr>
        <p:txBody>
          <a:bodyPr wrap="none" rtlCol="0">
            <a:spAutoFit/>
          </a:bodyPr>
          <a:lstStyle/>
          <a:p>
            <a:r>
              <a:rPr lang="ru-RU" dirty="0" smtClean="0"/>
              <a:t>Соколова Е.А.</a:t>
            </a:r>
            <a:endParaRPr lang="ru-RU" dirty="0"/>
          </a:p>
        </p:txBody>
      </p:sp>
      <p:pic>
        <p:nvPicPr>
          <p:cNvPr id="25" name="Рисунок 24"/>
          <p:cNvPicPr>
            <a:picLocks noChangeAspect="1"/>
          </p:cNvPicPr>
          <p:nvPr/>
        </p:nvPicPr>
        <p:blipFill>
          <a:blip r:embed="rId7"/>
          <a:stretch>
            <a:fillRect/>
          </a:stretch>
        </p:blipFill>
        <p:spPr>
          <a:xfrm>
            <a:off x="7020219" y="1387345"/>
            <a:ext cx="731684" cy="740242"/>
          </a:xfrm>
          <a:prstGeom prst="rect">
            <a:avLst/>
          </a:prstGeom>
        </p:spPr>
      </p:pic>
      <p:pic>
        <p:nvPicPr>
          <p:cNvPr id="26" name="Рисунок 25"/>
          <p:cNvPicPr>
            <a:picLocks noChangeAspect="1"/>
          </p:cNvPicPr>
          <p:nvPr/>
        </p:nvPicPr>
        <p:blipFill>
          <a:blip r:embed="rId7"/>
          <a:stretch>
            <a:fillRect/>
          </a:stretch>
        </p:blipFill>
        <p:spPr>
          <a:xfrm>
            <a:off x="4085447" y="4989382"/>
            <a:ext cx="731684" cy="740242"/>
          </a:xfrm>
          <a:prstGeom prst="rect">
            <a:avLst/>
          </a:prstGeom>
        </p:spPr>
      </p:pic>
    </p:spTree>
    <p:extLst>
      <p:ext uri="{BB962C8B-B14F-4D97-AF65-F5344CB8AC3E}">
        <p14:creationId xmlns:p14="http://schemas.microsoft.com/office/powerpoint/2010/main" val="1363789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15</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Тепловая карта процесса</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pic>
        <p:nvPicPr>
          <p:cNvPr id="2" name="Рисунок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9416" y="999396"/>
            <a:ext cx="6360302" cy="5085184"/>
          </a:xfrm>
          <a:prstGeom prst="rect">
            <a:avLst/>
          </a:prstGeom>
        </p:spPr>
      </p:pic>
      <p:sp>
        <p:nvSpPr>
          <p:cNvPr id="3" name="TextBox 2"/>
          <p:cNvSpPr txBox="1"/>
          <p:nvPr/>
        </p:nvSpPr>
        <p:spPr>
          <a:xfrm>
            <a:off x="7573036" y="1033716"/>
            <a:ext cx="4256586" cy="1015663"/>
          </a:xfrm>
          <a:prstGeom prst="rect">
            <a:avLst/>
          </a:prstGeom>
          <a:noFill/>
        </p:spPr>
        <p:txBody>
          <a:bodyPr wrap="square" rtlCol="0">
            <a:spAutoFit/>
          </a:bodyPr>
          <a:lstStyle/>
          <a:p>
            <a:r>
              <a:rPr lang="ru-RU" sz="2000" dirty="0" smtClean="0">
                <a:solidFill>
                  <a:schemeClr val="bg1"/>
                </a:solidFill>
              </a:rPr>
              <a:t>Жирность линии – среднее количество раз исполнения в рамках экземпляра</a:t>
            </a:r>
            <a:endParaRPr lang="ru-RU" sz="2000" dirty="0">
              <a:solidFill>
                <a:schemeClr val="bg1"/>
              </a:solidFill>
            </a:endParaRPr>
          </a:p>
        </p:txBody>
      </p:sp>
      <p:sp>
        <p:nvSpPr>
          <p:cNvPr id="10" name="TextBox 9"/>
          <p:cNvSpPr txBox="1"/>
          <p:nvPr/>
        </p:nvSpPr>
        <p:spPr>
          <a:xfrm>
            <a:off x="7573036" y="2575189"/>
            <a:ext cx="4256586" cy="1015663"/>
          </a:xfrm>
          <a:prstGeom prst="rect">
            <a:avLst/>
          </a:prstGeom>
          <a:noFill/>
        </p:spPr>
        <p:txBody>
          <a:bodyPr wrap="square" rtlCol="0">
            <a:spAutoFit/>
          </a:bodyPr>
          <a:lstStyle/>
          <a:p>
            <a:r>
              <a:rPr lang="ru-RU" sz="2000" dirty="0" smtClean="0">
                <a:solidFill>
                  <a:schemeClr val="bg1"/>
                </a:solidFill>
              </a:rPr>
              <a:t>Градиент от белого к красному – среднее время исполнения задачи</a:t>
            </a:r>
            <a:endParaRPr lang="ru-RU" sz="2000" dirty="0">
              <a:solidFill>
                <a:schemeClr val="bg1"/>
              </a:solidFill>
            </a:endParaRPr>
          </a:p>
        </p:txBody>
      </p:sp>
      <p:cxnSp>
        <p:nvCxnSpPr>
          <p:cNvPr id="5" name="Скругленная соединительная линия 4"/>
          <p:cNvCxnSpPr/>
          <p:nvPr/>
        </p:nvCxnSpPr>
        <p:spPr>
          <a:xfrm rot="10800000" flipV="1">
            <a:off x="6528048" y="2049378"/>
            <a:ext cx="1800200" cy="1033641"/>
          </a:xfrm>
          <a:prstGeom prst="curvedConnector3">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Скругленная соединительная линия 14"/>
          <p:cNvCxnSpPr/>
          <p:nvPr/>
        </p:nvCxnSpPr>
        <p:spPr>
          <a:xfrm rot="5400000">
            <a:off x="5361107" y="59438"/>
            <a:ext cx="844189" cy="7583314"/>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542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16</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Имитационное моделирование</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cxnSp>
        <p:nvCxnSpPr>
          <p:cNvPr id="6" name="Скругленная соединительная линия 5"/>
          <p:cNvCxnSpPr/>
          <p:nvPr/>
        </p:nvCxnSpPr>
        <p:spPr>
          <a:xfrm flipV="1">
            <a:off x="4511824" y="1988841"/>
            <a:ext cx="3312368" cy="2088231"/>
          </a:xfrm>
          <a:prstGeom prst="curvedConnector3">
            <a:avLst>
              <a:gd name="adj1" fmla="val 50000"/>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5" name="Рисунок 14"/>
          <p:cNvPicPr>
            <a:picLocks noChangeAspect="1"/>
          </p:cNvPicPr>
          <p:nvPr/>
        </p:nvPicPr>
        <p:blipFill>
          <a:blip r:embed="rId5"/>
          <a:stretch>
            <a:fillRect/>
          </a:stretch>
        </p:blipFill>
        <p:spPr>
          <a:xfrm>
            <a:off x="5519936" y="2564904"/>
            <a:ext cx="1156399" cy="1176687"/>
          </a:xfrm>
          <a:prstGeom prst="rect">
            <a:avLst/>
          </a:prstGeom>
        </p:spPr>
      </p:pic>
      <p:pic>
        <p:nvPicPr>
          <p:cNvPr id="18" name="Рисунок 17"/>
          <p:cNvPicPr>
            <a:picLocks noChangeAspect="1"/>
          </p:cNvPicPr>
          <p:nvPr/>
        </p:nvPicPr>
        <p:blipFill>
          <a:blip r:embed="rId6"/>
          <a:stretch>
            <a:fillRect/>
          </a:stretch>
        </p:blipFill>
        <p:spPr>
          <a:xfrm>
            <a:off x="5293373" y="4611920"/>
            <a:ext cx="1609524" cy="1714286"/>
          </a:xfrm>
          <a:prstGeom prst="rect">
            <a:avLst/>
          </a:prstGeom>
        </p:spPr>
      </p:pic>
      <p:cxnSp>
        <p:nvCxnSpPr>
          <p:cNvPr id="20" name="Скругленная соединительная линия 19"/>
          <p:cNvCxnSpPr>
            <a:stCxn id="18" idx="0"/>
            <a:endCxn id="15" idx="2"/>
          </p:cNvCxnSpPr>
          <p:nvPr/>
        </p:nvCxnSpPr>
        <p:spPr>
          <a:xfrm rot="5400000" flipH="1" flipV="1">
            <a:off x="5662971" y="4176756"/>
            <a:ext cx="870329" cy="1"/>
          </a:xfrm>
          <a:prstGeom prst="curvedConnector3">
            <a:avLst>
              <a:gd name="adj1" fmla="val 50000"/>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Скругленная соединительная линия 23"/>
          <p:cNvCxnSpPr>
            <a:endCxn id="18" idx="1"/>
          </p:cNvCxnSpPr>
          <p:nvPr/>
        </p:nvCxnSpPr>
        <p:spPr>
          <a:xfrm rot="16200000" flipH="1">
            <a:off x="4256445" y="4432134"/>
            <a:ext cx="1292307" cy="781549"/>
          </a:xfrm>
          <a:prstGeom prst="curvedConnector2">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8" name="Рисунок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9149" y="905070"/>
            <a:ext cx="3526367" cy="5273836"/>
          </a:xfrm>
          <a:prstGeom prst="rect">
            <a:avLst/>
          </a:prstGeom>
        </p:spPr>
      </p:pic>
      <p:pic>
        <p:nvPicPr>
          <p:cNvPr id="29" name="Рисунок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22546" y="905070"/>
            <a:ext cx="3526476" cy="5274000"/>
          </a:xfrm>
          <a:prstGeom prst="rect">
            <a:avLst/>
          </a:prstGeom>
        </p:spPr>
      </p:pic>
    </p:spTree>
    <p:extLst>
      <p:ext uri="{BB962C8B-B14F-4D97-AF65-F5344CB8AC3E}">
        <p14:creationId xmlns:p14="http://schemas.microsoft.com/office/powerpoint/2010/main" val="3435798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80176" y="2587579"/>
            <a:ext cx="4336810" cy="4380507"/>
          </a:xfrm>
          <a:prstGeom prst="rect">
            <a:avLst/>
          </a:prstGeom>
          <a:noFill/>
          <a:ln w="9525">
            <a:noFill/>
            <a:miter lim="800000"/>
            <a:headEnd/>
            <a:tailEnd/>
          </a:ln>
        </p:spPr>
      </p:pic>
      <p:sp>
        <p:nvSpPr>
          <p:cNvPr id="12" name="Text Box 11"/>
          <p:cNvSpPr txBox="1">
            <a:spLocks noChangeArrowheads="1"/>
          </p:cNvSpPr>
          <p:nvPr/>
        </p:nvSpPr>
        <p:spPr bwMode="auto">
          <a:xfrm>
            <a:off x="191344" y="188640"/>
            <a:ext cx="10655315" cy="853311"/>
          </a:xfrm>
          <a:prstGeom prst="rect">
            <a:avLst/>
          </a:prstGeom>
          <a:noFill/>
          <a:ln w="9525">
            <a:noFill/>
            <a:miter lim="800000"/>
            <a:headEnd/>
            <a:tailEnd/>
          </a:ln>
        </p:spPr>
        <p:txBody>
          <a:bodyPr wrap="square">
            <a:spAutoFit/>
          </a:bodyPr>
          <a:lstStyle/>
          <a:p>
            <a:pPr>
              <a:lnSpc>
                <a:spcPts val="5800"/>
              </a:lnSpc>
              <a:spcBef>
                <a:spcPts val="0"/>
              </a:spcBef>
              <a:tabLst>
                <a:tab pos="450850" algn="l"/>
              </a:tabLst>
            </a:pPr>
            <a:r>
              <a:rPr lang="ru-RU" sz="6000" b="1" dirty="0" smtClean="0">
                <a:solidFill>
                  <a:srgbClr val="FFFFFF"/>
                </a:solidFill>
                <a:latin typeface="Calibri" panose="020F0502020204030204" pitchFamily="34" charset="0"/>
                <a:ea typeface="Open Sans" panose="020B0606030504020204" pitchFamily="34" charset="0"/>
                <a:cs typeface="Open Sans" panose="020B0606030504020204" pitchFamily="34" charset="0"/>
              </a:rPr>
              <a:t>Спасибо за внимание!</a:t>
            </a:r>
            <a:endParaRPr lang="en-US" sz="6000" b="1" dirty="0">
              <a:solidFill>
                <a:srgbClr val="FFFFFF"/>
              </a:solidFill>
              <a:latin typeface="Calibri" panose="020F0502020204030204" pitchFamily="34" charset="0"/>
              <a:ea typeface="Open Sans" panose="020B0606030504020204" pitchFamily="34" charset="0"/>
              <a:cs typeface="Open Sans" panose="020B0606030504020204" pitchFamily="34" charset="0"/>
            </a:endParaRPr>
          </a:p>
        </p:txBody>
      </p:sp>
      <p:pic>
        <p:nvPicPr>
          <p:cNvPr id="2" name="Рисунок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6348" y="880652"/>
            <a:ext cx="3450105" cy="2587579"/>
          </a:xfrm>
          <a:prstGeom prst="rect">
            <a:avLst/>
          </a:prstGeom>
        </p:spPr>
      </p:pic>
      <p:pic>
        <p:nvPicPr>
          <p:cNvPr id="3" name="Рисунок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36453" y="4050516"/>
            <a:ext cx="3267225" cy="2450419"/>
          </a:xfrm>
          <a:prstGeom prst="rect">
            <a:avLst/>
          </a:prstGeom>
        </p:spPr>
      </p:pic>
      <p:pic>
        <p:nvPicPr>
          <p:cNvPr id="4" name="Рисунок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7368" y="3849258"/>
            <a:ext cx="3803915" cy="2852936"/>
          </a:xfrm>
          <a:prstGeom prst="rect">
            <a:avLst/>
          </a:prstGeom>
        </p:spPr>
      </p:pic>
      <p:pic>
        <p:nvPicPr>
          <p:cNvPr id="5" name="Рисунок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03912" y="922790"/>
            <a:ext cx="3803915" cy="2852936"/>
          </a:xfrm>
          <a:prstGeom prst="rect">
            <a:avLst/>
          </a:prstGeom>
        </p:spPr>
      </p:pic>
    </p:spTree>
    <p:extLst>
      <p:ext uri="{BB962C8B-B14F-4D97-AF65-F5344CB8AC3E}">
        <p14:creationId xmlns:p14="http://schemas.microsoft.com/office/powerpoint/2010/main" val="308911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2</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Предпосылки</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sp>
        <p:nvSpPr>
          <p:cNvPr id="3" name="Стрелка вправо 2"/>
          <p:cNvSpPr/>
          <p:nvPr/>
        </p:nvSpPr>
        <p:spPr>
          <a:xfrm>
            <a:off x="649776" y="3209459"/>
            <a:ext cx="10729192"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5" name="Скругленная соединительная линия 14"/>
          <p:cNvCxnSpPr/>
          <p:nvPr/>
        </p:nvCxnSpPr>
        <p:spPr>
          <a:xfrm rot="10800000">
            <a:off x="1919535" y="3790826"/>
            <a:ext cx="6840762" cy="1538191"/>
          </a:xfrm>
          <a:prstGeom prst="curvedConnector3">
            <a:avLst>
              <a:gd name="adj1" fmla="val 100627"/>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8" name="Рисунок 17"/>
          <p:cNvPicPr>
            <a:picLocks noChangeAspect="1"/>
          </p:cNvPicPr>
          <p:nvPr/>
        </p:nvPicPr>
        <p:blipFill rotWithShape="1">
          <a:blip r:embed="rId5"/>
          <a:srcRect l="4807" t="8436" r="3201" b="6143"/>
          <a:stretch/>
        </p:blipFill>
        <p:spPr>
          <a:xfrm>
            <a:off x="8832304" y="3933056"/>
            <a:ext cx="1440160" cy="1440160"/>
          </a:xfrm>
          <a:prstGeom prst="rect">
            <a:avLst/>
          </a:prstGeom>
        </p:spPr>
      </p:pic>
      <p:pic>
        <p:nvPicPr>
          <p:cNvPr id="10" name="Рисунок 9"/>
          <p:cNvPicPr>
            <a:picLocks noChangeAspect="1"/>
          </p:cNvPicPr>
          <p:nvPr/>
        </p:nvPicPr>
        <p:blipFill>
          <a:blip r:embed="rId6"/>
          <a:stretch>
            <a:fillRect/>
          </a:stretch>
        </p:blipFill>
        <p:spPr>
          <a:xfrm>
            <a:off x="4842678" y="2036353"/>
            <a:ext cx="943913" cy="908389"/>
          </a:xfrm>
          <a:prstGeom prst="rect">
            <a:avLst/>
          </a:prstGeom>
        </p:spPr>
      </p:pic>
      <p:pic>
        <p:nvPicPr>
          <p:cNvPr id="28" name="Рисунок 27"/>
          <p:cNvPicPr>
            <a:picLocks noChangeAspect="1"/>
          </p:cNvPicPr>
          <p:nvPr/>
        </p:nvPicPr>
        <p:blipFill>
          <a:blip r:embed="rId7"/>
          <a:stretch>
            <a:fillRect/>
          </a:stretch>
        </p:blipFill>
        <p:spPr>
          <a:xfrm>
            <a:off x="3919362" y="1964737"/>
            <a:ext cx="951172" cy="1020250"/>
          </a:xfrm>
          <a:prstGeom prst="rect">
            <a:avLst/>
          </a:prstGeom>
        </p:spPr>
      </p:pic>
      <p:pic>
        <p:nvPicPr>
          <p:cNvPr id="30" name="Рисунок 29"/>
          <p:cNvPicPr>
            <a:picLocks noChangeAspect="1"/>
          </p:cNvPicPr>
          <p:nvPr/>
        </p:nvPicPr>
        <p:blipFill rotWithShape="1">
          <a:blip r:embed="rId8"/>
          <a:srcRect b="-1412"/>
          <a:stretch/>
        </p:blipFill>
        <p:spPr>
          <a:xfrm>
            <a:off x="5837752" y="2013527"/>
            <a:ext cx="915488" cy="954042"/>
          </a:xfrm>
          <a:prstGeom prst="rect">
            <a:avLst/>
          </a:prstGeom>
        </p:spPr>
      </p:pic>
      <p:pic>
        <p:nvPicPr>
          <p:cNvPr id="31" name="Рисунок 30"/>
          <p:cNvPicPr>
            <a:picLocks noChangeAspect="1"/>
          </p:cNvPicPr>
          <p:nvPr/>
        </p:nvPicPr>
        <p:blipFill>
          <a:blip r:embed="rId9"/>
          <a:stretch>
            <a:fillRect/>
          </a:stretch>
        </p:blipFill>
        <p:spPr>
          <a:xfrm>
            <a:off x="6785271" y="2012296"/>
            <a:ext cx="934223" cy="939623"/>
          </a:xfrm>
          <a:prstGeom prst="rect">
            <a:avLst/>
          </a:prstGeom>
        </p:spPr>
      </p:pic>
      <p:sp>
        <p:nvSpPr>
          <p:cNvPr id="32" name="Скругленная прямоугольная выноска 31"/>
          <p:cNvSpPr/>
          <p:nvPr/>
        </p:nvSpPr>
        <p:spPr>
          <a:xfrm>
            <a:off x="3835990" y="1863347"/>
            <a:ext cx="4020486" cy="1244721"/>
          </a:xfrm>
          <a:prstGeom prst="wedgeRoundRectCallout">
            <a:avLst>
              <a:gd name="adj1" fmla="val -32509"/>
              <a:gd name="adj2" fmla="val 67291"/>
              <a:gd name="adj3" fmla="val 16667"/>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5" name="Рисунок 44"/>
          <p:cNvPicPr>
            <a:picLocks noChangeAspect="1"/>
          </p:cNvPicPr>
          <p:nvPr/>
        </p:nvPicPr>
        <p:blipFill rotWithShape="1">
          <a:blip r:embed="rId10"/>
          <a:srcRect l="11285" t="7676" r="5960" b="4050"/>
          <a:stretch/>
        </p:blipFill>
        <p:spPr>
          <a:xfrm>
            <a:off x="1706829" y="4259087"/>
            <a:ext cx="737055" cy="770558"/>
          </a:xfrm>
          <a:prstGeom prst="rect">
            <a:avLst/>
          </a:prstGeom>
        </p:spPr>
      </p:pic>
      <p:sp>
        <p:nvSpPr>
          <p:cNvPr id="47" name="Плюс 46"/>
          <p:cNvSpPr/>
          <p:nvPr/>
        </p:nvSpPr>
        <p:spPr>
          <a:xfrm rot="2025654">
            <a:off x="1368160" y="3998891"/>
            <a:ext cx="1439749" cy="1332783"/>
          </a:xfrm>
          <a:prstGeom prst="mathPlus">
            <a:avLst>
              <a:gd name="adj1" fmla="val 288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9" name="Скругленная соединительная линия 48"/>
          <p:cNvCxnSpPr/>
          <p:nvPr/>
        </p:nvCxnSpPr>
        <p:spPr>
          <a:xfrm rot="10800000">
            <a:off x="5927767" y="3918286"/>
            <a:ext cx="2832528" cy="1327982"/>
          </a:xfrm>
          <a:prstGeom prst="curvedConnector3">
            <a:avLst>
              <a:gd name="adj1" fmla="val 103336"/>
            </a:avLst>
          </a:prstGeom>
          <a:ln w="38100">
            <a:solidFill>
              <a:srgbClr val="FFFFFF"/>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48" name="Рисунок 47"/>
          <p:cNvPicPr>
            <a:picLocks noChangeAspect="1"/>
          </p:cNvPicPr>
          <p:nvPr/>
        </p:nvPicPr>
        <p:blipFill rotWithShape="1">
          <a:blip r:embed="rId10"/>
          <a:srcRect l="11285" t="7676" r="5960" b="4050"/>
          <a:stretch/>
        </p:blipFill>
        <p:spPr>
          <a:xfrm>
            <a:off x="5578359" y="4302102"/>
            <a:ext cx="737055" cy="770558"/>
          </a:xfrm>
          <a:prstGeom prst="rect">
            <a:avLst/>
          </a:prstGeom>
        </p:spPr>
      </p:pic>
      <p:sp>
        <p:nvSpPr>
          <p:cNvPr id="54" name="TextBox 53"/>
          <p:cNvSpPr txBox="1"/>
          <p:nvPr/>
        </p:nvSpPr>
        <p:spPr>
          <a:xfrm>
            <a:off x="10632503" y="2906143"/>
            <a:ext cx="284052" cy="523220"/>
          </a:xfrm>
          <a:prstGeom prst="rect">
            <a:avLst/>
          </a:prstGeom>
          <a:noFill/>
        </p:spPr>
        <p:txBody>
          <a:bodyPr wrap="none" rtlCol="0">
            <a:spAutoFit/>
          </a:bodyPr>
          <a:lstStyle/>
          <a:p>
            <a:r>
              <a:rPr lang="en-US" sz="2800" i="1" dirty="0" smtClean="0">
                <a:solidFill>
                  <a:schemeClr val="bg1"/>
                </a:solidFill>
              </a:rPr>
              <a:t>t</a:t>
            </a:r>
            <a:endParaRPr lang="ru-RU" sz="2800" i="1" dirty="0">
              <a:solidFill>
                <a:schemeClr val="bg1"/>
              </a:solidFill>
            </a:endParaRPr>
          </a:p>
        </p:txBody>
      </p:sp>
      <p:cxnSp>
        <p:nvCxnSpPr>
          <p:cNvPr id="56" name="Прямая соединительная линия 55"/>
          <p:cNvCxnSpPr>
            <a:stCxn id="32" idx="4"/>
          </p:cNvCxnSpPr>
          <p:nvPr/>
        </p:nvCxnSpPr>
        <p:spPr>
          <a:xfrm>
            <a:off x="4539213" y="3323293"/>
            <a:ext cx="4894" cy="576863"/>
          </a:xfrm>
          <a:prstGeom prst="line">
            <a:avLst/>
          </a:prstGeom>
          <a:ln w="38100">
            <a:solidFill>
              <a:srgbClr val="55B5FD"/>
            </a:solidFill>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584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3</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Цель</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pic>
        <p:nvPicPr>
          <p:cNvPr id="30" name="Изображение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3353" y="1613056"/>
            <a:ext cx="452760" cy="452760"/>
          </a:xfrm>
          <a:prstGeom prst="rect">
            <a:avLst/>
          </a:prstGeom>
        </p:spPr>
      </p:pic>
      <p:pic>
        <p:nvPicPr>
          <p:cNvPr id="2" name="Рисунок 1"/>
          <p:cNvPicPr>
            <a:picLocks noChangeAspect="1"/>
          </p:cNvPicPr>
          <p:nvPr/>
        </p:nvPicPr>
        <p:blipFill>
          <a:blip r:embed="rId6"/>
          <a:stretch>
            <a:fillRect/>
          </a:stretch>
        </p:blipFill>
        <p:spPr>
          <a:xfrm>
            <a:off x="582325" y="1097964"/>
            <a:ext cx="1638095" cy="1685714"/>
          </a:xfrm>
          <a:prstGeom prst="rect">
            <a:avLst/>
          </a:prstGeom>
        </p:spPr>
      </p:pic>
      <p:cxnSp>
        <p:nvCxnSpPr>
          <p:cNvPr id="4" name="Скругленная соединительная линия 3"/>
          <p:cNvCxnSpPr/>
          <p:nvPr/>
        </p:nvCxnSpPr>
        <p:spPr>
          <a:xfrm flipV="1">
            <a:off x="2495600" y="1340768"/>
            <a:ext cx="2160240" cy="498668"/>
          </a:xfrm>
          <a:prstGeom prst="curvedConnector3">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Скругленная соединительная линия 14"/>
          <p:cNvCxnSpPr/>
          <p:nvPr/>
        </p:nvCxnSpPr>
        <p:spPr>
          <a:xfrm>
            <a:off x="2495600" y="2065816"/>
            <a:ext cx="2160240" cy="717862"/>
          </a:xfrm>
          <a:prstGeom prst="curvedConnector3">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Скругленная соединительная линия 17"/>
          <p:cNvCxnSpPr/>
          <p:nvPr/>
        </p:nvCxnSpPr>
        <p:spPr>
          <a:xfrm>
            <a:off x="2495600" y="2366070"/>
            <a:ext cx="2160240" cy="1511499"/>
          </a:xfrm>
          <a:prstGeom prst="curvedConnector3">
            <a:avLst>
              <a:gd name="adj1" fmla="val 50000"/>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flipH="1">
            <a:off x="4931020" y="1097964"/>
            <a:ext cx="5629475" cy="461665"/>
          </a:xfrm>
          <a:prstGeom prst="rect">
            <a:avLst/>
          </a:prstGeom>
          <a:noFill/>
        </p:spPr>
        <p:txBody>
          <a:bodyPr wrap="square" rtlCol="0">
            <a:spAutoFit/>
          </a:bodyPr>
          <a:lstStyle/>
          <a:p>
            <a:r>
              <a:rPr lang="ru-RU" sz="2400" dirty="0" smtClean="0">
                <a:solidFill>
                  <a:schemeClr val="bg1"/>
                </a:solidFill>
              </a:rPr>
              <a:t>Владелец процесса</a:t>
            </a:r>
            <a:endParaRPr lang="ru-RU" sz="2400" dirty="0">
              <a:solidFill>
                <a:schemeClr val="bg1"/>
              </a:solidFill>
            </a:endParaRPr>
          </a:p>
        </p:txBody>
      </p:sp>
      <p:sp>
        <p:nvSpPr>
          <p:cNvPr id="26" name="TextBox 25"/>
          <p:cNvSpPr txBox="1"/>
          <p:nvPr/>
        </p:nvSpPr>
        <p:spPr>
          <a:xfrm flipH="1">
            <a:off x="4905104" y="2552845"/>
            <a:ext cx="5629475" cy="461665"/>
          </a:xfrm>
          <a:prstGeom prst="rect">
            <a:avLst/>
          </a:prstGeom>
          <a:noFill/>
        </p:spPr>
        <p:txBody>
          <a:bodyPr wrap="square" rtlCol="0">
            <a:spAutoFit/>
          </a:bodyPr>
          <a:lstStyle/>
          <a:p>
            <a:r>
              <a:rPr lang="ru-RU" sz="2400" dirty="0" smtClean="0">
                <a:solidFill>
                  <a:schemeClr val="bg1"/>
                </a:solidFill>
              </a:rPr>
              <a:t>Бизнес-аналитик</a:t>
            </a:r>
            <a:endParaRPr lang="ru-RU" sz="2400" dirty="0">
              <a:solidFill>
                <a:schemeClr val="bg1"/>
              </a:solidFill>
            </a:endParaRPr>
          </a:p>
        </p:txBody>
      </p:sp>
      <p:sp>
        <p:nvSpPr>
          <p:cNvPr id="32" name="TextBox 31"/>
          <p:cNvSpPr txBox="1"/>
          <p:nvPr/>
        </p:nvSpPr>
        <p:spPr>
          <a:xfrm flipH="1">
            <a:off x="5116936" y="3799136"/>
            <a:ext cx="5629475" cy="461665"/>
          </a:xfrm>
          <a:prstGeom prst="rect">
            <a:avLst/>
          </a:prstGeom>
          <a:noFill/>
        </p:spPr>
        <p:txBody>
          <a:bodyPr wrap="square" rtlCol="0">
            <a:spAutoFit/>
          </a:bodyPr>
          <a:lstStyle/>
          <a:p>
            <a:r>
              <a:rPr lang="ru-RU" sz="2400" dirty="0" smtClean="0">
                <a:solidFill>
                  <a:schemeClr val="bg1"/>
                </a:solidFill>
              </a:rPr>
              <a:t>Руководитель</a:t>
            </a:r>
            <a:endParaRPr lang="ru-RU" sz="2400" dirty="0">
              <a:solidFill>
                <a:schemeClr val="bg1"/>
              </a:solidFill>
            </a:endParaRPr>
          </a:p>
        </p:txBody>
      </p:sp>
    </p:spTree>
    <p:extLst>
      <p:ext uri="{BB962C8B-B14F-4D97-AF65-F5344CB8AC3E}">
        <p14:creationId xmlns:p14="http://schemas.microsoft.com/office/powerpoint/2010/main" val="937316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a:xfrm>
            <a:off x="11578052" y="6428229"/>
            <a:ext cx="480053" cy="260226"/>
          </a:xfrm>
        </p:spPr>
        <p:txBody>
          <a:bodyPr/>
          <a:lstStyle/>
          <a:p>
            <a:pPr>
              <a:defRPr/>
            </a:pPr>
            <a:fld id="{D12A6768-7690-43B5-A332-E051EEB68E4E}" type="slidenum">
              <a:rPr lang="ru-RU" smtClean="0">
                <a:solidFill>
                  <a:schemeClr val="bg1"/>
                </a:solidFill>
              </a:rPr>
              <a:pPr>
                <a:defRPr/>
              </a:pPr>
              <a:t>4</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19839" y="6360342"/>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Задачи</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sp>
        <p:nvSpPr>
          <p:cNvPr id="10" name="Прямоугольник 9"/>
          <p:cNvSpPr/>
          <p:nvPr/>
        </p:nvSpPr>
        <p:spPr>
          <a:xfrm>
            <a:off x="251150" y="1308013"/>
            <a:ext cx="8064896" cy="1015663"/>
          </a:xfrm>
          <a:prstGeom prst="rect">
            <a:avLst/>
          </a:prstGeom>
        </p:spPr>
        <p:txBody>
          <a:bodyPr wrap="square">
            <a:spAutoFit/>
          </a:bodyPr>
          <a:lstStyle/>
          <a:p>
            <a:pPr marL="457200" indent="-457200">
              <a:spcAft>
                <a:spcPts val="0"/>
              </a:spcAft>
              <a:buFont typeface="+mj-lt"/>
              <a:buAutoNum type="arabicPeriod"/>
            </a:pPr>
            <a:endParaRPr lang="ru-RU" sz="2000" dirty="0" smtClean="0">
              <a:solidFill>
                <a:schemeClr val="bg1"/>
              </a:solidFill>
              <a:latin typeface="Calibri" charset="0"/>
              <a:ea typeface="Calibri" charset="0"/>
              <a:cs typeface="Calibri" charset="0"/>
            </a:endParaRPr>
          </a:p>
          <a:p>
            <a:pPr marL="457200" indent="-457200">
              <a:spcAft>
                <a:spcPts val="0"/>
              </a:spcAft>
              <a:buFont typeface="+mj-lt"/>
              <a:buAutoNum type="arabicPeriod"/>
            </a:pPr>
            <a:endParaRPr lang="ru-RU" sz="2000" dirty="0" smtClean="0">
              <a:solidFill>
                <a:schemeClr val="bg1"/>
              </a:solidFill>
              <a:latin typeface="Calibri" charset="0"/>
              <a:ea typeface="Calibri" charset="0"/>
              <a:cs typeface="Calibri" charset="0"/>
            </a:endParaRPr>
          </a:p>
          <a:p>
            <a:pPr marL="457200" indent="-457200">
              <a:spcAft>
                <a:spcPts val="0"/>
              </a:spcAft>
              <a:buFont typeface="+mj-lt"/>
              <a:buAutoNum type="arabicPeriod"/>
            </a:pPr>
            <a:endParaRPr lang="ru-RU" sz="2000" dirty="0">
              <a:solidFill>
                <a:schemeClr val="bg1"/>
              </a:solidFill>
              <a:latin typeface="Calibri" charset="0"/>
              <a:ea typeface="Calibri" charset="0"/>
              <a:cs typeface="Calibri" charset="0"/>
            </a:endParaRPr>
          </a:p>
        </p:txBody>
      </p:sp>
      <p:pic>
        <p:nvPicPr>
          <p:cNvPr id="7" name="Рисунок 6"/>
          <p:cNvPicPr>
            <a:picLocks noChangeAspect="1"/>
          </p:cNvPicPr>
          <p:nvPr/>
        </p:nvPicPr>
        <p:blipFill rotWithShape="1">
          <a:blip r:embed="rId5"/>
          <a:srcRect l="7512" t="9018" r="8071" b="6972"/>
          <a:stretch/>
        </p:blipFill>
        <p:spPr>
          <a:xfrm>
            <a:off x="778211" y="3782192"/>
            <a:ext cx="1656184" cy="1656184"/>
          </a:xfrm>
          <a:prstGeom prst="rect">
            <a:avLst/>
          </a:prstGeom>
        </p:spPr>
      </p:pic>
      <p:pic>
        <p:nvPicPr>
          <p:cNvPr id="8" name="Рисунок 7"/>
          <p:cNvPicPr>
            <a:picLocks noChangeAspect="1"/>
          </p:cNvPicPr>
          <p:nvPr/>
        </p:nvPicPr>
        <p:blipFill rotWithShape="1">
          <a:blip r:embed="rId6"/>
          <a:srcRect l="11285" t="7676" r="5960" b="4050"/>
          <a:stretch/>
        </p:blipFill>
        <p:spPr>
          <a:xfrm>
            <a:off x="9979253" y="2695525"/>
            <a:ext cx="1584176" cy="1656184"/>
          </a:xfrm>
          <a:prstGeom prst="rect">
            <a:avLst/>
          </a:prstGeom>
        </p:spPr>
      </p:pic>
      <p:pic>
        <p:nvPicPr>
          <p:cNvPr id="9" name="Рисунок 8"/>
          <p:cNvPicPr>
            <a:picLocks noChangeAspect="1"/>
          </p:cNvPicPr>
          <p:nvPr/>
        </p:nvPicPr>
        <p:blipFill rotWithShape="1">
          <a:blip r:embed="rId7"/>
          <a:srcRect l="11089" t="7799" r="6155" b="6015"/>
          <a:stretch/>
        </p:blipFill>
        <p:spPr>
          <a:xfrm>
            <a:off x="827850" y="1659353"/>
            <a:ext cx="1584177" cy="1584177"/>
          </a:xfrm>
          <a:prstGeom prst="rect">
            <a:avLst/>
          </a:prstGeom>
        </p:spPr>
      </p:pic>
      <p:pic>
        <p:nvPicPr>
          <p:cNvPr id="12" name="Рисунок 11"/>
          <p:cNvPicPr>
            <a:picLocks noChangeAspect="1"/>
          </p:cNvPicPr>
          <p:nvPr/>
        </p:nvPicPr>
        <p:blipFill rotWithShape="1">
          <a:blip r:embed="rId8"/>
          <a:srcRect l="4154" t="1807" r="4450" b="5693"/>
          <a:stretch/>
        </p:blipFill>
        <p:spPr>
          <a:xfrm>
            <a:off x="9943769" y="4822964"/>
            <a:ext cx="1584177" cy="1656184"/>
          </a:xfrm>
          <a:prstGeom prst="rect">
            <a:avLst/>
          </a:prstGeom>
        </p:spPr>
      </p:pic>
      <p:graphicFrame>
        <p:nvGraphicFramePr>
          <p:cNvPr id="18" name="Таблица 17"/>
          <p:cNvGraphicFramePr>
            <a:graphicFrameLocks noGrp="1"/>
          </p:cNvGraphicFramePr>
          <p:nvPr>
            <p:extLst>
              <p:ext uri="{D42A27DB-BD31-4B8C-83A1-F6EECF244321}">
                <p14:modId xmlns:p14="http://schemas.microsoft.com/office/powerpoint/2010/main" val="4128196961"/>
              </p:ext>
            </p:extLst>
          </p:nvPr>
        </p:nvGraphicFramePr>
        <p:xfrm>
          <a:off x="162948" y="823617"/>
          <a:ext cx="11612368" cy="5400000"/>
        </p:xfrm>
        <a:graphic>
          <a:graphicData uri="http://schemas.openxmlformats.org/drawingml/2006/table">
            <a:tbl>
              <a:tblPr firstRow="1" bandRow="1">
                <a:tableStyleId>{5C22544A-7EE6-4342-B048-85BDC9FD1C3A}</a:tableStyleId>
              </a:tblPr>
              <a:tblGrid>
                <a:gridCol w="2261386"/>
                <a:gridCol w="647330"/>
                <a:gridCol w="648072"/>
                <a:gridCol w="116840"/>
                <a:gridCol w="849995"/>
                <a:gridCol w="446149"/>
                <a:gridCol w="1296144"/>
                <a:gridCol w="787102"/>
                <a:gridCol w="1373138"/>
                <a:gridCol w="748106"/>
                <a:gridCol w="158431"/>
                <a:gridCol w="2279675"/>
              </a:tblGrid>
              <a:tr h="1080000">
                <a:tc>
                  <a:txBody>
                    <a:bodyPr/>
                    <a:lstStyle/>
                    <a:p>
                      <a:endParaRPr lang="ru-RU" sz="2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endParaRPr lang="ru-RU" sz="2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hMerge="1">
                  <a:txBody>
                    <a:bodyPr/>
                    <a:lstStyle/>
                    <a:p>
                      <a:endParaRPr lang="ru-RU"/>
                    </a:p>
                  </a:txBody>
                  <a:tcPr/>
                </a:tc>
                <a:tc hMerge="1">
                  <a:txBody>
                    <a:bodyPr/>
                    <a:lstStyle/>
                    <a:p>
                      <a:endParaRPr lang="ru-RU"/>
                    </a:p>
                  </a:txBody>
                  <a:tcPr/>
                </a:tc>
                <a:tc gridSpan="5">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2400" dirty="0" smtClean="0">
                          <a:solidFill>
                            <a:schemeClr val="bg1"/>
                          </a:solidFill>
                          <a:latin typeface="Calibri" charset="0"/>
                          <a:ea typeface="Calibri" charset="0"/>
                          <a:cs typeface="Calibri" charset="0"/>
                        </a:rPr>
                        <a:t>Предоставление информации для принятия решений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gridSpan="2">
                  <a:txBody>
                    <a:bodyPr/>
                    <a:lstStyle/>
                    <a:p>
                      <a:endParaRPr lang="ru-RU"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r>
              <a:tr h="1080000">
                <a:tc gridSpan="2">
                  <a:txBody>
                    <a:bodyPr/>
                    <a:lstStyle/>
                    <a:p>
                      <a:endParaRPr lang="ru-RU" sz="2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kern="1200" dirty="0" smtClean="0">
                          <a:solidFill>
                            <a:schemeClr val="bg1"/>
                          </a:solidFill>
                          <a:latin typeface="Calibri" charset="0"/>
                          <a:ea typeface="Calibri" charset="0"/>
                          <a:cs typeface="Calibri" charset="0"/>
                        </a:rPr>
                        <a:t>Простая наглядная визуализация данных</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000" b="1" kern="1200" dirty="0" smtClean="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000" b="1" kern="1200" dirty="0" smtClean="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hMerge="1">
                  <a:txBody>
                    <a:bodyPr/>
                    <a:lstStyle/>
                    <a:p>
                      <a:endParaRPr lang="ru-RU"/>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000" b="1" kern="1200" dirty="0" smtClean="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08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000" b="1" kern="1200" dirty="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000" b="1" kern="1200" dirty="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hMerge="1">
                  <a:txBody>
                    <a:bodyPr/>
                    <a:lstStyle/>
                    <a:p>
                      <a:endParaRPr lang="ru-RU"/>
                    </a:p>
                  </a:txBody>
                  <a:tcPr/>
                </a:tc>
                <a:tc gridSpan="2">
                  <a:txBody>
                    <a:bodyPr/>
                    <a:lstStyle/>
                    <a:p>
                      <a:endParaRPr lang="ru-RU"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000" b="1" kern="1200" dirty="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2400" b="1" kern="1200" dirty="0" smtClean="0">
                          <a:solidFill>
                            <a:schemeClr val="bg1"/>
                          </a:solidFill>
                          <a:latin typeface="Calibri" charset="0"/>
                          <a:ea typeface="Calibri" charset="0"/>
                          <a:cs typeface="Calibri" charset="0"/>
                        </a:rPr>
                        <a:t>Инструмент поиска «узких мест» бизнес-процесса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hMerge="1">
                  <a:txBody>
                    <a:bodyPr/>
                    <a:lstStyle/>
                    <a:p>
                      <a:endParaRPr lang="ru-RU"/>
                    </a:p>
                  </a:txBody>
                  <a:tcPr/>
                </a:tc>
                <a:tc hMerge="1">
                  <a:txBody>
                    <a:bodyPr/>
                    <a:lstStyle/>
                    <a:p>
                      <a:endParaRPr lang="ru-RU"/>
                    </a:p>
                  </a:txBody>
                  <a:tcPr/>
                </a:tc>
                <a:tc gridSpan="2">
                  <a:txBody>
                    <a:bodyPr/>
                    <a:lstStyle/>
                    <a:p>
                      <a:endParaRPr lang="ru-RU"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r>
              <a:tr h="1080000">
                <a:tc gridSpan="2">
                  <a:txBody>
                    <a:bodyPr/>
                    <a:lstStyle/>
                    <a:p>
                      <a:endParaRPr lang="ru-RU" sz="2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kern="1200" dirty="0" smtClean="0">
                          <a:solidFill>
                            <a:schemeClr val="bg1"/>
                          </a:solidFill>
                          <a:latin typeface="Calibri" charset="0"/>
                          <a:ea typeface="Calibri" charset="0"/>
                          <a:cs typeface="Calibri" charset="0"/>
                        </a:rPr>
                        <a:t>Приложения, работающее с любой версией</a:t>
                      </a:r>
                      <a:r>
                        <a:rPr lang="en-US" sz="2400" b="1" kern="1200" dirty="0" smtClean="0">
                          <a:solidFill>
                            <a:schemeClr val="bg1"/>
                          </a:solidFill>
                          <a:latin typeface="Calibri" charset="0"/>
                          <a:ea typeface="Calibri" charset="0"/>
                          <a:cs typeface="Calibri" charset="0"/>
                        </a:rPr>
                        <a:t> </a:t>
                      </a:r>
                      <a:r>
                        <a:rPr lang="ru-RU" sz="2400" b="1" kern="1200" dirty="0" smtClean="0">
                          <a:solidFill>
                            <a:schemeClr val="bg1"/>
                          </a:solidFill>
                          <a:latin typeface="Calibri" charset="0"/>
                          <a:ea typeface="Calibri" charset="0"/>
                          <a:cs typeface="Calibri" charset="0"/>
                        </a:rPr>
                        <a:t>и любой конфигурацией </a:t>
                      </a:r>
                      <a:r>
                        <a:rPr lang="en-US" sz="2400" b="1" kern="1200" dirty="0" smtClean="0">
                          <a:solidFill>
                            <a:schemeClr val="bg1"/>
                          </a:solidFill>
                          <a:latin typeface="Calibri" charset="0"/>
                          <a:ea typeface="Calibri" charset="0"/>
                          <a:cs typeface="Calibri" charset="0"/>
                        </a:rPr>
                        <a:t>ELMA</a:t>
                      </a:r>
                      <a:endParaRPr lang="ru-RU" sz="2400" b="1" kern="1200" dirty="0" smtClean="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000" b="1" kern="1200" dirty="0" smtClean="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000" b="1" kern="1200" dirty="0" smtClean="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ru-RU"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000" b="1" kern="1200" dirty="0" smtClean="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080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ru-RU" sz="2000" b="1" kern="1200" dirty="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ru-RU" sz="2000" b="1" kern="1200" dirty="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gridSpan="7">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2400" b="1" kern="1200" dirty="0" smtClean="0">
                          <a:solidFill>
                            <a:schemeClr val="bg1"/>
                          </a:solidFill>
                          <a:latin typeface="Calibri" charset="0"/>
                          <a:ea typeface="Calibri" charset="0"/>
                          <a:cs typeface="Calibri" charset="0"/>
                        </a:rPr>
                        <a:t>Просто запустить</a:t>
                      </a:r>
                      <a:r>
                        <a:rPr lang="en-US" sz="2400" b="1" kern="1200" baseline="0" dirty="0" smtClean="0">
                          <a:solidFill>
                            <a:schemeClr val="bg1"/>
                          </a:solidFill>
                          <a:latin typeface="Calibri" charset="0"/>
                          <a:ea typeface="Calibri" charset="0"/>
                          <a:cs typeface="Calibri" charset="0"/>
                        </a:rPr>
                        <a:t> </a:t>
                      </a:r>
                      <a:r>
                        <a:rPr lang="ru-RU" sz="2400" b="1" kern="1200" baseline="0" dirty="0" smtClean="0">
                          <a:solidFill>
                            <a:schemeClr val="bg1"/>
                          </a:solidFill>
                          <a:latin typeface="Calibri" charset="0"/>
                          <a:ea typeface="Calibri" charset="0"/>
                          <a:cs typeface="Calibri" charset="0"/>
                        </a:rPr>
                        <a:t>и </a:t>
                      </a:r>
                      <a:r>
                        <a:rPr lang="ru-RU" sz="2400" b="1" kern="1200" dirty="0" smtClean="0">
                          <a:solidFill>
                            <a:schemeClr val="bg1"/>
                          </a:solidFill>
                          <a:latin typeface="Calibri" charset="0"/>
                          <a:ea typeface="Calibri" charset="0"/>
                          <a:cs typeface="Calibri" charset="0"/>
                        </a:rPr>
                        <a:t>получить данные без дополнительных настроек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hMerge="1">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ru-RU" sz="2400" b="1" kern="1200" dirty="0" smtClean="0">
                        <a:solidFill>
                          <a:schemeClr val="bg1"/>
                        </a:solidFill>
                        <a:latin typeface="Calibri" charset="0"/>
                        <a:ea typeface="Calibri" charset="0"/>
                        <a:cs typeface="Calibri"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gridSpan="2">
                  <a:txBody>
                    <a:bodyPr/>
                    <a:lstStyle/>
                    <a:p>
                      <a:endParaRPr lang="ru-RU" dirty="0"/>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ru-RU" dirty="0"/>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pic>
        <p:nvPicPr>
          <p:cNvPr id="22" name="Рисунок 21"/>
          <p:cNvPicPr>
            <a:picLocks noChangeAspect="1"/>
          </p:cNvPicPr>
          <p:nvPr/>
        </p:nvPicPr>
        <p:blipFill rotWithShape="1">
          <a:blip r:embed="rId9"/>
          <a:srcRect l="5925" t="5792" r="4896" b="3635"/>
          <a:stretch/>
        </p:blipFill>
        <p:spPr>
          <a:xfrm>
            <a:off x="9907766" y="611522"/>
            <a:ext cx="1656184" cy="1656184"/>
          </a:xfrm>
          <a:prstGeom prst="rect">
            <a:avLst/>
          </a:prstGeom>
        </p:spPr>
      </p:pic>
      <p:cxnSp>
        <p:nvCxnSpPr>
          <p:cNvPr id="23" name="Прямая соединительная линия 22"/>
          <p:cNvCxnSpPr/>
          <p:nvPr/>
        </p:nvCxnSpPr>
        <p:spPr>
          <a:xfrm>
            <a:off x="2783632" y="1916832"/>
            <a:ext cx="691276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a:off x="2783632" y="2996952"/>
            <a:ext cx="691276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a:xfrm>
            <a:off x="2783632" y="4077072"/>
            <a:ext cx="691276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a:off x="2783632" y="5184625"/>
            <a:ext cx="691276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078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5</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Архитектура решения</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pic>
        <p:nvPicPr>
          <p:cNvPr id="3" name="Рисунок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416" y="2109242"/>
            <a:ext cx="2232248" cy="2232248"/>
          </a:xfrm>
          <a:prstGeom prst="rect">
            <a:avLst/>
          </a:prstGeom>
        </p:spPr>
      </p:pic>
      <p:cxnSp>
        <p:nvCxnSpPr>
          <p:cNvPr id="12" name="Скругленная соединительная линия 11"/>
          <p:cNvCxnSpPr>
            <a:endCxn id="10" idx="3"/>
          </p:cNvCxnSpPr>
          <p:nvPr/>
        </p:nvCxnSpPr>
        <p:spPr>
          <a:xfrm rot="5400000">
            <a:off x="7723620" y="3505878"/>
            <a:ext cx="2041076" cy="1038850"/>
          </a:xfrm>
          <a:prstGeom prst="curvedConnector2">
            <a:avLst/>
          </a:prstGeom>
          <a:ln w="381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 name="Рисунок 9"/>
          <p:cNvPicPr>
            <a:picLocks noChangeAspect="1"/>
          </p:cNvPicPr>
          <p:nvPr/>
        </p:nvPicPr>
        <p:blipFill>
          <a:blip r:embed="rId6"/>
          <a:stretch>
            <a:fillRect/>
          </a:stretch>
        </p:blipFill>
        <p:spPr>
          <a:xfrm>
            <a:off x="6417727" y="4072838"/>
            <a:ext cx="1807006" cy="1946006"/>
          </a:xfrm>
          <a:prstGeom prst="rect">
            <a:avLst/>
          </a:prstGeom>
        </p:spPr>
      </p:pic>
      <p:pic>
        <p:nvPicPr>
          <p:cNvPr id="20" name="Рисунок 19"/>
          <p:cNvPicPr>
            <a:picLocks noChangeAspect="1"/>
          </p:cNvPicPr>
          <p:nvPr/>
        </p:nvPicPr>
        <p:blipFill>
          <a:blip r:embed="rId7"/>
          <a:stretch>
            <a:fillRect/>
          </a:stretch>
        </p:blipFill>
        <p:spPr>
          <a:xfrm>
            <a:off x="7669901" y="547621"/>
            <a:ext cx="1914286" cy="1838095"/>
          </a:xfrm>
          <a:prstGeom prst="rect">
            <a:avLst/>
          </a:prstGeom>
        </p:spPr>
      </p:pic>
      <p:cxnSp>
        <p:nvCxnSpPr>
          <p:cNvPr id="24" name="Скругленная соединительная линия 23"/>
          <p:cNvCxnSpPr>
            <a:stCxn id="10" idx="1"/>
          </p:cNvCxnSpPr>
          <p:nvPr/>
        </p:nvCxnSpPr>
        <p:spPr>
          <a:xfrm rot="10800000">
            <a:off x="2617833" y="3903749"/>
            <a:ext cx="3799894" cy="1142092"/>
          </a:xfrm>
          <a:prstGeom prst="curvedConnector3">
            <a:avLst>
              <a:gd name="adj1" fmla="val 57847"/>
            </a:avLst>
          </a:prstGeom>
          <a:ln w="381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Скругленная соединительная линия 29"/>
          <p:cNvCxnSpPr>
            <a:endCxn id="20" idx="1"/>
          </p:cNvCxnSpPr>
          <p:nvPr/>
        </p:nvCxnSpPr>
        <p:spPr>
          <a:xfrm flipV="1">
            <a:off x="2617832" y="1466669"/>
            <a:ext cx="5052069" cy="1088136"/>
          </a:xfrm>
          <a:prstGeom prst="curvedConnector3">
            <a:avLst>
              <a:gd name="adj1" fmla="val 54722"/>
            </a:avLst>
          </a:prstGeom>
          <a:ln w="381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4" name="Рисунок 3"/>
          <p:cNvPicPr>
            <a:picLocks noChangeAspect="1"/>
          </p:cNvPicPr>
          <p:nvPr/>
        </p:nvPicPr>
        <p:blipFill>
          <a:blip r:embed="rId8"/>
          <a:stretch>
            <a:fillRect/>
          </a:stretch>
        </p:blipFill>
        <p:spPr>
          <a:xfrm>
            <a:off x="4335552" y="1765278"/>
            <a:ext cx="1129792" cy="1242770"/>
          </a:xfrm>
          <a:prstGeom prst="rect">
            <a:avLst/>
          </a:prstGeom>
        </p:spPr>
      </p:pic>
      <p:sp>
        <p:nvSpPr>
          <p:cNvPr id="37" name="TextBox 36"/>
          <p:cNvSpPr txBox="1"/>
          <p:nvPr/>
        </p:nvSpPr>
        <p:spPr>
          <a:xfrm>
            <a:off x="7775061" y="2385716"/>
            <a:ext cx="1759200" cy="400110"/>
          </a:xfrm>
          <a:prstGeom prst="rect">
            <a:avLst/>
          </a:prstGeom>
          <a:noFill/>
        </p:spPr>
        <p:txBody>
          <a:bodyPr wrap="none" rtlCol="0">
            <a:spAutoFit/>
          </a:bodyPr>
          <a:lstStyle/>
          <a:p>
            <a:r>
              <a:rPr lang="en-US" sz="2000" dirty="0" err="1" smtClean="0">
                <a:solidFill>
                  <a:schemeClr val="bg1"/>
                </a:solidFill>
                <a:latin typeface="Bernard MT Condensed" panose="02050806060905020404" pitchFamily="18" charset="0"/>
              </a:rPr>
              <a:t>Work</a:t>
            </a:r>
            <a:r>
              <a:rPr lang="en-US" sz="2000" dirty="0" err="1">
                <a:solidFill>
                  <a:schemeClr val="bg1"/>
                </a:solidFill>
                <a:latin typeface="Bernard MT Condensed" panose="02050806060905020404" pitchFamily="18" charset="0"/>
              </a:rPr>
              <a:t>F</a:t>
            </a:r>
            <a:r>
              <a:rPr lang="en-US" sz="2000" dirty="0" err="1" smtClean="0">
                <a:solidFill>
                  <a:schemeClr val="bg1"/>
                </a:solidFill>
                <a:latin typeface="Bernard MT Condensed" panose="02050806060905020404" pitchFamily="18" charset="0"/>
              </a:rPr>
              <a:t>lowCharts</a:t>
            </a:r>
            <a:endParaRPr lang="ru-RU" sz="2000" dirty="0">
              <a:solidFill>
                <a:schemeClr val="bg1"/>
              </a:solidFill>
            </a:endParaRPr>
          </a:p>
        </p:txBody>
      </p:sp>
      <p:pic>
        <p:nvPicPr>
          <p:cNvPr id="38"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721" t="-11237"/>
          <a:stretch/>
        </p:blipFill>
        <p:spPr bwMode="auto">
          <a:xfrm>
            <a:off x="1189733" y="4072838"/>
            <a:ext cx="1428100" cy="611117"/>
          </a:xfrm>
          <a:prstGeom prst="rect">
            <a:avLst/>
          </a:prstGeom>
          <a:noFill/>
          <a:ln w="9525">
            <a:noFill/>
            <a:miter lim="800000"/>
            <a:headEnd/>
            <a:tailEnd/>
          </a:ln>
        </p:spPr>
      </p:pic>
      <p:pic>
        <p:nvPicPr>
          <p:cNvPr id="41" name="Рисунок 40"/>
          <p:cNvPicPr>
            <a:picLocks noChangeAspect="1"/>
          </p:cNvPicPr>
          <p:nvPr/>
        </p:nvPicPr>
        <p:blipFill>
          <a:blip r:embed="rId9"/>
          <a:stretch>
            <a:fillRect/>
          </a:stretch>
        </p:blipFill>
        <p:spPr>
          <a:xfrm>
            <a:off x="4254761" y="4322588"/>
            <a:ext cx="914865" cy="935540"/>
          </a:xfrm>
          <a:prstGeom prst="rect">
            <a:avLst/>
          </a:prstGeom>
        </p:spPr>
      </p:pic>
      <p:pic>
        <p:nvPicPr>
          <p:cNvPr id="42" name="Рисунок 41"/>
          <p:cNvPicPr>
            <a:picLocks noChangeAspect="1"/>
          </p:cNvPicPr>
          <p:nvPr/>
        </p:nvPicPr>
        <p:blipFill>
          <a:blip r:embed="rId10"/>
          <a:stretch>
            <a:fillRect/>
          </a:stretch>
        </p:blipFill>
        <p:spPr>
          <a:xfrm>
            <a:off x="8579416" y="3515262"/>
            <a:ext cx="1008490" cy="1020081"/>
          </a:xfrm>
          <a:prstGeom prst="rect">
            <a:avLst/>
          </a:prstGeom>
        </p:spPr>
      </p:pic>
    </p:spTree>
    <p:extLst>
      <p:ext uri="{BB962C8B-B14F-4D97-AF65-F5344CB8AC3E}">
        <p14:creationId xmlns:p14="http://schemas.microsoft.com/office/powerpoint/2010/main" val="326749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6</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Среднее время исполнения бизнес-процесса</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sp>
        <p:nvSpPr>
          <p:cNvPr id="29" name="Прямоугольник 28"/>
          <p:cNvSpPr/>
          <p:nvPr/>
        </p:nvSpPr>
        <p:spPr>
          <a:xfrm>
            <a:off x="4727848" y="1177717"/>
            <a:ext cx="7056784" cy="400110"/>
          </a:xfrm>
          <a:prstGeom prst="rect">
            <a:avLst/>
          </a:prstGeom>
        </p:spPr>
        <p:txBody>
          <a:bodyPr wrap="square">
            <a:spAutoFit/>
          </a:bodyPr>
          <a:lstStyle/>
          <a:p>
            <a:pPr>
              <a:spcAft>
                <a:spcPts val="0"/>
              </a:spcAft>
            </a:pPr>
            <a:r>
              <a:rPr lang="ru-RU" sz="2000" dirty="0" smtClean="0">
                <a:latin typeface="Calibri" charset="0"/>
                <a:ea typeface="Calibri" charset="0"/>
                <a:cs typeface="Calibri" charset="0"/>
              </a:rPr>
              <a:t>1</a:t>
            </a:r>
            <a:endParaRPr lang="ru-RU" sz="2000" dirty="0">
              <a:latin typeface="Calibri" charset="0"/>
              <a:ea typeface="Calibri" charset="0"/>
              <a:cs typeface="Calibri" charset="0"/>
            </a:endParaRPr>
          </a:p>
        </p:txBody>
      </p:sp>
      <p:pic>
        <p:nvPicPr>
          <p:cNvPr id="3" name="Рисунок 2"/>
          <p:cNvPicPr>
            <a:picLocks noChangeAspect="1"/>
          </p:cNvPicPr>
          <p:nvPr/>
        </p:nvPicPr>
        <p:blipFill rotWithShape="1">
          <a:blip r:embed="rId5">
            <a:extLst>
              <a:ext uri="{28A0092B-C50C-407E-A947-70E740481C1C}">
                <a14:useLocalDpi xmlns:a14="http://schemas.microsoft.com/office/drawing/2010/main" val="0"/>
              </a:ext>
            </a:extLst>
          </a:blip>
          <a:srcRect t="689" b="3727"/>
          <a:stretch/>
        </p:blipFill>
        <p:spPr>
          <a:xfrm>
            <a:off x="2502712" y="809181"/>
            <a:ext cx="7829120" cy="4988897"/>
          </a:xfrm>
          <a:prstGeom prst="rect">
            <a:avLst/>
          </a:prstGeom>
        </p:spPr>
      </p:pic>
      <p:cxnSp>
        <p:nvCxnSpPr>
          <p:cNvPr id="5" name="Прямая со стрелкой 4"/>
          <p:cNvCxnSpPr/>
          <p:nvPr/>
        </p:nvCxnSpPr>
        <p:spPr>
          <a:xfrm>
            <a:off x="983432" y="1175195"/>
            <a:ext cx="0" cy="4622883"/>
          </a:xfrm>
          <a:prstGeom prst="straightConnector1">
            <a:avLst/>
          </a:prstGeom>
          <a:ln w="381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rot="16200000">
            <a:off x="-1975974" y="3319291"/>
            <a:ext cx="5054717" cy="369332"/>
          </a:xfrm>
          <a:prstGeom prst="rect">
            <a:avLst/>
          </a:prstGeom>
          <a:noFill/>
        </p:spPr>
        <p:txBody>
          <a:bodyPr wrap="none" rtlCol="0">
            <a:spAutoFit/>
          </a:bodyPr>
          <a:lstStyle/>
          <a:p>
            <a:r>
              <a:rPr lang="ru-RU" dirty="0" smtClean="0">
                <a:solidFill>
                  <a:schemeClr val="bg1"/>
                </a:solidFill>
              </a:rPr>
              <a:t>Среднее время исполнения бизнес-процесса</a:t>
            </a:r>
            <a:endParaRPr lang="ru-RU" dirty="0">
              <a:solidFill>
                <a:schemeClr val="bg1"/>
              </a:solidFill>
            </a:endParaRPr>
          </a:p>
        </p:txBody>
      </p:sp>
      <p:cxnSp>
        <p:nvCxnSpPr>
          <p:cNvPr id="8" name="Прямая со стрелкой 7"/>
          <p:cNvCxnSpPr/>
          <p:nvPr/>
        </p:nvCxnSpPr>
        <p:spPr>
          <a:xfrm>
            <a:off x="2153370" y="6481142"/>
            <a:ext cx="8064896" cy="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832304" y="6456456"/>
            <a:ext cx="966931" cy="369332"/>
          </a:xfrm>
          <a:prstGeom prst="rect">
            <a:avLst/>
          </a:prstGeom>
          <a:noFill/>
        </p:spPr>
        <p:txBody>
          <a:bodyPr wrap="none" rtlCol="0">
            <a:spAutoFit/>
          </a:bodyPr>
          <a:lstStyle/>
          <a:p>
            <a:r>
              <a:rPr lang="ru-RU" dirty="0" smtClean="0">
                <a:solidFill>
                  <a:schemeClr val="bg1"/>
                </a:solidFill>
              </a:rPr>
              <a:t>Версии</a:t>
            </a:r>
            <a:endParaRPr lang="ru-RU" dirty="0">
              <a:solidFill>
                <a:schemeClr val="bg1"/>
              </a:solidFill>
            </a:endParaRPr>
          </a:p>
        </p:txBody>
      </p:sp>
      <p:cxnSp>
        <p:nvCxnSpPr>
          <p:cNvPr id="20" name="Прямая со стрелкой 19"/>
          <p:cNvCxnSpPr/>
          <p:nvPr/>
        </p:nvCxnSpPr>
        <p:spPr>
          <a:xfrm flipH="1">
            <a:off x="9347549" y="5949280"/>
            <a:ext cx="807502" cy="0"/>
          </a:xfrm>
          <a:prstGeom prst="straightConnector1">
            <a:avLst/>
          </a:prstGeom>
          <a:ln w="381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864083" y="5877272"/>
            <a:ext cx="2863669" cy="369332"/>
          </a:xfrm>
          <a:prstGeom prst="rect">
            <a:avLst/>
          </a:prstGeom>
          <a:noFill/>
        </p:spPr>
        <p:txBody>
          <a:bodyPr wrap="none" rtlCol="0">
            <a:spAutoFit/>
          </a:bodyPr>
          <a:lstStyle/>
          <a:p>
            <a:r>
              <a:rPr lang="ru-RU" dirty="0" smtClean="0">
                <a:solidFill>
                  <a:schemeClr val="bg1"/>
                </a:solidFill>
              </a:rPr>
              <a:t>Количество экземпляров</a:t>
            </a:r>
            <a:endParaRPr lang="ru-RU" dirty="0">
              <a:solidFill>
                <a:schemeClr val="bg1"/>
              </a:solidFill>
            </a:endParaRPr>
          </a:p>
        </p:txBody>
      </p:sp>
      <p:cxnSp>
        <p:nvCxnSpPr>
          <p:cNvPr id="22" name="Прямая соединительная линия 21"/>
          <p:cNvCxnSpPr/>
          <p:nvPr/>
        </p:nvCxnSpPr>
        <p:spPr>
          <a:xfrm>
            <a:off x="2999656" y="2852936"/>
            <a:ext cx="7218610"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4983962" y="844364"/>
            <a:ext cx="2866619" cy="369332"/>
          </a:xfrm>
          <a:prstGeom prst="rect">
            <a:avLst/>
          </a:prstGeom>
          <a:solidFill>
            <a:srgbClr val="FFFFFF"/>
          </a:solidFill>
        </p:spPr>
        <p:txBody>
          <a:bodyPr wrap="none" rtlCol="0">
            <a:spAutoFit/>
          </a:bodyPr>
          <a:lstStyle/>
          <a:p>
            <a:r>
              <a:rPr lang="ru-RU" dirty="0" smtClean="0"/>
              <a:t>Согласование договоров</a:t>
            </a:r>
            <a:endParaRPr lang="ru-RU" dirty="0"/>
          </a:p>
        </p:txBody>
      </p:sp>
    </p:spTree>
    <p:extLst>
      <p:ext uri="{BB962C8B-B14F-4D97-AF65-F5344CB8AC3E}">
        <p14:creationId xmlns:p14="http://schemas.microsoft.com/office/powerpoint/2010/main" val="84778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7</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Среднее время по ролям</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cxnSp>
        <p:nvCxnSpPr>
          <p:cNvPr id="10" name="Прямая со стрелкой 9"/>
          <p:cNvCxnSpPr/>
          <p:nvPr/>
        </p:nvCxnSpPr>
        <p:spPr>
          <a:xfrm>
            <a:off x="1199456" y="1093818"/>
            <a:ext cx="0" cy="4622883"/>
          </a:xfrm>
          <a:prstGeom prst="straightConnector1">
            <a:avLst/>
          </a:prstGeom>
          <a:ln w="381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6200000">
            <a:off x="-1813614" y="3099415"/>
            <a:ext cx="5162054" cy="646331"/>
          </a:xfrm>
          <a:prstGeom prst="rect">
            <a:avLst/>
          </a:prstGeom>
          <a:noFill/>
        </p:spPr>
        <p:txBody>
          <a:bodyPr wrap="none" rtlCol="0">
            <a:spAutoFit/>
          </a:bodyPr>
          <a:lstStyle/>
          <a:p>
            <a:r>
              <a:rPr lang="ru-RU" dirty="0" smtClean="0">
                <a:solidFill>
                  <a:schemeClr val="bg1"/>
                </a:solidFill>
              </a:rPr>
              <a:t>Среднее время пребывания бизнес-процесса </a:t>
            </a:r>
          </a:p>
          <a:p>
            <a:pPr algn="ctr"/>
            <a:r>
              <a:rPr lang="ru-RU" dirty="0" smtClean="0">
                <a:solidFill>
                  <a:schemeClr val="bg1"/>
                </a:solidFill>
              </a:rPr>
              <a:t>в зоне ответственности</a:t>
            </a:r>
            <a:endParaRPr lang="ru-RU" dirty="0">
              <a:solidFill>
                <a:schemeClr val="bg1"/>
              </a:solidFill>
            </a:endParaRPr>
          </a:p>
        </p:txBody>
      </p:sp>
      <p:cxnSp>
        <p:nvCxnSpPr>
          <p:cNvPr id="15" name="Прямая со стрелкой 14"/>
          <p:cNvCxnSpPr/>
          <p:nvPr/>
        </p:nvCxnSpPr>
        <p:spPr>
          <a:xfrm>
            <a:off x="2153370" y="6481142"/>
            <a:ext cx="8064896" cy="0"/>
          </a:xfrm>
          <a:prstGeom prst="straightConnector1">
            <a:avLst/>
          </a:prstGeom>
          <a:ln w="38100">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832304" y="6456456"/>
            <a:ext cx="714491" cy="369332"/>
          </a:xfrm>
          <a:prstGeom prst="rect">
            <a:avLst/>
          </a:prstGeom>
          <a:noFill/>
        </p:spPr>
        <p:txBody>
          <a:bodyPr wrap="none" rtlCol="0">
            <a:spAutoFit/>
          </a:bodyPr>
          <a:lstStyle/>
          <a:p>
            <a:r>
              <a:rPr lang="ru-RU" dirty="0" smtClean="0">
                <a:solidFill>
                  <a:schemeClr val="bg1"/>
                </a:solidFill>
              </a:rPr>
              <a:t>Роли</a:t>
            </a:r>
            <a:endParaRPr lang="ru-RU" dirty="0">
              <a:solidFill>
                <a:schemeClr val="bg1"/>
              </a:solidFill>
            </a:endParaRPr>
          </a:p>
        </p:txBody>
      </p:sp>
      <p:cxnSp>
        <p:nvCxnSpPr>
          <p:cNvPr id="20" name="Прямая со стрелкой 19"/>
          <p:cNvCxnSpPr/>
          <p:nvPr/>
        </p:nvCxnSpPr>
        <p:spPr>
          <a:xfrm flipH="1">
            <a:off x="9143044" y="5898183"/>
            <a:ext cx="807502" cy="0"/>
          </a:xfrm>
          <a:prstGeom prst="straightConnector1">
            <a:avLst/>
          </a:prstGeom>
          <a:ln w="381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16942" y="5898183"/>
            <a:ext cx="3268715" cy="369332"/>
          </a:xfrm>
          <a:prstGeom prst="rect">
            <a:avLst/>
          </a:prstGeom>
          <a:noFill/>
        </p:spPr>
        <p:txBody>
          <a:bodyPr wrap="none" rtlCol="0">
            <a:spAutoFit/>
          </a:bodyPr>
          <a:lstStyle/>
          <a:p>
            <a:r>
              <a:rPr lang="ru-RU" dirty="0" smtClean="0">
                <a:solidFill>
                  <a:schemeClr val="bg1"/>
                </a:solidFill>
              </a:rPr>
              <a:t>Количество задач в среднем</a:t>
            </a:r>
            <a:endParaRPr lang="ru-RU" dirty="0">
              <a:solidFill>
                <a:schemeClr val="bg1"/>
              </a:solidFill>
            </a:endParaRPr>
          </a:p>
        </p:txBody>
      </p:sp>
      <p:pic>
        <p:nvPicPr>
          <p:cNvPr id="3" name="Рисунок 2"/>
          <p:cNvPicPr>
            <a:picLocks noChangeAspect="1"/>
          </p:cNvPicPr>
          <p:nvPr/>
        </p:nvPicPr>
        <p:blipFill rotWithShape="1">
          <a:blip r:embed="rId5">
            <a:extLst>
              <a:ext uri="{28A0092B-C50C-407E-A947-70E740481C1C}">
                <a14:useLocalDpi xmlns:a14="http://schemas.microsoft.com/office/drawing/2010/main" val="0"/>
              </a:ext>
            </a:extLst>
          </a:blip>
          <a:srcRect t="-440" b="4543"/>
          <a:stretch/>
        </p:blipFill>
        <p:spPr>
          <a:xfrm>
            <a:off x="2324485" y="835926"/>
            <a:ext cx="7722666" cy="4937230"/>
          </a:xfrm>
          <a:prstGeom prst="rect">
            <a:avLst/>
          </a:prstGeom>
        </p:spPr>
      </p:pic>
      <p:sp>
        <p:nvSpPr>
          <p:cNvPr id="22" name="TextBox 21"/>
          <p:cNvSpPr txBox="1"/>
          <p:nvPr/>
        </p:nvSpPr>
        <p:spPr>
          <a:xfrm>
            <a:off x="5510601" y="874385"/>
            <a:ext cx="1379545" cy="369332"/>
          </a:xfrm>
          <a:prstGeom prst="rect">
            <a:avLst/>
          </a:prstGeom>
          <a:solidFill>
            <a:srgbClr val="FFFFFF"/>
          </a:solidFill>
        </p:spPr>
        <p:txBody>
          <a:bodyPr wrap="none" rtlCol="0">
            <a:spAutoFit/>
          </a:bodyPr>
          <a:lstStyle/>
          <a:p>
            <a:r>
              <a:rPr lang="ru-RU" dirty="0" smtClean="0"/>
              <a:t>146 версия</a:t>
            </a:r>
            <a:endParaRPr lang="ru-RU" dirty="0"/>
          </a:p>
        </p:txBody>
      </p:sp>
      <p:cxnSp>
        <p:nvCxnSpPr>
          <p:cNvPr id="23" name="Прямая соединительная линия 22"/>
          <p:cNvCxnSpPr/>
          <p:nvPr/>
        </p:nvCxnSpPr>
        <p:spPr>
          <a:xfrm>
            <a:off x="2731936" y="3212976"/>
            <a:ext cx="7218610"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50743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8</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Среднее время по задачам</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pic>
        <p:nvPicPr>
          <p:cNvPr id="2" name="Рисунок 1"/>
          <p:cNvPicPr>
            <a:picLocks noChangeAspect="1"/>
          </p:cNvPicPr>
          <p:nvPr/>
        </p:nvPicPr>
        <p:blipFill rotWithShape="1">
          <a:blip r:embed="rId5">
            <a:extLst>
              <a:ext uri="{28A0092B-C50C-407E-A947-70E740481C1C}">
                <a14:useLocalDpi xmlns:a14="http://schemas.microsoft.com/office/drawing/2010/main" val="0"/>
              </a:ext>
            </a:extLst>
          </a:blip>
          <a:srcRect t="-429" b="4851"/>
          <a:stretch/>
        </p:blipFill>
        <p:spPr>
          <a:xfrm>
            <a:off x="2220420" y="908720"/>
            <a:ext cx="7598193" cy="4841493"/>
          </a:xfrm>
          <a:prstGeom prst="rect">
            <a:avLst/>
          </a:prstGeom>
        </p:spPr>
      </p:pic>
      <p:cxnSp>
        <p:nvCxnSpPr>
          <p:cNvPr id="10" name="Прямая со стрелкой 9"/>
          <p:cNvCxnSpPr/>
          <p:nvPr/>
        </p:nvCxnSpPr>
        <p:spPr>
          <a:xfrm>
            <a:off x="1199456" y="1093818"/>
            <a:ext cx="0" cy="4622883"/>
          </a:xfrm>
          <a:prstGeom prst="straightConnector1">
            <a:avLst/>
          </a:prstGeom>
          <a:ln w="381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6200000">
            <a:off x="-1224092" y="3237914"/>
            <a:ext cx="3983013" cy="369332"/>
          </a:xfrm>
          <a:prstGeom prst="rect">
            <a:avLst/>
          </a:prstGeom>
          <a:noFill/>
        </p:spPr>
        <p:txBody>
          <a:bodyPr wrap="none" rtlCol="0">
            <a:spAutoFit/>
          </a:bodyPr>
          <a:lstStyle/>
          <a:p>
            <a:r>
              <a:rPr lang="ru-RU" dirty="0" smtClean="0">
                <a:solidFill>
                  <a:schemeClr val="bg1"/>
                </a:solidFill>
              </a:rPr>
              <a:t>Среднее время исполнения задачи</a:t>
            </a:r>
            <a:endParaRPr lang="ru-RU" dirty="0">
              <a:solidFill>
                <a:schemeClr val="bg1"/>
              </a:solidFill>
            </a:endParaRPr>
          </a:p>
        </p:txBody>
      </p:sp>
      <p:cxnSp>
        <p:nvCxnSpPr>
          <p:cNvPr id="15" name="Прямая со стрелкой 14"/>
          <p:cNvCxnSpPr/>
          <p:nvPr/>
        </p:nvCxnSpPr>
        <p:spPr>
          <a:xfrm>
            <a:off x="1841814" y="6481142"/>
            <a:ext cx="8064896" cy="0"/>
          </a:xfrm>
          <a:prstGeom prst="straightConnector1">
            <a:avLst/>
          </a:prstGeom>
          <a:ln w="38100">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520748" y="6456456"/>
            <a:ext cx="958660" cy="369332"/>
          </a:xfrm>
          <a:prstGeom prst="rect">
            <a:avLst/>
          </a:prstGeom>
          <a:noFill/>
        </p:spPr>
        <p:txBody>
          <a:bodyPr wrap="none" rtlCol="0">
            <a:spAutoFit/>
          </a:bodyPr>
          <a:lstStyle/>
          <a:p>
            <a:r>
              <a:rPr lang="ru-RU" dirty="0" smtClean="0">
                <a:solidFill>
                  <a:schemeClr val="bg1"/>
                </a:solidFill>
              </a:rPr>
              <a:t>Задачи</a:t>
            </a:r>
            <a:endParaRPr lang="ru-RU" dirty="0">
              <a:solidFill>
                <a:schemeClr val="bg1"/>
              </a:solidFill>
            </a:endParaRPr>
          </a:p>
        </p:txBody>
      </p:sp>
      <p:cxnSp>
        <p:nvCxnSpPr>
          <p:cNvPr id="20" name="Прямая со стрелкой 19"/>
          <p:cNvCxnSpPr/>
          <p:nvPr/>
        </p:nvCxnSpPr>
        <p:spPr>
          <a:xfrm flipH="1">
            <a:off x="8831488" y="5898183"/>
            <a:ext cx="807502" cy="0"/>
          </a:xfrm>
          <a:prstGeom prst="straightConnector1">
            <a:avLst/>
          </a:prstGeom>
          <a:ln w="381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805386" y="5898183"/>
            <a:ext cx="3268715" cy="369332"/>
          </a:xfrm>
          <a:prstGeom prst="rect">
            <a:avLst/>
          </a:prstGeom>
          <a:noFill/>
        </p:spPr>
        <p:txBody>
          <a:bodyPr wrap="none" rtlCol="0">
            <a:spAutoFit/>
          </a:bodyPr>
          <a:lstStyle/>
          <a:p>
            <a:r>
              <a:rPr lang="ru-RU" dirty="0" smtClean="0">
                <a:solidFill>
                  <a:schemeClr val="bg1"/>
                </a:solidFill>
              </a:rPr>
              <a:t>Количество задач в среднем</a:t>
            </a:r>
            <a:endParaRPr lang="ru-RU" dirty="0">
              <a:solidFill>
                <a:schemeClr val="bg1"/>
              </a:solidFill>
            </a:endParaRPr>
          </a:p>
        </p:txBody>
      </p:sp>
      <p:sp>
        <p:nvSpPr>
          <p:cNvPr id="22" name="TextBox 21"/>
          <p:cNvSpPr txBox="1"/>
          <p:nvPr/>
        </p:nvSpPr>
        <p:spPr>
          <a:xfrm>
            <a:off x="5199045" y="1022355"/>
            <a:ext cx="1350434" cy="369332"/>
          </a:xfrm>
          <a:prstGeom prst="rect">
            <a:avLst/>
          </a:prstGeom>
          <a:solidFill>
            <a:srgbClr val="FFFFFF"/>
          </a:solidFill>
        </p:spPr>
        <p:txBody>
          <a:bodyPr wrap="none" rtlCol="0">
            <a:spAutoFit/>
          </a:bodyPr>
          <a:lstStyle/>
          <a:p>
            <a:r>
              <a:rPr lang="ru-RU" dirty="0" smtClean="0"/>
              <a:t>Инициатор</a:t>
            </a:r>
            <a:endParaRPr lang="ru-RU" dirty="0"/>
          </a:p>
        </p:txBody>
      </p:sp>
      <p:cxnSp>
        <p:nvCxnSpPr>
          <p:cNvPr id="23" name="Прямая соединительная линия 22"/>
          <p:cNvCxnSpPr/>
          <p:nvPr/>
        </p:nvCxnSpPr>
        <p:spPr>
          <a:xfrm>
            <a:off x="2495600" y="3645024"/>
            <a:ext cx="7218610"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44339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9047" y="154733"/>
            <a:ext cx="2061373" cy="549383"/>
          </a:xfrm>
          <a:prstGeom prst="rect">
            <a:avLst/>
          </a:prstGeom>
          <a:noFill/>
          <a:ln w="9525">
            <a:noFill/>
            <a:miter lim="800000"/>
            <a:headEnd/>
            <a:tailEnd/>
          </a:ln>
        </p:spPr>
      </p:pic>
      <p:sp>
        <p:nvSpPr>
          <p:cNvPr id="19" name="Прямоугольник 18"/>
          <p:cNvSpPr/>
          <p:nvPr/>
        </p:nvSpPr>
        <p:spPr>
          <a:xfrm>
            <a:off x="2398392" y="254029"/>
            <a:ext cx="25200" cy="431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2">
                  <a:lumMod val="60000"/>
                  <a:lumOff val="40000"/>
                </a:schemeClr>
              </a:solidFill>
            </a:endParaRPr>
          </a:p>
        </p:txBody>
      </p:sp>
      <p:sp>
        <p:nvSpPr>
          <p:cNvPr id="17" name="Прямоугольник 9"/>
          <p:cNvSpPr>
            <a:spLocks noChangeArrowheads="1"/>
          </p:cNvSpPr>
          <p:nvPr/>
        </p:nvSpPr>
        <p:spPr bwMode="auto">
          <a:xfrm>
            <a:off x="119336" y="6423219"/>
            <a:ext cx="3312368" cy="307777"/>
          </a:xfrm>
          <a:prstGeom prst="rect">
            <a:avLst/>
          </a:prstGeom>
          <a:noFill/>
          <a:ln>
            <a:noFill/>
          </a:ln>
          <a:extLst/>
        </p:spPr>
        <p:txBody>
          <a:bodyPr wrap="square">
            <a:spAutoFit/>
          </a:bodyPr>
          <a:lstStyle/>
          <a:p>
            <a:pPr>
              <a:spcBef>
                <a:spcPct val="50000"/>
              </a:spcBef>
              <a:defRPr/>
            </a:pPr>
            <a:r>
              <a:rPr lang="en-US" sz="1400" u="sng" dirty="0" err="1">
                <a:solidFill>
                  <a:srgbClr val="55B5FD"/>
                </a:solidFill>
                <a:latin typeface="Calibri" panose="020F0502020204030204" pitchFamily="34" charset="0"/>
                <a:ea typeface="Open Sans Light" panose="020B0306030504020204" pitchFamily="34" charset="0"/>
                <a:cs typeface="Open Sans Light" panose="020B0306030504020204" pitchFamily="34" charset="0"/>
              </a:rPr>
              <a:t>www.elma-bpm.ru</a:t>
            </a:r>
            <a:endParaRPr lang="ru-RU" sz="1400" u="sng" dirty="0">
              <a:solidFill>
                <a:srgbClr val="55B5FD"/>
              </a:solidFill>
              <a:latin typeface="Calibri" panose="020F0502020204030204" pitchFamily="34" charset="0"/>
              <a:ea typeface="Open Sans Light" panose="020B0306030504020204" pitchFamily="34" charset="0"/>
              <a:cs typeface="Open Sans Light" panose="020B0306030504020204" pitchFamily="34" charset="0"/>
            </a:endParaRPr>
          </a:p>
        </p:txBody>
      </p:sp>
      <p:sp>
        <p:nvSpPr>
          <p:cNvPr id="13" name="Номер слайда 3"/>
          <p:cNvSpPr>
            <a:spLocks noGrp="1"/>
          </p:cNvSpPr>
          <p:nvPr>
            <p:ph type="sldNum" sz="quarter" idx="12"/>
          </p:nvPr>
        </p:nvSpPr>
        <p:spPr/>
        <p:txBody>
          <a:bodyPr/>
          <a:lstStyle/>
          <a:p>
            <a:pPr>
              <a:defRPr/>
            </a:pPr>
            <a:fld id="{D12A6768-7690-43B5-A332-E051EEB68E4E}" type="slidenum">
              <a:rPr lang="ru-RU" smtClean="0">
                <a:solidFill>
                  <a:schemeClr val="bg1"/>
                </a:solidFill>
              </a:rPr>
              <a:pPr>
                <a:defRPr/>
              </a:pPr>
              <a:t>9</a:t>
            </a:fld>
            <a:endParaRPr lang="ru-RU" dirty="0">
              <a:solidFill>
                <a:schemeClr val="bg1"/>
              </a:solidFill>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1961" y="6413255"/>
            <a:ext cx="396477" cy="396000"/>
          </a:xfrm>
          <a:prstGeom prst="rect">
            <a:avLst/>
          </a:prstGeom>
        </p:spPr>
      </p:pic>
      <p:sp>
        <p:nvSpPr>
          <p:cNvPr id="14" name="TextBox 11"/>
          <p:cNvSpPr txBox="1">
            <a:spLocks noChangeArrowheads="1"/>
          </p:cNvSpPr>
          <p:nvPr/>
        </p:nvSpPr>
        <p:spPr bwMode="auto">
          <a:xfrm>
            <a:off x="2495600" y="260648"/>
            <a:ext cx="6336704" cy="400110"/>
          </a:xfrm>
          <a:prstGeom prst="rect">
            <a:avLst/>
          </a:prstGeom>
          <a:noFill/>
          <a:ln w="9525">
            <a:noFill/>
            <a:miter lim="800000"/>
            <a:headEnd/>
            <a:tailEnd/>
          </a:ln>
        </p:spPr>
        <p:txBody>
          <a:bodyPr wrap="square">
            <a:spAutoFit/>
          </a:bodyPr>
          <a:lstStyle/>
          <a:p>
            <a:r>
              <a:rPr lang="ru-RU" sz="2000" dirty="0" smtClean="0">
                <a:solidFill>
                  <a:schemeClr val="bg1"/>
                </a:solidFill>
                <a:latin typeface="Calibri" panose="020F0502020204030204" pitchFamily="34" charset="0"/>
                <a:ea typeface="Open Sans" panose="020B0606030504020204" pitchFamily="34" charset="0"/>
                <a:cs typeface="Open Sans" panose="020B0606030504020204" pitchFamily="34" charset="0"/>
              </a:rPr>
              <a:t>Среднее время по исполнителям</a:t>
            </a:r>
            <a:endParaRPr lang="ru-RU" sz="2000" dirty="0">
              <a:solidFill>
                <a:schemeClr val="bg1"/>
              </a:solidFill>
              <a:latin typeface="Calibri" panose="020F0502020204030204" pitchFamily="34" charset="0"/>
              <a:ea typeface="Open Sans" panose="020B0606030504020204" pitchFamily="34" charset="0"/>
              <a:cs typeface="Open Sans" panose="020B0606030504020204" pitchFamily="34" charset="0"/>
            </a:endParaRPr>
          </a:p>
        </p:txBody>
      </p:sp>
      <p:cxnSp>
        <p:nvCxnSpPr>
          <p:cNvPr id="10" name="Прямая со стрелкой 9"/>
          <p:cNvCxnSpPr/>
          <p:nvPr/>
        </p:nvCxnSpPr>
        <p:spPr>
          <a:xfrm>
            <a:off x="1199456" y="1093818"/>
            <a:ext cx="0" cy="4622883"/>
          </a:xfrm>
          <a:prstGeom prst="straightConnector1">
            <a:avLst/>
          </a:prstGeom>
          <a:ln w="381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6200000">
            <a:off x="-1224092" y="3237914"/>
            <a:ext cx="3983013" cy="369332"/>
          </a:xfrm>
          <a:prstGeom prst="rect">
            <a:avLst/>
          </a:prstGeom>
          <a:noFill/>
        </p:spPr>
        <p:txBody>
          <a:bodyPr wrap="none" rtlCol="0">
            <a:spAutoFit/>
          </a:bodyPr>
          <a:lstStyle/>
          <a:p>
            <a:r>
              <a:rPr lang="ru-RU" dirty="0" smtClean="0">
                <a:solidFill>
                  <a:schemeClr val="bg1"/>
                </a:solidFill>
              </a:rPr>
              <a:t>Среднее время исполнения задачи</a:t>
            </a:r>
            <a:endParaRPr lang="ru-RU" dirty="0">
              <a:solidFill>
                <a:schemeClr val="bg1"/>
              </a:solidFill>
            </a:endParaRPr>
          </a:p>
        </p:txBody>
      </p:sp>
      <p:cxnSp>
        <p:nvCxnSpPr>
          <p:cNvPr id="15" name="Прямая со стрелкой 14"/>
          <p:cNvCxnSpPr/>
          <p:nvPr/>
        </p:nvCxnSpPr>
        <p:spPr>
          <a:xfrm>
            <a:off x="1841814" y="6481142"/>
            <a:ext cx="8064896" cy="0"/>
          </a:xfrm>
          <a:prstGeom prst="straightConnector1">
            <a:avLst/>
          </a:prstGeom>
          <a:ln w="38100">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520748" y="6456456"/>
            <a:ext cx="1592808" cy="369332"/>
          </a:xfrm>
          <a:prstGeom prst="rect">
            <a:avLst/>
          </a:prstGeom>
          <a:noFill/>
        </p:spPr>
        <p:txBody>
          <a:bodyPr wrap="none" rtlCol="0">
            <a:spAutoFit/>
          </a:bodyPr>
          <a:lstStyle/>
          <a:p>
            <a:r>
              <a:rPr lang="ru-RU" dirty="0" smtClean="0">
                <a:solidFill>
                  <a:schemeClr val="bg1"/>
                </a:solidFill>
              </a:rPr>
              <a:t>Исполнители</a:t>
            </a:r>
            <a:endParaRPr lang="ru-RU" dirty="0">
              <a:solidFill>
                <a:schemeClr val="bg1"/>
              </a:solidFill>
            </a:endParaRPr>
          </a:p>
        </p:txBody>
      </p:sp>
      <p:cxnSp>
        <p:nvCxnSpPr>
          <p:cNvPr id="20" name="Прямая со стрелкой 19"/>
          <p:cNvCxnSpPr/>
          <p:nvPr/>
        </p:nvCxnSpPr>
        <p:spPr>
          <a:xfrm flipH="1">
            <a:off x="8192576" y="5898183"/>
            <a:ext cx="1286832" cy="0"/>
          </a:xfrm>
          <a:prstGeom prst="straightConnector1">
            <a:avLst/>
          </a:prstGeom>
          <a:ln w="381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805386" y="5898183"/>
            <a:ext cx="3351367" cy="369332"/>
          </a:xfrm>
          <a:prstGeom prst="rect">
            <a:avLst/>
          </a:prstGeom>
          <a:noFill/>
        </p:spPr>
        <p:txBody>
          <a:bodyPr wrap="none" rtlCol="0">
            <a:spAutoFit/>
          </a:bodyPr>
          <a:lstStyle/>
          <a:p>
            <a:r>
              <a:rPr lang="ru-RU" dirty="0" smtClean="0">
                <a:solidFill>
                  <a:schemeClr val="bg1"/>
                </a:solidFill>
              </a:rPr>
              <a:t>Количество задач суммарное</a:t>
            </a:r>
            <a:endParaRPr lang="ru-RU" dirty="0">
              <a:solidFill>
                <a:schemeClr val="bg1"/>
              </a:solidFill>
            </a:endParaRPr>
          </a:p>
        </p:txBody>
      </p:sp>
      <p:pic>
        <p:nvPicPr>
          <p:cNvPr id="3" name="Рисунок 2"/>
          <p:cNvPicPr>
            <a:picLocks noChangeAspect="1"/>
          </p:cNvPicPr>
          <p:nvPr/>
        </p:nvPicPr>
        <p:blipFill rotWithShape="1">
          <a:blip r:embed="rId5">
            <a:extLst>
              <a:ext uri="{28A0092B-C50C-407E-A947-70E740481C1C}">
                <a14:useLocalDpi xmlns:a14="http://schemas.microsoft.com/office/drawing/2010/main" val="0"/>
              </a:ext>
            </a:extLst>
          </a:blip>
          <a:srcRect b="4321"/>
          <a:stretch/>
        </p:blipFill>
        <p:spPr>
          <a:xfrm>
            <a:off x="1762907" y="762039"/>
            <a:ext cx="7876083" cy="5023798"/>
          </a:xfrm>
          <a:prstGeom prst="rect">
            <a:avLst/>
          </a:prstGeom>
        </p:spPr>
      </p:pic>
      <p:sp>
        <p:nvSpPr>
          <p:cNvPr id="22" name="TextBox 21"/>
          <p:cNvSpPr txBox="1"/>
          <p:nvPr/>
        </p:nvSpPr>
        <p:spPr>
          <a:xfrm>
            <a:off x="4617347" y="850411"/>
            <a:ext cx="2513830" cy="369332"/>
          </a:xfrm>
          <a:prstGeom prst="rect">
            <a:avLst/>
          </a:prstGeom>
          <a:solidFill>
            <a:srgbClr val="FFFFFF"/>
          </a:solidFill>
        </p:spPr>
        <p:txBody>
          <a:bodyPr wrap="none" rtlCol="0">
            <a:spAutoFit/>
          </a:bodyPr>
          <a:lstStyle/>
          <a:p>
            <a:r>
              <a:rPr lang="ru-RU" dirty="0" smtClean="0"/>
              <a:t>Доработка документа</a:t>
            </a:r>
            <a:endParaRPr lang="ru-RU" dirty="0"/>
          </a:p>
        </p:txBody>
      </p:sp>
      <p:cxnSp>
        <p:nvCxnSpPr>
          <p:cNvPr id="23" name="Прямая соединительная линия 22"/>
          <p:cNvCxnSpPr/>
          <p:nvPr/>
        </p:nvCxnSpPr>
        <p:spPr>
          <a:xfrm>
            <a:off x="2260798" y="3284984"/>
            <a:ext cx="7218610"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70547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Специальное оформление">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70162</TotalTime>
  <Words>984</Words>
  <Application>Microsoft Office PowerPoint</Application>
  <PresentationFormat>Широкоэкранный</PresentationFormat>
  <Paragraphs>136</Paragraphs>
  <Slides>17</Slides>
  <Notes>17</Notes>
  <HiddenSlides>0</HiddenSlides>
  <MMClips>0</MMClips>
  <ScaleCrop>false</ScaleCrop>
  <HeadingPairs>
    <vt:vector size="6" baseType="variant">
      <vt:variant>
        <vt:lpstr>Использованные шрифты</vt:lpstr>
      </vt:variant>
      <vt:variant>
        <vt:i4>6</vt:i4>
      </vt:variant>
      <vt:variant>
        <vt:lpstr>Тема</vt:lpstr>
      </vt:variant>
      <vt:variant>
        <vt:i4>3</vt:i4>
      </vt:variant>
      <vt:variant>
        <vt:lpstr>Заголовки слайдов</vt:lpstr>
      </vt:variant>
      <vt:variant>
        <vt:i4>17</vt:i4>
      </vt:variant>
    </vt:vector>
  </HeadingPairs>
  <TitlesOfParts>
    <vt:vector size="26" baseType="lpstr">
      <vt:lpstr>Arial</vt:lpstr>
      <vt:lpstr>Bernard MT Condensed</vt:lpstr>
      <vt:lpstr>Calibri</vt:lpstr>
      <vt:lpstr>Calibri Light</vt:lpstr>
      <vt:lpstr>Open Sans</vt:lpstr>
      <vt:lpstr>Open Sans Light</vt:lpstr>
      <vt:lpstr>default</vt:lpstr>
      <vt:lpstr>1_Специальное оформление</vt:lpstr>
      <vt:lpstr>Специальное оформление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Organization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Система управления бизнес-процессами</dc:title>
  <dc:creator>compgraf</dc:creator>
  <cp:lastModifiedBy>Ксения Пивкина</cp:lastModifiedBy>
  <cp:revision>2106</cp:revision>
  <cp:lastPrinted>2017-01-14T18:20:05Z</cp:lastPrinted>
  <dcterms:created xsi:type="dcterms:W3CDTF">2007-12-18T14:30:27Z</dcterms:created>
  <dcterms:modified xsi:type="dcterms:W3CDTF">2017-01-14T18:57:59Z</dcterms:modified>
</cp:coreProperties>
</file>