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9" r:id="rId5"/>
    <p:sldId id="270"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1"/>
    <p:restoredTop sz="93632"/>
  </p:normalViewPr>
  <p:slideViewPr>
    <p:cSldViewPr snapToGrid="0" snapToObjects="1">
      <p:cViewPr varScale="1">
        <p:scale>
          <a:sx n="57" d="100"/>
          <a:sy n="57"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osch.com/en/com/home/index.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Semester Projects</a:t>
            </a:r>
            <a:endParaRPr lang="en-US" dirty="0"/>
          </a:p>
        </p:txBody>
      </p:sp>
      <p:sp>
        <p:nvSpPr>
          <p:cNvPr id="3" name="Subtitle 2"/>
          <p:cNvSpPr>
            <a:spLocks noGrp="1"/>
          </p:cNvSpPr>
          <p:nvPr>
            <p:ph type="subTitle" idx="1"/>
          </p:nvPr>
        </p:nvSpPr>
        <p:spPr/>
        <p:txBody>
          <a:bodyPr/>
          <a:lstStyle/>
          <a:p>
            <a:r>
              <a:rPr lang="en-US" dirty="0" smtClean="0"/>
              <a:t>UCD Machine &amp; Statistical Learning Club</a:t>
            </a:r>
            <a:endParaRPr lang="en-US" dirty="0"/>
          </a:p>
        </p:txBody>
      </p:sp>
    </p:spTree>
    <p:extLst>
      <p:ext uri="{BB962C8B-B14F-4D97-AF65-F5344CB8AC3E}">
        <p14:creationId xmlns:p14="http://schemas.microsoft.com/office/powerpoint/2010/main" val="386328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a:t>Kaggle</a:t>
            </a:r>
            <a:r>
              <a:rPr lang="en-US" sz="6000" dirty="0"/>
              <a:t> competition</a:t>
            </a:r>
          </a:p>
        </p:txBody>
      </p:sp>
      <p:sp>
        <p:nvSpPr>
          <p:cNvPr id="3" name="Content Placeholder 2"/>
          <p:cNvSpPr>
            <a:spLocks noGrp="1"/>
          </p:cNvSpPr>
          <p:nvPr>
            <p:ph idx="1"/>
          </p:nvPr>
        </p:nvSpPr>
        <p:spPr/>
        <p:txBody>
          <a:bodyPr/>
          <a:lstStyle/>
          <a:p>
            <a:pPr marL="0" indent="0" algn="r" defTabSz="914400">
              <a:spcBef>
                <a:spcPts val="0"/>
              </a:spcBef>
              <a:spcAft>
                <a:spcPts val="0"/>
              </a:spcAft>
              <a:buClrTx/>
              <a:buSzTx/>
              <a:buNone/>
            </a:pPr>
            <a:r>
              <a:rPr lang="en-US" sz="4000" dirty="0"/>
              <a:t>Project leaders: Aaron Nielsen and Evan Colvin</a:t>
            </a:r>
          </a:p>
          <a:p>
            <a:pPr marL="0" marR="0" lvl="0" indent="0" algn="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8799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Kaggle</a:t>
            </a:r>
            <a:r>
              <a:rPr lang="en-US" dirty="0"/>
              <a:t> competitions</a:t>
            </a:r>
          </a:p>
        </p:txBody>
      </p:sp>
      <p:sp>
        <p:nvSpPr>
          <p:cNvPr id="3" name="Content Placeholder 2"/>
          <p:cNvSpPr>
            <a:spLocks noGrp="1"/>
          </p:cNvSpPr>
          <p:nvPr>
            <p:ph idx="1"/>
          </p:nvPr>
        </p:nvSpPr>
        <p:spPr/>
        <p:txBody>
          <a:bodyPr>
            <a:noAutofit/>
          </a:bodyPr>
          <a:lstStyle/>
          <a:p>
            <a:r>
              <a:rPr lang="en-US" dirty="0"/>
              <a:t>http://</a:t>
            </a:r>
            <a:r>
              <a:rPr lang="en-US" dirty="0" err="1"/>
              <a:t>www.kaggle.com</a:t>
            </a:r>
            <a:endParaRPr lang="en-US" dirty="0"/>
          </a:p>
          <a:p>
            <a:endParaRPr lang="en-US" dirty="0"/>
          </a:p>
          <a:p>
            <a:r>
              <a:rPr lang="en-US" dirty="0"/>
              <a:t>Competitions (most with prizes!) for data analysts, engineers, nerds</a:t>
            </a:r>
          </a:p>
          <a:p>
            <a:endParaRPr lang="en-US" dirty="0"/>
          </a:p>
          <a:p>
            <a:r>
              <a:rPr lang="en-US" dirty="0"/>
              <a:t>Most competitions are sponsored by a company</a:t>
            </a:r>
          </a:p>
          <a:p>
            <a:pPr lvl="1"/>
            <a:r>
              <a:rPr lang="en-US" dirty="0"/>
              <a:t>They provide the data set (training set)</a:t>
            </a:r>
          </a:p>
          <a:p>
            <a:pPr lvl="1"/>
            <a:r>
              <a:rPr lang="en-US" dirty="0"/>
              <a:t>You make predictions on new values</a:t>
            </a:r>
          </a:p>
          <a:p>
            <a:endParaRPr lang="en-US" dirty="0"/>
          </a:p>
        </p:txBody>
      </p:sp>
    </p:spTree>
    <p:extLst>
      <p:ext uri="{BB962C8B-B14F-4D97-AF65-F5344CB8AC3E}">
        <p14:creationId xmlns:p14="http://schemas.microsoft.com/office/powerpoint/2010/main" val="51398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Bosch Production Line Performance</a:t>
            </a:r>
          </a:p>
        </p:txBody>
      </p:sp>
      <p:sp>
        <p:nvSpPr>
          <p:cNvPr id="3" name="Content Placeholder 2"/>
          <p:cNvSpPr>
            <a:spLocks noGrp="1"/>
          </p:cNvSpPr>
          <p:nvPr>
            <p:ph idx="1"/>
          </p:nvPr>
        </p:nvSpPr>
        <p:spPr/>
        <p:txBody>
          <a:bodyPr/>
          <a:lstStyle/>
          <a:p>
            <a:pPr marL="0" indent="0" defTabSz="914400">
              <a:spcBef>
                <a:spcPts val="0"/>
              </a:spcBef>
              <a:spcAft>
                <a:spcPts val="0"/>
              </a:spcAft>
              <a:buClrTx/>
              <a:buSzTx/>
              <a:buNone/>
            </a:pPr>
            <a:r>
              <a:rPr lang="en-US" dirty="0"/>
              <a:t>A good chocolate soufflé is decadent, delicious, and delicate. But, it's a challenge to prepare. When you pull a disappointingly deflated dessert out of the oven, you instinctively retrace your steps to identify at what point you went wrong. </a:t>
            </a:r>
            <a:r>
              <a:rPr lang="en-US" dirty="0">
                <a:hlinkClick r:id="rId2"/>
              </a:rPr>
              <a:t>Bosch</a:t>
            </a:r>
            <a:r>
              <a:rPr lang="en-US" dirty="0"/>
              <a:t>, one of the world's leading manufacturing companies, has an imperative to ensure that the recipes for the production of its advanced mechanical components are of the highest quality and safety standards. Part of doing so is closely monitoring its parts as they progress through the manufacturing processes.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495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Bosch Production Line Performance</a:t>
            </a:r>
          </a:p>
        </p:txBody>
      </p:sp>
      <p:sp>
        <p:nvSpPr>
          <p:cNvPr id="3" name="Content Placeholder 2"/>
          <p:cNvSpPr>
            <a:spLocks noGrp="1"/>
          </p:cNvSpPr>
          <p:nvPr>
            <p:ph idx="1"/>
          </p:nvPr>
        </p:nvSpPr>
        <p:spPr/>
        <p:txBody>
          <a:bodyPr>
            <a:normAutofit lnSpcReduction="10000"/>
          </a:bodyPr>
          <a:lstStyle/>
          <a:p>
            <a:r>
              <a:rPr lang="en-US" dirty="0"/>
              <a:t>Because Bosch records data at every step along its assembly lines, they have the ability to apply advanced analytics to improve these manufacturing processes. However, the intricacies of the data and complexities of the production line pose problems for current methods.</a:t>
            </a:r>
          </a:p>
          <a:p>
            <a:r>
              <a:rPr lang="en-US" dirty="0"/>
              <a:t>In this competition, Bosch is challenging </a:t>
            </a:r>
            <a:r>
              <a:rPr lang="en-US" dirty="0" err="1"/>
              <a:t>Kagglers</a:t>
            </a:r>
            <a:r>
              <a:rPr lang="en-US" dirty="0"/>
              <a:t> to predict internal failures using thousands of measurements and tests made for each component along the assembly line. This would enable Bosch to bring quality products at lower costs to the end user.</a:t>
            </a:r>
            <a:r>
              <a:rPr lang="en-US" b="1" dirty="0"/>
              <a:t> </a:t>
            </a:r>
            <a:endParaRPr lang="en-US" dirty="0"/>
          </a:p>
          <a:p>
            <a:endParaRPr lang="en-US" dirty="0"/>
          </a:p>
        </p:txBody>
      </p:sp>
    </p:spTree>
    <p:extLst>
      <p:ext uri="{BB962C8B-B14F-4D97-AF65-F5344CB8AC3E}">
        <p14:creationId xmlns:p14="http://schemas.microsoft.com/office/powerpoint/2010/main" val="1760678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Bosch Production Line Performance</a:t>
            </a:r>
          </a:p>
        </p:txBody>
      </p:sp>
      <p:sp>
        <p:nvSpPr>
          <p:cNvPr id="3" name="Content Placeholder 2"/>
          <p:cNvSpPr>
            <a:spLocks noGrp="1"/>
          </p:cNvSpPr>
          <p:nvPr>
            <p:ph idx="1"/>
          </p:nvPr>
        </p:nvSpPr>
        <p:spPr/>
        <p:txBody>
          <a:bodyPr/>
          <a:lstStyle/>
          <a:p>
            <a:r>
              <a:rPr lang="en-US" b="1" dirty="0"/>
              <a:t>Started:</a:t>
            </a:r>
            <a:r>
              <a:rPr lang="en-US" dirty="0"/>
              <a:t> 1:24 pm, Wednesday 17 August 2016 UTC </a:t>
            </a:r>
          </a:p>
          <a:p>
            <a:r>
              <a:rPr lang="en-US" b="1" dirty="0"/>
              <a:t>Ends:</a:t>
            </a:r>
            <a:r>
              <a:rPr lang="en-US" dirty="0"/>
              <a:t> 11:59 pm, Friday 11 November 2016 UTC  </a:t>
            </a:r>
          </a:p>
          <a:p>
            <a:r>
              <a:rPr lang="en-US" dirty="0"/>
              <a:t>Winner receives $30,000</a:t>
            </a:r>
          </a:p>
          <a:p>
            <a:endParaRPr lang="en-US" dirty="0"/>
          </a:p>
        </p:txBody>
      </p:sp>
    </p:spTree>
    <p:extLst>
      <p:ext uri="{BB962C8B-B14F-4D97-AF65-F5344CB8AC3E}">
        <p14:creationId xmlns:p14="http://schemas.microsoft.com/office/powerpoint/2010/main" val="1766367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Bosch Production Line Performance</a:t>
            </a:r>
          </a:p>
        </p:txBody>
      </p:sp>
      <p:sp>
        <p:nvSpPr>
          <p:cNvPr id="3" name="Content Placeholder 2"/>
          <p:cNvSpPr>
            <a:spLocks noGrp="1"/>
          </p:cNvSpPr>
          <p:nvPr>
            <p:ph idx="1"/>
          </p:nvPr>
        </p:nvSpPr>
        <p:spPr/>
        <p:txBody>
          <a:bodyPr/>
          <a:lstStyle/>
          <a:p>
            <a:r>
              <a:rPr lang="en-US" dirty="0"/>
              <a:t>The data for this competition represents measurements of parts as they move through Bosch's production lines. Each part has a unique Id. The </a:t>
            </a:r>
            <a:r>
              <a:rPr lang="en-US" b="1" i="1" u="sng" dirty="0"/>
              <a:t>goal</a:t>
            </a:r>
            <a:r>
              <a:rPr lang="en-US" dirty="0"/>
              <a:t> is to predict which parts will fail quality control (represented by a 'Response' = 1).</a:t>
            </a:r>
          </a:p>
          <a:p>
            <a:r>
              <a:rPr lang="en-US" dirty="0"/>
              <a:t>Large data set (approx. 300MB)</a:t>
            </a:r>
          </a:p>
          <a:p>
            <a:endParaRPr lang="en-US" dirty="0"/>
          </a:p>
        </p:txBody>
      </p:sp>
    </p:spTree>
    <p:extLst>
      <p:ext uri="{BB962C8B-B14F-4D97-AF65-F5344CB8AC3E}">
        <p14:creationId xmlns:p14="http://schemas.microsoft.com/office/powerpoint/2010/main" val="1599074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a:t>
            </a:r>
          </a:p>
        </p:txBody>
      </p:sp>
      <p:sp>
        <p:nvSpPr>
          <p:cNvPr id="3" name="Content Placeholder 2"/>
          <p:cNvSpPr>
            <a:spLocks noGrp="1"/>
          </p:cNvSpPr>
          <p:nvPr>
            <p:ph idx="1"/>
          </p:nvPr>
        </p:nvSpPr>
        <p:spPr>
          <a:xfrm>
            <a:off x="1484310" y="2666999"/>
            <a:ext cx="4871885" cy="3124201"/>
          </a:xfrm>
        </p:spPr>
        <p:txBody>
          <a:bodyPr/>
          <a:lstStyle/>
          <a:p>
            <a:r>
              <a:rPr lang="en-US" dirty="0"/>
              <a:t>The aim is to predict the results of the 2016 US Presidential Election</a:t>
            </a:r>
          </a:p>
          <a:p>
            <a:pPr marL="742950" lvl="2"/>
            <a:r>
              <a:rPr lang="en-US" dirty="0"/>
              <a:t>The person (or team) who predicts the most states correctly will win a prize</a:t>
            </a:r>
            <a:r>
              <a:rPr lang="en-US" dirty="0" smtClean="0"/>
              <a:t>.</a:t>
            </a:r>
          </a:p>
          <a:p>
            <a:pPr marL="285750" lvl="1"/>
            <a:r>
              <a:rPr lang="en-US" sz="2400" dirty="0"/>
              <a:t>With the exception of guessing from the gut, you may use any (ML or Stats) tools you would like.</a:t>
            </a:r>
          </a:p>
          <a:p>
            <a:pPr marL="285750" lvl="1"/>
            <a:endParaRPr lang="en-US" dirty="0"/>
          </a:p>
          <a:p>
            <a:endParaRPr lang="en-US" dirty="0"/>
          </a:p>
        </p:txBody>
      </p:sp>
      <p:pic>
        <p:nvPicPr>
          <p:cNvPr id="4" name="Picture 2" descr="ncle sam i want you - I  Want You To Predict the 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777" y="2166411"/>
            <a:ext cx="3624789" cy="362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84311" y="2666999"/>
            <a:ext cx="3823670" cy="3124201"/>
          </a:xfrm>
        </p:spPr>
        <p:txBody>
          <a:bodyPr>
            <a:normAutofit fontScale="85000" lnSpcReduction="20000"/>
          </a:bodyPr>
          <a:lstStyle/>
          <a:p>
            <a:r>
              <a:rPr lang="en-US" dirty="0"/>
              <a:t>Teams are </a:t>
            </a:r>
            <a:r>
              <a:rPr lang="en-US" dirty="0" smtClean="0"/>
              <a:t>allowed</a:t>
            </a:r>
          </a:p>
          <a:p>
            <a:r>
              <a:rPr lang="en-US" dirty="0"/>
              <a:t>Whichever individual or team correctly predicts the most number of states will win. </a:t>
            </a:r>
          </a:p>
          <a:p>
            <a:pPr marL="742950" lvl="2"/>
            <a:r>
              <a:rPr lang="en-US" dirty="0"/>
              <a:t>As states may use different measures for </a:t>
            </a:r>
            <a:r>
              <a:rPr lang="en-US" dirty="0" smtClean="0"/>
              <a:t>determining </a:t>
            </a:r>
            <a:r>
              <a:rPr lang="en-US" dirty="0"/>
              <a:t>a winner, we will declare the winner of the state as whichever candidate receives the majority of the votes</a:t>
            </a:r>
            <a:r>
              <a:rPr lang="en-US" dirty="0" smtClean="0"/>
              <a:t>.</a:t>
            </a:r>
          </a:p>
          <a:p>
            <a:pPr marL="742950" lvl="2"/>
            <a:r>
              <a:rPr lang="en-US" dirty="0"/>
              <a:t>In the case of a tie, we will use the voter turnout percentage of Colorado as a tie breaker</a:t>
            </a:r>
          </a:p>
          <a:p>
            <a:pPr marL="742950" lvl="2"/>
            <a:endParaRPr lang="en-US" dirty="0"/>
          </a:p>
          <a:p>
            <a:endParaRPr lang="en-US" dirty="0"/>
          </a:p>
          <a:p>
            <a:endParaRPr lang="en-US" dirty="0"/>
          </a:p>
        </p:txBody>
      </p:sp>
      <p:pic>
        <p:nvPicPr>
          <p:cNvPr id="4" name="Picture 2" descr="mage result for state political lean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365" y="2438399"/>
            <a:ext cx="5181600" cy="320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59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Continued</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Please use only publicly available data</a:t>
            </a:r>
          </a:p>
          <a:p>
            <a:r>
              <a:rPr lang="en-US" dirty="0"/>
              <a:t>You may only enter the competition one. </a:t>
            </a:r>
          </a:p>
          <a:p>
            <a:pPr marL="742950" lvl="2"/>
            <a:r>
              <a:rPr lang="en-US" dirty="0" smtClean="0"/>
              <a:t>E.g</a:t>
            </a:r>
            <a:r>
              <a:rPr lang="en-US" dirty="0"/>
              <a:t>. no entering as part of a team and as an </a:t>
            </a:r>
            <a:r>
              <a:rPr lang="en-US" dirty="0" smtClean="0"/>
              <a:t>individual</a:t>
            </a:r>
          </a:p>
          <a:p>
            <a:pPr marL="285750" lvl="1"/>
            <a:r>
              <a:rPr lang="en-US" dirty="0"/>
              <a:t>No “gut feelings”</a:t>
            </a:r>
          </a:p>
          <a:p>
            <a:pPr marL="742950" lvl="2"/>
            <a:r>
              <a:rPr lang="en-US" dirty="0"/>
              <a:t>We are really looking for </a:t>
            </a:r>
            <a:r>
              <a:rPr lang="en-US" dirty="0" err="1"/>
              <a:t>infromed</a:t>
            </a:r>
            <a:r>
              <a:rPr lang="en-US" dirty="0"/>
              <a:t> predictions. </a:t>
            </a:r>
          </a:p>
          <a:p>
            <a:pPr marL="742950" lvl="2"/>
            <a:r>
              <a:rPr lang="en-US" dirty="0"/>
              <a:t>If you plan to do </a:t>
            </a:r>
            <a:r>
              <a:rPr lang="en-US" dirty="0" err="1"/>
              <a:t>Baysian</a:t>
            </a:r>
            <a:r>
              <a:rPr lang="en-US" dirty="0"/>
              <a:t> Analysis, you may use your own gut instincts for your priors.</a:t>
            </a:r>
          </a:p>
          <a:p>
            <a:pPr marL="285750" lvl="1"/>
            <a:r>
              <a:rPr lang="en-US" dirty="0"/>
              <a:t>All entries must be received by 11:59 PM on Monday, November 8th</a:t>
            </a:r>
          </a:p>
          <a:p>
            <a:pPr marL="742950" lvl="2"/>
            <a:endParaRPr lang="en-US" dirty="0"/>
          </a:p>
          <a:p>
            <a:endParaRPr lang="en-US" dirty="0" smtClean="0"/>
          </a:p>
        </p:txBody>
      </p:sp>
    </p:spTree>
    <p:extLst>
      <p:ext uri="{BB962C8B-B14F-4D97-AF65-F5344CB8AC3E}">
        <p14:creationId xmlns:p14="http://schemas.microsoft.com/office/powerpoint/2010/main" val="958000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Information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There will be an additional prize for Best Visualization</a:t>
            </a:r>
          </a:p>
          <a:p>
            <a:pPr lvl="1"/>
            <a:r>
              <a:rPr lang="en-US" dirty="0"/>
              <a:t>The officers will decide on the top 5 and then the club will vote on a winner.</a:t>
            </a:r>
          </a:p>
          <a:p>
            <a:pPr lvl="1"/>
            <a:r>
              <a:rPr lang="en-US" dirty="0"/>
              <a:t>The visualization is entirely optional</a:t>
            </a:r>
          </a:p>
          <a:p>
            <a:pPr lvl="1"/>
            <a:endParaRPr lang="en-US" dirty="0"/>
          </a:p>
          <a:p>
            <a:r>
              <a:rPr lang="en-US" dirty="0"/>
              <a:t>For your entry please include the following</a:t>
            </a:r>
          </a:p>
          <a:p>
            <a:pPr lvl="1"/>
            <a:r>
              <a:rPr lang="en-US" dirty="0"/>
              <a:t>Your predictions, both how the 50 states will go and voter turnout  (Template)</a:t>
            </a:r>
          </a:p>
          <a:p>
            <a:pPr lvl="1"/>
            <a:r>
              <a:rPr lang="en-US" dirty="0"/>
              <a:t>Your code (how did you decide on your predictions?)</a:t>
            </a:r>
          </a:p>
          <a:p>
            <a:pPr lvl="1"/>
            <a:r>
              <a:rPr lang="en-US" dirty="0"/>
              <a:t>Your visualization (if applicable)</a:t>
            </a:r>
          </a:p>
          <a:p>
            <a:r>
              <a:rPr lang="en-US" dirty="0"/>
              <a:t>There will be a folder on the club </a:t>
            </a:r>
            <a:r>
              <a:rPr lang="en-US" dirty="0" err="1"/>
              <a:t>Github</a:t>
            </a:r>
            <a:r>
              <a:rPr lang="en-US" dirty="0"/>
              <a:t> repository where you can turn in your entry</a:t>
            </a:r>
          </a:p>
          <a:p>
            <a:r>
              <a:rPr lang="en-US" dirty="0"/>
              <a:t/>
            </a:r>
            <a:br>
              <a:rPr lang="en-US" dirty="0"/>
            </a:br>
            <a:endParaRPr lang="en-US" dirty="0"/>
          </a:p>
        </p:txBody>
      </p:sp>
    </p:spTree>
    <p:extLst>
      <p:ext uri="{BB962C8B-B14F-4D97-AF65-F5344CB8AC3E}">
        <p14:creationId xmlns:p14="http://schemas.microsoft.com/office/powerpoint/2010/main" val="895903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 Declarative Learning Library</a:t>
            </a:r>
          </a:p>
        </p:txBody>
      </p:sp>
      <p:sp>
        <p:nvSpPr>
          <p:cNvPr id="3" name="Content Placeholder 2"/>
          <p:cNvSpPr>
            <a:spLocks noGrp="1"/>
          </p:cNvSpPr>
          <p:nvPr>
            <p:ph idx="1"/>
          </p:nvPr>
        </p:nvSpPr>
        <p:spPr/>
        <p:txBody>
          <a:bodyPr>
            <a:norm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4000" dirty="0" smtClean="0"/>
              <a:t>Max Lees</a:t>
            </a:r>
            <a:endParaRPr lang="en-US" sz="4000" dirty="0"/>
          </a:p>
        </p:txBody>
      </p:sp>
    </p:spTree>
    <p:extLst>
      <p:ext uri="{BB962C8B-B14F-4D97-AF65-F5344CB8AC3E}">
        <p14:creationId xmlns:p14="http://schemas.microsoft.com/office/powerpoint/2010/main" val="12728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dirty="0"/>
              <a:t>Goals</a:t>
            </a:r>
          </a:p>
        </p:txBody>
      </p:sp>
      <p:sp>
        <p:nvSpPr>
          <p:cNvPr id="3" name="Content Placeholder 2"/>
          <p:cNvSpPr>
            <a:spLocks noGrp="1"/>
          </p:cNvSpPr>
          <p:nvPr>
            <p:ph idx="1"/>
          </p:nvPr>
        </p:nvSpPr>
        <p:spPr/>
        <p:txBody>
          <a:bodyPr>
            <a:normAutofit/>
          </a:bodyPr>
          <a:lstStyle/>
          <a:p>
            <a:r>
              <a:rPr lang="en-US" sz="3200" dirty="0"/>
              <a:t>Learn ML techniques</a:t>
            </a:r>
          </a:p>
          <a:p>
            <a:r>
              <a:rPr lang="en-US" sz="3200" dirty="0"/>
              <a:t>Create a library</a:t>
            </a:r>
          </a:p>
          <a:p>
            <a:pPr lvl="1"/>
            <a:r>
              <a:rPr lang="en-US" sz="2800" dirty="0"/>
              <a:t>Resume</a:t>
            </a:r>
          </a:p>
          <a:p>
            <a:pPr lvl="1"/>
            <a:r>
              <a:rPr lang="en-US" sz="2800" dirty="0"/>
              <a:t>Use in other projects</a:t>
            </a:r>
            <a:endParaRPr lang="en-US" sz="2800" dirty="0"/>
          </a:p>
        </p:txBody>
      </p:sp>
    </p:spTree>
    <p:extLst>
      <p:ext uri="{BB962C8B-B14F-4D97-AF65-F5344CB8AC3E}">
        <p14:creationId xmlns:p14="http://schemas.microsoft.com/office/powerpoint/2010/main" val="204141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dirty="0"/>
              <a:t>Declarative Machine Learning</a:t>
            </a:r>
          </a:p>
        </p:txBody>
      </p:sp>
      <p:sp>
        <p:nvSpPr>
          <p:cNvPr id="3" name="Content Placeholder 2"/>
          <p:cNvSpPr>
            <a:spLocks noGrp="1"/>
          </p:cNvSpPr>
          <p:nvPr>
            <p:ph idx="1"/>
          </p:nvPr>
        </p:nvSpPr>
        <p:spPr/>
        <p:txBody>
          <a:bodyPr>
            <a:noAutofit/>
          </a:bodyPr>
          <a:lstStyle/>
          <a:p>
            <a:r>
              <a:rPr lang="en-US" dirty="0"/>
              <a:t>Focus on data and forms</a:t>
            </a:r>
          </a:p>
          <a:p>
            <a:r>
              <a:rPr lang="en-US" dirty="0"/>
              <a:t>Domain specific language</a:t>
            </a:r>
          </a:p>
          <a:p>
            <a:r>
              <a:rPr lang="en-US" dirty="0"/>
              <a:t>Easier to handle big projects</a:t>
            </a:r>
          </a:p>
          <a:p>
            <a:r>
              <a:rPr lang="en-US" dirty="0"/>
              <a:t>Customizable</a:t>
            </a:r>
          </a:p>
          <a:p>
            <a:r>
              <a:rPr lang="en-US" dirty="0"/>
              <a:t>Examples:</a:t>
            </a:r>
          </a:p>
          <a:p>
            <a:pPr lvl="1"/>
            <a:r>
              <a:rPr lang="en-US" sz="1800" dirty="0"/>
              <a:t>Tensor Flow</a:t>
            </a:r>
          </a:p>
          <a:p>
            <a:pPr lvl="1"/>
            <a:r>
              <a:rPr lang="en-US" sz="1800" dirty="0" err="1"/>
              <a:t>SystemML</a:t>
            </a:r>
            <a:endParaRPr lang="en-US" sz="1800" dirty="0"/>
          </a:p>
          <a:p>
            <a:pPr lvl="1"/>
            <a:r>
              <a:rPr lang="en-US" sz="1800" dirty="0" err="1"/>
              <a:t>OptiML</a:t>
            </a: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0792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Where do we start?</a:t>
            </a:r>
          </a:p>
        </p:txBody>
      </p:sp>
      <p:sp>
        <p:nvSpPr>
          <p:cNvPr id="3" name="Content Placeholder 2"/>
          <p:cNvSpPr>
            <a:spLocks noGrp="1"/>
          </p:cNvSpPr>
          <p:nvPr>
            <p:ph idx="1"/>
          </p:nvPr>
        </p:nvSpPr>
        <p:spPr/>
        <p:txBody>
          <a:bodyPr/>
          <a:lstStyle/>
          <a:p>
            <a:r>
              <a:rPr lang="en-US" dirty="0"/>
              <a:t>Join slack channel</a:t>
            </a:r>
          </a:p>
          <a:p>
            <a:r>
              <a:rPr lang="en-US" dirty="0"/>
              <a:t>Find time to meet bi-weekly</a:t>
            </a:r>
          </a:p>
          <a:p>
            <a:r>
              <a:rPr lang="en-US" dirty="0"/>
              <a:t>Choose a </a:t>
            </a:r>
            <a:r>
              <a:rPr lang="en-US" dirty="0" smtClean="0"/>
              <a:t>language</a:t>
            </a:r>
          </a:p>
          <a:p>
            <a:r>
              <a:rPr lang="en-US" dirty="0" smtClean="0"/>
              <a:t>Create </a:t>
            </a:r>
            <a:r>
              <a:rPr lang="en-US" dirty="0"/>
              <a:t>a K Nearest Neighbor implementation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30099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177</TotalTime>
  <Words>523</Words>
  <Application>Microsoft Macintosh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Corbel</vt:lpstr>
      <vt:lpstr>Arial</vt:lpstr>
      <vt:lpstr>Parallax</vt:lpstr>
      <vt:lpstr>Semester Projects</vt:lpstr>
      <vt:lpstr>Competition</vt:lpstr>
      <vt:lpstr>PowerPoint Presentation</vt:lpstr>
      <vt:lpstr>Rules Continued </vt:lpstr>
      <vt:lpstr>Additional Information</vt:lpstr>
      <vt:lpstr>A Declarative Learning Library</vt:lpstr>
      <vt:lpstr>Goals</vt:lpstr>
      <vt:lpstr>Declarative Machine Learning</vt:lpstr>
      <vt:lpstr>Where do we start?</vt:lpstr>
      <vt:lpstr>Kaggle competition</vt:lpstr>
      <vt:lpstr>Kaggle competitions</vt:lpstr>
      <vt:lpstr>Bosch Production Line Performance</vt:lpstr>
      <vt:lpstr>Bosch Production Line Performance</vt:lpstr>
      <vt:lpstr>Bosch Production Line Performance</vt:lpstr>
      <vt:lpstr>Bosch Production Line Performance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Projects</dc:title>
  <dc:creator>Colvin, Evan M</dc:creator>
  <cp:lastModifiedBy>Colvin, Evan M</cp:lastModifiedBy>
  <cp:revision>5</cp:revision>
  <dcterms:created xsi:type="dcterms:W3CDTF">2016-09-14T21:40:57Z</dcterms:created>
  <dcterms:modified xsi:type="dcterms:W3CDTF">2016-09-15T00:38:41Z</dcterms:modified>
</cp:coreProperties>
</file>