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Cooper Black"/>
      </a:defRPr>
    </a:lvl1pPr>
    <a:lvl2pPr indent="228600" algn="ctr" defTabSz="584200">
      <a:defRPr sz="3600">
        <a:latin typeface="+mn-lt"/>
        <a:ea typeface="+mn-ea"/>
        <a:cs typeface="+mn-cs"/>
        <a:sym typeface="Cooper Black"/>
      </a:defRPr>
    </a:lvl2pPr>
    <a:lvl3pPr indent="457200" algn="ctr" defTabSz="584200">
      <a:defRPr sz="3600">
        <a:latin typeface="+mn-lt"/>
        <a:ea typeface="+mn-ea"/>
        <a:cs typeface="+mn-cs"/>
        <a:sym typeface="Cooper Black"/>
      </a:defRPr>
    </a:lvl3pPr>
    <a:lvl4pPr indent="685800" algn="ctr" defTabSz="584200">
      <a:defRPr sz="3600">
        <a:latin typeface="+mn-lt"/>
        <a:ea typeface="+mn-ea"/>
        <a:cs typeface="+mn-cs"/>
        <a:sym typeface="Cooper Black"/>
      </a:defRPr>
    </a:lvl4pPr>
    <a:lvl5pPr indent="914400" algn="ctr" defTabSz="584200">
      <a:defRPr sz="3600">
        <a:latin typeface="+mn-lt"/>
        <a:ea typeface="+mn-ea"/>
        <a:cs typeface="+mn-cs"/>
        <a:sym typeface="Cooper Black"/>
      </a:defRPr>
    </a:lvl5pPr>
    <a:lvl6pPr indent="1143000" algn="ctr" defTabSz="584200">
      <a:defRPr sz="3600">
        <a:latin typeface="+mn-lt"/>
        <a:ea typeface="+mn-ea"/>
        <a:cs typeface="+mn-cs"/>
        <a:sym typeface="Cooper Black"/>
      </a:defRPr>
    </a:lvl6pPr>
    <a:lvl7pPr indent="1371600" algn="ctr" defTabSz="584200">
      <a:defRPr sz="3600">
        <a:latin typeface="+mn-lt"/>
        <a:ea typeface="+mn-ea"/>
        <a:cs typeface="+mn-cs"/>
        <a:sym typeface="Cooper Black"/>
      </a:defRPr>
    </a:lvl7pPr>
    <a:lvl8pPr indent="1600200" algn="ctr" defTabSz="584200">
      <a:defRPr sz="3600">
        <a:latin typeface="+mn-lt"/>
        <a:ea typeface="+mn-ea"/>
        <a:cs typeface="+mn-cs"/>
        <a:sym typeface="Cooper Black"/>
      </a:defRPr>
    </a:lvl8pPr>
    <a:lvl9pPr indent="1828800" algn="ctr" defTabSz="584200">
      <a:defRPr sz="3600">
        <a:latin typeface="+mn-lt"/>
        <a:ea typeface="+mn-ea"/>
        <a:cs typeface="+mn-cs"/>
        <a:sym typeface="Cooper Blac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Blue Grey Bei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prstGeom prst="rect">
            <a:avLst/>
          </a:prstGeom>
          <a:solidFill>
            <a:srgbClr val="F6F6EB"/>
          </a:solidFill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  <a:solidFill>
            <a:srgbClr val="C3D4DE"/>
          </a:solidFill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solidFill>
            <a:srgbClr val="F6F5EC"/>
          </a:solidFill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  <a:noFill/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  <a:solidFill>
            <a:srgbClr val="C3D4DE"/>
          </a:solidFill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prstGeom prst="rect">
            <a:avLst/>
          </a:prstGeom>
          <a:solidFill>
            <a:srgbClr val="BED4E0"/>
          </a:solidFill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Blu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prstGeom prst="rect">
            <a:avLst/>
          </a:prstGeom>
          <a:solidFill>
            <a:srgbClr val="C7CCCD"/>
          </a:solidFill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Blue Grey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8" name="Shape 28"/>
          <p:cNvSpPr/>
          <p:nvPr>
            <p:ph type="body" idx="1"/>
          </p:nvPr>
        </p:nvSpPr>
        <p:spPr>
          <a:prstGeom prst="rect">
            <a:avLst/>
          </a:prstGeom>
          <a:solidFill>
            <a:srgbClr val="EDF8F4"/>
          </a:solidFill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solidFill>
            <a:srgbClr val="FDF8DF"/>
          </a:solidFill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Cooper Black"/>
        </a:defRPr>
      </a:lvl1pPr>
      <a:lvl2pPr indent="228600" algn="ctr" defTabSz="584200">
        <a:defRPr sz="8000">
          <a:latin typeface="+mn-lt"/>
          <a:ea typeface="+mn-ea"/>
          <a:cs typeface="+mn-cs"/>
          <a:sym typeface="Cooper Black"/>
        </a:defRPr>
      </a:lvl2pPr>
      <a:lvl3pPr indent="457200" algn="ctr" defTabSz="584200">
        <a:defRPr sz="8000">
          <a:latin typeface="+mn-lt"/>
          <a:ea typeface="+mn-ea"/>
          <a:cs typeface="+mn-cs"/>
          <a:sym typeface="Cooper Black"/>
        </a:defRPr>
      </a:lvl3pPr>
      <a:lvl4pPr indent="685800" algn="ctr" defTabSz="584200">
        <a:defRPr sz="8000">
          <a:latin typeface="+mn-lt"/>
          <a:ea typeface="+mn-ea"/>
          <a:cs typeface="+mn-cs"/>
          <a:sym typeface="Cooper Black"/>
        </a:defRPr>
      </a:lvl4pPr>
      <a:lvl5pPr indent="914400" algn="ctr" defTabSz="584200">
        <a:defRPr sz="8000">
          <a:latin typeface="+mn-lt"/>
          <a:ea typeface="+mn-ea"/>
          <a:cs typeface="+mn-cs"/>
          <a:sym typeface="Cooper Black"/>
        </a:defRPr>
      </a:lvl5pPr>
      <a:lvl6pPr indent="1143000" algn="ctr" defTabSz="584200">
        <a:defRPr sz="8000">
          <a:latin typeface="+mn-lt"/>
          <a:ea typeface="+mn-ea"/>
          <a:cs typeface="+mn-cs"/>
          <a:sym typeface="Cooper Black"/>
        </a:defRPr>
      </a:lvl6pPr>
      <a:lvl7pPr indent="1371600" algn="ctr" defTabSz="584200">
        <a:defRPr sz="8000">
          <a:latin typeface="+mn-lt"/>
          <a:ea typeface="+mn-ea"/>
          <a:cs typeface="+mn-cs"/>
          <a:sym typeface="Cooper Black"/>
        </a:defRPr>
      </a:lvl7pPr>
      <a:lvl8pPr indent="1600200" algn="ctr" defTabSz="584200">
        <a:defRPr sz="8000">
          <a:latin typeface="+mn-lt"/>
          <a:ea typeface="+mn-ea"/>
          <a:cs typeface="+mn-cs"/>
          <a:sym typeface="Cooper Black"/>
        </a:defRPr>
      </a:lvl8pPr>
      <a:lvl9pPr indent="1828800" algn="ctr" defTabSz="584200">
        <a:defRPr sz="8000">
          <a:latin typeface="+mn-lt"/>
          <a:ea typeface="+mn-ea"/>
          <a:cs typeface="+mn-cs"/>
          <a:sym typeface="Cooper Black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Cooper Black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Cooper Black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Cooper Black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Cooper Black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Cooper Black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Cooper Black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Cooper Black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Cooper Black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Cooper Black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Relationship Id="rId3" Type="http://schemas.openxmlformats.org/officeDocument/2006/relationships/image" Target="../media/image15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1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3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Relationship Id="rId3" Type="http://schemas.openxmlformats.org/officeDocument/2006/relationships/image" Target="../media/image46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0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7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1270000" y="17907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Bingo – Team #1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1270000" y="5425440"/>
            <a:ext cx="10464800" cy="285611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Joshua Wallace</a:t>
            </a:r>
            <a:endParaRPr sz="3200"/>
          </a:p>
          <a:p>
            <a:pPr lvl="0">
              <a:defRPr sz="1800"/>
            </a:pPr>
            <a:r>
              <a:rPr sz="3200"/>
              <a:t>Greg Knight</a:t>
            </a:r>
            <a:endParaRPr sz="3200"/>
          </a:p>
          <a:p>
            <a:pPr lvl="0">
              <a:defRPr sz="1800"/>
            </a:pPr>
            <a:r>
              <a:rPr sz="3200"/>
              <a:t>Sidney Eubanks</a:t>
            </a:r>
            <a:endParaRPr sz="3200"/>
          </a:p>
          <a:p>
            <a:pPr lvl="0">
              <a:defRPr sz="1800"/>
            </a:pPr>
            <a:r>
              <a:rPr sz="3200"/>
              <a:t>Elinor Huntington</a:t>
            </a:r>
            <a:endParaRPr sz="3200"/>
          </a:p>
          <a:p>
            <a:pPr lvl="0">
              <a:defRPr sz="1800"/>
            </a:pPr>
            <a:r>
              <a:rPr sz="3200"/>
              <a:t>Linus Carlsson</a:t>
            </a:r>
            <a:endParaRPr sz="3200"/>
          </a:p>
          <a:p>
            <a:pPr lvl="0">
              <a:defRPr sz="1800"/>
            </a:pPr>
            <a:r>
              <a:rPr sz="3200"/>
              <a:t>Armand Flores</a:t>
            </a:r>
          </a:p>
        </p:txBody>
      </p:sp>
      <p:pic>
        <p:nvPicPr>
          <p:cNvPr id="46" name="BingoLogo(Big)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7498" y="-283417"/>
            <a:ext cx="9109804" cy="48274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 lvl="0">
              <a:defRPr sz="1800"/>
            </a:pPr>
            <a:r>
              <a:rPr sz="6400"/>
              <a:t>Team Communication Summary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xfrm>
            <a:off x="952500" y="2603500"/>
            <a:ext cx="11099800" cy="6508552"/>
          </a:xfrm>
          <a:prstGeom prst="rect">
            <a:avLst/>
          </a:prstGeom>
        </p:spPr>
        <p:txBody>
          <a:bodyPr/>
          <a:lstStyle/>
          <a:p>
            <a:pPr lvl="0" marL="408940" indent="-408940" defTabSz="537463">
              <a:spcBef>
                <a:spcPts val="3800"/>
              </a:spcBef>
              <a:defRPr sz="1800"/>
            </a:pPr>
            <a:r>
              <a:rPr sz="3312"/>
              <a:t>GitHub was a godsend</a:t>
            </a:r>
            <a:endParaRPr sz="3312"/>
          </a:p>
          <a:p>
            <a:pPr lvl="0" marL="408940" indent="-408940" defTabSz="537463">
              <a:spcBef>
                <a:spcPts val="3800"/>
              </a:spcBef>
              <a:defRPr sz="1800"/>
            </a:pPr>
            <a:r>
              <a:rPr sz="3312"/>
              <a:t>Google Groups was OK</a:t>
            </a:r>
            <a:endParaRPr sz="3312"/>
          </a:p>
          <a:p>
            <a:pPr lvl="0" marL="408940" indent="-408940" defTabSz="537463">
              <a:spcBef>
                <a:spcPts val="3800"/>
              </a:spcBef>
              <a:defRPr sz="1800"/>
            </a:pPr>
            <a:r>
              <a:rPr sz="3312"/>
              <a:t>After-class meetings helped each of us understand other members’ code</a:t>
            </a:r>
            <a:endParaRPr sz="3312"/>
          </a:p>
          <a:p>
            <a:pPr lvl="0" marL="408940" indent="-408940" defTabSz="537463">
              <a:spcBef>
                <a:spcPts val="3800"/>
              </a:spcBef>
              <a:defRPr sz="1800"/>
            </a:pPr>
            <a:r>
              <a:rPr sz="3312"/>
              <a:t>Texting was great for squashing bugs</a:t>
            </a:r>
            <a:endParaRPr sz="3312"/>
          </a:p>
          <a:p>
            <a:pPr lvl="0" marL="408940" indent="-408940" defTabSz="537463">
              <a:spcBef>
                <a:spcPts val="3800"/>
              </a:spcBef>
              <a:defRPr sz="1800"/>
            </a:pPr>
            <a:r>
              <a:rPr sz="3312"/>
              <a:t>Overall, everyone communicated, got along, and accomplished what we set out to do.</a:t>
            </a:r>
            <a:endParaRPr sz="3312"/>
          </a:p>
          <a:p>
            <a:pPr lvl="0" marL="408940" indent="-408940" defTabSz="537463">
              <a:spcBef>
                <a:spcPts val="3800"/>
              </a:spcBef>
              <a:defRPr sz="1800"/>
            </a:pPr>
            <a:r>
              <a:rPr sz="3312"/>
              <a:t>So, what did we set out to do?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 lvl="0">
              <a:defRPr sz="1800"/>
            </a:pPr>
            <a:r>
              <a:rPr sz="7119"/>
              <a:t>Did we live up to our Specification?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952500" y="27432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We set out to create a Bingo game with multiple cards, number calling, random computer opponents, card purchasing, card history, pattern checking, and much more.</a:t>
            </a:r>
            <a:endParaRPr sz="3600"/>
          </a:p>
          <a:p>
            <a:pPr lvl="0">
              <a:defRPr sz="1800"/>
            </a:pPr>
            <a:r>
              <a:rPr sz="3600"/>
              <a:t>In fact, we did all of those things as well as implemented the persistent/multiple user enhancement we thought we might not get to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1518">
              <a:defRPr sz="6320"/>
            </a:lvl1pPr>
          </a:lstStyle>
          <a:p>
            <a:pPr lvl="0">
              <a:defRPr sz="1800"/>
            </a:pPr>
            <a:r>
              <a:rPr sz="6320"/>
              <a:t>Now let’s play the game and come back to the presentation afterwards!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How We Coded</a:t>
            </a:r>
          </a:p>
        </p:txBody>
      </p:sp>
      <p:pic>
        <p:nvPicPr>
          <p:cNvPr id="86" name="netbeans-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1311" y="2792372"/>
            <a:ext cx="10302178" cy="2812496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/>
          <p:nvPr>
            <p:ph type="body" idx="1"/>
          </p:nvPr>
        </p:nvSpPr>
        <p:spPr>
          <a:xfrm>
            <a:off x="952500" y="6195496"/>
            <a:ext cx="11099800" cy="2953386"/>
          </a:xfrm>
          <a:prstGeom prst="rect">
            <a:avLst/>
          </a:prstGeom>
          <a:solidFill>
            <a:srgbClr val="F6F6EB"/>
          </a:solidFill>
        </p:spPr>
        <p:txBody>
          <a:bodyPr/>
          <a:lstStyle/>
          <a:p>
            <a:pPr lvl="0" marL="417830" indent="-417830" defTabSz="549148">
              <a:spcBef>
                <a:spcPts val="3900"/>
              </a:spcBef>
              <a:defRPr sz="1800"/>
            </a:pPr>
            <a:r>
              <a:rPr sz="3384"/>
              <a:t>Each of us used NetBeans 7.4 to write code and used GitHub to sync changes</a:t>
            </a:r>
            <a:endParaRPr sz="3384"/>
          </a:p>
          <a:p>
            <a:pPr lvl="0" marL="417830" indent="-417830" defTabSz="549148">
              <a:spcBef>
                <a:spcPts val="3900"/>
              </a:spcBef>
              <a:defRPr sz="1800"/>
            </a:pPr>
            <a:r>
              <a:rPr sz="3384"/>
              <a:t>NetBeans helped by providing autocompletion and debugging which are invaluable at this scale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creen Shot 2014-06-06 at 21.44.18 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545" y="190817"/>
            <a:ext cx="12871710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Graphic Design</a:t>
            </a:r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xfrm>
            <a:off x="952500" y="2603500"/>
            <a:ext cx="5334000" cy="3272949"/>
          </a:xfrm>
          <a:prstGeom prst="rect">
            <a:avLst/>
          </a:prstGeom>
        </p:spPr>
        <p:txBody>
          <a:bodyPr/>
          <a:lstStyle/>
          <a:p>
            <a:pPr lvl="0" marL="0" indent="0" algn="ctr" defTabSz="467359">
              <a:spcBef>
                <a:spcPts val="3300"/>
              </a:spcBef>
              <a:buSzTx/>
              <a:buNone/>
              <a:defRPr sz="1800"/>
            </a:pPr>
            <a:r>
              <a:rPr sz="2880"/>
              <a:t>Sidney Eubanks</a:t>
            </a:r>
            <a:endParaRPr sz="2880"/>
          </a:p>
          <a:p>
            <a:pPr lvl="0" marL="355600" indent="-355600" defTabSz="467359">
              <a:spcBef>
                <a:spcPts val="3300"/>
              </a:spcBef>
              <a:defRPr sz="1800"/>
            </a:pPr>
            <a:r>
              <a:rPr sz="2880"/>
              <a:t>For the design stage of the app I was tasked with creating that “look and feel” of the Bingo game board, pieces, and GUIs.</a:t>
            </a:r>
          </a:p>
        </p:txBody>
      </p:sp>
      <p:pic>
        <p:nvPicPr>
          <p:cNvPr id="93" name="Screen Shot 2014-06-06 at 21.54.36 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3571" y="2631439"/>
            <a:ext cx="5435601" cy="67056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6" name="Group 96"/>
          <p:cNvGrpSpPr/>
          <p:nvPr/>
        </p:nvGrpSpPr>
        <p:grpSpPr>
          <a:xfrm>
            <a:off x="873906" y="7000579"/>
            <a:ext cx="5491188" cy="2673172"/>
            <a:chOff x="-215900" y="-139700"/>
            <a:chExt cx="5491186" cy="2673170"/>
          </a:xfrm>
        </p:grpSpPr>
        <p:pic>
          <p:nvPicPr>
            <p:cNvPr id="95" name="ticketBank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059387" cy="211437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94" name="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215900" y="-139700"/>
              <a:ext cx="5491187" cy="2673171"/>
            </a:xfrm>
            <a:prstGeom prst="rect">
              <a:avLst/>
            </a:prstGeom>
            <a:effectLst/>
          </p:spPr>
        </p:pic>
      </p:grpSp>
      <p:sp>
        <p:nvSpPr>
          <p:cNvPr id="97" name="Shape 97"/>
          <p:cNvSpPr/>
          <p:nvPr/>
        </p:nvSpPr>
        <p:spPr>
          <a:xfrm>
            <a:off x="2082365" y="6336913"/>
            <a:ext cx="3074270" cy="622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Ticket Bank 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Understanding Bingo</a:t>
            </a:r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xfrm>
            <a:off x="6002020" y="2978665"/>
            <a:ext cx="6206054" cy="526947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 lvl="0">
              <a:defRPr sz="1800"/>
            </a:pPr>
            <a:r>
              <a:rPr sz="3600"/>
              <a:t>I spent a significant amount of time playing different versions of the game, from different developers, and decided on what I thought were the best features of each game that our flow of play should have.</a:t>
            </a:r>
          </a:p>
        </p:txBody>
      </p:sp>
      <p:grpSp>
        <p:nvGrpSpPr>
          <p:cNvPr id="103" name="Group 103"/>
          <p:cNvGrpSpPr/>
          <p:nvPr/>
        </p:nvGrpSpPr>
        <p:grpSpPr>
          <a:xfrm>
            <a:off x="572174" y="4071189"/>
            <a:ext cx="4804432" cy="3363822"/>
            <a:chOff x="-203200" y="-215900"/>
            <a:chExt cx="4804431" cy="3363821"/>
          </a:xfrm>
        </p:grpSpPr>
        <p:pic>
          <p:nvPicPr>
            <p:cNvPr id="102" name="bingo2_0.jp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398032" cy="293202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01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03200" y="-215900"/>
              <a:ext cx="4804432" cy="3363821"/>
            </a:xfrm>
            <a:prstGeom prst="rect">
              <a:avLst/>
            </a:prstGeom>
            <a:effectLst/>
          </p:spPr>
        </p:pic>
      </p:grpSp>
      <p:sp>
        <p:nvSpPr>
          <p:cNvPr id="104" name="Shape 104"/>
          <p:cNvSpPr/>
          <p:nvPr/>
        </p:nvSpPr>
        <p:spPr>
          <a:xfrm>
            <a:off x="353080" y="3285490"/>
            <a:ext cx="5242621" cy="622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Bingo! by Shark Party</a:t>
            </a:r>
          </a:p>
        </p:txBody>
      </p:sp>
      <p:sp>
        <p:nvSpPr>
          <p:cNvPr id="105" name="Shape 105"/>
          <p:cNvSpPr/>
          <p:nvPr/>
        </p:nvSpPr>
        <p:spPr>
          <a:xfrm>
            <a:off x="907725" y="7598409"/>
            <a:ext cx="4133330" cy="622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On the App Store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Choosing A Theme</a:t>
            </a:r>
          </a:p>
        </p:txBody>
      </p:sp>
      <p:sp>
        <p:nvSpPr>
          <p:cNvPr id="108" name="Shape 108"/>
          <p:cNvSpPr/>
          <p:nvPr>
            <p:ph type="body" idx="1"/>
          </p:nvPr>
        </p:nvSpPr>
        <p:spPr>
          <a:xfrm>
            <a:off x="952500" y="3467100"/>
            <a:ext cx="5334000" cy="4267200"/>
          </a:xfrm>
          <a:prstGeom prst="rect">
            <a:avLst/>
          </a:prstGeom>
        </p:spPr>
        <p:txBody>
          <a:bodyPr/>
          <a:lstStyle/>
          <a:p>
            <a:pPr lvl="0" marL="345722" indent="-345722">
              <a:defRPr sz="1800"/>
            </a:pPr>
            <a:r>
              <a:rPr sz="2800"/>
              <a:t>Pay attention to existing Bingo game designs</a:t>
            </a:r>
            <a:endParaRPr sz="2800"/>
          </a:p>
          <a:p>
            <a:pPr lvl="0" marL="345722" indent="-345722">
              <a:defRPr sz="1800"/>
            </a:pPr>
            <a:r>
              <a:rPr sz="2800"/>
              <a:t>Keep an original look to set game apart from the rest</a:t>
            </a:r>
            <a:endParaRPr sz="2800"/>
          </a:p>
          <a:p>
            <a:pPr lvl="0" marL="345722" indent="-345722">
              <a:defRPr sz="1800"/>
            </a:pPr>
            <a:r>
              <a:rPr sz="2800"/>
              <a:t>Settled on 60’s/70’s theme</a:t>
            </a:r>
          </a:p>
        </p:txBody>
      </p:sp>
      <p:grpSp>
        <p:nvGrpSpPr>
          <p:cNvPr id="111" name="Group 111"/>
          <p:cNvGrpSpPr/>
          <p:nvPr/>
        </p:nvGrpSpPr>
        <p:grpSpPr>
          <a:xfrm>
            <a:off x="7621676" y="2881764"/>
            <a:ext cx="4238448" cy="3305837"/>
            <a:chOff x="-203200" y="-215900"/>
            <a:chExt cx="4238447" cy="3305835"/>
          </a:xfrm>
        </p:grpSpPr>
        <p:pic>
          <p:nvPicPr>
            <p:cNvPr id="110" name="photo8.jp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832048" cy="287403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09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03200" y="-215900"/>
              <a:ext cx="4238448" cy="3305836"/>
            </a:xfrm>
            <a:prstGeom prst="rect">
              <a:avLst/>
            </a:prstGeom>
            <a:effectLst/>
          </p:spPr>
        </p:pic>
      </p:grpSp>
      <p:pic>
        <p:nvPicPr>
          <p:cNvPr id="112" name="BingoLogo(Big)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46492" y="6354665"/>
            <a:ext cx="6588816" cy="349151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113"/>
          <p:cNvSpPr/>
          <p:nvPr/>
        </p:nvSpPr>
        <p:spPr>
          <a:xfrm>
            <a:off x="8515188" y="2279649"/>
            <a:ext cx="2451424" cy="622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60’s Diner</a:t>
            </a:r>
          </a:p>
        </p:txBody>
      </p:sp>
      <p:sp>
        <p:nvSpPr>
          <p:cNvPr id="114" name="Shape 114"/>
          <p:cNvSpPr/>
          <p:nvPr/>
        </p:nvSpPr>
        <p:spPr>
          <a:xfrm>
            <a:off x="8405911" y="6313465"/>
            <a:ext cx="2669978" cy="622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Bingo Logo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Designing the Game</a:t>
            </a:r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xfrm>
            <a:off x="952500" y="2705100"/>
            <a:ext cx="5334000" cy="273978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Despite planning, new obstacles would come up. </a:t>
            </a:r>
            <a:endParaRPr sz="2800"/>
          </a:p>
          <a:p>
            <a:pPr lvl="0">
              <a:defRPr sz="1800"/>
            </a:pPr>
            <a:r>
              <a:rPr sz="2800"/>
              <a:t>Two parts: intended and unintended design.</a:t>
            </a:r>
          </a:p>
        </p:txBody>
      </p:sp>
      <p:sp>
        <p:nvSpPr>
          <p:cNvPr id="118" name="Shape 118"/>
          <p:cNvSpPr/>
          <p:nvPr/>
        </p:nvSpPr>
        <p:spPr>
          <a:xfrm>
            <a:off x="7275772" y="2614929"/>
            <a:ext cx="4219056" cy="622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Planned Graphics</a:t>
            </a:r>
          </a:p>
        </p:txBody>
      </p:sp>
      <p:pic>
        <p:nvPicPr>
          <p:cNvPr id="119" name="Butto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1527" y="8343860"/>
            <a:ext cx="2082801" cy="685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Car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27914" y="3851314"/>
            <a:ext cx="3797301" cy="3949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GameplayTracker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9677" y="6977380"/>
            <a:ext cx="3467101" cy="165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History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09077" y="3919299"/>
            <a:ext cx="2197101" cy="483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Token_06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266077" y="6824622"/>
            <a:ext cx="393701" cy="381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sp>
        <p:nvSpPr>
          <p:cNvPr id="124" name="Shape 124"/>
          <p:cNvSpPr/>
          <p:nvPr/>
        </p:nvSpPr>
        <p:spPr>
          <a:xfrm>
            <a:off x="7162085" y="3406814"/>
            <a:ext cx="1291085" cy="4445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History</a:t>
            </a:r>
          </a:p>
        </p:txBody>
      </p:sp>
      <p:sp>
        <p:nvSpPr>
          <p:cNvPr id="125" name="Shape 125"/>
          <p:cNvSpPr/>
          <p:nvPr/>
        </p:nvSpPr>
        <p:spPr>
          <a:xfrm>
            <a:off x="10494218" y="3406814"/>
            <a:ext cx="864692" cy="4445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Card</a:t>
            </a:r>
          </a:p>
        </p:txBody>
      </p:sp>
      <p:sp>
        <p:nvSpPr>
          <p:cNvPr id="126" name="Shape 126"/>
          <p:cNvSpPr/>
          <p:nvPr/>
        </p:nvSpPr>
        <p:spPr>
          <a:xfrm>
            <a:off x="4513403" y="7765931"/>
            <a:ext cx="1899048" cy="4445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Call Button</a:t>
            </a:r>
          </a:p>
        </p:txBody>
      </p:sp>
      <p:sp>
        <p:nvSpPr>
          <p:cNvPr id="127" name="Shape 127"/>
          <p:cNvSpPr/>
          <p:nvPr/>
        </p:nvSpPr>
        <p:spPr>
          <a:xfrm>
            <a:off x="4836137" y="6277014"/>
            <a:ext cx="1253581" cy="4445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Marker</a:t>
            </a:r>
          </a:p>
        </p:txBody>
      </p:sp>
      <p:sp>
        <p:nvSpPr>
          <p:cNvPr id="128" name="Shape 128"/>
          <p:cNvSpPr/>
          <p:nvPr/>
        </p:nvSpPr>
        <p:spPr>
          <a:xfrm>
            <a:off x="1230019" y="6480214"/>
            <a:ext cx="2506416" cy="4445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Status Window</a:t>
            </a:r>
          </a:p>
        </p:txBody>
      </p:sp>
      <p:pic>
        <p:nvPicPr>
          <p:cNvPr id="129" name="Ball_11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912123" y="8752919"/>
            <a:ext cx="838201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YellowBall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512482" y="8100020"/>
            <a:ext cx="838201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BlueBall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281700" y="8100020"/>
            <a:ext cx="838201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GreenBall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733227" y="8100020"/>
            <a:ext cx="838201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GreyBall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0137740" y="8765619"/>
            <a:ext cx="8382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134"/>
          <p:cNvSpPr/>
          <p:nvPr/>
        </p:nvSpPr>
        <p:spPr>
          <a:xfrm>
            <a:off x="10405836" y="7578764"/>
            <a:ext cx="873623" cy="4445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Balls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Designing the Game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xfrm>
            <a:off x="6718300" y="2905224"/>
            <a:ext cx="5334000" cy="273978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Examples of graphics that I hadn’t planned on being part of the game. </a:t>
            </a:r>
            <a:endParaRPr sz="2800"/>
          </a:p>
          <a:p>
            <a:pPr lvl="0">
              <a:defRPr sz="1800"/>
            </a:pPr>
            <a:r>
              <a:rPr sz="2800"/>
              <a:t>Created as new features were added to the game</a:t>
            </a:r>
          </a:p>
        </p:txBody>
      </p:sp>
      <p:sp>
        <p:nvSpPr>
          <p:cNvPr id="138" name="Shape 138"/>
          <p:cNvSpPr/>
          <p:nvPr/>
        </p:nvSpPr>
        <p:spPr>
          <a:xfrm>
            <a:off x="753222" y="2604769"/>
            <a:ext cx="4880968" cy="622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Unplanned Graphics</a:t>
            </a:r>
          </a:p>
        </p:txBody>
      </p:sp>
      <p:sp>
        <p:nvSpPr>
          <p:cNvPr id="139" name="Shape 139"/>
          <p:cNvSpPr/>
          <p:nvPr/>
        </p:nvSpPr>
        <p:spPr>
          <a:xfrm>
            <a:off x="944096" y="3473549"/>
            <a:ext cx="2011413" cy="4445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Ticket Bank</a:t>
            </a:r>
          </a:p>
        </p:txBody>
      </p:sp>
      <p:pic>
        <p:nvPicPr>
          <p:cNvPr id="140" name="arrow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60986" y="3957617"/>
            <a:ext cx="1016001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creditsbutt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17340" y="7118825"/>
            <a:ext cx="2540001" cy="927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quitbutton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17340" y="8164909"/>
            <a:ext cx="25400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ResetTickets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790350" y="7707748"/>
            <a:ext cx="254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rulesbutton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160043" y="8139509"/>
            <a:ext cx="2540001" cy="88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startbutton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151173" y="7118825"/>
            <a:ext cx="2540001" cy="88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storebutton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790350" y="6463545"/>
            <a:ext cx="254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ticketBank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40594" y="4008417"/>
            <a:ext cx="2218418" cy="927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x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170592" y="4008417"/>
            <a:ext cx="838201" cy="81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deleteButton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22563" y="6148466"/>
            <a:ext cx="254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addButton.pn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22563" y="7085647"/>
            <a:ext cx="2540001" cy="127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/>
        </p:nvSpPr>
        <p:spPr>
          <a:xfrm>
            <a:off x="468550" y="5716865"/>
            <a:ext cx="3248026" cy="4445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Multiplayer Buttons</a:t>
            </a:r>
          </a:p>
        </p:txBody>
      </p:sp>
      <p:sp>
        <p:nvSpPr>
          <p:cNvPr id="152" name="Shape 152"/>
          <p:cNvSpPr/>
          <p:nvPr/>
        </p:nvSpPr>
        <p:spPr>
          <a:xfrm>
            <a:off x="5644594" y="6412785"/>
            <a:ext cx="2219326" cy="4445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Shop Buttons</a:t>
            </a:r>
          </a:p>
        </p:txBody>
      </p:sp>
      <p:sp>
        <p:nvSpPr>
          <p:cNvPr id="153" name="Shape 153"/>
          <p:cNvSpPr/>
          <p:nvPr/>
        </p:nvSpPr>
        <p:spPr>
          <a:xfrm>
            <a:off x="5122000" y="3549749"/>
            <a:ext cx="935386" cy="4445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Close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Team Members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Joshua Wallace – Manager &amp; Control Flow</a:t>
            </a:r>
            <a:endParaRPr sz="3600"/>
          </a:p>
          <a:p>
            <a:pPr lvl="0">
              <a:defRPr sz="1800"/>
            </a:pPr>
            <a:r>
              <a:rPr sz="3600"/>
              <a:t>Greg Knight – GUI &amp; Events</a:t>
            </a:r>
            <a:endParaRPr sz="3600"/>
          </a:p>
          <a:p>
            <a:pPr lvl="0">
              <a:defRPr sz="1800"/>
            </a:pPr>
            <a:r>
              <a:rPr sz="3600"/>
              <a:t>Sidney Eubanks – Game Logic &amp; Graphics</a:t>
            </a:r>
            <a:endParaRPr sz="3600"/>
          </a:p>
          <a:p>
            <a:pPr lvl="0">
              <a:defRPr sz="1800"/>
            </a:pPr>
            <a:r>
              <a:rPr sz="3600"/>
              <a:t>Elinor Huntington – GitHub &amp; Diagrams</a:t>
            </a:r>
            <a:endParaRPr sz="3600"/>
          </a:p>
          <a:p>
            <a:pPr lvl="0">
              <a:defRPr sz="1800"/>
            </a:pPr>
            <a:r>
              <a:rPr sz="3600"/>
              <a:t>Linus Carlsson – Audio &amp; UML</a:t>
            </a:r>
            <a:endParaRPr sz="3600"/>
          </a:p>
          <a:p>
            <a:pPr lvl="0">
              <a:defRPr sz="1800"/>
            </a:pPr>
            <a:r>
              <a:rPr sz="3600"/>
              <a:t>Armand Flores – Research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Now for some of the code. This is by no means all of it…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Control Flow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xfrm>
            <a:off x="952500" y="2603500"/>
            <a:ext cx="11099800" cy="6420327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spcBef>
                <a:spcPts val="3100"/>
              </a:spcBef>
              <a:buSzTx/>
              <a:buNone/>
              <a:defRPr sz="1800"/>
            </a:pPr>
            <a:r>
              <a:rPr sz="2664"/>
              <a:t>Joshua Wallace</a:t>
            </a:r>
            <a:endParaRPr sz="2664"/>
          </a:p>
          <a:p>
            <a:pPr lvl="0" marL="328929" indent="-328929" defTabSz="432308">
              <a:spcBef>
                <a:spcPts val="3100"/>
              </a:spcBef>
              <a:defRPr sz="1800"/>
            </a:pPr>
            <a:r>
              <a:rPr sz="2664"/>
              <a:t>One of the trickiest things to understand/implement was how the game would loop and flow</a:t>
            </a:r>
            <a:endParaRPr sz="2664"/>
          </a:p>
          <a:p>
            <a:pPr lvl="0" marL="328929" indent="-328929" defTabSz="432308">
              <a:spcBef>
                <a:spcPts val="3100"/>
              </a:spcBef>
              <a:defRPr sz="1800"/>
            </a:pPr>
            <a:r>
              <a:rPr sz="2664"/>
              <a:t>For instance: </a:t>
            </a:r>
            <a:endParaRPr sz="2664"/>
          </a:p>
          <a:p>
            <a:pPr lvl="1" marL="657859" indent="-328929" defTabSz="432308">
              <a:spcBef>
                <a:spcPts val="3100"/>
              </a:spcBef>
              <a:defRPr sz="1800"/>
            </a:pPr>
            <a:r>
              <a:rPr sz="2664"/>
              <a:t>Which class should start a new Bingo game instance?</a:t>
            </a:r>
            <a:endParaRPr sz="2664"/>
          </a:p>
          <a:p>
            <a:pPr lvl="1" marL="657859" indent="-328929" defTabSz="432308">
              <a:spcBef>
                <a:spcPts val="3100"/>
              </a:spcBef>
              <a:defRPr sz="1800"/>
            </a:pPr>
            <a:r>
              <a:rPr sz="2664"/>
              <a:t>Should the Shop have a new instance every time or be persistent? </a:t>
            </a:r>
            <a:endParaRPr sz="2664"/>
          </a:p>
          <a:p>
            <a:pPr lvl="1" marL="657859" indent="-328929" defTabSz="432308">
              <a:spcBef>
                <a:spcPts val="3100"/>
              </a:spcBef>
              <a:defRPr sz="1800"/>
            </a:pPr>
            <a:r>
              <a:rPr sz="2664"/>
              <a:t>Who holds the players?</a:t>
            </a:r>
            <a:endParaRPr sz="2664"/>
          </a:p>
          <a:p>
            <a:pPr lvl="1" marL="657859" indent="-328929" defTabSz="432308">
              <a:spcBef>
                <a:spcPts val="3100"/>
              </a:spcBef>
              <a:defRPr sz="1800"/>
            </a:pPr>
            <a:r>
              <a:rPr sz="2664"/>
              <a:t>How will we know when a Bingo game has ended and it’s time to return to the shop interface?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Control Solution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51206" indent="-196596" defTabSz="502412">
              <a:spcBef>
                <a:spcPts val="3600"/>
              </a:spcBef>
              <a:buSzPct val="100000"/>
              <a:buAutoNum type="arabicPeriod" startAt="1"/>
              <a:defRPr sz="1800"/>
            </a:pPr>
            <a:r>
              <a:rPr sz="3096"/>
              <a:t> Main calls new Shop class which remains persistent</a:t>
            </a:r>
            <a:endParaRPr sz="3096"/>
          </a:p>
          <a:p>
            <a:pPr lvl="0" marL="251206" indent="-196596" defTabSz="502412">
              <a:spcBef>
                <a:spcPts val="3600"/>
              </a:spcBef>
              <a:buSzPct val="100000"/>
              <a:buAutoNum type="arabicPeriod" startAt="1"/>
              <a:defRPr sz="1800"/>
            </a:pPr>
            <a:r>
              <a:rPr sz="3096"/>
              <a:t> Shop creates the human player which, in turn, presents the dialogs for managing multiple users</a:t>
            </a:r>
            <a:endParaRPr sz="3096"/>
          </a:p>
          <a:p>
            <a:pPr lvl="0" marL="251206" indent="-196596" defTabSz="502412">
              <a:spcBef>
                <a:spcPts val="3600"/>
              </a:spcBef>
              <a:buSzPct val="100000"/>
              <a:buAutoNum type="arabicPeriod" startAt="1"/>
              <a:defRPr sz="1800"/>
            </a:pPr>
            <a:r>
              <a:rPr sz="3096"/>
              <a:t> Once the user has chosen to start a new Bingo game, Shop creates a new Bingo instance and immediately starts a new thread that awaits a Condition to be signaled that no Bingos are left to be won. </a:t>
            </a:r>
            <a:endParaRPr sz="3096"/>
          </a:p>
          <a:p>
            <a:pPr lvl="0" marL="251206" indent="-196596" defTabSz="502412">
              <a:spcBef>
                <a:spcPts val="3600"/>
              </a:spcBef>
              <a:buSzPct val="100000"/>
              <a:buAutoNum type="arabicPeriod" startAt="1"/>
              <a:defRPr sz="1800"/>
            </a:pPr>
            <a:r>
              <a:rPr sz="3096"/>
              <a:t> The Shop interface reappears and the Bingo instance is cleaned up and dereferenced for the process to repeat. 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Flow Screenshots</a:t>
            </a:r>
          </a:p>
        </p:txBody>
      </p:sp>
      <p:pic>
        <p:nvPicPr>
          <p:cNvPr id="164" name="Screen Shot 2014-06-06 at 21.54.36 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467" y="2350095"/>
            <a:ext cx="2439685" cy="3009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Screen Shot 2014-06-06 at 21.54.45 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01808" y="2122350"/>
            <a:ext cx="5001184" cy="34651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Screen Shot 2014-06-06 at 21.55.32 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04710" y="5945433"/>
            <a:ext cx="6206100" cy="3843994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3002279" y="3219946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9BA0A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8" name="Shape 168"/>
          <p:cNvSpPr/>
          <p:nvPr/>
        </p:nvSpPr>
        <p:spPr>
          <a:xfrm rot="5412327">
            <a:off x="6033616" y="5282567"/>
            <a:ext cx="937699" cy="709001"/>
          </a:xfrm>
          <a:prstGeom prst="rightArrow">
            <a:avLst>
              <a:gd name="adj1" fmla="val 32000"/>
              <a:gd name="adj2" fmla="val 63553"/>
            </a:avLst>
          </a:prstGeom>
          <a:solidFill>
            <a:srgbClr val="9BA0A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69" name="Screen Shot 2014-06-06 at 21.54.39 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58029" y="6550025"/>
            <a:ext cx="1654561" cy="2159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/>
          <p:cNvSpPr/>
          <p:nvPr/>
        </p:nvSpPr>
        <p:spPr>
          <a:xfrm rot="5412327">
            <a:off x="928216" y="5600615"/>
            <a:ext cx="937699" cy="709001"/>
          </a:xfrm>
          <a:prstGeom prst="rightArrow">
            <a:avLst>
              <a:gd name="adj1" fmla="val 32000"/>
              <a:gd name="adj2" fmla="val 63553"/>
            </a:avLst>
          </a:prstGeom>
          <a:solidFill>
            <a:srgbClr val="9BA0A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1" name="Shape 171"/>
          <p:cNvSpPr/>
          <p:nvPr/>
        </p:nvSpPr>
        <p:spPr>
          <a:xfrm rot="16199916">
            <a:off x="1766416" y="5600211"/>
            <a:ext cx="937699" cy="709001"/>
          </a:xfrm>
          <a:prstGeom prst="rightArrow">
            <a:avLst>
              <a:gd name="adj1" fmla="val 32000"/>
              <a:gd name="adj2" fmla="val 63553"/>
            </a:avLst>
          </a:prstGeom>
          <a:solidFill>
            <a:srgbClr val="9BA0A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2" name="Shape 172"/>
          <p:cNvSpPr/>
          <p:nvPr/>
        </p:nvSpPr>
        <p:spPr>
          <a:xfrm rot="21578167">
            <a:off x="9086697" y="6066101"/>
            <a:ext cx="937698" cy="709000"/>
          </a:xfrm>
          <a:prstGeom prst="rightArrow">
            <a:avLst>
              <a:gd name="adj1" fmla="val 32000"/>
              <a:gd name="adj2" fmla="val 63553"/>
            </a:avLst>
          </a:prstGeom>
          <a:solidFill>
            <a:srgbClr val="9BA0A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73" name="Screen Shot 2014-06-06 at 23.17.30 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121582" y="4229337"/>
            <a:ext cx="2157330" cy="2815053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/>
          <p:nvPr/>
        </p:nvSpPr>
        <p:spPr>
          <a:xfrm rot="10787560">
            <a:off x="8842856" y="4247793"/>
            <a:ext cx="1190676" cy="717580"/>
          </a:xfrm>
          <a:prstGeom prst="rightArrow">
            <a:avLst>
              <a:gd name="adj1" fmla="val 32000"/>
              <a:gd name="adj2" fmla="val 63553"/>
            </a:avLst>
          </a:prstGeom>
          <a:solidFill>
            <a:srgbClr val="9BA0A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5" name="Shape 175"/>
          <p:cNvSpPr/>
          <p:nvPr/>
        </p:nvSpPr>
        <p:spPr>
          <a:xfrm>
            <a:off x="10960596" y="3381237"/>
            <a:ext cx="47930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:(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9"/>
          <p:cNvGrpSpPr/>
          <p:nvPr/>
        </p:nvGrpSpPr>
        <p:grpSpPr>
          <a:xfrm>
            <a:off x="1912344" y="2255452"/>
            <a:ext cx="9180112" cy="7155579"/>
            <a:chOff x="-203200" y="-215900"/>
            <a:chExt cx="9180110" cy="7155577"/>
          </a:xfrm>
        </p:grpSpPr>
        <p:pic>
          <p:nvPicPr>
            <p:cNvPr id="178" name="Screen Shot 2014-06-06 at 23.27.43 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773711" cy="672377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77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03200" y="-215900"/>
              <a:ext cx="9180111" cy="7155578"/>
            </a:xfrm>
            <a:prstGeom prst="rect">
              <a:avLst/>
            </a:prstGeom>
            <a:effectLst/>
          </p:spPr>
        </p:pic>
      </p:grpSp>
      <p:sp>
        <p:nvSpPr>
          <p:cNvPr id="180" name="Shape 180"/>
          <p:cNvSpPr/>
          <p:nvPr>
            <p:ph type="body" idx="4294967295"/>
          </p:nvPr>
        </p:nvSpPr>
        <p:spPr>
          <a:xfrm>
            <a:off x="547726" y="568424"/>
            <a:ext cx="11909347" cy="1315879"/>
          </a:xfrm>
          <a:prstGeom prst="rect">
            <a:avLst/>
          </a:prstGeom>
          <a:solidFill>
            <a:srgbClr val="C3D4DE"/>
          </a:solidFill>
        </p:spPr>
        <p:txBody>
          <a:bodyPr/>
          <a:lstStyle>
            <a:lvl1pPr marL="0" indent="0" algn="ctr">
              <a:spcBef>
                <a:spcPts val="3200"/>
              </a:spcBef>
              <a:buSzTx/>
              <a:buNone/>
              <a:defRPr sz="2800"/>
            </a:lvl1pPr>
          </a:lstStyle>
          <a:p>
            <a:pPr lvl="0">
              <a:defRPr sz="1800"/>
            </a:pPr>
            <a:r>
              <a:rPr sz="2800"/>
              <a:t>Just a small sample of how the flow of our game is handled. 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creen Shot 2014-06-06 at 23.29.28 .png"/>
          <p:cNvPicPr/>
          <p:nvPr/>
        </p:nvPicPr>
        <p:blipFill>
          <a:blip r:embed="rId2">
            <a:extLst/>
          </a:blip>
          <a:srcRect l="361" t="0" r="361" b="0"/>
          <a:stretch>
            <a:fillRect/>
          </a:stretch>
        </p:blipFill>
        <p:spPr>
          <a:xfrm>
            <a:off x="0" y="32329"/>
            <a:ext cx="12999418" cy="9688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6"/>
          <p:cNvGrpSpPr/>
          <p:nvPr/>
        </p:nvGrpSpPr>
        <p:grpSpPr>
          <a:xfrm>
            <a:off x="1407007" y="236198"/>
            <a:ext cx="10190786" cy="9281204"/>
            <a:chOff x="-203200" y="-215900"/>
            <a:chExt cx="10190784" cy="9281203"/>
          </a:xfrm>
        </p:grpSpPr>
        <p:pic>
          <p:nvPicPr>
            <p:cNvPr id="185" name="Screen Shot 2014-06-06 at 23.34.36 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784385" cy="884940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84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03200" y="-215900"/>
              <a:ext cx="10190785" cy="9281204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creen Shot 2014-06-06 at 21.55.32 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7673" y="484751"/>
            <a:ext cx="10909454" cy="6757202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hape 1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Bingo GUI</a:t>
            </a:r>
          </a:p>
        </p:txBody>
      </p:sp>
      <p:sp>
        <p:nvSpPr>
          <p:cNvPr id="190" name="Shape 1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Greg Knight</a:t>
            </a:r>
          </a:p>
        </p:txBody>
      </p:sp>
      <p:sp>
        <p:nvSpPr>
          <p:cNvPr id="191" name="Shape 191"/>
          <p:cNvSpPr/>
          <p:nvPr/>
        </p:nvSpPr>
        <p:spPr>
          <a:xfrm>
            <a:off x="88297" y="933450"/>
            <a:ext cx="1469326" cy="889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2700"/>
              <a:t>Master </a:t>
            </a:r>
            <a:endParaRPr sz="2700"/>
          </a:p>
          <a:p>
            <a:pPr lvl="0">
              <a:defRPr sz="1800"/>
            </a:pPr>
            <a:r>
              <a:rPr sz="2700"/>
              <a:t>Card</a:t>
            </a:r>
          </a:p>
        </p:txBody>
      </p:sp>
      <p:sp>
        <p:nvSpPr>
          <p:cNvPr id="192" name="Shape 192"/>
          <p:cNvSpPr/>
          <p:nvPr/>
        </p:nvSpPr>
        <p:spPr>
          <a:xfrm rot="2812566">
            <a:off x="1246862" y="1514832"/>
            <a:ext cx="698778" cy="387628"/>
          </a:xfrm>
          <a:prstGeom prst="rightArrow">
            <a:avLst>
              <a:gd name="adj1" fmla="val 12619"/>
              <a:gd name="adj2" fmla="val 72069"/>
            </a:avLst>
          </a:prstGeom>
          <a:solidFill>
            <a:srgbClr val="BED4E0"/>
          </a:solidFill>
          <a:ln w="12700">
            <a:solidFill/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3" name="Shape 193"/>
          <p:cNvSpPr/>
          <p:nvPr/>
        </p:nvSpPr>
        <p:spPr>
          <a:xfrm>
            <a:off x="5067637" y="525780"/>
            <a:ext cx="2442805" cy="495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Player Card</a:t>
            </a:r>
          </a:p>
        </p:txBody>
      </p:sp>
      <p:sp>
        <p:nvSpPr>
          <p:cNvPr id="194" name="Shape 194"/>
          <p:cNvSpPr/>
          <p:nvPr/>
        </p:nvSpPr>
        <p:spPr>
          <a:xfrm rot="5380096">
            <a:off x="5939282" y="1184632"/>
            <a:ext cx="698779" cy="387628"/>
          </a:xfrm>
          <a:prstGeom prst="rightArrow">
            <a:avLst>
              <a:gd name="adj1" fmla="val 12619"/>
              <a:gd name="adj2" fmla="val 72069"/>
            </a:avLst>
          </a:prstGeom>
          <a:solidFill>
            <a:srgbClr val="BED4E0"/>
          </a:solidFill>
          <a:ln w="12700">
            <a:solidFill/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5" name="Shape 195"/>
          <p:cNvSpPr/>
          <p:nvPr/>
        </p:nvSpPr>
        <p:spPr>
          <a:xfrm>
            <a:off x="11249998" y="2091689"/>
            <a:ext cx="1727954" cy="889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2700"/>
              <a:t>Ball </a:t>
            </a:r>
            <a:endParaRPr sz="2700"/>
          </a:p>
          <a:p>
            <a:pPr lvl="0">
              <a:defRPr sz="1800"/>
            </a:pPr>
            <a:r>
              <a:rPr sz="2700"/>
              <a:t>Ticker</a:t>
            </a:r>
          </a:p>
        </p:txBody>
      </p:sp>
      <p:sp>
        <p:nvSpPr>
          <p:cNvPr id="196" name="Shape 196"/>
          <p:cNvSpPr/>
          <p:nvPr/>
        </p:nvSpPr>
        <p:spPr>
          <a:xfrm rot="8705531">
            <a:off x="10780522" y="2673072"/>
            <a:ext cx="698779" cy="387628"/>
          </a:xfrm>
          <a:prstGeom prst="rightArrow">
            <a:avLst>
              <a:gd name="adj1" fmla="val 12619"/>
              <a:gd name="adj2" fmla="val 72069"/>
            </a:avLst>
          </a:prstGeom>
          <a:solidFill>
            <a:srgbClr val="BED4E0"/>
          </a:solidFill>
          <a:ln w="12700">
            <a:solidFill/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7" name="Shape 197"/>
          <p:cNvSpPr/>
          <p:nvPr/>
        </p:nvSpPr>
        <p:spPr>
          <a:xfrm>
            <a:off x="11336358" y="3418852"/>
            <a:ext cx="1727954" cy="889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2700"/>
              <a:t>Status</a:t>
            </a:r>
            <a:endParaRPr sz="2700"/>
          </a:p>
          <a:p>
            <a:pPr lvl="0">
              <a:defRPr sz="1800"/>
            </a:pPr>
            <a:r>
              <a:rPr sz="2700"/>
              <a:t>Window</a:t>
            </a:r>
          </a:p>
        </p:txBody>
      </p:sp>
      <p:sp>
        <p:nvSpPr>
          <p:cNvPr id="198" name="Shape 198"/>
          <p:cNvSpPr/>
          <p:nvPr/>
        </p:nvSpPr>
        <p:spPr>
          <a:xfrm rot="10778706">
            <a:off x="10780522" y="3680799"/>
            <a:ext cx="698779" cy="387629"/>
          </a:xfrm>
          <a:prstGeom prst="rightArrow">
            <a:avLst>
              <a:gd name="adj1" fmla="val 12619"/>
              <a:gd name="adj2" fmla="val 72069"/>
            </a:avLst>
          </a:prstGeom>
          <a:solidFill>
            <a:srgbClr val="BED4E0"/>
          </a:solidFill>
          <a:ln w="12700">
            <a:solidFill/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9" name="Shape 199"/>
          <p:cNvSpPr/>
          <p:nvPr/>
        </p:nvSpPr>
        <p:spPr>
          <a:xfrm>
            <a:off x="11249998" y="4769326"/>
            <a:ext cx="1727954" cy="6858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/>
            </a:lvl1pPr>
          </a:lstStyle>
          <a:p>
            <a:pPr lvl="0">
              <a:defRPr sz="1800"/>
            </a:pPr>
            <a:r>
              <a:rPr sz="2000"/>
              <a:t>New Bingo Notification</a:t>
            </a:r>
          </a:p>
        </p:txBody>
      </p:sp>
      <p:sp>
        <p:nvSpPr>
          <p:cNvPr id="200" name="Shape 200"/>
          <p:cNvSpPr/>
          <p:nvPr/>
        </p:nvSpPr>
        <p:spPr>
          <a:xfrm rot="10778706">
            <a:off x="10562082" y="4918018"/>
            <a:ext cx="698779" cy="387628"/>
          </a:xfrm>
          <a:prstGeom prst="rightArrow">
            <a:avLst>
              <a:gd name="adj1" fmla="val 12619"/>
              <a:gd name="adj2" fmla="val 72069"/>
            </a:avLst>
          </a:prstGeom>
          <a:solidFill>
            <a:srgbClr val="BED4E0"/>
          </a:solidFill>
          <a:ln w="12700">
            <a:solidFill/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Bingo GUI</a:t>
            </a:r>
          </a:p>
        </p:txBody>
      </p:sp>
      <p:sp>
        <p:nvSpPr>
          <p:cNvPr id="203" name="Shape 203"/>
          <p:cNvSpPr/>
          <p:nvPr>
            <p:ph type="body" idx="1"/>
          </p:nvPr>
        </p:nvSpPr>
        <p:spPr>
          <a:xfrm>
            <a:off x="952500" y="2603500"/>
            <a:ext cx="5067777" cy="6286500"/>
          </a:xfrm>
          <a:prstGeom prst="rect">
            <a:avLst/>
          </a:prstGeom>
        </p:spPr>
        <p:txBody>
          <a:bodyPr/>
          <a:lstStyle/>
          <a:p>
            <a:pPr lvl="0" marL="328929" indent="-328929" defTabSz="432308">
              <a:spcBef>
                <a:spcPts val="3100"/>
              </a:spcBef>
              <a:defRPr sz="1800"/>
            </a:pPr>
            <a:r>
              <a:rPr sz="2664"/>
              <a:t>The main Bingo game GUI is designed to accommodate different amounts of cards. </a:t>
            </a:r>
            <a:endParaRPr sz="2664"/>
          </a:p>
          <a:p>
            <a:pPr lvl="0" marL="328929" indent="-328929" defTabSz="432308">
              <a:spcBef>
                <a:spcPts val="3100"/>
              </a:spcBef>
              <a:defRPr sz="1800"/>
            </a:pPr>
            <a:r>
              <a:rPr sz="2664"/>
              <a:t>A GridBagLayout was used to place JPanels in the frame. It’s like GridLayout but more flexible. </a:t>
            </a:r>
            <a:endParaRPr sz="2664"/>
          </a:p>
          <a:p>
            <a:pPr lvl="0" marL="328929" indent="-328929" defTabSz="432308">
              <a:spcBef>
                <a:spcPts val="3100"/>
              </a:spcBef>
              <a:defRPr sz="1800"/>
            </a:pPr>
            <a:r>
              <a:rPr sz="2664"/>
              <a:t>It allows grid spaces to span multiple rows/columns. </a:t>
            </a:r>
            <a:endParaRPr sz="2664"/>
          </a:p>
          <a:p>
            <a:pPr lvl="0" marL="328929" indent="-328929" defTabSz="432308">
              <a:spcBef>
                <a:spcPts val="3100"/>
              </a:spcBef>
              <a:defRPr sz="1800"/>
            </a:pPr>
            <a:r>
              <a:rPr sz="2664"/>
              <a:t>It also uses padding/insets. </a:t>
            </a:r>
          </a:p>
        </p:txBody>
      </p:sp>
      <p:pic>
        <p:nvPicPr>
          <p:cNvPr id="204" name="Screen Shot 2014-06-06 at 21.55.32 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80222" y="2802938"/>
            <a:ext cx="5007694" cy="3101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Screen Shot 2014-06-06 at 21.56.31 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80222" y="6259679"/>
            <a:ext cx="5007694" cy="3101714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Shape 206"/>
          <p:cNvSpPr/>
          <p:nvPr/>
        </p:nvSpPr>
        <p:spPr>
          <a:xfrm>
            <a:off x="8554463" y="2218689"/>
            <a:ext cx="2259212" cy="622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One Card</a:t>
            </a:r>
          </a:p>
        </p:txBody>
      </p:sp>
      <p:sp>
        <p:nvSpPr>
          <p:cNvPr id="207" name="Shape 207"/>
          <p:cNvSpPr/>
          <p:nvPr/>
        </p:nvSpPr>
        <p:spPr>
          <a:xfrm>
            <a:off x="7994703" y="5718809"/>
            <a:ext cx="3541292" cy="622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Multiple Cards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Abstract Card Class</a:t>
            </a:r>
          </a:p>
        </p:txBody>
      </p:sp>
      <p:sp>
        <p:nvSpPr>
          <p:cNvPr id="210" name="Shape 210"/>
          <p:cNvSpPr/>
          <p:nvPr>
            <p:ph type="body" idx="1"/>
          </p:nvPr>
        </p:nvSpPr>
        <p:spPr>
          <a:xfrm>
            <a:off x="952500" y="2603500"/>
            <a:ext cx="11099800" cy="4267200"/>
          </a:xfrm>
          <a:prstGeom prst="rect">
            <a:avLst/>
          </a:prstGeom>
        </p:spPr>
        <p:txBody>
          <a:bodyPr/>
          <a:lstStyle/>
          <a:p>
            <a:pPr lvl="0" marL="355600" indent="-355600" defTabSz="467359">
              <a:spcBef>
                <a:spcPts val="3300"/>
              </a:spcBef>
              <a:defRPr sz="1800"/>
            </a:pPr>
            <a:r>
              <a:rPr sz="2880"/>
              <a:t>Defines common elements of MasterCard and PlayerCard</a:t>
            </a:r>
            <a:endParaRPr sz="2880"/>
          </a:p>
          <a:p>
            <a:pPr lvl="0" marL="355600" indent="-355600" defTabSz="467359">
              <a:spcBef>
                <a:spcPts val="3300"/>
              </a:spcBef>
              <a:defRPr sz="1800"/>
            </a:pPr>
            <a:r>
              <a:rPr sz="2880"/>
              <a:t>Both say “Bingo” across the top</a:t>
            </a:r>
            <a:endParaRPr sz="2880"/>
          </a:p>
          <a:p>
            <a:pPr lvl="0" marL="355600" indent="-355600" defTabSz="467359">
              <a:spcBef>
                <a:spcPts val="3300"/>
              </a:spcBef>
              <a:defRPr sz="1800"/>
            </a:pPr>
            <a:r>
              <a:rPr sz="2880"/>
              <a:t>Both have a GridLayout in the center for displaying Cells and have 5 columns with an undefined number of rows. </a:t>
            </a:r>
            <a:endParaRPr sz="2880"/>
          </a:p>
          <a:p>
            <a:pPr lvl="0" marL="355600" indent="-355600" defTabSz="467359">
              <a:spcBef>
                <a:spcPts val="3300"/>
              </a:spcBef>
              <a:defRPr sz="1800"/>
            </a:pPr>
            <a:r>
              <a:rPr sz="2880"/>
              <a:t>Method generateCardLayout() is enforced for subclasses to implement differently</a:t>
            </a:r>
          </a:p>
        </p:txBody>
      </p:sp>
      <p:grpSp>
        <p:nvGrpSpPr>
          <p:cNvPr id="213" name="Group 213"/>
          <p:cNvGrpSpPr/>
          <p:nvPr/>
        </p:nvGrpSpPr>
        <p:grpSpPr>
          <a:xfrm>
            <a:off x="2082800" y="7710249"/>
            <a:ext cx="8839200" cy="1066801"/>
            <a:chOff x="-215900" y="-139700"/>
            <a:chExt cx="8839200" cy="1066800"/>
          </a:xfrm>
        </p:grpSpPr>
        <p:pic>
          <p:nvPicPr>
            <p:cNvPr id="212" name="Screen Shot 2014-06-07 at 00.43.54 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407400" cy="5080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11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15900" y="-139700"/>
              <a:ext cx="8839200" cy="10668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 lvl="0">
              <a:defRPr sz="1800"/>
            </a:pPr>
            <a:r>
              <a:rPr sz="7519"/>
              <a:t>How We Communicate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861739" y="3327400"/>
            <a:ext cx="5744122" cy="4546600"/>
          </a:xfrm>
          <a:prstGeom prst="rect">
            <a:avLst/>
          </a:prstGeom>
        </p:spPr>
        <p:txBody>
          <a:bodyPr/>
          <a:lstStyle/>
          <a:p>
            <a:pPr lvl="0" marL="440871" indent="-440871">
              <a:spcBef>
                <a:spcPts val="4200"/>
              </a:spcBef>
              <a:defRPr sz="1800"/>
            </a:pPr>
            <a:r>
              <a:rPr sz="3600"/>
              <a:t>GitHub</a:t>
            </a:r>
            <a:endParaRPr sz="3600"/>
          </a:p>
          <a:p>
            <a:pPr lvl="0" marL="440871" indent="-440871">
              <a:spcBef>
                <a:spcPts val="4200"/>
              </a:spcBef>
              <a:defRPr sz="1800"/>
            </a:pPr>
            <a:r>
              <a:rPr sz="3600"/>
              <a:t>Google Groups</a:t>
            </a:r>
            <a:endParaRPr sz="3600"/>
          </a:p>
          <a:p>
            <a:pPr lvl="0" marL="440871" indent="-440871">
              <a:spcBef>
                <a:spcPts val="4200"/>
              </a:spcBef>
              <a:defRPr sz="1800"/>
            </a:pPr>
            <a:r>
              <a:rPr sz="3600"/>
              <a:t>Texting</a:t>
            </a:r>
            <a:endParaRPr sz="3600"/>
          </a:p>
          <a:p>
            <a:pPr lvl="0" marL="440871" indent="-440871">
              <a:spcBef>
                <a:spcPts val="4200"/>
              </a:spcBef>
              <a:defRPr sz="1800"/>
            </a:pPr>
            <a:r>
              <a:rPr sz="3600"/>
              <a:t>After Class Meetings</a:t>
            </a:r>
          </a:p>
        </p:txBody>
      </p:sp>
      <p:pic>
        <p:nvPicPr>
          <p:cNvPr id="53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91935" y="2359124"/>
            <a:ext cx="4586730" cy="3156206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pic>
        <p:nvPicPr>
          <p:cNvPr id="54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92950" y="5762178"/>
            <a:ext cx="4584701" cy="2984992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med" advClick="1"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MasterCard</a:t>
            </a:r>
          </a:p>
        </p:txBody>
      </p:sp>
      <p:sp>
        <p:nvSpPr>
          <p:cNvPr id="216" name="Shape 216"/>
          <p:cNvSpPr/>
          <p:nvPr>
            <p:ph type="body" idx="1"/>
          </p:nvPr>
        </p:nvSpPr>
        <p:spPr>
          <a:xfrm>
            <a:off x="1389380" y="2603500"/>
            <a:ext cx="6780134" cy="6286500"/>
          </a:xfrm>
          <a:prstGeom prst="rect">
            <a:avLst/>
          </a:prstGeom>
        </p:spPr>
        <p:txBody>
          <a:bodyPr/>
          <a:lstStyle/>
          <a:p>
            <a:pPr lvl="0" marL="302260" indent="-302260" defTabSz="397256">
              <a:spcBef>
                <a:spcPts val="2800"/>
              </a:spcBef>
              <a:defRPr sz="1800"/>
            </a:pPr>
            <a:r>
              <a:rPr sz="2448"/>
              <a:t>Displays the history of numbers called for an entire round</a:t>
            </a:r>
            <a:endParaRPr sz="2448"/>
          </a:p>
          <a:p>
            <a:pPr lvl="0" marL="302260" indent="-302260" defTabSz="397256">
              <a:spcBef>
                <a:spcPts val="2800"/>
              </a:spcBef>
              <a:defRPr sz="1800"/>
            </a:pPr>
            <a:r>
              <a:rPr sz="2448"/>
              <a:t>Does not convey the order in which they were called</a:t>
            </a:r>
            <a:endParaRPr sz="2448"/>
          </a:p>
          <a:p>
            <a:pPr lvl="0" marL="302260" indent="-302260" defTabSz="397256">
              <a:spcBef>
                <a:spcPts val="2800"/>
              </a:spcBef>
              <a:defRPr sz="1800"/>
            </a:pPr>
            <a:r>
              <a:rPr sz="2448"/>
              <a:t>Extends Card</a:t>
            </a:r>
            <a:endParaRPr sz="2448"/>
          </a:p>
          <a:p>
            <a:pPr lvl="0" marL="302260" indent="-302260" defTabSz="397256">
              <a:spcBef>
                <a:spcPts val="2800"/>
              </a:spcBef>
              <a:defRPr sz="1800"/>
            </a:pPr>
            <a:r>
              <a:rPr sz="2448"/>
              <a:t>Receives int each time a number is called and marks that cell</a:t>
            </a:r>
            <a:endParaRPr sz="2448"/>
          </a:p>
          <a:p>
            <a:pPr lvl="0" marL="302260" indent="-302260" defTabSz="397256">
              <a:spcBef>
                <a:spcPts val="2800"/>
              </a:spcBef>
              <a:defRPr sz="1800"/>
            </a:pPr>
            <a:r>
              <a:rPr sz="2448"/>
              <a:t>Column is easy since we know the ranges of each column</a:t>
            </a:r>
            <a:endParaRPr sz="2448"/>
          </a:p>
          <a:p>
            <a:pPr lvl="0" marL="302260" indent="-302260" defTabSz="397256">
              <a:spcBef>
                <a:spcPts val="2800"/>
              </a:spcBef>
              <a:defRPr sz="1800"/>
            </a:pPr>
            <a:r>
              <a:rPr sz="2448"/>
              <a:t>The row is determined mathematically</a:t>
            </a:r>
            <a:endParaRPr sz="2448"/>
          </a:p>
          <a:p>
            <a:pPr lvl="0" marL="302260" indent="-302260" defTabSz="397256">
              <a:spcBef>
                <a:spcPts val="2800"/>
              </a:spcBef>
              <a:defRPr sz="1800"/>
            </a:pPr>
            <a:r>
              <a:rPr sz="2448"/>
              <a:t>Cell’s toggleToken() is called.</a:t>
            </a:r>
          </a:p>
        </p:txBody>
      </p:sp>
      <p:pic>
        <p:nvPicPr>
          <p:cNvPr id="217" name="Histor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04694" y="2682795"/>
            <a:ext cx="2706370" cy="59602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PlayerCard</a:t>
            </a:r>
          </a:p>
        </p:txBody>
      </p:sp>
      <p:sp>
        <p:nvSpPr>
          <p:cNvPr id="220" name="Shape 2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68934" indent="-368934" defTabSz="484886">
              <a:spcBef>
                <a:spcPts val="3400"/>
              </a:spcBef>
              <a:defRPr sz="1800"/>
            </a:pPr>
            <a:r>
              <a:rPr sz="2988"/>
              <a:t>Cells are assigned random integers with rules</a:t>
            </a:r>
            <a:endParaRPr sz="2988"/>
          </a:p>
          <a:p>
            <a:pPr lvl="0" marL="368934" indent="-368934" defTabSz="484886">
              <a:spcBef>
                <a:spcPts val="3400"/>
              </a:spcBef>
              <a:defRPr sz="1800"/>
            </a:pPr>
            <a:r>
              <a:rPr sz="2988"/>
              <a:t>Each column can only have a particular range of 15 integers and numbers cannot repeat</a:t>
            </a:r>
            <a:endParaRPr sz="2988"/>
          </a:p>
          <a:p>
            <a:pPr lvl="0" marL="368934" indent="-368934" defTabSz="484886">
              <a:spcBef>
                <a:spcPts val="3400"/>
              </a:spcBef>
              <a:defRPr sz="1800"/>
            </a:pPr>
            <a:r>
              <a:rPr sz="2988"/>
              <a:t>Middle cell is blank and permanently marked</a:t>
            </a:r>
            <a:endParaRPr sz="2988"/>
          </a:p>
          <a:p>
            <a:pPr lvl="0" marL="368934" indent="-368934" defTabSz="484886">
              <a:spcBef>
                <a:spcPts val="3400"/>
              </a:spcBef>
              <a:defRPr sz="1800"/>
            </a:pPr>
            <a:r>
              <a:rPr sz="2988"/>
              <a:t>All other cells toggle the marker with a mouse click</a:t>
            </a:r>
            <a:endParaRPr sz="2988"/>
          </a:p>
          <a:p>
            <a:pPr lvl="0" marL="368934" indent="-368934" defTabSz="484886">
              <a:spcBef>
                <a:spcPts val="3400"/>
              </a:spcBef>
              <a:defRPr sz="1800"/>
            </a:pPr>
            <a:r>
              <a:rPr sz="2988"/>
              <a:t>PlayerCard has a “Call Bingo” button to claim a Bingo which, if valid, removes the card from play and if not, freezes the card</a:t>
            </a:r>
            <a:endParaRPr sz="2988"/>
          </a:p>
          <a:p>
            <a:pPr lvl="0" marL="368934" indent="-368934" defTabSz="484886">
              <a:spcBef>
                <a:spcPts val="3400"/>
              </a:spcBef>
              <a:defRPr sz="1800"/>
            </a:pPr>
            <a:r>
              <a:rPr sz="2988"/>
              <a:t>A custom cursor appears when hovering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 lvl="0">
              <a:defRPr sz="1800"/>
            </a:pPr>
            <a:r>
              <a:rPr sz="7119"/>
              <a:t>Generating Card Layout</a:t>
            </a:r>
          </a:p>
        </p:txBody>
      </p:sp>
      <p:sp>
        <p:nvSpPr>
          <p:cNvPr id="223" name="Shape 2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20040" indent="-320040" defTabSz="420624">
              <a:spcBef>
                <a:spcPts val="3000"/>
              </a:spcBef>
              <a:defRPr sz="1800"/>
            </a:pPr>
            <a:r>
              <a:rPr sz="2592"/>
              <a:t>For each new coordinate, a random “candidate” int is generated</a:t>
            </a:r>
            <a:endParaRPr sz="2592"/>
          </a:p>
          <a:p>
            <a:pPr lvl="1" marL="640080" indent="-320040" defTabSz="420624">
              <a:spcBef>
                <a:spcPts val="3000"/>
              </a:spcBef>
              <a:defRPr sz="1800"/>
            </a:pPr>
            <a:r>
              <a:rPr sz="2592"/>
              <a:t>Within proper range for its column</a:t>
            </a:r>
            <a:endParaRPr sz="2592"/>
          </a:p>
          <a:p>
            <a:pPr lvl="1" marL="640080" indent="-320040" defTabSz="420624">
              <a:spcBef>
                <a:spcPts val="3000"/>
              </a:spcBef>
              <a:defRPr sz="1800"/>
            </a:pPr>
            <a:r>
              <a:rPr sz="2592"/>
              <a:t>Checks cells above to see if it is already on the card and, if so, randomly generates another</a:t>
            </a:r>
            <a:endParaRPr sz="2592"/>
          </a:p>
          <a:p>
            <a:pPr lvl="1" marL="640080" indent="-320040" defTabSz="420624">
              <a:spcBef>
                <a:spcPts val="3000"/>
              </a:spcBef>
              <a:defRPr sz="1800"/>
            </a:pPr>
            <a:r>
              <a:rPr sz="2592"/>
              <a:t>In testing, “re-rolls” only occur a few times per card</a:t>
            </a:r>
            <a:endParaRPr sz="2592"/>
          </a:p>
          <a:p>
            <a:pPr lvl="1" marL="640080" indent="-320040" defTabSz="420624">
              <a:spcBef>
                <a:spcPts val="3000"/>
              </a:spcBef>
              <a:defRPr sz="1800"/>
            </a:pPr>
            <a:r>
              <a:rPr sz="2592"/>
              <a:t>MouseAdapter added to each cell to trigger toggleToken()</a:t>
            </a:r>
            <a:endParaRPr sz="2592"/>
          </a:p>
          <a:p>
            <a:pPr lvl="1" marL="640080" indent="-320040" defTabSz="420624">
              <a:spcBef>
                <a:spcPts val="3000"/>
              </a:spcBef>
              <a:defRPr sz="1800"/>
            </a:pPr>
            <a:r>
              <a:rPr sz="2592"/>
              <a:t>Center “free” space is made </a:t>
            </a:r>
            <a:endParaRPr sz="2592"/>
          </a:p>
          <a:p>
            <a:pPr lvl="2" marL="960120" indent="-320040" defTabSz="420624">
              <a:spcBef>
                <a:spcPts val="3000"/>
              </a:spcBef>
              <a:defRPr sz="1800"/>
            </a:pPr>
            <a:r>
              <a:rPr sz="2592"/>
              <a:t>This displays no number visually but internally the number is -1 and is interpreted as a number that has been called during validation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227"/>
          <p:cNvGrpSpPr/>
          <p:nvPr/>
        </p:nvGrpSpPr>
        <p:grpSpPr>
          <a:xfrm>
            <a:off x="457200" y="622300"/>
            <a:ext cx="12090400" cy="8509000"/>
            <a:chOff x="-203200" y="-215900"/>
            <a:chExt cx="12090400" cy="8509000"/>
          </a:xfrm>
        </p:grpSpPr>
        <p:pic>
          <p:nvPicPr>
            <p:cNvPr id="226" name="Screen Shot 2014-06-07 at 00.45.14 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1684000" cy="80772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25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03200" y="-215900"/>
              <a:ext cx="12090400" cy="85090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7760"/>
            </a:lvl1pPr>
          </a:lstStyle>
          <a:p>
            <a:pPr lvl="0">
              <a:defRPr sz="1800"/>
            </a:pPr>
            <a:r>
              <a:rPr sz="7760"/>
              <a:t>Check for Valid Bingo</a:t>
            </a:r>
          </a:p>
        </p:txBody>
      </p:sp>
      <p:sp>
        <p:nvSpPr>
          <p:cNvPr id="230" name="Shape 2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algn="ctr" defTabSz="414781">
              <a:spcBef>
                <a:spcPts val="2900"/>
              </a:spcBef>
              <a:buSzTx/>
              <a:buNone/>
              <a:defRPr sz="1800"/>
            </a:pPr>
            <a:r>
              <a:rPr sz="2556"/>
              <a:t>Sidney Eubanks</a:t>
            </a:r>
            <a:endParaRPr sz="2556"/>
          </a:p>
          <a:p>
            <a:pPr lvl="0" marL="315594" indent="-315594" defTabSz="414781">
              <a:spcBef>
                <a:spcPts val="2900"/>
              </a:spcBef>
              <a:defRPr sz="1800"/>
            </a:pPr>
            <a:r>
              <a:rPr sz="2556"/>
              <a:t>There are 13 possible ways to get a Bingo (5 horizontal, 5 vertical, 2 diagonal, and all 4 corners)</a:t>
            </a:r>
            <a:endParaRPr sz="2556"/>
          </a:p>
          <a:p>
            <a:pPr lvl="0" marL="315594" indent="-315594" defTabSz="414781">
              <a:spcBef>
                <a:spcPts val="2900"/>
              </a:spcBef>
              <a:defRPr sz="1800"/>
            </a:pPr>
            <a:r>
              <a:rPr sz="2556"/>
              <a:t>Loops through each possible combination, moving onto new combination if a cell is unmarked</a:t>
            </a:r>
            <a:endParaRPr sz="2556"/>
          </a:p>
          <a:p>
            <a:pPr lvl="0" marL="315594" indent="-315594" defTabSz="414781">
              <a:spcBef>
                <a:spcPts val="2900"/>
              </a:spcBef>
              <a:defRPr sz="1800"/>
            </a:pPr>
            <a:r>
              <a:rPr sz="2556"/>
              <a:t>It must also check to see if the numbers in the pattern have actually been called. If they have, isValidBingo() breaks</a:t>
            </a:r>
            <a:endParaRPr sz="2556"/>
          </a:p>
          <a:p>
            <a:pPr lvl="0" marL="315594" indent="-315594" defTabSz="414781">
              <a:spcBef>
                <a:spcPts val="2900"/>
              </a:spcBef>
              <a:defRPr sz="1800"/>
            </a:pPr>
            <a:r>
              <a:rPr sz="2556"/>
              <a:t>The card is then replaced with a panel indicating that the player has won and remains there for the rest of the game </a:t>
            </a:r>
            <a:endParaRPr sz="2556"/>
          </a:p>
          <a:p>
            <a:pPr lvl="0" marL="315594" indent="-315594" defTabSz="414781">
              <a:spcBef>
                <a:spcPts val="2900"/>
              </a:spcBef>
              <a:defRPr sz="1800"/>
            </a:pPr>
            <a:r>
              <a:rPr sz="2556"/>
              <a:t>If the Bingo was not valid, a freeze panel is put in place for 5 seconds, preventing the player from seeing or placing any tokens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234"/>
          <p:cNvGrpSpPr/>
          <p:nvPr/>
        </p:nvGrpSpPr>
        <p:grpSpPr>
          <a:xfrm>
            <a:off x="101600" y="964922"/>
            <a:ext cx="12801600" cy="7975601"/>
            <a:chOff x="-203200" y="-215900"/>
            <a:chExt cx="12801600" cy="7975600"/>
          </a:xfrm>
        </p:grpSpPr>
        <p:pic>
          <p:nvPicPr>
            <p:cNvPr id="233" name="Screen Shot 2014-06-07 at 00.58.12 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395200" cy="75438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32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03200" y="-215900"/>
              <a:ext cx="12801600" cy="79756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>
    <p:dissolv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Computer Players</a:t>
            </a:r>
          </a:p>
        </p:txBody>
      </p:sp>
      <p:sp>
        <p:nvSpPr>
          <p:cNvPr id="237" name="Shape 237"/>
          <p:cNvSpPr/>
          <p:nvPr>
            <p:ph type="body" idx="1"/>
          </p:nvPr>
        </p:nvSpPr>
        <p:spPr>
          <a:xfrm>
            <a:off x="840739" y="2603500"/>
            <a:ext cx="7656196" cy="6286500"/>
          </a:xfrm>
          <a:prstGeom prst="rect">
            <a:avLst/>
          </a:prstGeom>
        </p:spPr>
        <p:txBody>
          <a:bodyPr/>
          <a:lstStyle/>
          <a:p>
            <a:pPr lvl="0" marL="0" indent="0" algn="ctr" defTabSz="438150">
              <a:spcBef>
                <a:spcPts val="2400"/>
              </a:spcBef>
              <a:buSzTx/>
              <a:buNone/>
              <a:defRPr sz="1800"/>
            </a:pPr>
            <a:r>
              <a:rPr sz="2100"/>
              <a:t>Greg Knight</a:t>
            </a:r>
            <a:endParaRPr sz="2100"/>
          </a:p>
          <a:p>
            <a:pPr lvl="0" marL="257175" indent="-257175" defTabSz="438150">
              <a:spcBef>
                <a:spcPts val="2400"/>
              </a:spcBef>
              <a:defRPr sz="1800"/>
            </a:pPr>
            <a:r>
              <a:rPr sz="2100"/>
              <a:t>Accept called numbers into memory queue</a:t>
            </a:r>
            <a:endParaRPr sz="2100"/>
          </a:p>
          <a:p>
            <a:pPr lvl="0" marL="257175" indent="-257175" defTabSz="438150">
              <a:spcBef>
                <a:spcPts val="2400"/>
              </a:spcBef>
              <a:defRPr sz="1800"/>
            </a:pPr>
            <a:r>
              <a:rPr sz="2100"/>
              <a:t>They then grab the numbers from their queue based on random response time</a:t>
            </a:r>
            <a:endParaRPr sz="2100"/>
          </a:p>
          <a:p>
            <a:pPr lvl="0" marL="257175" indent="-257175" defTabSz="438150">
              <a:spcBef>
                <a:spcPts val="2400"/>
              </a:spcBef>
              <a:defRPr sz="1800"/>
            </a:pPr>
            <a:r>
              <a:rPr sz="2100"/>
              <a:t>They search their cards, mark numbers, and call bingos </a:t>
            </a:r>
            <a:endParaRPr sz="2100"/>
          </a:p>
          <a:p>
            <a:pPr lvl="0" marL="257175" indent="-257175" defTabSz="438150">
              <a:spcBef>
                <a:spcPts val="2400"/>
              </a:spcBef>
              <a:defRPr sz="1800"/>
            </a:pPr>
            <a:r>
              <a:rPr sz="2100"/>
              <a:t>Do not have full-on card objects. They have an array of “computer cards” that are more efficient than a “player card”</a:t>
            </a:r>
            <a:endParaRPr sz="2100"/>
          </a:p>
          <a:p>
            <a:pPr lvl="0" marL="257175" indent="-257175" defTabSz="438150">
              <a:spcBef>
                <a:spcPts val="2400"/>
              </a:spcBef>
              <a:defRPr sz="1800"/>
            </a:pPr>
            <a:r>
              <a:rPr sz="2100"/>
              <a:t>They are realistic because they can both miss numbers if they are too slow and also not notice a valid pattern sometimes</a:t>
            </a:r>
            <a:endParaRPr sz="2100"/>
          </a:p>
          <a:p>
            <a:pPr lvl="0" marL="257175" indent="-257175" defTabSz="438150">
              <a:spcBef>
                <a:spcPts val="2400"/>
              </a:spcBef>
              <a:defRPr sz="1800"/>
            </a:pPr>
            <a:r>
              <a:rPr sz="2100"/>
              <a:t>To test their output (since it was not visual like the player cards) we printed their cards to the console</a:t>
            </a:r>
          </a:p>
        </p:txBody>
      </p:sp>
      <p:grpSp>
        <p:nvGrpSpPr>
          <p:cNvPr id="240" name="Group 240"/>
          <p:cNvGrpSpPr/>
          <p:nvPr/>
        </p:nvGrpSpPr>
        <p:grpSpPr>
          <a:xfrm>
            <a:off x="9028548" y="2526387"/>
            <a:ext cx="3447007" cy="6428026"/>
            <a:chOff x="-203200" y="-215900"/>
            <a:chExt cx="3447005" cy="6428025"/>
          </a:xfrm>
        </p:grpSpPr>
        <p:pic>
          <p:nvPicPr>
            <p:cNvPr id="239" name="ComputerCardToString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040606" cy="599622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38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03200" y="-215900"/>
              <a:ext cx="3447006" cy="642802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>
    <p:dissolv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 idx="4294967295"/>
          </p:nvPr>
        </p:nvSpPr>
        <p:spPr>
          <a:xfrm>
            <a:off x="952500" y="-127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Class Diagram</a:t>
            </a:r>
          </a:p>
        </p:txBody>
      </p:sp>
      <p:grpSp>
        <p:nvGrpSpPr>
          <p:cNvPr id="245" name="Group 245"/>
          <p:cNvGrpSpPr/>
          <p:nvPr/>
        </p:nvGrpSpPr>
        <p:grpSpPr>
          <a:xfrm>
            <a:off x="-59533" y="1651818"/>
            <a:ext cx="13123866" cy="7474949"/>
            <a:chOff x="-203200" y="-215900"/>
            <a:chExt cx="13123865" cy="7474948"/>
          </a:xfrm>
        </p:grpSpPr>
        <p:pic>
          <p:nvPicPr>
            <p:cNvPr id="244" name="Screen Shot 2014-06-07 at 08.12.13 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717466" cy="704314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43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03200" y="-215900"/>
              <a:ext cx="13123866" cy="747494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Incomplete Stuff</a:t>
            </a:r>
          </a:p>
        </p:txBody>
      </p:sp>
      <p:sp>
        <p:nvSpPr>
          <p:cNvPr id="248" name="Shape 2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46709" indent="-346709" defTabSz="455675">
              <a:spcBef>
                <a:spcPts val="3200"/>
              </a:spcBef>
              <a:defRPr sz="1800"/>
            </a:pPr>
            <a:r>
              <a:rPr sz="2807"/>
              <a:t>Implement Historical Winnings Chart</a:t>
            </a:r>
            <a:endParaRPr sz="2807"/>
          </a:p>
          <a:p>
            <a:pPr lvl="0" marL="346709" indent="-346709" defTabSz="455675">
              <a:spcBef>
                <a:spcPts val="3200"/>
              </a:spcBef>
              <a:defRPr sz="1800"/>
            </a:pPr>
            <a:r>
              <a:rPr sz="2807"/>
              <a:t>Allow shop to have random chance of sale</a:t>
            </a:r>
            <a:endParaRPr sz="2807"/>
          </a:p>
          <a:p>
            <a:pPr lvl="0" marL="346709" indent="-346709" defTabSz="455675">
              <a:spcBef>
                <a:spcPts val="3200"/>
              </a:spcBef>
              <a:defRPr sz="1800"/>
            </a:pPr>
            <a:r>
              <a:rPr sz="2807"/>
              <a:t>Allow random chance of pre-marked “free” cells</a:t>
            </a:r>
            <a:endParaRPr sz="2807"/>
          </a:p>
          <a:p>
            <a:pPr lvl="0" marL="346709" indent="-346709" defTabSz="455675">
              <a:spcBef>
                <a:spcPts val="3200"/>
              </a:spcBef>
              <a:defRPr sz="1800"/>
            </a:pPr>
            <a:r>
              <a:rPr sz="2807"/>
              <a:t>Grayscale or muted Call Button for when PlayerCard is won or frozen</a:t>
            </a:r>
            <a:endParaRPr sz="2807"/>
          </a:p>
          <a:p>
            <a:pPr lvl="0" marL="346709" indent="-346709" defTabSz="455675">
              <a:spcBef>
                <a:spcPts val="3200"/>
              </a:spcBef>
              <a:defRPr sz="1800"/>
            </a:pPr>
            <a:r>
              <a:rPr sz="2807"/>
              <a:t>Fade out music in shutdown hook</a:t>
            </a:r>
            <a:endParaRPr sz="2807"/>
          </a:p>
          <a:p>
            <a:pPr lvl="0" marL="346709" indent="-346709" defTabSz="455675">
              <a:spcBef>
                <a:spcPts val="3200"/>
              </a:spcBef>
              <a:defRPr sz="1800"/>
            </a:pPr>
            <a:r>
              <a:rPr sz="2807"/>
              <a:t>Let PlayerCards earn multiple Bingos if multiple patterns exist when called</a:t>
            </a:r>
            <a:endParaRPr sz="2807"/>
          </a:p>
          <a:p>
            <a:pPr lvl="0" marL="346709" indent="-346709" defTabSz="455675">
              <a:spcBef>
                <a:spcPts val="3200"/>
              </a:spcBef>
              <a:defRPr sz="1800"/>
            </a:pPr>
            <a:r>
              <a:rPr sz="2807"/>
              <a:t>Add white stroke around numbers text</a:t>
            </a:r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More Stuff</a:t>
            </a:r>
          </a:p>
        </p:txBody>
      </p:sp>
      <p:sp>
        <p:nvSpPr>
          <p:cNvPr id="251" name="Shape 251"/>
          <p:cNvSpPr/>
          <p:nvPr>
            <p:ph type="body" idx="1"/>
          </p:nvPr>
        </p:nvSpPr>
        <p:spPr>
          <a:xfrm>
            <a:off x="1624945" y="2470150"/>
            <a:ext cx="3923070" cy="6286500"/>
          </a:xfrm>
          <a:prstGeom prst="rect">
            <a:avLst/>
          </a:prstGeom>
        </p:spPr>
        <p:txBody>
          <a:bodyPr/>
          <a:lstStyle/>
          <a:p>
            <a:pPr lvl="0" marL="346709" indent="-346709" defTabSz="455675">
              <a:spcBef>
                <a:spcPts val="3200"/>
              </a:spcBef>
              <a:defRPr sz="1800"/>
            </a:pPr>
            <a:r>
              <a:rPr sz="2807"/>
              <a:t>Game Font</a:t>
            </a:r>
            <a:endParaRPr sz="2807"/>
          </a:p>
          <a:p>
            <a:pPr lvl="0" marL="346709" indent="-346709" defTabSz="455675">
              <a:spcBef>
                <a:spcPts val="3200"/>
              </a:spcBef>
              <a:defRPr sz="1800"/>
            </a:pPr>
            <a:r>
              <a:rPr sz="2807"/>
              <a:t>Player Persistence</a:t>
            </a:r>
            <a:endParaRPr sz="2807"/>
          </a:p>
          <a:p>
            <a:pPr lvl="0" marL="346709" indent="-346709" defTabSz="455675">
              <a:spcBef>
                <a:spcPts val="3200"/>
              </a:spcBef>
              <a:defRPr sz="1800"/>
            </a:pPr>
            <a:r>
              <a:rPr sz="2807"/>
              <a:t>ChoosePlayer/NewPlayer</a:t>
            </a:r>
            <a:endParaRPr sz="2807"/>
          </a:p>
          <a:p>
            <a:pPr lvl="0" marL="346709" indent="-346709" defTabSz="455675">
              <a:spcBef>
                <a:spcPts val="3200"/>
              </a:spcBef>
              <a:defRPr sz="1800"/>
            </a:pPr>
            <a:r>
              <a:rPr sz="2807"/>
              <a:t>Ball Ticker</a:t>
            </a:r>
            <a:endParaRPr sz="2807"/>
          </a:p>
          <a:p>
            <a:pPr lvl="0" marL="346709" indent="-346709" defTabSz="455675">
              <a:spcBef>
                <a:spcPts val="3200"/>
              </a:spcBef>
              <a:defRPr sz="1800"/>
            </a:pPr>
            <a:r>
              <a:rPr sz="2807"/>
              <a:t>Calling Numbers</a:t>
            </a:r>
            <a:endParaRPr sz="2807"/>
          </a:p>
          <a:p>
            <a:pPr lvl="0" marL="346709" indent="-346709" defTabSz="455675">
              <a:spcBef>
                <a:spcPts val="3200"/>
              </a:spcBef>
              <a:defRPr sz="1800"/>
            </a:pPr>
            <a:r>
              <a:rPr sz="2807"/>
              <a:t>New Bingo Notification</a:t>
            </a:r>
            <a:endParaRPr sz="2807"/>
          </a:p>
          <a:p>
            <a:pPr lvl="0" marL="346709" indent="-346709" defTabSz="455675">
              <a:spcBef>
                <a:spcPts val="3200"/>
              </a:spcBef>
              <a:defRPr sz="1800"/>
            </a:pPr>
            <a:r>
              <a:rPr sz="2807"/>
              <a:t>Message Dialog</a:t>
            </a:r>
          </a:p>
        </p:txBody>
      </p:sp>
      <p:grpSp>
        <p:nvGrpSpPr>
          <p:cNvPr id="254" name="Group 254"/>
          <p:cNvGrpSpPr/>
          <p:nvPr/>
        </p:nvGrpSpPr>
        <p:grpSpPr>
          <a:xfrm>
            <a:off x="6829404" y="2330450"/>
            <a:ext cx="4354871" cy="6845300"/>
            <a:chOff x="-215900" y="-139700"/>
            <a:chExt cx="4354869" cy="6845300"/>
          </a:xfrm>
        </p:grpSpPr>
        <p:sp>
          <p:nvSpPr>
            <p:cNvPr id="253" name="Shape 253"/>
            <p:cNvSpPr/>
            <p:nvPr/>
          </p:nvSpPr>
          <p:spPr>
            <a:xfrm>
              <a:off x="0" y="0"/>
              <a:ext cx="3923070" cy="6286500"/>
            </a:xfrm>
            <a:prstGeom prst="rect">
              <a:avLst/>
            </a:prstGeom>
            <a:solidFill>
              <a:srgbClr val="F6F6EB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/>
            <a:p>
              <a:pPr lvl="0" marL="368934" indent="-368934" algn="l" defTabSz="484886">
                <a:spcBef>
                  <a:spcPts val="3400"/>
                </a:spcBef>
                <a:buSzPct val="75000"/>
                <a:buChar char="•"/>
                <a:defRPr sz="1800"/>
              </a:pPr>
              <a:r>
                <a:rPr sz="2988"/>
                <a:t>Reset Tickets</a:t>
              </a:r>
              <a:endParaRPr sz="2988"/>
            </a:p>
            <a:p>
              <a:pPr lvl="0" marL="368934" indent="-368934" algn="l" defTabSz="484886">
                <a:spcBef>
                  <a:spcPts val="3400"/>
                </a:spcBef>
                <a:buSzPct val="75000"/>
                <a:buChar char="•"/>
                <a:defRPr sz="1800"/>
              </a:pPr>
              <a:r>
                <a:rPr sz="2988"/>
                <a:t>Credits/Rules</a:t>
              </a:r>
              <a:endParaRPr sz="2988"/>
            </a:p>
            <a:p>
              <a:pPr lvl="0" marL="368934" indent="-368934" algn="l" defTabSz="484886">
                <a:spcBef>
                  <a:spcPts val="3400"/>
                </a:spcBef>
                <a:buSzPct val="75000"/>
                <a:buChar char="•"/>
                <a:defRPr sz="1800"/>
              </a:pPr>
              <a:r>
                <a:rPr sz="2988"/>
                <a:t>Shutdown hook</a:t>
              </a:r>
              <a:endParaRPr sz="2988"/>
            </a:p>
            <a:p>
              <a:pPr lvl="0" marL="368934" indent="-368934" algn="l" defTabSz="484886">
                <a:spcBef>
                  <a:spcPts val="3400"/>
                </a:spcBef>
                <a:buSzPct val="75000"/>
                <a:buChar char="•"/>
                <a:defRPr sz="1800"/>
              </a:pPr>
              <a:r>
                <a:rPr sz="2988"/>
                <a:t>Background music</a:t>
              </a:r>
              <a:endParaRPr sz="2988"/>
            </a:p>
            <a:p>
              <a:pPr lvl="0" marL="368934" indent="-368934" algn="l" defTabSz="484886">
                <a:spcBef>
                  <a:spcPts val="3400"/>
                </a:spcBef>
                <a:buSzPct val="75000"/>
                <a:buChar char="•"/>
                <a:defRPr sz="1800"/>
              </a:pPr>
              <a:r>
                <a:rPr sz="2988"/>
                <a:t>Shop GUI</a:t>
              </a:r>
              <a:endParaRPr sz="2988"/>
            </a:p>
            <a:p>
              <a:pPr lvl="0" marL="368934" indent="-368934" algn="l" defTabSz="484886">
                <a:spcBef>
                  <a:spcPts val="3400"/>
                </a:spcBef>
                <a:buSzPct val="75000"/>
                <a:buChar char="•"/>
                <a:defRPr sz="1800"/>
              </a:pPr>
              <a:r>
                <a:rPr sz="2988"/>
                <a:t>Close Bingo</a:t>
              </a:r>
              <a:endParaRPr sz="2988"/>
            </a:p>
            <a:p>
              <a:pPr lvl="0" marL="368934" indent="-368934" algn="l" defTabSz="484886">
                <a:spcBef>
                  <a:spcPts val="3400"/>
                </a:spcBef>
                <a:buSzPct val="75000"/>
                <a:buChar char="•"/>
                <a:defRPr sz="1800"/>
              </a:pPr>
              <a:r>
                <a:rPr sz="2988"/>
                <a:t>Cells</a:t>
              </a:r>
            </a:p>
          </p:txBody>
        </p:sp>
        <p:pic>
          <p:nvPicPr>
            <p:cNvPr id="252" name="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215900" y="-139700"/>
              <a:ext cx="4354870" cy="68453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Why GitHub?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algn="ctr">
              <a:lnSpc>
                <a:spcPct val="20000"/>
              </a:lnSpc>
              <a:buSzTx/>
              <a:buNone/>
              <a:defRPr sz="1800"/>
            </a:pPr>
            <a:r>
              <a:rPr sz="3600"/>
              <a:t>Elinor Huntington</a:t>
            </a:r>
            <a:endParaRPr sz="3600"/>
          </a:p>
          <a:p>
            <a:pPr lvl="0">
              <a:defRPr sz="1800"/>
            </a:pPr>
            <a:r>
              <a:rPr sz="3600"/>
              <a:t>I was learning Git for my JPL internship</a:t>
            </a:r>
            <a:endParaRPr sz="3600"/>
          </a:p>
          <a:p>
            <a:pPr lvl="0">
              <a:defRPr sz="1800"/>
            </a:pPr>
            <a:r>
              <a:rPr sz="3600"/>
              <a:t>I thought it would be a good way to organize our work, especially when it came time to code</a:t>
            </a:r>
            <a:endParaRPr sz="3600"/>
          </a:p>
          <a:p>
            <a:pPr lvl="0">
              <a:defRPr sz="1800"/>
            </a:pPr>
            <a:r>
              <a:rPr sz="3600"/>
              <a:t>Put together a mini boot camp for my team members</a:t>
            </a:r>
            <a:endParaRPr sz="3600"/>
          </a:p>
          <a:p>
            <a:pPr lvl="0">
              <a:defRPr sz="1800"/>
            </a:pPr>
            <a:r>
              <a:rPr sz="3600"/>
              <a:t>It lasted about 4 hours…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Statistics</a:t>
            </a:r>
          </a:p>
        </p:txBody>
      </p:sp>
      <p:sp>
        <p:nvSpPr>
          <p:cNvPr id="257" name="Shape 257"/>
          <p:cNvSpPr/>
          <p:nvPr>
            <p:ph type="body" idx="1"/>
          </p:nvPr>
        </p:nvSpPr>
        <p:spPr>
          <a:xfrm>
            <a:off x="3836610" y="2654300"/>
            <a:ext cx="533158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2,541 Lines of Code</a:t>
            </a:r>
            <a:endParaRPr sz="3600"/>
          </a:p>
          <a:p>
            <a:pPr lvl="0">
              <a:defRPr sz="1800"/>
            </a:pPr>
            <a:r>
              <a:rPr sz="3600"/>
              <a:t>77,138 Characters</a:t>
            </a:r>
            <a:endParaRPr sz="3600"/>
          </a:p>
          <a:p>
            <a:pPr lvl="0">
              <a:defRPr sz="1800"/>
            </a:pPr>
            <a:r>
              <a:rPr sz="3600"/>
              <a:t>19 Classes</a:t>
            </a:r>
            <a:endParaRPr sz="3600"/>
          </a:p>
          <a:p>
            <a:pPr lvl="0">
              <a:defRPr sz="1800"/>
            </a:pPr>
            <a:r>
              <a:rPr sz="3600"/>
              <a:t>212 Git Commits</a:t>
            </a:r>
            <a:endParaRPr sz="3600"/>
          </a:p>
          <a:p>
            <a:pPr lvl="0">
              <a:defRPr sz="1800"/>
            </a:pPr>
            <a:r>
              <a:rPr sz="3600"/>
              <a:t>80 Closed Issues</a:t>
            </a:r>
            <a:endParaRPr sz="3600"/>
          </a:p>
          <a:p>
            <a:pPr lvl="0">
              <a:defRPr sz="1800"/>
            </a:pPr>
            <a:r>
              <a:rPr sz="3600"/>
              <a:t>21.5 MB Jar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What is Git?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Git is version control</a:t>
            </a:r>
            <a:endParaRPr sz="3600"/>
          </a:p>
          <a:p>
            <a:pPr lvl="0">
              <a:defRPr sz="1800"/>
            </a:pPr>
            <a:r>
              <a:rPr sz="3600"/>
              <a:t>Tracks changes made to files and directories</a:t>
            </a:r>
            <a:endParaRPr sz="3600"/>
          </a:p>
          <a:p>
            <a:pPr lvl="0">
              <a:defRPr sz="1800"/>
            </a:pPr>
            <a:r>
              <a:rPr sz="3600"/>
              <a:t>Mainly used for managing source code</a:t>
            </a:r>
            <a:endParaRPr sz="3600"/>
          </a:p>
          <a:p>
            <a:pPr lvl="0">
              <a:defRPr sz="1800"/>
            </a:pPr>
            <a:r>
              <a:rPr sz="3600"/>
              <a:t>Simple version control examples:</a:t>
            </a:r>
            <a:endParaRPr sz="3600"/>
          </a:p>
          <a:p>
            <a:pPr lvl="1">
              <a:defRPr sz="1800"/>
            </a:pPr>
            <a:r>
              <a:rPr sz="3600"/>
              <a:t>Microsoft Word’s “Track Changes”</a:t>
            </a:r>
            <a:endParaRPr sz="3600"/>
          </a:p>
          <a:p>
            <a:pPr lvl="1">
              <a:defRPr sz="1800"/>
            </a:pPr>
            <a:r>
              <a:rPr sz="3600"/>
              <a:t>Undo Buttons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Git Basics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Distributed version control</a:t>
            </a:r>
            <a:endParaRPr sz="3600"/>
          </a:p>
          <a:p>
            <a:pPr lvl="1">
              <a:defRPr sz="1800"/>
            </a:pPr>
            <a:r>
              <a:rPr sz="3600"/>
              <a:t>Distributed means there is no definitive, centralized repository so the chance of losing your code entirely is almost null</a:t>
            </a:r>
            <a:endParaRPr sz="3600"/>
          </a:p>
          <a:p>
            <a:pPr lvl="1">
              <a:defRPr sz="1800"/>
            </a:pPr>
            <a:r>
              <a:rPr sz="3600"/>
              <a:t>Everyone can push &amp; pull from the repo and stay up to date with each other </a:t>
            </a:r>
            <a:endParaRPr sz="3600"/>
          </a:p>
          <a:p>
            <a:pPr lvl="1">
              <a:defRPr sz="1800"/>
            </a:pPr>
            <a:r>
              <a:rPr sz="3600"/>
              <a:t>Version control basically means you have a history of what changes were made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 lvl="0">
              <a:defRPr sz="1800"/>
            </a:pPr>
            <a:r>
              <a:rPr sz="7919"/>
              <a:t>How We Used GitHub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Set up a GitHub account</a:t>
            </a:r>
            <a:endParaRPr sz="3600"/>
          </a:p>
          <a:p>
            <a:pPr lvl="0">
              <a:defRPr sz="1800"/>
            </a:pPr>
            <a:r>
              <a:rPr sz="3600"/>
              <a:t>Synced all of our source code</a:t>
            </a:r>
            <a:endParaRPr sz="3600"/>
          </a:p>
          <a:p>
            <a:pPr lvl="0">
              <a:defRPr sz="1800"/>
            </a:pPr>
            <a:r>
              <a:rPr sz="3600"/>
              <a:t>Used GitHub’s “Issues” to keep track of what needs to be done</a:t>
            </a:r>
            <a:endParaRPr sz="3600"/>
          </a:p>
          <a:p>
            <a:pPr lvl="1">
              <a:defRPr sz="1800"/>
            </a:pPr>
            <a:r>
              <a:rPr sz="3600"/>
              <a:t>Issues could be claimed or assigned so that no two people were working on the same thing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300" y="1893557"/>
            <a:ext cx="5740401" cy="7186943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pic>
        <p:nvPicPr>
          <p:cNvPr id="69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15100" y="4554405"/>
            <a:ext cx="5740401" cy="4526095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pic>
        <p:nvPicPr>
          <p:cNvPr id="70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27950" y="1893557"/>
            <a:ext cx="3314700" cy="2603501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pic>
        <p:nvPicPr>
          <p:cNvPr id="71" name="Screen Shot 2014-06-06 at 6.26.23 PM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96112" y="506632"/>
            <a:ext cx="5056652" cy="1120336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>
            <p:ph type="title" idx="4294967295"/>
          </p:nvPr>
        </p:nvSpPr>
        <p:spPr>
          <a:xfrm>
            <a:off x="952500" y="-12700"/>
            <a:ext cx="5334000" cy="2159000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/>
          <a:lstStyle/>
          <a:p>
            <a:pPr lvl="0">
              <a:defRPr sz="1800"/>
            </a:pPr>
            <a:r>
              <a:rPr sz="8000"/>
              <a:t>Issues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Google Groups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algn="ctr">
              <a:buSzTx/>
              <a:buNone/>
              <a:defRPr sz="1800"/>
            </a:pPr>
            <a:r>
              <a:rPr sz="3600"/>
              <a:t>Joshua Wallace</a:t>
            </a:r>
            <a:endParaRPr sz="3600"/>
          </a:p>
          <a:p>
            <a:pPr lvl="0">
              <a:defRPr sz="1800"/>
            </a:pPr>
            <a:r>
              <a:rPr sz="3600"/>
              <a:t>I had used Google Groups with other projects</a:t>
            </a:r>
            <a:endParaRPr sz="3600"/>
          </a:p>
          <a:p>
            <a:pPr lvl="0">
              <a:defRPr sz="1800"/>
            </a:pPr>
            <a:r>
              <a:rPr sz="3600"/>
              <a:t>It’s a good way to communicate ideas in a group with threaded conversations</a:t>
            </a:r>
            <a:endParaRPr sz="3600"/>
          </a:p>
          <a:p>
            <a:pPr lvl="0">
              <a:defRPr sz="1800"/>
            </a:pPr>
            <a:r>
              <a:rPr sz="3600"/>
              <a:t>It turned out to work at first but kind of fell off the radar after we got started coding</a:t>
            </a:r>
          </a:p>
        </p:txBody>
      </p:sp>
    </p:spTree>
  </p:cSld>
  <p:clrMapOvr>
    <a:masterClrMapping/>
  </p:clrMapOvr>
  <p:transition spd="med" advClick="1">
    <p:dissolve/>
  </p:transition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ooper Black"/>
        <a:ea typeface="Cooper Black"/>
        <a:cs typeface="Cooper Black"/>
      </a:majorFont>
      <a:minorFont>
        <a:latin typeface="Cooper Black"/>
        <a:ea typeface="Cooper Black"/>
        <a:cs typeface="Cooper Blac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ooper Blac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oper Blac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ooper Black"/>
        <a:ea typeface="Cooper Black"/>
        <a:cs typeface="Cooper Black"/>
      </a:majorFont>
      <a:minorFont>
        <a:latin typeface="Cooper Black"/>
        <a:ea typeface="Cooper Black"/>
        <a:cs typeface="Cooper Blac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ooper Blac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oper Blac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