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Cooper Black"/>
      </a:defRPr>
    </a:lvl1pPr>
    <a:lvl2pPr indent="228600" algn="ctr" defTabSz="584200">
      <a:defRPr sz="3600">
        <a:latin typeface="+mn-lt"/>
        <a:ea typeface="+mn-ea"/>
        <a:cs typeface="+mn-cs"/>
        <a:sym typeface="Cooper Black"/>
      </a:defRPr>
    </a:lvl2pPr>
    <a:lvl3pPr indent="457200" algn="ctr" defTabSz="584200">
      <a:defRPr sz="3600">
        <a:latin typeface="+mn-lt"/>
        <a:ea typeface="+mn-ea"/>
        <a:cs typeface="+mn-cs"/>
        <a:sym typeface="Cooper Black"/>
      </a:defRPr>
    </a:lvl3pPr>
    <a:lvl4pPr indent="685800" algn="ctr" defTabSz="584200">
      <a:defRPr sz="3600">
        <a:latin typeface="+mn-lt"/>
        <a:ea typeface="+mn-ea"/>
        <a:cs typeface="+mn-cs"/>
        <a:sym typeface="Cooper Black"/>
      </a:defRPr>
    </a:lvl4pPr>
    <a:lvl5pPr indent="914400" algn="ctr" defTabSz="584200">
      <a:defRPr sz="3600">
        <a:latin typeface="+mn-lt"/>
        <a:ea typeface="+mn-ea"/>
        <a:cs typeface="+mn-cs"/>
        <a:sym typeface="Cooper Black"/>
      </a:defRPr>
    </a:lvl5pPr>
    <a:lvl6pPr indent="1143000" algn="ctr" defTabSz="584200">
      <a:defRPr sz="3600">
        <a:latin typeface="+mn-lt"/>
        <a:ea typeface="+mn-ea"/>
        <a:cs typeface="+mn-cs"/>
        <a:sym typeface="Cooper Black"/>
      </a:defRPr>
    </a:lvl6pPr>
    <a:lvl7pPr indent="1371600" algn="ctr" defTabSz="584200">
      <a:defRPr sz="3600">
        <a:latin typeface="+mn-lt"/>
        <a:ea typeface="+mn-ea"/>
        <a:cs typeface="+mn-cs"/>
        <a:sym typeface="Cooper Black"/>
      </a:defRPr>
    </a:lvl7pPr>
    <a:lvl8pPr indent="1600200" algn="ctr" defTabSz="584200">
      <a:defRPr sz="3600">
        <a:latin typeface="+mn-lt"/>
        <a:ea typeface="+mn-ea"/>
        <a:cs typeface="+mn-cs"/>
        <a:sym typeface="Cooper Black"/>
      </a:defRPr>
    </a:lvl8pPr>
    <a:lvl9pPr indent="1828800" algn="ctr" defTabSz="584200">
      <a:defRPr sz="3600">
        <a:latin typeface="+mn-lt"/>
        <a:ea typeface="+mn-ea"/>
        <a:cs typeface="+mn-cs"/>
        <a:sym typeface="Cooper Blac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  <a:solidFill>
            <a:srgbClr val="F6F6EB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solidFill>
            <a:srgbClr val="C3D4DE"/>
          </a:solidFill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solidFill>
            <a:srgbClr val="F6F5EC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solidFill>
            <a:srgbClr val="C3D4DE"/>
          </a:solidFill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  <a:solidFill>
            <a:srgbClr val="BED4E0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  <a:solidFill>
            <a:srgbClr val="C7CCCD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  <a:solidFill>
            <a:srgbClr val="EDF8F4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solidFill>
            <a:srgbClr val="FDF8D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Cooper Black"/>
        </a:defRPr>
      </a:lvl1pPr>
      <a:lvl2pPr indent="228600" algn="ctr" defTabSz="584200">
        <a:defRPr sz="8000">
          <a:latin typeface="+mn-lt"/>
          <a:ea typeface="+mn-ea"/>
          <a:cs typeface="+mn-cs"/>
          <a:sym typeface="Cooper Black"/>
        </a:defRPr>
      </a:lvl2pPr>
      <a:lvl3pPr indent="457200" algn="ctr" defTabSz="584200">
        <a:defRPr sz="8000">
          <a:latin typeface="+mn-lt"/>
          <a:ea typeface="+mn-ea"/>
          <a:cs typeface="+mn-cs"/>
          <a:sym typeface="Cooper Black"/>
        </a:defRPr>
      </a:lvl3pPr>
      <a:lvl4pPr indent="685800" algn="ctr" defTabSz="584200">
        <a:defRPr sz="8000">
          <a:latin typeface="+mn-lt"/>
          <a:ea typeface="+mn-ea"/>
          <a:cs typeface="+mn-cs"/>
          <a:sym typeface="Cooper Black"/>
        </a:defRPr>
      </a:lvl4pPr>
      <a:lvl5pPr indent="914400" algn="ctr" defTabSz="584200">
        <a:defRPr sz="8000">
          <a:latin typeface="+mn-lt"/>
          <a:ea typeface="+mn-ea"/>
          <a:cs typeface="+mn-cs"/>
          <a:sym typeface="Cooper Black"/>
        </a:defRPr>
      </a:lvl5pPr>
      <a:lvl6pPr indent="1143000" algn="ctr" defTabSz="584200">
        <a:defRPr sz="8000">
          <a:latin typeface="+mn-lt"/>
          <a:ea typeface="+mn-ea"/>
          <a:cs typeface="+mn-cs"/>
          <a:sym typeface="Cooper Black"/>
        </a:defRPr>
      </a:lvl6pPr>
      <a:lvl7pPr indent="1371600" algn="ctr" defTabSz="584200">
        <a:defRPr sz="8000">
          <a:latin typeface="+mn-lt"/>
          <a:ea typeface="+mn-ea"/>
          <a:cs typeface="+mn-cs"/>
          <a:sym typeface="Cooper Black"/>
        </a:defRPr>
      </a:lvl7pPr>
      <a:lvl8pPr indent="1600200" algn="ctr" defTabSz="584200">
        <a:defRPr sz="8000">
          <a:latin typeface="+mn-lt"/>
          <a:ea typeface="+mn-ea"/>
          <a:cs typeface="+mn-cs"/>
          <a:sym typeface="Cooper Black"/>
        </a:defRPr>
      </a:lvl8pPr>
      <a:lvl9pPr indent="1828800" algn="ctr" defTabSz="584200">
        <a:defRPr sz="8000">
          <a:latin typeface="+mn-lt"/>
          <a:ea typeface="+mn-ea"/>
          <a:cs typeface="+mn-cs"/>
          <a:sym typeface="Cooper Black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1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4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270000" y="17907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– Team #1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270000" y="5425440"/>
            <a:ext cx="10464800" cy="285611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Joshua Wallace</a:t>
            </a:r>
            <a:endParaRPr sz="3200"/>
          </a:p>
          <a:p>
            <a:pPr lvl="0">
              <a:defRPr sz="1800"/>
            </a:pPr>
            <a:r>
              <a:rPr sz="3200"/>
              <a:t>Greg Knight</a:t>
            </a:r>
            <a:endParaRPr sz="3200"/>
          </a:p>
          <a:p>
            <a:pPr lvl="0">
              <a:defRPr sz="1800"/>
            </a:pPr>
            <a:r>
              <a:rPr sz="3200"/>
              <a:t>Sidney Eubanks</a:t>
            </a:r>
            <a:endParaRPr sz="3200"/>
          </a:p>
          <a:p>
            <a:pPr lvl="0">
              <a:defRPr sz="1800"/>
            </a:pPr>
            <a:r>
              <a:rPr sz="3200"/>
              <a:t>Elinor Huntington</a:t>
            </a:r>
            <a:endParaRPr sz="3200"/>
          </a:p>
          <a:p>
            <a:pPr lvl="0">
              <a:defRPr sz="1800"/>
            </a:pPr>
            <a:r>
              <a:rPr sz="3200"/>
              <a:t>Linus Carlsson</a:t>
            </a:r>
            <a:endParaRPr sz="3200"/>
          </a:p>
          <a:p>
            <a:pPr lvl="0">
              <a:defRPr sz="1800"/>
            </a:pPr>
            <a:r>
              <a:rPr sz="3200"/>
              <a:t>Armand Flores</a:t>
            </a:r>
          </a:p>
        </p:txBody>
      </p:sp>
      <p:pic>
        <p:nvPicPr>
          <p:cNvPr id="46" name="BingoLogo(Big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498" y="-283417"/>
            <a:ext cx="9109804" cy="4827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Team Communication Summary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952500" y="2603500"/>
            <a:ext cx="11099800" cy="6508552"/>
          </a:xfrm>
          <a:prstGeom prst="rect">
            <a:avLst/>
          </a:prstGeom>
        </p:spPr>
        <p:txBody>
          <a:bodyPr/>
          <a:lstStyle/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GitHub was a godsend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Google Groups was OK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After-class meetings helped each of us understand other members’ code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Texting was great for squashing bugs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Overall, everyone communicated, got along, and accomplished what we set out to do.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So, what did we set out to do?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Did we live up to our Specification?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952500" y="27432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 set out to create a Bingo game with multiple cards, number calling, random computer opponents, card purchasing, card history, pattern checking, and much more.</a:t>
            </a:r>
            <a:endParaRPr sz="3600"/>
          </a:p>
          <a:p>
            <a:pPr lvl="0">
              <a:defRPr sz="1800"/>
            </a:pPr>
            <a:r>
              <a:rPr sz="3600"/>
              <a:t>In fact, we did all of those things as well as implemented the persistent/multiple user enhancement we thought we might not get to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 lvl="0">
              <a:defRPr sz="1800"/>
            </a:pPr>
            <a:r>
              <a:rPr sz="6320"/>
              <a:t>Now let’s play the game and come back to the presentation afterwards!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We Coded</a:t>
            </a:r>
          </a:p>
        </p:txBody>
      </p:sp>
      <p:pic>
        <p:nvPicPr>
          <p:cNvPr id="86" name="netbeans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11" y="2792372"/>
            <a:ext cx="10302178" cy="2812496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body" idx="1"/>
          </p:nvPr>
        </p:nvSpPr>
        <p:spPr>
          <a:xfrm>
            <a:off x="952500" y="6195496"/>
            <a:ext cx="11099800" cy="2953386"/>
          </a:xfrm>
          <a:prstGeom prst="rect">
            <a:avLst/>
          </a:prstGeom>
          <a:solidFill>
            <a:srgbClr val="F6F6EB"/>
          </a:solidFill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Each of us used NetBeans 7.4 to write code and used GitHub to sync changes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NetBeans helped by providing autocompletion and debugging which are invaluable at this scale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creen Shot 2014-06-06 at 21.44.18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5" y="190817"/>
            <a:ext cx="1287171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Graphic Design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952500" y="2603500"/>
            <a:ext cx="5334000" cy="3272949"/>
          </a:xfrm>
          <a:prstGeom prst="rect">
            <a:avLst/>
          </a:prstGeom>
        </p:spPr>
        <p:txBody>
          <a:bodyPr/>
          <a:lstStyle/>
          <a:p>
            <a:pPr lvl="0" marL="0" indent="0" algn="ctr" defTabSz="467359">
              <a:spcBef>
                <a:spcPts val="3300"/>
              </a:spcBef>
              <a:buSzTx/>
              <a:buNone/>
              <a:defRPr sz="1800"/>
            </a:pPr>
            <a:r>
              <a:rPr sz="2880"/>
              <a:t>Sidney Eubanks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For the design stage of the app I was tasked with creating that “look and feel” of the Bingo game board, pieces, and GUIs.</a:t>
            </a:r>
          </a:p>
        </p:txBody>
      </p:sp>
      <p:pic>
        <p:nvPicPr>
          <p:cNvPr id="93" name="Screen Shot 2014-06-06 at 21.54.36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3571" y="2631439"/>
            <a:ext cx="5435601" cy="6705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" name="Group 96"/>
          <p:cNvGrpSpPr/>
          <p:nvPr/>
        </p:nvGrpSpPr>
        <p:grpSpPr>
          <a:xfrm>
            <a:off x="873906" y="7000579"/>
            <a:ext cx="5491188" cy="2673172"/>
            <a:chOff x="-215900" y="-139700"/>
            <a:chExt cx="5491186" cy="2673170"/>
          </a:xfrm>
        </p:grpSpPr>
        <p:pic>
          <p:nvPicPr>
            <p:cNvPr id="95" name="ticketBank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059387" cy="21143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4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15900" y="-139700"/>
              <a:ext cx="5491187" cy="2673171"/>
            </a:xfrm>
            <a:prstGeom prst="rect">
              <a:avLst/>
            </a:prstGeom>
            <a:effectLst/>
          </p:spPr>
        </p:pic>
      </p:grpSp>
      <p:sp>
        <p:nvSpPr>
          <p:cNvPr id="97" name="Shape 97"/>
          <p:cNvSpPr/>
          <p:nvPr/>
        </p:nvSpPr>
        <p:spPr>
          <a:xfrm>
            <a:off x="2082365" y="6336913"/>
            <a:ext cx="3074270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Ticket Bank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Understanding Bingo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6002020" y="2978665"/>
            <a:ext cx="6206054" cy="526947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I spent a significant amount of time playing different versions of the game, from different developers, and decided on what I thought were the best features of each game that our flow of play should have.</a:t>
            </a:r>
          </a:p>
        </p:txBody>
      </p:sp>
      <p:grpSp>
        <p:nvGrpSpPr>
          <p:cNvPr id="103" name="Group 103"/>
          <p:cNvGrpSpPr/>
          <p:nvPr/>
        </p:nvGrpSpPr>
        <p:grpSpPr>
          <a:xfrm>
            <a:off x="572174" y="4071189"/>
            <a:ext cx="4804432" cy="3363822"/>
            <a:chOff x="-203200" y="-215900"/>
            <a:chExt cx="4804431" cy="3363821"/>
          </a:xfrm>
        </p:grpSpPr>
        <p:pic>
          <p:nvPicPr>
            <p:cNvPr id="102" name="bingo2_0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398032" cy="29320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4804432" cy="3363821"/>
            </a:xfrm>
            <a:prstGeom prst="rect">
              <a:avLst/>
            </a:prstGeom>
            <a:effectLst/>
          </p:spPr>
        </p:pic>
      </p:grpSp>
      <p:sp>
        <p:nvSpPr>
          <p:cNvPr id="104" name="Shape 104"/>
          <p:cNvSpPr/>
          <p:nvPr/>
        </p:nvSpPr>
        <p:spPr>
          <a:xfrm>
            <a:off x="353080" y="3285490"/>
            <a:ext cx="5242621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Bingo! by Shark Party</a:t>
            </a:r>
          </a:p>
        </p:txBody>
      </p:sp>
      <p:sp>
        <p:nvSpPr>
          <p:cNvPr id="105" name="Shape 105"/>
          <p:cNvSpPr/>
          <p:nvPr/>
        </p:nvSpPr>
        <p:spPr>
          <a:xfrm>
            <a:off x="907725" y="7598409"/>
            <a:ext cx="4133330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On the App Store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Choosing A Theme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52500" y="3467100"/>
            <a:ext cx="5334000" cy="4267200"/>
          </a:xfrm>
          <a:prstGeom prst="rect">
            <a:avLst/>
          </a:prstGeom>
        </p:spPr>
        <p:txBody>
          <a:bodyPr/>
          <a:lstStyle/>
          <a:p>
            <a:pPr lvl="0" marL="345722" indent="-345722">
              <a:defRPr sz="1800"/>
            </a:pPr>
            <a:r>
              <a:rPr sz="2800"/>
              <a:t>Pay attention to existing Bingo game designs</a:t>
            </a:r>
            <a:endParaRPr sz="2800"/>
          </a:p>
          <a:p>
            <a:pPr lvl="0" marL="345722" indent="-345722">
              <a:defRPr sz="1800"/>
            </a:pPr>
            <a:r>
              <a:rPr sz="2800"/>
              <a:t>Keep an original look to set game apart from the rest</a:t>
            </a:r>
            <a:endParaRPr sz="2800"/>
          </a:p>
          <a:p>
            <a:pPr lvl="0" marL="345722" indent="-345722">
              <a:defRPr sz="1800"/>
            </a:pPr>
            <a:r>
              <a:rPr sz="2800"/>
              <a:t>Settled on 60’s/70’s theme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621676" y="2881764"/>
            <a:ext cx="4238448" cy="3305837"/>
            <a:chOff x="-203200" y="-215900"/>
            <a:chExt cx="4238447" cy="3305835"/>
          </a:xfrm>
        </p:grpSpPr>
        <p:pic>
          <p:nvPicPr>
            <p:cNvPr id="110" name="photo8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32048" cy="28740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4238448" cy="3305836"/>
            </a:xfrm>
            <a:prstGeom prst="rect">
              <a:avLst/>
            </a:prstGeom>
            <a:effectLst/>
          </p:spPr>
        </p:pic>
      </p:grpSp>
      <p:pic>
        <p:nvPicPr>
          <p:cNvPr id="112" name="BingoLogo(Big)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6492" y="6354665"/>
            <a:ext cx="6588816" cy="349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8515188" y="2279649"/>
            <a:ext cx="2451424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60’s Diner</a:t>
            </a:r>
          </a:p>
        </p:txBody>
      </p:sp>
      <p:sp>
        <p:nvSpPr>
          <p:cNvPr id="114" name="Shape 114"/>
          <p:cNvSpPr/>
          <p:nvPr/>
        </p:nvSpPr>
        <p:spPr>
          <a:xfrm>
            <a:off x="8405911" y="6313465"/>
            <a:ext cx="2669978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Bingo Logo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Designing the Game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952500" y="2705100"/>
            <a:ext cx="5334000" cy="273978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Despite planning, new obstacles would come up. </a:t>
            </a:r>
            <a:endParaRPr sz="2800"/>
          </a:p>
          <a:p>
            <a:pPr lvl="0">
              <a:defRPr sz="1800"/>
            </a:pPr>
            <a:r>
              <a:rPr sz="2800"/>
              <a:t>Two parts: intended and unintended design.</a:t>
            </a:r>
          </a:p>
        </p:txBody>
      </p:sp>
      <p:sp>
        <p:nvSpPr>
          <p:cNvPr id="118" name="Shape 118"/>
          <p:cNvSpPr/>
          <p:nvPr/>
        </p:nvSpPr>
        <p:spPr>
          <a:xfrm>
            <a:off x="7275772" y="2614929"/>
            <a:ext cx="4219056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Planned Graphics</a:t>
            </a:r>
          </a:p>
        </p:txBody>
      </p:sp>
      <p:pic>
        <p:nvPicPr>
          <p:cNvPr id="119" name="Butt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1527" y="8343860"/>
            <a:ext cx="20828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Car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7914" y="3851314"/>
            <a:ext cx="3797301" cy="394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ameplayTrack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677" y="6977380"/>
            <a:ext cx="34671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Histor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9077" y="3919299"/>
            <a:ext cx="2197101" cy="483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Token_0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6077" y="6824622"/>
            <a:ext cx="393701" cy="38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7162085" y="3406814"/>
            <a:ext cx="1291085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History</a:t>
            </a:r>
          </a:p>
        </p:txBody>
      </p:sp>
      <p:sp>
        <p:nvSpPr>
          <p:cNvPr id="125" name="Shape 125"/>
          <p:cNvSpPr/>
          <p:nvPr/>
        </p:nvSpPr>
        <p:spPr>
          <a:xfrm>
            <a:off x="10494218" y="3406814"/>
            <a:ext cx="864692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Card</a:t>
            </a:r>
          </a:p>
        </p:txBody>
      </p:sp>
      <p:sp>
        <p:nvSpPr>
          <p:cNvPr id="126" name="Shape 126"/>
          <p:cNvSpPr/>
          <p:nvPr/>
        </p:nvSpPr>
        <p:spPr>
          <a:xfrm>
            <a:off x="4513403" y="7765931"/>
            <a:ext cx="1899048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Call Button</a:t>
            </a:r>
          </a:p>
        </p:txBody>
      </p:sp>
      <p:sp>
        <p:nvSpPr>
          <p:cNvPr id="127" name="Shape 127"/>
          <p:cNvSpPr/>
          <p:nvPr/>
        </p:nvSpPr>
        <p:spPr>
          <a:xfrm>
            <a:off x="4836137" y="6277014"/>
            <a:ext cx="1253581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Marker</a:t>
            </a:r>
          </a:p>
        </p:txBody>
      </p:sp>
      <p:sp>
        <p:nvSpPr>
          <p:cNvPr id="128" name="Shape 128"/>
          <p:cNvSpPr/>
          <p:nvPr/>
        </p:nvSpPr>
        <p:spPr>
          <a:xfrm>
            <a:off x="1230019" y="6480214"/>
            <a:ext cx="250641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Status Window</a:t>
            </a:r>
          </a:p>
        </p:txBody>
      </p:sp>
      <p:pic>
        <p:nvPicPr>
          <p:cNvPr id="129" name="Ball_11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12123" y="8752919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YellowBall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82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BlueBall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81700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reenBall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33227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reyBall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137740" y="8765619"/>
            <a:ext cx="8382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10405836" y="7578764"/>
            <a:ext cx="873623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Balls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Designing the Game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6718300" y="2905224"/>
            <a:ext cx="5334000" cy="27397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Examples of graphics that I hadn’t planned on being part of the game. </a:t>
            </a:r>
            <a:endParaRPr sz="2800"/>
          </a:p>
          <a:p>
            <a:pPr lvl="0">
              <a:defRPr sz="1800"/>
            </a:pPr>
            <a:r>
              <a:rPr sz="2800"/>
              <a:t>Created as new features were added to the game</a:t>
            </a:r>
          </a:p>
        </p:txBody>
      </p:sp>
      <p:sp>
        <p:nvSpPr>
          <p:cNvPr id="138" name="Shape 138"/>
          <p:cNvSpPr/>
          <p:nvPr/>
        </p:nvSpPr>
        <p:spPr>
          <a:xfrm>
            <a:off x="753222" y="2604769"/>
            <a:ext cx="4880968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Unplanned Graphics</a:t>
            </a:r>
          </a:p>
        </p:txBody>
      </p:sp>
      <p:sp>
        <p:nvSpPr>
          <p:cNvPr id="139" name="Shape 139"/>
          <p:cNvSpPr/>
          <p:nvPr/>
        </p:nvSpPr>
        <p:spPr>
          <a:xfrm>
            <a:off x="944096" y="3473549"/>
            <a:ext cx="2011413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Ticket Bank</a:t>
            </a:r>
          </a:p>
        </p:txBody>
      </p:sp>
      <p:pic>
        <p:nvPicPr>
          <p:cNvPr id="140" name="arro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0986" y="3957617"/>
            <a:ext cx="1016001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reditsbutt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7340" y="7118825"/>
            <a:ext cx="25400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quitbutto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7340" y="8164909"/>
            <a:ext cx="25400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ResetTicket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90350" y="7707748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rulesbutton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0043" y="8139509"/>
            <a:ext cx="2540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tartbutton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51173" y="7118825"/>
            <a:ext cx="2540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torebutton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90350" y="6463545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ticketBank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40594" y="4008417"/>
            <a:ext cx="2218418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x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70592" y="4008417"/>
            <a:ext cx="8382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deleteButton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2563" y="6148466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addButton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2563" y="7085647"/>
            <a:ext cx="254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468550" y="5716865"/>
            <a:ext cx="324802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Multiplayer Buttons</a:t>
            </a:r>
          </a:p>
        </p:txBody>
      </p:sp>
      <p:sp>
        <p:nvSpPr>
          <p:cNvPr id="152" name="Shape 152"/>
          <p:cNvSpPr/>
          <p:nvPr/>
        </p:nvSpPr>
        <p:spPr>
          <a:xfrm>
            <a:off x="5644594" y="6412785"/>
            <a:ext cx="221932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Shop Buttons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5122000" y="3549749"/>
            <a:ext cx="93538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Close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Team Members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Joshua Wallace – Manager &amp; Control Flow</a:t>
            </a:r>
            <a:endParaRPr sz="3600"/>
          </a:p>
          <a:p>
            <a:pPr lvl="0">
              <a:defRPr sz="1800"/>
            </a:pPr>
            <a:r>
              <a:rPr sz="3600"/>
              <a:t>Greg Knight – GUI &amp; Events</a:t>
            </a:r>
            <a:endParaRPr sz="3600"/>
          </a:p>
          <a:p>
            <a:pPr lvl="0">
              <a:defRPr sz="1800"/>
            </a:pPr>
            <a:r>
              <a:rPr sz="3600"/>
              <a:t>Sidney Eubanks – Game Logic &amp; Graphics</a:t>
            </a:r>
            <a:endParaRPr sz="3600"/>
          </a:p>
          <a:p>
            <a:pPr lvl="0">
              <a:defRPr sz="1800"/>
            </a:pPr>
            <a:r>
              <a:rPr sz="3600"/>
              <a:t>Elinor Huntington – GitHub &amp; Diagrams</a:t>
            </a:r>
            <a:endParaRPr sz="3600"/>
          </a:p>
          <a:p>
            <a:pPr lvl="0">
              <a:defRPr sz="1800"/>
            </a:pPr>
            <a:r>
              <a:rPr sz="3600"/>
              <a:t>Linus Carlsson – Audio &amp; UML</a:t>
            </a:r>
            <a:endParaRPr sz="3600"/>
          </a:p>
          <a:p>
            <a:pPr lvl="0">
              <a:defRPr sz="1800"/>
            </a:pPr>
            <a:r>
              <a:rPr sz="3600"/>
              <a:t>Armand Flores – Research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Now for some of the code. This is by no means all of it…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Control Flow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952500" y="2603500"/>
            <a:ext cx="11099800" cy="6420327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spcBef>
                <a:spcPts val="3100"/>
              </a:spcBef>
              <a:buSzTx/>
              <a:buNone/>
              <a:defRPr sz="1800"/>
            </a:pPr>
            <a:r>
              <a:rPr sz="2664"/>
              <a:t>Joshua Wallace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One of the trickiest things to understand/implement was how the game would loop and flow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For instance: 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Which class should start a new Bingo game instance?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Should the Shop have a new instance every time or be persistent? 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Who holds the players?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How will we know when a Bingo game has ended and it’s time to return to the shop interface?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Control Solution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Main calls new Shop class which remains persistent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Shop creates the human player which, in turn, presents the dialogs for managing multiple users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Once the user has chosen to start a new Bingo game, Shop creates a new Bingo instance and immediately starts a new thread that awaits a Condition to be signaled that no Bingos are left to be won. 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The Shop interface reappears and the Bingo instance is cleaned up and dereferenced for the process to repeat.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Flow Screenshots</a:t>
            </a:r>
          </a:p>
        </p:txBody>
      </p:sp>
      <p:pic>
        <p:nvPicPr>
          <p:cNvPr id="164" name="Screen Shot 2014-06-06 at 21.54.36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467" y="2350095"/>
            <a:ext cx="2439685" cy="3009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4-06-06 at 21.54.45 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1808" y="2122350"/>
            <a:ext cx="5001184" cy="3465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14-06-06 at 21.55.32 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04710" y="5945433"/>
            <a:ext cx="6206100" cy="384399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002279" y="321994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 rot="5412327">
            <a:off x="6033616" y="5282567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69" name="Screen Shot 2014-06-06 at 21.54.39 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029" y="6550025"/>
            <a:ext cx="1654561" cy="21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 rot="5412327">
            <a:off x="928216" y="5600615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 rot="16199916">
            <a:off x="1766416" y="5600211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rot="21578167">
            <a:off x="9086697" y="6066101"/>
            <a:ext cx="937698" cy="709000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73" name="Screen Shot 2014-06-06 at 23.17.30 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1582" y="4229337"/>
            <a:ext cx="2157330" cy="281505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 rot="10787560">
            <a:off x="8842856" y="4247793"/>
            <a:ext cx="1190676" cy="717580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10960596" y="3381237"/>
            <a:ext cx="479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:(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9"/>
          <p:cNvGrpSpPr/>
          <p:nvPr/>
        </p:nvGrpSpPr>
        <p:grpSpPr>
          <a:xfrm>
            <a:off x="1912344" y="2255452"/>
            <a:ext cx="9180112" cy="7155579"/>
            <a:chOff x="-203200" y="-215900"/>
            <a:chExt cx="9180110" cy="7155577"/>
          </a:xfrm>
        </p:grpSpPr>
        <p:pic>
          <p:nvPicPr>
            <p:cNvPr id="178" name="Screen Shot 2014-06-06 at 23.27.43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773711" cy="672377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9180111" cy="7155578"/>
            </a:xfrm>
            <a:prstGeom prst="rect">
              <a:avLst/>
            </a:prstGeom>
            <a:effectLst/>
          </p:spPr>
        </p:pic>
      </p:grpSp>
      <p:sp>
        <p:nvSpPr>
          <p:cNvPr id="180" name="Shape 180"/>
          <p:cNvSpPr/>
          <p:nvPr>
            <p:ph type="body" idx="4294967295"/>
          </p:nvPr>
        </p:nvSpPr>
        <p:spPr>
          <a:xfrm>
            <a:off x="547726" y="568424"/>
            <a:ext cx="11909347" cy="1315879"/>
          </a:xfrm>
          <a:prstGeom prst="rect">
            <a:avLst/>
          </a:prstGeom>
          <a:solidFill>
            <a:srgbClr val="C3D4DE"/>
          </a:solidFill>
        </p:spPr>
        <p:txBody>
          <a:bodyPr/>
          <a:lstStyle>
            <a:lvl1pPr marL="0" indent="0" algn="ctr">
              <a:spcBef>
                <a:spcPts val="3200"/>
              </a:spcBef>
              <a:buSzTx/>
              <a:buNone/>
              <a:defRPr sz="2800"/>
            </a:lvl1pPr>
          </a:lstStyle>
          <a:p>
            <a:pPr lvl="0">
              <a:defRPr sz="1800"/>
            </a:pPr>
            <a:r>
              <a:rPr sz="2800"/>
              <a:t>Just a small sample of how the flow of our game is handled.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 Shot 2014-06-06 at 23.29.28 .png"/>
          <p:cNvPicPr/>
          <p:nvPr/>
        </p:nvPicPr>
        <p:blipFill>
          <a:blip r:embed="rId2">
            <a:extLst/>
          </a:blip>
          <a:srcRect l="361" t="0" r="361" b="0"/>
          <a:stretch>
            <a:fillRect/>
          </a:stretch>
        </p:blipFill>
        <p:spPr>
          <a:xfrm>
            <a:off x="0" y="32329"/>
            <a:ext cx="12999418" cy="9688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1407007" y="236198"/>
            <a:ext cx="10190786" cy="9281204"/>
            <a:chOff x="-203200" y="-215900"/>
            <a:chExt cx="10190784" cy="9281203"/>
          </a:xfrm>
        </p:grpSpPr>
        <p:pic>
          <p:nvPicPr>
            <p:cNvPr id="185" name="Screen Shot 2014-06-06 at 23.34.36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84385" cy="88494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0190785" cy="928120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4-06-06 at 21.55.32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673" y="484751"/>
            <a:ext cx="10909454" cy="67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GUI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Greg Knight</a:t>
            </a:r>
          </a:p>
        </p:txBody>
      </p:sp>
      <p:sp>
        <p:nvSpPr>
          <p:cNvPr id="191" name="Shape 191"/>
          <p:cNvSpPr/>
          <p:nvPr/>
        </p:nvSpPr>
        <p:spPr>
          <a:xfrm>
            <a:off x="88297" y="933450"/>
            <a:ext cx="1469326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Master </a:t>
            </a:r>
            <a:endParaRPr sz="2700"/>
          </a:p>
          <a:p>
            <a:pPr lvl="0">
              <a:defRPr sz="1800"/>
            </a:pPr>
            <a:r>
              <a:rPr sz="2700"/>
              <a:t>Card</a:t>
            </a:r>
          </a:p>
        </p:txBody>
      </p:sp>
      <p:sp>
        <p:nvSpPr>
          <p:cNvPr id="192" name="Shape 192"/>
          <p:cNvSpPr/>
          <p:nvPr/>
        </p:nvSpPr>
        <p:spPr>
          <a:xfrm rot="2812566">
            <a:off x="1246862" y="1514832"/>
            <a:ext cx="698778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5067637" y="525780"/>
            <a:ext cx="2442805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Player Card</a:t>
            </a:r>
          </a:p>
        </p:txBody>
      </p:sp>
      <p:sp>
        <p:nvSpPr>
          <p:cNvPr id="194" name="Shape 194"/>
          <p:cNvSpPr/>
          <p:nvPr/>
        </p:nvSpPr>
        <p:spPr>
          <a:xfrm rot="5380096">
            <a:off x="5939282" y="1184632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1249998" y="2091689"/>
            <a:ext cx="1727954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Ball </a:t>
            </a:r>
            <a:endParaRPr sz="2700"/>
          </a:p>
          <a:p>
            <a:pPr lvl="0">
              <a:defRPr sz="1800"/>
            </a:pPr>
            <a:r>
              <a:rPr sz="2700"/>
              <a:t>Ticker</a:t>
            </a:r>
          </a:p>
        </p:txBody>
      </p:sp>
      <p:sp>
        <p:nvSpPr>
          <p:cNvPr id="196" name="Shape 196"/>
          <p:cNvSpPr/>
          <p:nvPr/>
        </p:nvSpPr>
        <p:spPr>
          <a:xfrm rot="8705531">
            <a:off x="10780522" y="2673072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1336358" y="3418852"/>
            <a:ext cx="1727954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Status</a:t>
            </a:r>
            <a:endParaRPr sz="2700"/>
          </a:p>
          <a:p>
            <a:pPr lvl="0">
              <a:defRPr sz="1800"/>
            </a:pPr>
            <a:r>
              <a:rPr sz="2700"/>
              <a:t>Window</a:t>
            </a:r>
          </a:p>
        </p:txBody>
      </p:sp>
      <p:sp>
        <p:nvSpPr>
          <p:cNvPr id="198" name="Shape 198"/>
          <p:cNvSpPr/>
          <p:nvPr/>
        </p:nvSpPr>
        <p:spPr>
          <a:xfrm rot="10778706">
            <a:off x="10780522" y="3680799"/>
            <a:ext cx="698779" cy="387629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11249998" y="4769326"/>
            <a:ext cx="1727954" cy="6858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New Bingo Notification</a:t>
            </a:r>
          </a:p>
        </p:txBody>
      </p:sp>
      <p:sp>
        <p:nvSpPr>
          <p:cNvPr id="200" name="Shape 200"/>
          <p:cNvSpPr/>
          <p:nvPr/>
        </p:nvSpPr>
        <p:spPr>
          <a:xfrm rot="10778706">
            <a:off x="10562082" y="4918018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GUI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952500" y="2603500"/>
            <a:ext cx="5067777" cy="6286500"/>
          </a:xfrm>
          <a:prstGeom prst="rect">
            <a:avLst/>
          </a:prstGeom>
        </p:spPr>
        <p:txBody>
          <a:bodyPr/>
          <a:lstStyle/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The main Bingo game GUI is designed to accommodate different amounts of cards.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A GridBagLayout was used to place JPanels in the frame. It’s like GridLayout but more flexible.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It allows grid spaces to span multiple rows/columns.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It also uses padding/insets. </a:t>
            </a:r>
          </a:p>
        </p:txBody>
      </p:sp>
      <p:pic>
        <p:nvPicPr>
          <p:cNvPr id="204" name="Screen Shot 2014-06-06 at 21.55.32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0222" y="2802938"/>
            <a:ext cx="5007694" cy="310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 Shot 2014-06-06 at 21.56.31 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0222" y="6259679"/>
            <a:ext cx="5007694" cy="310171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8554463" y="2218689"/>
            <a:ext cx="2259212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One Card</a:t>
            </a:r>
          </a:p>
        </p:txBody>
      </p:sp>
      <p:sp>
        <p:nvSpPr>
          <p:cNvPr id="207" name="Shape 207"/>
          <p:cNvSpPr/>
          <p:nvPr/>
        </p:nvSpPr>
        <p:spPr>
          <a:xfrm>
            <a:off x="7994703" y="5718809"/>
            <a:ext cx="3541292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Multiple Cards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Abstract Card Class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952500" y="2603500"/>
            <a:ext cx="11099800" cy="4267200"/>
          </a:xfrm>
          <a:prstGeom prst="rect">
            <a:avLst/>
          </a:prstGeom>
        </p:spPr>
        <p:txBody>
          <a:bodyPr/>
          <a:lstStyle/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Defines common elements of MasterCard and PlayerCard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Both say “Bingo” across the top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Both have a GridLayout in the center for displaying Cells and have 5 columns with an undefined number of rows. 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Method generateCardLayout() is enforced for subclasses to implement differently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2082800" y="7710249"/>
            <a:ext cx="8839200" cy="1066801"/>
            <a:chOff x="-215900" y="-139700"/>
            <a:chExt cx="8839200" cy="1066800"/>
          </a:xfrm>
        </p:grpSpPr>
        <p:pic>
          <p:nvPicPr>
            <p:cNvPr id="212" name="Screen Shot 2014-06-07 at 00.43.54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407400" cy="508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8839200" cy="1066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How We Communicate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861739" y="3327400"/>
            <a:ext cx="5744122" cy="4546600"/>
          </a:xfrm>
          <a:prstGeom prst="rect">
            <a:avLst/>
          </a:prstGeom>
        </p:spPr>
        <p:txBody>
          <a:bodyPr/>
          <a:lstStyle/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GitHub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Google Groups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Texting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After Class Meetings</a:t>
            </a:r>
          </a:p>
        </p:txBody>
      </p:sp>
      <p:pic>
        <p:nvPicPr>
          <p:cNvPr id="5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1935" y="2359124"/>
            <a:ext cx="4586730" cy="315620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5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2950" y="5762178"/>
            <a:ext cx="4584701" cy="2984992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MasterCard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1389380" y="2603500"/>
            <a:ext cx="6780134" cy="6286500"/>
          </a:xfrm>
          <a:prstGeom prst="rect">
            <a:avLst/>
          </a:prstGeom>
        </p:spPr>
        <p:txBody>
          <a:bodyPr/>
          <a:lstStyle/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Displays the history of numbers called for an entire round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Does not convey the order in which they were called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Extends Card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Receives int each time a number is called and marks that cell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Column is easy since we know the ranges of each column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The row is determined mathematically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Cell’s toggleToken() is called.</a:t>
            </a:r>
          </a:p>
        </p:txBody>
      </p:sp>
      <p:pic>
        <p:nvPicPr>
          <p:cNvPr id="217" name="Histor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4694" y="2682795"/>
            <a:ext cx="2706370" cy="5960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PlayerCard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Cells are assigned random integers with rules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Each column can only have a particular range of 15 integers and numbers cannot repeat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Middle cell is blank and permanently marked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All other cells toggle the marker with a mouse click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PlayerCard has a “Call Bingo” button to claim a Bingo which, if valid, removes the card from play and if not, freezes the card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 custom cursor appears when hovering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Generating Card Layout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0040" indent="-320040" defTabSz="420624">
              <a:spcBef>
                <a:spcPts val="3000"/>
              </a:spcBef>
              <a:defRPr sz="1800"/>
            </a:pPr>
            <a:r>
              <a:rPr sz="2592"/>
              <a:t>For each new coordinate, a random “candidate” int is generated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Within proper range for its column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Checks cells above to see if it is already on the card and, if so, randomly generates another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In testing, “re-rolls” only occur a few times per card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MouseAdapter added to each cell to trigger toggleToken()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Center “free” space is made </a:t>
            </a:r>
            <a:endParaRPr sz="2592"/>
          </a:p>
          <a:p>
            <a:pPr lvl="2" marL="960120" indent="-320040" defTabSz="420624">
              <a:spcBef>
                <a:spcPts val="3000"/>
              </a:spcBef>
              <a:defRPr sz="1800"/>
            </a:pPr>
            <a:r>
              <a:rPr sz="2592"/>
              <a:t>This displays no number visually but internally the number is -1 and is interpreted as a number that has been called during validation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457200" y="622300"/>
            <a:ext cx="12090400" cy="8509000"/>
            <a:chOff x="-203200" y="-215900"/>
            <a:chExt cx="12090400" cy="8509000"/>
          </a:xfrm>
        </p:grpSpPr>
        <p:pic>
          <p:nvPicPr>
            <p:cNvPr id="226" name="Screen Shot 2014-06-07 at 00.45.14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684000" cy="8077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2090400" cy="8509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Check for Valid Bingo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 defTabSz="414781">
              <a:spcBef>
                <a:spcPts val="2900"/>
              </a:spcBef>
              <a:buSzTx/>
              <a:buNone/>
              <a:defRPr sz="1800"/>
            </a:pPr>
            <a:r>
              <a:rPr sz="2556"/>
              <a:t>Sidney Eubanks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There are 13 possible ways to get a Bingo (5 horizontal, 5 vertical, 2 diagonal, and all 4 corners)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Loops through each possible combination, moving onto new combination if a cell is unmarked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It must also check to see if the numbers in the pattern have actually been called. If they have, isValidBingo() breaks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The card is then replaced with a panel indicating that the player has won and remains there for the rest of the game 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If the Bingo was not valid, a freeze panel is put in place for 5 seconds, preventing the player from seeing or placing any tokens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4"/>
          <p:cNvGrpSpPr/>
          <p:nvPr/>
        </p:nvGrpSpPr>
        <p:grpSpPr>
          <a:xfrm>
            <a:off x="101600" y="964922"/>
            <a:ext cx="12801600" cy="7975601"/>
            <a:chOff x="-203200" y="-215900"/>
            <a:chExt cx="12801600" cy="7975600"/>
          </a:xfrm>
        </p:grpSpPr>
        <p:pic>
          <p:nvPicPr>
            <p:cNvPr id="233" name="Screen Shot 2014-06-07 at 00.58.12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395200" cy="7543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2801600" cy="7975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Computer Players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840739" y="2603500"/>
            <a:ext cx="7656196" cy="6286500"/>
          </a:xfrm>
          <a:prstGeom prst="rect">
            <a:avLst/>
          </a:prstGeom>
        </p:spPr>
        <p:txBody>
          <a:bodyPr/>
          <a:lstStyle/>
          <a:p>
            <a:pPr lvl="0" marL="0" indent="0" algn="ctr" defTabSz="438150">
              <a:spcBef>
                <a:spcPts val="2400"/>
              </a:spcBef>
              <a:buSzTx/>
              <a:buNone/>
              <a:defRPr sz="1800"/>
            </a:pPr>
            <a:r>
              <a:rPr sz="2100"/>
              <a:t>Greg Knight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Accept called numbers into memory queue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then grab the numbers from their queue based on random response time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search their cards, mark numbers, and call bingos 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Do not have full-on card objects. They have an array of “computer cards” that are more efficient than a “player card”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are realistic because they can both miss numbers if they are too slow and also not notice a valid pattern sometimes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To test their output (since it was not visual like the player cards) we printed their cards to the console</a:t>
            </a:r>
          </a:p>
        </p:txBody>
      </p:sp>
      <p:grpSp>
        <p:nvGrpSpPr>
          <p:cNvPr id="240" name="Group 240"/>
          <p:cNvGrpSpPr/>
          <p:nvPr/>
        </p:nvGrpSpPr>
        <p:grpSpPr>
          <a:xfrm>
            <a:off x="9028548" y="2526387"/>
            <a:ext cx="3447007" cy="6428026"/>
            <a:chOff x="-203200" y="-215900"/>
            <a:chExt cx="3447005" cy="6428025"/>
          </a:xfrm>
        </p:grpSpPr>
        <p:pic>
          <p:nvPicPr>
            <p:cNvPr id="239" name="ComputerCardToString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40606" cy="59962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3447006" cy="642802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 idx="4294967295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 Diagram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-59533" y="1651818"/>
            <a:ext cx="13123866" cy="7474950"/>
            <a:chOff x="-203200" y="-215900"/>
            <a:chExt cx="13123865" cy="7474948"/>
          </a:xfrm>
        </p:grpSpPr>
        <p:pic>
          <p:nvPicPr>
            <p:cNvPr id="244" name="Screen Shot 2014-06-07 at 08.12.13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17466" cy="704314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3123866" cy="747494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Incomplete Stuff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Implement Historical Winnings Chart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Allow shop to have random chance of sale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Allow random chance of pre-marked “free” cells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Grayscale or muted Call Button for when PlayerCard is won or frozen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Fade out music in shutdown hook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Let PlayerCards earn multiple Bingos if multiple patterns exist when called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Add white stroke around numbers text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Complete UML with relationships and associations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More Stuff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1624945" y="2470150"/>
            <a:ext cx="3923070" cy="6286500"/>
          </a:xfrm>
          <a:prstGeom prst="rect">
            <a:avLst/>
          </a:prstGeom>
        </p:spPr>
        <p:txBody>
          <a:bodyPr/>
          <a:lstStyle/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Game Font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Player Persistence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ChoosePlayer/NewPlayer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Ball Ticker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Calling Numbers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New Bingo Notification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Message Dialog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6829404" y="2330450"/>
            <a:ext cx="4354871" cy="6845300"/>
            <a:chOff x="-215900" y="-139700"/>
            <a:chExt cx="4354869" cy="6845300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3923070" cy="6286500"/>
            </a:xfrm>
            <a:prstGeom prst="rect">
              <a:avLst/>
            </a:prstGeom>
            <a:solidFill>
              <a:srgbClr val="F6F6EB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Reset Tickets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Credits/Rules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Shutdown hook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Background music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Shop GUI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Close Bingo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Cells</a:t>
              </a:r>
            </a:p>
          </p:txBody>
        </p:sp>
        <p:pic>
          <p:nvPicPr>
            <p:cNvPr id="252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4354870" cy="6845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GitHub?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lnSpc>
                <a:spcPct val="20000"/>
              </a:lnSpc>
              <a:buSzTx/>
              <a:buNone/>
              <a:defRPr sz="1800"/>
            </a:pPr>
            <a:r>
              <a:rPr sz="3600"/>
              <a:t>Elinor Huntington</a:t>
            </a:r>
            <a:endParaRPr sz="3600"/>
          </a:p>
          <a:p>
            <a:pPr lvl="0">
              <a:defRPr sz="1800"/>
            </a:pPr>
            <a:r>
              <a:rPr sz="3600"/>
              <a:t>I was learning Git for my JPL internship</a:t>
            </a:r>
            <a:endParaRPr sz="3600"/>
          </a:p>
          <a:p>
            <a:pPr lvl="0">
              <a:defRPr sz="1800"/>
            </a:pPr>
            <a:r>
              <a:rPr sz="3600"/>
              <a:t>I thought it would be a good way to organize our work, especially when it came time to code</a:t>
            </a:r>
            <a:endParaRPr sz="3600"/>
          </a:p>
          <a:p>
            <a:pPr lvl="0">
              <a:defRPr sz="1800"/>
            </a:pPr>
            <a:r>
              <a:rPr sz="3600"/>
              <a:t>Put together a mini boot camp for my team members</a:t>
            </a:r>
            <a:endParaRPr sz="3600"/>
          </a:p>
          <a:p>
            <a:pPr lvl="0">
              <a:defRPr sz="1800"/>
            </a:pPr>
            <a:r>
              <a:rPr sz="3600"/>
              <a:t>It lasted about 4 hours…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Statistics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3836610" y="2654300"/>
            <a:ext cx="533158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2,541 Lines of Code</a:t>
            </a:r>
            <a:endParaRPr sz="3600"/>
          </a:p>
          <a:p>
            <a:pPr lvl="0">
              <a:defRPr sz="1800"/>
            </a:pPr>
            <a:r>
              <a:rPr sz="3600"/>
              <a:t>77,138 Characters</a:t>
            </a:r>
            <a:endParaRPr sz="3600"/>
          </a:p>
          <a:p>
            <a:pPr lvl="0">
              <a:defRPr sz="1800"/>
            </a:pPr>
            <a:r>
              <a:rPr sz="3600"/>
              <a:t>19 Classes</a:t>
            </a:r>
            <a:endParaRPr sz="3600"/>
          </a:p>
          <a:p>
            <a:pPr lvl="0">
              <a:defRPr sz="1800"/>
            </a:pPr>
            <a:r>
              <a:rPr sz="3600"/>
              <a:t>212 Git Commits</a:t>
            </a:r>
            <a:endParaRPr sz="3600"/>
          </a:p>
          <a:p>
            <a:pPr lvl="0">
              <a:defRPr sz="1800"/>
            </a:pPr>
            <a:r>
              <a:rPr sz="3600"/>
              <a:t>80 Closed Issues</a:t>
            </a:r>
            <a:endParaRPr sz="3600"/>
          </a:p>
          <a:p>
            <a:pPr lvl="0">
              <a:defRPr sz="1800"/>
            </a:pPr>
            <a:r>
              <a:rPr sz="3600"/>
              <a:t>21.5 MB Jar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Git?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Git is version control</a:t>
            </a:r>
            <a:endParaRPr sz="3600"/>
          </a:p>
          <a:p>
            <a:pPr lvl="0">
              <a:defRPr sz="1800"/>
            </a:pPr>
            <a:r>
              <a:rPr sz="3600"/>
              <a:t>Tracks changes made to files and directories</a:t>
            </a:r>
            <a:endParaRPr sz="3600"/>
          </a:p>
          <a:p>
            <a:pPr lvl="0">
              <a:defRPr sz="1800"/>
            </a:pPr>
            <a:r>
              <a:rPr sz="3600"/>
              <a:t>Mainly used for managing source code</a:t>
            </a:r>
            <a:endParaRPr sz="3600"/>
          </a:p>
          <a:p>
            <a:pPr lvl="0">
              <a:defRPr sz="1800"/>
            </a:pPr>
            <a:r>
              <a:rPr sz="3600"/>
              <a:t>Simple version control examples:</a:t>
            </a:r>
            <a:endParaRPr sz="3600"/>
          </a:p>
          <a:p>
            <a:pPr lvl="1">
              <a:defRPr sz="1800"/>
            </a:pPr>
            <a:r>
              <a:rPr sz="3600"/>
              <a:t>Microsoft Word’s “Track Changes”</a:t>
            </a:r>
            <a:endParaRPr sz="3600"/>
          </a:p>
          <a:p>
            <a:pPr lvl="1">
              <a:defRPr sz="1800"/>
            </a:pPr>
            <a:r>
              <a:rPr sz="3600"/>
              <a:t>Undo Buttons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Git Basics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Distributed version control</a:t>
            </a:r>
            <a:endParaRPr sz="3600"/>
          </a:p>
          <a:p>
            <a:pPr lvl="1">
              <a:defRPr sz="1800"/>
            </a:pPr>
            <a:r>
              <a:rPr sz="3600"/>
              <a:t>Distributed means there is no definitive, centralized repository so the chance of losing your code entirely is almost null</a:t>
            </a:r>
            <a:endParaRPr sz="3600"/>
          </a:p>
          <a:p>
            <a:pPr lvl="1">
              <a:defRPr sz="1800"/>
            </a:pPr>
            <a:r>
              <a:rPr sz="3600"/>
              <a:t>Everyone can push &amp; pull from the repo and stay up to date with each other </a:t>
            </a:r>
            <a:endParaRPr sz="3600"/>
          </a:p>
          <a:p>
            <a:pPr lvl="1">
              <a:defRPr sz="1800"/>
            </a:pPr>
            <a:r>
              <a:rPr sz="3600"/>
              <a:t>Version control basically means you have a history of what changes were made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How We Used GitHub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Set up a GitHub account</a:t>
            </a:r>
            <a:endParaRPr sz="3600"/>
          </a:p>
          <a:p>
            <a:pPr lvl="0">
              <a:defRPr sz="1800"/>
            </a:pPr>
            <a:r>
              <a:rPr sz="3600"/>
              <a:t>Synced all of our source code</a:t>
            </a:r>
            <a:endParaRPr sz="3600"/>
          </a:p>
          <a:p>
            <a:pPr lvl="0">
              <a:defRPr sz="1800"/>
            </a:pPr>
            <a:r>
              <a:rPr sz="3600"/>
              <a:t>Used GitHub’s “Issues” to keep track of what needs to be done</a:t>
            </a:r>
            <a:endParaRPr sz="3600"/>
          </a:p>
          <a:p>
            <a:pPr lvl="1">
              <a:defRPr sz="1800"/>
            </a:pPr>
            <a:r>
              <a:rPr sz="3600"/>
              <a:t>Issues could be claimed or assigned so that no two people were working on the same thing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893557"/>
            <a:ext cx="5740401" cy="7186943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6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5100" y="4554405"/>
            <a:ext cx="5740401" cy="4526095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7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27950" y="1893557"/>
            <a:ext cx="3314700" cy="2603501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71" name="Screen Shot 2014-06-06 at 6.26.23 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6112" y="506632"/>
            <a:ext cx="5056652" cy="112033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 idx="4294967295"/>
          </p:nvPr>
        </p:nvSpPr>
        <p:spPr>
          <a:xfrm>
            <a:off x="952500" y="-12700"/>
            <a:ext cx="5334000" cy="215900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>
              <a:defRPr sz="1800"/>
            </a:pPr>
            <a:r>
              <a:rPr sz="8000"/>
              <a:t>Issues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Google Groups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/>
            </a:pPr>
            <a:r>
              <a:rPr sz="3600"/>
              <a:t>Joshua Wallace</a:t>
            </a:r>
            <a:endParaRPr sz="3600"/>
          </a:p>
          <a:p>
            <a:pPr lvl="0">
              <a:defRPr sz="1800"/>
            </a:pPr>
            <a:r>
              <a:rPr sz="3600"/>
              <a:t>I had used Google Groups with other projects</a:t>
            </a:r>
            <a:endParaRPr sz="3600"/>
          </a:p>
          <a:p>
            <a:pPr lvl="0">
              <a:defRPr sz="1800"/>
            </a:pPr>
            <a:r>
              <a:rPr sz="3600"/>
              <a:t>It’s a good way to communicate ideas in a group with threaded conversations</a:t>
            </a:r>
            <a:endParaRPr sz="3600"/>
          </a:p>
          <a:p>
            <a:pPr lvl="0">
              <a:defRPr sz="1800"/>
            </a:pPr>
            <a:r>
              <a:rPr sz="3600"/>
              <a:t>It turned out to work at first but kind of fell off the radar after we got started coding</a:t>
            </a:r>
          </a:p>
        </p:txBody>
      </p:sp>
    </p:spTree>
  </p:cSld>
  <p:clrMapOvr>
    <a:masterClrMapping/>
  </p:clrMapOvr>
  <p:transition spd="med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ooper Black"/>
        <a:ea typeface="Cooper Black"/>
        <a:cs typeface="Cooper Black"/>
      </a:majorFont>
      <a:minorFont>
        <a:latin typeface="Cooper Black"/>
        <a:ea typeface="Cooper Black"/>
        <a:cs typeface="Coope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ooper Black"/>
        <a:ea typeface="Cooper Black"/>
        <a:cs typeface="Cooper Black"/>
      </a:majorFont>
      <a:minorFont>
        <a:latin typeface="Cooper Black"/>
        <a:ea typeface="Cooper Black"/>
        <a:cs typeface="Coope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