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Default Extension="png" ContentType="image/png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gif" ContentType="image/gif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99"/>
  </p:notesMasterIdLst>
  <p:handoutMasterIdLst>
    <p:handoutMasterId r:id="rId100"/>
  </p:handoutMasterIdLst>
  <p:sldIdLst>
    <p:sldId id="354" r:id="rId2"/>
    <p:sldId id="355" r:id="rId3"/>
    <p:sldId id="258" r:id="rId4"/>
    <p:sldId id="259" r:id="rId5"/>
    <p:sldId id="356" r:id="rId6"/>
    <p:sldId id="262" r:id="rId7"/>
    <p:sldId id="348" r:id="rId8"/>
    <p:sldId id="357" r:id="rId9"/>
    <p:sldId id="358" r:id="rId10"/>
    <p:sldId id="359" r:id="rId11"/>
    <p:sldId id="360" r:id="rId12"/>
    <p:sldId id="361" r:id="rId13"/>
    <p:sldId id="362" r:id="rId14"/>
    <p:sldId id="267" r:id="rId15"/>
    <p:sldId id="363" r:id="rId16"/>
    <p:sldId id="352" r:id="rId17"/>
    <p:sldId id="364" r:id="rId18"/>
    <p:sldId id="269" r:id="rId19"/>
    <p:sldId id="365" r:id="rId20"/>
    <p:sldId id="366" r:id="rId21"/>
    <p:sldId id="272" r:id="rId22"/>
    <p:sldId id="273" r:id="rId23"/>
    <p:sldId id="274" r:id="rId24"/>
    <p:sldId id="367" r:id="rId25"/>
    <p:sldId id="368" r:id="rId26"/>
    <p:sldId id="277" r:id="rId27"/>
    <p:sldId id="369" r:id="rId28"/>
    <p:sldId id="375" r:id="rId29"/>
    <p:sldId id="370" r:id="rId30"/>
    <p:sldId id="371" r:id="rId31"/>
    <p:sldId id="372" r:id="rId32"/>
    <p:sldId id="282" r:id="rId33"/>
    <p:sldId id="283" r:id="rId34"/>
    <p:sldId id="284" r:id="rId35"/>
    <p:sldId id="285" r:id="rId36"/>
    <p:sldId id="286" r:id="rId37"/>
    <p:sldId id="287" r:id="rId38"/>
    <p:sldId id="353" r:id="rId39"/>
    <p:sldId id="373" r:id="rId40"/>
    <p:sldId id="289" r:id="rId41"/>
    <p:sldId id="374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AH" initials="E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3154" autoAdjust="0"/>
  </p:normalViewPr>
  <p:slideViewPr>
    <p:cSldViewPr>
      <p:cViewPr>
        <p:scale>
          <a:sx n="80" d="100"/>
          <a:sy n="80" d="100"/>
        </p:scale>
        <p:origin x="-528" y="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1660A-DF9E-41EC-BB1E-D34429F8BECB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54DB1-69CC-4189-957B-921310CD21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71B7-A1C0-4807-B187-1456BECCFDC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27707-1BDC-465E-9949-90FF3EA5A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Mainly used for managing source code – not much use for anything besides text files (though they can still be stored in the project/repo)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Three kinds </a:t>
            </a:r>
          </a:p>
          <a:p>
            <a:pPr lvl="3"/>
            <a:r>
              <a:rPr lang="en-US" dirty="0" smtClean="0"/>
              <a:t>system – every user</a:t>
            </a:r>
          </a:p>
          <a:p>
            <a:pPr lvl="3"/>
            <a:r>
              <a:rPr lang="en-US" dirty="0" smtClean="0"/>
              <a:t>global – current user</a:t>
            </a:r>
          </a:p>
          <a:p>
            <a:pPr lvl="3"/>
            <a:r>
              <a:rPr lang="en-US" dirty="0" smtClean="0"/>
              <a:t>(Project) – specific project (no modifier)</a:t>
            </a:r>
          </a:p>
          <a:p>
            <a:pPr lvl="3"/>
            <a:r>
              <a:rPr lang="en-US" dirty="0" smtClean="0"/>
              <a:t>The .</a:t>
            </a:r>
            <a:r>
              <a:rPr lang="en-US" dirty="0" err="1" smtClean="0"/>
              <a:t>gitconfig</a:t>
            </a:r>
            <a:r>
              <a:rPr lang="en-US" dirty="0" smtClean="0"/>
              <a:t> files for these are found in different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Will primarily use global </a:t>
            </a:r>
            <a:r>
              <a:rPr lang="en-US" dirty="0" err="1" smtClean="0"/>
              <a:t>configs</a:t>
            </a:r>
            <a:r>
              <a:rPr lang="en-US" dirty="0" smtClean="0"/>
              <a:t>, and can do that using command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dirty="0" smtClean="0"/>
              <a:t>The</a:t>
            </a:r>
            <a:r>
              <a:rPr lang="en-US" baseline="0" dirty="0" smtClean="0"/>
              <a:t> first two are necessary. They will be included in all your commits so your collaborators and yourself can see what you’ve done.</a:t>
            </a:r>
          </a:p>
          <a:p>
            <a:pPr lvl="2"/>
            <a:r>
              <a:rPr lang="en-US" baseline="0" dirty="0" smtClean="0"/>
              <a:t>The third, you can use any text editor you wish, </a:t>
            </a:r>
            <a:r>
              <a:rPr lang="en-US" baseline="0" dirty="0" err="1" smtClean="0"/>
              <a:t>nano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emacs</a:t>
            </a:r>
            <a:r>
              <a:rPr lang="en-US" baseline="0" dirty="0" smtClean="0"/>
              <a:t>, notepad, etc – this will be the default for your commit and merge messages. </a:t>
            </a:r>
          </a:p>
          <a:p>
            <a:pPr lvl="2"/>
            <a:r>
              <a:rPr lang="en-US" baseline="0" dirty="0" smtClean="0"/>
              <a:t>The fourth imposes a color scheme on certain output so it is more readable – very useful.</a:t>
            </a:r>
          </a:p>
          <a:p>
            <a:pPr lvl="2"/>
            <a:r>
              <a:rPr lang="en-US" baseline="0" dirty="0" smtClean="0"/>
              <a:t>--list lists all configurations, in system, global and project; it can be given those options to narrow the field</a:t>
            </a:r>
          </a:p>
          <a:p>
            <a:pPr lvl="2"/>
            <a:r>
              <a:rPr lang="en-US" baseline="0" dirty="0" smtClean="0"/>
              <a:t>you can also use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to find a specific configuration, as in the last </a:t>
            </a:r>
          </a:p>
          <a:p>
            <a:pPr lvl="2"/>
            <a:r>
              <a:rPr lang="en-US" baseline="0" dirty="0" smtClean="0"/>
              <a:t>as you work with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, you’ll get more used to it.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a few </a:t>
            </a:r>
            <a:r>
              <a:rPr lang="en-US" dirty="0" err="1" smtClean="0"/>
              <a:t>git</a:t>
            </a:r>
            <a:r>
              <a:rPr lang="en-US" dirty="0" smtClean="0"/>
              <a:t> help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</a:t>
            </a:r>
            <a:r>
              <a:rPr lang="en-US" baseline="0" dirty="0" smtClean="0"/>
              <a:t> into the .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directory and cat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create a simple file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can see the file, but it is untracked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add .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this will add all </a:t>
            </a:r>
            <a:r>
              <a:rPr lang="en-US" dirty="0" err="1" smtClean="0">
                <a:ea typeface="Calibri"/>
                <a:cs typeface="Times New Roman"/>
              </a:rPr>
              <a:t>unstracked</a:t>
            </a:r>
            <a:r>
              <a:rPr lang="en-US" dirty="0" smtClean="0">
                <a:ea typeface="Calibri"/>
                <a:cs typeface="Times New Roman"/>
              </a:rPr>
              <a:t>/modified files to the staging area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you could also do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add &lt;filename&gt;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commit –m “Initial commit”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the messages are very important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they should be concise and informative – no more than 70 characters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if you need to give more information just type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commit and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will transfer you into your text editor so you can write a longer paragraph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this example is too concise, but usually you only want to make one or a few related changes to a file or files before you commit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this makes reading logs much, much easier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never commit t files whose changes have nothing to do with each other</a:t>
            </a:r>
          </a:p>
          <a:p>
            <a:pPr lvl="4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dirty="0" smtClean="0">
                <a:ea typeface="Calibri"/>
                <a:cs typeface="Times New Roman"/>
              </a:rPr>
              <a:t>bad message: “Changed variable names in file and </a:t>
            </a:r>
            <a:r>
              <a:rPr lang="en-US" dirty="0" err="1" smtClean="0">
                <a:ea typeface="Calibri"/>
                <a:cs typeface="Times New Roman"/>
              </a:rPr>
              <a:t>refactored</a:t>
            </a:r>
            <a:r>
              <a:rPr lang="en-US" dirty="0" smtClean="0">
                <a:ea typeface="Calibri"/>
                <a:cs typeface="Times New Roman"/>
              </a:rPr>
              <a:t> code in </a:t>
            </a:r>
            <a:r>
              <a:rPr lang="en-US" dirty="0" err="1" smtClean="0">
                <a:ea typeface="Calibri"/>
                <a:cs typeface="Times New Roman"/>
              </a:rPr>
              <a:t>otherfile</a:t>
            </a:r>
            <a:r>
              <a:rPr lang="en-US" dirty="0" smtClean="0">
                <a:ea typeface="Calibri"/>
                <a:cs typeface="Times New Roman"/>
              </a:rPr>
              <a:t>”</a:t>
            </a:r>
          </a:p>
          <a:p>
            <a:pPr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dirty="0" smtClean="0">
                <a:ea typeface="Calibri"/>
                <a:cs typeface="Times New Roman"/>
              </a:rPr>
              <a:t>be more specific!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3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SCCS – 1972m developed by AT&amp;T bundled w/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used in universities and then taken with students when they went out into working world</a:t>
            </a:r>
          </a:p>
          <a:p>
            <a:pPr lvl="4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SCCS keeps the original document and snapshots of what changes are made</a:t>
            </a:r>
          </a:p>
          <a:p>
            <a:pPr lvl="4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if you want version 5, SCCS takes version 1 and applies all the changes to get there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RCS – early 80s, cross-platform (revision control system)</a:t>
            </a:r>
          </a:p>
          <a:p>
            <a:pPr lvl="4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suntax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more intuitive, most importantly faster </a:t>
            </a:r>
          </a:p>
          <a:p>
            <a:pPr lvl="4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stored changes more intelligently	</a:t>
            </a:r>
          </a:p>
          <a:p>
            <a:pPr lvl="5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Reversed what SCCS did</a:t>
            </a:r>
          </a:p>
          <a:p>
            <a:pPr lvl="5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Kept most recent file in its whole form, as well as snapshots of past changes</a:t>
            </a:r>
          </a:p>
          <a:p>
            <a:pPr lvl="5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 because most times you want to work with current doc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CVS – Concurrent versions System</a:t>
            </a:r>
          </a:p>
          <a:p>
            <a:pPr lvl="4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allowed you to work on more than one file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neither RCS nor SCCS did)</a:t>
            </a:r>
          </a:p>
          <a:p>
            <a:pPr lvl="4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Introduced the code repository – centralized place to store code. Thus the “concurrent”</a:t>
            </a:r>
          </a:p>
          <a:p>
            <a:pPr lvl="5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Enabled work-sharing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SVN – Apache Subversion</a:t>
            </a:r>
          </a:p>
          <a:p>
            <a:pPr lvl="4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Improved working with repos</a:t>
            </a:r>
          </a:p>
          <a:p>
            <a:pPr lvl="4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 for non-text files to be saved for first time</a:t>
            </a:r>
          </a:p>
          <a:p>
            <a:pPr lvl="4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importantly, it wasn’t looking at the files, it was tracking the changes in a directory.</a:t>
            </a:r>
          </a:p>
          <a:p>
            <a:pPr lvl="5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CVS had problems if you renamed a file, but since SVN was tracking the directory, it had no problem with that</a:t>
            </a:r>
          </a:p>
          <a:p>
            <a:pPr lvl="3"/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BitKeeper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SCM</a:t>
            </a:r>
          </a:p>
          <a:p>
            <a:pPr lvl="4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as opposed to the puppies above</a:t>
            </a:r>
          </a:p>
          <a:p>
            <a:pPr lvl="4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 distributed version control</a:t>
            </a:r>
          </a:p>
          <a:p>
            <a:pPr lvl="4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was a community version that was free, which was used for source code management of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kernel from 2002-2005</a:t>
            </a:r>
          </a:p>
          <a:p>
            <a:pPr lvl="5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Everybody bitched about it because the company could make it for pay at any time and…</a:t>
            </a:r>
          </a:p>
          <a:p>
            <a:pPr lvl="5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course they did, in April 2005</a:t>
            </a:r>
          </a:p>
          <a:p>
            <a:pPr lvl="5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the benevolent overlord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Torvalds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created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because none of the other free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VCSes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above had what he wanted – distributed version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When you add, files go from the working directory into the staging index</a:t>
            </a:r>
          </a:p>
          <a:p>
            <a:pPr lvl="2"/>
            <a:r>
              <a:rPr lang="en-US" dirty="0" smtClean="0"/>
              <a:t>when you commit, they go from either</a:t>
            </a:r>
            <a:r>
              <a:rPr lang="en-US" baseline="0" dirty="0" smtClean="0"/>
              <a:t> the WD or the SI to the repo (depending on the options you provide)</a:t>
            </a:r>
            <a:endParaRPr lang="en-US" dirty="0" smtClean="0"/>
          </a:p>
          <a:p>
            <a:pPr lvl="2"/>
            <a:r>
              <a:rPr lang="en-US" dirty="0" smtClean="0"/>
              <a:t>why is this good?</a:t>
            </a:r>
          </a:p>
          <a:p>
            <a:pPr lvl="3"/>
            <a:r>
              <a:rPr lang="en-US" dirty="0" smtClean="0"/>
              <a:t>you can make changes to lots of files, but then choose which ones to add to staging index to be </a:t>
            </a:r>
            <a:r>
              <a:rPr lang="en-US" dirty="0" err="1" smtClean="0"/>
              <a:t>commited</a:t>
            </a:r>
            <a:r>
              <a:rPr lang="en-US" dirty="0" smtClean="0"/>
              <a:t> - this enables better </a:t>
            </a:r>
            <a:r>
              <a:rPr lang="en-US" dirty="0" err="1" smtClean="0"/>
              <a:t>organiztion</a:t>
            </a:r>
            <a:r>
              <a:rPr lang="en-US" dirty="0" smtClean="0"/>
              <a:t> of your commits organization</a:t>
            </a:r>
          </a:p>
          <a:p>
            <a:pPr lvl="3"/>
            <a:r>
              <a:rPr lang="en-US" dirty="0" smtClean="0"/>
              <a:t>the others still in working directory waiting to be staged and </a:t>
            </a:r>
            <a:r>
              <a:rPr lang="en-US" dirty="0" err="1" smtClean="0"/>
              <a:t>commited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 --&gt; do this all the time so you know what is going on in your trees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	if clean, means that the HEAD pointer points to exactly the same things we have in our working </a:t>
            </a:r>
            <a:r>
              <a:rPr lang="en-US" dirty="0" err="1" smtClean="0">
                <a:ea typeface="Calibri"/>
                <a:cs typeface="Times New Roman"/>
              </a:rPr>
              <a:t>directy</a:t>
            </a:r>
            <a:endParaRPr lang="en-US" dirty="0" smtClean="0">
              <a:ea typeface="Calibri"/>
              <a:cs typeface="Times New Roman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using TOUCH create some text files and add them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 will tell you these are untracked files --&gt; unless tracked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will not be able to tell you what changes have been made to them 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just a note here, you don't always want to track every file, so you should always do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 and see what is there. more on that when we talk about .</a:t>
            </a:r>
            <a:r>
              <a:rPr lang="en-US" dirty="0" err="1" smtClean="0">
                <a:ea typeface="Calibri"/>
                <a:cs typeface="Times New Roman"/>
              </a:rPr>
              <a:t>gitignore</a:t>
            </a:r>
            <a:endParaRPr lang="en-US" dirty="0" smtClean="0">
              <a:ea typeface="Calibri"/>
              <a:cs typeface="Times New Roman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add </a:t>
            </a:r>
            <a:r>
              <a:rPr lang="en-US" dirty="0" err="1" smtClean="0">
                <a:ea typeface="Calibri"/>
                <a:cs typeface="Times New Roman"/>
              </a:rPr>
              <a:t>fileone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filetwo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filethree</a:t>
            </a:r>
            <a:r>
              <a:rPr lang="en-US" dirty="0" smtClean="0">
                <a:ea typeface="Calibri"/>
                <a:cs typeface="Times New Roman"/>
              </a:rPr>
              <a:t> OR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add . OR do each </a:t>
            </a:r>
            <a:r>
              <a:rPr lang="en-US" dirty="0" err="1" smtClean="0">
                <a:ea typeface="Calibri"/>
                <a:cs typeface="Times New Roman"/>
              </a:rPr>
              <a:t>seperately</a:t>
            </a:r>
            <a:endParaRPr lang="en-US" dirty="0" smtClean="0">
              <a:ea typeface="Calibri"/>
              <a:cs typeface="Times New Roman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remember,</a:t>
            </a:r>
            <a:r>
              <a:rPr lang="en-US" baseline="0" dirty="0" smtClean="0">
                <a:ea typeface="Calibri"/>
                <a:cs typeface="Times New Roman"/>
              </a:rPr>
              <a:t> </a:t>
            </a:r>
            <a:r>
              <a:rPr lang="en-US" baseline="0" dirty="0" err="1" smtClean="0">
                <a:ea typeface="Calibri"/>
                <a:cs typeface="Times New Roman"/>
              </a:rPr>
              <a:t>git</a:t>
            </a:r>
            <a:r>
              <a:rPr lang="en-US" baseline="0" dirty="0" smtClean="0">
                <a:ea typeface="Calibri"/>
                <a:cs typeface="Times New Roman"/>
              </a:rPr>
              <a:t> add, adds to the staging index</a:t>
            </a:r>
            <a:endParaRPr lang="en-US" dirty="0" smtClean="0">
              <a:ea typeface="Calibri"/>
              <a:cs typeface="Times New Roman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 again --&gt; note that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 only shows difference between the three trees/directories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show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log to show commits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edit one of the files</a:t>
            </a:r>
          </a:p>
          <a:p>
            <a:pPr lvl="2"/>
            <a:r>
              <a:rPr lang="en-US" dirty="0" smtClean="0"/>
              <a:t>do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lvl="2"/>
            <a:r>
              <a:rPr lang="en-US" dirty="0" smtClean="0"/>
              <a:t>show modified</a:t>
            </a:r>
          </a:p>
          <a:p>
            <a:pPr lvl="2"/>
            <a:r>
              <a:rPr lang="en-US" dirty="0" smtClean="0"/>
              <a:t>do </a:t>
            </a:r>
            <a:r>
              <a:rPr lang="en-US" dirty="0" err="1" smtClean="0"/>
              <a:t>git</a:t>
            </a:r>
            <a:r>
              <a:rPr lang="en-US" dirty="0" smtClean="0"/>
              <a:t> add filename</a:t>
            </a:r>
          </a:p>
          <a:p>
            <a:pPr lvl="2"/>
            <a:r>
              <a:rPr lang="en-US" dirty="0" smtClean="0"/>
              <a:t>status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commit message</a:t>
            </a:r>
          </a:p>
          <a:p>
            <a:pPr lvl="2"/>
            <a:r>
              <a:rPr lang="en-US" dirty="0" smtClean="0"/>
              <a:t>then edit two others and show full commit (no add)</a:t>
            </a:r>
          </a:p>
          <a:p>
            <a:pPr lvl="2"/>
            <a:r>
              <a:rPr lang="en-US" dirty="0" smtClean="0"/>
              <a:t>show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basically to remind yourself or find out what changes have been made</a:t>
            </a:r>
          </a:p>
          <a:p>
            <a:pPr lvl="2"/>
            <a:r>
              <a:rPr lang="en-US" dirty="0" smtClean="0"/>
              <a:t>show line differences --&gt; in a long file it will just show you the line differences, not the whole file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diff shows what is unique to the working directory only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diff filename shows just a single file's differences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basically same as above, just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diff --staged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stage a file and show how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diff and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diff --staged differ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create some </a:t>
            </a:r>
            <a:r>
              <a:rPr lang="en-US" dirty="0" err="1" smtClean="0">
                <a:ea typeface="Calibri"/>
                <a:cs typeface="Times New Roman"/>
              </a:rPr>
              <a:t>throwout</a:t>
            </a:r>
            <a:r>
              <a:rPr lang="en-US" dirty="0" smtClean="0">
                <a:ea typeface="Calibri"/>
                <a:cs typeface="Times New Roman"/>
              </a:rPr>
              <a:t> files(3) with TOUCH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add .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commit -m "Red-Shirts"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1st way of deleting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just throw it in the trash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rm</a:t>
            </a:r>
            <a:r>
              <a:rPr lang="en-US" dirty="0" smtClean="0">
                <a:ea typeface="Calibri"/>
                <a:cs typeface="Times New Roman"/>
              </a:rPr>
              <a:t> red1 (</a:t>
            </a:r>
            <a:r>
              <a:rPr lang="en-US" dirty="0" err="1" smtClean="0">
                <a:ea typeface="Calibri"/>
                <a:cs typeface="Times New Roman"/>
              </a:rPr>
              <a:t>autocomplete</a:t>
            </a:r>
            <a:r>
              <a:rPr lang="en-US" dirty="0" smtClean="0">
                <a:ea typeface="Calibri"/>
                <a:cs typeface="Times New Roman"/>
              </a:rPr>
              <a:t> wont work!)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 --&gt; will be in staging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commit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2nd way, similar to first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throw in trash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st</a:t>
            </a:r>
            <a:endParaRPr lang="en-US" dirty="0" smtClean="0">
              <a:ea typeface="Calibri"/>
              <a:cs typeface="Times New Roman"/>
            </a:endParaRP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commit -am "killed off red shirt 2"</a:t>
            </a:r>
            <a:r>
              <a:rPr lang="en-US" dirty="0" smtClean="0">
                <a:solidFill>
                  <a:srgbClr val="FF0000"/>
                </a:solidFill>
                <a:ea typeface="Calibri"/>
                <a:cs typeface="Times New Roman"/>
              </a:rPr>
              <a:t> - be careful of -a option!!!</a:t>
            </a:r>
            <a:endParaRPr lang="en-US" dirty="0" smtClean="0">
              <a:ea typeface="Calibri"/>
              <a:cs typeface="Times New Roman"/>
            </a:endParaRP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3rd way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 - not in staging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rm</a:t>
            </a:r>
            <a:r>
              <a:rPr lang="en-US" dirty="0" smtClean="0">
                <a:ea typeface="Calibri"/>
                <a:cs typeface="Times New Roman"/>
              </a:rPr>
              <a:t> red2 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this COMPLETELY erases the file; not in trash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 shows that the remove is ready to be committed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commit -m "killed off red shirt 3"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similar to above, you can do it in the OS or you can do it all with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endParaRPr lang="en-US" dirty="0" smtClean="0">
              <a:ea typeface="Calibri"/>
              <a:cs typeface="Times New Roman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in OS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rename a file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 shows that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thinks the file was removed and a new file added, untracked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add </a:t>
            </a:r>
            <a:r>
              <a:rPr lang="en-US" dirty="0" err="1" smtClean="0">
                <a:ea typeface="Calibri"/>
                <a:cs typeface="Times New Roman"/>
              </a:rPr>
              <a:t>newfile</a:t>
            </a:r>
            <a:endParaRPr lang="en-US" dirty="0" smtClean="0">
              <a:ea typeface="Calibri"/>
              <a:cs typeface="Times New Roman"/>
            </a:endParaRP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rm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oldfile</a:t>
            </a:r>
            <a:endParaRPr lang="en-US" dirty="0" smtClean="0">
              <a:ea typeface="Calibri"/>
              <a:cs typeface="Times New Roman"/>
            </a:endParaRP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once in the staging area,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compares the two files and realizes it was </a:t>
            </a:r>
            <a:r>
              <a:rPr lang="en-US" dirty="0" err="1" smtClean="0">
                <a:ea typeface="Calibri"/>
                <a:cs typeface="Times New Roman"/>
              </a:rPr>
              <a:t>acutallly</a:t>
            </a:r>
            <a:r>
              <a:rPr lang="en-US" dirty="0" smtClean="0">
                <a:ea typeface="Calibri"/>
                <a:cs typeface="Times New Roman"/>
              </a:rPr>
              <a:t> a rename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then could commit normally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in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endParaRPr lang="en-US" dirty="0" smtClean="0">
              <a:ea typeface="Calibri"/>
              <a:cs typeface="Times New Roman"/>
            </a:endParaRP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	similar to </a:t>
            </a:r>
            <a:r>
              <a:rPr lang="en-US" dirty="0" err="1" smtClean="0">
                <a:ea typeface="Calibri"/>
                <a:cs typeface="Times New Roman"/>
              </a:rPr>
              <a:t>unix</a:t>
            </a:r>
            <a:r>
              <a:rPr lang="en-US" dirty="0" smtClean="0">
                <a:ea typeface="Calibri"/>
                <a:cs typeface="Times New Roman"/>
              </a:rPr>
              <a:t>, </a:t>
            </a:r>
            <a:r>
              <a:rPr lang="en-US" dirty="0" err="1" smtClean="0">
                <a:ea typeface="Calibri"/>
                <a:cs typeface="Times New Roman"/>
              </a:rPr>
              <a:t>ie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mv</a:t>
            </a:r>
            <a:r>
              <a:rPr lang="en-US" dirty="0" smtClean="0">
                <a:ea typeface="Calibri"/>
                <a:cs typeface="Times New Roman"/>
              </a:rPr>
              <a:t> = rename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mv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oldfile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newfile</a:t>
            </a:r>
            <a:endParaRPr lang="en-US" dirty="0" smtClean="0">
              <a:ea typeface="Calibri"/>
              <a:cs typeface="Times New Roman"/>
            </a:endParaRP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 shows the rename ready to be committed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Moving is similar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create a directory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mv</a:t>
            </a:r>
            <a:r>
              <a:rPr lang="en-US" dirty="0" smtClean="0">
                <a:ea typeface="Calibri"/>
                <a:cs typeface="Times New Roman"/>
              </a:rPr>
              <a:t> file directory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 shows that it treats it as a rename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commit -m "Reorganized file structure"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What’s that?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4 used some version of a central repository, from which you or later many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would check out code, change it and then commit those changes back to the central repo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each user maintains their own repos</a:t>
            </a:r>
          </a:p>
          <a:p>
            <a:pPr lvl="2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dirty="0" smtClean="0">
                <a:ea typeface="Calibri"/>
                <a:cs typeface="Times New Roman"/>
              </a:rPr>
              <a:t>Initializing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endParaRPr lang="en-US" dirty="0" smtClean="0">
              <a:ea typeface="Calibri"/>
              <a:cs typeface="Times New Roman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go to uninitialized directory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if do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 shows not being tracked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init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 shows that all inside files are untracked - still haven't done 1st commit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similary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log unhappy </a:t>
            </a:r>
            <a:r>
              <a:rPr lang="en-US" dirty="0" err="1" smtClean="0">
                <a:ea typeface="Calibri"/>
                <a:cs typeface="Times New Roman"/>
              </a:rPr>
              <a:t>becasue</a:t>
            </a:r>
            <a:r>
              <a:rPr lang="en-US" dirty="0" smtClean="0">
                <a:ea typeface="Calibri"/>
                <a:cs typeface="Times New Roman"/>
              </a:rPr>
              <a:t> HEAD doesn't point to anything in repo yet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add .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commit -m "initial commit"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say you accidentally deleted a large chunk from your file, then went ahead and saved it - it happens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use the </a:t>
            </a:r>
            <a:r>
              <a:rPr lang="en-US" dirty="0" err="1" smtClean="0">
                <a:ea typeface="Calibri"/>
                <a:cs typeface="Times New Roman"/>
              </a:rPr>
              <a:t>cali</a:t>
            </a:r>
            <a:r>
              <a:rPr lang="en-US" dirty="0" smtClean="0">
                <a:ea typeface="Calibri"/>
                <a:cs typeface="Times New Roman"/>
              </a:rPr>
              <a:t> repo for this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delete navigation div on index.html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add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 </a:t>
            </a:r>
            <a:r>
              <a:rPr lang="en-US" dirty="0" smtClean="0">
                <a:ea typeface="Calibri"/>
                <a:cs typeface="Times New Roman"/>
                <a:sym typeface="Wingdings" pitchFamily="2" charset="2"/>
              </a:rPr>
              <a:t> shows up as modified</a:t>
            </a:r>
            <a:endParaRPr lang="en-US" dirty="0" smtClean="0">
              <a:ea typeface="Calibri"/>
              <a:cs typeface="Times New Roman"/>
            </a:endParaRP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diff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want the repo version back (haven't commit the changes)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checkout index.html</a:t>
            </a:r>
          </a:p>
          <a:p>
            <a:pPr lvl="4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dirty="0" smtClean="0">
                <a:ea typeface="Calibri"/>
                <a:cs typeface="Times New Roman"/>
              </a:rPr>
              <a:t>BUT BE CAREFUL checkout is used for many purposes - it is also used for branches. if you have branches and folders/files of the same name it will checkout the branch,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SO DO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checkout -- index.html </a:t>
            </a:r>
          </a:p>
          <a:p>
            <a:pPr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dirty="0" smtClean="0">
                <a:ea typeface="Calibri"/>
                <a:cs typeface="Times New Roman"/>
              </a:rPr>
              <a:t>this tells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it is a file you are checking out not a branch (more on branches later)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make changes to one of the files and stage it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status - see is it there - we don't want to lose the changes, but we want to </a:t>
            </a:r>
            <a:r>
              <a:rPr lang="en-US" dirty="0" err="1" smtClean="0"/>
              <a:t>unstage</a:t>
            </a:r>
            <a:r>
              <a:rPr lang="en-US" dirty="0" smtClean="0"/>
              <a:t> it - usually because you are going to make a commit, but there is one file in there that doesn't belong to the group, but you want it to be part of a later commit</a:t>
            </a:r>
          </a:p>
          <a:p>
            <a:pPr lvl="2"/>
            <a:r>
              <a:rPr lang="en-US" dirty="0" smtClean="0"/>
              <a:t>it tells you what to do - </a:t>
            </a:r>
            <a:r>
              <a:rPr lang="en-US" dirty="0" err="1" smtClean="0"/>
              <a:t>git</a:t>
            </a:r>
            <a:r>
              <a:rPr lang="en-US" dirty="0" smtClean="0"/>
              <a:t> reset HEAD &lt;file&gt;</a:t>
            </a:r>
          </a:p>
          <a:p>
            <a:pPr lvl="3"/>
            <a:r>
              <a:rPr lang="en-US" dirty="0" smtClean="0"/>
              <a:t>this looks at the last commit  and resets it to what it was, very similar to what </a:t>
            </a:r>
            <a:r>
              <a:rPr lang="en-US" dirty="0" err="1" smtClean="0"/>
              <a:t>chekout</a:t>
            </a:r>
            <a:r>
              <a:rPr lang="en-US" dirty="0" smtClean="0"/>
              <a:t> did above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this is trickier - the commits are basically a linked list, but the hashes depend on the parent commit to create their own, so editing that information messes with data integrity.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but you can change the last commit, because no other commits depend on it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(commit something, but then we want to change it - stage something else)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amend last commit -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commit --amend -m "[some message - or copy message"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this can also be used to amend just the message of the last commit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as you can see, the dates change and everything </a:t>
            </a:r>
            <a:r>
              <a:rPr lang="en-US" dirty="0" err="1" smtClean="0">
                <a:ea typeface="Calibri"/>
                <a:cs typeface="Times New Roman"/>
              </a:rPr>
              <a:t>sos</a:t>
            </a:r>
            <a:r>
              <a:rPr lang="en-US" dirty="0" smtClean="0">
                <a:ea typeface="Calibri"/>
                <a:cs typeface="Times New Roman"/>
              </a:rPr>
              <a:t> the SHA does too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say you want to undo something 5 commits ago; you could go make the changes manually and then commit them, but you could also do this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basically checkout that file from before the commit you want to undo. 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copy (part of) the SHA from previous commit - enough to be unique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checkout (SHA) -- filename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this will put it into your staging index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now do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diff --staged to see the differences - this is the old file, so if we commit it </a:t>
            </a:r>
            <a:r>
              <a:rPr lang="en-US" dirty="0" err="1" smtClean="0">
                <a:ea typeface="Calibri"/>
                <a:cs typeface="Times New Roman"/>
              </a:rPr>
              <a:t>it</a:t>
            </a:r>
            <a:r>
              <a:rPr lang="en-US" dirty="0" smtClean="0">
                <a:ea typeface="Calibri"/>
                <a:cs typeface="Times New Roman"/>
              </a:rPr>
              <a:t> will revert to that old file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it is a good idea to copy part of the SHA into the commit message and say that it reverts that commit - for later reference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can do something really similar with revert, which takes all the changes and flips them around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revert (SHA)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	this does it all in one step, pops up edit message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do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 to see clean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log to see that there is a new commit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this works well on simple things, but for more complex it is similar to merging, which we'll talk about later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reset is very powerful, so you must take great care - "with great power comes great responsibility"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reset lets us tell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where to point HEAD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like recording, if you record an hour, stop, then start recording again, you </a:t>
            </a:r>
            <a:r>
              <a:rPr lang="en-US" dirty="0" err="1" smtClean="0">
                <a:ea typeface="Calibri"/>
                <a:cs typeface="Times New Roman"/>
              </a:rPr>
              <a:t>loose</a:t>
            </a:r>
            <a:r>
              <a:rPr lang="en-US" dirty="0" smtClean="0">
                <a:ea typeface="Calibri"/>
                <a:cs typeface="Times New Roman"/>
              </a:rPr>
              <a:t> nothing, but if you record an hour, go back ten minutes and start </a:t>
            </a:r>
            <a:r>
              <a:rPr lang="en-US" dirty="0" err="1" smtClean="0">
                <a:ea typeface="Calibri"/>
                <a:cs typeface="Times New Roman"/>
              </a:rPr>
              <a:t>recordning</a:t>
            </a:r>
            <a:r>
              <a:rPr lang="en-US" dirty="0" smtClean="0">
                <a:ea typeface="Calibri"/>
                <a:cs typeface="Times New Roman"/>
              </a:rPr>
              <a:t> again, you lose those ten minutes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three types - soft, mixed and hard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soft just moves the HEAD pointer to the specified commit, it changes nothing in the staging or working directories; it is safest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mixed is the default; it moves the HEAD pointer to the specified commit, and changes the staging index to match the repo; does not change the WD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hard is the most destructive - it changes the HEAD pointer, and makes the working and staging areas match, so all changes after that commit are completely obliterated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before doing a reset it is always a good idea to open a text file and save the commits that come after from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log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demonstrate where HEAD points to with cat .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/HEAD, (then follow refs)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reset --soft (some SHA)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demonstrate where HEAD is again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log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show that files in WD unchanged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 - show not destructive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get the top SHA from text file and show that you can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reset --soft (SHA)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log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repeat as above but with </a:t>
            </a:r>
            <a:r>
              <a:rPr lang="en-US" dirty="0" err="1" smtClean="0"/>
              <a:t>git</a:t>
            </a:r>
            <a:r>
              <a:rPr lang="en-US" dirty="0" smtClean="0"/>
              <a:t> reset --mixed</a:t>
            </a:r>
          </a:p>
          <a:p>
            <a:pPr lvl="2"/>
            <a:r>
              <a:rPr lang="en-US" dirty="0" smtClean="0"/>
              <a:t>show </a:t>
            </a:r>
            <a:r>
              <a:rPr lang="en-US" dirty="0" err="1" smtClean="0"/>
              <a:t>git</a:t>
            </a:r>
            <a:r>
              <a:rPr lang="en-US" dirty="0" smtClean="0"/>
              <a:t> status and </a:t>
            </a:r>
            <a:r>
              <a:rPr lang="en-US" dirty="0" err="1" smtClean="0"/>
              <a:t>git</a:t>
            </a:r>
            <a:r>
              <a:rPr lang="en-US" dirty="0" smtClean="0"/>
              <a:t> log, can look at </a:t>
            </a:r>
            <a:r>
              <a:rPr lang="en-US" dirty="0" err="1" smtClean="0"/>
              <a:t>git</a:t>
            </a:r>
            <a:r>
              <a:rPr lang="en-US" dirty="0" smtClean="0"/>
              <a:t> diff/</a:t>
            </a:r>
            <a:r>
              <a:rPr lang="en-US" dirty="0" err="1" smtClean="0"/>
              <a:t>git</a:t>
            </a:r>
            <a:r>
              <a:rPr lang="en-US" dirty="0" smtClean="0"/>
              <a:t> diff --staged</a:t>
            </a:r>
          </a:p>
          <a:p>
            <a:pPr lvl="2"/>
            <a:r>
              <a:rPr lang="en-US" dirty="0" smtClean="0"/>
              <a:t>can undo it the same way, just make sure with --mixed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same as above but with --hard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you can undo it </a:t>
            </a:r>
            <a:r>
              <a:rPr lang="en-US" dirty="0" err="1" smtClean="0">
                <a:ea typeface="Calibri"/>
                <a:cs typeface="Times New Roman"/>
              </a:rPr>
              <a:t>simiarly</a:t>
            </a:r>
            <a:r>
              <a:rPr lang="en-US" dirty="0" smtClean="0">
                <a:ea typeface="Calibri"/>
                <a:cs typeface="Times New Roman"/>
              </a:rPr>
              <a:t> with SHA, but if you don't keep those, or if you make any other commits in between , this is unrecoverable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1200" dirty="0" smtClean="0">
                <a:solidFill>
                  <a:schemeClr val="tx1"/>
                </a:solidFill>
              </a:rPr>
              <a:t>Also, changes are stored </a:t>
            </a:r>
            <a:r>
              <a:rPr lang="en-US" sz="1200" dirty="0" err="1" smtClean="0">
                <a:solidFill>
                  <a:schemeClr val="tx1"/>
                </a:solidFill>
              </a:rPr>
              <a:t>as sets</a:t>
            </a:r>
            <a:r>
              <a:rPr lang="en-US" sz="1200" dirty="0" smtClean="0">
                <a:solidFill>
                  <a:schemeClr val="tx1"/>
                </a:solidFill>
              </a:rPr>
              <a:t> or patches, and </a:t>
            </a:r>
            <a:r>
              <a:rPr lang="en-US" sz="1200" dirty="0" err="1" smtClean="0">
                <a:solidFill>
                  <a:schemeClr val="tx1"/>
                </a:solidFill>
              </a:rPr>
              <a:t>Git</a:t>
            </a:r>
            <a:r>
              <a:rPr lang="en-US" sz="1200" dirty="0" smtClean="0">
                <a:solidFill>
                  <a:schemeClr val="tx1"/>
                </a:solidFill>
              </a:rPr>
              <a:t> tracks those instead of versions</a:t>
            </a:r>
          </a:p>
          <a:p>
            <a:pPr lvl="3"/>
            <a:r>
              <a:rPr lang="en-US" sz="1200" dirty="0" err="1" smtClean="0">
                <a:solidFill>
                  <a:schemeClr val="tx1"/>
                </a:solidFill>
              </a:rPr>
              <a:t>Git</a:t>
            </a:r>
            <a:r>
              <a:rPr lang="en-US" sz="1200" dirty="0" smtClean="0">
                <a:solidFill>
                  <a:schemeClr val="tx1"/>
                </a:solidFill>
              </a:rPr>
              <a:t> does it differently from previous </a:t>
            </a:r>
            <a:r>
              <a:rPr lang="en-US" sz="1200" dirty="0" err="1" smtClean="0">
                <a:solidFill>
                  <a:schemeClr val="tx1"/>
                </a:solidFill>
              </a:rPr>
              <a:t>VCSes</a:t>
            </a:r>
            <a:endParaRPr lang="en-US" sz="1200" dirty="0" smtClean="0">
              <a:solidFill>
                <a:schemeClr val="tx1"/>
              </a:solidFill>
            </a:endParaRPr>
          </a:p>
          <a:p>
            <a:pPr lvl="3"/>
            <a:r>
              <a:rPr lang="en-US" sz="1200" dirty="0" smtClean="0">
                <a:solidFill>
                  <a:schemeClr val="tx1"/>
                </a:solidFill>
              </a:rPr>
              <a:t>It encapsulates change set as a discrete unit, so users are not concerned with keeping up to date with a central repo, but with whether or not they have applied a given set.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things like log files or compiled code that you don't want in your repo - </a:t>
            </a:r>
            <a:r>
              <a:rPr lang="en-US" dirty="0" err="1" smtClean="0"/>
              <a:t>git</a:t>
            </a:r>
            <a:r>
              <a:rPr lang="en-US" dirty="0" smtClean="0"/>
              <a:t> clean</a:t>
            </a:r>
          </a:p>
          <a:p>
            <a:pPr lvl="2"/>
            <a:r>
              <a:rPr lang="en-US" dirty="0" smtClean="0"/>
              <a:t>TOUCH create some junk </a:t>
            </a:r>
            <a:r>
              <a:rPr lang="en-US" dirty="0" err="1" smtClean="0"/>
              <a:t>fiels</a:t>
            </a:r>
            <a:endParaRPr lang="en-US" dirty="0" smtClean="0"/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clean needs -n or -f</a:t>
            </a:r>
          </a:p>
          <a:p>
            <a:pPr lvl="2"/>
            <a:r>
              <a:rPr lang="en-US" dirty="0" smtClean="0"/>
              <a:t>-n is test run</a:t>
            </a:r>
          </a:p>
          <a:p>
            <a:pPr lvl="2"/>
            <a:r>
              <a:rPr lang="en-US" dirty="0" smtClean="0"/>
              <a:t>-f forces it</a:t>
            </a:r>
          </a:p>
          <a:p>
            <a:pPr lvl="2"/>
            <a:r>
              <a:rPr lang="en-US" dirty="0" smtClean="0"/>
              <a:t>stage one, show that it only cleans untracked files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clean -f -- then look at directory to see</a:t>
            </a:r>
          </a:p>
          <a:p>
            <a:pPr lvl="2"/>
            <a:r>
              <a:rPr lang="en-US" dirty="0" smtClean="0"/>
              <a:t>be careful - destructive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a better option than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clean at times, because not destructive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create .</a:t>
            </a:r>
            <a:r>
              <a:rPr lang="en-US" dirty="0" err="1" smtClean="0">
                <a:ea typeface="Calibri"/>
                <a:cs typeface="Times New Roman"/>
              </a:rPr>
              <a:t>gitignore</a:t>
            </a:r>
            <a:r>
              <a:rPr lang="en-US" dirty="0" smtClean="0">
                <a:ea typeface="Calibri"/>
                <a:cs typeface="Times New Roman"/>
              </a:rPr>
              <a:t> in root of our project directory(make sure it has no extension!)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very simple rules and </a:t>
            </a:r>
            <a:r>
              <a:rPr lang="en-US" dirty="0" err="1" smtClean="0">
                <a:ea typeface="Calibri"/>
                <a:cs typeface="Times New Roman"/>
              </a:rPr>
              <a:t>reg</a:t>
            </a:r>
            <a:r>
              <a:rPr lang="en-US" dirty="0" smtClean="0">
                <a:ea typeface="Calibri"/>
                <a:cs typeface="Times New Roman"/>
              </a:rPr>
              <a:t> expressions, most useful * for wildcard and ! for negation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# is comment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demonstrate by having it ignore an untracked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if you're seeing some files popping up across all your repos that you want to ignore, you may want to do it </a:t>
            </a:r>
            <a:r>
              <a:rPr lang="en-US" dirty="0" err="1" smtClean="0">
                <a:ea typeface="Calibri"/>
                <a:cs typeface="Times New Roman"/>
              </a:rPr>
              <a:t>gloablly</a:t>
            </a:r>
            <a:r>
              <a:rPr lang="en-US" dirty="0" smtClean="0">
                <a:ea typeface="Calibri"/>
                <a:cs typeface="Times New Roman"/>
              </a:rPr>
              <a:t>. above was just for one project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this is usually OS specific files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this won't be stored on any repo, it is user specific, so it won't clash with your collaborators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obviously, you create this file yourself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config</a:t>
            </a:r>
            <a:r>
              <a:rPr lang="en-US" dirty="0" smtClean="0">
                <a:ea typeface="Calibri"/>
                <a:cs typeface="Times New Roman"/>
              </a:rPr>
              <a:t> --global </a:t>
            </a:r>
            <a:r>
              <a:rPr lang="en-US" dirty="0" err="1" smtClean="0">
                <a:ea typeface="Calibri"/>
                <a:cs typeface="Times New Roman"/>
              </a:rPr>
              <a:t>core.excludesfile</a:t>
            </a:r>
            <a:r>
              <a:rPr lang="en-US" dirty="0" smtClean="0">
                <a:ea typeface="Calibri"/>
                <a:cs typeface="Times New Roman"/>
              </a:rPr>
              <a:t> &lt;</a:t>
            </a:r>
            <a:r>
              <a:rPr lang="en-US" dirty="0" err="1" smtClean="0">
                <a:ea typeface="Calibri"/>
                <a:cs typeface="Times New Roman"/>
              </a:rPr>
              <a:t>filepath</a:t>
            </a:r>
            <a:r>
              <a:rPr lang="en-US" dirty="0" smtClean="0">
                <a:ea typeface="Calibri"/>
                <a:cs typeface="Times New Roman"/>
              </a:rPr>
              <a:t>&gt;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can be named whatever, located </a:t>
            </a:r>
            <a:r>
              <a:rPr lang="en-US" dirty="0" err="1" smtClean="0">
                <a:ea typeface="Calibri"/>
                <a:cs typeface="Times New Roman"/>
              </a:rPr>
              <a:t>whereever</a:t>
            </a:r>
            <a:endParaRPr lang="en-US" dirty="0" smtClean="0">
              <a:ea typeface="Calibri"/>
              <a:cs typeface="Times New Roman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can do </a:t>
            </a:r>
            <a:r>
              <a:rPr lang="en-US" dirty="0" err="1" smtClean="0">
                <a:ea typeface="Calibri"/>
                <a:cs typeface="Times New Roman"/>
              </a:rPr>
              <a:t>eg</a:t>
            </a:r>
            <a:r>
              <a:rPr lang="en-US" dirty="0" smtClean="0">
                <a:ea typeface="Calibri"/>
                <a:cs typeface="Times New Roman"/>
              </a:rPr>
              <a:t> if they want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before </a:t>
            </a:r>
            <a:r>
              <a:rPr lang="en-US" dirty="0" err="1" smtClean="0"/>
              <a:t>git</a:t>
            </a:r>
            <a:r>
              <a:rPr lang="en-US" dirty="0" smtClean="0"/>
              <a:t> was ignoring untracked or new files; once a file is tracked, adding it to </a:t>
            </a:r>
            <a:r>
              <a:rPr lang="en-US" dirty="0" err="1" smtClean="0"/>
              <a:t>gitignore</a:t>
            </a:r>
            <a:r>
              <a:rPr lang="en-US" dirty="0" smtClean="0"/>
              <a:t> will do nothing</a:t>
            </a:r>
          </a:p>
          <a:p>
            <a:pPr lvl="2"/>
            <a:r>
              <a:rPr lang="en-US" dirty="0" smtClean="0"/>
              <a:t>so you have to </a:t>
            </a:r>
            <a:r>
              <a:rPr lang="en-US" dirty="0" err="1" smtClean="0"/>
              <a:t>untrack</a:t>
            </a:r>
            <a:r>
              <a:rPr lang="en-US" dirty="0" smtClean="0"/>
              <a:t> it first.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 - track a file, commit it, add to </a:t>
            </a:r>
            <a:r>
              <a:rPr lang="en-US" dirty="0" err="1" smtClean="0"/>
              <a:t>gitignore</a:t>
            </a:r>
            <a:r>
              <a:rPr lang="en-US" dirty="0" smtClean="0"/>
              <a:t>, make changes, see it doesn't work</a:t>
            </a:r>
          </a:p>
          <a:p>
            <a:pPr lvl="2"/>
            <a:r>
              <a:rPr lang="en-US" dirty="0" smtClean="0"/>
              <a:t>but we may want the file in our repo for some reason (</a:t>
            </a:r>
            <a:r>
              <a:rPr lang="en-US" dirty="0" err="1" smtClean="0"/>
              <a:t>ie</a:t>
            </a:r>
            <a:r>
              <a:rPr lang="en-US" dirty="0" smtClean="0"/>
              <a:t> images), but we don't want to track changes made to it with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/>
            <a:r>
              <a:rPr lang="en-US" dirty="0" smtClean="0"/>
              <a:t>so we have to remove it from the staging index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--cached &lt;filename&gt; --&gt; the file stays in repo and WD, but is out of </a:t>
            </a:r>
            <a:r>
              <a:rPr lang="en-US" dirty="0" err="1" smtClean="0"/>
              <a:t>stagin</a:t>
            </a:r>
            <a:r>
              <a:rPr lang="en-US" dirty="0" smtClean="0"/>
              <a:t> index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status will say the file is deleted, but if you look in WD it isn't</a:t>
            </a:r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gitignore</a:t>
            </a:r>
            <a:r>
              <a:rPr lang="en-US" dirty="0" smtClean="0"/>
              <a:t> and commit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status shows clean</a:t>
            </a:r>
          </a:p>
          <a:p>
            <a:pPr lvl="2"/>
            <a:r>
              <a:rPr lang="en-US" dirty="0" smtClean="0"/>
              <a:t>make changes to file, won't show up now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doesnt</a:t>
            </a:r>
            <a:r>
              <a:rPr lang="en-US" dirty="0" smtClean="0">
                <a:ea typeface="Calibri"/>
                <a:cs typeface="Times New Roman"/>
              </a:rPr>
              <a:t> track empty directories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create a </a:t>
            </a:r>
            <a:r>
              <a:rPr lang="en-US" dirty="0" err="1" smtClean="0">
                <a:ea typeface="Calibri"/>
                <a:cs typeface="Times New Roman"/>
              </a:rPr>
              <a:t>directry</a:t>
            </a:r>
            <a:r>
              <a:rPr lang="en-US" dirty="0" smtClean="0">
                <a:ea typeface="Calibri"/>
                <a:cs typeface="Times New Roman"/>
              </a:rPr>
              <a:t> and show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 clean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convention has people put a .</a:t>
            </a:r>
            <a:r>
              <a:rPr lang="en-US" dirty="0" err="1" smtClean="0">
                <a:ea typeface="Calibri"/>
                <a:cs typeface="Times New Roman"/>
              </a:rPr>
              <a:t>gitkeep</a:t>
            </a:r>
            <a:r>
              <a:rPr lang="en-US" dirty="0" smtClean="0">
                <a:ea typeface="Calibri"/>
                <a:cs typeface="Times New Roman"/>
              </a:rPr>
              <a:t> file there with nothing inside (touch  .</a:t>
            </a:r>
            <a:r>
              <a:rPr lang="en-US" dirty="0" err="1" smtClean="0">
                <a:ea typeface="Calibri"/>
                <a:cs typeface="Times New Roman"/>
              </a:rPr>
              <a:t>gitkeep</a:t>
            </a:r>
            <a:r>
              <a:rPr lang="en-US" dirty="0" smtClean="0">
                <a:ea typeface="Calibri"/>
                <a:cs typeface="Times New Roman"/>
              </a:rPr>
              <a:t>)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now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 show it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keeps track of files, not directories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tree-</a:t>
            </a:r>
            <a:r>
              <a:rPr lang="en-US" dirty="0" err="1" smtClean="0">
                <a:ea typeface="Calibri"/>
                <a:cs typeface="Times New Roman"/>
              </a:rPr>
              <a:t>ish</a:t>
            </a:r>
            <a:r>
              <a:rPr lang="en-US" dirty="0" smtClean="0">
                <a:ea typeface="Calibri"/>
                <a:cs typeface="Times New Roman"/>
              </a:rPr>
              <a:t> --&gt;something that references part of the tree; shows up in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docs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aka a reference to a commit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SHA-1 hash 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HEAD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a branch reference --&gt; refers to the tip of that branch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any of the above plus a reference to its </a:t>
            </a:r>
            <a:r>
              <a:rPr lang="en-US" dirty="0" err="1" smtClean="0">
                <a:ea typeface="Calibri"/>
                <a:cs typeface="Times New Roman"/>
              </a:rPr>
              <a:t>ancecestry</a:t>
            </a:r>
            <a:endParaRPr lang="en-US" dirty="0" smtClean="0">
              <a:ea typeface="Calibri"/>
              <a:cs typeface="Times New Roman"/>
            </a:endParaRPr>
          </a:p>
          <a:p>
            <a:pPr lvl="4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dirty="0" smtClean="0">
                <a:ea typeface="Calibri"/>
                <a:cs typeface="Times New Roman"/>
              </a:rPr>
              <a:t>^ == parent ^^ == grandparent, etc</a:t>
            </a:r>
          </a:p>
          <a:p>
            <a:pPr lvl="4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dirty="0" smtClean="0">
                <a:ea typeface="Calibri"/>
                <a:cs typeface="Times New Roman"/>
              </a:rPr>
              <a:t>~[number of generations]</a:t>
            </a:r>
          </a:p>
          <a:p>
            <a:pPr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dirty="0" err="1" smtClean="0">
                <a:ea typeface="Calibri"/>
                <a:cs typeface="Times New Roman"/>
              </a:rPr>
              <a:t>eg</a:t>
            </a:r>
            <a:r>
              <a:rPr lang="en-US" dirty="0" smtClean="0">
                <a:ea typeface="Calibri"/>
                <a:cs typeface="Times New Roman"/>
              </a:rPr>
              <a:t> HEAD^^ == HEAD~2 means grandparent of 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look at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help </a:t>
            </a:r>
            <a:r>
              <a:rPr lang="en-US" dirty="0" err="1" smtClean="0">
                <a:ea typeface="Calibri"/>
                <a:cs typeface="Times New Roman"/>
              </a:rPr>
              <a:t>ls</a:t>
            </a:r>
            <a:r>
              <a:rPr lang="en-US" dirty="0" smtClean="0">
                <a:ea typeface="Calibri"/>
                <a:cs typeface="Times New Roman"/>
              </a:rPr>
              <a:t>-tree --&gt; see that there is a tree-</a:t>
            </a:r>
            <a:r>
              <a:rPr lang="en-US" dirty="0" err="1" smtClean="0">
                <a:ea typeface="Calibri"/>
                <a:cs typeface="Times New Roman"/>
              </a:rPr>
              <a:t>ish</a:t>
            </a:r>
            <a:endParaRPr lang="en-US" dirty="0" smtClean="0">
              <a:ea typeface="Calibri"/>
              <a:cs typeface="Times New Roman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ls</a:t>
            </a:r>
            <a:r>
              <a:rPr lang="en-US" dirty="0" smtClean="0">
                <a:ea typeface="Calibri"/>
                <a:cs typeface="Times New Roman"/>
              </a:rPr>
              <a:t>-tree HEAD returns a list of files in the repo at that point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ls</a:t>
            </a:r>
            <a:r>
              <a:rPr lang="en-US" dirty="0" smtClean="0">
                <a:ea typeface="Calibri"/>
                <a:cs typeface="Times New Roman"/>
              </a:rPr>
              <a:t>-tree master points to same thing because that's where we are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inside a directory 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ls</a:t>
            </a:r>
            <a:r>
              <a:rPr lang="en-US" dirty="0" smtClean="0">
                <a:ea typeface="Calibri"/>
                <a:cs typeface="Times New Roman"/>
              </a:rPr>
              <a:t>-tree &lt;tree-</a:t>
            </a:r>
            <a:r>
              <a:rPr lang="en-US" dirty="0" err="1" smtClean="0">
                <a:ea typeface="Calibri"/>
                <a:cs typeface="Times New Roman"/>
              </a:rPr>
              <a:t>ish</a:t>
            </a:r>
            <a:r>
              <a:rPr lang="en-US" dirty="0" smtClean="0">
                <a:ea typeface="Calibri"/>
                <a:cs typeface="Times New Roman"/>
              </a:rPr>
              <a:t>&gt; &lt;directory&gt;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go back some commits to see the changes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demonstrate with a SHA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some useful log options</a:t>
            </a:r>
          </a:p>
          <a:p>
            <a:pPr lvl="2"/>
            <a:r>
              <a:rPr lang="en-US" dirty="0" smtClean="0"/>
              <a:t>--</a:t>
            </a:r>
            <a:r>
              <a:rPr lang="en-US" dirty="0" err="1" smtClean="0"/>
              <a:t>oneline</a:t>
            </a:r>
            <a:endParaRPr lang="en-US" dirty="0" smtClean="0"/>
          </a:p>
          <a:p>
            <a:pPr lvl="2"/>
            <a:r>
              <a:rPr lang="en-US" dirty="0" smtClean="0"/>
              <a:t>-3 --&gt; limits the number of logs</a:t>
            </a:r>
          </a:p>
          <a:p>
            <a:pPr lvl="2"/>
            <a:r>
              <a:rPr lang="en-US" dirty="0" smtClean="0"/>
              <a:t>recall --since --author, etc</a:t>
            </a:r>
          </a:p>
          <a:p>
            <a:pPr lvl="2"/>
            <a:r>
              <a:rPr lang="en-US" dirty="0" smtClean="0"/>
              <a:t>can do a range also </a:t>
            </a:r>
          </a:p>
          <a:p>
            <a:pPr lvl="3"/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r>
              <a:rPr lang="en-US" dirty="0" smtClean="0"/>
              <a:t>, choose two commits</a:t>
            </a:r>
          </a:p>
          <a:p>
            <a:pPr lvl="3"/>
            <a:r>
              <a:rPr lang="en-US" dirty="0" err="1" smtClean="0"/>
              <a:t>git</a:t>
            </a:r>
            <a:r>
              <a:rPr lang="en-US" dirty="0" smtClean="0"/>
              <a:t> log SHA..SHA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log SHA.. filename -- gives log of file from </a:t>
            </a:r>
            <a:r>
              <a:rPr lang="en-US" dirty="0" err="1" smtClean="0"/>
              <a:t>certian</a:t>
            </a:r>
            <a:r>
              <a:rPr lang="en-US" dirty="0" smtClean="0"/>
              <a:t> commit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log --graph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r>
              <a:rPr lang="en-US" dirty="0" smtClean="0"/>
              <a:t> --graph --all --decorate</a:t>
            </a:r>
          </a:p>
          <a:p>
            <a:pPr lvl="2"/>
            <a:r>
              <a:rPr lang="en-US" dirty="0" smtClean="0"/>
              <a:t>there's a lot more that you can do with it, I suggest you read the help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show &lt;SHA&gt;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you can format this also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show --format=</a:t>
            </a:r>
            <a:r>
              <a:rPr lang="en-US" dirty="0" err="1" smtClean="0">
                <a:ea typeface="Calibri"/>
                <a:cs typeface="Times New Roman"/>
              </a:rPr>
              <a:t>oneline</a:t>
            </a:r>
            <a:r>
              <a:rPr lang="en-US" dirty="0" smtClean="0">
                <a:ea typeface="Calibri"/>
                <a:cs typeface="Times New Roman"/>
              </a:rPr>
              <a:t> HEAD (then ^ ^^ ^^^)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use diff for this</a:t>
            </a:r>
          </a:p>
          <a:p>
            <a:pPr lvl="2"/>
            <a:r>
              <a:rPr lang="en-US" dirty="0" smtClean="0"/>
              <a:t>if we pass it a SHA it will show us the difference between our WD and that commit</a:t>
            </a:r>
          </a:p>
          <a:p>
            <a:pPr lvl="2"/>
            <a:r>
              <a:rPr lang="en-US" dirty="0" smtClean="0"/>
              <a:t>can use it on a specific file, between two specified commits, can use the ^ and ~ to get </a:t>
            </a:r>
            <a:r>
              <a:rPr lang="en-US" dirty="0" err="1" smtClean="0"/>
              <a:t>ancenstors</a:t>
            </a:r>
            <a:endParaRPr lang="en-US" dirty="0" smtClean="0"/>
          </a:p>
          <a:p>
            <a:pPr lvl="2"/>
            <a:r>
              <a:rPr lang="en-US" dirty="0" smtClean="0"/>
              <a:t>again, see the help page because this can be very useful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very useful because you can try things out without corrupting your master; if it works you can fold the changes into your master; if it doesn't you can just throw it out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you can also isolate features or sections of work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regardless of how many branches you have there is just one WD, and it belongs to your current branch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when you swap branches,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handles all the changes for you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remember, HEAD always points to the last commit of the current branch, so when you switch, HEAD switches with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branch --&gt; shows all branches in local repo, the asterisk tells you what branch you are on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branch [name] --&gt; creates a new branch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branch to show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checkout &lt;</a:t>
            </a:r>
            <a:r>
              <a:rPr lang="en-US" dirty="0" err="1" smtClean="0">
                <a:ea typeface="Calibri"/>
                <a:cs typeface="Times New Roman"/>
              </a:rPr>
              <a:t>branchname</a:t>
            </a:r>
            <a:r>
              <a:rPr lang="en-US" dirty="0" smtClean="0">
                <a:ea typeface="Calibri"/>
                <a:cs typeface="Times New Roman"/>
              </a:rPr>
              <a:t>&gt;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add some commits, switch back to master to show differences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checkout -b &lt;</a:t>
            </a:r>
            <a:r>
              <a:rPr lang="en-US" dirty="0" err="1" smtClean="0">
                <a:ea typeface="Calibri"/>
                <a:cs typeface="Times New Roman"/>
              </a:rPr>
              <a:t>branchname</a:t>
            </a:r>
            <a:r>
              <a:rPr lang="en-US" dirty="0" smtClean="0">
                <a:ea typeface="Calibri"/>
                <a:cs typeface="Times New Roman"/>
              </a:rPr>
              <a:t>&gt; (do it from not master so can see that you can branch from any branch)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your working directory must be(mostly - untracked okay) clean to switch branches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make some changes and try to switch without committing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three options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scrap the file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commit the file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stash the file --&gt; talk about later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GIT DIFF AGAIN!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diff branch1..branch2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can show if a branch is completely encompassed by another with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branch --merged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branch -m </a:t>
            </a:r>
            <a:r>
              <a:rPr lang="en-US" dirty="0" err="1" smtClean="0">
                <a:ea typeface="Calibri"/>
                <a:cs typeface="Times New Roman"/>
              </a:rPr>
              <a:t>oldbranch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newbranch</a:t>
            </a:r>
            <a:endParaRPr lang="en-US" dirty="0" smtClean="0">
              <a:ea typeface="Calibri"/>
              <a:cs typeface="Times New Roman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it </a:t>
            </a:r>
            <a:r>
              <a:rPr lang="en-US" smtClean="0">
                <a:ea typeface="Calibri"/>
                <a:cs typeface="Times New Roman"/>
              </a:rPr>
              <a:t>is rename</a:t>
            </a:r>
            <a:r>
              <a:rPr lang="en-US" dirty="0" smtClean="0">
                <a:ea typeface="Calibri"/>
                <a:cs typeface="Times New Roman"/>
              </a:rPr>
              <a:t>, similar to above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create </a:t>
            </a:r>
            <a:r>
              <a:rPr lang="en-US" dirty="0" err="1" smtClean="0">
                <a:ea typeface="Calibri"/>
                <a:cs typeface="Times New Roman"/>
              </a:rPr>
              <a:t>branch_to_delete</a:t>
            </a:r>
            <a:endParaRPr lang="en-US" dirty="0" smtClean="0">
              <a:ea typeface="Calibri"/>
              <a:cs typeface="Times New Roman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branch -d &lt;branch&gt;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can't do this while on a branch, show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make a commit, leave branch and try to delete - will complain that it isn't merged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if you really want to throw those away, use -D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you've made all these changes to a branch and you're happy and you want them in master (or another branch)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switch to the branch that you want to receive the things being merged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merge &lt;</a:t>
            </a:r>
            <a:r>
              <a:rPr lang="en-US" dirty="0" err="1" smtClean="0">
                <a:ea typeface="Calibri"/>
                <a:cs typeface="Times New Roman"/>
              </a:rPr>
              <a:t>branchwithstufftobemerged</a:t>
            </a:r>
            <a:r>
              <a:rPr lang="en-US" dirty="0" smtClean="0">
                <a:ea typeface="Calibri"/>
                <a:cs typeface="Times New Roman"/>
              </a:rPr>
              <a:t>&gt;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look at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log,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diff b1..b2,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branch --merged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that's the simple case --&gt; always have clean WD when trying to merge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we did a fast forward merge above, because no changes had been made to master </a:t>
            </a:r>
            <a:r>
              <a:rPr lang="en-US" dirty="0" err="1" smtClean="0">
                <a:ea typeface="Calibri"/>
                <a:cs typeface="Times New Roman"/>
              </a:rPr>
              <a:t>inbetween</a:t>
            </a:r>
            <a:r>
              <a:rPr lang="en-US" dirty="0" smtClean="0">
                <a:ea typeface="Calibri"/>
                <a:cs typeface="Times New Roman"/>
              </a:rPr>
              <a:t>. that is not always the case in real life, especially on remotes, </a:t>
            </a:r>
            <a:r>
              <a:rPr lang="en-US" dirty="0" err="1" smtClean="0">
                <a:ea typeface="Calibri"/>
                <a:cs typeface="Times New Roman"/>
              </a:rPr>
              <a:t>whcih</a:t>
            </a:r>
            <a:r>
              <a:rPr lang="en-US" dirty="0" smtClean="0">
                <a:ea typeface="Calibri"/>
                <a:cs typeface="Times New Roman"/>
              </a:rPr>
              <a:t> we'll talk about later. 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ake</a:t>
            </a:r>
            <a:r>
              <a:rPr lang="en-US" dirty="0" smtClean="0">
                <a:ea typeface="Calibri"/>
                <a:cs typeface="Times New Roman"/>
              </a:rPr>
              <a:t> some commits on master and try to merge another branch into it; if it works, this is a true merge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if it doesn't, you have to resolve the merge conflicts on your own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if the differences aren't right next to each other,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can usually figure it out and merge for you with no problem. but if they are on top of each other, conflicts arise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work on the same file in same line on two branches, commit both then try to merge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do a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 to see unmerged paths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open the file,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shows the merge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abort merge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merge --abort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resolve conflicts manually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try merge again, open doc, can see both versions, edit doc, get rid of the version you don't want/incorporate, get rid of arrow, equals, branch names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then do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status,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add,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commit (no message because it is standard)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log --</a:t>
            </a:r>
            <a:r>
              <a:rPr lang="en-US" dirty="0" err="1" smtClean="0">
                <a:ea typeface="Calibri"/>
                <a:cs typeface="Times New Roman"/>
              </a:rPr>
              <a:t>oneline</a:t>
            </a:r>
            <a:r>
              <a:rPr lang="en-US" dirty="0" smtClean="0">
                <a:ea typeface="Calibri"/>
                <a:cs typeface="Times New Roman"/>
              </a:rPr>
              <a:t> --all --graph --decorate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use a merge tool - too advanced for this tutorial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keep lines short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keep commit small and focused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be careful of stray edits to whitespace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merge often, if you can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track changes to master 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if a lot of commits are being made to master, merge those into the other branch (the opposite of how we did it), so that your branch is up to 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place to store changes temporarily without having to commit them to the repo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switch to a branch, make changes to a file, try to switch to another - no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not ready to commit yet, 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stash save "message" (no -m)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status, clean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stash list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(see stash@{0}) - it is there on all branches, can pull it from anywhere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stash show stash@{0}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put back into any branches WD you like, as long as it is current (there may be conflicts)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stash pop (removes it from stash) - default first, otherwise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stash id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stash apply (leaves a copy in stash)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stash drop stash@{#}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stash clear (clears whole stash)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accounts already set up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create repo - upper left corner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we already have an </a:t>
            </a:r>
            <a:r>
              <a:rPr lang="en-US" dirty="0" err="1" smtClean="0">
                <a:ea typeface="Calibri"/>
                <a:cs typeface="Times New Roman"/>
              </a:rPr>
              <a:t>inititialize</a:t>
            </a:r>
            <a:r>
              <a:rPr lang="en-US" dirty="0" smtClean="0">
                <a:ea typeface="Calibri"/>
                <a:cs typeface="Times New Roman"/>
              </a:rPr>
              <a:t> repo we're working on, so don't check README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note you can add </a:t>
            </a:r>
            <a:r>
              <a:rPr lang="en-US" dirty="0" err="1" smtClean="0">
                <a:ea typeface="Calibri"/>
                <a:cs typeface="Times New Roman"/>
              </a:rPr>
              <a:t>gitignore</a:t>
            </a:r>
            <a:r>
              <a:rPr lang="en-US" dirty="0" smtClean="0">
                <a:ea typeface="Calibri"/>
                <a:cs typeface="Times New Roman"/>
              </a:rPr>
              <a:t> files; again, not now, but when I create our Bingo repo I will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shows you your options, we're going to be pushing a repo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(don't do yet)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remote add origin URL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push -u origin master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Also pretty standard , defaults for all just make sure: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Caveats – choose “Use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Bash only”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Line-endings – choose the top option unless you have a very compelling reason not to (</a:t>
            </a:r>
            <a:r>
              <a:rPr lang="en-US" dirty="0" err="1" smtClean="0">
                <a:ea typeface="Calibri"/>
                <a:cs typeface="Times New Roman"/>
              </a:rPr>
              <a:t>ie</a:t>
            </a:r>
            <a:r>
              <a:rPr lang="en-US" dirty="0" smtClean="0">
                <a:ea typeface="Calibri"/>
                <a:cs typeface="Times New Roman"/>
              </a:rPr>
              <a:t> working on a windows only project)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It will install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bash, which is a </a:t>
            </a:r>
            <a:r>
              <a:rPr lang="en-US" dirty="0" err="1" smtClean="0">
                <a:ea typeface="Calibri"/>
                <a:cs typeface="Times New Roman"/>
              </a:rPr>
              <a:t>unix</a:t>
            </a:r>
            <a:r>
              <a:rPr lang="en-US" dirty="0" smtClean="0">
                <a:ea typeface="Calibri"/>
                <a:cs typeface="Times New Roman"/>
              </a:rPr>
              <a:t>-like environment  to work in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Can use </a:t>
            </a:r>
            <a:r>
              <a:rPr lang="en-US" dirty="0" err="1" smtClean="0">
                <a:ea typeface="Calibri"/>
                <a:cs typeface="Times New Roman"/>
              </a:rPr>
              <a:t>unix</a:t>
            </a:r>
            <a:r>
              <a:rPr lang="en-US" dirty="0" smtClean="0">
                <a:ea typeface="Calibri"/>
                <a:cs typeface="Times New Roman"/>
              </a:rPr>
              <a:t> commands here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Only thing is copying/pasting isn’t standard. </a:t>
            </a:r>
          </a:p>
          <a:p>
            <a:pPr lvl="4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dirty="0" smtClean="0">
                <a:ea typeface="Calibri"/>
                <a:cs typeface="Times New Roman"/>
              </a:rPr>
              <a:t>Properties </a:t>
            </a:r>
            <a:r>
              <a:rPr lang="en-US" dirty="0" smtClean="0">
                <a:ea typeface="Calibri"/>
                <a:cs typeface="Times New Roman"/>
                <a:sym typeface="Wingdings"/>
              </a:rPr>
              <a:t></a:t>
            </a:r>
            <a:r>
              <a:rPr lang="en-US" dirty="0" smtClean="0">
                <a:ea typeface="Calibri"/>
                <a:cs typeface="Times New Roman"/>
              </a:rPr>
              <a:t> check </a:t>
            </a:r>
            <a:r>
              <a:rPr lang="en-US" dirty="0" err="1" smtClean="0">
                <a:ea typeface="Calibri"/>
                <a:cs typeface="Times New Roman"/>
              </a:rPr>
              <a:t>QuickEdit</a:t>
            </a:r>
            <a:r>
              <a:rPr lang="en-US" dirty="0" smtClean="0">
                <a:ea typeface="Calibri"/>
                <a:cs typeface="Times New Roman"/>
              </a:rPr>
              <a:t> mode	</a:t>
            </a:r>
          </a:p>
          <a:p>
            <a:pPr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dirty="0" smtClean="0">
                <a:ea typeface="Calibri"/>
                <a:cs typeface="Times New Roman"/>
              </a:rPr>
              <a:t>Then you highlight text and press return to copy, and press insert to paste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got to root of project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remote - nothing because there are none yet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remote add origin URL --&gt; origin is an alias, you can call it whatever you want; by convention the primary remote is called origin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remote now shows it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remote -v shows our push and fetch URLS; could be different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look at .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/</a:t>
            </a:r>
            <a:r>
              <a:rPr lang="en-US" dirty="0" err="1" smtClean="0">
                <a:ea typeface="Calibri"/>
                <a:cs typeface="Times New Roman"/>
              </a:rPr>
              <a:t>config</a:t>
            </a:r>
            <a:r>
              <a:rPr lang="en-US" dirty="0" smtClean="0">
                <a:ea typeface="Calibri"/>
                <a:cs typeface="Times New Roman"/>
              </a:rPr>
              <a:t> --&gt; shows remote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can easily remove with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remove </a:t>
            </a:r>
            <a:r>
              <a:rPr lang="en-US" dirty="0" err="1" smtClean="0">
                <a:ea typeface="Calibri"/>
                <a:cs typeface="Times New Roman"/>
              </a:rPr>
              <a:t>rm</a:t>
            </a:r>
            <a:endParaRPr lang="en-US" dirty="0" smtClean="0">
              <a:ea typeface="Calibri"/>
              <a:cs typeface="Times New Roman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no data there yet, just the connect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when we push, we are pushing a branch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push -u origin master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the -u option does branch tracking, more later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“origin” is remote alias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“master” can be any of your local branches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look at cat .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/</a:t>
            </a:r>
            <a:r>
              <a:rPr lang="en-US" dirty="0" err="1" smtClean="0">
                <a:ea typeface="Calibri"/>
                <a:cs typeface="Times New Roman"/>
              </a:rPr>
              <a:t>config</a:t>
            </a:r>
            <a:endParaRPr lang="en-US" dirty="0" smtClean="0">
              <a:ea typeface="Calibri"/>
              <a:cs typeface="Times New Roman"/>
            </a:endParaRP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see that there is now a branch reference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branch -r 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branch -a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clone &lt;URL&gt; (do it from root of projects folder) [name]</a:t>
            </a:r>
          </a:p>
          <a:p>
            <a:r>
              <a:rPr lang="en-US" dirty="0" smtClean="0"/>
              <a:t>clone</a:t>
            </a:r>
            <a:r>
              <a:rPr lang="en-US" baseline="0" dirty="0" smtClean="0"/>
              <a:t> the repo into another directory under a different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sort of a relationship between the two branches - like </a:t>
            </a:r>
            <a:r>
              <a:rPr lang="en-US" dirty="0" err="1" smtClean="0">
                <a:ea typeface="Calibri"/>
                <a:cs typeface="Times New Roman"/>
              </a:rPr>
              <a:t>constatntly</a:t>
            </a:r>
            <a:r>
              <a:rPr lang="en-US" dirty="0" smtClean="0">
                <a:ea typeface="Calibri"/>
                <a:cs typeface="Times New Roman"/>
              </a:rPr>
              <a:t> merging from master to keep one of your other branches up to date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recall -u option when we pushed - tracking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when you clone it </a:t>
            </a:r>
            <a:r>
              <a:rPr lang="en-US" dirty="0" err="1" smtClean="0">
                <a:ea typeface="Calibri"/>
                <a:cs typeface="Times New Roman"/>
              </a:rPr>
              <a:t>automaotically</a:t>
            </a:r>
            <a:r>
              <a:rPr lang="en-US" dirty="0" smtClean="0">
                <a:ea typeface="Calibri"/>
                <a:cs typeface="Times New Roman"/>
              </a:rPr>
              <a:t> tracks the branch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	go to .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/</a:t>
            </a:r>
            <a:r>
              <a:rPr lang="en-US" dirty="0" err="1" smtClean="0">
                <a:ea typeface="Calibri"/>
                <a:cs typeface="Times New Roman"/>
              </a:rPr>
              <a:t>config</a:t>
            </a:r>
            <a:r>
              <a:rPr lang="en-US" dirty="0" smtClean="0">
                <a:ea typeface="Calibri"/>
                <a:cs typeface="Times New Roman"/>
              </a:rPr>
              <a:t> of new project to see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switch to original project, create a branch off of master that doesn't track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branch </a:t>
            </a:r>
            <a:r>
              <a:rPr lang="en-US" dirty="0" err="1" smtClean="0">
                <a:ea typeface="Calibri"/>
                <a:cs typeface="Times New Roman"/>
              </a:rPr>
              <a:t>non_tracking</a:t>
            </a:r>
            <a:endParaRPr lang="en-US" dirty="0" smtClean="0">
              <a:ea typeface="Calibri"/>
              <a:cs typeface="Times New Roman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push origin </a:t>
            </a:r>
            <a:r>
              <a:rPr lang="en-US" dirty="0" err="1" smtClean="0">
                <a:ea typeface="Calibri"/>
                <a:cs typeface="Times New Roman"/>
              </a:rPr>
              <a:t>non_tracking</a:t>
            </a:r>
            <a:endParaRPr lang="en-US" dirty="0" smtClean="0">
              <a:ea typeface="Calibri"/>
              <a:cs typeface="Times New Roman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look at .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/</a:t>
            </a:r>
            <a:r>
              <a:rPr lang="en-US" dirty="0" err="1" smtClean="0">
                <a:ea typeface="Calibri"/>
                <a:cs typeface="Times New Roman"/>
              </a:rPr>
              <a:t>config</a:t>
            </a:r>
            <a:r>
              <a:rPr lang="en-US" dirty="0" smtClean="0">
                <a:ea typeface="Calibri"/>
                <a:cs typeface="Times New Roman"/>
              </a:rPr>
              <a:t> - no listing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to make a non tracking branch tracking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manually change </a:t>
            </a:r>
            <a:r>
              <a:rPr lang="en-US" dirty="0" err="1" smtClean="0">
                <a:ea typeface="Calibri"/>
                <a:cs typeface="Times New Roman"/>
              </a:rPr>
              <a:t>config</a:t>
            </a:r>
            <a:r>
              <a:rPr lang="en-US" dirty="0" smtClean="0">
                <a:ea typeface="Calibri"/>
                <a:cs typeface="Times New Roman"/>
              </a:rPr>
              <a:t> file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config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branch.nameofnontrackingbranch.remote</a:t>
            </a:r>
            <a:r>
              <a:rPr lang="en-US" dirty="0" smtClean="0">
                <a:ea typeface="Calibri"/>
                <a:cs typeface="Times New Roman"/>
              </a:rPr>
              <a:t>  origin</a:t>
            </a:r>
          </a:p>
          <a:p>
            <a:pPr lvl="4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config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branch.nameofnontrackingbranch.merge</a:t>
            </a:r>
            <a:r>
              <a:rPr lang="en-US" dirty="0" smtClean="0">
                <a:ea typeface="Calibri"/>
                <a:cs typeface="Times New Roman"/>
              </a:rPr>
              <a:t> refs/heads/master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branch --set-upstream </a:t>
            </a:r>
            <a:r>
              <a:rPr lang="en-US" dirty="0" err="1" smtClean="0">
                <a:ea typeface="Calibri"/>
                <a:cs typeface="Times New Roman"/>
              </a:rPr>
              <a:t>non_tracking</a:t>
            </a:r>
            <a:r>
              <a:rPr lang="en-US" dirty="0" smtClean="0">
                <a:ea typeface="Calibri"/>
                <a:cs typeface="Times New Roman"/>
              </a:rPr>
              <a:t> origin/</a:t>
            </a:r>
            <a:r>
              <a:rPr lang="en-US" dirty="0" err="1" smtClean="0">
                <a:ea typeface="Calibri"/>
                <a:cs typeface="Times New Roman"/>
              </a:rPr>
              <a:t>non_tracking</a:t>
            </a:r>
            <a:endParaRPr lang="en-US" dirty="0" smtClean="0">
              <a:ea typeface="Calibri"/>
              <a:cs typeface="Times New Roman"/>
            </a:endParaRPr>
          </a:p>
          <a:p>
            <a:pPr lvl="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(leave it for now)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make some changes to master, commit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because master is tracking origin/master, can just do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push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otherwise it would be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push origin master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go look at </a:t>
            </a:r>
            <a:r>
              <a:rPr lang="en-US" dirty="0" err="1" smtClean="0">
                <a:ea typeface="Calibri"/>
                <a:cs typeface="Times New Roman"/>
              </a:rPr>
              <a:t>github</a:t>
            </a:r>
            <a:r>
              <a:rPr lang="en-US" dirty="0" smtClean="0">
                <a:ea typeface="Calibri"/>
                <a:cs typeface="Times New Roman"/>
              </a:rPr>
              <a:t> to see latest commit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if you go over to other project, you can see it doesn't have those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at 2nd project,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log ,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log origin/master, those changes not there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branch -r to see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origin/master doesn't automatically reflect the remote repo, we have to fetch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fetch origin -- if more than one repo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(or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fetch because only one repo)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will bring down the non-tracking branch as well as the master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log --</a:t>
            </a:r>
            <a:r>
              <a:rPr lang="en-US" dirty="0" err="1" smtClean="0">
                <a:ea typeface="Calibri"/>
                <a:cs typeface="Times New Roman"/>
              </a:rPr>
              <a:t>oneline</a:t>
            </a:r>
            <a:r>
              <a:rPr lang="en-US" dirty="0" smtClean="0">
                <a:ea typeface="Calibri"/>
                <a:cs typeface="Times New Roman"/>
              </a:rPr>
              <a:t> -5 origin/master --&gt; synced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branch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branch -r --&gt; will show the non tracking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log --</a:t>
            </a:r>
            <a:r>
              <a:rPr lang="en-US" dirty="0" err="1" smtClean="0">
                <a:ea typeface="Calibri"/>
                <a:cs typeface="Times New Roman"/>
              </a:rPr>
              <a:t>oneline</a:t>
            </a:r>
            <a:r>
              <a:rPr lang="en-US" dirty="0" smtClean="0">
                <a:ea typeface="Calibri"/>
                <a:cs typeface="Times New Roman"/>
              </a:rPr>
              <a:t> -5 master --&gt; not merged yet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so if you're working, it won't be affected, so fetch often!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always fetch before you work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fetch before you push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fetch often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remote branches only differ from local branches in that we can't check them out. we have to merge them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it is just like merging from before, conflict resolution and all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branch -a (to see)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diff origin/master..master (to see differences)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merge origin/master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log --</a:t>
            </a:r>
            <a:r>
              <a:rPr lang="en-US" dirty="0" err="1" smtClean="0">
                <a:ea typeface="Calibri"/>
                <a:cs typeface="Times New Roman"/>
              </a:rPr>
              <a:t>oneline</a:t>
            </a:r>
            <a:r>
              <a:rPr lang="en-US" dirty="0" smtClean="0">
                <a:ea typeface="Calibri"/>
                <a:cs typeface="Times New Roman"/>
              </a:rPr>
              <a:t> -5 master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solidFill>
                  <a:srgbClr val="FF0000"/>
                </a:solidFill>
                <a:ea typeface="Calibri"/>
                <a:cs typeface="Times New Roman"/>
              </a:rPr>
              <a:t>emphasize that we are merging the LOCAL version of origin/master</a:t>
            </a:r>
            <a:endParaRPr lang="en-US" dirty="0" smtClean="0">
              <a:ea typeface="Calibri"/>
              <a:cs typeface="Times New Roman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SHORTCUT: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pull = pit fetch +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merge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pros and cons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superconveinet</a:t>
            </a:r>
            <a:endParaRPr lang="en-US" dirty="0" smtClean="0">
              <a:ea typeface="Calibri"/>
              <a:cs typeface="Times New Roman"/>
            </a:endParaRP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but obscures the </a:t>
            </a:r>
            <a:r>
              <a:rPr lang="en-US" dirty="0" err="1" smtClean="0">
                <a:ea typeface="Calibri"/>
                <a:cs typeface="Times New Roman"/>
              </a:rPr>
              <a:t>twostep</a:t>
            </a:r>
            <a:r>
              <a:rPr lang="en-US" dirty="0" smtClean="0">
                <a:ea typeface="Calibri"/>
                <a:cs typeface="Times New Roman"/>
              </a:rPr>
              <a:t> process, so when things go wrong hard to understand why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so use fetch and merge until comfy and then you'll know when you can just use pull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in 2nd project,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branch shows just master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branch -r shows that there is the </a:t>
            </a:r>
            <a:r>
              <a:rPr lang="en-US" dirty="0" err="1" smtClean="0">
                <a:ea typeface="Calibri"/>
                <a:cs typeface="Times New Roman"/>
              </a:rPr>
              <a:t>non_tracking</a:t>
            </a:r>
            <a:r>
              <a:rPr lang="en-US" dirty="0" smtClean="0">
                <a:ea typeface="Calibri"/>
                <a:cs typeface="Times New Roman"/>
              </a:rPr>
              <a:t> remote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want to work on that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we can't </a:t>
            </a:r>
            <a:r>
              <a:rPr lang="en-US" dirty="0" err="1" smtClean="0">
                <a:ea typeface="Calibri"/>
                <a:cs typeface="Times New Roman"/>
              </a:rPr>
              <a:t>chckout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non_tracking</a:t>
            </a:r>
            <a:r>
              <a:rPr lang="en-US" dirty="0" smtClean="0">
                <a:ea typeface="Calibri"/>
                <a:cs typeface="Times New Roman"/>
              </a:rPr>
              <a:t> remote, but we can create another branch from it and work on that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branch </a:t>
            </a:r>
            <a:r>
              <a:rPr lang="en-US" dirty="0" err="1" smtClean="0">
                <a:ea typeface="Calibri"/>
                <a:cs typeface="Times New Roman"/>
              </a:rPr>
              <a:t>non_tracking</a:t>
            </a:r>
            <a:r>
              <a:rPr lang="en-US" dirty="0" smtClean="0">
                <a:ea typeface="Calibri"/>
                <a:cs typeface="Times New Roman"/>
              </a:rPr>
              <a:t> origin/</a:t>
            </a:r>
            <a:r>
              <a:rPr lang="en-US" dirty="0" err="1" smtClean="0">
                <a:ea typeface="Calibri"/>
                <a:cs typeface="Times New Roman"/>
              </a:rPr>
              <a:t>non_tracking</a:t>
            </a:r>
            <a:endParaRPr lang="en-US" dirty="0" smtClean="0">
              <a:ea typeface="Calibri"/>
              <a:cs typeface="Times New Roman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branch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cat .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/</a:t>
            </a:r>
            <a:r>
              <a:rPr lang="en-US" dirty="0" err="1" smtClean="0">
                <a:ea typeface="Calibri"/>
                <a:cs typeface="Times New Roman"/>
              </a:rPr>
              <a:t>config</a:t>
            </a:r>
            <a:endParaRPr lang="en-US" dirty="0" smtClean="0">
              <a:ea typeface="Calibri"/>
              <a:cs typeface="Times New Roman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brach</a:t>
            </a:r>
            <a:r>
              <a:rPr lang="en-US" dirty="0" smtClean="0">
                <a:ea typeface="Calibri"/>
                <a:cs typeface="Times New Roman"/>
              </a:rPr>
              <a:t> -d </a:t>
            </a:r>
            <a:r>
              <a:rPr lang="en-US" dirty="0" err="1" smtClean="0">
                <a:ea typeface="Calibri"/>
                <a:cs typeface="Times New Roman"/>
              </a:rPr>
              <a:t>non_tracking</a:t>
            </a:r>
            <a:r>
              <a:rPr lang="en-US" dirty="0" smtClean="0">
                <a:ea typeface="Calibri"/>
                <a:cs typeface="Times New Roman"/>
              </a:rPr>
              <a:t> (get rid of it for later)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can also do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checkout -b </a:t>
            </a:r>
            <a:r>
              <a:rPr lang="en-US" dirty="0" err="1" smtClean="0">
                <a:ea typeface="Calibri"/>
                <a:cs typeface="Times New Roman"/>
              </a:rPr>
              <a:t>non_tracking</a:t>
            </a:r>
            <a:r>
              <a:rPr lang="en-US" dirty="0" smtClean="0">
                <a:ea typeface="Calibri"/>
                <a:cs typeface="Times New Roman"/>
              </a:rPr>
              <a:t> origin/</a:t>
            </a:r>
            <a:r>
              <a:rPr lang="en-US" dirty="0" err="1" smtClean="0">
                <a:ea typeface="Calibri"/>
                <a:cs typeface="Times New Roman"/>
              </a:rPr>
              <a:t>non_tracking</a:t>
            </a:r>
            <a:endParaRPr lang="en-US" dirty="0" smtClean="0">
              <a:ea typeface="Calibri"/>
              <a:cs typeface="Times New Roman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branch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now if we do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push from </a:t>
            </a:r>
            <a:r>
              <a:rPr lang="en-US" dirty="0" err="1" smtClean="0">
                <a:ea typeface="Calibri"/>
                <a:cs typeface="Times New Roman"/>
              </a:rPr>
              <a:t>non_tracking</a:t>
            </a:r>
            <a:r>
              <a:rPr lang="en-US" dirty="0" smtClean="0">
                <a:ea typeface="Calibri"/>
                <a:cs typeface="Times New Roman"/>
              </a:rPr>
              <a:t>, the changes will be pushed to the </a:t>
            </a:r>
            <a:r>
              <a:rPr lang="en-US" dirty="0" err="1" smtClean="0">
                <a:ea typeface="Calibri"/>
                <a:cs typeface="Times New Roman"/>
              </a:rPr>
              <a:t>non_tracking</a:t>
            </a:r>
            <a:r>
              <a:rPr lang="en-US" dirty="0" smtClean="0">
                <a:ea typeface="Calibri"/>
                <a:cs typeface="Times New Roman"/>
              </a:rPr>
              <a:t> branch in the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two ways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push origin :</a:t>
            </a:r>
            <a:r>
              <a:rPr lang="en-US" dirty="0" err="1" smtClean="0">
                <a:ea typeface="Calibri"/>
                <a:cs typeface="Times New Roman"/>
              </a:rPr>
              <a:t>non_tracking</a:t>
            </a:r>
            <a:r>
              <a:rPr lang="en-US" dirty="0" smtClean="0">
                <a:ea typeface="Calibri"/>
                <a:cs typeface="Times New Roman"/>
              </a:rPr>
              <a:t>  (gets rid of </a:t>
            </a:r>
            <a:r>
              <a:rPr lang="en-US" dirty="0" err="1" smtClean="0">
                <a:ea typeface="Calibri"/>
                <a:cs typeface="Times New Roman"/>
              </a:rPr>
              <a:t>GitHub</a:t>
            </a:r>
            <a:r>
              <a:rPr lang="en-US" dirty="0" smtClean="0">
                <a:ea typeface="Calibri"/>
                <a:cs typeface="Times New Roman"/>
              </a:rPr>
              <a:t> branch - go look)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a typeface="Calibri"/>
                <a:cs typeface="Times New Roman"/>
              </a:rPr>
              <a:t>(first </a:t>
            </a:r>
            <a:r>
              <a:rPr lang="en-US" dirty="0" err="1" smtClean="0">
                <a:ea typeface="Calibri"/>
                <a:cs typeface="Times New Roman"/>
              </a:rPr>
              <a:t>repush</a:t>
            </a:r>
            <a:r>
              <a:rPr lang="en-US" dirty="0" smtClean="0">
                <a:ea typeface="Calibri"/>
                <a:cs typeface="Times New Roman"/>
              </a:rPr>
              <a:t> the </a:t>
            </a:r>
            <a:r>
              <a:rPr lang="en-US" dirty="0" err="1" smtClean="0">
                <a:ea typeface="Calibri"/>
                <a:cs typeface="Times New Roman"/>
              </a:rPr>
              <a:t>non_tracking</a:t>
            </a:r>
            <a:r>
              <a:rPr lang="en-US" dirty="0" smtClean="0">
                <a:ea typeface="Calibri"/>
                <a:cs typeface="Times New Roman"/>
              </a:rPr>
              <a:t> branch; 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push origin </a:t>
            </a:r>
            <a:r>
              <a:rPr lang="en-US" dirty="0" err="1" smtClean="0">
                <a:ea typeface="Calibri"/>
                <a:cs typeface="Times New Roman"/>
              </a:rPr>
              <a:t>non_tracking</a:t>
            </a:r>
            <a:r>
              <a:rPr lang="en-US" dirty="0" smtClean="0">
                <a:ea typeface="Calibri"/>
                <a:cs typeface="Times New Roman"/>
              </a:rPr>
              <a:t>;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branch -r)</a:t>
            </a:r>
          </a:p>
          <a:p>
            <a:pPr lvl="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err="1" smtClean="0">
                <a:ea typeface="Calibri"/>
                <a:cs typeface="Times New Roman"/>
              </a:rPr>
              <a:t>git</a:t>
            </a:r>
            <a:r>
              <a:rPr lang="en-US" dirty="0" smtClean="0">
                <a:ea typeface="Calibri"/>
                <a:cs typeface="Times New Roman"/>
              </a:rPr>
              <a:t> push origin --delete </a:t>
            </a:r>
            <a:r>
              <a:rPr lang="en-US" dirty="0" err="1" smtClean="0">
                <a:ea typeface="Calibri"/>
                <a:cs typeface="Times New Roman"/>
              </a:rPr>
              <a:t>non_tracking</a:t>
            </a:r>
            <a:endParaRPr lang="en-US" dirty="0" smtClean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up </a:t>
            </a:r>
            <a:r>
              <a:rPr lang="en-US" dirty="0" err="1" smtClean="0">
                <a:ea typeface="Calibri"/>
                <a:cs typeface="Times New Roman"/>
              </a:rPr>
              <a:t>til</a:t>
            </a:r>
            <a:r>
              <a:rPr lang="en-US" dirty="0" smtClean="0">
                <a:ea typeface="Calibri"/>
                <a:cs typeface="Times New Roman"/>
              </a:rPr>
              <a:t> now we've been doing fake collaboration, using the same username/pw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go to </a:t>
            </a:r>
            <a:r>
              <a:rPr lang="en-US" dirty="0" err="1" smtClean="0">
                <a:ea typeface="Calibri"/>
                <a:cs typeface="Times New Roman"/>
              </a:rPr>
              <a:t>GitHub</a:t>
            </a:r>
            <a:r>
              <a:rPr lang="en-US" dirty="0" smtClean="0">
                <a:ea typeface="Calibri"/>
                <a:cs typeface="Times New Roman"/>
              </a:rPr>
              <a:t> --&gt; project --&gt; settings --&gt; collaborators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then add user names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now these people can push and pull the repo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look at issues, so we can list them and assign them to people who are </a:t>
            </a:r>
            <a:r>
              <a:rPr lang="en-US" dirty="0" err="1" smtClean="0">
                <a:ea typeface="Calibri"/>
                <a:cs typeface="Times New Roman"/>
              </a:rPr>
              <a:t>colls</a:t>
            </a:r>
            <a:endParaRPr lang="en-US" dirty="0" smtClean="0">
              <a:ea typeface="Calibri"/>
              <a:cs typeface="Times New Roman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dirty="0" smtClean="0">
                <a:ea typeface="Calibri"/>
                <a:cs typeface="Times New Roman"/>
              </a:rPr>
              <a:t>if you want to work open source on </a:t>
            </a:r>
            <a:r>
              <a:rPr lang="en-US" dirty="0" err="1" smtClean="0">
                <a:ea typeface="Calibri"/>
                <a:cs typeface="Times New Roman"/>
              </a:rPr>
              <a:t>somthing</a:t>
            </a:r>
            <a:r>
              <a:rPr lang="en-US" dirty="0" smtClean="0">
                <a:ea typeface="Calibri"/>
                <a:cs typeface="Times New Roman"/>
              </a:rPr>
              <a:t>, you </a:t>
            </a:r>
            <a:r>
              <a:rPr lang="en-US" dirty="0" err="1" smtClean="0">
                <a:ea typeface="Calibri"/>
                <a:cs typeface="Times New Roman"/>
              </a:rPr>
              <a:t>fork</a:t>
            </a:r>
            <a:r>
              <a:rPr lang="en-US" dirty="0" smtClean="0">
                <a:ea typeface="Calibri"/>
                <a:cs typeface="Times New Roman"/>
              </a:rPr>
              <a:t> the project, work on it and then do a pull request. then the people who have collaborator or owner rights can decide whether or not to incorporate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27707-1BDC-465E-9949-90FF3EA5A0D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7D8D-C608-493D-AC9D-568E3135EEA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B6D33C6-C5C8-4823-8E41-83A4D93E0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7D8D-C608-493D-AC9D-568E3135EEA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33C6-C5C8-4823-8E41-83A4D93E0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7D8D-C608-493D-AC9D-568E3135EEA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33C6-C5C8-4823-8E41-83A4D93E0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4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7D8D-C608-493D-AC9D-568E3135EEA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B6D33C6-C5C8-4823-8E41-83A4D93E0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7D8D-C608-493D-AC9D-568E3135EEA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33C6-C5C8-4823-8E41-83A4D93E0E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7D8D-C608-493D-AC9D-568E3135EEA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33C6-C5C8-4823-8E41-83A4D93E0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7D8D-C608-493D-AC9D-568E3135EEA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B6D33C6-C5C8-4823-8E41-83A4D93E0E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7D8D-C608-493D-AC9D-568E3135EEA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33C6-C5C8-4823-8E41-83A4D93E0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7D8D-C608-493D-AC9D-568E3135EEA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33C6-C5C8-4823-8E41-83A4D93E0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7D8D-C608-493D-AC9D-568E3135EEA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33C6-C5C8-4823-8E41-83A4D93E0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7D8D-C608-493D-AC9D-568E3135EEA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33C6-C5C8-4823-8E41-83A4D93E0E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1C37D8D-C608-493D-AC9D-568E3135EEA0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B6D33C6-C5C8-4823-8E41-83A4D93E0E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jpe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Java, Spring 2014</a:t>
            </a:r>
          </a:p>
          <a:p>
            <a:r>
              <a:rPr lang="en-US" dirty="0" smtClean="0"/>
              <a:t>Bingo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dirty="0" smtClean="0"/>
              <a:t>Mac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Pretty standard, those who use Mac should know better than I</a:t>
            </a:r>
          </a:p>
          <a:p>
            <a:pPr lvl="2"/>
            <a:r>
              <a:rPr lang="en-US" dirty="0"/>
              <a:t>Caveats – uninstall.sh + README file to uninstall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Pretty standard as well</a:t>
            </a:r>
          </a:p>
          <a:p>
            <a:pPr lvl="1"/>
            <a:r>
              <a:rPr lang="en-US" dirty="0" smtClean="0"/>
              <a:t>Choosing all defaults is best bet</a:t>
            </a:r>
          </a:p>
          <a:p>
            <a:pPr lvl="1"/>
            <a:r>
              <a:rPr lang="en-US" dirty="0" smtClean="0"/>
              <a:t>Just make sure that you choose:</a:t>
            </a:r>
          </a:p>
          <a:p>
            <a:pPr lvl="2"/>
            <a:r>
              <a:rPr lang="en-US" dirty="0" smtClean="0"/>
              <a:t>“Use </a:t>
            </a:r>
            <a:r>
              <a:rPr lang="en-US" dirty="0" err="1" smtClean="0"/>
              <a:t>GitBash</a:t>
            </a:r>
            <a:r>
              <a:rPr lang="en-US" dirty="0" smtClean="0"/>
              <a:t> only”</a:t>
            </a:r>
          </a:p>
          <a:p>
            <a:pPr lvl="2"/>
            <a:r>
              <a:rPr lang="en-US" dirty="0" smtClean="0"/>
              <a:t>Checkout Windows-style, commit Unix-style line endings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GitBash</a:t>
            </a:r>
            <a:r>
              <a:rPr lang="en-US" dirty="0" smtClean="0"/>
              <a:t> is a Unix-like environment</a:t>
            </a:r>
          </a:p>
          <a:p>
            <a:r>
              <a:rPr lang="en-US" dirty="0" smtClean="0"/>
              <a:t>Can use Unix style commands</a:t>
            </a:r>
          </a:p>
          <a:p>
            <a:r>
              <a:rPr lang="en-US" dirty="0" smtClean="0"/>
              <a:t>Not fully developed – copy/paste, for example</a:t>
            </a:r>
          </a:p>
          <a:p>
            <a:pPr lvl="1"/>
            <a:r>
              <a:rPr lang="en-US" dirty="0" smtClean="0"/>
              <a:t>Properties </a:t>
            </a:r>
            <a:r>
              <a:rPr lang="en-US" dirty="0" smtClean="0">
                <a:sym typeface="Wingdings" pitchFamily="2" charset="2"/>
              </a:rPr>
              <a:t> check </a:t>
            </a:r>
            <a:r>
              <a:rPr lang="en-US" dirty="0" err="1" smtClean="0">
                <a:sym typeface="Wingdings" pitchFamily="2" charset="2"/>
              </a:rPr>
              <a:t>QuickEdit</a:t>
            </a:r>
            <a:r>
              <a:rPr lang="en-US" dirty="0" smtClean="0">
                <a:sym typeface="Wingdings" pitchFamily="2" charset="2"/>
              </a:rPr>
              <a:t> mode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To copy: highlight text and press Return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To paste: press insert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your </a:t>
            </a:r>
            <a:r>
              <a:rPr lang="en-US" dirty="0" err="1" smtClean="0"/>
              <a:t>distro</a:t>
            </a:r>
            <a:endParaRPr lang="en-US" dirty="0" smtClean="0"/>
          </a:p>
          <a:p>
            <a:pPr lvl="1"/>
            <a:r>
              <a:rPr lang="en-US" dirty="0" smtClean="0"/>
              <a:t>apt-get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yum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If you’re given a choice, choose defaults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three kinds of </a:t>
            </a:r>
            <a:r>
              <a:rPr lang="en-US" dirty="0" err="1" smtClean="0"/>
              <a:t>git</a:t>
            </a:r>
            <a:r>
              <a:rPr lang="en-US" dirty="0" smtClean="0"/>
              <a:t> configurations</a:t>
            </a:r>
          </a:p>
          <a:p>
            <a:pPr lvl="1"/>
            <a:r>
              <a:rPr lang="en-US" dirty="0" smtClean="0"/>
              <a:t>system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every user of the OS</a:t>
            </a:r>
          </a:p>
          <a:p>
            <a:pPr lvl="1"/>
            <a:r>
              <a:rPr lang="en-US" dirty="0" smtClean="0"/>
              <a:t>global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current user</a:t>
            </a:r>
          </a:p>
          <a:p>
            <a:pPr lvl="1"/>
            <a:r>
              <a:rPr lang="en-US" dirty="0" smtClean="0"/>
              <a:t>(project)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a specific </a:t>
            </a:r>
            <a:r>
              <a:rPr lang="en-US" dirty="0" err="1" smtClean="0"/>
              <a:t>git</a:t>
            </a:r>
            <a:r>
              <a:rPr lang="en-US" dirty="0" smtClean="0"/>
              <a:t> project (default)</a:t>
            </a:r>
          </a:p>
          <a:p>
            <a:r>
              <a:rPr lang="en-US" dirty="0" smtClean="0"/>
              <a:t>The configuration files are </a:t>
            </a:r>
          </a:p>
          <a:p>
            <a:pPr lvl="1"/>
            <a:r>
              <a:rPr lang="en-US" dirty="0" smtClean="0"/>
              <a:t>system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/etc/</a:t>
            </a:r>
            <a:r>
              <a:rPr lang="en-US" dirty="0" err="1" smtClean="0"/>
              <a:t>gitconfig</a:t>
            </a:r>
            <a:r>
              <a:rPr lang="en-US" dirty="0" smtClean="0"/>
              <a:t>  </a:t>
            </a:r>
          </a:p>
          <a:p>
            <a:pPr lvl="1"/>
            <a:r>
              <a:rPr lang="en-US" dirty="0" smtClean="0"/>
              <a:t>global  </a:t>
            </a:r>
            <a:r>
              <a:rPr lang="en-US" dirty="0" smtClean="0">
                <a:sym typeface="Wingdings" pitchFamily="2" charset="2"/>
              </a:rPr>
              <a:t> ~/.</a:t>
            </a:r>
            <a:r>
              <a:rPr lang="en-US" dirty="0" err="1" smtClean="0">
                <a:sym typeface="Wingdings" pitchFamily="2" charset="2"/>
              </a:rPr>
              <a:t>gitconfig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project   /</a:t>
            </a:r>
            <a:r>
              <a:rPr lang="en-US" dirty="0" err="1" smtClean="0">
                <a:sym typeface="Wingdings" pitchFamily="2" charset="2"/>
              </a:rPr>
              <a:t>projectDirectory</a:t>
            </a:r>
            <a:r>
              <a:rPr lang="en-US" dirty="0" smtClean="0">
                <a:sym typeface="Wingdings" pitchFamily="2" charset="2"/>
              </a:rPr>
              <a:t>/.</a:t>
            </a:r>
            <a:r>
              <a:rPr lang="en-US" dirty="0" err="1" smtClean="0">
                <a:sym typeface="Wingdings" pitchFamily="2" charset="2"/>
              </a:rPr>
              <a:t>git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config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configure all the files from command line using </a:t>
            </a:r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config</a:t>
            </a:r>
            <a:endParaRPr lang="en-US" dirty="0" smtClean="0"/>
          </a:p>
          <a:p>
            <a:r>
              <a:rPr lang="en-US" dirty="0" smtClean="0"/>
              <a:t>global is the most widely used option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Some useful configurations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config</a:t>
            </a:r>
            <a:r>
              <a:rPr lang="en-US" dirty="0" smtClean="0">
                <a:solidFill>
                  <a:schemeClr val="accent6"/>
                </a:solidFill>
              </a:rPr>
              <a:t> –global user.name “Your name”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config</a:t>
            </a:r>
            <a:r>
              <a:rPr lang="en-US" dirty="0" smtClean="0">
                <a:solidFill>
                  <a:schemeClr val="accent6"/>
                </a:solidFill>
              </a:rPr>
              <a:t> –global </a:t>
            </a:r>
            <a:r>
              <a:rPr lang="en-US" dirty="0" err="1" smtClean="0">
                <a:solidFill>
                  <a:schemeClr val="accent6"/>
                </a:solidFill>
              </a:rPr>
              <a:t>user.email</a:t>
            </a:r>
            <a:r>
              <a:rPr lang="en-US" dirty="0" smtClean="0">
                <a:solidFill>
                  <a:schemeClr val="accent6"/>
                </a:solidFill>
              </a:rPr>
              <a:t> “Your email”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config</a:t>
            </a:r>
            <a:r>
              <a:rPr lang="en-US" dirty="0" smtClean="0">
                <a:solidFill>
                  <a:schemeClr val="accent6"/>
                </a:solidFill>
              </a:rPr>
              <a:t> –global </a:t>
            </a:r>
            <a:r>
              <a:rPr lang="en-US" dirty="0" err="1" smtClean="0">
                <a:solidFill>
                  <a:schemeClr val="accent6"/>
                </a:solidFill>
              </a:rPr>
              <a:t>core.editor</a:t>
            </a:r>
            <a:r>
              <a:rPr lang="en-US" dirty="0" smtClean="0">
                <a:solidFill>
                  <a:schemeClr val="accent6"/>
                </a:solidFill>
              </a:rPr>
              <a:t> “vim” 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config</a:t>
            </a:r>
            <a:r>
              <a:rPr lang="en-US" dirty="0" smtClean="0">
                <a:solidFill>
                  <a:schemeClr val="accent6"/>
                </a:solidFill>
              </a:rPr>
              <a:t> –global </a:t>
            </a:r>
            <a:r>
              <a:rPr lang="en-US" dirty="0" err="1" smtClean="0">
                <a:solidFill>
                  <a:schemeClr val="accent6"/>
                </a:solidFill>
              </a:rPr>
              <a:t>color.ui</a:t>
            </a:r>
            <a:r>
              <a:rPr lang="en-US" dirty="0" smtClean="0">
                <a:solidFill>
                  <a:schemeClr val="accent6"/>
                </a:solidFill>
              </a:rPr>
              <a:t> true</a:t>
            </a:r>
          </a:p>
          <a:p>
            <a:r>
              <a:rPr lang="en-US" dirty="0" smtClean="0"/>
              <a:t>You can also use </a:t>
            </a:r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config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to see your configurations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config</a:t>
            </a:r>
            <a:r>
              <a:rPr lang="en-US" dirty="0" smtClean="0">
                <a:solidFill>
                  <a:schemeClr val="accent6"/>
                </a:solidFill>
              </a:rPr>
              <a:t> –list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config</a:t>
            </a:r>
            <a:r>
              <a:rPr lang="en-US" dirty="0" smtClean="0">
                <a:solidFill>
                  <a:schemeClr val="accent6"/>
                </a:solidFill>
              </a:rPr>
              <a:t> user.name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Auto-complete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configured on </a:t>
            </a:r>
            <a:r>
              <a:rPr lang="en-US" dirty="0" err="1" smtClean="0"/>
              <a:t>GitBash</a:t>
            </a:r>
            <a:r>
              <a:rPr lang="en-US" dirty="0" smtClean="0"/>
              <a:t> for Windows’</a:t>
            </a:r>
          </a:p>
          <a:p>
            <a:r>
              <a:rPr lang="en-US" dirty="0" smtClean="0"/>
              <a:t>If Mac or Linux people don’t have that configured, we can do that another time. It’s not really part of </a:t>
            </a:r>
            <a:r>
              <a:rPr lang="en-US" dirty="0" err="1" smtClean="0"/>
              <a:t>Git</a:t>
            </a:r>
            <a:r>
              <a:rPr lang="en-US" dirty="0" smtClean="0"/>
              <a:t>, just useful.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 err="1"/>
              <a:t>git</a:t>
            </a:r>
            <a:r>
              <a:rPr lang="en-US" sz="3600" dirty="0"/>
              <a:t> help [command]</a:t>
            </a:r>
          </a:p>
          <a:p>
            <a:pPr lvl="2"/>
            <a:r>
              <a:rPr lang="en-US" sz="3600" dirty="0"/>
              <a:t>very similar to man </a:t>
            </a:r>
            <a:r>
              <a:rPr lang="en-US" sz="3600" dirty="0" smtClean="0"/>
              <a:t>pages</a:t>
            </a:r>
            <a:endParaRPr lang="en-US" sz="36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scratch (existing projects and clones later)</a:t>
            </a:r>
          </a:p>
          <a:p>
            <a:r>
              <a:rPr lang="en-US" dirty="0" smtClean="0"/>
              <a:t>Create a project directory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into it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init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dirty="0" err="1" smtClean="0"/>
              <a:t>Git</a:t>
            </a:r>
            <a:r>
              <a:rPr lang="en-US" dirty="0" smtClean="0"/>
              <a:t> files are stored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.</a:t>
            </a:r>
            <a:r>
              <a:rPr lang="en-US" dirty="0" err="1" smtClean="0"/>
              <a:t>git</a:t>
            </a:r>
            <a:r>
              <a:rPr lang="en-US" dirty="0" smtClean="0"/>
              <a:t> directory is created by the </a:t>
            </a:r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init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smtClean="0"/>
              <a:t>this is where </a:t>
            </a:r>
            <a:r>
              <a:rPr lang="en-US" dirty="0" err="1" smtClean="0"/>
              <a:t>git</a:t>
            </a:r>
            <a:r>
              <a:rPr lang="en-US" dirty="0" smtClean="0"/>
              <a:t> keeps track of everything in the directory</a:t>
            </a:r>
          </a:p>
          <a:p>
            <a:pPr lvl="1"/>
            <a:r>
              <a:rPr lang="en-US" dirty="0" smtClean="0"/>
              <a:t>for the most part, leave it alone</a:t>
            </a:r>
          </a:p>
          <a:p>
            <a:pPr lvl="1"/>
            <a:r>
              <a:rPr lang="en-US" dirty="0" smtClean="0"/>
              <a:t>one </a:t>
            </a:r>
            <a:r>
              <a:rPr lang="en-US" dirty="0" err="1" smtClean="0"/>
              <a:t>exeption</a:t>
            </a:r>
            <a:r>
              <a:rPr lang="en-US" dirty="0" smtClean="0"/>
              <a:t> is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status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add .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commit –m “Initial commit”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commit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Commit messages are vital!</a:t>
            </a:r>
          </a:p>
          <a:p>
            <a:r>
              <a:rPr lang="en-US" dirty="0" smtClean="0"/>
              <a:t>They should be </a:t>
            </a:r>
          </a:p>
          <a:p>
            <a:pPr lvl="1"/>
            <a:r>
              <a:rPr lang="en-US" dirty="0" smtClean="0"/>
              <a:t>concise  </a:t>
            </a:r>
          </a:p>
          <a:p>
            <a:pPr lvl="1"/>
            <a:r>
              <a:rPr lang="en-US" dirty="0" smtClean="0"/>
              <a:t>informative</a:t>
            </a:r>
          </a:p>
          <a:p>
            <a:pPr lvl="1"/>
            <a:r>
              <a:rPr lang="en-US" dirty="0" smtClean="0"/>
              <a:t>atomic</a:t>
            </a:r>
          </a:p>
          <a:p>
            <a:pPr lvl="1"/>
            <a:r>
              <a:rPr lang="en-US" dirty="0" smtClean="0"/>
              <a:t>specific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commit</a:t>
            </a:r>
          </a:p>
          <a:p>
            <a:pPr lvl="1"/>
            <a:r>
              <a:rPr lang="en-US" dirty="0" smtClean="0"/>
              <a:t>for longer messages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commit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common options are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log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log -5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log --since=2014-3-19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log --until=2014-3-19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log --author=“</a:t>
            </a:r>
            <a:r>
              <a:rPr lang="en-US" dirty="0" err="1" smtClean="0">
                <a:solidFill>
                  <a:schemeClr val="accent6"/>
                </a:solidFill>
              </a:rPr>
              <a:t>Elinor</a:t>
            </a:r>
            <a:r>
              <a:rPr lang="en-US" dirty="0" smtClean="0">
                <a:solidFill>
                  <a:schemeClr val="accent6"/>
                </a:solidFill>
              </a:rPr>
              <a:t>”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log --</a:t>
            </a:r>
            <a:r>
              <a:rPr lang="en-US" dirty="0" err="1" smtClean="0">
                <a:solidFill>
                  <a:schemeClr val="accent6"/>
                </a:solidFill>
              </a:rPr>
              <a:t>grep</a:t>
            </a:r>
            <a:r>
              <a:rPr lang="en-US" dirty="0" smtClean="0">
                <a:solidFill>
                  <a:schemeClr val="accent6"/>
                </a:solidFill>
              </a:rPr>
              <a:t>=“init”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log --</a:t>
            </a:r>
            <a:r>
              <a:rPr lang="en-US" dirty="0" err="1" smtClean="0">
                <a:solidFill>
                  <a:schemeClr val="accent6"/>
                </a:solidFill>
              </a:rPr>
              <a:t>oneline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concepts and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Three-trees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Three-trees (or directories) are</a:t>
            </a:r>
          </a:p>
          <a:p>
            <a:pPr lvl="1"/>
            <a:r>
              <a:rPr lang="en-US" dirty="0" smtClean="0"/>
              <a:t>the repository</a:t>
            </a:r>
          </a:p>
          <a:p>
            <a:pPr lvl="1"/>
            <a:r>
              <a:rPr lang="en-US" dirty="0" smtClean="0"/>
              <a:t>the staging index</a:t>
            </a:r>
          </a:p>
          <a:p>
            <a:pPr lvl="1"/>
            <a:r>
              <a:rPr lang="en-US" dirty="0" smtClean="0"/>
              <a:t>the working directory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2133600" cy="6556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new file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05200" y="24384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05200" y="35814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index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05200" y="47244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3622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 file.txt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3622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4953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4600" y="2590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file.txt (v1)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6576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file.txt (v1)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4876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file.txt (v1)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-0.00174 -0.1712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17129 L -0.00174 -0.34907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9" grpId="0"/>
      <p:bldP spid="9" grpId="1"/>
      <p:bldP spid="9" grpId="2"/>
      <p:bldP spid="11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2133600" cy="6556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editing file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05200" y="24384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05200" y="35814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index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05200" y="47244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3622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 file.txt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3622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2743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4600" y="2590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file.txt (v1)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6576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file.txt (v1)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4876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file.txt (v1)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95600" y="4953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24600" y="2590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file.txt (v2)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00" y="36576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file.txt (v2)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24600" y="4876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file.txt (v2)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-0.00186 L -0.0066 -0.1731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 -0.17129 L -0.01007 -0.32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11" grpId="0"/>
      <p:bldP spid="12" grpId="0"/>
      <p:bldP spid="13" grpId="0"/>
      <p:bldP spid="15" grpId="0"/>
      <p:bldP spid="15" grpId="1"/>
      <p:bldP spid="15" grpId="2"/>
      <p:bldP spid="16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hash values (SHA-1)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uses hash values to refer to change sets, which can themselves refer to multiple files</a:t>
            </a:r>
          </a:p>
          <a:p>
            <a:r>
              <a:rPr lang="en-US" dirty="0" smtClean="0"/>
              <a:t>data integrity is built into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same date </a:t>
            </a:r>
            <a:r>
              <a:rPr lang="en-US" dirty="0" smtClean="0">
                <a:sym typeface="Wingdings" pitchFamily="2" charset="2"/>
              </a:rPr>
              <a:t> same checksums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different date  different checksums</a:t>
            </a:r>
          </a:p>
          <a:p>
            <a:r>
              <a:rPr lang="en-US" dirty="0" smtClean="0">
                <a:sym typeface="Wingdings" pitchFamily="2" charset="2"/>
              </a:rPr>
              <a:t>the hash is always a 40 character hex string</a:t>
            </a:r>
          </a:p>
          <a:p>
            <a:r>
              <a:rPr lang="en-US" dirty="0" smtClean="0">
                <a:sym typeface="Wingdings" pitchFamily="2" charset="2"/>
              </a:rPr>
              <a:t>the hash is unique to the change 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2">
              <a:lnSpc>
                <a:spcPct val="150000"/>
              </a:lnSpc>
            </a:pPr>
            <a:r>
              <a:rPr lang="en-US" dirty="0" err="1"/>
              <a:t>Git</a:t>
            </a:r>
            <a:r>
              <a:rPr lang="en-US" dirty="0"/>
              <a:t> tracks changes made to files and </a:t>
            </a:r>
            <a:r>
              <a:rPr lang="en-US" dirty="0" smtClean="0"/>
              <a:t>directories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Mainly used for managing source code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 smtClean="0"/>
              <a:t>Simple </a:t>
            </a:r>
            <a:r>
              <a:rPr lang="en-US" dirty="0"/>
              <a:t>version control you’ve probably seen </a:t>
            </a:r>
          </a:p>
          <a:p>
            <a:pPr lvl="3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Microsoft word’s Track Changes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Undo buttons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Saving each version of a doc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the HEAD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HEAD always points to the tip of the current branch in our repo</a:t>
            </a:r>
          </a:p>
          <a:p>
            <a:r>
              <a:rPr lang="en-US" dirty="0" smtClean="0"/>
              <a:t>aka the last state of the repo</a:t>
            </a:r>
          </a:p>
          <a:p>
            <a:r>
              <a:rPr lang="en-US" dirty="0" smtClean="0"/>
              <a:t>aka the parent of the next commit</a:t>
            </a:r>
          </a:p>
          <a:p>
            <a:r>
              <a:rPr lang="en-US" dirty="0" smtClean="0"/>
              <a:t>aka the place where commit writing takes place</a:t>
            </a:r>
          </a:p>
          <a:p>
            <a:r>
              <a:rPr lang="en-US" dirty="0" smtClean="0"/>
              <a:t>If we move between branches, HEAD moves with 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keeps track of HEAD inside the .</a:t>
            </a:r>
            <a:r>
              <a:rPr lang="en-US" dirty="0" err="1" smtClean="0"/>
              <a:t>git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To view, </a:t>
            </a:r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log -1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show HEAD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changes to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(</a:t>
            </a:r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status)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add .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add </a:t>
            </a:r>
            <a:r>
              <a:rPr lang="en-US" dirty="0" err="1" smtClean="0">
                <a:solidFill>
                  <a:schemeClr val="accent6"/>
                </a:solidFill>
              </a:rPr>
              <a:t>fileone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add </a:t>
            </a:r>
            <a:r>
              <a:rPr lang="en-US" dirty="0" err="1" smtClean="0">
                <a:solidFill>
                  <a:schemeClr val="accent6"/>
                </a:solidFill>
              </a:rPr>
              <a:t>filetwo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filethree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you edit a file that is already being tracked, it shows up as modified in your working directory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changes with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diff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diff filename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only staged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diff --staged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Three ways to delete files</a:t>
            </a:r>
          </a:p>
          <a:p>
            <a:pPr lvl="1"/>
            <a:r>
              <a:rPr lang="en-US" dirty="0" smtClean="0"/>
              <a:t>throw in trash in your OS</a:t>
            </a:r>
          </a:p>
          <a:p>
            <a:pPr lvl="2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rm</a:t>
            </a:r>
            <a:r>
              <a:rPr lang="en-US" dirty="0" smtClean="0">
                <a:solidFill>
                  <a:schemeClr val="accent6"/>
                </a:solidFill>
              </a:rPr>
              <a:t> filename</a:t>
            </a:r>
          </a:p>
          <a:p>
            <a:pPr lvl="2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commit -m “message”</a:t>
            </a:r>
          </a:p>
          <a:p>
            <a:pPr lvl="1"/>
            <a:r>
              <a:rPr lang="en-US" dirty="0" smtClean="0"/>
              <a:t>throw in trash in your OS</a:t>
            </a:r>
          </a:p>
          <a:p>
            <a:pPr lvl="2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commit -am “message”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rm</a:t>
            </a:r>
            <a:r>
              <a:rPr lang="en-US" dirty="0" smtClean="0">
                <a:solidFill>
                  <a:schemeClr val="accent6"/>
                </a:solidFill>
              </a:rPr>
              <a:t> filename</a:t>
            </a:r>
          </a:p>
          <a:p>
            <a:pPr lvl="2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commit -m “message”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and renaming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 OS</a:t>
            </a:r>
          </a:p>
          <a:p>
            <a:pPr lvl="1"/>
            <a:r>
              <a:rPr lang="en-US" dirty="0" smtClean="0"/>
              <a:t>rename the file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add </a:t>
            </a:r>
            <a:r>
              <a:rPr lang="en-US" dirty="0" err="1" smtClean="0">
                <a:solidFill>
                  <a:schemeClr val="accent6"/>
                </a:solidFill>
              </a:rPr>
              <a:t>newfile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rm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oldfile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mv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oldfile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newfile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endParaRPr lang="en-US" dirty="0" smtClean="0">
              <a:solidFill>
                <a:schemeClr val="accent6"/>
              </a:solidFill>
            </a:endParaRPr>
          </a:p>
          <a:p>
            <a:pPr lvl="1"/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and renaming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3600" dirty="0" smtClean="0"/>
              <a:t>Moving is similar</a:t>
            </a:r>
          </a:p>
          <a:p>
            <a:pPr lvl="1">
              <a:buNone/>
            </a:pPr>
            <a:r>
              <a:rPr lang="en-US" sz="3600" dirty="0" smtClean="0"/>
              <a:t>	</a:t>
            </a:r>
            <a:r>
              <a:rPr lang="en-US" sz="3600" dirty="0" err="1" smtClean="0">
                <a:solidFill>
                  <a:schemeClr val="accent6"/>
                </a:solidFill>
              </a:rPr>
              <a:t>git</a:t>
            </a:r>
            <a:r>
              <a:rPr lang="en-US" sz="3600" dirty="0" smtClean="0">
                <a:solidFill>
                  <a:schemeClr val="accent6"/>
                </a:solidFill>
              </a:rPr>
              <a:t> </a:t>
            </a:r>
            <a:r>
              <a:rPr lang="en-US" sz="3600" dirty="0" err="1" smtClean="0">
                <a:solidFill>
                  <a:schemeClr val="accent6"/>
                </a:solidFill>
              </a:rPr>
              <a:t>mv</a:t>
            </a:r>
            <a:r>
              <a:rPr lang="en-US" sz="3600" dirty="0" smtClean="0">
                <a:solidFill>
                  <a:schemeClr val="accent6"/>
                </a:solidFill>
              </a:rPr>
              <a:t> filename directory</a:t>
            </a:r>
            <a:endParaRPr lang="en-US" sz="3600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with a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dirty="0">
                <a:ea typeface="Calibri"/>
                <a:cs typeface="Times New Roman"/>
              </a:rPr>
              <a:t>Five main </a:t>
            </a:r>
            <a:r>
              <a:rPr lang="en-US" dirty="0" smtClean="0">
                <a:ea typeface="Calibri"/>
                <a:cs typeface="Times New Roman"/>
              </a:rPr>
              <a:t>VCS </a:t>
            </a:r>
            <a:r>
              <a:rPr lang="en-US" dirty="0">
                <a:ea typeface="Calibri"/>
                <a:cs typeface="Times New Roman"/>
              </a:rPr>
              <a:t>before </a:t>
            </a:r>
            <a:r>
              <a:rPr lang="en-US" dirty="0" err="1" smtClean="0">
                <a:ea typeface="Calibri"/>
                <a:cs typeface="Times New Roman"/>
              </a:rPr>
              <a:t>git</a:t>
            </a:r>
            <a:endParaRPr lang="en-US" dirty="0" smtClean="0">
              <a:ea typeface="Calibri"/>
              <a:cs typeface="Times New Roman"/>
            </a:endParaRPr>
          </a:p>
          <a:p>
            <a:pPr marL="800100" lvl="3" indent="-342900"/>
            <a:r>
              <a:rPr lang="en-US" dirty="0" smtClean="0">
                <a:ea typeface="Calibri"/>
                <a:cs typeface="Times New Roman"/>
              </a:rPr>
              <a:t>SCCS</a:t>
            </a:r>
          </a:p>
          <a:p>
            <a:pPr marL="800100" lvl="3" indent="-342900"/>
            <a:r>
              <a:rPr lang="en-US" dirty="0" smtClean="0">
                <a:ea typeface="Calibri"/>
                <a:cs typeface="Times New Roman"/>
              </a:rPr>
              <a:t>RCS</a:t>
            </a:r>
          </a:p>
          <a:p>
            <a:pPr marL="800100" lvl="3" indent="-342900"/>
            <a:r>
              <a:rPr lang="en-US" dirty="0" smtClean="0">
                <a:ea typeface="Calibri"/>
                <a:cs typeface="Times New Roman"/>
              </a:rPr>
              <a:t>CVS</a:t>
            </a:r>
          </a:p>
          <a:p>
            <a:pPr marL="800100" lvl="3" indent="-342900"/>
            <a:r>
              <a:rPr lang="en-US" dirty="0" smtClean="0">
                <a:ea typeface="Calibri"/>
                <a:cs typeface="Times New Roman"/>
              </a:rPr>
              <a:t>SVN</a:t>
            </a:r>
          </a:p>
          <a:p>
            <a:pPr marL="800100" lvl="3" indent="-342900"/>
            <a:r>
              <a:rPr lang="en-US" dirty="0" err="1" smtClean="0">
                <a:ea typeface="Calibri"/>
                <a:cs typeface="Times New Roman"/>
              </a:rPr>
              <a:t>BitKeeper</a:t>
            </a:r>
            <a:r>
              <a:rPr lang="en-US" dirty="0" smtClean="0">
                <a:ea typeface="Calibri"/>
                <a:cs typeface="Times New Roman"/>
              </a:rPr>
              <a:t> SCM</a:t>
            </a:r>
            <a:endParaRPr lang="en-US" dirty="0">
              <a:ea typeface="Calibri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California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9616"/>
            <a:ext cx="7333488" cy="3794125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Essential Training</a:t>
            </a:r>
          </a:p>
          <a:p>
            <a:r>
              <a:rPr lang="en-US" dirty="0" smtClean="0"/>
              <a:t>lynda.com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changes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Undoing working directory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checkout -- filename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Unstaging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reset HEAD filename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Amending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only use this on the last commit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commit --amend -m “message”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old versions of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Checks out an older version of a file from the commits then puts it in your staging index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checkout SHA-1 -- filename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Reverting a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step, commit and all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revert SHA-1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reset to undo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reset can be </a:t>
            </a:r>
            <a:r>
              <a:rPr lang="en-US" smtClean="0"/>
              <a:t>very desctructive</a:t>
            </a:r>
            <a:endParaRPr lang="en-US" dirty="0" smtClean="0"/>
          </a:p>
          <a:p>
            <a:r>
              <a:rPr lang="en-US" dirty="0" smtClean="0"/>
              <a:t>reset tells </a:t>
            </a:r>
            <a:r>
              <a:rPr lang="en-US" dirty="0" err="1" smtClean="0"/>
              <a:t>git</a:t>
            </a:r>
            <a:r>
              <a:rPr lang="en-US" dirty="0" smtClean="0"/>
              <a:t> where to point HEAD</a:t>
            </a:r>
          </a:p>
          <a:p>
            <a:r>
              <a:rPr lang="en-US" dirty="0" smtClean="0"/>
              <a:t>three types</a:t>
            </a:r>
          </a:p>
          <a:p>
            <a:pPr lvl="1"/>
            <a:r>
              <a:rPr lang="en-US" dirty="0" smtClean="0"/>
              <a:t>soft</a:t>
            </a:r>
          </a:p>
          <a:p>
            <a:pPr lvl="1"/>
            <a:r>
              <a:rPr lang="en-US" dirty="0" smtClean="0"/>
              <a:t>mixed</a:t>
            </a:r>
          </a:p>
          <a:p>
            <a:pPr lvl="1"/>
            <a:r>
              <a:rPr lang="en-US" dirty="0" smtClean="0"/>
              <a:t>hard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Demonstrating a soft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reset --soft SHA-1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Demonstrating a mixed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reset --mixed SHA-1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then there was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gitus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981200"/>
            <a:ext cx="7312219" cy="3487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Demonstrating a hard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144256" cy="2341182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reset --hard SHA-1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3" descr="gitResetHard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08510" y="4227194"/>
            <a:ext cx="2914674" cy="2100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tracked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clean -n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clean -f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.</a:t>
            </a:r>
            <a:r>
              <a:rPr lang="en-US" dirty="0" err="1" smtClean="0"/>
              <a:t>gitignore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554163"/>
            <a:ext cx="6033654" cy="4742728"/>
          </a:xfrm>
        </p:spPr>
        <p:txBody>
          <a:bodyPr>
            <a:normAutofit/>
          </a:bodyPr>
          <a:lstStyle/>
          <a:p>
            <a:r>
              <a:rPr lang="en-US" dirty="0" smtClean="0"/>
              <a:t>add files you want to ignore</a:t>
            </a:r>
          </a:p>
          <a:p>
            <a:r>
              <a:rPr lang="en-US" dirty="0" smtClean="0"/>
              <a:t>only ignores untracked files</a:t>
            </a:r>
          </a:p>
          <a:p>
            <a:r>
              <a:rPr lang="en-US" dirty="0" smtClean="0"/>
              <a:t>* ! #</a:t>
            </a:r>
            <a:endParaRPr lang="en-US" dirty="0"/>
          </a:p>
        </p:txBody>
      </p:sp>
      <p:pic>
        <p:nvPicPr>
          <p:cNvPr id="4" name="Picture 3" descr="gitignore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5786" y="1666441"/>
            <a:ext cx="2397269" cy="45445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ignore?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7342909" cy="4525963"/>
          </a:xfrm>
        </p:spPr>
        <p:txBody>
          <a:bodyPr/>
          <a:lstStyle/>
          <a:p>
            <a:r>
              <a:rPr lang="en-US" dirty="0" smtClean="0"/>
              <a:t>compiled code</a:t>
            </a:r>
          </a:p>
          <a:p>
            <a:r>
              <a:rPr lang="en-US" dirty="0" smtClean="0"/>
              <a:t>compressed files</a:t>
            </a:r>
          </a:p>
          <a:p>
            <a:r>
              <a:rPr lang="en-US" dirty="0" smtClean="0"/>
              <a:t>logs and databases</a:t>
            </a:r>
          </a:p>
          <a:p>
            <a:r>
              <a:rPr lang="en-US" dirty="0" smtClean="0"/>
              <a:t>OS files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gitignore</a:t>
            </a:r>
            <a:endParaRPr lang="en-US" dirty="0"/>
          </a:p>
        </p:txBody>
      </p:sp>
      <p:pic>
        <p:nvPicPr>
          <p:cNvPr id="5" name="Picture 4" descr="gitignore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4349" y="2172565"/>
            <a:ext cx="3124633" cy="2340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files globally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1937183"/>
          </a:xfrm>
        </p:spPr>
        <p:txBody>
          <a:bodyPr>
            <a:normAutofit/>
          </a:bodyPr>
          <a:lstStyle/>
          <a:p>
            <a:r>
              <a:rPr lang="en-US" dirty="0" smtClean="0"/>
              <a:t>usually OS specific files</a:t>
            </a:r>
            <a:endParaRPr lang="en-US" dirty="0"/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config</a:t>
            </a:r>
            <a:r>
              <a:rPr lang="en-US" dirty="0" smtClean="0">
                <a:solidFill>
                  <a:schemeClr val="accent6"/>
                </a:solidFill>
              </a:rPr>
              <a:t> --global </a:t>
            </a:r>
            <a:r>
              <a:rPr lang="en-US" dirty="0" err="1" smtClean="0">
                <a:solidFill>
                  <a:schemeClr val="accent6"/>
                </a:solidFill>
              </a:rPr>
              <a:t>core.excludesfile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filepath</a:t>
            </a:r>
            <a:endParaRPr lang="en-US" dirty="0" smtClean="0">
              <a:solidFill>
                <a:schemeClr val="accent6"/>
              </a:solidFill>
            </a:endParaRPr>
          </a:p>
        </p:txBody>
      </p:sp>
      <p:pic>
        <p:nvPicPr>
          <p:cNvPr id="4" name="Picture 3" descr="gitigno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82091" y="3444378"/>
            <a:ext cx="4572000" cy="3044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tracked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rm</a:t>
            </a:r>
            <a:r>
              <a:rPr lang="en-US" dirty="0" smtClean="0">
                <a:solidFill>
                  <a:schemeClr val="accent6"/>
                </a:solidFill>
              </a:rPr>
              <a:t> --cached filename</a:t>
            </a:r>
          </a:p>
          <a:p>
            <a:pPr lvl="2"/>
            <a:r>
              <a:rPr lang="en-US" dirty="0" smtClean="0"/>
              <a:t>then add file to .</a:t>
            </a:r>
            <a:r>
              <a:rPr lang="en-US" dirty="0" err="1" smtClean="0"/>
              <a:t>gitignore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empty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3488987" cy="4525963"/>
          </a:xfrm>
        </p:spPr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gitkeep</a:t>
            </a:r>
            <a:r>
              <a:rPr lang="en-US" dirty="0" smtClean="0"/>
              <a:t> files</a:t>
            </a:r>
            <a:endParaRPr lang="en-US" dirty="0"/>
          </a:p>
        </p:txBody>
      </p:sp>
      <p:pic>
        <p:nvPicPr>
          <p:cNvPr id="6" name="Picture 5" descr="emp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8440" y="1979477"/>
            <a:ext cx="3285007" cy="3720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commit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tree-</a:t>
            </a:r>
            <a:r>
              <a:rPr lang="en-US" dirty="0" err="1" smtClean="0"/>
              <a:t>ish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something that references part of the tree, aka a reference to a commit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SHA-1 hash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HEAD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a branch reference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any of the above plus a reference to ancestry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HEAD^^^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HEAD~3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/>
              <a:t>Distributed </a:t>
            </a:r>
            <a:r>
              <a:rPr lang="en-US" sz="4400" dirty="0" smtClean="0"/>
              <a:t>Version Control (DVS)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that?</a:t>
            </a:r>
          </a:p>
          <a:p>
            <a:pPr lvl="1"/>
            <a:r>
              <a:rPr lang="en-US" dirty="0" smtClean="0"/>
              <a:t>No central repository</a:t>
            </a:r>
          </a:p>
          <a:p>
            <a:pPr lvl="1"/>
            <a:r>
              <a:rPr lang="en-US" dirty="0" smtClean="0"/>
              <a:t>Each user maintains their own repos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tree listings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ls</a:t>
            </a:r>
            <a:r>
              <a:rPr lang="en-US" dirty="0" smtClean="0">
                <a:solidFill>
                  <a:schemeClr val="accent6"/>
                </a:solidFill>
              </a:rPr>
              <a:t>-tree &lt;tree-</a:t>
            </a:r>
            <a:r>
              <a:rPr lang="en-US" dirty="0" err="1" smtClean="0">
                <a:solidFill>
                  <a:schemeClr val="accent6"/>
                </a:solidFill>
              </a:rPr>
              <a:t>ish</a:t>
            </a:r>
            <a:r>
              <a:rPr lang="en-US" dirty="0" smtClean="0">
                <a:solidFill>
                  <a:schemeClr val="accent6"/>
                </a:solidFill>
              </a:rPr>
              <a:t>&gt; [directory]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more from the commit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recall --</a:t>
            </a:r>
            <a:r>
              <a:rPr lang="en-US" dirty="0" err="1" smtClean="0"/>
              <a:t>oneline</a:t>
            </a:r>
            <a:r>
              <a:rPr lang="en-US" dirty="0" smtClean="0"/>
              <a:t>, -3, --since, --until</a:t>
            </a:r>
          </a:p>
          <a:p>
            <a:pPr lvl="2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log SHA-1..SHA-1</a:t>
            </a:r>
          </a:p>
          <a:p>
            <a:pPr lvl="2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log SHA-1.. filename</a:t>
            </a:r>
          </a:p>
          <a:p>
            <a:pPr lvl="2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log --</a:t>
            </a:r>
            <a:r>
              <a:rPr lang="en-US" dirty="0" err="1" smtClean="0">
                <a:solidFill>
                  <a:schemeClr val="accent6"/>
                </a:solidFill>
              </a:rPr>
              <a:t>oneline</a:t>
            </a:r>
            <a:r>
              <a:rPr lang="en-US" dirty="0" smtClean="0">
                <a:solidFill>
                  <a:schemeClr val="accent6"/>
                </a:solidFill>
              </a:rPr>
              <a:t> --graph --all --decorate</a:t>
            </a:r>
          </a:p>
          <a:p>
            <a:pPr lvl="2"/>
            <a:r>
              <a:rPr lang="en-US" dirty="0" smtClean="0"/>
              <a:t>read the help page!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show &lt;tree-</a:t>
            </a:r>
            <a:r>
              <a:rPr lang="en-US" dirty="0" err="1" smtClean="0">
                <a:solidFill>
                  <a:schemeClr val="accent6"/>
                </a:solidFill>
              </a:rPr>
              <a:t>ish</a:t>
            </a:r>
            <a:r>
              <a:rPr lang="en-US" dirty="0" smtClean="0">
                <a:solidFill>
                  <a:schemeClr val="accent6"/>
                </a:solidFill>
              </a:rPr>
              <a:t>&gt; 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show --</a:t>
            </a:r>
            <a:r>
              <a:rPr lang="en-US" dirty="0" err="1" smtClean="0">
                <a:solidFill>
                  <a:schemeClr val="accent6"/>
                </a:solidFill>
              </a:rPr>
              <a:t>formate</a:t>
            </a:r>
            <a:r>
              <a:rPr lang="en-US" dirty="0" smtClean="0">
                <a:solidFill>
                  <a:schemeClr val="accent6"/>
                </a:solidFill>
              </a:rPr>
              <a:t>=</a:t>
            </a:r>
            <a:r>
              <a:rPr lang="en-US" dirty="0" err="1" smtClean="0">
                <a:solidFill>
                  <a:schemeClr val="accent6"/>
                </a:solidFill>
              </a:rPr>
              <a:t>oneline</a:t>
            </a:r>
            <a:r>
              <a:rPr lang="en-US" dirty="0" smtClean="0">
                <a:solidFill>
                  <a:schemeClr val="accent6"/>
                </a:solidFill>
              </a:rPr>
              <a:t> &lt;tree-</a:t>
            </a:r>
            <a:r>
              <a:rPr lang="en-US" dirty="0" err="1" smtClean="0">
                <a:solidFill>
                  <a:schemeClr val="accent6"/>
                </a:solidFill>
              </a:rPr>
              <a:t>ish</a:t>
            </a:r>
            <a:r>
              <a:rPr lang="en-US" dirty="0" smtClean="0">
                <a:solidFill>
                  <a:schemeClr val="accent6"/>
                </a:solidFill>
              </a:rPr>
              <a:t>&gt;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diff SHA-1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diff SHA-1..SHA-1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/>
              <a:t>very useful, see the help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overview</a:t>
            </a:r>
            <a:endParaRPr lang="en-US" dirty="0"/>
          </a:p>
        </p:txBody>
      </p:sp>
      <p:pic>
        <p:nvPicPr>
          <p:cNvPr id="4" name="Content Placeholder 3" descr="branch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5473560" y="1383956"/>
            <a:ext cx="3670440" cy="4769709"/>
          </a:xfrm>
          <a:effectLst>
            <a:softEdge rad="317500"/>
          </a:effec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1615" y="1476633"/>
            <a:ext cx="4841790" cy="4948882"/>
          </a:xfrm>
        </p:spPr>
        <p:txBody>
          <a:bodyPr/>
          <a:lstStyle/>
          <a:p>
            <a:r>
              <a:rPr lang="en-US" dirty="0" smtClean="0"/>
              <a:t>try things without corrupting your master</a:t>
            </a:r>
          </a:p>
          <a:p>
            <a:r>
              <a:rPr lang="en-US" dirty="0" smtClean="0"/>
              <a:t>isolate features or sections of work</a:t>
            </a:r>
          </a:p>
          <a:p>
            <a:r>
              <a:rPr lang="en-US" dirty="0" smtClean="0"/>
              <a:t>working directory wedded to each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handles all the changes when you swap branches</a:t>
            </a:r>
          </a:p>
          <a:p>
            <a:r>
              <a:rPr lang="en-US" dirty="0" smtClean="0"/>
              <a:t>HEAD pointer swaps with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and creating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branch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branch [</a:t>
            </a:r>
            <a:r>
              <a:rPr lang="en-US" dirty="0" err="1" smtClean="0">
                <a:solidFill>
                  <a:schemeClr val="accent6"/>
                </a:solidFill>
              </a:rPr>
              <a:t>branchname</a:t>
            </a:r>
            <a:r>
              <a:rPr lang="en-US" dirty="0" smtClean="0">
                <a:solidFill>
                  <a:schemeClr val="accent6"/>
                </a:solidFill>
              </a:rPr>
              <a:t>]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checkout &lt;</a:t>
            </a:r>
            <a:r>
              <a:rPr lang="en-US" dirty="0" err="1" smtClean="0">
                <a:solidFill>
                  <a:schemeClr val="accent6"/>
                </a:solidFill>
              </a:rPr>
              <a:t>branchname</a:t>
            </a:r>
            <a:r>
              <a:rPr lang="en-US" dirty="0" smtClean="0">
                <a:solidFill>
                  <a:schemeClr val="accent6"/>
                </a:solidFill>
              </a:rPr>
              <a:t>&gt;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and switching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checkout -b &lt;</a:t>
            </a:r>
            <a:r>
              <a:rPr lang="en-US" dirty="0" err="1" smtClean="0">
                <a:solidFill>
                  <a:schemeClr val="accent6"/>
                </a:solidFill>
              </a:rPr>
              <a:t>branchname</a:t>
            </a:r>
            <a:r>
              <a:rPr lang="en-US" dirty="0" smtClean="0">
                <a:solidFill>
                  <a:schemeClr val="accent6"/>
                </a:solidFill>
              </a:rPr>
              <a:t>&gt;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Switching branches with uncommitted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directory must mostly clean to switch branches</a:t>
            </a:r>
          </a:p>
          <a:p>
            <a:r>
              <a:rPr lang="en-US" dirty="0" smtClean="0"/>
              <a:t>either commit to clean directory or scrap the files</a:t>
            </a:r>
          </a:p>
          <a:p>
            <a:r>
              <a:rPr lang="en-US" dirty="0" smtClean="0"/>
              <a:t>OR stash the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else is DVC in </a:t>
            </a:r>
            <a:r>
              <a:rPr lang="en-US" dirty="0" err="1" smtClean="0"/>
              <a:t>Git</a:t>
            </a:r>
            <a:r>
              <a:rPr lang="en-US" dirty="0" smtClean="0"/>
              <a:t> so awesome?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Changes are stored </a:t>
            </a:r>
            <a:r>
              <a:rPr lang="en-US" dirty="0" err="1" smtClean="0"/>
              <a:t>as sets</a:t>
            </a:r>
            <a:r>
              <a:rPr lang="en-US" dirty="0" smtClean="0"/>
              <a:t> or patches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tracks those changes instead of versions</a:t>
            </a:r>
          </a:p>
          <a:p>
            <a:pPr lvl="1"/>
            <a:r>
              <a:rPr lang="en-US" dirty="0" smtClean="0"/>
              <a:t>Those changes are encapsulated as a discrete unit</a:t>
            </a:r>
          </a:p>
          <a:p>
            <a:r>
              <a:rPr lang="en-US" dirty="0" smtClean="0"/>
              <a:t>So users don’t keep up with a central repo</a:t>
            </a:r>
          </a:p>
          <a:p>
            <a:r>
              <a:rPr lang="en-US" dirty="0" smtClean="0"/>
              <a:t>Instead, the question is whether a given set has been applied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diff branch1..branch2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branch --merged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branch -m </a:t>
            </a:r>
            <a:r>
              <a:rPr lang="en-US" dirty="0" err="1" smtClean="0">
                <a:solidFill>
                  <a:schemeClr val="accent6"/>
                </a:solidFill>
              </a:rPr>
              <a:t>oldbranch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newbranch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branch -d </a:t>
            </a:r>
            <a:r>
              <a:rPr lang="en-US" dirty="0" err="1" smtClean="0">
                <a:solidFill>
                  <a:schemeClr val="accent6"/>
                </a:solidFill>
              </a:rPr>
              <a:t>branchname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branch -D </a:t>
            </a:r>
            <a:r>
              <a:rPr lang="en-US" dirty="0" err="1" smtClean="0">
                <a:solidFill>
                  <a:schemeClr val="accent6"/>
                </a:solidFill>
              </a:rPr>
              <a:t>branchname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branch you are on will receive the changes!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merge </a:t>
            </a:r>
            <a:r>
              <a:rPr lang="en-US" dirty="0" err="1" smtClean="0">
                <a:solidFill>
                  <a:schemeClr val="accent6"/>
                </a:solidFill>
              </a:rPr>
              <a:t>branchToMergeHere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fast-forward merge </a:t>
            </a:r>
            <a:r>
              <a:rPr lang="en-US" dirty="0" err="1" smtClean="0"/>
              <a:t>vs</a:t>
            </a:r>
            <a:r>
              <a:rPr lang="en-US" dirty="0" smtClean="0"/>
              <a:t> true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fast-forward merge </a:t>
            </a:r>
            <a:r>
              <a:rPr lang="en-US" dirty="0" smtClean="0">
                <a:sym typeface="Wingdings" pitchFamily="2" charset="2"/>
              </a:rPr>
              <a:t> a merge in which no changes have been made to the master between branching off and merging back in</a:t>
            </a:r>
          </a:p>
          <a:p>
            <a:r>
              <a:rPr lang="en-US" dirty="0" smtClean="0">
                <a:sym typeface="Wingdings" pitchFamily="2" charset="2"/>
              </a:rPr>
              <a:t>true merge  changes have been made to the master between branching off and merging back 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conflicts</a:t>
            </a:r>
            <a:endParaRPr lang="en-US" dirty="0"/>
          </a:p>
        </p:txBody>
      </p:sp>
      <p:pic>
        <p:nvPicPr>
          <p:cNvPr id="4" name="Content Placeholder 3" descr="mergeconflict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141555" y="1554163"/>
            <a:ext cx="3013290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merging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ways to resolve a merge conflict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merge --abort</a:t>
            </a:r>
          </a:p>
          <a:p>
            <a:pPr lvl="1"/>
            <a:r>
              <a:rPr lang="en-US" dirty="0" smtClean="0"/>
              <a:t>resolve merge conflicts manually </a:t>
            </a:r>
          </a:p>
          <a:p>
            <a:pPr lvl="1"/>
            <a:r>
              <a:rPr lang="en-US" dirty="0" smtClean="0"/>
              <a:t>use a merge tool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 to reduce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lines short</a:t>
            </a:r>
          </a:p>
          <a:p>
            <a:r>
              <a:rPr lang="en-US" dirty="0" smtClean="0"/>
              <a:t>keep commits small and focused</a:t>
            </a:r>
          </a:p>
          <a:p>
            <a:r>
              <a:rPr lang="en-US" dirty="0" smtClean="0"/>
              <a:t>be careful of stray edits to whitespace</a:t>
            </a:r>
          </a:p>
          <a:p>
            <a:r>
              <a:rPr lang="en-US" dirty="0" smtClean="0"/>
              <a:t>merge often, if you can</a:t>
            </a:r>
          </a:p>
          <a:p>
            <a:r>
              <a:rPr lang="en-US" dirty="0" smtClean="0"/>
              <a:t>track changes to master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 changes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 err="1" smtClean="0"/>
              <a:t>Git’s</a:t>
            </a:r>
            <a:r>
              <a:rPr lang="en-US" dirty="0" smtClean="0"/>
              <a:t> </a:t>
            </a:r>
            <a:r>
              <a:rPr lang="en-US" dirty="0" err="1" smtClean="0"/>
              <a:t>awesomness</a:t>
            </a:r>
            <a:r>
              <a:rPr lang="en-US" dirty="0" smtClean="0"/>
              <a:t> continue?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Yes. Though there may be a ‘master’ repo by convention or agreement, it is not part of the architecture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No need to be networked in order to work</a:t>
            </a:r>
          </a:p>
          <a:p>
            <a:pPr lvl="1"/>
            <a:r>
              <a:rPr lang="en-US" dirty="0" smtClean="0"/>
              <a:t>No single failure point</a:t>
            </a:r>
          </a:p>
          <a:p>
            <a:pPr lvl="1"/>
            <a:r>
              <a:rPr lang="en-US" dirty="0" smtClean="0"/>
              <a:t>Encourages project forks – a boon to the open source community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changes to the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477963"/>
            <a:ext cx="5486400" cy="183673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stash save “message”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3" descr="gitStash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4499" y="3486150"/>
            <a:ext cx="5481543" cy="2795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stashed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stash list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stash show stash@{#}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stashed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stash pop 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stash apply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3" descr="gitstashp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31217" y="1404594"/>
            <a:ext cx="4155583" cy="5148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stashed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stash drop stash@{#}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stash </a:t>
            </a:r>
            <a:r>
              <a:rPr lang="en-US" dirty="0" smtClean="0">
                <a:solidFill>
                  <a:schemeClr val="accent6"/>
                </a:solidFill>
              </a:rPr>
              <a:t>clear </a:t>
            </a:r>
            <a:r>
              <a:rPr lang="en-US" dirty="0" smtClean="0"/>
              <a:t>(clears </a:t>
            </a:r>
            <a:r>
              <a:rPr lang="en-US" smtClean="0"/>
              <a:t>whole stash)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local and remote repos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thus far we’ve been working on a local repo</a:t>
            </a:r>
          </a:p>
          <a:p>
            <a:r>
              <a:rPr lang="en-US" dirty="0" smtClean="0"/>
              <a:t>need to work on a remote repo to collaborate</a:t>
            </a:r>
          </a:p>
          <a:p>
            <a:r>
              <a:rPr lang="en-US" dirty="0" smtClean="0"/>
              <a:t>recall </a:t>
            </a:r>
            <a:r>
              <a:rPr lang="en-US" dirty="0" err="1" smtClean="0"/>
              <a:t>git</a:t>
            </a:r>
            <a:r>
              <a:rPr lang="en-US" dirty="0" smtClean="0"/>
              <a:t> is DVC, so there is no architectural difference between local and remote repos</a:t>
            </a:r>
          </a:p>
          <a:p>
            <a:r>
              <a:rPr lang="en-US" dirty="0" smtClean="0"/>
              <a:t>so the remote has commits, branches, a HEAD pointer, etc</a:t>
            </a:r>
          </a:p>
          <a:p>
            <a:r>
              <a:rPr lang="en-US" dirty="0" smtClean="0"/>
              <a:t>but it also has other people working so there will be conflicts</a:t>
            </a:r>
          </a:p>
          <a:p>
            <a:r>
              <a:rPr lang="en-US" dirty="0" smtClean="0"/>
              <a:t>workflow </a:t>
            </a:r>
            <a:r>
              <a:rPr lang="en-US" dirty="0" smtClean="0">
                <a:sym typeface="Wingdings" pitchFamily="2" charset="2"/>
              </a:rPr>
              <a:t> commit locally, fetch remote, merge, then push to remote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16" name="Content Placeholder 15" descr="octocat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52600" y="1600200"/>
            <a:ext cx="1828800" cy="1828800"/>
          </a:xfrm>
        </p:spPr>
      </p:pic>
      <p:pic>
        <p:nvPicPr>
          <p:cNvPr id="17" name="Picture 16" descr="octocat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400" y="5257800"/>
            <a:ext cx="1600200" cy="1600200"/>
          </a:xfrm>
          <a:prstGeom prst="rect">
            <a:avLst/>
          </a:prstGeom>
        </p:spPr>
      </p:pic>
      <p:pic>
        <p:nvPicPr>
          <p:cNvPr id="18" name="Picture 17" descr="octocat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10200" y="3352800"/>
            <a:ext cx="1828800" cy="1828800"/>
          </a:xfrm>
          <a:prstGeom prst="rect">
            <a:avLst/>
          </a:prstGeom>
        </p:spPr>
      </p:pic>
      <p:pic>
        <p:nvPicPr>
          <p:cNvPr id="19" name="Picture 18" descr="octocat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8300" y="5124487"/>
            <a:ext cx="1828763" cy="1828763"/>
          </a:xfrm>
          <a:prstGeom prst="rect">
            <a:avLst/>
          </a:prstGeom>
        </p:spPr>
      </p:pic>
      <p:pic>
        <p:nvPicPr>
          <p:cNvPr id="20" name="Picture 19" descr="octocat6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28800" y="3352800"/>
            <a:ext cx="1828800" cy="1828800"/>
          </a:xfrm>
          <a:prstGeom prst="rect">
            <a:avLst/>
          </a:prstGeom>
        </p:spPr>
      </p:pic>
      <p:pic>
        <p:nvPicPr>
          <p:cNvPr id="21" name="Picture 20" descr="octocat7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1600200"/>
            <a:ext cx="1771650" cy="1771650"/>
          </a:xfrm>
          <a:prstGeom prst="rect">
            <a:avLst/>
          </a:prstGeom>
        </p:spPr>
      </p:pic>
      <p:pic>
        <p:nvPicPr>
          <p:cNvPr id="22" name="Picture 21" descr="octocat8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57600" y="3429000"/>
            <a:ext cx="1752600" cy="1752600"/>
          </a:xfrm>
          <a:prstGeom prst="rect">
            <a:avLst/>
          </a:prstGeom>
        </p:spPr>
      </p:pic>
      <p:pic>
        <p:nvPicPr>
          <p:cNvPr id="23" name="Picture 22" descr="octocat9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81399" y="1600201"/>
            <a:ext cx="1983905" cy="1905000"/>
          </a:xfrm>
          <a:prstGeom prst="rect">
            <a:avLst/>
          </a:prstGeom>
        </p:spPr>
      </p:pic>
      <p:pic>
        <p:nvPicPr>
          <p:cNvPr id="24" name="Picture 23" descr="octocat10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28800" y="5181600"/>
            <a:ext cx="1676400" cy="1676400"/>
          </a:xfrm>
          <a:prstGeom prst="rect">
            <a:avLst/>
          </a:prstGeom>
        </p:spPr>
      </p:pic>
      <p:pic>
        <p:nvPicPr>
          <p:cNvPr id="25" name="Picture 24" descr="octocat11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86400" y="1600200"/>
            <a:ext cx="1828800" cy="1828800"/>
          </a:xfrm>
          <a:prstGeom prst="rect">
            <a:avLst/>
          </a:prstGeom>
        </p:spPr>
      </p:pic>
      <p:pic>
        <p:nvPicPr>
          <p:cNvPr id="26" name="Picture 25" descr="octocat12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15200" y="1600200"/>
            <a:ext cx="1809750" cy="1809750"/>
          </a:xfrm>
          <a:prstGeom prst="rect">
            <a:avLst/>
          </a:prstGeom>
        </p:spPr>
      </p:pic>
      <p:pic>
        <p:nvPicPr>
          <p:cNvPr id="27" name="Picture 26" descr="octrocat2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3352800"/>
            <a:ext cx="1828800" cy="1828800"/>
          </a:xfrm>
          <a:prstGeom prst="rect">
            <a:avLst/>
          </a:prstGeom>
        </p:spPr>
      </p:pic>
      <p:pic>
        <p:nvPicPr>
          <p:cNvPr id="29" name="Picture 28" descr="octocat14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239000" y="3276600"/>
            <a:ext cx="1905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remote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remote add origin URL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remote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push -u origin master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a remote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clone URL 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clone URL </a:t>
            </a:r>
            <a:r>
              <a:rPr lang="en-US" dirty="0" err="1" smtClean="0">
                <a:solidFill>
                  <a:schemeClr val="accent6"/>
                </a:solidFill>
              </a:rPr>
              <a:t>projectName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dirty="0"/>
              <a:t>git-scm.com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remote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make a non tracking branch tracking</a:t>
            </a:r>
          </a:p>
          <a:p>
            <a:pPr lvl="1"/>
            <a:r>
              <a:rPr lang="en-US" dirty="0" smtClean="0"/>
              <a:t>manually change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config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branch.non_tracking.remote</a:t>
            </a:r>
            <a:r>
              <a:rPr lang="en-US" dirty="0" smtClean="0">
                <a:solidFill>
                  <a:schemeClr val="accent6"/>
                </a:solidFill>
              </a:rPr>
              <a:t> origin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branch --upstream </a:t>
            </a:r>
            <a:r>
              <a:rPr lang="en-US" dirty="0" err="1" smtClean="0">
                <a:solidFill>
                  <a:schemeClr val="accent6"/>
                </a:solidFill>
              </a:rPr>
              <a:t>non_tracking</a:t>
            </a:r>
            <a:r>
              <a:rPr lang="en-US" dirty="0" smtClean="0">
                <a:solidFill>
                  <a:schemeClr val="accent6"/>
                </a:solidFill>
              </a:rPr>
              <a:t> origin/</a:t>
            </a:r>
            <a:r>
              <a:rPr lang="en-US" dirty="0" err="1" smtClean="0">
                <a:solidFill>
                  <a:schemeClr val="accent6"/>
                </a:solidFill>
              </a:rPr>
              <a:t>non_tracking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Pushing changes to a remote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push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push origin master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Fetching changes from a remote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839200" cy="4541838"/>
          </a:xfrm>
        </p:spPr>
        <p:txBody>
          <a:bodyPr>
            <a:normAutofit/>
          </a:bodyPr>
          <a:lstStyle/>
          <a:p>
            <a:r>
              <a:rPr lang="en-US" dirty="0" smtClean="0"/>
              <a:t>Fetch Often</a:t>
            </a:r>
          </a:p>
          <a:p>
            <a:r>
              <a:rPr lang="en-US" dirty="0" smtClean="0"/>
              <a:t>Always fetch before you work</a:t>
            </a:r>
          </a:p>
          <a:p>
            <a:r>
              <a:rPr lang="en-US" dirty="0" smtClean="0"/>
              <a:t>Always fetch before you push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fetch 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fetch origin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0" y="304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in fetched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branches only differ from local in that we can’t check them out </a:t>
            </a:r>
            <a:r>
              <a:rPr lang="en-US" dirty="0" smtClean="0">
                <a:sym typeface="Wingdings" pitchFamily="2" charset="2"/>
              </a:rPr>
              <a:t> we have to merge them into a local branch</a:t>
            </a:r>
          </a:p>
          <a:p>
            <a:r>
              <a:rPr lang="en-US" dirty="0" smtClean="0">
                <a:sym typeface="Wingdings" pitchFamily="2" charset="2"/>
              </a:rPr>
              <a:t>(on master) </a:t>
            </a:r>
            <a:r>
              <a:rPr lang="en-US" dirty="0" err="1" smtClean="0">
                <a:solidFill>
                  <a:schemeClr val="accent6"/>
                </a:solidFill>
                <a:sym typeface="Wingdings" pitchFamily="2" charset="2"/>
              </a:rPr>
              <a:t>git</a:t>
            </a:r>
            <a:r>
              <a:rPr lang="en-US" dirty="0" smtClean="0">
                <a:solidFill>
                  <a:schemeClr val="accent6"/>
                </a:solidFill>
                <a:sym typeface="Wingdings" pitchFamily="2" charset="2"/>
              </a:rPr>
              <a:t> merge origin/master</a:t>
            </a:r>
          </a:p>
          <a:p>
            <a:r>
              <a:rPr lang="en-US" dirty="0" err="1" smtClean="0">
                <a:solidFill>
                  <a:schemeClr val="accent6"/>
                </a:solidFill>
                <a:sym typeface="Wingdings" pitchFamily="2" charset="2"/>
              </a:rPr>
              <a:t>git</a:t>
            </a:r>
            <a:r>
              <a:rPr lang="en-US" dirty="0" smtClean="0">
                <a:solidFill>
                  <a:schemeClr val="accent6"/>
                </a:solidFill>
                <a:sym typeface="Wingdings" pitchFamily="2" charset="2"/>
              </a:rPr>
              <a:t> pull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out remote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branch </a:t>
            </a:r>
            <a:r>
              <a:rPr lang="en-US" dirty="0" err="1" smtClean="0">
                <a:solidFill>
                  <a:schemeClr val="accent6"/>
                </a:solidFill>
              </a:rPr>
              <a:t>non_tracking</a:t>
            </a:r>
            <a:r>
              <a:rPr lang="en-US" dirty="0" smtClean="0">
                <a:solidFill>
                  <a:schemeClr val="accent6"/>
                </a:solidFill>
              </a:rPr>
              <a:t> origin/</a:t>
            </a:r>
            <a:r>
              <a:rPr lang="en-US" dirty="0" err="1" smtClean="0">
                <a:solidFill>
                  <a:schemeClr val="accent6"/>
                </a:solidFill>
              </a:rPr>
              <a:t>non_tracking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branch checkout -b </a:t>
            </a:r>
            <a:r>
              <a:rPr lang="en-US" dirty="0" err="1" smtClean="0">
                <a:solidFill>
                  <a:schemeClr val="accent6"/>
                </a:solidFill>
              </a:rPr>
              <a:t>non_tracking</a:t>
            </a:r>
            <a:r>
              <a:rPr lang="en-US" dirty="0" smtClean="0">
                <a:solidFill>
                  <a:schemeClr val="accent6"/>
                </a:solidFill>
              </a:rPr>
              <a:t> origin/</a:t>
            </a:r>
            <a:r>
              <a:rPr lang="en-US" dirty="0" err="1" smtClean="0">
                <a:solidFill>
                  <a:schemeClr val="accent6"/>
                </a:solidFill>
              </a:rPr>
              <a:t>non_tracking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Pushing to an updated remote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Sometimes </a:t>
            </a:r>
            <a:r>
              <a:rPr lang="en-US" dirty="0" err="1" smtClean="0"/>
              <a:t>git</a:t>
            </a:r>
            <a:r>
              <a:rPr lang="en-US" dirty="0" smtClean="0"/>
              <a:t> doesn’t allow you to push</a:t>
            </a:r>
          </a:p>
          <a:p>
            <a:r>
              <a:rPr lang="en-US" dirty="0" smtClean="0"/>
              <a:t>Likely because there were commits made by others</a:t>
            </a:r>
          </a:p>
          <a:p>
            <a:r>
              <a:rPr lang="en-US" dirty="0" smtClean="0"/>
              <a:t>If this happens, you should</a:t>
            </a:r>
          </a:p>
          <a:p>
            <a:pPr lvl="1"/>
            <a:r>
              <a:rPr lang="en-US" dirty="0" smtClean="0"/>
              <a:t>fetch </a:t>
            </a:r>
          </a:p>
          <a:p>
            <a:pPr lvl="1"/>
            <a:r>
              <a:rPr lang="en-US" dirty="0" smtClean="0"/>
              <a:t>merge</a:t>
            </a:r>
          </a:p>
          <a:p>
            <a:pPr lvl="1"/>
            <a:r>
              <a:rPr lang="en-US" dirty="0" smtClean="0"/>
              <a:t>push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remote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push origin :</a:t>
            </a:r>
            <a:r>
              <a:rPr lang="en-US" dirty="0" err="1" smtClean="0">
                <a:solidFill>
                  <a:schemeClr val="accent6"/>
                </a:solidFill>
              </a:rPr>
              <a:t>non_tracking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 push origin --delete </a:t>
            </a:r>
            <a:r>
              <a:rPr lang="en-US" dirty="0" err="1" smtClean="0">
                <a:solidFill>
                  <a:schemeClr val="accent6"/>
                </a:solidFill>
              </a:rPr>
              <a:t>non_tracking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project  settings  collaborators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596</TotalTime>
  <Words>6078</Words>
  <Application>Microsoft Office PowerPoint</Application>
  <PresentationFormat>On-screen Show (4:3)</PresentationFormat>
  <Paragraphs>891</Paragraphs>
  <Slides>97</Slides>
  <Notes>80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Trek</vt:lpstr>
      <vt:lpstr>Git Tutorial</vt:lpstr>
      <vt:lpstr>What is Git?</vt:lpstr>
      <vt:lpstr>Git is Version Control</vt:lpstr>
      <vt:lpstr>History of Git</vt:lpstr>
      <vt:lpstr>And then there was Git.</vt:lpstr>
      <vt:lpstr>Distributed Version Control (DVS)</vt:lpstr>
      <vt:lpstr>Why else is DVC in Git so awesome?</vt:lpstr>
      <vt:lpstr>Does Git’s awesomness continue?</vt:lpstr>
      <vt:lpstr>Installing git</vt:lpstr>
      <vt:lpstr>Mac </vt:lpstr>
      <vt:lpstr>Windows</vt:lpstr>
      <vt:lpstr>Windows</vt:lpstr>
      <vt:lpstr>Linux</vt:lpstr>
      <vt:lpstr>Configuring Git</vt:lpstr>
      <vt:lpstr>Configuring Git</vt:lpstr>
      <vt:lpstr>Configuring Git </vt:lpstr>
      <vt:lpstr>Configuring Auto-complete</vt:lpstr>
      <vt:lpstr>Git Help</vt:lpstr>
      <vt:lpstr>Getting Started</vt:lpstr>
      <vt:lpstr>Initializing a Repository</vt:lpstr>
      <vt:lpstr>Where Git files are stored</vt:lpstr>
      <vt:lpstr>Your first commit</vt:lpstr>
      <vt:lpstr>Writing commit messages</vt:lpstr>
      <vt:lpstr>Viewing the commit log</vt:lpstr>
      <vt:lpstr>Git concepts and architecture</vt:lpstr>
      <vt:lpstr>The Three-trees architecture</vt:lpstr>
      <vt:lpstr>Git workflow</vt:lpstr>
      <vt:lpstr>Git workflow</vt:lpstr>
      <vt:lpstr>Using hash values (SHA-1)</vt:lpstr>
      <vt:lpstr>Working with the HEAD pointer</vt:lpstr>
      <vt:lpstr>Making changes to files</vt:lpstr>
      <vt:lpstr>Adding files</vt:lpstr>
      <vt:lpstr>Editing files</vt:lpstr>
      <vt:lpstr>Viewing changes with diff</vt:lpstr>
      <vt:lpstr>Viewing only staged changes</vt:lpstr>
      <vt:lpstr>Deleting files</vt:lpstr>
      <vt:lpstr>Moving and renaming files</vt:lpstr>
      <vt:lpstr>Moving and renaming files</vt:lpstr>
      <vt:lpstr>Using git with a project</vt:lpstr>
      <vt:lpstr>Explore California website</vt:lpstr>
      <vt:lpstr>Undoing changes</vt:lpstr>
      <vt:lpstr>Undoing working directory changes</vt:lpstr>
      <vt:lpstr>Unstaging files</vt:lpstr>
      <vt:lpstr>Amending commits</vt:lpstr>
      <vt:lpstr>Retrieving old versions of a file</vt:lpstr>
      <vt:lpstr>Reverting a commit</vt:lpstr>
      <vt:lpstr>Using reset to undo commits</vt:lpstr>
      <vt:lpstr>Demonstrating a soft reset</vt:lpstr>
      <vt:lpstr>Demonstrating a mixed reset</vt:lpstr>
      <vt:lpstr>Demonstrating a hard reset</vt:lpstr>
      <vt:lpstr>Removing tracked files</vt:lpstr>
      <vt:lpstr>Ignoring files</vt:lpstr>
      <vt:lpstr>Using .gitignore files</vt:lpstr>
      <vt:lpstr>What to ignore?</vt:lpstr>
      <vt:lpstr>Ignoring files globally</vt:lpstr>
      <vt:lpstr>Ignoring tracked files</vt:lpstr>
      <vt:lpstr>Tracking empty directories</vt:lpstr>
      <vt:lpstr>Navigating the commit tree</vt:lpstr>
      <vt:lpstr>Referencing commits</vt:lpstr>
      <vt:lpstr>Exploring tree listings</vt:lpstr>
      <vt:lpstr>Getting more from the commit log</vt:lpstr>
      <vt:lpstr>Viewing commits</vt:lpstr>
      <vt:lpstr>Comparing commits</vt:lpstr>
      <vt:lpstr>branching</vt:lpstr>
      <vt:lpstr>Branching overview</vt:lpstr>
      <vt:lpstr>Viewing and creating branches</vt:lpstr>
      <vt:lpstr>Switching branches</vt:lpstr>
      <vt:lpstr>Creating and switching branches</vt:lpstr>
      <vt:lpstr>Switching branches with uncommitted changes</vt:lpstr>
      <vt:lpstr>Comparing branches</vt:lpstr>
      <vt:lpstr>Renaming branches</vt:lpstr>
      <vt:lpstr>Deleting branches</vt:lpstr>
      <vt:lpstr>Merging branches</vt:lpstr>
      <vt:lpstr>Merging code</vt:lpstr>
      <vt:lpstr>Using fast-forward merge vs true merge</vt:lpstr>
      <vt:lpstr>Merging conflicts</vt:lpstr>
      <vt:lpstr>Resolving merging conflicts</vt:lpstr>
      <vt:lpstr>Strategies to reduce merge conflicts</vt:lpstr>
      <vt:lpstr>Stashing changes</vt:lpstr>
      <vt:lpstr>Saving changes to the stash</vt:lpstr>
      <vt:lpstr>Viewing stashed changes</vt:lpstr>
      <vt:lpstr>Retrieving stashed changes</vt:lpstr>
      <vt:lpstr>Deleting stashed changes</vt:lpstr>
      <vt:lpstr>Remotes</vt:lpstr>
      <vt:lpstr>Using local and remote repos</vt:lpstr>
      <vt:lpstr>Setting up a GitHub account</vt:lpstr>
      <vt:lpstr>Adding a remote repo</vt:lpstr>
      <vt:lpstr>Creating a remote branch</vt:lpstr>
      <vt:lpstr>Cloning a remote repo</vt:lpstr>
      <vt:lpstr>Tracking remote branches</vt:lpstr>
      <vt:lpstr>Pushing changes to a remote repo</vt:lpstr>
      <vt:lpstr>Fetching changes from a remote repo</vt:lpstr>
      <vt:lpstr>Merging in fetched changes</vt:lpstr>
      <vt:lpstr>Checking out remote branches</vt:lpstr>
      <vt:lpstr>Pushing to an updated remote branch</vt:lpstr>
      <vt:lpstr>Deleting a remote branch</vt:lpstr>
      <vt:lpstr>Enabling collaboration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EAH</dc:creator>
  <cp:lastModifiedBy>EAH</cp:lastModifiedBy>
  <cp:revision>62</cp:revision>
  <dcterms:created xsi:type="dcterms:W3CDTF">2014-03-20T01:24:04Z</dcterms:created>
  <dcterms:modified xsi:type="dcterms:W3CDTF">2014-03-21T01:27:32Z</dcterms:modified>
</cp:coreProperties>
</file>