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62" r:id="rId5"/>
    <p:sldId id="265" r:id="rId6"/>
    <p:sldId id="279" r:id="rId7"/>
    <p:sldId id="267" r:id="rId8"/>
  </p:sldIdLst>
  <p:sldSz cx="24384000" cy="1574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tN5Z8Lo55VHAqSuNHgn7sNPN+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8000"/>
              </a:lnSpc>
              <a:spcBef>
                <a:spcPts val="66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66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66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66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66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7840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6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00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03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85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32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94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29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>
            <a:spLocks noGrp="1"/>
          </p:cNvSpPr>
          <p:nvPr>
            <p:ph type="title"/>
          </p:nvPr>
        </p:nvSpPr>
        <p:spPr>
          <a:xfrm>
            <a:off x="4387850" y="1373188"/>
            <a:ext cx="15608301" cy="303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4387850" y="1373188"/>
            <a:ext cx="15608301" cy="303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4387850" y="1373188"/>
            <a:ext cx="15608301" cy="303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4387850" y="2801938"/>
            <a:ext cx="15608301" cy="101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body" idx="1"/>
          </p:nvPr>
        </p:nvSpPr>
        <p:spPr>
          <a:xfrm>
            <a:off x="4387850" y="2801938"/>
            <a:ext cx="15608301" cy="101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title"/>
          </p:nvPr>
        </p:nvSpPr>
        <p:spPr>
          <a:xfrm>
            <a:off x="4387850" y="1373188"/>
            <a:ext cx="15608301" cy="303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11939588" y="14089063"/>
            <a:ext cx="49530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9875520" y="2814638"/>
            <a:ext cx="11970068" cy="2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/>
          <a:p>
            <a:pPr marL="36513" marR="0" lvl="0" indent="11113" algn="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67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Introducción a HTML</a:t>
            </a:r>
            <a:endParaRPr dirty="0"/>
          </a:p>
          <a:p>
            <a:pPr marL="36513" marR="0" lvl="0" indent="11113" algn="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7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13" marR="0" lvl="0" indent="11113" algn="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67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Técnico en Programación de Software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1025" y="-300139"/>
            <a:ext cx="21987772" cy="157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2447618" y="7573861"/>
            <a:ext cx="8967634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marL="38100" marR="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"/>
          <p:cNvSpPr/>
          <p:nvPr/>
        </p:nvSpPr>
        <p:spPr>
          <a:xfrm>
            <a:off x="3156155" y="9615948"/>
            <a:ext cx="2756966" cy="247088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87000" y="4070554"/>
            <a:ext cx="1397000" cy="1290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-438786" y="1025525"/>
            <a:ext cx="16257905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¿Qué es HTML 5?</a:t>
            </a:r>
            <a:endParaRPr dirty="0"/>
          </a:p>
        </p:txBody>
      </p:sp>
      <p:sp>
        <p:nvSpPr>
          <p:cNvPr id="94" name="Google Shape;94;p3"/>
          <p:cNvSpPr/>
          <p:nvPr/>
        </p:nvSpPr>
        <p:spPr>
          <a:xfrm>
            <a:off x="1692275" y="2170113"/>
            <a:ext cx="1033463" cy="100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1091932" y="4203492"/>
            <a:ext cx="21325616" cy="92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CO" sz="5400" dirty="0">
                <a:solidFill>
                  <a:schemeClr val="tx1"/>
                </a:solidFill>
              </a:rPr>
              <a:t>HTML Significa HyperText Markup Language ('lenguaje de marcado de hipertexto') y sirve para realizar la estructura de una página web.</a:t>
            </a:r>
          </a:p>
          <a:p>
            <a:pPr lvl="0" algn="just"/>
            <a:endParaRPr lang="es-CO" sz="5400" dirty="0">
              <a:solidFill>
                <a:schemeClr val="tx1"/>
              </a:solidFill>
            </a:endParaRPr>
          </a:p>
          <a:p>
            <a:pPr lvl="0" algn="just"/>
            <a:r>
              <a:rPr lang="es-CO" sz="5400" dirty="0">
                <a:solidFill>
                  <a:schemeClr val="tx1"/>
                </a:solidFill>
              </a:rPr>
              <a:t>Para que las páginas web tengan un diseño atractivo, deben trabajar adicionalmente con </a:t>
            </a:r>
            <a:r>
              <a:rPr lang="es-CO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3</a:t>
            </a:r>
            <a:r>
              <a:rPr lang="es-CO" sz="5400" dirty="0">
                <a:solidFill>
                  <a:schemeClr val="tx1"/>
                </a:solidFill>
              </a:rPr>
              <a:t>, herramienta que veremos más adelante y que el cual nos permite cambiar el color de la letra, del fondo, colocar márgenes, entre otros.</a:t>
            </a:r>
          </a:p>
          <a:p>
            <a:pPr lvl="0" algn="just"/>
            <a:endParaRPr lang="es-CO" sz="5400" dirty="0">
              <a:solidFill>
                <a:schemeClr val="tx1"/>
              </a:solidFill>
            </a:endParaRPr>
          </a:p>
          <a:p>
            <a:pPr lvl="0" algn="just"/>
            <a:r>
              <a:rPr lang="es-CO" sz="5400" dirty="0">
                <a:solidFill>
                  <a:schemeClr val="tx1"/>
                </a:solidFill>
              </a:rPr>
              <a:t>Pero hoy, aprenderemos ¿</a:t>
            </a:r>
            <a:r>
              <a:rPr lang="es-CO" sz="54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 es HTML  y para que funciona?</a:t>
            </a:r>
          </a:p>
          <a:p>
            <a:pPr lvl="0" algn="just"/>
            <a:endParaRPr lang="es-CO" sz="54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just"/>
            <a:r>
              <a:rPr lang="es-CO" sz="54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https://www.youtube.com/watch?v=GnPALhDSleI&amp;t=7s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525830" y="583074"/>
            <a:ext cx="20416881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0" lvl="0" indent="127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 etiquetas</a:t>
            </a:r>
            <a:endParaRPr sz="10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777875" y="2772237"/>
            <a:ext cx="3410667" cy="100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0699">
            <a:off x="16916400" y="4394316"/>
            <a:ext cx="6858000" cy="6265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/>
          <p:cNvSpPr txBox="1"/>
          <p:nvPr/>
        </p:nvSpPr>
        <p:spPr>
          <a:xfrm>
            <a:off x="1270000" y="3987800"/>
            <a:ext cx="15646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HTML está conformado por etiquetas.</a:t>
            </a:r>
          </a:p>
          <a:p>
            <a:endParaRPr lang="es-CO" sz="6000" dirty="0"/>
          </a:p>
          <a:p>
            <a:r>
              <a:rPr lang="es-CO" sz="6000" dirty="0"/>
              <a:t>El formato de una etiqueta HTML es un fragmento de texto encerrado entre corchetes angulares </a:t>
            </a:r>
            <a:r>
              <a:rPr lang="es-CO" sz="6000" b="1" dirty="0"/>
              <a:t>&lt; &gt;</a:t>
            </a:r>
            <a:r>
              <a:rPr lang="es-CO" sz="6000" dirty="0"/>
              <a:t>, y cada elemento HTML tiene una etiqueta de inicio del tipo </a:t>
            </a:r>
            <a:r>
              <a:rPr lang="es-CO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&lt;etiqueta&gt; </a:t>
            </a:r>
            <a:r>
              <a:rPr lang="es-CO" sz="6000" dirty="0"/>
              <a:t>y suele terminar con una etiqueta de cierre que lleva una barra inclinada al principio </a:t>
            </a:r>
            <a:r>
              <a:rPr lang="es-CO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&lt;/etiqueta&gt;.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525830" y="258609"/>
            <a:ext cx="20416881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0" lvl="0" indent="127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Estructura básica de una página web</a:t>
            </a:r>
            <a:endParaRPr sz="10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743" y="3302000"/>
            <a:ext cx="15185136" cy="1193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43200" y="2972434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&lt;</a:t>
            </a:r>
            <a:r>
              <a:rPr lang="es-CO" sz="4400" dirty="0"/>
              <a:t>body</a:t>
            </a:r>
            <a:r>
              <a:rPr lang="es-CO" sz="4800" dirty="0"/>
              <a:t>&gt;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8328050" y="14456992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&lt;/body&gt;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0448672" y="6030024"/>
            <a:ext cx="347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Barra de navegación</a:t>
            </a:r>
          </a:p>
          <a:p>
            <a:pPr algn="ctr"/>
            <a:r>
              <a:rPr lang="es-CO" sz="2800" dirty="0"/>
              <a:t>&lt;Nav&gt;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17322800" y="5306819"/>
            <a:ext cx="3009623" cy="124121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9714580" y="3230785"/>
            <a:ext cx="347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Cabecera</a:t>
            </a:r>
          </a:p>
          <a:p>
            <a:pPr algn="ctr"/>
            <a:r>
              <a:rPr lang="es-CO" sz="2800" dirty="0"/>
              <a:t>&lt;Header&gt;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9169401" y="3550507"/>
            <a:ext cx="11163022" cy="12483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25830" y="7839675"/>
            <a:ext cx="347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Barra lateral</a:t>
            </a:r>
          </a:p>
          <a:p>
            <a:pPr algn="ctr"/>
            <a:r>
              <a:rPr lang="es-CO" sz="2800" dirty="0"/>
              <a:t>&lt;</a:t>
            </a:r>
            <a:r>
              <a:rPr lang="es-CO" sz="2800" dirty="0" err="1"/>
              <a:t>aside</a:t>
            </a:r>
            <a:r>
              <a:rPr lang="es-CO" sz="2800" dirty="0"/>
              <a:t>&gt;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9612701" y="7996867"/>
            <a:ext cx="347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Sección Principal </a:t>
            </a:r>
          </a:p>
          <a:p>
            <a:pPr algn="ctr"/>
            <a:r>
              <a:rPr lang="es-CO" sz="2800" dirty="0"/>
              <a:t>&lt;section&gt;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11252" y="12772067"/>
            <a:ext cx="347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Pie de Página</a:t>
            </a:r>
          </a:p>
          <a:p>
            <a:pPr algn="ctr"/>
            <a:r>
              <a:rPr lang="es-CO" sz="2800" dirty="0"/>
              <a:t>&lt;footer&gt;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3403600" y="7839675"/>
            <a:ext cx="2184400" cy="26161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20" idx="1"/>
          </p:cNvCxnSpPr>
          <p:nvPr/>
        </p:nvCxnSpPr>
        <p:spPr>
          <a:xfrm flipH="1">
            <a:off x="17043401" y="8473921"/>
            <a:ext cx="2569300" cy="4616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403600" y="12510457"/>
            <a:ext cx="3098800" cy="52322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/>
      <p:bldP spid="13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525830" y="258609"/>
            <a:ext cx="20416881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0" lvl="0" indent="127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Estructura básica de una página web</a:t>
            </a:r>
            <a:endParaRPr sz="10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3149600"/>
            <a:ext cx="9692870" cy="122528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423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/>
        </p:nvSpPr>
        <p:spPr>
          <a:xfrm>
            <a:off x="525830" y="583074"/>
            <a:ext cx="20416881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0" lvl="0" indent="127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Estructura de una página web</a:t>
            </a:r>
            <a:endParaRPr sz="10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1994170" y="8499206"/>
            <a:ext cx="9144000" cy="4925961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325" y="3648588"/>
            <a:ext cx="9413788" cy="112358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218</Words>
  <Application>Microsoft Office PowerPoint</Application>
  <PresentationFormat>Personalizado</PresentationFormat>
  <Paragraphs>31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Helvetica Neue Light</vt:lpstr>
      <vt:lpstr>Calibri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DIANETH</dc:creator>
  <cp:lastModifiedBy>Elvis</cp:lastModifiedBy>
  <cp:revision>8</cp:revision>
  <dcterms:created xsi:type="dcterms:W3CDTF">2019-12-02T18:53:41Z</dcterms:created>
  <dcterms:modified xsi:type="dcterms:W3CDTF">2024-06-27T14:18:55Z</dcterms:modified>
</cp:coreProperties>
</file>