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50" r:id="rId1"/>
  </p:sldMasterIdLst>
  <p:notesMasterIdLst>
    <p:notesMasterId r:id="rId30"/>
  </p:notesMasterIdLst>
  <p:handoutMasterIdLst>
    <p:handoutMasterId r:id="rId31"/>
  </p:handoutMasterIdLst>
  <p:sldIdLst>
    <p:sldId id="261" r:id="rId2"/>
    <p:sldId id="263" r:id="rId3"/>
    <p:sldId id="265" r:id="rId4"/>
    <p:sldId id="283" r:id="rId5"/>
    <p:sldId id="268" r:id="rId6"/>
    <p:sldId id="276" r:id="rId7"/>
    <p:sldId id="287" r:id="rId8"/>
    <p:sldId id="288" r:id="rId9"/>
    <p:sldId id="289" r:id="rId10"/>
    <p:sldId id="290" r:id="rId11"/>
    <p:sldId id="286" r:id="rId12"/>
    <p:sldId id="282" r:id="rId13"/>
    <p:sldId id="277" r:id="rId14"/>
    <p:sldId id="292" r:id="rId15"/>
    <p:sldId id="293" r:id="rId16"/>
    <p:sldId id="294" r:id="rId17"/>
    <p:sldId id="295" r:id="rId18"/>
    <p:sldId id="275" r:id="rId19"/>
    <p:sldId id="284" r:id="rId20"/>
    <p:sldId id="274" r:id="rId21"/>
    <p:sldId id="297" r:id="rId22"/>
    <p:sldId id="298" r:id="rId23"/>
    <p:sldId id="299" r:id="rId24"/>
    <p:sldId id="300" r:id="rId25"/>
    <p:sldId id="279" r:id="rId26"/>
    <p:sldId id="296" r:id="rId27"/>
    <p:sldId id="281" r:id="rId28"/>
    <p:sldId id="264" r:id="rId29"/>
  </p:sldIdLst>
  <p:sldSz cx="9144000" cy="5143500" type="screen16x9"/>
  <p:notesSz cx="6735763" cy="98663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orient="horz" pos="342">
          <p15:clr>
            <a:srgbClr val="A4A3A4"/>
          </p15:clr>
        </p15:guide>
        <p15:guide id="3" orient="horz" pos="2815">
          <p15:clr>
            <a:srgbClr val="A4A3A4"/>
          </p15:clr>
        </p15:guide>
        <p15:guide id="4" orient="horz" pos="635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1949">
          <p15:clr>
            <a:srgbClr val="A4A3A4"/>
          </p15:clr>
        </p15:guide>
        <p15:guide id="8" orient="horz" pos="2537">
          <p15:clr>
            <a:srgbClr val="A4A3A4"/>
          </p15:clr>
        </p15:guide>
        <p15:guide id="9" pos="2880">
          <p15:clr>
            <a:srgbClr val="A4A3A4"/>
          </p15:clr>
        </p15:guide>
        <p15:guide id="10" pos="258">
          <p15:clr>
            <a:srgbClr val="A4A3A4"/>
          </p15:clr>
        </p15:guide>
        <p15:guide id="11" pos="5502">
          <p15:clr>
            <a:srgbClr val="A4A3A4"/>
          </p15:clr>
        </p15:guide>
        <p15:guide id="12" pos="4150">
          <p15:clr>
            <a:srgbClr val="A4A3A4"/>
          </p15:clr>
        </p15:guide>
        <p15:guide id="13" pos="204">
          <p15:clr>
            <a:srgbClr val="A4A3A4"/>
          </p15:clr>
        </p15:guide>
        <p15:guide id="14" pos="5012">
          <p15:clr>
            <a:srgbClr val="A4A3A4"/>
          </p15:clr>
        </p15:guide>
        <p15:guide id="15" pos="1320">
          <p15:clr>
            <a:srgbClr val="A4A3A4"/>
          </p15:clr>
        </p15:guide>
        <p15:guide id="1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6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DAB46"/>
    <a:srgbClr val="33CC33"/>
    <a:srgbClr val="6E8190"/>
    <a:srgbClr val="7199C9"/>
    <a:srgbClr val="005DA3"/>
    <a:srgbClr val="FFFFFF"/>
    <a:srgbClr val="A76F37"/>
    <a:srgbClr val="E7CFB7"/>
    <a:srgbClr val="8FD2FF"/>
    <a:srgbClr val="A3E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3" autoAdjust="0"/>
    <p:restoredTop sz="96472" autoAdjust="0"/>
  </p:normalViewPr>
  <p:slideViewPr>
    <p:cSldViewPr>
      <p:cViewPr varScale="1">
        <p:scale>
          <a:sx n="94" d="100"/>
          <a:sy n="94" d="100"/>
        </p:scale>
        <p:origin x="-558" y="-96"/>
      </p:cViewPr>
      <p:guideLst>
        <p:guide orient="horz" pos="1847"/>
        <p:guide orient="horz" pos="342"/>
        <p:guide orient="horz" pos="2815"/>
        <p:guide orient="horz" pos="635"/>
        <p:guide orient="horz" pos="123"/>
        <p:guide orient="horz" pos="466"/>
        <p:guide orient="horz" pos="1949"/>
        <p:guide orient="horz" pos="2537"/>
        <p:guide pos="2880"/>
        <p:guide pos="258"/>
        <p:guide pos="5502"/>
        <p:guide pos="4150"/>
        <p:guide pos="204"/>
        <p:guide pos="5012"/>
        <p:guide pos="132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228" y="-102"/>
      </p:cViewPr>
      <p:guideLst>
        <p:guide orient="horz" pos="3106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plotArea>
      <c:layout>
        <c:manualLayout>
          <c:layoutTarget val="inner"/>
          <c:xMode val="edge"/>
          <c:yMode val="edge"/>
          <c:x val="0.11125432644339203"/>
          <c:y val="0.12447249558867539"/>
          <c:w val="0.87201881454343588"/>
          <c:h val="0.73341971222409985"/>
        </c:manualLayout>
      </c:layout>
      <c:lineChart>
        <c:grouping val="standard"/>
        <c:ser>
          <c:idx val="0"/>
          <c:order val="0"/>
          <c:tx>
            <c:strRef>
              <c:f>Tabelle1!$B$1</c:f>
              <c:strCache>
                <c:ptCount val="1"/>
                <c:pt idx="0">
                  <c:v>ein Mitarbeiter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12000</c:v>
                </c:pt>
                <c:pt idx="1">
                  <c:v>9600</c:v>
                </c:pt>
                <c:pt idx="2">
                  <c:v>7200</c:v>
                </c:pt>
                <c:pt idx="3">
                  <c:v>4800</c:v>
                </c:pt>
                <c:pt idx="4">
                  <c:v>2400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D2-4AC6-901A-6C243FA9A37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zwei Mitarbeiter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12000</c:v>
                </c:pt>
                <c:pt idx="1">
                  <c:v>7200</c:v>
                </c:pt>
                <c:pt idx="2">
                  <c:v>2400</c:v>
                </c:pt>
                <c:pt idx="3">
                  <c:v>-2400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0D2-4AC6-901A-6C243FA9A37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drei Mitarbeiter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12000</c:v>
                </c:pt>
                <c:pt idx="1">
                  <c:v>4800</c:v>
                </c:pt>
                <c:pt idx="2">
                  <c:v>-2400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0D2-4AC6-901A-6C243FA9A377}"/>
            </c:ext>
          </c:extLst>
        </c:ser>
        <c:dLbls>
          <c:showVal val="1"/>
        </c:dLbls>
        <c:marker val="1"/>
        <c:axId val="154792704"/>
        <c:axId val="154795008"/>
      </c:lineChart>
      <c:catAx>
        <c:axId val="15479270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Jahre</a:t>
                </a:r>
              </a:p>
            </c:rich>
          </c:tx>
          <c:layout>
            <c:manualLayout>
              <c:xMode val="edge"/>
              <c:yMode val="edge"/>
              <c:x val="0.93602628978510949"/>
              <c:y val="0.7195045563545168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4795008"/>
        <c:crosses val="autoZero"/>
        <c:auto val="1"/>
        <c:lblAlgn val="ctr"/>
        <c:lblOffset val="100"/>
      </c:catAx>
      <c:valAx>
        <c:axId val="1547950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Kosten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one"/>
        <c:crossAx val="154792704"/>
        <c:crosses val="autoZero"/>
        <c:crossBetween val="between"/>
      </c:valAx>
      <c:spPr>
        <a:noFill/>
        <a:ln>
          <a:noFill/>
        </a:ln>
        <a:effectLst>
          <a:glow rad="88900">
            <a:schemeClr val="accent1">
              <a:alpha val="40000"/>
            </a:schemeClr>
          </a:glow>
          <a:outerShdw blurRad="444500" dist="50800" dir="6240000" algn="ctr" rotWithShape="0">
            <a:srgbClr val="000000">
              <a:alpha val="34000"/>
            </a:srgbClr>
          </a:outerShdw>
          <a:softEdge rad="0"/>
        </a:effectLst>
      </c:spPr>
    </c:plotArea>
    <c:legend>
      <c:legendPos val="b"/>
      <c:layout>
        <c:manualLayout>
          <c:xMode val="edge"/>
          <c:yMode val="edge"/>
          <c:x val="0.22080160328799525"/>
          <c:y val="0.91408814981083575"/>
          <c:w val="0.55535542659656822"/>
          <c:h val="5.4155313635389946E-2"/>
        </c:manualLayout>
      </c:layout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21T14:47:01.296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l">
              <a:defRPr sz="11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581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r">
              <a:defRPr sz="1100" smtClean="0"/>
            </a:lvl1pPr>
          </a:lstStyle>
          <a:p>
            <a:pPr>
              <a:defRPr/>
            </a:pPr>
            <a:fld id="{13883D2D-F817-49A5-9FF7-0878D91E2589}" type="datetimeFigureOut">
              <a:rPr lang="de-DE"/>
              <a:pPr>
                <a:defRPr/>
              </a:pPr>
              <a:t>19.12.2019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l">
              <a:defRPr sz="11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581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r">
              <a:defRPr sz="1100" smtClean="0"/>
            </a:lvl1pPr>
          </a:lstStyle>
          <a:p>
            <a:pPr>
              <a:defRPr/>
            </a:pPr>
            <a:fld id="{8F39804F-7D3F-4A15-BC48-E51923EEC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2511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l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581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r">
              <a:defRPr sz="1100"/>
            </a:lvl1pPr>
          </a:lstStyle>
          <a:p>
            <a:pPr>
              <a:defRPr/>
            </a:pPr>
            <a:fld id="{F486DB76-1918-42EC-87D8-11A28A163B69}" type="datetimeFigureOut">
              <a:rPr lang="de-DE"/>
              <a:pPr>
                <a:defRPr/>
              </a:pPr>
              <a:t>19.12.2019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40" tIns="45369" rIns="90740" bIns="45369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889" y="4687265"/>
            <a:ext cx="5387986" cy="4438953"/>
          </a:xfrm>
          <a:prstGeom prst="rect">
            <a:avLst/>
          </a:prstGeom>
        </p:spPr>
        <p:txBody>
          <a:bodyPr vert="horz" lIns="90740" tIns="45369" rIns="90740" bIns="45369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581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r">
              <a:defRPr sz="1100"/>
            </a:lvl1pPr>
          </a:lstStyle>
          <a:p>
            <a:pPr>
              <a:defRPr/>
            </a:pPr>
            <a:fld id="{38F6B7FC-3E1A-40B9-B32D-B2D98B8C28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37914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6B7FC-3E1A-40B9-B32D-B2D98B8C2813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0861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/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9143999" cy="43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0188" y="411510"/>
            <a:ext cx="8388071" cy="144016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b="0" baseline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0187" y="1923678"/>
            <a:ext cx="4075789" cy="5330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cap="none" spc="0" baseline="0">
                <a:latin typeface="+mn-lt"/>
              </a:defRPr>
            </a:lvl1pPr>
          </a:lstStyle>
          <a:p>
            <a:pPr lvl="0"/>
            <a:r>
              <a:rPr lang="de-DE" dirty="0" smtClean="0"/>
              <a:t>Datum/Referent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558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14000" y="1008001"/>
            <a:ext cx="8352928" cy="3600000"/>
          </a:xfrm>
          <a:prstGeom prst="rect">
            <a:avLst/>
          </a:prstGeom>
        </p:spPr>
        <p:txBody>
          <a:bodyPr vert="horz" lIns="0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800"/>
            </a:lvl1pPr>
            <a:lvl2pPr marL="742950" indent="-285750">
              <a:spcAft>
                <a:spcPts val="700"/>
              </a:spcAft>
              <a:buFont typeface="+mj-lt"/>
              <a:buAutoNum type="arabicPeriod"/>
              <a:defRPr sz="1200"/>
            </a:lvl2pPr>
            <a:lvl3pPr marL="1143000" indent="-228600">
              <a:spcAft>
                <a:spcPts val="700"/>
              </a:spcAft>
              <a:buFont typeface="+mj-lt"/>
              <a:buAutoNum type="arabicPeriod"/>
              <a:defRPr sz="1050"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4000" y="249945"/>
            <a:ext cx="17126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b="0" cap="all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rPr>
              <a:t>AGENDA</a:t>
            </a:r>
            <a:endParaRPr lang="de-DE" sz="2000" b="0" cap="all" baseline="0" dirty="0">
              <a:solidFill>
                <a:schemeClr val="tx1"/>
              </a:solidFill>
              <a:latin typeface="Calibri Light" panose="020F0302020204030204" pitchFamily="34" charset="0"/>
              <a:ea typeface="Roboto Lt" pitchFamily="2" charset="0"/>
              <a:cs typeface="Calibri Light" panose="020F030202020403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67238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Agenda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14000" y="1008000"/>
            <a:ext cx="3996000" cy="3600000"/>
          </a:xfrm>
          <a:prstGeom prst="rect">
            <a:avLst/>
          </a:prstGeom>
        </p:spPr>
        <p:txBody>
          <a:bodyPr vert="horz" lIns="0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800"/>
            </a:lvl1pPr>
            <a:lvl2pPr marL="742950" indent="-285750">
              <a:spcAft>
                <a:spcPts val="700"/>
              </a:spcAft>
              <a:buFont typeface="+mj-lt"/>
              <a:buAutoNum type="arabicPeriod"/>
              <a:defRPr sz="1200"/>
            </a:lvl2pPr>
            <a:lvl3pPr marL="1143000" indent="-228600">
              <a:spcAft>
                <a:spcPts val="700"/>
              </a:spcAft>
              <a:buFont typeface="+mj-lt"/>
              <a:buAutoNum type="arabicPeriod"/>
              <a:defRPr sz="1050"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4000" y="249945"/>
            <a:ext cx="17126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b="0" cap="all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rPr>
              <a:t>AGENDA</a:t>
            </a:r>
            <a:endParaRPr lang="de-DE" sz="2000" b="0" cap="all" baseline="0" dirty="0">
              <a:solidFill>
                <a:schemeClr val="tx1"/>
              </a:solidFill>
              <a:latin typeface="Calibri Light" panose="020F0302020204030204" pitchFamily="34" charset="0"/>
              <a:ea typeface="Roboto Lt" pitchFamily="2" charset="0"/>
              <a:cs typeface="Calibri Light" panose="020F0302020204030204" pitchFamily="34" charset="0"/>
            </a:endParaRP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771191" y="1008063"/>
            <a:ext cx="3995737" cy="36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>
              <a:defRPr lang="de-DE" dirty="0"/>
            </a:lvl1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06962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quarter" idx="13"/>
          </p:nvPr>
        </p:nvSpPr>
        <p:spPr>
          <a:xfrm>
            <a:off x="414000" y="1008000"/>
            <a:ext cx="8352928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 baseline="0"/>
            </a:lvl1pPr>
            <a:lvl2pPr marL="719138" indent="-363538">
              <a:buFont typeface="Wingdings" panose="05000000000000000000" pitchFamily="2" charset="2"/>
              <a:buChar char="§"/>
              <a:defRPr sz="1600" baseline="0"/>
            </a:lvl2pPr>
            <a:lvl3pPr marL="1074738" indent="-355600">
              <a:buFont typeface="Wingdings" panose="05000000000000000000" pitchFamily="2" charset="2"/>
              <a:buChar char="§"/>
              <a:defRPr sz="1400" baseline="0"/>
            </a:lvl3pPr>
            <a:lvl4pPr marL="1439863" indent="-365125">
              <a:buFont typeface="Wingdings" panose="05000000000000000000" pitchFamily="2" charset="2"/>
              <a:buChar char="§"/>
              <a:defRPr sz="1200" baseline="0"/>
            </a:lvl4pPr>
            <a:lvl5pPr marL="1795463" indent="-355600">
              <a:buFont typeface="Wingdings" panose="05000000000000000000" pitchFamily="2" charset="2"/>
              <a:buChar char="§"/>
              <a:defRPr sz="1200" baseline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05886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_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008061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32023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008061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14338" y="1008063"/>
            <a:ext cx="3995737" cy="36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>
              <a:defRPr lang="de-DE" dirty="0"/>
            </a:lvl1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9367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44456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68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anchor="ctr"/>
          <a:lstStyle>
            <a:lvl1pPr marL="0" indent="0" algn="ctr">
              <a:buNone/>
              <a:defRPr sz="25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 smtClean="0"/>
              <a:t>Abteilung bzw. Name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24286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0458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323850" y="165100"/>
            <a:ext cx="8424614" cy="574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82919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60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62" r:id="rId9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lang="de-DE" sz="2000" b="0" kern="1200" cap="all" baseline="0" smtClean="0">
          <a:solidFill>
            <a:schemeClr val="tx1"/>
          </a:solidFill>
          <a:latin typeface="Roboto Lt" pitchFamily="2" charset="0"/>
          <a:ea typeface="Roboto Lt" pitchFamily="2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431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189" y="411510"/>
            <a:ext cx="5299924" cy="1440160"/>
          </a:xfrm>
        </p:spPr>
        <p:txBody>
          <a:bodyPr/>
          <a:lstStyle/>
          <a:p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Accessment</a:t>
            </a:r>
            <a:r>
              <a:rPr lang="de-DE" dirty="0" smtClean="0"/>
              <a:t> System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0187" y="1923678"/>
            <a:ext cx="4075789" cy="1080120"/>
          </a:xfrm>
        </p:spPr>
        <p:txBody>
          <a:bodyPr/>
          <a:lstStyle/>
          <a:p>
            <a:r>
              <a:rPr lang="de-DE" dirty="0" smtClean="0"/>
              <a:t>Ron </a:t>
            </a:r>
            <a:r>
              <a:rPr lang="de-DE" dirty="0" err="1" smtClean="0"/>
              <a:t>Kagelmann</a:t>
            </a:r>
            <a:r>
              <a:rPr lang="de-DE" dirty="0" smtClean="0"/>
              <a:t>, Sören </a:t>
            </a:r>
            <a:r>
              <a:rPr lang="de-DE" dirty="0" err="1" smtClean="0"/>
              <a:t>Benjes</a:t>
            </a:r>
            <a:r>
              <a:rPr lang="de-DE" dirty="0" smtClean="0"/>
              <a:t>, Tom </a:t>
            </a:r>
            <a:r>
              <a:rPr lang="de-DE" dirty="0" err="1" smtClean="0"/>
              <a:t>Weitze</a:t>
            </a:r>
            <a:r>
              <a:rPr lang="de-DE" dirty="0" smtClean="0"/>
              <a:t>, Elina Huck</a:t>
            </a:r>
          </a:p>
          <a:p>
            <a:r>
              <a:rPr lang="de-DE" sz="1000" dirty="0" err="1" smtClean="0"/>
              <a:t>Ostfalia</a:t>
            </a:r>
            <a:r>
              <a:rPr lang="de-DE" sz="1000" dirty="0" smtClean="0"/>
              <a:t> Hochschule für angewandte Wissenschaften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xmlns="" val="1696194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WhatsApp Image 2019-12-19 at 18.58.13.jpe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rcRect r="36906" b="70412"/>
          <a:stretch>
            <a:fillRect/>
          </a:stretch>
        </p:blipFill>
        <p:spPr>
          <a:xfrm>
            <a:off x="539552" y="1131590"/>
            <a:ext cx="7643383" cy="2016224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Zwischenergebnis – Fragen- / Stellengenerierung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1560" y="1419622"/>
            <a:ext cx="1152128" cy="5760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 smtClean="0"/>
              <a:t>Sprint 1</a:t>
            </a:r>
            <a:endParaRPr lang="de-DE" sz="2000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835696" y="170765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483768" y="1419622"/>
            <a:ext cx="1080120" cy="5760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 smtClean="0"/>
              <a:t>Sprint 2</a:t>
            </a:r>
            <a:endParaRPr lang="de-DE" sz="2000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707904" y="170765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4355976" y="1419622"/>
            <a:ext cx="1080120" cy="5760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 smtClean="0"/>
              <a:t>Sprint 3</a:t>
            </a:r>
            <a:endParaRPr lang="de-DE" sz="2000" dirty="0"/>
          </a:p>
        </p:txBody>
      </p:sp>
      <p:sp>
        <p:nvSpPr>
          <p:cNvPr id="24" name="Pfeil nach unten 23"/>
          <p:cNvSpPr/>
          <p:nvPr/>
        </p:nvSpPr>
        <p:spPr>
          <a:xfrm>
            <a:off x="1979712" y="2067694"/>
            <a:ext cx="216024" cy="5760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" name="Pfeil nach unten 24"/>
          <p:cNvSpPr/>
          <p:nvPr/>
        </p:nvSpPr>
        <p:spPr>
          <a:xfrm>
            <a:off x="3851920" y="2067694"/>
            <a:ext cx="216024" cy="5760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611560" y="3147814"/>
            <a:ext cx="48965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51520" y="32918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+mn-lt"/>
              </a:rPr>
              <a:t>11.10.19</a:t>
            </a:r>
            <a:r>
              <a:rPr lang="de-DE" dirty="0" smtClean="0">
                <a:latin typeface="+mn-lt"/>
              </a:rPr>
              <a:t> </a:t>
            </a:r>
            <a:endParaRPr lang="de-DE" dirty="0">
              <a:latin typeface="+mn-lt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691680" y="336383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+mn-lt"/>
              </a:rPr>
              <a:t>15.11.19</a:t>
            </a:r>
            <a:endParaRPr lang="de-DE" sz="1100" b="1" dirty="0">
              <a:latin typeface="+mn-lt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563888" y="336383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+mn-lt"/>
              </a:rPr>
              <a:t>20.12.19</a:t>
            </a:r>
            <a:endParaRPr lang="de-DE" sz="1100" b="1" dirty="0">
              <a:latin typeface="+mn-lt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220072" y="336383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+mn-lt"/>
              </a:rPr>
              <a:t>30.01.20</a:t>
            </a:r>
            <a:endParaRPr lang="de-DE" sz="1100" b="1" dirty="0">
              <a:latin typeface="+mn-lt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19672" y="278777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chemeClr val="bg2"/>
                </a:solidFill>
                <a:latin typeface="+mn-lt"/>
              </a:rPr>
              <a:t>Meilenstein 1 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419872" y="278777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chemeClr val="bg2"/>
                </a:solidFill>
                <a:latin typeface="+mn-lt"/>
              </a:rPr>
              <a:t>Meilenstein 2</a:t>
            </a:r>
            <a:endParaRPr lang="de-DE" sz="12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56176" y="199568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n-lt"/>
              </a:rPr>
              <a:t>Sprint 1 = 15 Vorgänge</a:t>
            </a:r>
          </a:p>
          <a:p>
            <a:r>
              <a:rPr lang="de-DE" dirty="0" smtClean="0">
                <a:latin typeface="+mn-lt"/>
              </a:rPr>
              <a:t>Sprint 2 = 11 Vorgänge</a:t>
            </a:r>
          </a:p>
          <a:p>
            <a:r>
              <a:rPr lang="de-DE" dirty="0" smtClean="0">
                <a:latin typeface="+mn-lt"/>
              </a:rPr>
              <a:t>Sprint 3 = 2 Vorgänge </a:t>
            </a:r>
            <a:endParaRPr lang="de-DE" dirty="0">
              <a:latin typeface="+mn-lt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H="1" flipV="1">
            <a:off x="4067944" y="3651870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788024" y="44439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rgbClr val="FF0000"/>
                </a:solidFill>
                <a:latin typeface="+mn-lt"/>
              </a:rPr>
              <a:t>End</a:t>
            </a:r>
            <a:r>
              <a:rPr lang="de-DE" sz="1600" b="1" dirty="0" smtClean="0">
                <a:solidFill>
                  <a:srgbClr val="FF0000"/>
                </a:solidFill>
                <a:latin typeface="+mn-lt"/>
              </a:rPr>
              <a:t>ergebnis</a:t>
            </a:r>
            <a:endParaRPr lang="de-DE" sz="16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95536" y="1059582"/>
            <a:ext cx="8334464" cy="3600000"/>
          </a:xfrm>
        </p:spPr>
        <p:txBody>
          <a:bodyPr/>
          <a:lstStyle/>
          <a:p>
            <a:r>
              <a:rPr lang="de-DE" sz="2800" dirty="0" smtClean="0"/>
              <a:t>Multiple Choice &amp; Textfelder</a:t>
            </a:r>
          </a:p>
          <a:p>
            <a:r>
              <a:rPr lang="de-DE" sz="2800" dirty="0" smtClean="0"/>
              <a:t>Tests &amp; Stellen durch Datenbank (ausgelagert)</a:t>
            </a:r>
          </a:p>
          <a:p>
            <a:r>
              <a:rPr lang="de-DE" sz="2800" dirty="0" smtClean="0"/>
              <a:t>Stellenauswahl mit Drop-Down</a:t>
            </a:r>
          </a:p>
          <a:p>
            <a:r>
              <a:rPr lang="de-DE" sz="2800" dirty="0" smtClean="0"/>
              <a:t>Seite zwischen ID-Eingabe &amp; Test</a:t>
            </a:r>
          </a:p>
          <a:p>
            <a:r>
              <a:rPr lang="de-DE" sz="2800" dirty="0" smtClean="0"/>
              <a:t>Reiter für Fragen</a:t>
            </a:r>
          </a:p>
          <a:p>
            <a:r>
              <a:rPr lang="de-DE" sz="2800" dirty="0" smtClean="0"/>
              <a:t>Fragen + passende Antworten in Auswertung</a:t>
            </a:r>
            <a:endParaRPr lang="de-DE" sz="2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Lösungsänderung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WhatsApp Image 2019-12-19 at 18.54.47 (1).jpe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1381125" y="1008063"/>
            <a:ext cx="6400800" cy="360045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EndErgebnis</a:t>
            </a:r>
            <a:r>
              <a:rPr lang="de-DE" dirty="0" smtClean="0"/>
              <a:t> - Stellenauswahl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WhatsApp Image 2019-12-19 at 18.54.47 (2).jpe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1416844" y="1008063"/>
            <a:ext cx="6400800" cy="360045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Endergebnis – Eingabe ID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WhatsApp Image 2019-12-19 at 18.54.47 (3).jpe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1381125" y="1008063"/>
            <a:ext cx="6400800" cy="360045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Endergebnis – Seite zwischen ID-Eingabe &amp; Test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WhatsApp Image 2019-12-19 at 18.54.46.jpe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1381125" y="1008063"/>
            <a:ext cx="6400800" cy="360045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Endergebnis - Fragen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WhatsApp Image 2019-12-19 at 18.54.47.jpe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1416844" y="1008063"/>
            <a:ext cx="6400800" cy="360045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Endergebnis - Auswertung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8406472" cy="3600000"/>
          </a:xfrm>
        </p:spPr>
        <p:txBody>
          <a:bodyPr/>
          <a:lstStyle/>
          <a:p>
            <a:r>
              <a:rPr lang="de-DE" sz="2800" dirty="0" smtClean="0"/>
              <a:t>ID nur bestimmte Anzahl an Zeichen</a:t>
            </a:r>
          </a:p>
          <a:p>
            <a:r>
              <a:rPr lang="de-DE" sz="2800" dirty="0" smtClean="0"/>
              <a:t>Zurück-Button blockieren</a:t>
            </a:r>
          </a:p>
          <a:p>
            <a:r>
              <a:rPr lang="de-DE" sz="2800" dirty="0" smtClean="0"/>
              <a:t>Countdown nach Zurück-Button nicht neu starten</a:t>
            </a:r>
          </a:p>
          <a:p>
            <a:r>
              <a:rPr lang="de-DE" sz="2800" dirty="0" smtClean="0"/>
              <a:t>Kategorienauswertung</a:t>
            </a:r>
          </a:p>
          <a:p>
            <a:r>
              <a:rPr lang="de-DE" sz="2800" dirty="0" smtClean="0"/>
              <a:t>Weiter-Button beim Tab-Menü</a:t>
            </a:r>
          </a:p>
          <a:p>
            <a:r>
              <a:rPr lang="de-DE" sz="2800" dirty="0" smtClean="0"/>
              <a:t>Bearbeitete Fragen im Tab-Menü erkennbar machen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Verbesserungsvorschläge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8334464" cy="3600000"/>
          </a:xfrm>
        </p:spPr>
        <p:txBody>
          <a:bodyPr/>
          <a:lstStyle/>
          <a:p>
            <a:r>
              <a:rPr lang="de-DE" sz="2800" dirty="0" smtClean="0"/>
              <a:t>Anwendung für die Verwaltung</a:t>
            </a:r>
          </a:p>
          <a:p>
            <a:r>
              <a:rPr lang="de-DE" sz="2800" dirty="0" smtClean="0"/>
              <a:t>Anwendung für Ergebnisverwaltung</a:t>
            </a:r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Ausbaufähigkeit des Projekts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 smtClean="0"/>
          </a:p>
          <a:p>
            <a:r>
              <a:rPr lang="de-DE" dirty="0" smtClean="0"/>
              <a:t>Meilensteine</a:t>
            </a:r>
          </a:p>
          <a:p>
            <a:r>
              <a:rPr lang="de-DE" dirty="0" smtClean="0"/>
              <a:t>Zwischenergebnis</a:t>
            </a:r>
          </a:p>
          <a:p>
            <a:r>
              <a:rPr lang="de-DE" dirty="0" smtClean="0"/>
              <a:t>Endergebnis</a:t>
            </a:r>
          </a:p>
          <a:p>
            <a:r>
              <a:rPr lang="de-DE" dirty="0" smtClean="0"/>
              <a:t>Verbesserungsvorschläge</a:t>
            </a:r>
          </a:p>
          <a:p>
            <a:r>
              <a:rPr lang="de-DE" dirty="0" smtClean="0"/>
              <a:t>Ausbaufähigkeit des Projekts</a:t>
            </a:r>
            <a:endParaRPr lang="de-DE" dirty="0" smtClean="0"/>
          </a:p>
          <a:p>
            <a:r>
              <a:rPr lang="de-DE" dirty="0" smtClean="0"/>
              <a:t>Wirtschaftliche </a:t>
            </a:r>
            <a:r>
              <a:rPr lang="de-DE" dirty="0" smtClean="0"/>
              <a:t>Aspekte</a:t>
            </a:r>
          </a:p>
          <a:p>
            <a:r>
              <a:rPr lang="de-DE" dirty="0" smtClean="0"/>
              <a:t>Präsentation </a:t>
            </a:r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Assesment</a:t>
            </a:r>
            <a:r>
              <a:rPr lang="de-DE" dirty="0" smtClean="0"/>
              <a:t> Center</a:t>
            </a:r>
            <a:endParaRPr lang="de-DE" dirty="0" smtClean="0"/>
          </a:p>
          <a:p>
            <a:r>
              <a:rPr lang="de-DE" dirty="0" smtClean="0"/>
              <a:t>Unser Erfahrungsbericht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89369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528" y="2283750"/>
            <a:ext cx="8460000" cy="576000"/>
          </a:xfrm>
        </p:spPr>
        <p:txBody>
          <a:bodyPr/>
          <a:lstStyle/>
          <a:p>
            <a:r>
              <a:rPr lang="de-DE" dirty="0" smtClean="0"/>
              <a:t>Wirtschaftliche Aspekte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xmlns="" id="{F698F227-B451-426F-91A2-9B1A9BAF51D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2537424457"/>
              </p:ext>
            </p:extLst>
          </p:nvPr>
        </p:nvGraphicFramePr>
        <p:xfrm>
          <a:off x="414338" y="1008460"/>
          <a:ext cx="8351440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60">
                  <a:extLst>
                    <a:ext uri="{9D8B030D-6E8A-4147-A177-3AD203B41FA5}">
                      <a16:colId xmlns:a16="http://schemas.microsoft.com/office/drawing/2014/main" xmlns="" val="1422127570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xmlns="" val="583041395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xmlns="" val="3179524256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xmlns="" val="33291302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de-DE" sz="1400" dirty="0"/>
                        <a:t>Kosten Fachabteilung pro Stunde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Einsatzzeit pro Bewerbung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Bewerbungen pro Jahr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Kosten pro Jahr</a:t>
                      </a:r>
                    </a:p>
                  </a:txBody>
                  <a:tcPr marL="114295" marR="114295" marT="34290" marB="34290"/>
                </a:tc>
                <a:extLst>
                  <a:ext uri="{0D108BD9-81ED-4DB2-BD59-A6C34878D82A}">
                    <a16:rowId xmlns:a16="http://schemas.microsoft.com/office/drawing/2014/main" xmlns="" val="10931021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de-DE" sz="1400" dirty="0"/>
                        <a:t>40 €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 Stunden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30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2400</a:t>
                      </a:r>
                    </a:p>
                  </a:txBody>
                  <a:tcPr marL="114295" marR="114295" marT="34290" marB="34290"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6347832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39B747-C6B1-4501-B490-FAE8B9DD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Aktuell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A61CB9F-785B-40DF-ACE5-97136D52F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7EEBC796-B3EA-4613-BD61-6E5ABFF6688C}"/>
              </a:ext>
            </a:extLst>
          </p:cNvPr>
          <p:cNvSpPr txBox="1"/>
          <p:nvPr/>
        </p:nvSpPr>
        <p:spPr>
          <a:xfrm>
            <a:off x="414000" y="2649181"/>
            <a:ext cx="24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n-lt"/>
              </a:rPr>
              <a:t>Kosten pro Facharbeiter</a:t>
            </a:r>
          </a:p>
        </p:txBody>
      </p:sp>
    </p:spTree>
    <p:extLst>
      <p:ext uri="{BB962C8B-B14F-4D97-AF65-F5344CB8AC3E}">
        <p14:creationId xmlns:p14="http://schemas.microsoft.com/office/powerpoint/2010/main" xmlns="" val="356849063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xmlns="" id="{200632B9-04CE-4F22-8511-D1F76165046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1532518370"/>
              </p:ext>
            </p:extLst>
          </p:nvPr>
        </p:nvGraphicFramePr>
        <p:xfrm>
          <a:off x="414338" y="1008460"/>
          <a:ext cx="66814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67">
                  <a:extLst>
                    <a:ext uri="{9D8B030D-6E8A-4147-A177-3AD203B41FA5}">
                      <a16:colId xmlns:a16="http://schemas.microsoft.com/office/drawing/2014/main" xmlns="" val="3872112200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xmlns="" val="1076816770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xmlns="" val="2644690965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xmlns="" val="6601993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de-DE" sz="1400" dirty="0"/>
                        <a:t>Zeitaufwand je Mitarbeiter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Teilnehmende Mitarbeiter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Gesamtzeitaufwand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Kosten </a:t>
                      </a:r>
                      <a:r>
                        <a:rPr lang="de-DE" sz="1400" dirty="0" err="1"/>
                        <a:t>Gesammt</a:t>
                      </a:r>
                      <a:endParaRPr lang="de-DE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0382614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80 Stunden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12.000 €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966479974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xmlns="" id="{616B8712-7E83-448E-855A-C630A8C2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des Projekts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0D56859-C8B5-4F48-B7C2-4E4702EA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145592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xmlns="" id="{1FEFD92D-9B3A-4F6C-A0F9-E533500EEB5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2760424442"/>
              </p:ext>
            </p:extLst>
          </p:nvPr>
        </p:nvGraphicFramePr>
        <p:xfrm>
          <a:off x="414339" y="1008460"/>
          <a:ext cx="835183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67">
                  <a:extLst>
                    <a:ext uri="{9D8B030D-6E8A-4147-A177-3AD203B41FA5}">
                      <a16:colId xmlns:a16="http://schemas.microsoft.com/office/drawing/2014/main" xmlns="" val="1411345865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xmlns="" val="3186879332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xmlns="" val="2754276919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xmlns="" val="519257129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xmlns="" val="68720792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de-DE" sz="1400" dirty="0"/>
                        <a:t>Kosten gesamt.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Ersparnis pro Facharbeiter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Break 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Point *1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Break 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Point *2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Break 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Point *3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4100005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12.000 €</a:t>
                      </a:r>
                    </a:p>
                  </a:txBody>
                  <a:tcPr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2400€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 Jahre</a:t>
                      </a:r>
                    </a:p>
                  </a:txBody>
                  <a:tcPr marT="34290" marB="34290">
                    <a:solidFill>
                      <a:srgbClr val="7DAB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2,5 Jahre</a:t>
                      </a:r>
                    </a:p>
                  </a:txBody>
                  <a:tcPr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1,7 Jahre</a:t>
                      </a:r>
                    </a:p>
                  </a:txBody>
                  <a:tcPr marT="34290" marB="34290"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6340368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xmlns="" id="{EEBCEA94-1F0B-4BC2-A9FD-BB392F04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Refinanzierung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D937C0F-D559-4647-8976-3A09155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6CD86F0-C010-48CB-97CE-F7971255D163}"/>
              </a:ext>
            </a:extLst>
          </p:cNvPr>
          <p:cNvSpPr txBox="1"/>
          <p:nvPr/>
        </p:nvSpPr>
        <p:spPr>
          <a:xfrm>
            <a:off x="323528" y="4371950"/>
            <a:ext cx="1552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+mn-lt"/>
              </a:rPr>
              <a:t>*1 Bei einem Facharbeiter</a:t>
            </a:r>
          </a:p>
          <a:p>
            <a:r>
              <a:rPr lang="de-DE" sz="1000" dirty="0">
                <a:latin typeface="+mn-lt"/>
              </a:rPr>
              <a:t>*2 Bei zwei Facharbeiter</a:t>
            </a:r>
            <a:br>
              <a:rPr lang="de-DE" sz="1000" dirty="0">
                <a:latin typeface="+mn-lt"/>
              </a:rPr>
            </a:br>
            <a:r>
              <a:rPr lang="de-DE" sz="1000" dirty="0">
                <a:latin typeface="+mn-lt"/>
              </a:rPr>
              <a:t>*3 bei drei Facharbeiter</a:t>
            </a:r>
          </a:p>
        </p:txBody>
      </p:sp>
    </p:spTree>
    <p:extLst>
      <p:ext uri="{BB962C8B-B14F-4D97-AF65-F5344CB8AC3E}">
        <p14:creationId xmlns:p14="http://schemas.microsoft.com/office/powerpoint/2010/main" xmlns="" val="14461206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xmlns="" id="{86F98FBE-B937-4EA7-BE59-5500F24BAD6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305046197"/>
              </p:ext>
            </p:extLst>
          </p:nvPr>
        </p:nvGraphicFramePr>
        <p:xfrm>
          <a:off x="414338" y="1008460"/>
          <a:ext cx="8351837" cy="359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xmlns="" id="{387DD09F-1FF5-4145-80F5-EC3CECC0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D0045E5-39FD-4258-8622-CD14D3433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1158622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999" y="2283750"/>
            <a:ext cx="8460000" cy="576000"/>
          </a:xfrm>
        </p:spPr>
        <p:txBody>
          <a:bodyPr/>
          <a:lstStyle/>
          <a:p>
            <a:r>
              <a:rPr lang="de-DE" dirty="0" smtClean="0"/>
              <a:t>Präsentation </a:t>
            </a:r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assesment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1560" y="1419622"/>
            <a:ext cx="1152128" cy="5760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 smtClean="0"/>
              <a:t>Sprint 1</a:t>
            </a:r>
            <a:endParaRPr lang="de-DE" sz="2000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835696" y="170765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483768" y="1419622"/>
            <a:ext cx="1080120" cy="5760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 smtClean="0"/>
              <a:t>Sprint 2</a:t>
            </a:r>
            <a:endParaRPr lang="de-DE" sz="2000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707904" y="170765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4355976" y="1419622"/>
            <a:ext cx="1080120" cy="5760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 smtClean="0"/>
              <a:t>Sprint 3</a:t>
            </a:r>
            <a:endParaRPr lang="de-DE" sz="2000" dirty="0"/>
          </a:p>
        </p:txBody>
      </p:sp>
      <p:sp>
        <p:nvSpPr>
          <p:cNvPr id="24" name="Pfeil nach unten 23"/>
          <p:cNvSpPr/>
          <p:nvPr/>
        </p:nvSpPr>
        <p:spPr>
          <a:xfrm>
            <a:off x="1979712" y="2067694"/>
            <a:ext cx="216024" cy="5760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" name="Pfeil nach unten 24"/>
          <p:cNvSpPr/>
          <p:nvPr/>
        </p:nvSpPr>
        <p:spPr>
          <a:xfrm>
            <a:off x="3851920" y="2067694"/>
            <a:ext cx="216024" cy="5760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611560" y="3147814"/>
            <a:ext cx="48965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51520" y="32918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+mn-lt"/>
              </a:rPr>
              <a:t>11.10.19</a:t>
            </a:r>
            <a:r>
              <a:rPr lang="de-DE" dirty="0" smtClean="0">
                <a:latin typeface="+mn-lt"/>
              </a:rPr>
              <a:t> </a:t>
            </a:r>
            <a:endParaRPr lang="de-DE" dirty="0">
              <a:latin typeface="+mn-lt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691680" y="336383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+mn-lt"/>
              </a:rPr>
              <a:t>15.11.19</a:t>
            </a:r>
            <a:endParaRPr lang="de-DE" sz="1100" b="1" dirty="0">
              <a:latin typeface="+mn-lt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563888" y="336383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+mn-lt"/>
              </a:rPr>
              <a:t>20.12.19</a:t>
            </a:r>
            <a:endParaRPr lang="de-DE" sz="1100" b="1" dirty="0">
              <a:latin typeface="+mn-lt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220072" y="336383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+mn-lt"/>
              </a:rPr>
              <a:t>30.01.20</a:t>
            </a:r>
            <a:endParaRPr lang="de-DE" sz="1100" b="1" dirty="0">
              <a:latin typeface="+mn-lt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19672" y="278777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chemeClr val="bg2"/>
                </a:solidFill>
                <a:latin typeface="+mn-lt"/>
              </a:rPr>
              <a:t>Meilenstein 1 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419872" y="278777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chemeClr val="bg2"/>
                </a:solidFill>
                <a:latin typeface="+mn-lt"/>
              </a:rPr>
              <a:t>Meilenstein 2</a:t>
            </a:r>
            <a:endParaRPr lang="de-DE" sz="12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56176" y="199568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n-lt"/>
              </a:rPr>
              <a:t>Sprint 1 = 15 Vorgänge</a:t>
            </a:r>
          </a:p>
          <a:p>
            <a:r>
              <a:rPr lang="de-DE" dirty="0" smtClean="0">
                <a:latin typeface="+mn-lt"/>
              </a:rPr>
              <a:t>Sprint 2 = 11 Vorgänge</a:t>
            </a:r>
          </a:p>
          <a:p>
            <a:r>
              <a:rPr lang="de-DE" dirty="0" smtClean="0">
                <a:latin typeface="+mn-lt"/>
              </a:rPr>
              <a:t>Sprint 3 = 2 Vorgänge 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528" y="2139702"/>
            <a:ext cx="8460000" cy="576000"/>
          </a:xfrm>
        </p:spPr>
        <p:txBody>
          <a:bodyPr/>
          <a:lstStyle/>
          <a:p>
            <a:r>
              <a:rPr lang="de-DE" dirty="0" smtClean="0"/>
              <a:t>Unser Erfahrungsbericht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4"/>
          <p:cNvSpPr txBox="1">
            <a:spLocks/>
          </p:cNvSpPr>
          <p:nvPr/>
        </p:nvSpPr>
        <p:spPr>
          <a:xfrm>
            <a:off x="899592" y="1851670"/>
            <a:ext cx="7200000" cy="1035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457200" eaLnBrk="1" latinLnBrk="0" hangingPunct="1">
              <a:buNone/>
              <a:defRPr lang="de-DE" sz="2000" b="0" cap="all" baseline="0">
                <a:latin typeface="Roboto Lt" pitchFamily="2" charset="0"/>
                <a:ea typeface="Roboto Lt" pitchFamily="2" charset="0"/>
                <a:cs typeface="+mj-cs"/>
              </a:defRPr>
            </a:lvl1pPr>
          </a:lstStyle>
          <a:p>
            <a:pPr algn="ctr"/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Vielen Dank für Ihre </a:t>
            </a:r>
            <a:b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aufmerksamkeit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35494855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8334464" cy="3600000"/>
          </a:xfrm>
        </p:spPr>
        <p:txBody>
          <a:bodyPr/>
          <a:lstStyle/>
          <a:p>
            <a:r>
              <a:rPr lang="de-DE" sz="2800" dirty="0" smtClean="0"/>
              <a:t>Momentan: Vorstellungsgespräch mit Personaler, </a:t>
            </a:r>
            <a:r>
              <a:rPr lang="de-DE" sz="2800" dirty="0" err="1" smtClean="0"/>
              <a:t>Recruiter</a:t>
            </a:r>
            <a:r>
              <a:rPr lang="de-DE" sz="2800" dirty="0" smtClean="0"/>
              <a:t> und Fachbereich</a:t>
            </a:r>
          </a:p>
          <a:p>
            <a:r>
              <a:rPr lang="de-DE" sz="2800" dirty="0" smtClean="0"/>
              <a:t>Wunsch vom Auftraggeber: Vorstellungsgespräche ohne Fachbereich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96364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1560" y="1419622"/>
            <a:ext cx="1152128" cy="5760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 smtClean="0"/>
              <a:t>Sprint 1</a:t>
            </a:r>
            <a:endParaRPr lang="de-DE" sz="2000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835696" y="170765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483768" y="1419622"/>
            <a:ext cx="1080120" cy="5760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 smtClean="0"/>
              <a:t>Sprint 2</a:t>
            </a:r>
            <a:endParaRPr lang="de-DE" sz="2000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707904" y="170765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4355976" y="1419622"/>
            <a:ext cx="1080120" cy="57606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 smtClean="0"/>
              <a:t>Sprint 3</a:t>
            </a:r>
            <a:endParaRPr lang="de-DE" sz="2000" dirty="0"/>
          </a:p>
        </p:txBody>
      </p:sp>
      <p:sp>
        <p:nvSpPr>
          <p:cNvPr id="24" name="Pfeil nach unten 23"/>
          <p:cNvSpPr/>
          <p:nvPr/>
        </p:nvSpPr>
        <p:spPr>
          <a:xfrm>
            <a:off x="1979712" y="2067694"/>
            <a:ext cx="216024" cy="5760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" name="Pfeil nach unten 24"/>
          <p:cNvSpPr/>
          <p:nvPr/>
        </p:nvSpPr>
        <p:spPr>
          <a:xfrm>
            <a:off x="3851920" y="2067694"/>
            <a:ext cx="216024" cy="5760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611560" y="3147814"/>
            <a:ext cx="48965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51520" y="32918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+mn-lt"/>
              </a:rPr>
              <a:t>11.10.19</a:t>
            </a:r>
            <a:r>
              <a:rPr lang="de-DE" dirty="0" smtClean="0">
                <a:latin typeface="+mn-lt"/>
              </a:rPr>
              <a:t> </a:t>
            </a:r>
            <a:endParaRPr lang="de-DE" dirty="0">
              <a:latin typeface="+mn-lt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691680" y="336383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+mn-lt"/>
              </a:rPr>
              <a:t>15.11.19</a:t>
            </a:r>
            <a:endParaRPr lang="de-DE" sz="1100" b="1" dirty="0">
              <a:latin typeface="+mn-lt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563888" y="336383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+mn-lt"/>
              </a:rPr>
              <a:t>20.12.19</a:t>
            </a:r>
            <a:endParaRPr lang="de-DE" sz="1100" b="1" dirty="0">
              <a:latin typeface="+mn-lt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220072" y="336383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+mn-lt"/>
              </a:rPr>
              <a:t>30.01.20</a:t>
            </a:r>
            <a:endParaRPr lang="de-DE" sz="1100" b="1" dirty="0">
              <a:latin typeface="+mn-lt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19672" y="278777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chemeClr val="bg2"/>
                </a:solidFill>
                <a:latin typeface="+mn-lt"/>
              </a:rPr>
              <a:t>Meilenstein 1 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419872" y="278777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chemeClr val="bg2"/>
                </a:solidFill>
                <a:latin typeface="+mn-lt"/>
              </a:rPr>
              <a:t>Meilenstein 2</a:t>
            </a:r>
            <a:endParaRPr lang="de-DE" sz="12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56176" y="199568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n-lt"/>
              </a:rPr>
              <a:t>Sprint 1 = 15 Vorgänge</a:t>
            </a:r>
          </a:p>
          <a:p>
            <a:r>
              <a:rPr lang="de-DE" dirty="0" smtClean="0">
                <a:latin typeface="+mn-lt"/>
              </a:rPr>
              <a:t>Sprint 2 = 11 Vorgänge</a:t>
            </a:r>
          </a:p>
          <a:p>
            <a:r>
              <a:rPr lang="de-DE" dirty="0" smtClean="0">
                <a:latin typeface="+mn-lt"/>
              </a:rPr>
              <a:t>Sprint 3 = 2 Vorgänge </a:t>
            </a:r>
            <a:endParaRPr lang="de-DE" dirty="0">
              <a:latin typeface="+mn-lt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H="1" flipV="1">
            <a:off x="2267744" y="3723878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059832" y="451596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rgbClr val="FF0000"/>
                </a:solidFill>
                <a:latin typeface="+mn-lt"/>
              </a:rPr>
              <a:t>Zwischenergebnis</a:t>
            </a:r>
            <a:endParaRPr lang="de-DE" sz="16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8334464" cy="3600000"/>
          </a:xfrm>
        </p:spPr>
        <p:txBody>
          <a:bodyPr/>
          <a:lstStyle/>
          <a:p>
            <a:r>
              <a:rPr lang="de-DE" sz="2800" dirty="0" smtClean="0"/>
              <a:t>Web-Applikation</a:t>
            </a:r>
          </a:p>
          <a:p>
            <a:r>
              <a:rPr lang="de-DE" sz="2800" dirty="0" smtClean="0"/>
              <a:t>Stellenauswahl &amp; Eingabe Bewerber-ID -&gt; </a:t>
            </a:r>
            <a:r>
              <a:rPr lang="de-DE" sz="2800" dirty="0" err="1" smtClean="0"/>
              <a:t>Recruiter</a:t>
            </a:r>
            <a:endParaRPr lang="de-DE" sz="2800" dirty="0" smtClean="0"/>
          </a:p>
          <a:p>
            <a:r>
              <a:rPr lang="de-DE" sz="2800" dirty="0" smtClean="0"/>
              <a:t>Bewerber-</a:t>
            </a:r>
            <a:r>
              <a:rPr lang="de-DE" sz="2800" dirty="0" err="1" smtClean="0"/>
              <a:t>ID‘s</a:t>
            </a:r>
            <a:r>
              <a:rPr lang="de-DE" sz="2800" dirty="0" smtClean="0"/>
              <a:t> bereits vergeben</a:t>
            </a:r>
          </a:p>
          <a:p>
            <a:r>
              <a:rPr lang="de-DE" sz="2800" dirty="0" err="1" smtClean="0"/>
              <a:t>Prio</a:t>
            </a:r>
            <a:r>
              <a:rPr lang="de-DE" sz="2800" dirty="0" smtClean="0"/>
              <a:t> 1: Multiple Choice; </a:t>
            </a:r>
            <a:r>
              <a:rPr lang="de-DE" sz="2800" dirty="0" err="1" smtClean="0"/>
              <a:t>Prio</a:t>
            </a:r>
            <a:r>
              <a:rPr lang="de-DE" sz="2800" dirty="0" smtClean="0"/>
              <a:t> 2: Textfelder</a:t>
            </a:r>
          </a:p>
          <a:p>
            <a:r>
              <a:rPr lang="de-DE" sz="2800" dirty="0" smtClean="0"/>
              <a:t>Tests &amp; Stellen werden durch </a:t>
            </a:r>
            <a:r>
              <a:rPr lang="de-DE" sz="2800" dirty="0" err="1" smtClean="0"/>
              <a:t>txt</a:t>
            </a:r>
            <a:r>
              <a:rPr lang="de-DE" sz="2800" dirty="0" smtClean="0"/>
              <a:t>. Datei</a:t>
            </a:r>
            <a:r>
              <a:rPr lang="de-DE" sz="2800" dirty="0" smtClean="0"/>
              <a:t> </a:t>
            </a:r>
            <a:r>
              <a:rPr lang="de-DE" sz="2800" dirty="0" smtClean="0"/>
              <a:t>generiert</a:t>
            </a:r>
          </a:p>
          <a:p>
            <a:r>
              <a:rPr lang="de-DE" sz="2800" dirty="0" smtClean="0"/>
              <a:t>Ergebnis per Mail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WhatsApp Image 2019-12-19 at 18.48.35 (2).jpe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1381125" y="1008063"/>
            <a:ext cx="6400800" cy="360045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ZwischenErgebnis</a:t>
            </a:r>
            <a:r>
              <a:rPr lang="de-DE" dirty="0" smtClean="0"/>
              <a:t> - Stellenauswahl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WhatsApp Image 2019-12-19 at 18.48.35 (3).jpe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1381125" y="1008063"/>
            <a:ext cx="6400800" cy="360045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Zwischenergebnis – Eingabe ID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WhatsApp Image 2019-12-19 at 18.48.36.jpe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1381125" y="1008063"/>
            <a:ext cx="6400800" cy="360045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Zwischenergebnis - Fragen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Zwischenergebnis - Auswertung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1" name="Inhaltsplatzhalter 10" descr="WhatsApp Image 2019-12-19 at 18.48.35 (1).jpe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971600" y="915566"/>
            <a:ext cx="6784753" cy="3816424"/>
          </a:xfr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uD_Vorlage_16_9_mit_Titelbild_V2">
  <a:themeElements>
    <a:clrScheme name="H&amp;D Farben">
      <a:dk1>
        <a:srgbClr val="000000"/>
      </a:dk1>
      <a:lt1>
        <a:srgbClr val="FFFFFF"/>
      </a:lt1>
      <a:dk2>
        <a:srgbClr val="1B616F"/>
      </a:dk2>
      <a:lt2>
        <a:srgbClr val="2DA2BD"/>
      </a:lt2>
      <a:accent1>
        <a:srgbClr val="005DA3"/>
      </a:accent1>
      <a:accent2>
        <a:srgbClr val="003E6C"/>
      </a:accent2>
      <a:accent3>
        <a:srgbClr val="A6A6A6"/>
      </a:accent3>
      <a:accent4>
        <a:srgbClr val="595959"/>
      </a:accent4>
      <a:accent5>
        <a:srgbClr val="F8A764"/>
      </a:accent5>
      <a:accent6>
        <a:srgbClr val="D96709"/>
      </a:accent6>
      <a:hlink>
        <a:srgbClr val="005DA3"/>
      </a:hlink>
      <a:folHlink>
        <a:srgbClr val="003E6C"/>
      </a:folHlink>
    </a:clrScheme>
    <a:fontScheme name="H&amp;D Schriften">
      <a:majorFont>
        <a:latin typeface="Roboto Lt"/>
        <a:ea typeface=""/>
        <a:cs typeface=""/>
      </a:majorFont>
      <a:minorFont>
        <a:latin typeface="Calibri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HuD_Vorlage_16_9_mit_Titelbild.potx" id="{F97D4A25-E5DF-4BC5-A049-38D044FA7F7B}" vid="{200B0D6A-4926-4B92-9FD9-EDA7F61732FD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HuD_Vorlage_16_9_mit_Titelbild_V2</Template>
  <TotalTime>0</TotalTime>
  <Words>405</Words>
  <Application>Microsoft Office PowerPoint</Application>
  <PresentationFormat>Bildschirmpräsentation (16:9)</PresentationFormat>
  <Paragraphs>157</Paragraphs>
  <Slides>28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HuD_Vorlage_16_9_mit_Titelbild_V2</vt:lpstr>
      <vt:lpstr>Candidate Accessment System</vt:lpstr>
      <vt:lpstr>Folie 2</vt:lpstr>
      <vt:lpstr>Problemstellung</vt:lpstr>
      <vt:lpstr>Meilensteine</vt:lpstr>
      <vt:lpstr>Lösungsansatz</vt:lpstr>
      <vt:lpstr>ZwischenErgebnis - Stellenauswahl</vt:lpstr>
      <vt:lpstr>Zwischenergebnis – Eingabe ID</vt:lpstr>
      <vt:lpstr>Zwischenergebnis - Fragen</vt:lpstr>
      <vt:lpstr>Zwischenergebnis - Auswertung</vt:lpstr>
      <vt:lpstr>Zwischenergebnis – Fragen- / Stellengenerierung</vt:lpstr>
      <vt:lpstr>Meilensteine</vt:lpstr>
      <vt:lpstr>Lösungsänderung</vt:lpstr>
      <vt:lpstr>EndErgebnis - Stellenauswahl</vt:lpstr>
      <vt:lpstr>Endergebnis – Eingabe ID</vt:lpstr>
      <vt:lpstr>Endergebnis – Seite zwischen ID-Eingabe &amp; Test </vt:lpstr>
      <vt:lpstr>Endergebnis - Fragen</vt:lpstr>
      <vt:lpstr>Endergebnis - Auswertung</vt:lpstr>
      <vt:lpstr>Verbesserungsvorschläge</vt:lpstr>
      <vt:lpstr>Ausbaufähigkeit des Projekts</vt:lpstr>
      <vt:lpstr>Wirtschaftliche Aspekte</vt:lpstr>
      <vt:lpstr>Kosten Aktuell</vt:lpstr>
      <vt:lpstr>Kosten des Projekts</vt:lpstr>
      <vt:lpstr>Refinanzierung</vt:lpstr>
      <vt:lpstr>Folie 24</vt:lpstr>
      <vt:lpstr>Präsentation Candidate assesment system</vt:lpstr>
      <vt:lpstr>Meilensteine</vt:lpstr>
      <vt:lpstr>Unser Erfahrungsbericht</vt:lpstr>
      <vt:lpstr>Folie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2019-11-27T17:57:34Z</dcterms:created>
  <dcterms:modified xsi:type="dcterms:W3CDTF">2019-12-19T18:45:03Z</dcterms:modified>
</cp:coreProperties>
</file>