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50" r:id="rId1"/>
  </p:sldMasterIdLst>
  <p:notesMasterIdLst>
    <p:notesMasterId r:id="rId13"/>
  </p:notesMasterIdLst>
  <p:handoutMasterIdLst>
    <p:handoutMasterId r:id="rId14"/>
  </p:handoutMasterIdLst>
  <p:sldIdLst>
    <p:sldId id="261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64" r:id="rId12"/>
  </p:sldIdLst>
  <p:sldSz cx="9144000" cy="5143500" type="screen16x9"/>
  <p:notesSz cx="6735763" cy="98663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47">
          <p15:clr>
            <a:srgbClr val="A4A3A4"/>
          </p15:clr>
        </p15:guide>
        <p15:guide id="2" orient="horz" pos="342">
          <p15:clr>
            <a:srgbClr val="A4A3A4"/>
          </p15:clr>
        </p15:guide>
        <p15:guide id="3" orient="horz" pos="2815">
          <p15:clr>
            <a:srgbClr val="A4A3A4"/>
          </p15:clr>
        </p15:guide>
        <p15:guide id="4" orient="horz" pos="635">
          <p15:clr>
            <a:srgbClr val="A4A3A4"/>
          </p15:clr>
        </p15:guide>
        <p15:guide id="5" orient="horz" pos="123">
          <p15:clr>
            <a:srgbClr val="A4A3A4"/>
          </p15:clr>
        </p15:guide>
        <p15:guide id="6" orient="horz" pos="466">
          <p15:clr>
            <a:srgbClr val="A4A3A4"/>
          </p15:clr>
        </p15:guide>
        <p15:guide id="7" orient="horz" pos="1949">
          <p15:clr>
            <a:srgbClr val="A4A3A4"/>
          </p15:clr>
        </p15:guide>
        <p15:guide id="8" orient="horz" pos="2537">
          <p15:clr>
            <a:srgbClr val="A4A3A4"/>
          </p15:clr>
        </p15:guide>
        <p15:guide id="9" pos="2880">
          <p15:clr>
            <a:srgbClr val="A4A3A4"/>
          </p15:clr>
        </p15:guide>
        <p15:guide id="10" pos="258">
          <p15:clr>
            <a:srgbClr val="A4A3A4"/>
          </p15:clr>
        </p15:guide>
        <p15:guide id="11" pos="5502">
          <p15:clr>
            <a:srgbClr val="A4A3A4"/>
          </p15:clr>
        </p15:guide>
        <p15:guide id="12" pos="4150">
          <p15:clr>
            <a:srgbClr val="A4A3A4"/>
          </p15:clr>
        </p15:guide>
        <p15:guide id="13" pos="204">
          <p15:clr>
            <a:srgbClr val="A4A3A4"/>
          </p15:clr>
        </p15:guide>
        <p15:guide id="14" pos="5012">
          <p15:clr>
            <a:srgbClr val="A4A3A4"/>
          </p15:clr>
        </p15:guide>
        <p15:guide id="15" pos="1320">
          <p15:clr>
            <a:srgbClr val="A4A3A4"/>
          </p15:clr>
        </p15:guide>
        <p15:guide id="16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6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DAB46"/>
    <a:srgbClr val="33CC33"/>
    <a:srgbClr val="6E8190"/>
    <a:srgbClr val="7199C9"/>
    <a:srgbClr val="005DA3"/>
    <a:srgbClr val="FFFFFF"/>
    <a:srgbClr val="A76F37"/>
    <a:srgbClr val="E7CFB7"/>
    <a:srgbClr val="8FD2FF"/>
    <a:srgbClr val="A3E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3" autoAdjust="0"/>
    <p:restoredTop sz="96472" autoAdjust="0"/>
  </p:normalViewPr>
  <p:slideViewPr>
    <p:cSldViewPr>
      <p:cViewPr varScale="1">
        <p:scale>
          <a:sx n="94" d="100"/>
          <a:sy n="94" d="100"/>
        </p:scale>
        <p:origin x="-558" y="-96"/>
      </p:cViewPr>
      <p:guideLst>
        <p:guide orient="horz" pos="1847"/>
        <p:guide orient="horz" pos="342"/>
        <p:guide orient="horz" pos="2815"/>
        <p:guide orient="horz" pos="635"/>
        <p:guide orient="horz" pos="123"/>
        <p:guide orient="horz" pos="466"/>
        <p:guide orient="horz" pos="1949"/>
        <p:guide orient="horz" pos="2537"/>
        <p:guide pos="2880"/>
        <p:guide pos="258"/>
        <p:guide pos="5502"/>
        <p:guide pos="4150"/>
        <p:guide pos="204"/>
        <p:guide pos="5012"/>
        <p:guide pos="132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3228" y="-102"/>
      </p:cViewPr>
      <p:guideLst>
        <p:guide orient="horz" pos="3106"/>
        <p:guide pos="212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/>
          <a:lstStyle>
            <a:lvl1pPr algn="l">
              <a:defRPr sz="11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5581" y="1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/>
          <a:lstStyle>
            <a:lvl1pPr algn="r">
              <a:defRPr sz="1100" smtClean="0"/>
            </a:lvl1pPr>
          </a:lstStyle>
          <a:p>
            <a:pPr>
              <a:defRPr/>
            </a:pPr>
            <a:fld id="{13883D2D-F817-49A5-9FF7-0878D91E2589}" type="datetimeFigureOut">
              <a:rPr lang="de-DE"/>
              <a:pPr>
                <a:defRPr/>
              </a:pPr>
              <a:t>28.11.2019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371304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 anchor="b"/>
          <a:lstStyle>
            <a:lvl1pPr algn="l">
              <a:defRPr sz="11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5581" y="9371304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 anchor="b"/>
          <a:lstStyle>
            <a:lvl1pPr algn="r">
              <a:defRPr sz="1100" smtClean="0"/>
            </a:lvl1pPr>
          </a:lstStyle>
          <a:p>
            <a:pPr>
              <a:defRPr/>
            </a:pPr>
            <a:fld id="{8F39804F-7D3F-4A15-BC48-E51923EEC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725114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/>
          <a:lstStyle>
            <a:lvl1pPr algn="l">
              <a:defRPr sz="11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5581" y="1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/>
          <a:lstStyle>
            <a:lvl1pPr algn="r">
              <a:defRPr sz="1100"/>
            </a:lvl1pPr>
          </a:lstStyle>
          <a:p>
            <a:pPr>
              <a:defRPr/>
            </a:pPr>
            <a:fld id="{F486DB76-1918-42EC-87D8-11A28A163B69}" type="datetimeFigureOut">
              <a:rPr lang="de-DE"/>
              <a:pPr>
                <a:defRPr/>
              </a:pPr>
              <a:t>28.11.2019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8" y="739775"/>
            <a:ext cx="658018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40" tIns="45369" rIns="90740" bIns="45369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3889" y="4687265"/>
            <a:ext cx="5387986" cy="4438953"/>
          </a:xfrm>
          <a:prstGeom prst="rect">
            <a:avLst/>
          </a:prstGeom>
        </p:spPr>
        <p:txBody>
          <a:bodyPr vert="horz" lIns="90740" tIns="45369" rIns="90740" bIns="45369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371304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5581" y="9371304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 anchor="b"/>
          <a:lstStyle>
            <a:lvl1pPr algn="r">
              <a:defRPr sz="1100"/>
            </a:lvl1pPr>
          </a:lstStyle>
          <a:p>
            <a:pPr>
              <a:defRPr/>
            </a:pPr>
            <a:fld id="{38F6B7FC-3E1A-40B9-B32D-B2D98B8C281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37914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F6B7FC-3E1A-40B9-B32D-B2D98B8C2813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0861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2"/>
          <p:cNvSpPr>
            <a:spLocks noGrp="1"/>
          </p:cNvSpPr>
          <p:nvPr>
            <p:ph type="pic" sz="quarter" idx="15"/>
          </p:nvPr>
        </p:nvSpPr>
        <p:spPr>
          <a:xfrm>
            <a:off x="0" y="-1"/>
            <a:ext cx="9143999" cy="43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b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80188" y="411510"/>
            <a:ext cx="8388071" cy="144016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400" b="0" baseline="0">
                <a:solidFill>
                  <a:schemeClr val="tx1"/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2" y="4505646"/>
            <a:ext cx="1664446" cy="4112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2" y="4505646"/>
            <a:ext cx="1664446" cy="411217"/>
          </a:xfrm>
          <a:prstGeom prst="rect">
            <a:avLst/>
          </a:prstGeom>
        </p:spPr>
      </p:pic>
      <p:sp>
        <p:nvSpPr>
          <p:cNvPr id="10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0187" y="1923678"/>
            <a:ext cx="4075789" cy="5330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cap="none" spc="0" baseline="0">
                <a:latin typeface="+mn-lt"/>
              </a:defRPr>
            </a:lvl1pPr>
          </a:lstStyle>
          <a:p>
            <a:pPr lvl="0"/>
            <a:r>
              <a:rPr lang="de-DE" dirty="0" smtClean="0"/>
              <a:t>Datum/Referent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827" y="4459114"/>
            <a:ext cx="1313638" cy="5393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65581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14000" y="1008001"/>
            <a:ext cx="8352928" cy="3600000"/>
          </a:xfrm>
          <a:prstGeom prst="rect">
            <a:avLst/>
          </a:prstGeom>
        </p:spPr>
        <p:txBody>
          <a:bodyPr vert="horz" lIns="0"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800"/>
            </a:lvl1pPr>
            <a:lvl2pPr marL="742950" indent="-285750">
              <a:spcAft>
                <a:spcPts val="700"/>
              </a:spcAft>
              <a:buFont typeface="+mj-lt"/>
              <a:buAutoNum type="arabicPeriod"/>
              <a:defRPr sz="1200"/>
            </a:lvl2pPr>
            <a:lvl3pPr marL="1143000" indent="-228600">
              <a:spcAft>
                <a:spcPts val="700"/>
              </a:spcAft>
              <a:buFont typeface="+mj-lt"/>
              <a:buAutoNum type="arabicPeriod"/>
              <a:defRPr sz="1050"/>
            </a:lvl3pPr>
            <a:lvl4pPr marL="1600200" indent="-228600">
              <a:buFont typeface="Wingdings" charset="2"/>
              <a:buChar char="§"/>
              <a:defRPr/>
            </a:lvl4pPr>
            <a:lvl5pPr marL="2057400" indent="-228600">
              <a:buFont typeface="Wingdings" charset="2"/>
              <a:buChar char="§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24000" y="249945"/>
            <a:ext cx="17126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000" b="0" cap="all" baseline="0" dirty="0" smtClean="0">
                <a:solidFill>
                  <a:schemeClr val="tx1"/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rPr>
              <a:t>AGENDA</a:t>
            </a:r>
            <a:endParaRPr lang="de-DE" sz="2000" b="0" cap="all" baseline="0" dirty="0">
              <a:solidFill>
                <a:schemeClr val="tx1"/>
              </a:solidFill>
              <a:latin typeface="Calibri Light" panose="020F0302020204030204" pitchFamily="34" charset="0"/>
              <a:ea typeface="Roboto Lt" pitchFamily="2" charset="0"/>
              <a:cs typeface="Calibri Light" panose="020F030202020403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 smtClean="0"/>
              <a:t>Abteilung bzw. Name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672384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Agenda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14000" y="1008000"/>
            <a:ext cx="3996000" cy="3600000"/>
          </a:xfrm>
          <a:prstGeom prst="rect">
            <a:avLst/>
          </a:prstGeom>
        </p:spPr>
        <p:txBody>
          <a:bodyPr vert="horz" lIns="0"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800"/>
            </a:lvl1pPr>
            <a:lvl2pPr marL="742950" indent="-285750">
              <a:spcAft>
                <a:spcPts val="700"/>
              </a:spcAft>
              <a:buFont typeface="+mj-lt"/>
              <a:buAutoNum type="arabicPeriod"/>
              <a:defRPr sz="1200"/>
            </a:lvl2pPr>
            <a:lvl3pPr marL="1143000" indent="-228600">
              <a:spcAft>
                <a:spcPts val="700"/>
              </a:spcAft>
              <a:buFont typeface="+mj-lt"/>
              <a:buAutoNum type="arabicPeriod"/>
              <a:defRPr sz="1050"/>
            </a:lvl3pPr>
            <a:lvl4pPr marL="1600200" indent="-228600">
              <a:buFont typeface="Wingdings" charset="2"/>
              <a:buChar char="§"/>
              <a:defRPr/>
            </a:lvl4pPr>
            <a:lvl5pPr marL="2057400" indent="-228600">
              <a:buFont typeface="Wingdings" charset="2"/>
              <a:buChar char="§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24000" y="249945"/>
            <a:ext cx="17126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000" b="0" cap="all" baseline="0" dirty="0" smtClean="0">
                <a:solidFill>
                  <a:schemeClr val="tx1"/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rPr>
              <a:t>AGENDA</a:t>
            </a:r>
            <a:endParaRPr lang="de-DE" sz="2000" b="0" cap="all" baseline="0" dirty="0">
              <a:solidFill>
                <a:schemeClr val="tx1"/>
              </a:solidFill>
              <a:latin typeface="Calibri Light" panose="020F0302020204030204" pitchFamily="34" charset="0"/>
              <a:ea typeface="Roboto Lt" pitchFamily="2" charset="0"/>
              <a:cs typeface="Calibri Light" panose="020F0302020204030204" pitchFamily="34" charset="0"/>
            </a:endParaRP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771191" y="1008063"/>
            <a:ext cx="3995737" cy="36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>
              <a:defRPr lang="de-DE" dirty="0"/>
            </a:lvl1pPr>
          </a:lstStyle>
          <a:p>
            <a:pPr marL="0" lvl="0" indent="0" algn="ctr">
              <a:buNone/>
            </a:pPr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 smtClean="0"/>
              <a:t>Abteilung bzw. Name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206962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_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sz="quarter" idx="13"/>
          </p:nvPr>
        </p:nvSpPr>
        <p:spPr>
          <a:xfrm>
            <a:off x="414000" y="1008000"/>
            <a:ext cx="8352928" cy="3600000"/>
          </a:xfrm>
          <a:prstGeom prst="rect">
            <a:avLst/>
          </a:prstGeom>
        </p:spPr>
        <p:txBody>
          <a:bodyPr lIns="0"/>
          <a:lstStyle>
            <a:lvl1pPr marL="342900" indent="-342900">
              <a:buFont typeface="Wingdings" panose="05000000000000000000" pitchFamily="2" charset="2"/>
              <a:buChar char="§"/>
              <a:defRPr sz="1800" baseline="0"/>
            </a:lvl1pPr>
            <a:lvl2pPr marL="719138" indent="-363538">
              <a:buFont typeface="Wingdings" panose="05000000000000000000" pitchFamily="2" charset="2"/>
              <a:buChar char="§"/>
              <a:defRPr sz="1600" baseline="0"/>
            </a:lvl2pPr>
            <a:lvl3pPr marL="1074738" indent="-355600">
              <a:buFont typeface="Wingdings" panose="05000000000000000000" pitchFamily="2" charset="2"/>
              <a:buChar char="§"/>
              <a:defRPr sz="1400" baseline="0"/>
            </a:lvl3pPr>
            <a:lvl4pPr marL="1439863" indent="-365125">
              <a:buFont typeface="Wingdings" panose="05000000000000000000" pitchFamily="2" charset="2"/>
              <a:buChar char="§"/>
              <a:defRPr sz="1200" baseline="0"/>
            </a:lvl4pPr>
            <a:lvl5pPr marL="1795463" indent="-355600">
              <a:buFont typeface="Wingdings" panose="05000000000000000000" pitchFamily="2" charset="2"/>
              <a:buChar char="§"/>
              <a:defRPr sz="1200" baseline="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999" y="161999"/>
            <a:ext cx="846000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baseline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algn="l"/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 smtClean="0"/>
              <a:t>Abteilung bzw. Name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05886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_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sz="quarter" idx="14"/>
          </p:nvPr>
        </p:nvSpPr>
        <p:spPr>
          <a:xfrm>
            <a:off x="414000" y="1008000"/>
            <a:ext cx="3995520" cy="3600000"/>
          </a:xfrm>
          <a:prstGeom prst="rect">
            <a:avLst/>
          </a:prstGeom>
        </p:spPr>
        <p:txBody>
          <a:bodyPr lIns="0"/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19138" indent="-363538">
              <a:buFont typeface="Wingdings" panose="05000000000000000000" pitchFamily="2" charset="2"/>
              <a:buChar char="§"/>
              <a:defRPr sz="1600"/>
            </a:lvl2pPr>
            <a:lvl3pPr marL="1074738" indent="-355600">
              <a:buFont typeface="Wingdings" panose="05000000000000000000" pitchFamily="2" charset="2"/>
              <a:buChar char="§"/>
              <a:defRPr sz="1400"/>
            </a:lvl3pPr>
            <a:lvl4pPr marL="1439863" indent="-365125">
              <a:buFont typeface="Wingdings" panose="05000000000000000000" pitchFamily="2" charset="2"/>
              <a:buChar char="§"/>
              <a:defRPr sz="1200"/>
            </a:lvl4pPr>
            <a:lvl5pPr marL="1795463" indent="-355600"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quarter" idx="15"/>
          </p:nvPr>
        </p:nvSpPr>
        <p:spPr>
          <a:xfrm>
            <a:off x="4771408" y="1008061"/>
            <a:ext cx="3995520" cy="3600000"/>
          </a:xfrm>
          <a:prstGeom prst="rect">
            <a:avLst/>
          </a:prstGeom>
        </p:spPr>
        <p:txBody>
          <a:bodyPr lIns="0"/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19138" indent="-363538">
              <a:buFont typeface="Wingdings" panose="05000000000000000000" pitchFamily="2" charset="2"/>
              <a:buChar char="§"/>
              <a:defRPr sz="1600"/>
            </a:lvl2pPr>
            <a:lvl3pPr marL="1074738" indent="-355600">
              <a:buFont typeface="Wingdings" panose="05000000000000000000" pitchFamily="2" charset="2"/>
              <a:buChar char="§"/>
              <a:defRPr sz="1400"/>
            </a:lvl3pPr>
            <a:lvl4pPr marL="1439863" indent="-365125">
              <a:buFont typeface="Wingdings" panose="05000000000000000000" pitchFamily="2" charset="2"/>
              <a:buChar char="§"/>
              <a:defRPr sz="1200"/>
            </a:lvl4pPr>
            <a:lvl5pPr marL="1795463" indent="-355600"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23999" y="161999"/>
            <a:ext cx="846000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baseline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algn="l"/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 smtClean="0"/>
              <a:t>Abteilung bzw. Name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732023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5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quarter" idx="15"/>
          </p:nvPr>
        </p:nvSpPr>
        <p:spPr>
          <a:xfrm>
            <a:off x="4771408" y="1008061"/>
            <a:ext cx="3995520" cy="3600000"/>
          </a:xfrm>
          <a:prstGeom prst="rect">
            <a:avLst/>
          </a:prstGeom>
        </p:spPr>
        <p:txBody>
          <a:bodyPr lIns="0"/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19138" indent="-363538">
              <a:buFont typeface="Wingdings" panose="05000000000000000000" pitchFamily="2" charset="2"/>
              <a:buChar char="§"/>
              <a:defRPr sz="1600"/>
            </a:lvl2pPr>
            <a:lvl3pPr marL="1074738" indent="-355600">
              <a:buFont typeface="Wingdings" panose="05000000000000000000" pitchFamily="2" charset="2"/>
              <a:buChar char="§"/>
              <a:defRPr sz="1400"/>
            </a:lvl3pPr>
            <a:lvl4pPr marL="1439863" indent="-365125">
              <a:buFont typeface="Wingdings" panose="05000000000000000000" pitchFamily="2" charset="2"/>
              <a:buChar char="§"/>
              <a:defRPr sz="1200"/>
            </a:lvl4pPr>
            <a:lvl5pPr marL="1795463" indent="-355600"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23999" y="161999"/>
            <a:ext cx="846000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baseline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algn="l"/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14338" y="1008063"/>
            <a:ext cx="3995737" cy="36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>
              <a:defRPr lang="de-DE" dirty="0"/>
            </a:lvl1pPr>
          </a:lstStyle>
          <a:p>
            <a:pPr marL="0" lvl="0" indent="0" algn="ctr">
              <a:buNone/>
            </a:pPr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 smtClean="0"/>
              <a:t>Abteilung bzw. Name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99367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23999" y="161999"/>
            <a:ext cx="846000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algn="l"/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 smtClean="0"/>
              <a:t>Abteilung bzw. Name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1444563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7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468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anchor="ctr"/>
          <a:lstStyle>
            <a:lvl1pPr marL="0" indent="0" algn="ctr">
              <a:buNone/>
              <a:defRPr sz="25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 smtClean="0"/>
              <a:t>Abteilung bzw. Name</a:t>
            </a: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824286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2" y="4505646"/>
            <a:ext cx="1664446" cy="4112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2" y="4505646"/>
            <a:ext cx="1664446" cy="41121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827" y="4459114"/>
            <a:ext cx="1313638" cy="5393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0458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3"/>
          <p:cNvSpPr>
            <a:spLocks noGrp="1"/>
          </p:cNvSpPr>
          <p:nvPr>
            <p:ph type="title"/>
          </p:nvPr>
        </p:nvSpPr>
        <p:spPr>
          <a:xfrm>
            <a:off x="323850" y="165100"/>
            <a:ext cx="8424614" cy="574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82919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60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62" r:id="rId9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lang="de-DE" sz="2000" b="0" kern="1200" cap="all" baseline="0" smtClean="0">
          <a:solidFill>
            <a:schemeClr val="tx1"/>
          </a:solidFill>
          <a:latin typeface="Roboto Lt" pitchFamily="2" charset="0"/>
          <a:ea typeface="Roboto Lt" pitchFamily="2" charset="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431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189" y="411510"/>
            <a:ext cx="5299924" cy="1440160"/>
          </a:xfrm>
        </p:spPr>
        <p:txBody>
          <a:bodyPr/>
          <a:lstStyle/>
          <a:p>
            <a:r>
              <a:rPr lang="de-DE" dirty="0" err="1" smtClean="0"/>
              <a:t>Candidate</a:t>
            </a:r>
            <a:r>
              <a:rPr lang="de-DE" dirty="0" smtClean="0"/>
              <a:t> </a:t>
            </a:r>
            <a:r>
              <a:rPr lang="de-DE" dirty="0" err="1" smtClean="0"/>
              <a:t>Accessment</a:t>
            </a:r>
            <a:r>
              <a:rPr lang="de-DE" dirty="0" smtClean="0"/>
              <a:t> System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80187" y="1923678"/>
            <a:ext cx="4075789" cy="1080120"/>
          </a:xfrm>
        </p:spPr>
        <p:txBody>
          <a:bodyPr/>
          <a:lstStyle/>
          <a:p>
            <a:r>
              <a:rPr lang="de-DE" dirty="0" smtClean="0"/>
              <a:t>Ron </a:t>
            </a:r>
            <a:r>
              <a:rPr lang="de-DE" dirty="0" err="1" smtClean="0"/>
              <a:t>Kagelmann</a:t>
            </a:r>
            <a:r>
              <a:rPr lang="de-DE" dirty="0" smtClean="0"/>
              <a:t>, Sören </a:t>
            </a:r>
            <a:r>
              <a:rPr lang="de-DE" dirty="0" err="1" smtClean="0"/>
              <a:t>Benjes</a:t>
            </a:r>
            <a:r>
              <a:rPr lang="de-DE" dirty="0" smtClean="0"/>
              <a:t>, Tom </a:t>
            </a:r>
            <a:r>
              <a:rPr lang="de-DE" dirty="0" err="1" smtClean="0"/>
              <a:t>Weitze</a:t>
            </a:r>
            <a:r>
              <a:rPr lang="de-DE" dirty="0" smtClean="0"/>
              <a:t>, Elina Huck</a:t>
            </a:r>
          </a:p>
          <a:p>
            <a:r>
              <a:rPr lang="de-DE" sz="1000" dirty="0" err="1" smtClean="0"/>
              <a:t>Ostfalia</a:t>
            </a:r>
            <a:r>
              <a:rPr lang="de-DE" sz="1000" dirty="0" smtClean="0"/>
              <a:t> Hochschule für angewandte Wissenschaften</a:t>
            </a:r>
            <a:endParaRPr lang="de-DE" sz="1000" dirty="0"/>
          </a:p>
        </p:txBody>
      </p:sp>
    </p:spTree>
    <p:extLst>
      <p:ext uri="{BB962C8B-B14F-4D97-AF65-F5344CB8AC3E}">
        <p14:creationId xmlns="" xmlns:p14="http://schemas.microsoft.com/office/powerpoint/2010/main" val="1696194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414000" y="1008000"/>
            <a:ext cx="8334464" cy="3600000"/>
          </a:xfrm>
        </p:spPr>
        <p:txBody>
          <a:bodyPr/>
          <a:lstStyle/>
          <a:p>
            <a:r>
              <a:rPr lang="de-DE" sz="2800" dirty="0" smtClean="0"/>
              <a:t>Datenbank </a:t>
            </a:r>
          </a:p>
          <a:p>
            <a:r>
              <a:rPr lang="de-DE" sz="2800" dirty="0" smtClean="0"/>
              <a:t>Schutz vor Manipulation</a:t>
            </a:r>
          </a:p>
          <a:p>
            <a:r>
              <a:rPr lang="de-DE" sz="2800" dirty="0" smtClean="0"/>
              <a:t>Testserver/Empfänger</a:t>
            </a:r>
          </a:p>
          <a:p>
            <a:r>
              <a:rPr lang="de-DE" sz="2800" dirty="0" smtClean="0"/>
              <a:t>Datenschutzthemen</a:t>
            </a:r>
          </a:p>
          <a:p>
            <a:r>
              <a:rPr lang="de-DE" sz="2800" dirty="0" smtClean="0"/>
              <a:t>Passende Fragebögen</a:t>
            </a:r>
          </a:p>
          <a:p>
            <a:r>
              <a:rPr lang="de-DE" sz="2800" dirty="0" smtClean="0"/>
              <a:t>Design</a:t>
            </a:r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noch gemacht werden muss: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Ron </a:t>
            </a:r>
            <a:r>
              <a:rPr lang="de-DE" dirty="0" err="1" smtClean="0"/>
              <a:t>Kagelmann</a:t>
            </a:r>
            <a:r>
              <a:rPr lang="de-DE" dirty="0" smtClean="0"/>
              <a:t>, Sören </a:t>
            </a:r>
            <a:r>
              <a:rPr lang="de-DE" dirty="0" err="1" smtClean="0"/>
              <a:t>Benjes</a:t>
            </a:r>
            <a:r>
              <a:rPr lang="de-DE" dirty="0" smtClean="0"/>
              <a:t>, Tom </a:t>
            </a:r>
            <a:r>
              <a:rPr lang="de-DE" dirty="0" err="1" smtClean="0"/>
              <a:t>Weitze</a:t>
            </a:r>
            <a:r>
              <a:rPr lang="de-DE" dirty="0" smtClean="0"/>
              <a:t>, Elina Huck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4"/>
          <p:cNvSpPr txBox="1">
            <a:spLocks/>
          </p:cNvSpPr>
          <p:nvPr/>
        </p:nvSpPr>
        <p:spPr>
          <a:xfrm>
            <a:off x="899592" y="1851670"/>
            <a:ext cx="7200000" cy="1035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defTabSz="457200" eaLnBrk="1" latinLnBrk="0" hangingPunct="1">
              <a:buNone/>
              <a:defRPr lang="de-DE" sz="2000" b="0" cap="all" baseline="0">
                <a:latin typeface="Roboto Lt" pitchFamily="2" charset="0"/>
                <a:ea typeface="Roboto Lt" pitchFamily="2" charset="0"/>
                <a:cs typeface="+mj-cs"/>
              </a:defRPr>
            </a:lvl1pPr>
          </a:lstStyle>
          <a:p>
            <a:pPr algn="ctr"/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Vielen Dank für Ihre </a:t>
            </a:r>
            <a:b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aufmerksamkeit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="" xmlns:p14="http://schemas.microsoft.com/office/powerpoint/2010/main" val="354948554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</a:p>
          <a:p>
            <a:r>
              <a:rPr lang="de-DE" dirty="0" smtClean="0"/>
              <a:t>Erste Überlegungen</a:t>
            </a:r>
          </a:p>
          <a:p>
            <a:r>
              <a:rPr lang="de-DE" dirty="0" smtClean="0"/>
              <a:t>Lösungsansatz</a:t>
            </a:r>
          </a:p>
          <a:p>
            <a:r>
              <a:rPr lang="de-DE" dirty="0" smtClean="0"/>
              <a:t>Vorbereitung/Durchführung</a:t>
            </a:r>
          </a:p>
          <a:p>
            <a:r>
              <a:rPr lang="de-DE" dirty="0" smtClean="0"/>
              <a:t>Ausgelagerte Aufgaben</a:t>
            </a:r>
          </a:p>
          <a:p>
            <a:r>
              <a:rPr lang="de-DE" dirty="0" smtClean="0"/>
              <a:t>Aktueller Stand -&gt; Vorführung Applikation</a:t>
            </a:r>
          </a:p>
          <a:p>
            <a:r>
              <a:rPr lang="de-DE" dirty="0" smtClean="0"/>
              <a:t>Was noch gemacht werden muss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Ron </a:t>
            </a:r>
            <a:r>
              <a:rPr lang="de-DE" dirty="0" err="1" smtClean="0"/>
              <a:t>Kagelmann</a:t>
            </a:r>
            <a:r>
              <a:rPr lang="de-DE" dirty="0" smtClean="0"/>
              <a:t>, Sören </a:t>
            </a:r>
            <a:r>
              <a:rPr lang="de-DE" dirty="0" err="1" smtClean="0"/>
              <a:t>Benjes</a:t>
            </a:r>
            <a:r>
              <a:rPr lang="de-DE" dirty="0" smtClean="0"/>
              <a:t>, Tom </a:t>
            </a:r>
            <a:r>
              <a:rPr lang="de-DE" dirty="0" err="1" smtClean="0"/>
              <a:t>Weitze</a:t>
            </a:r>
            <a:r>
              <a:rPr lang="de-DE" dirty="0" smtClean="0"/>
              <a:t>, Elina Huck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589369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>
          <a:xfrm>
            <a:off x="414000" y="1008000"/>
            <a:ext cx="8334464" cy="3600000"/>
          </a:xfrm>
        </p:spPr>
        <p:txBody>
          <a:bodyPr/>
          <a:lstStyle/>
          <a:p>
            <a:r>
              <a:rPr lang="de-DE" sz="2800" dirty="0" smtClean="0"/>
              <a:t>Momentan: Vorstellungsgespräch mit Personaler, </a:t>
            </a:r>
            <a:r>
              <a:rPr lang="de-DE" sz="2800" dirty="0" err="1" smtClean="0"/>
              <a:t>Recruiter</a:t>
            </a:r>
            <a:r>
              <a:rPr lang="de-DE" sz="2800" dirty="0" smtClean="0"/>
              <a:t> und Fachbereich</a:t>
            </a:r>
          </a:p>
          <a:p>
            <a:r>
              <a:rPr lang="de-DE" sz="2800" dirty="0" smtClean="0"/>
              <a:t>Wunsch vom Auftraggeber: Vorstellungsgespräche ohne Fachbereich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Ron </a:t>
            </a:r>
            <a:r>
              <a:rPr lang="de-DE" dirty="0" err="1" smtClean="0"/>
              <a:t>Kagelmann</a:t>
            </a:r>
            <a:r>
              <a:rPr lang="de-DE" dirty="0" smtClean="0"/>
              <a:t>, Sören </a:t>
            </a:r>
            <a:r>
              <a:rPr lang="de-DE" dirty="0" err="1" smtClean="0"/>
              <a:t>Benjes</a:t>
            </a:r>
            <a:r>
              <a:rPr lang="de-DE" dirty="0" smtClean="0"/>
              <a:t>, Tom </a:t>
            </a:r>
            <a:r>
              <a:rPr lang="de-DE" dirty="0" err="1" smtClean="0"/>
              <a:t>Weitze</a:t>
            </a:r>
            <a:r>
              <a:rPr lang="de-DE" dirty="0" smtClean="0"/>
              <a:t>, Elina Huck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96364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95536" y="1419622"/>
            <a:ext cx="8262456" cy="2448272"/>
          </a:xfrm>
        </p:spPr>
        <p:txBody>
          <a:bodyPr/>
          <a:lstStyle/>
          <a:p>
            <a:r>
              <a:rPr lang="de-DE" sz="2800" dirty="0" smtClean="0"/>
              <a:t>Web-</a:t>
            </a:r>
            <a:r>
              <a:rPr lang="de-DE" sz="2800" dirty="0" err="1" smtClean="0"/>
              <a:t>App</a:t>
            </a:r>
            <a:r>
              <a:rPr lang="de-DE" sz="2800" dirty="0" smtClean="0"/>
              <a:t>/</a:t>
            </a:r>
            <a:r>
              <a:rPr lang="de-DE" sz="2800" dirty="0" err="1" smtClean="0"/>
              <a:t>Android-App</a:t>
            </a:r>
            <a:r>
              <a:rPr lang="de-DE" sz="2800" dirty="0" smtClean="0"/>
              <a:t>/</a:t>
            </a:r>
            <a:r>
              <a:rPr lang="de-DE" sz="2800" dirty="0" err="1" smtClean="0"/>
              <a:t>iOS-App</a:t>
            </a:r>
            <a:r>
              <a:rPr lang="de-DE" sz="2800" dirty="0" smtClean="0"/>
              <a:t>?</a:t>
            </a:r>
          </a:p>
          <a:p>
            <a:r>
              <a:rPr lang="de-DE" sz="2800" dirty="0" smtClean="0"/>
              <a:t>Anmeldung durch Bewerber/</a:t>
            </a:r>
            <a:r>
              <a:rPr lang="de-DE" sz="2800" dirty="0" err="1" smtClean="0"/>
              <a:t>Recruiter</a:t>
            </a:r>
            <a:r>
              <a:rPr lang="de-DE" sz="2800" dirty="0" smtClean="0"/>
              <a:t>?</a:t>
            </a:r>
          </a:p>
          <a:p>
            <a:r>
              <a:rPr lang="de-DE" sz="2800" dirty="0" smtClean="0"/>
              <a:t>Name/Bewerber-ID?</a:t>
            </a:r>
          </a:p>
          <a:p>
            <a:r>
              <a:rPr lang="de-DE" sz="2800" dirty="0" smtClean="0"/>
              <a:t>Anwendung für Bewerber-ID nötig?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Überlegungen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Ron </a:t>
            </a:r>
            <a:r>
              <a:rPr lang="de-DE" dirty="0" err="1" smtClean="0"/>
              <a:t>Kagelmann</a:t>
            </a:r>
            <a:r>
              <a:rPr lang="de-DE" dirty="0" smtClean="0"/>
              <a:t>, Sören </a:t>
            </a:r>
            <a:r>
              <a:rPr lang="de-DE" dirty="0" err="1" smtClean="0"/>
              <a:t>Benjes</a:t>
            </a:r>
            <a:r>
              <a:rPr lang="de-DE" dirty="0" smtClean="0"/>
              <a:t>, Tom </a:t>
            </a:r>
            <a:r>
              <a:rPr lang="de-DE" dirty="0" err="1" smtClean="0"/>
              <a:t>Weitze</a:t>
            </a:r>
            <a:r>
              <a:rPr lang="de-DE" dirty="0" smtClean="0"/>
              <a:t>, Elina Huck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95536" y="1419622"/>
            <a:ext cx="8262456" cy="2571862"/>
          </a:xfrm>
        </p:spPr>
        <p:txBody>
          <a:bodyPr/>
          <a:lstStyle/>
          <a:p>
            <a:r>
              <a:rPr lang="de-DE" sz="2800" dirty="0" smtClean="0"/>
              <a:t>Unterscheidung und Auswahl der Tests</a:t>
            </a:r>
          </a:p>
          <a:p>
            <a:r>
              <a:rPr lang="de-DE" sz="2800" dirty="0" smtClean="0"/>
              <a:t>Text/Multiple Choice?</a:t>
            </a:r>
          </a:p>
          <a:p>
            <a:r>
              <a:rPr lang="de-DE" sz="2800" dirty="0" smtClean="0"/>
              <a:t>Fragebogenverwaltung?</a:t>
            </a:r>
          </a:p>
          <a:p>
            <a:r>
              <a:rPr lang="de-DE" sz="2800" dirty="0" smtClean="0"/>
              <a:t>Ergebnis: Server/E-Mail?</a:t>
            </a:r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Überlegungen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Ron </a:t>
            </a:r>
            <a:r>
              <a:rPr lang="de-DE" dirty="0" err="1" smtClean="0"/>
              <a:t>Kagelmann</a:t>
            </a:r>
            <a:r>
              <a:rPr lang="de-DE" dirty="0" smtClean="0"/>
              <a:t>, Sören </a:t>
            </a:r>
            <a:r>
              <a:rPr lang="de-DE" dirty="0" err="1" smtClean="0"/>
              <a:t>Benjes</a:t>
            </a:r>
            <a:r>
              <a:rPr lang="de-DE" dirty="0" smtClean="0"/>
              <a:t>, Tom </a:t>
            </a:r>
            <a:r>
              <a:rPr lang="de-DE" dirty="0" err="1" smtClean="0"/>
              <a:t>Weitze</a:t>
            </a:r>
            <a:r>
              <a:rPr lang="de-DE" dirty="0" smtClean="0"/>
              <a:t>, Elina Huck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414000" y="1008000"/>
            <a:ext cx="8334464" cy="3600000"/>
          </a:xfrm>
        </p:spPr>
        <p:txBody>
          <a:bodyPr/>
          <a:lstStyle/>
          <a:p>
            <a:r>
              <a:rPr lang="de-DE" sz="2800" dirty="0" smtClean="0"/>
              <a:t>Web-Applikation</a:t>
            </a:r>
          </a:p>
          <a:p>
            <a:r>
              <a:rPr lang="de-DE" sz="2800" dirty="0" smtClean="0"/>
              <a:t>Stellenauswahl &amp; Eingabe Bewerber-ID -&gt; </a:t>
            </a:r>
            <a:r>
              <a:rPr lang="de-DE" sz="2800" dirty="0" err="1" smtClean="0"/>
              <a:t>Recruiter</a:t>
            </a:r>
            <a:endParaRPr lang="de-DE" sz="2800" dirty="0" smtClean="0"/>
          </a:p>
          <a:p>
            <a:r>
              <a:rPr lang="de-DE" sz="2800" dirty="0" smtClean="0"/>
              <a:t>Bewerber-</a:t>
            </a:r>
            <a:r>
              <a:rPr lang="de-DE" sz="2800" dirty="0" err="1" smtClean="0"/>
              <a:t>ID‘s</a:t>
            </a:r>
            <a:r>
              <a:rPr lang="de-DE" sz="2800" dirty="0" smtClean="0"/>
              <a:t> bereits vergeben</a:t>
            </a:r>
          </a:p>
          <a:p>
            <a:r>
              <a:rPr lang="de-DE" sz="2800" dirty="0" err="1" smtClean="0"/>
              <a:t>Prio</a:t>
            </a:r>
            <a:r>
              <a:rPr lang="de-DE" sz="2800" dirty="0" smtClean="0"/>
              <a:t> 1: Multiple Choice; </a:t>
            </a:r>
            <a:r>
              <a:rPr lang="de-DE" sz="2800" dirty="0" err="1" smtClean="0"/>
              <a:t>Prio</a:t>
            </a:r>
            <a:r>
              <a:rPr lang="de-DE" sz="2800" dirty="0" smtClean="0"/>
              <a:t> 2: Textfelder</a:t>
            </a:r>
          </a:p>
          <a:p>
            <a:r>
              <a:rPr lang="de-DE" sz="2800" dirty="0" smtClean="0"/>
              <a:t>Tests &amp; Stellen aus .</a:t>
            </a:r>
            <a:r>
              <a:rPr lang="de-DE" sz="2800" dirty="0" err="1" smtClean="0"/>
              <a:t>txt</a:t>
            </a:r>
            <a:r>
              <a:rPr lang="de-DE" sz="2800" dirty="0" smtClean="0"/>
              <a:t> generiert</a:t>
            </a:r>
          </a:p>
          <a:p>
            <a:r>
              <a:rPr lang="de-DE" sz="2800" dirty="0" smtClean="0"/>
              <a:t>Ergebnis per Mail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Lösungsansatz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Ron </a:t>
            </a:r>
            <a:r>
              <a:rPr lang="de-DE" dirty="0" err="1" smtClean="0"/>
              <a:t>Kagelmann</a:t>
            </a:r>
            <a:r>
              <a:rPr lang="de-DE" dirty="0" smtClean="0"/>
              <a:t>, Sören </a:t>
            </a:r>
            <a:r>
              <a:rPr lang="de-DE" dirty="0" err="1" smtClean="0"/>
              <a:t>Benjes</a:t>
            </a:r>
            <a:r>
              <a:rPr lang="de-DE" dirty="0" smtClean="0"/>
              <a:t>, Tom </a:t>
            </a:r>
            <a:r>
              <a:rPr lang="de-DE" dirty="0" err="1" smtClean="0"/>
              <a:t>Weitze</a:t>
            </a:r>
            <a:r>
              <a:rPr lang="de-DE" dirty="0" smtClean="0"/>
              <a:t>, Elina Huck</a:t>
            </a:r>
          </a:p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414000" y="1008000"/>
            <a:ext cx="8334464" cy="3507966"/>
          </a:xfrm>
        </p:spPr>
        <p:txBody>
          <a:bodyPr/>
          <a:lstStyle/>
          <a:p>
            <a:pPr>
              <a:buAutoNum type="arabicPeriod"/>
            </a:pPr>
            <a:r>
              <a:rPr lang="de-DE" sz="2800" dirty="0" smtClean="0"/>
              <a:t>Festlegen einzelner Seiten</a:t>
            </a:r>
          </a:p>
          <a:p>
            <a:pPr>
              <a:buAutoNum type="arabicPeriod"/>
            </a:pPr>
            <a:r>
              <a:rPr lang="de-DE" sz="2800" dirty="0" smtClean="0"/>
              <a:t>Einarbeitung in HTML, CSS</a:t>
            </a:r>
          </a:p>
          <a:p>
            <a:pPr>
              <a:buAutoNum type="arabicPeriod"/>
            </a:pPr>
            <a:r>
              <a:rPr lang="de-DE" sz="2800" dirty="0" smtClean="0"/>
              <a:t>Erstellung einzelner Seiten</a:t>
            </a:r>
          </a:p>
          <a:p>
            <a:pPr>
              <a:buAutoNum type="arabicPeriod"/>
            </a:pPr>
            <a:r>
              <a:rPr lang="de-DE" sz="2800" dirty="0" smtClean="0"/>
              <a:t>Verknüpfen einzelner HTML-Seiten</a:t>
            </a:r>
          </a:p>
          <a:p>
            <a:pPr>
              <a:buAutoNum type="arabicPeriod"/>
            </a:pPr>
            <a:r>
              <a:rPr lang="de-DE" sz="2800" dirty="0" smtClean="0"/>
              <a:t>Anpassen des Designs mit CSS</a:t>
            </a:r>
          </a:p>
          <a:p>
            <a:pPr>
              <a:buAutoNum type="arabicPeriod"/>
            </a:pPr>
            <a:r>
              <a:rPr lang="de-DE" sz="2800" dirty="0" smtClean="0"/>
              <a:t>Passende Skriptsprache wählen</a:t>
            </a:r>
          </a:p>
          <a:p>
            <a:pPr>
              <a:buAutoNum type="arabicPeriod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Vorbereitung/Durchführung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Ron </a:t>
            </a:r>
            <a:r>
              <a:rPr lang="de-DE" dirty="0" err="1" smtClean="0"/>
              <a:t>Kagelmann</a:t>
            </a:r>
            <a:r>
              <a:rPr lang="de-DE" dirty="0" smtClean="0"/>
              <a:t>, Sören </a:t>
            </a:r>
            <a:r>
              <a:rPr lang="de-DE" dirty="0" err="1" smtClean="0"/>
              <a:t>Benjes</a:t>
            </a:r>
            <a:r>
              <a:rPr lang="de-DE" dirty="0" smtClean="0"/>
              <a:t>, Tom </a:t>
            </a:r>
            <a:r>
              <a:rPr lang="de-DE" dirty="0" err="1" smtClean="0"/>
              <a:t>Weitze</a:t>
            </a:r>
            <a:r>
              <a:rPr lang="de-DE" dirty="0" smtClean="0"/>
              <a:t>, Elina Huck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414000" y="1008000"/>
            <a:ext cx="8334464" cy="3600000"/>
          </a:xfrm>
        </p:spPr>
        <p:txBody>
          <a:bodyPr/>
          <a:lstStyle/>
          <a:p>
            <a:pPr>
              <a:buNone/>
            </a:pPr>
            <a:r>
              <a:rPr lang="de-DE" sz="2800" dirty="0" smtClean="0"/>
              <a:t>7.Einarbeitung in die Skriptsprache PHP</a:t>
            </a:r>
          </a:p>
          <a:p>
            <a:pPr>
              <a:buNone/>
            </a:pPr>
            <a:r>
              <a:rPr lang="de-DE" sz="2800" dirty="0" smtClean="0"/>
              <a:t>8. Programmieren</a:t>
            </a:r>
          </a:p>
          <a:p>
            <a:pPr>
              <a:buNone/>
            </a:pPr>
            <a:r>
              <a:rPr lang="de-DE" sz="2800" dirty="0" smtClean="0"/>
              <a:t>9. PHP Code einarbeiten</a:t>
            </a:r>
          </a:p>
          <a:p>
            <a:pPr>
              <a:buNone/>
            </a:pPr>
            <a:r>
              <a:rPr lang="de-DE" sz="2800" dirty="0" smtClean="0"/>
              <a:t>10. Einarbeitung Datenbank</a:t>
            </a:r>
          </a:p>
          <a:p>
            <a:pPr>
              <a:buNone/>
            </a:pPr>
            <a:r>
              <a:rPr lang="de-DE" sz="2800" dirty="0" smtClean="0"/>
              <a:t>11. Testen</a:t>
            </a:r>
          </a:p>
          <a:p>
            <a:pPr>
              <a:buNone/>
            </a:pPr>
            <a:r>
              <a:rPr lang="de-DE" sz="2800" dirty="0" smtClean="0"/>
              <a:t>12. Anpassen des Designs</a:t>
            </a:r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Vorbereitung/Durchführung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Ron </a:t>
            </a:r>
            <a:r>
              <a:rPr lang="de-DE" dirty="0" err="1" smtClean="0"/>
              <a:t>Kagelmann</a:t>
            </a:r>
            <a:r>
              <a:rPr lang="de-DE" dirty="0" smtClean="0"/>
              <a:t>, Sören </a:t>
            </a:r>
            <a:r>
              <a:rPr lang="de-DE" dirty="0" err="1" smtClean="0"/>
              <a:t>Benjes</a:t>
            </a:r>
            <a:r>
              <a:rPr lang="de-DE" dirty="0" smtClean="0"/>
              <a:t>, Tom </a:t>
            </a:r>
            <a:r>
              <a:rPr lang="de-DE" dirty="0" err="1" smtClean="0"/>
              <a:t>Weitze</a:t>
            </a:r>
            <a:r>
              <a:rPr lang="de-DE" dirty="0" smtClean="0"/>
              <a:t>, Elina Huck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414000" y="1008000"/>
            <a:ext cx="8334464" cy="3600000"/>
          </a:xfrm>
        </p:spPr>
        <p:txBody>
          <a:bodyPr/>
          <a:lstStyle/>
          <a:p>
            <a:pPr>
              <a:buNone/>
            </a:pPr>
            <a:r>
              <a:rPr lang="de-DE" dirty="0" err="1" smtClean="0"/>
              <a:t>localhost</a:t>
            </a:r>
            <a:r>
              <a:rPr lang="de-DE" dirty="0" smtClean="0"/>
              <a:t>/H&amp;D2/index.php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Ron </a:t>
            </a:r>
            <a:r>
              <a:rPr lang="de-DE" dirty="0" err="1" smtClean="0"/>
              <a:t>Kagelmann</a:t>
            </a:r>
            <a:r>
              <a:rPr lang="de-DE" dirty="0" smtClean="0"/>
              <a:t>, Sören </a:t>
            </a:r>
            <a:r>
              <a:rPr lang="de-DE" dirty="0" err="1" smtClean="0"/>
              <a:t>Benjes</a:t>
            </a:r>
            <a:r>
              <a:rPr lang="de-DE" dirty="0" smtClean="0"/>
              <a:t>, Tom </a:t>
            </a:r>
            <a:r>
              <a:rPr lang="de-DE" dirty="0" err="1" smtClean="0"/>
              <a:t>Weitze</a:t>
            </a:r>
            <a:r>
              <a:rPr lang="de-DE" dirty="0" smtClean="0"/>
              <a:t>, Elina Huck</a:t>
            </a:r>
          </a:p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uD_Vorlage_16_9_mit_Titelbild_V2">
  <a:themeElements>
    <a:clrScheme name="H&amp;D Farben">
      <a:dk1>
        <a:srgbClr val="000000"/>
      </a:dk1>
      <a:lt1>
        <a:srgbClr val="FFFFFF"/>
      </a:lt1>
      <a:dk2>
        <a:srgbClr val="1B616F"/>
      </a:dk2>
      <a:lt2>
        <a:srgbClr val="2DA2BD"/>
      </a:lt2>
      <a:accent1>
        <a:srgbClr val="005DA3"/>
      </a:accent1>
      <a:accent2>
        <a:srgbClr val="003E6C"/>
      </a:accent2>
      <a:accent3>
        <a:srgbClr val="A6A6A6"/>
      </a:accent3>
      <a:accent4>
        <a:srgbClr val="595959"/>
      </a:accent4>
      <a:accent5>
        <a:srgbClr val="F8A764"/>
      </a:accent5>
      <a:accent6>
        <a:srgbClr val="D96709"/>
      </a:accent6>
      <a:hlink>
        <a:srgbClr val="005DA3"/>
      </a:hlink>
      <a:folHlink>
        <a:srgbClr val="003E6C"/>
      </a:folHlink>
    </a:clrScheme>
    <a:fontScheme name="H&amp;D Schriften">
      <a:majorFont>
        <a:latin typeface="Roboto Lt"/>
        <a:ea typeface=""/>
        <a:cs typeface=""/>
      </a:majorFont>
      <a:minorFont>
        <a:latin typeface="Calibri"/>
        <a:ea typeface=""/>
        <a:cs typeface="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HuD_Vorlage_16_9_mit_Titelbild.potx" id="{F97D4A25-E5DF-4BC5-A049-38D044FA7F7B}" vid="{200B0D6A-4926-4B92-9FD9-EDA7F61732FD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HuD_Vorlage_16_9_mit_Titelbild_V2</Template>
  <TotalTime>0</TotalTime>
  <Words>295</Words>
  <Application>Microsoft Office PowerPoint</Application>
  <PresentationFormat>Bildschirmpräsentation (16:9)</PresentationFormat>
  <Paragraphs>73</Paragraphs>
  <Slides>11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HuD_Vorlage_16_9_mit_Titelbild_V2</vt:lpstr>
      <vt:lpstr>Candidate Accessment System</vt:lpstr>
      <vt:lpstr>Folie 2</vt:lpstr>
      <vt:lpstr>Problemstellung</vt:lpstr>
      <vt:lpstr>Erste Überlegungen</vt:lpstr>
      <vt:lpstr>Erste Überlegungen</vt:lpstr>
      <vt:lpstr>Lösungsansatz</vt:lpstr>
      <vt:lpstr>Vorbereitung/Durchführung</vt:lpstr>
      <vt:lpstr>Vorbereitung/Durchführung</vt:lpstr>
      <vt:lpstr>Aktueller Stand</vt:lpstr>
      <vt:lpstr>Was noch gemacht werden muss:</vt:lpstr>
      <vt:lpstr>Folie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2019-11-27T17:57:34Z</dcterms:created>
  <dcterms:modified xsi:type="dcterms:W3CDTF">2019-11-28T15:26:10Z</dcterms:modified>
</cp:coreProperties>
</file>