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0" r:id="rId1"/>
    <p:sldMasterId id="2147484063" r:id="rId2"/>
  </p:sldMasterIdLst>
  <p:notesMasterIdLst>
    <p:notesMasterId r:id="rId33"/>
  </p:notesMasterIdLst>
  <p:handoutMasterIdLst>
    <p:handoutMasterId r:id="rId34"/>
  </p:handoutMasterIdLst>
  <p:sldIdLst>
    <p:sldId id="261" r:id="rId3"/>
    <p:sldId id="305" r:id="rId4"/>
    <p:sldId id="310" r:id="rId5"/>
    <p:sldId id="309" r:id="rId6"/>
    <p:sldId id="304" r:id="rId7"/>
    <p:sldId id="313" r:id="rId8"/>
    <p:sldId id="308" r:id="rId9"/>
    <p:sldId id="315" r:id="rId10"/>
    <p:sldId id="316" r:id="rId11"/>
    <p:sldId id="317" r:id="rId12"/>
    <p:sldId id="290" r:id="rId13"/>
    <p:sldId id="320" r:id="rId14"/>
    <p:sldId id="282" r:id="rId15"/>
    <p:sldId id="321" r:id="rId16"/>
    <p:sldId id="322" r:id="rId17"/>
    <p:sldId id="323" r:id="rId18"/>
    <p:sldId id="324" r:id="rId19"/>
    <p:sldId id="325" r:id="rId20"/>
    <p:sldId id="275" r:id="rId21"/>
    <p:sldId id="284" r:id="rId22"/>
    <p:sldId id="274" r:id="rId23"/>
    <p:sldId id="297" r:id="rId24"/>
    <p:sldId id="298" r:id="rId25"/>
    <p:sldId id="327" r:id="rId26"/>
    <p:sldId id="300" r:id="rId27"/>
    <p:sldId id="279" r:id="rId28"/>
    <p:sldId id="328" r:id="rId29"/>
    <p:sldId id="281" r:id="rId30"/>
    <p:sldId id="312" r:id="rId31"/>
    <p:sldId id="264" r:id="rId32"/>
  </p:sldIdLst>
  <p:sldSz cx="9144000" cy="5143500" type="screen16x9"/>
  <p:notesSz cx="6735763" cy="98663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rt" id="{C9A32DD5-A091-4970-8151-A5ECA0EDC479}">
          <p14:sldIdLst>
            <p14:sldId id="261"/>
            <p14:sldId id="305"/>
            <p14:sldId id="310"/>
            <p14:sldId id="309"/>
          </p14:sldIdLst>
        </p14:section>
        <p14:section name="Meilenstein1" id="{40F0E318-A691-45A8-875D-1138DDD4CB97}">
          <p14:sldIdLst>
            <p14:sldId id="304"/>
            <p14:sldId id="313"/>
            <p14:sldId id="308"/>
            <p14:sldId id="315"/>
            <p14:sldId id="316"/>
            <p14:sldId id="317"/>
            <p14:sldId id="290"/>
          </p14:sldIdLst>
        </p14:section>
        <p14:section name="Meilenstein2" id="{E3F5B92B-94D7-4FF3-B35D-6F5392ABD445}">
          <p14:sldIdLst>
            <p14:sldId id="320"/>
            <p14:sldId id="282"/>
            <p14:sldId id="321"/>
            <p14:sldId id="322"/>
            <p14:sldId id="323"/>
            <p14:sldId id="324"/>
            <p14:sldId id="325"/>
          </p14:sldIdLst>
        </p14:section>
        <p14:section name="Verbesserungsvorschläge" id="{2CD6DB84-251C-4B00-9CEB-6A7AB7749B99}">
          <p14:sldIdLst>
            <p14:sldId id="275"/>
            <p14:sldId id="284"/>
          </p14:sldIdLst>
        </p14:section>
        <p14:section name="Wirtschaftliche Aspeckte" id="{B2014BB9-A20A-473E-8F20-2D36B6FAD0E9}">
          <p14:sldIdLst>
            <p14:sldId id="274"/>
            <p14:sldId id="297"/>
            <p14:sldId id="298"/>
            <p14:sldId id="327"/>
            <p14:sldId id="300"/>
            <p14:sldId id="279"/>
            <p14:sldId id="328"/>
            <p14:sldId id="281"/>
            <p14:sldId id="31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orient="horz" pos="342">
          <p15:clr>
            <a:srgbClr val="A4A3A4"/>
          </p15:clr>
        </p15:guide>
        <p15:guide id="3" orient="horz" pos="2815">
          <p15:clr>
            <a:srgbClr val="A4A3A4"/>
          </p15:clr>
        </p15:guide>
        <p15:guide id="4" orient="horz" pos="635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466">
          <p15:clr>
            <a:srgbClr val="A4A3A4"/>
          </p15:clr>
        </p15:guide>
        <p15:guide id="7" orient="horz" pos="1949">
          <p15:clr>
            <a:srgbClr val="A4A3A4"/>
          </p15:clr>
        </p15:guide>
        <p15:guide id="8" orient="horz" pos="2537">
          <p15:clr>
            <a:srgbClr val="A4A3A4"/>
          </p15:clr>
        </p15:guide>
        <p15:guide id="9" pos="2880">
          <p15:clr>
            <a:srgbClr val="A4A3A4"/>
          </p15:clr>
        </p15:guide>
        <p15:guide id="10" pos="258">
          <p15:clr>
            <a:srgbClr val="A4A3A4"/>
          </p15:clr>
        </p15:guide>
        <p15:guide id="11" pos="5502">
          <p15:clr>
            <a:srgbClr val="A4A3A4"/>
          </p15:clr>
        </p15:guide>
        <p15:guide id="12" pos="4150">
          <p15:clr>
            <a:srgbClr val="A4A3A4"/>
          </p15:clr>
        </p15:guide>
        <p15:guide id="13" pos="204">
          <p15:clr>
            <a:srgbClr val="A4A3A4"/>
          </p15:clr>
        </p15:guide>
        <p15:guide id="14" pos="5012">
          <p15:clr>
            <a:srgbClr val="A4A3A4"/>
          </p15:clr>
        </p15:guide>
        <p15:guide id="15" pos="1320">
          <p15:clr>
            <a:srgbClr val="A4A3A4"/>
          </p15:clr>
        </p15:guide>
        <p15:guide id="16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6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7DAB46"/>
    <a:srgbClr val="6E8190"/>
    <a:srgbClr val="7199C9"/>
    <a:srgbClr val="005DA3"/>
    <a:srgbClr val="FFFFFF"/>
    <a:srgbClr val="A76F37"/>
    <a:srgbClr val="E7CFB7"/>
    <a:srgbClr val="8FD2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6472" autoAdjust="0"/>
  </p:normalViewPr>
  <p:slideViewPr>
    <p:cSldViewPr>
      <p:cViewPr varScale="1">
        <p:scale>
          <a:sx n="147" d="100"/>
          <a:sy n="147" d="100"/>
        </p:scale>
        <p:origin x="462" y="114"/>
      </p:cViewPr>
      <p:guideLst>
        <p:guide orient="horz" pos="1847"/>
        <p:guide orient="horz" pos="342"/>
        <p:guide orient="horz" pos="2815"/>
        <p:guide orient="horz" pos="635"/>
        <p:guide orient="horz" pos="123"/>
        <p:guide orient="horz" pos="466"/>
        <p:guide orient="horz" pos="1949"/>
        <p:guide orient="horz" pos="2537"/>
        <p:guide pos="2880"/>
        <p:guide pos="258"/>
        <p:guide pos="5502"/>
        <p:guide pos="4150"/>
        <p:guide pos="204"/>
        <p:guide pos="5012"/>
        <p:guide pos="132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228" y="-102"/>
      </p:cViewPr>
      <p:guideLst>
        <p:guide orient="horz" pos="3106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1125432644339203"/>
          <c:y val="0.12447249558867539"/>
          <c:w val="0.87201881454343588"/>
          <c:h val="0.73341971222409985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ein Mitarbeiter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12000</c:v>
                </c:pt>
                <c:pt idx="1">
                  <c:v>9600</c:v>
                </c:pt>
                <c:pt idx="2">
                  <c:v>7200</c:v>
                </c:pt>
                <c:pt idx="3">
                  <c:v>4800</c:v>
                </c:pt>
                <c:pt idx="4">
                  <c:v>2400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D2-4AC6-901A-6C243FA9A37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zwei Mitarbeiter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12000</c:v>
                </c:pt>
                <c:pt idx="1">
                  <c:v>7200</c:v>
                </c:pt>
                <c:pt idx="2">
                  <c:v>2400</c:v>
                </c:pt>
                <c:pt idx="3">
                  <c:v>-2400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D2-4AC6-901A-6C243FA9A377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drei Mitarbeiter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Tabelle1!$A$2:$A$9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12000</c:v>
                </c:pt>
                <c:pt idx="1">
                  <c:v>4800</c:v>
                </c:pt>
                <c:pt idx="2">
                  <c:v>-2400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D2-4AC6-901A-6C243FA9A3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792704"/>
        <c:axId val="154795008"/>
      </c:lineChart>
      <c:catAx>
        <c:axId val="154792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Jahre</a:t>
                </a:r>
              </a:p>
            </c:rich>
          </c:tx>
          <c:layout>
            <c:manualLayout>
              <c:xMode val="edge"/>
              <c:yMode val="edge"/>
              <c:x val="0.93602628978510949"/>
              <c:y val="0.7195045563545168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4795008"/>
        <c:crosses val="autoZero"/>
        <c:auto val="1"/>
        <c:lblAlgn val="ctr"/>
        <c:lblOffset val="100"/>
        <c:noMultiLvlLbl val="0"/>
      </c:catAx>
      <c:valAx>
        <c:axId val="1547950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Kosten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crossAx val="154792704"/>
        <c:crosses val="autoZero"/>
        <c:crossBetween val="between"/>
      </c:valAx>
      <c:spPr>
        <a:noFill/>
        <a:ln>
          <a:noFill/>
        </a:ln>
        <a:effectLst>
          <a:glow rad="88900">
            <a:schemeClr val="accent1">
              <a:alpha val="40000"/>
            </a:schemeClr>
          </a:glow>
          <a:outerShdw blurRad="444500" dist="50800" dir="6240000" algn="ctr" rotWithShape="0">
            <a:srgbClr val="000000">
              <a:alpha val="34000"/>
            </a:srgbClr>
          </a:outerShdw>
          <a:softEdge rad="0"/>
        </a:effectLst>
      </c:spPr>
    </c:plotArea>
    <c:legend>
      <c:legendPos val="b"/>
      <c:layout>
        <c:manualLayout>
          <c:xMode val="edge"/>
          <c:yMode val="edge"/>
          <c:x val="0.22080160328799525"/>
          <c:y val="0.91408814981083575"/>
          <c:w val="0.55535542659656822"/>
          <c:h val="5.4155313635389946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21T14:47:01.296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 smtClean="0"/>
            </a:lvl1pPr>
          </a:lstStyle>
          <a:p>
            <a:pPr>
              <a:defRPr/>
            </a:pPr>
            <a:fld id="{13883D2D-F817-49A5-9FF7-0878D91E2589}" type="datetimeFigureOut">
              <a:rPr lang="de-DE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 smtClean="0"/>
            </a:lvl1pPr>
          </a:lstStyle>
          <a:p>
            <a:pPr>
              <a:defRPr/>
            </a:pPr>
            <a:fld id="{8F39804F-7D3F-4A15-BC48-E51923EEC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11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581" y="1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/>
          <a:lstStyle>
            <a:lvl1pPr algn="r">
              <a:defRPr sz="1100"/>
            </a:lvl1pPr>
          </a:lstStyle>
          <a:p>
            <a:pPr>
              <a:defRPr/>
            </a:pPr>
            <a:fld id="{F486DB76-1918-42EC-87D8-11A28A163B69}" type="datetimeFigureOut">
              <a:rPr lang="de-DE"/>
              <a:pPr>
                <a:defRPr/>
              </a:pPr>
              <a:t>19.12.2019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0" tIns="45369" rIns="90740" bIns="45369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889" y="4687265"/>
            <a:ext cx="5387986" cy="4438953"/>
          </a:xfrm>
          <a:prstGeom prst="rect">
            <a:avLst/>
          </a:prstGeom>
        </p:spPr>
        <p:txBody>
          <a:bodyPr vert="horz" lIns="90740" tIns="45369" rIns="90740" bIns="45369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581" y="9371304"/>
            <a:ext cx="2918623" cy="493396"/>
          </a:xfrm>
          <a:prstGeom prst="rect">
            <a:avLst/>
          </a:prstGeom>
        </p:spPr>
        <p:txBody>
          <a:bodyPr vert="horz" lIns="90740" tIns="45369" rIns="90740" bIns="45369" rtlCol="0" anchor="b"/>
          <a:lstStyle>
            <a:lvl1pPr algn="r">
              <a:defRPr sz="1100"/>
            </a:lvl1pPr>
          </a:lstStyle>
          <a:p>
            <a:pPr>
              <a:defRPr/>
            </a:pPr>
            <a:fld id="{38F6B7FC-3E1A-40B9-B32D-B2D98B8C28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914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6B7FC-3E1A-40B9-B32D-B2D98B8C2813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61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9143999" cy="43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88" y="411510"/>
            <a:ext cx="8388071" cy="144016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b="0" baseline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187" y="1923678"/>
            <a:ext cx="4075789" cy="5330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cap="none" spc="0" baseline="0">
                <a:latin typeface="+mn-lt"/>
              </a:defRPr>
            </a:lvl1pPr>
          </a:lstStyle>
          <a:p>
            <a:pPr lvl="0"/>
            <a:r>
              <a:rPr lang="de-DE" dirty="0"/>
              <a:t>Datum/Referent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818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27362-DE1B-4228-B0E3-6EA30D2E5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40EFF-A294-47B0-9055-1799E8EA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C1A26-066D-4EE0-A5B7-5D0C22A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CFB9B-E174-4528-8821-0CBCABD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36442-2F82-4435-901A-C06ACC0B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306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EDB0-5BFB-4874-A293-CB1657D4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CD0B7-4729-4F6B-9A8B-9F4B39DE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A0B7A-F0A6-400E-8A56-A3572CC3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09A445-C33D-4701-90C5-22EA11AA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68157-9854-47B4-8423-AC99C661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14634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A5D6F-8136-4D0D-9558-EC7D94CB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1B8D6A-E579-402B-9518-681112B9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94F9FA-AD4C-49A4-AED8-2DD8F6C5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CBAAD-AC66-4C94-B2CF-E1DECDCB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F10903-AA94-48F8-BB20-E4258668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0750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F8EDC-23BF-4690-9ED9-7BB8F259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B1974-EA41-4181-8005-FD613D1F3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45580D-37AE-407A-A813-26ED1EFF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0CE051-990E-4FD9-8D41-10434B94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34ADE-D1E4-40F1-ADED-AB3B751C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50B60-359F-4D87-B8FD-90E5F1D4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628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615EB-8BAC-4DB6-B099-6B7D2958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95C0BD-8EA9-4685-9F1E-F8182F85F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AA15B2-9017-470D-828C-FA57CB09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1DDBA0-AC2A-4F3D-BA0B-E7C652EE5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CFE22A-C708-4A35-8AE9-603B87F0E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B49518-DAD5-4CFC-AE59-AF26B9A2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400262-4968-4EE6-907F-0376400B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F4A57C-4CEE-49D5-92D8-A7254896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66697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E4138-2EB7-44D0-A530-E93C73BD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7186DF-4284-47D5-92E1-D122D4A0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321CBA-FCEA-4FD5-95D4-D0CA673D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953AEB-A567-43DB-8AB4-964C8044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5794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91C865-36CC-4720-B0AD-737A3CDB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52F405-7464-4254-A067-7E9F3A0A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E82620-8508-424D-BEF4-FC6847E5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1335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D5782-C5B2-4EB3-8CA0-DCE0B000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2B389-2189-4266-A007-0AE00660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DEDAF1-A551-4F10-9B48-0E850A38A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BE33C2-4410-41E3-B2D9-235B8EDC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070ACD-E03E-484D-A913-AF061B62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701D69-B9C7-40D0-BEA4-DA4ACD03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96584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7A10A-07FE-42B3-B54F-A573C2DF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963C0B-0E6C-4709-BA60-AA50EA4FB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949E87-27F7-4B96-8B88-2198EBA2B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37360-3CC1-41DF-9F78-3A881111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6B9717-3B36-4D60-B45B-A80FF78B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663F2-D401-43BB-97B8-99EB8572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612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62206-6308-4D81-8AC8-0B6C3052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6B3B7-FF86-49D1-8F4C-936945B2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BE1B7-35D1-4B43-86D6-6A67DD44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6D356-C705-4022-8218-DBA5EB8B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46E27C-D5FB-4A24-9CDE-34B1A798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50168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1"/>
            <a:ext cx="8352928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3841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CA00A9-7BBF-4588-9EDE-206C085C3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025AA0-7C6E-407E-8845-5FBD97023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8ACDD-A1CB-4D64-9941-39534953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829C0-4B75-4AC0-9ACA-1BF40637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24F34-1239-41FB-BC5A-9EA387FF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1972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/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9143999" cy="43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80188" y="411510"/>
            <a:ext cx="8388071" cy="144016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b="0" baseline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sp>
        <p:nvSpPr>
          <p:cNvPr id="10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0187" y="1923678"/>
            <a:ext cx="4075789" cy="5330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cap="none" spc="0" baseline="0">
                <a:latin typeface="+mn-lt"/>
              </a:defRPr>
            </a:lvl1pPr>
          </a:lstStyle>
          <a:p>
            <a:pPr lvl="0"/>
            <a:r>
              <a:rPr lang="de-DE" dirty="0"/>
              <a:t>Datum/Referent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10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3"/>
          </p:nvPr>
        </p:nvSpPr>
        <p:spPr>
          <a:xfrm>
            <a:off x="414000" y="1008000"/>
            <a:ext cx="8352928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 baseline="0"/>
            </a:lvl1pPr>
            <a:lvl2pPr marL="719138" indent="-363538">
              <a:buFont typeface="Wingdings" panose="05000000000000000000" pitchFamily="2" charset="2"/>
              <a:buChar char="§"/>
              <a:defRPr sz="1600" baseline="0"/>
            </a:lvl2pPr>
            <a:lvl3pPr marL="1074738" indent="-355600">
              <a:buFont typeface="Wingdings" panose="05000000000000000000" pitchFamily="2" charset="2"/>
              <a:buChar char="§"/>
              <a:defRPr sz="1400" baseline="0"/>
            </a:lvl3pPr>
            <a:lvl4pPr marL="1439863" indent="-365125">
              <a:buFont typeface="Wingdings" panose="05000000000000000000" pitchFamily="2" charset="2"/>
              <a:buChar char="§"/>
              <a:defRPr sz="1200" baseline="0"/>
            </a:lvl4pPr>
            <a:lvl5pPr marL="1795463" indent="-355600">
              <a:buFont typeface="Wingdings" panose="05000000000000000000" pitchFamily="2" charset="2"/>
              <a:buChar char="§"/>
              <a:defRPr sz="1200" baseline="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756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4_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0902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279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14000" y="1008000"/>
            <a:ext cx="3996000" cy="3600000"/>
          </a:xfrm>
          <a:prstGeom prst="rect">
            <a:avLst/>
          </a:prstGeom>
        </p:spPr>
        <p:txBody>
          <a:bodyPr vert="horz" lIns="0"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800"/>
            </a:lvl1pPr>
            <a:lvl2pPr marL="742950" indent="-285750">
              <a:spcAft>
                <a:spcPts val="700"/>
              </a:spcAft>
              <a:buFont typeface="+mj-lt"/>
              <a:buAutoNum type="arabicPeriod"/>
              <a:defRPr sz="1200"/>
            </a:lvl2pPr>
            <a:lvl3pPr marL="1143000" indent="-228600">
              <a:spcAft>
                <a:spcPts val="700"/>
              </a:spcAft>
              <a:buFont typeface="+mj-lt"/>
              <a:buAutoNum type="arabicPeriod"/>
              <a:defRPr sz="1050"/>
            </a:lvl3pPr>
            <a:lvl4pPr marL="1600200" indent="-228600">
              <a:buFont typeface="Wingdings" charset="2"/>
              <a:buChar char="§"/>
              <a:defRPr/>
            </a:lvl4pPr>
            <a:lvl5pPr marL="2057400" indent="-228600">
              <a:buFont typeface="Wingdings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24000" y="249945"/>
            <a:ext cx="17126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000" b="0" cap="all" baseline="0" dirty="0">
                <a:solidFill>
                  <a:schemeClr val="tx1"/>
                </a:solidFill>
                <a:latin typeface="Calibri Light" panose="020F0302020204030204" pitchFamily="34" charset="0"/>
                <a:ea typeface="Roboto Lt" pitchFamily="2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771191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9625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3"/>
          </p:nvPr>
        </p:nvSpPr>
        <p:spPr>
          <a:xfrm>
            <a:off x="414000" y="1008000"/>
            <a:ext cx="8352928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 baseline="0"/>
            </a:lvl1pPr>
            <a:lvl2pPr marL="719138" indent="-363538">
              <a:buFont typeface="Wingdings" panose="05000000000000000000" pitchFamily="2" charset="2"/>
              <a:buChar char="§"/>
              <a:defRPr sz="1600" baseline="0"/>
            </a:lvl2pPr>
            <a:lvl3pPr marL="1074738" indent="-355600">
              <a:buFont typeface="Wingdings" panose="05000000000000000000" pitchFamily="2" charset="2"/>
              <a:buChar char="§"/>
              <a:defRPr sz="1400" baseline="0"/>
            </a:lvl3pPr>
            <a:lvl4pPr marL="1439863" indent="-365125">
              <a:buFont typeface="Wingdings" panose="05000000000000000000" pitchFamily="2" charset="2"/>
              <a:buChar char="§"/>
              <a:defRPr sz="1200" baseline="0"/>
            </a:lvl4pPr>
            <a:lvl5pPr marL="1795463" indent="-355600">
              <a:buFont typeface="Wingdings" panose="05000000000000000000" pitchFamily="2" charset="2"/>
              <a:buChar char="§"/>
              <a:defRPr sz="1200" baseline="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8867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_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sz="quarter" idx="14"/>
          </p:nvPr>
        </p:nvSpPr>
        <p:spPr>
          <a:xfrm>
            <a:off x="414000" y="1008000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38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quarter" idx="15"/>
          </p:nvPr>
        </p:nvSpPr>
        <p:spPr>
          <a:xfrm>
            <a:off x="4771408" y="1008061"/>
            <a:ext cx="3995520" cy="3600000"/>
          </a:xfrm>
          <a:prstGeom prst="rect">
            <a:avLst/>
          </a:prstGeom>
        </p:spPr>
        <p:txBody>
          <a:bodyPr lIns="0"/>
          <a:lstStyle>
            <a:lvl1pPr marL="342900" indent="-342900">
              <a:buFont typeface="Wingdings" panose="05000000000000000000" pitchFamily="2" charset="2"/>
              <a:buChar char="§"/>
              <a:defRPr sz="1800"/>
            </a:lvl1pPr>
            <a:lvl2pPr marL="719138" indent="-363538">
              <a:buFont typeface="Wingdings" panose="05000000000000000000" pitchFamily="2" charset="2"/>
              <a:buChar char="§"/>
              <a:defRPr sz="1600"/>
            </a:lvl2pPr>
            <a:lvl3pPr marL="1074738" indent="-355600">
              <a:buFont typeface="Wingdings" panose="05000000000000000000" pitchFamily="2" charset="2"/>
              <a:buChar char="§"/>
              <a:defRPr sz="1400"/>
            </a:lvl3pPr>
            <a:lvl4pPr marL="1439863" indent="-365125">
              <a:buFont typeface="Wingdings" panose="05000000000000000000" pitchFamily="2" charset="2"/>
              <a:buChar char="§"/>
              <a:defRPr sz="1200"/>
            </a:lvl4pPr>
            <a:lvl5pPr marL="1795463" indent="-355600"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14338" y="1008063"/>
            <a:ext cx="3995737" cy="36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>
              <a:defRPr lang="de-DE" dirty="0"/>
            </a:lvl1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7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23999" y="161999"/>
            <a:ext cx="8460000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 algn="l"/>
            <a:r>
              <a:rPr lang="de-DE" dirty="0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563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6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anchor="ctr"/>
          <a:lstStyle>
            <a:lvl1pPr marL="0" indent="0" algn="ctr">
              <a:buNone/>
              <a:defRPr sz="25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4000" y="4815501"/>
            <a:ext cx="4114800" cy="180000"/>
          </a:xfrm>
          <a:prstGeom prst="rect">
            <a:avLst/>
          </a:prstGeom>
        </p:spPr>
        <p:txBody>
          <a:bodyPr lIns="0" rIns="0"/>
          <a:lstStyle>
            <a:lvl1pPr>
              <a:defRPr sz="800">
                <a:latin typeface="+mn-lt"/>
              </a:defRPr>
            </a:lvl1pPr>
          </a:lstStyle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  <a:prstGeom prst="rect">
            <a:avLst/>
          </a:prstGeom>
        </p:spPr>
        <p:txBody>
          <a:bodyPr lIns="0" rIns="0"/>
          <a:lstStyle>
            <a:lvl1pPr algn="r">
              <a:defRPr sz="800">
                <a:latin typeface="+mn-lt"/>
              </a:defRPr>
            </a:lvl1pPr>
          </a:lstStyle>
          <a:p>
            <a:fld id="{6D784071-5E4C-448F-9B88-494260B219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286729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2" y="4505646"/>
            <a:ext cx="1664446" cy="411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27" y="4459114"/>
            <a:ext cx="1313638" cy="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81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3"/>
          <p:cNvSpPr>
            <a:spLocks noGrp="1"/>
          </p:cNvSpPr>
          <p:nvPr>
            <p:ph type="title"/>
          </p:nvPr>
        </p:nvSpPr>
        <p:spPr>
          <a:xfrm>
            <a:off x="323850" y="165100"/>
            <a:ext cx="8424614" cy="574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91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60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62" r:id="rId9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lang="de-DE" sz="2000" b="0" kern="1200" cap="all" baseline="0" smtClean="0">
          <a:solidFill>
            <a:schemeClr val="tx1"/>
          </a:solidFill>
          <a:latin typeface="Roboto Lt" pitchFamily="2" charset="0"/>
          <a:ea typeface="Roboto Lt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08E207-4726-43F3-B189-A83D6817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3E26BF-B5D1-40BC-A771-5547C819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6D5A8E-551F-49A1-B8AF-2AB9C8FB0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C0EE-9DAD-4292-B9B8-AA98DD235A4F}" type="datetimeFigureOut">
              <a:rPr lang="de-DE" smtClean="0"/>
              <a:t>19.12.2019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7E29E-75DF-4F92-B3FE-5FA2543EF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5D187-1699-4FB3-9F0A-71DA6016B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3FA5F-ADC3-464C-A438-CBD1188443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03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7" r:id="rId13"/>
    <p:sldLayoutId id="2147484078" r:id="rId14"/>
    <p:sldLayoutId id="2147484079" r:id="rId15"/>
  </p:sldLayoutIdLst>
  <p:transition>
    <p:fad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4319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189" y="411510"/>
            <a:ext cx="5299924" cy="1440160"/>
          </a:xfrm>
        </p:spPr>
        <p:txBody>
          <a:bodyPr/>
          <a:lstStyle/>
          <a:p>
            <a:r>
              <a:rPr lang="de-DE" dirty="0" err="1"/>
              <a:t>Candidate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Accessment</a:t>
            </a:r>
            <a:r>
              <a:rPr lang="de-DE" dirty="0"/>
              <a:t> 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80187" y="1923678"/>
            <a:ext cx="4075789" cy="1080120"/>
          </a:xfrm>
        </p:spPr>
        <p:txBody>
          <a:bodyPr/>
          <a:lstStyle/>
          <a:p>
            <a:r>
              <a:rPr lang="de-DE" dirty="0"/>
              <a:t>Ron </a:t>
            </a:r>
            <a:r>
              <a:rPr lang="de-DE" dirty="0" err="1"/>
              <a:t>Kagelmann</a:t>
            </a:r>
            <a:r>
              <a:rPr lang="de-DE" dirty="0"/>
              <a:t>, Sören Benjes, Tom </a:t>
            </a:r>
            <a:r>
              <a:rPr lang="de-DE" dirty="0" err="1"/>
              <a:t>Weitze</a:t>
            </a:r>
            <a:r>
              <a:rPr lang="de-DE" dirty="0"/>
              <a:t>, Elina Huck</a:t>
            </a:r>
          </a:p>
          <a:p>
            <a:r>
              <a:rPr lang="de-DE" sz="1000" dirty="0" err="1"/>
              <a:t>Ostfalia</a:t>
            </a:r>
            <a:r>
              <a:rPr lang="de-DE" sz="1000" dirty="0"/>
              <a:t> Hochschule für angewandte Wissenschaften</a:t>
            </a:r>
          </a:p>
        </p:txBody>
      </p:sp>
    </p:spTree>
    <p:extLst>
      <p:ext uri="{BB962C8B-B14F-4D97-AF65-F5344CB8AC3E}">
        <p14:creationId xmlns:p14="http://schemas.microsoft.com/office/powerpoint/2010/main" val="16961948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0F7D-E271-4944-BC85-E91E8EBC6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 - Auswertung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05" y="1010986"/>
            <a:ext cx="6391040" cy="3594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83468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WhatsApp Image 2019-12-19 at 18.58.13.jpeg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rcRect r="36906" b="70412"/>
          <a:stretch>
            <a:fillRect/>
          </a:stretch>
        </p:blipFill>
        <p:spPr>
          <a:xfrm>
            <a:off x="539552" y="1131590"/>
            <a:ext cx="7643383" cy="2016224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Zwischenergebnis – Fragen- / Stellengenerierung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DA00A3-7C52-4CFD-A81C-5AD7ADBB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25D99D-36A2-467B-B1AE-516DD1FCB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3E6898-F1CD-442E-9531-29D8C0BD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FF1F925-FD52-435D-ADA1-3396E4F84ECC}"/>
              </a:ext>
            </a:extLst>
          </p:cNvPr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Sprint 1 = 15 Vorgänge</a:t>
            </a:r>
          </a:p>
          <a:p>
            <a:r>
              <a:rPr lang="de-DE" dirty="0">
                <a:latin typeface="+mn-lt"/>
              </a:rPr>
              <a:t>Sprint 2 = 11 Vorgänge</a:t>
            </a:r>
          </a:p>
          <a:p>
            <a:r>
              <a:rPr lang="de-DE" dirty="0">
                <a:latin typeface="+mn-lt"/>
              </a:rPr>
              <a:t>Sprint 3 = 2 Vorgänge 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B8877A4-91DC-4606-B673-7F454B916E1B}"/>
              </a:ext>
            </a:extLst>
          </p:cNvPr>
          <p:cNvGrpSpPr/>
          <p:nvPr/>
        </p:nvGrpSpPr>
        <p:grpSpPr>
          <a:xfrm>
            <a:off x="251520" y="1419622"/>
            <a:ext cx="5760640" cy="3362890"/>
            <a:chOff x="251520" y="1419622"/>
            <a:chExt cx="5760640" cy="336289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DBE4DEB-D415-44C1-8203-3DD79504502C}"/>
                </a:ext>
              </a:extLst>
            </p:cNvPr>
            <p:cNvGrpSpPr/>
            <p:nvPr/>
          </p:nvGrpSpPr>
          <p:grpSpPr>
            <a:xfrm>
              <a:off x="251520" y="1419622"/>
              <a:ext cx="5760640" cy="3362890"/>
              <a:chOff x="251520" y="1419622"/>
              <a:chExt cx="5760640" cy="336289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AE624F2E-31EF-4D5B-A4EE-1E6E05978147}"/>
                  </a:ext>
                </a:extLst>
              </p:cNvPr>
              <p:cNvGrpSpPr/>
              <p:nvPr/>
            </p:nvGrpSpPr>
            <p:grpSpPr>
              <a:xfrm>
                <a:off x="251520" y="1419622"/>
                <a:ext cx="5256584" cy="2241540"/>
                <a:chOff x="251520" y="1419622"/>
                <a:chExt cx="5256584" cy="2241540"/>
              </a:xfrm>
            </p:grpSpPr>
            <p:sp>
              <p:nvSpPr>
                <p:cNvPr id="7" name="Rechteck 6">
                  <a:extLst>
                    <a:ext uri="{FF2B5EF4-FFF2-40B4-BE49-F238E27FC236}">
                      <a16:creationId xmlns:a16="http://schemas.microsoft.com/office/drawing/2014/main" id="{123E0B41-8489-49CF-8151-9445E1B3F908}"/>
                    </a:ext>
                  </a:extLst>
                </p:cNvPr>
                <p:cNvSpPr/>
                <p:nvPr/>
              </p:nvSpPr>
              <p:spPr>
                <a:xfrm>
                  <a:off x="611560" y="1419622"/>
                  <a:ext cx="1152128" cy="576064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Sprint 1</a:t>
                  </a:r>
                </a:p>
              </p:txBody>
            </p:sp>
            <p:cxnSp>
              <p:nvCxnSpPr>
                <p:cNvPr id="8" name="Gerade Verbindung mit Pfeil 7">
                  <a:extLst>
                    <a:ext uri="{FF2B5EF4-FFF2-40B4-BE49-F238E27FC236}">
                      <a16:creationId xmlns:a16="http://schemas.microsoft.com/office/drawing/2014/main" id="{2EF2DCEA-92BC-4764-9D5D-BBAD082C6958}"/>
                    </a:ext>
                  </a:extLst>
                </p:cNvPr>
                <p:cNvCxnSpPr/>
                <p:nvPr/>
              </p:nvCxnSpPr>
              <p:spPr>
                <a:xfrm>
                  <a:off x="1835696" y="1707654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C656A99-5688-4804-9707-AE1C64852099}"/>
                    </a:ext>
                  </a:extLst>
                </p:cNvPr>
                <p:cNvSpPr/>
                <p:nvPr/>
              </p:nvSpPr>
              <p:spPr>
                <a:xfrm>
                  <a:off x="2483768" y="1419622"/>
                  <a:ext cx="1080120" cy="576064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Sprint 2</a:t>
                  </a:r>
                </a:p>
              </p:txBody>
            </p:sp>
            <p:cxnSp>
              <p:nvCxnSpPr>
                <p:cNvPr id="10" name="Gerade Verbindung mit Pfeil 9">
                  <a:extLst>
                    <a:ext uri="{FF2B5EF4-FFF2-40B4-BE49-F238E27FC236}">
                      <a16:creationId xmlns:a16="http://schemas.microsoft.com/office/drawing/2014/main" id="{316651B8-D82A-41C5-9529-E441A1042006}"/>
                    </a:ext>
                  </a:extLst>
                </p:cNvPr>
                <p:cNvCxnSpPr/>
                <p:nvPr/>
              </p:nvCxnSpPr>
              <p:spPr>
                <a:xfrm>
                  <a:off x="3707904" y="1707654"/>
                  <a:ext cx="50405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7A28C176-F550-4BA6-8F86-C6D80AB95967}"/>
                    </a:ext>
                  </a:extLst>
                </p:cNvPr>
                <p:cNvSpPr/>
                <p:nvPr/>
              </p:nvSpPr>
              <p:spPr>
                <a:xfrm>
                  <a:off x="4355976" y="1419622"/>
                  <a:ext cx="1080120" cy="576064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de-DE" sz="2000" dirty="0"/>
                    <a:t>Sprint 3</a:t>
                  </a:r>
                </a:p>
              </p:txBody>
            </p:sp>
            <p:sp>
              <p:nvSpPr>
                <p:cNvPr id="12" name="Pfeil nach unten 23">
                  <a:extLst>
                    <a:ext uri="{FF2B5EF4-FFF2-40B4-BE49-F238E27FC236}">
                      <a16:creationId xmlns:a16="http://schemas.microsoft.com/office/drawing/2014/main" id="{F4E26F57-A24E-457D-B4A9-83E30CBDE45C}"/>
                    </a:ext>
                  </a:extLst>
                </p:cNvPr>
                <p:cNvSpPr/>
                <p:nvPr/>
              </p:nvSpPr>
              <p:spPr>
                <a:xfrm>
                  <a:off x="1979712" y="2067694"/>
                  <a:ext cx="216024" cy="576064"/>
                </a:xfrm>
                <a:prstGeom prst="downArrow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Pfeil nach unten 24">
                  <a:extLst>
                    <a:ext uri="{FF2B5EF4-FFF2-40B4-BE49-F238E27FC236}">
                      <a16:creationId xmlns:a16="http://schemas.microsoft.com/office/drawing/2014/main" id="{478FAD4F-0F8D-46A4-9B40-7FC4A5A96AEF}"/>
                    </a:ext>
                  </a:extLst>
                </p:cNvPr>
                <p:cNvSpPr/>
                <p:nvPr/>
              </p:nvSpPr>
              <p:spPr>
                <a:xfrm>
                  <a:off x="3851920" y="2067694"/>
                  <a:ext cx="216024" cy="576064"/>
                </a:xfrm>
                <a:prstGeom prst="downArrow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" name="Gerade Verbindung mit Pfeil 13">
                  <a:extLst>
                    <a:ext uri="{FF2B5EF4-FFF2-40B4-BE49-F238E27FC236}">
                      <a16:creationId xmlns:a16="http://schemas.microsoft.com/office/drawing/2014/main" id="{718D4B49-B848-4983-9228-3D29FFD390DA}"/>
                    </a:ext>
                  </a:extLst>
                </p:cNvPr>
                <p:cNvCxnSpPr/>
                <p:nvPr/>
              </p:nvCxnSpPr>
              <p:spPr>
                <a:xfrm>
                  <a:off x="611560" y="3147814"/>
                  <a:ext cx="489654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B3D5F456-ACBA-4733-A1A6-4791ABAABA6E}"/>
                    </a:ext>
                  </a:extLst>
                </p:cNvPr>
                <p:cNvSpPr txBox="1"/>
                <p:nvPr/>
              </p:nvSpPr>
              <p:spPr>
                <a:xfrm>
                  <a:off x="251520" y="3291830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b="1" dirty="0">
                      <a:latin typeface="+mn-lt"/>
                    </a:rPr>
                    <a:t>11.10.19</a:t>
                  </a:r>
                  <a:r>
                    <a:rPr lang="de-DE" dirty="0">
                      <a:latin typeface="+mn-lt"/>
                    </a:rPr>
                    <a:t> </a:t>
                  </a:r>
                </a:p>
              </p:txBody>
            </p:sp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741629E-BD3F-4D4D-BFFE-B3A56E544A40}"/>
                    </a:ext>
                  </a:extLst>
                </p:cNvPr>
                <p:cNvSpPr txBox="1"/>
                <p:nvPr/>
              </p:nvSpPr>
              <p:spPr>
                <a:xfrm>
                  <a:off x="1691680" y="3363838"/>
                  <a:ext cx="7200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b="1" dirty="0">
                      <a:latin typeface="+mn-lt"/>
                    </a:rPr>
                    <a:t>15.11.19</a:t>
                  </a:r>
                </a:p>
              </p:txBody>
            </p:sp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47F8098-0F7E-452E-ADC4-00799FA135C4}"/>
                    </a:ext>
                  </a:extLst>
                </p:cNvPr>
                <p:cNvSpPr txBox="1"/>
                <p:nvPr/>
              </p:nvSpPr>
              <p:spPr>
                <a:xfrm>
                  <a:off x="3563888" y="3363838"/>
                  <a:ext cx="79208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b="1" dirty="0">
                      <a:latin typeface="+mn-lt"/>
                    </a:rPr>
                    <a:t>20.12.19</a:t>
                  </a:r>
                </a:p>
              </p:txBody>
            </p:sp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5C14264A-F99C-4773-BE90-543EE83E1F26}"/>
                    </a:ext>
                  </a:extLst>
                </p:cNvPr>
                <p:cNvSpPr txBox="1"/>
                <p:nvPr/>
              </p:nvSpPr>
              <p:spPr>
                <a:xfrm>
                  <a:off x="1619672" y="2787774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</a:rPr>
                    <a:t>Meilenstein 1 </a:t>
                  </a:r>
                </a:p>
              </p:txBody>
            </p:sp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FC75E542-F7DE-4580-8FD6-1794B9C27703}"/>
                    </a:ext>
                  </a:extLst>
                </p:cNvPr>
                <p:cNvSpPr txBox="1"/>
                <p:nvPr/>
              </p:nvSpPr>
              <p:spPr>
                <a:xfrm>
                  <a:off x="3419872" y="2787774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</a:rPr>
                    <a:t>Meilenstein 2</a:t>
                  </a:r>
                </a:p>
              </p:txBody>
            </p:sp>
          </p:grp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C1FE8425-F1BD-4880-A1C5-7DD4EB9D8235}"/>
                  </a:ext>
                </a:extLst>
              </p:cNvPr>
              <p:cNvCxnSpPr/>
              <p:nvPr/>
            </p:nvCxnSpPr>
            <p:spPr>
              <a:xfrm flipH="1" flipV="1">
                <a:off x="4067944" y="3651870"/>
                <a:ext cx="864096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62CC856-2AEF-4538-A4B9-DEE76A9E4745}"/>
                  </a:ext>
                </a:extLst>
              </p:cNvPr>
              <p:cNvSpPr txBox="1"/>
              <p:nvPr/>
            </p:nvSpPr>
            <p:spPr>
              <a:xfrm>
                <a:off x="4788024" y="444395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solidFill>
                      <a:srgbClr val="FF0000"/>
                    </a:solidFill>
                    <a:latin typeface="+mn-lt"/>
                  </a:rPr>
                  <a:t>Endergebnis</a:t>
                </a: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0522174-5BA4-4022-B0FF-67500E297BBA}"/>
                </a:ext>
              </a:extLst>
            </p:cNvPr>
            <p:cNvSpPr txBox="1"/>
            <p:nvPr/>
          </p:nvSpPr>
          <p:spPr>
            <a:xfrm>
              <a:off x="5220072" y="3363838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latin typeface="+mn-lt"/>
                </a:rPr>
                <a:t>30.01.20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5382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Lösungsänderung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567930" y="601399"/>
            <a:ext cx="3979563" cy="39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Multiple Choice &amp; Textfelder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Tests &amp; Stellen durch Datenbank (ausgelagert)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Stellenauswahl mit Drop-Down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Seite zwischen ID-Eingabe &amp; Test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Reiter für Fragen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Fragen + passende Antworten in Auswertung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0F7D-E271-4944-BC85-E91E8EBC6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 - Stellenauswahl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5" y="1008063"/>
            <a:ext cx="6396739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8914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0F7D-E271-4944-BC85-E91E8EBC6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 – Eingabe 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5" y="1008063"/>
            <a:ext cx="6396739" cy="360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3713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0F7D-E271-4944-BC85-E91E8EBC6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 – Seite zwischen ID-Eingabe &amp; Test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6" y="1008063"/>
            <a:ext cx="6396737" cy="360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1905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0F7D-E271-4944-BC85-E91E8EBC6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 - 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6" y="1008063"/>
            <a:ext cx="6396737" cy="360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2904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0F7D-E271-4944-BC85-E91E8EBC6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Endergebnis - Auswertung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7" y="1008063"/>
            <a:ext cx="6396735" cy="360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4463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Verbesserungsvorschläge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567930" y="601399"/>
            <a:ext cx="3979563" cy="39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ID </a:t>
            </a:r>
            <a:r>
              <a:rPr lang="en-US" dirty="0" err="1">
                <a:solidFill>
                  <a:srgbClr val="000000"/>
                </a:solidFill>
              </a:rPr>
              <a:t>nur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bestimmte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Anzahl</a:t>
            </a:r>
            <a:r>
              <a:rPr lang="en-US" dirty="0">
                <a:solidFill>
                  <a:srgbClr val="000000"/>
                </a:solidFill>
              </a:rPr>
              <a:t> an </a:t>
            </a:r>
            <a:r>
              <a:rPr lang="en-US" dirty="0" err="1">
                <a:solidFill>
                  <a:srgbClr val="000000"/>
                </a:solidFill>
              </a:rPr>
              <a:t>Zeichen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Zurück</a:t>
            </a:r>
            <a:r>
              <a:rPr lang="en-US" dirty="0">
                <a:solidFill>
                  <a:srgbClr val="000000"/>
                </a:solidFill>
              </a:rPr>
              <a:t>-Button </a:t>
            </a:r>
            <a:r>
              <a:rPr lang="en-US" dirty="0" err="1">
                <a:solidFill>
                  <a:srgbClr val="000000"/>
                </a:solidFill>
              </a:rPr>
              <a:t>blockieren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Countdown </a:t>
            </a:r>
            <a:r>
              <a:rPr lang="en-US" dirty="0" err="1">
                <a:solidFill>
                  <a:srgbClr val="000000"/>
                </a:solidFill>
              </a:rPr>
              <a:t>nach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Zurück</a:t>
            </a:r>
            <a:r>
              <a:rPr lang="en-US" dirty="0">
                <a:solidFill>
                  <a:srgbClr val="000000"/>
                </a:solidFill>
              </a:rPr>
              <a:t>-Button </a:t>
            </a:r>
            <a:r>
              <a:rPr lang="en-US" dirty="0" err="1">
                <a:solidFill>
                  <a:srgbClr val="000000"/>
                </a:solidFill>
              </a:rPr>
              <a:t>nicht</a:t>
            </a:r>
            <a:r>
              <a:rPr lang="en-US" dirty="0">
                <a:solidFill>
                  <a:srgbClr val="000000"/>
                </a:solidFill>
              </a:rPr>
              <a:t> neu </a:t>
            </a:r>
            <a:r>
              <a:rPr lang="en-US" dirty="0" err="1">
                <a:solidFill>
                  <a:srgbClr val="000000"/>
                </a:solidFill>
              </a:rPr>
              <a:t>starten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Kategorienauswertung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Weiter</a:t>
            </a:r>
            <a:r>
              <a:rPr lang="en-US" dirty="0">
                <a:solidFill>
                  <a:srgbClr val="000000"/>
                </a:solidFill>
              </a:rPr>
              <a:t>-Button </a:t>
            </a:r>
            <a:r>
              <a:rPr lang="en-US" dirty="0" err="1">
                <a:solidFill>
                  <a:srgbClr val="000000"/>
                </a:solidFill>
              </a:rPr>
              <a:t>beim</a:t>
            </a:r>
            <a:r>
              <a:rPr lang="en-US" dirty="0">
                <a:solidFill>
                  <a:srgbClr val="000000"/>
                </a:solidFill>
              </a:rPr>
              <a:t> Tab-</a:t>
            </a:r>
            <a:r>
              <a:rPr lang="en-US" dirty="0" err="1">
                <a:solidFill>
                  <a:srgbClr val="000000"/>
                </a:solidFill>
              </a:rPr>
              <a:t>Menü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Bearbeitete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Fragen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im</a:t>
            </a:r>
            <a:r>
              <a:rPr lang="en-US" dirty="0">
                <a:solidFill>
                  <a:srgbClr val="000000"/>
                </a:solidFill>
              </a:rPr>
              <a:t> Tab-</a:t>
            </a:r>
            <a:r>
              <a:rPr lang="en-US" dirty="0" err="1">
                <a:solidFill>
                  <a:srgbClr val="000000"/>
                </a:solidFill>
              </a:rPr>
              <a:t>Menü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erkennbar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machen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00F9B18-094B-483E-9EBE-E2A2BE3818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Problemstellung</a:t>
            </a:r>
          </a:p>
          <a:p>
            <a:pPr>
              <a:buFont typeface="+mj-lt"/>
              <a:buAutoNum type="arabicPeriod"/>
            </a:pPr>
            <a:r>
              <a:rPr lang="de-DE" dirty="0"/>
              <a:t>Meilensteine</a:t>
            </a:r>
          </a:p>
          <a:p>
            <a:pPr>
              <a:buFont typeface="+mj-lt"/>
              <a:buAutoNum type="arabicPeriod"/>
            </a:pPr>
            <a:r>
              <a:rPr lang="de-DE" dirty="0"/>
              <a:t>Zwischenergebnis</a:t>
            </a:r>
          </a:p>
          <a:p>
            <a:pPr>
              <a:buFont typeface="+mj-lt"/>
              <a:buAutoNum type="arabicPeriod"/>
            </a:pPr>
            <a:r>
              <a:rPr lang="de-DE" dirty="0"/>
              <a:t>Endergebnis</a:t>
            </a:r>
          </a:p>
          <a:p>
            <a:pPr>
              <a:buFont typeface="+mj-lt"/>
              <a:buAutoNum type="arabicPeriod"/>
            </a:pPr>
            <a:r>
              <a:rPr lang="de-DE" dirty="0"/>
              <a:t>Verbesserungsvorschläge</a:t>
            </a:r>
          </a:p>
          <a:p>
            <a:pPr>
              <a:buFont typeface="+mj-lt"/>
              <a:buAutoNum type="arabicPeriod"/>
            </a:pPr>
            <a:r>
              <a:rPr lang="de-DE" dirty="0"/>
              <a:t>Ausbaufähigkeit des Projekts</a:t>
            </a:r>
          </a:p>
          <a:p>
            <a:pPr>
              <a:buFont typeface="+mj-lt"/>
              <a:buAutoNum type="arabicPeriod"/>
            </a:pPr>
            <a:r>
              <a:rPr lang="de-DE" dirty="0"/>
              <a:t>Wirtschaftliche Aspekte</a:t>
            </a:r>
          </a:p>
          <a:p>
            <a:pPr>
              <a:buFont typeface="+mj-lt"/>
              <a:buAutoNum type="arabicPeriod"/>
            </a:pPr>
            <a:r>
              <a:rPr lang="de-DE" dirty="0"/>
              <a:t>Präsentation </a:t>
            </a:r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/>
              <a:t>Assesment</a:t>
            </a:r>
            <a:r>
              <a:rPr lang="de-DE" dirty="0"/>
              <a:t> System</a:t>
            </a:r>
          </a:p>
          <a:p>
            <a:pPr>
              <a:buFont typeface="+mj-lt"/>
              <a:buAutoNum type="arabicPeriod"/>
            </a:pPr>
            <a:r>
              <a:rPr lang="de-DE" dirty="0"/>
              <a:t>Unser Erfahrungsbericht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C04C46-CDE6-4321-A700-14D50816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8E0A9F-0B80-4A0F-9ED0-DD5DC7223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8251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51435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725" cy="51435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4751" y="273843"/>
            <a:ext cx="2980250" cy="4358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Ausbaufähigkeit des Projekts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4017695" y="273843"/>
            <a:ext cx="4497653" cy="4358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Anwendung für die Verwaltung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Anwendung für Ergebnisverwaltung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784071-5E4C-448F-9B88-494260B2190C}" type="slidenum">
              <a:rPr lang="en-US" sz="1200">
                <a:solidFill>
                  <a:srgbClr val="FFFFFF">
                    <a:alpha val="80000"/>
                  </a:srgbClr>
                </a:solidFill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200">
              <a:solidFill>
                <a:srgbClr val="FFFFFF">
                  <a:alpha val="80000"/>
                </a:srgbClr>
              </a:solidFill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Wirtschaftliche Aspekte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698F227-B451-426F-91A2-9B1A9BAF51D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37424457"/>
              </p:ext>
            </p:extLst>
          </p:nvPr>
        </p:nvGraphicFramePr>
        <p:xfrm>
          <a:off x="414338" y="1008063"/>
          <a:ext cx="835144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60">
                  <a:extLst>
                    <a:ext uri="{9D8B030D-6E8A-4147-A177-3AD203B41FA5}">
                      <a16:colId xmlns:a16="http://schemas.microsoft.com/office/drawing/2014/main" val="1422127570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583041395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3179524256"/>
                    </a:ext>
                  </a:extLst>
                </a:gridCol>
                <a:gridCol w="2087860">
                  <a:extLst>
                    <a:ext uri="{9D8B030D-6E8A-4147-A177-3AD203B41FA5}">
                      <a16:colId xmlns:a16="http://schemas.microsoft.com/office/drawing/2014/main" val="33291302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de-DE" sz="1400" dirty="0"/>
                        <a:t>Kosten Fachabteilung pro Stunde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Einsatzzeit pro Bewerbung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Bewerbungen pro Jahr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Kosten pro Jahr</a:t>
                      </a:r>
                    </a:p>
                  </a:txBody>
                  <a:tcPr marL="114295" marR="114295" marT="34290" marB="34290"/>
                </a:tc>
                <a:extLst>
                  <a:ext uri="{0D108BD9-81ED-4DB2-BD59-A6C34878D82A}">
                    <a16:rowId xmlns:a16="http://schemas.microsoft.com/office/drawing/2014/main" val="10931021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 dirty="0"/>
                        <a:t>40 €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 Stunden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30</a:t>
                      </a:r>
                    </a:p>
                  </a:txBody>
                  <a:tcPr marL="114295" marR="114295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2400</a:t>
                      </a:r>
                    </a:p>
                  </a:txBody>
                  <a:tcPr marL="114295" marR="114295" marT="34290" marB="34290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34783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9B747-C6B1-4501-B490-FAE8B9DD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Aktuell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61CB9F-785B-40DF-ACE5-97136D52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EBC796-B3EA-4613-BD61-6E5ABFF6688C}"/>
              </a:ext>
            </a:extLst>
          </p:cNvPr>
          <p:cNvSpPr txBox="1"/>
          <p:nvPr/>
        </p:nvSpPr>
        <p:spPr>
          <a:xfrm>
            <a:off x="414000" y="2649181"/>
            <a:ext cx="24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Kosten pro Facharbeiter</a:t>
            </a:r>
          </a:p>
        </p:txBody>
      </p:sp>
    </p:spTree>
    <p:extLst>
      <p:ext uri="{BB962C8B-B14F-4D97-AF65-F5344CB8AC3E}">
        <p14:creationId xmlns:p14="http://schemas.microsoft.com/office/powerpoint/2010/main" val="356849063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200632B9-04CE-4F22-8511-D1F76165046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32518370"/>
              </p:ext>
            </p:extLst>
          </p:nvPr>
        </p:nvGraphicFramePr>
        <p:xfrm>
          <a:off x="414338" y="1008460"/>
          <a:ext cx="6681468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387211220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1076816770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6446909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6601993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DE" sz="1400" dirty="0"/>
                        <a:t>Zeitaufwand je Mitarbeiter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Teilnehmende Mitarbeiter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Gesamtzeitaufwand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Kosten </a:t>
                      </a:r>
                      <a:r>
                        <a:rPr lang="de-DE" sz="1400" dirty="0" err="1"/>
                        <a:t>Gesammt</a:t>
                      </a:r>
                      <a:endParaRPr lang="de-DE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382614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80 Stunden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320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12.000 €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966479974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616B8712-7E83-448E-855A-C630A8C2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des Projekts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6859-C8B5-4F48-B7C2-4E4702EA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55921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FEFD92D-9B3A-4F6C-A0F9-E533500EEB5D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4338" y="1008063"/>
          <a:ext cx="835183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67">
                  <a:extLst>
                    <a:ext uri="{9D8B030D-6E8A-4147-A177-3AD203B41FA5}">
                      <a16:colId xmlns:a16="http://schemas.microsoft.com/office/drawing/2014/main" val="1411345865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3186879332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275427691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519257129"/>
                    </a:ext>
                  </a:extLst>
                </a:gridCol>
                <a:gridCol w="1670367">
                  <a:extLst>
                    <a:ext uri="{9D8B030D-6E8A-4147-A177-3AD203B41FA5}">
                      <a16:colId xmlns:a16="http://schemas.microsoft.com/office/drawing/2014/main" val="68720792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de-DE" sz="1400" dirty="0"/>
                        <a:t>Kosten gesamt.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Ersparnis pro Facharbeiter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Break </a:t>
                      </a:r>
                      <a:r>
                        <a:rPr lang="de-DE" sz="1400" dirty="0" err="1"/>
                        <a:t>even</a:t>
                      </a:r>
                      <a:r>
                        <a:rPr lang="de-DE" sz="1400" dirty="0"/>
                        <a:t> Point *3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4100005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12.000 €</a:t>
                      </a:r>
                    </a:p>
                  </a:txBody>
                  <a:tcPr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2400€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 Jahre</a:t>
                      </a:r>
                    </a:p>
                  </a:txBody>
                  <a:tcPr marT="34290" marB="34290">
                    <a:solidFill>
                      <a:srgbClr val="7DAB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2,5 Jahre</a:t>
                      </a:r>
                    </a:p>
                  </a:txBody>
                  <a:tcPr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1,7 Jahre</a:t>
                      </a:r>
                    </a:p>
                  </a:txBody>
                  <a:tcPr marT="34290" marB="34290"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40368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EEBCEA94-1F0B-4BC2-A9FD-BB392F04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Refinanzierung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37C0F-D559-4647-8976-3A09155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CD86F0-C010-48CB-97CE-F7971255D163}"/>
              </a:ext>
            </a:extLst>
          </p:cNvPr>
          <p:cNvSpPr txBox="1"/>
          <p:nvPr/>
        </p:nvSpPr>
        <p:spPr>
          <a:xfrm>
            <a:off x="323528" y="4371950"/>
            <a:ext cx="1552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n-lt"/>
              </a:rPr>
              <a:t>*1 Bei einem Facharbeiter</a:t>
            </a:r>
          </a:p>
          <a:p>
            <a:r>
              <a:rPr lang="de-DE" sz="1000" dirty="0">
                <a:latin typeface="+mn-lt"/>
              </a:rPr>
              <a:t>*2 Bei zwei Facharbeiter</a:t>
            </a:r>
            <a:br>
              <a:rPr lang="de-DE" sz="1000" dirty="0">
                <a:latin typeface="+mn-lt"/>
              </a:rPr>
            </a:br>
            <a:r>
              <a:rPr lang="de-DE" sz="1000" dirty="0">
                <a:latin typeface="+mn-lt"/>
              </a:rPr>
              <a:t>*3 bei drei Facharbeiter</a:t>
            </a:r>
          </a:p>
        </p:txBody>
      </p:sp>
    </p:spTree>
    <p:extLst>
      <p:ext uri="{BB962C8B-B14F-4D97-AF65-F5344CB8AC3E}">
        <p14:creationId xmlns:p14="http://schemas.microsoft.com/office/powerpoint/2010/main" val="40578413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86F98FBE-B937-4EA7-BE59-5500F24BAD6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5046197"/>
              </p:ext>
            </p:extLst>
          </p:nvPr>
        </p:nvGraphicFramePr>
        <p:xfrm>
          <a:off x="414338" y="1008063"/>
          <a:ext cx="8351837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387DD09F-1FF5-4145-80F5-EC3CECC0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0045E5-39FD-4258-8622-CD14D3433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8622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999" y="2283750"/>
            <a:ext cx="8460000" cy="576000"/>
          </a:xfrm>
        </p:spPr>
        <p:txBody>
          <a:bodyPr/>
          <a:lstStyle/>
          <a:p>
            <a:r>
              <a:rPr lang="de-DE" dirty="0"/>
              <a:t>Präsentation </a:t>
            </a:r>
            <a:r>
              <a:rPr lang="de-DE" dirty="0" err="1"/>
              <a:t>Candidate</a:t>
            </a:r>
            <a:r>
              <a:rPr lang="de-DE" dirty="0"/>
              <a:t> </a:t>
            </a:r>
            <a:r>
              <a:rPr lang="de-DE" dirty="0" err="1"/>
              <a:t>assesment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DA00A3-7C52-4CFD-A81C-5AD7ADBB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25D99D-36A2-467B-B1AE-516DD1FCB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 bzw. 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3E6898-F1CD-442E-9531-29D8C0BD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FF1F925-FD52-435D-ADA1-3396E4F84ECC}"/>
              </a:ext>
            </a:extLst>
          </p:cNvPr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Sprint 1 = 15 Vorgänge</a:t>
            </a:r>
          </a:p>
          <a:p>
            <a:r>
              <a:rPr lang="de-DE" dirty="0">
                <a:latin typeface="+mn-lt"/>
              </a:rPr>
              <a:t>Sprint 2 = 11 Vorgänge</a:t>
            </a:r>
          </a:p>
          <a:p>
            <a:r>
              <a:rPr lang="de-DE" dirty="0">
                <a:latin typeface="+mn-lt"/>
              </a:rPr>
              <a:t>Sprint 3 = 2 Vorgänge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28C2A23-5992-4B00-914E-30E792377FBC}"/>
              </a:ext>
            </a:extLst>
          </p:cNvPr>
          <p:cNvGrpSpPr/>
          <p:nvPr/>
        </p:nvGrpSpPr>
        <p:grpSpPr>
          <a:xfrm>
            <a:off x="251520" y="1419622"/>
            <a:ext cx="5688632" cy="2241540"/>
            <a:chOff x="251520" y="1419622"/>
            <a:chExt cx="5688632" cy="224154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E624F2E-31EF-4D5B-A4EE-1E6E05978147}"/>
                </a:ext>
              </a:extLst>
            </p:cNvPr>
            <p:cNvGrpSpPr/>
            <p:nvPr/>
          </p:nvGrpSpPr>
          <p:grpSpPr>
            <a:xfrm>
              <a:off x="251520" y="1419622"/>
              <a:ext cx="5256584" cy="2241540"/>
              <a:chOff x="251520" y="1419622"/>
              <a:chExt cx="5256584" cy="2241540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23E0B41-8489-49CF-8151-9445E1B3F908}"/>
                  </a:ext>
                </a:extLst>
              </p:cNvPr>
              <p:cNvSpPr/>
              <p:nvPr/>
            </p:nvSpPr>
            <p:spPr>
              <a:xfrm>
                <a:off x="611560" y="1419622"/>
                <a:ext cx="1152128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1</a:t>
                </a:r>
              </a:p>
            </p:txBody>
          </p: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2EF2DCEA-92BC-4764-9D5D-BBAD082C6958}"/>
                  </a:ext>
                </a:extLst>
              </p:cNvPr>
              <p:cNvCxnSpPr/>
              <p:nvPr/>
            </p:nvCxnSpPr>
            <p:spPr>
              <a:xfrm>
                <a:off x="1835696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C656A99-5688-4804-9707-AE1C64852099}"/>
                  </a:ext>
                </a:extLst>
              </p:cNvPr>
              <p:cNvSpPr/>
              <p:nvPr/>
            </p:nvSpPr>
            <p:spPr>
              <a:xfrm>
                <a:off x="2483768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2</a:t>
                </a:r>
              </a:p>
            </p:txBody>
          </p: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316651B8-D82A-41C5-9529-E441A1042006}"/>
                  </a:ext>
                </a:extLst>
              </p:cNvPr>
              <p:cNvCxnSpPr/>
              <p:nvPr/>
            </p:nvCxnSpPr>
            <p:spPr>
              <a:xfrm>
                <a:off x="3707904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7A28C176-F550-4BA6-8F86-C6D80AB95967}"/>
                  </a:ext>
                </a:extLst>
              </p:cNvPr>
              <p:cNvSpPr/>
              <p:nvPr/>
            </p:nvSpPr>
            <p:spPr>
              <a:xfrm>
                <a:off x="4355976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3</a:t>
                </a:r>
              </a:p>
            </p:txBody>
          </p:sp>
          <p:sp>
            <p:nvSpPr>
              <p:cNvPr id="12" name="Pfeil nach unten 23">
                <a:extLst>
                  <a:ext uri="{FF2B5EF4-FFF2-40B4-BE49-F238E27FC236}">
                    <a16:creationId xmlns:a16="http://schemas.microsoft.com/office/drawing/2014/main" id="{F4E26F57-A24E-457D-B4A9-83E30CBDE45C}"/>
                  </a:ext>
                </a:extLst>
              </p:cNvPr>
              <p:cNvSpPr/>
              <p:nvPr/>
            </p:nvSpPr>
            <p:spPr>
              <a:xfrm>
                <a:off x="1979712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3" name="Pfeil nach unten 24">
                <a:extLst>
                  <a:ext uri="{FF2B5EF4-FFF2-40B4-BE49-F238E27FC236}">
                    <a16:creationId xmlns:a16="http://schemas.microsoft.com/office/drawing/2014/main" id="{478FAD4F-0F8D-46A4-9B40-7FC4A5A96AEF}"/>
                  </a:ext>
                </a:extLst>
              </p:cNvPr>
              <p:cNvSpPr/>
              <p:nvPr/>
            </p:nvSpPr>
            <p:spPr>
              <a:xfrm>
                <a:off x="3851920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718D4B49-B848-4983-9228-3D29FFD390DA}"/>
                  </a:ext>
                </a:extLst>
              </p:cNvPr>
              <p:cNvCxnSpPr/>
              <p:nvPr/>
            </p:nvCxnSpPr>
            <p:spPr>
              <a:xfrm>
                <a:off x="611560" y="3147814"/>
                <a:ext cx="48965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3D5F456-ACBA-4733-A1A6-4791ABAABA6E}"/>
                  </a:ext>
                </a:extLst>
              </p:cNvPr>
              <p:cNvSpPr txBox="1"/>
              <p:nvPr/>
            </p:nvSpPr>
            <p:spPr>
              <a:xfrm>
                <a:off x="251520" y="329183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11.10.19</a:t>
                </a:r>
                <a:r>
                  <a:rPr lang="de-DE" dirty="0">
                    <a:latin typeface="+mn-lt"/>
                  </a:rPr>
                  <a:t> 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741629E-BD3F-4D4D-BFFE-B3A56E544A40}"/>
                  </a:ext>
                </a:extLst>
              </p:cNvPr>
              <p:cNvSpPr txBox="1"/>
              <p:nvPr/>
            </p:nvSpPr>
            <p:spPr>
              <a:xfrm>
                <a:off x="1691680" y="3363838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15.11.19</a:t>
                </a: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47F8098-0F7E-452E-ADC4-00799FA135C4}"/>
                  </a:ext>
                </a:extLst>
              </p:cNvPr>
              <p:cNvSpPr txBox="1"/>
              <p:nvPr/>
            </p:nvSpPr>
            <p:spPr>
              <a:xfrm>
                <a:off x="3563888" y="3363838"/>
                <a:ext cx="7920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20.12.19</a:t>
                </a: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14264A-F99C-4773-BE90-543EE83E1F26}"/>
                  </a:ext>
                </a:extLst>
              </p:cNvPr>
              <p:cNvSpPr txBox="1"/>
              <p:nvPr/>
            </p:nvSpPr>
            <p:spPr>
              <a:xfrm>
                <a:off x="16196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1 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C75E542-F7DE-4580-8FD6-1794B9C27703}"/>
                  </a:ext>
                </a:extLst>
              </p:cNvPr>
              <p:cNvSpPr txBox="1"/>
              <p:nvPr/>
            </p:nvSpPr>
            <p:spPr>
              <a:xfrm>
                <a:off x="34198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2</a:t>
                </a:r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9A7C457D-4FBE-4E2F-98E4-116C4B3A3746}"/>
                </a:ext>
              </a:extLst>
            </p:cNvPr>
            <p:cNvSpPr txBox="1"/>
            <p:nvPr/>
          </p:nvSpPr>
          <p:spPr>
            <a:xfrm>
              <a:off x="5220072" y="3363838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latin typeface="+mn-lt"/>
                </a:rPr>
                <a:t>30.01.20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63457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23528" y="2139702"/>
            <a:ext cx="8460000" cy="576000"/>
          </a:xfrm>
        </p:spPr>
        <p:txBody>
          <a:bodyPr/>
          <a:lstStyle/>
          <a:p>
            <a:r>
              <a:rPr lang="de-DE" dirty="0"/>
              <a:t>Unser Erfahrungsbericht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784071-5E4C-448F-9B88-494260B2190C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7186-7C26-45EB-BD4E-F389BAC7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940D5-2725-4104-A3D8-E908C014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Bild1: https://karrierebibel.de/wp-content/uploads/2015/11/Vorstellungsgespraech-Arbeitgeber-Fragen-Interview.jpg</a:t>
            </a:r>
          </a:p>
          <a:p>
            <a:r>
              <a:rPr lang="de-DE" dirty="0"/>
              <a:t>Bild2: https://www.einstellungstest.de/wp-content/uploads/14-Fotolia_115494112_XS.jpg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334A3F-B6B4-4155-ABC0-12A4BD7B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DFE225-7759-4590-B8F1-AC3948CB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FA5F-ADC3-464C-A438-CBD1188443B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0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490" y="273843"/>
            <a:ext cx="3840085" cy="126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latin typeface="+mj-lt"/>
                <a:cs typeface="+mj-cs"/>
              </a:rPr>
              <a:t>Problemstellung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91490" y="1931275"/>
            <a:ext cx="3840085" cy="259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dirty="0" err="1"/>
              <a:t>Momentan</a:t>
            </a:r>
            <a:r>
              <a:rPr lang="en-US" sz="1400" dirty="0"/>
              <a:t>: </a:t>
            </a:r>
            <a:r>
              <a:rPr lang="en-US" sz="1400" dirty="0" err="1"/>
              <a:t>Vorstellungsgespräch</a:t>
            </a:r>
            <a:r>
              <a:rPr lang="en-US" sz="1400" dirty="0"/>
              <a:t>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Personaler</a:t>
            </a:r>
            <a:r>
              <a:rPr lang="en-US" sz="1400" dirty="0"/>
              <a:t>, Recruiter und </a:t>
            </a:r>
            <a:r>
              <a:rPr lang="en-US" sz="1400" dirty="0" err="1"/>
              <a:t>Fachbereich</a:t>
            </a:r>
            <a:endParaRPr lang="en-US" sz="14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5206365" y="4767262"/>
            <a:ext cx="874395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fld id="{6D784071-5E4C-448F-9B88-494260B2190C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t>3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F08A45-0FD3-4D58-95BB-3F9091C99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r="16854"/>
          <a:stretch/>
        </p:blipFill>
        <p:spPr bwMode="auto">
          <a:xfrm>
            <a:off x="4409136" y="10"/>
            <a:ext cx="4734863" cy="51434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4785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4"/>
          <p:cNvSpPr txBox="1">
            <a:spLocks/>
          </p:cNvSpPr>
          <p:nvPr/>
        </p:nvSpPr>
        <p:spPr>
          <a:xfrm>
            <a:off x="899592" y="1851670"/>
            <a:ext cx="7200000" cy="1035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457200" eaLnBrk="1" latinLnBrk="0" hangingPunct="1">
              <a:buNone/>
              <a:defRPr lang="de-DE" sz="2000" b="0" cap="all" baseline="0">
                <a:latin typeface="Roboto Lt" pitchFamily="2" charset="0"/>
                <a:ea typeface="Roboto Lt" pitchFamily="2" charset="0"/>
                <a:cs typeface="+mj-cs"/>
              </a:defRPr>
            </a:lvl1pPr>
          </a:lstStyle>
          <a:p>
            <a:pPr algn="ctr"/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Vielen Dank für Ihre </a:t>
            </a:r>
            <a:b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aufmerksamkeit</a:t>
            </a:r>
            <a:r>
              <a:rPr lang="de-DE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94855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490" y="273843"/>
            <a:ext cx="3840085" cy="1269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>
                <a:latin typeface="+mj-lt"/>
                <a:cs typeface="+mj-cs"/>
              </a:rPr>
              <a:t>Problemstellung</a:t>
            </a:r>
          </a:p>
        </p:txBody>
      </p:sp>
      <p:cxnSp>
        <p:nvCxnSpPr>
          <p:cNvPr id="2058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>
          <a:xfrm>
            <a:off x="491490" y="1931275"/>
            <a:ext cx="3840085" cy="259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400" dirty="0"/>
              <a:t>Wunsch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Auftraggeber</a:t>
            </a:r>
            <a:r>
              <a:rPr lang="en-US" sz="1400" dirty="0"/>
              <a:t>: </a:t>
            </a:r>
            <a:r>
              <a:rPr lang="en-US" sz="1400" dirty="0" err="1"/>
              <a:t>Vorstellungsgespräche</a:t>
            </a:r>
            <a:r>
              <a:rPr lang="en-US" sz="1400" dirty="0"/>
              <a:t> </a:t>
            </a:r>
            <a:r>
              <a:rPr lang="en-US" sz="1400" dirty="0" err="1"/>
              <a:t>ohne</a:t>
            </a:r>
            <a:r>
              <a:rPr lang="en-US" sz="1400" dirty="0"/>
              <a:t> </a:t>
            </a:r>
            <a:r>
              <a:rPr lang="en-US" sz="1400" dirty="0" err="1"/>
              <a:t>Fachbereich</a:t>
            </a:r>
            <a:endParaRPr lang="en-US" sz="1400" dirty="0"/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5206365" y="4767262"/>
            <a:ext cx="874395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fld id="{6D784071-5E4C-448F-9B88-494260B2190C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t>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FB334-19EA-406A-B3F4-74E0DFE403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r="29628"/>
          <a:stretch/>
        </p:blipFill>
        <p:spPr bwMode="auto">
          <a:xfrm>
            <a:off x="4409136" y="10"/>
            <a:ext cx="4734863" cy="51434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2078904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6156176" y="199568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n-lt"/>
              </a:rPr>
              <a:t>Sprint 1 = 15 Vorgänge</a:t>
            </a:r>
          </a:p>
          <a:p>
            <a:r>
              <a:rPr lang="de-DE" dirty="0">
                <a:latin typeface="+mn-lt"/>
              </a:rPr>
              <a:t>Sprint 2 = 11 Vorgänge</a:t>
            </a:r>
          </a:p>
          <a:p>
            <a:r>
              <a:rPr lang="de-DE" dirty="0">
                <a:latin typeface="+mn-lt"/>
              </a:rPr>
              <a:t>Sprint 3 = 2 Vorgänge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6FD6C6C-1A99-4109-9D59-A4A541DA6CB9}"/>
              </a:ext>
            </a:extLst>
          </p:cNvPr>
          <p:cNvGrpSpPr/>
          <p:nvPr/>
        </p:nvGrpSpPr>
        <p:grpSpPr>
          <a:xfrm>
            <a:off x="251520" y="1419622"/>
            <a:ext cx="5688632" cy="3434898"/>
            <a:chOff x="251520" y="1419622"/>
            <a:chExt cx="5688632" cy="3434898"/>
          </a:xfrm>
        </p:grpSpPr>
        <p:sp>
          <p:nvSpPr>
            <p:cNvPr id="36" name="Textfeld 35"/>
            <p:cNvSpPr txBox="1"/>
            <p:nvPr/>
          </p:nvSpPr>
          <p:spPr>
            <a:xfrm>
              <a:off x="5220072" y="3363838"/>
              <a:ext cx="720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>
                  <a:latin typeface="+mn-lt"/>
                </a:rPr>
                <a:t>30.01.20</a:t>
              </a: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EE85AC35-4D9C-4737-91D8-CA2411721D0F}"/>
                </a:ext>
              </a:extLst>
            </p:cNvPr>
            <p:cNvGrpSpPr/>
            <p:nvPr/>
          </p:nvGrpSpPr>
          <p:grpSpPr>
            <a:xfrm>
              <a:off x="251520" y="1419622"/>
              <a:ext cx="5256584" cy="3434898"/>
              <a:chOff x="251520" y="1419622"/>
              <a:chExt cx="5256584" cy="3434898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11560" y="1419622"/>
                <a:ext cx="1152128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1</a:t>
                </a:r>
              </a:p>
            </p:txBody>
          </p:sp>
          <p:cxnSp>
            <p:nvCxnSpPr>
              <p:cNvPr id="11" name="Gerade Verbindung mit Pfeil 10"/>
              <p:cNvCxnSpPr/>
              <p:nvPr/>
            </p:nvCxnSpPr>
            <p:spPr>
              <a:xfrm>
                <a:off x="1835696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eck 14"/>
              <p:cNvSpPr/>
              <p:nvPr/>
            </p:nvSpPr>
            <p:spPr>
              <a:xfrm>
                <a:off x="2483768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2</a:t>
                </a:r>
              </a:p>
            </p:txBody>
          </p:sp>
          <p:cxnSp>
            <p:nvCxnSpPr>
              <p:cNvPr id="18" name="Gerade Verbindung mit Pfeil 17"/>
              <p:cNvCxnSpPr/>
              <p:nvPr/>
            </p:nvCxnSpPr>
            <p:spPr>
              <a:xfrm>
                <a:off x="3707904" y="170765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 22"/>
              <p:cNvSpPr/>
              <p:nvPr/>
            </p:nvSpPr>
            <p:spPr>
              <a:xfrm>
                <a:off x="4355976" y="1419622"/>
                <a:ext cx="1080120" cy="576064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2000" dirty="0"/>
                  <a:t>Sprint 3</a:t>
                </a:r>
              </a:p>
            </p:txBody>
          </p:sp>
          <p:sp>
            <p:nvSpPr>
              <p:cNvPr id="24" name="Pfeil nach unten 23"/>
              <p:cNvSpPr/>
              <p:nvPr/>
            </p:nvSpPr>
            <p:spPr>
              <a:xfrm>
                <a:off x="1979712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25" name="Pfeil nach unten 24"/>
              <p:cNvSpPr/>
              <p:nvPr/>
            </p:nvSpPr>
            <p:spPr>
              <a:xfrm>
                <a:off x="3851920" y="2067694"/>
                <a:ext cx="216024" cy="576064"/>
              </a:xfrm>
              <a:prstGeom prst="downArrow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 Verbindung mit Pfeil 29"/>
              <p:cNvCxnSpPr/>
              <p:nvPr/>
            </p:nvCxnSpPr>
            <p:spPr>
              <a:xfrm>
                <a:off x="611560" y="3147814"/>
                <a:ext cx="489654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feld 31"/>
              <p:cNvSpPr txBox="1"/>
              <p:nvPr/>
            </p:nvSpPr>
            <p:spPr>
              <a:xfrm>
                <a:off x="251520" y="329183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11.10.19</a:t>
                </a:r>
                <a:r>
                  <a:rPr lang="de-DE" dirty="0">
                    <a:latin typeface="+mn-lt"/>
                  </a:rPr>
                  <a:t> </a:t>
                </a: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1691680" y="3363838"/>
                <a:ext cx="7200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15.11.19</a:t>
                </a: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3563888" y="3363838"/>
                <a:ext cx="7920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b="1" dirty="0">
                    <a:latin typeface="+mn-lt"/>
                  </a:rPr>
                  <a:t>20.12.19</a:t>
                </a:r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16196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1 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419872" y="2787774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</a:rPr>
                  <a:t>Meilenstein 2</a:t>
                </a:r>
              </a:p>
            </p:txBody>
          </p:sp>
          <p:cxnSp>
            <p:nvCxnSpPr>
              <p:cNvPr id="43" name="Gerade Verbindung mit Pfeil 42"/>
              <p:cNvCxnSpPr/>
              <p:nvPr/>
            </p:nvCxnSpPr>
            <p:spPr>
              <a:xfrm flipH="1" flipV="1">
                <a:off x="2267744" y="3723878"/>
                <a:ext cx="864096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feld 43"/>
              <p:cNvSpPr txBox="1"/>
              <p:nvPr/>
            </p:nvSpPr>
            <p:spPr>
              <a:xfrm>
                <a:off x="3059832" y="4515966"/>
                <a:ext cx="1872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solidFill>
                      <a:srgbClr val="FF0000"/>
                    </a:solidFill>
                    <a:latin typeface="+mn-lt"/>
                  </a:rPr>
                  <a:t>Zwischenergebnis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07140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680764F-6E03-43E2-BEE7-E8348428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1540230"/>
            <a:ext cx="2751871" cy="2070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Lösungsansatz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FA609C4-E881-41D2-86CA-8952200EE1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67930" y="601399"/>
            <a:ext cx="3979563" cy="3922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Web-</a:t>
            </a:r>
            <a:r>
              <a:rPr lang="en-US" dirty="0" err="1">
                <a:solidFill>
                  <a:srgbClr val="000000"/>
                </a:solidFill>
              </a:rPr>
              <a:t>Applikation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Stellenauswahl</a:t>
            </a:r>
            <a:r>
              <a:rPr lang="en-US" dirty="0">
                <a:solidFill>
                  <a:srgbClr val="000000"/>
                </a:solidFill>
              </a:rPr>
              <a:t> &amp; </a:t>
            </a:r>
            <a:r>
              <a:rPr lang="en-US" dirty="0" err="1">
                <a:solidFill>
                  <a:srgbClr val="000000"/>
                </a:solidFill>
              </a:rPr>
              <a:t>Eingabe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Bewerber</a:t>
            </a:r>
            <a:r>
              <a:rPr lang="en-US" dirty="0">
                <a:solidFill>
                  <a:srgbClr val="000000"/>
                </a:solidFill>
              </a:rPr>
              <a:t>-ID -&gt; Recruiter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Bewerber</a:t>
            </a:r>
            <a:r>
              <a:rPr lang="en-US" dirty="0">
                <a:solidFill>
                  <a:srgbClr val="000000"/>
                </a:solidFill>
              </a:rPr>
              <a:t>-ID‘s </a:t>
            </a:r>
            <a:r>
              <a:rPr lang="en-US" dirty="0" err="1">
                <a:solidFill>
                  <a:srgbClr val="000000"/>
                </a:solidFill>
              </a:rPr>
              <a:t>bereits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vergeben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Prio</a:t>
            </a:r>
            <a:r>
              <a:rPr lang="en-US" dirty="0">
                <a:solidFill>
                  <a:srgbClr val="000000"/>
                </a:solidFill>
              </a:rPr>
              <a:t> 1: Multiple Choice; </a:t>
            </a:r>
            <a:r>
              <a:rPr lang="en-US" dirty="0" err="1">
                <a:solidFill>
                  <a:srgbClr val="000000"/>
                </a:solidFill>
              </a:rPr>
              <a:t>Prio</a:t>
            </a:r>
            <a:r>
              <a:rPr lang="en-US" dirty="0">
                <a:solidFill>
                  <a:srgbClr val="000000"/>
                </a:solidFill>
              </a:rPr>
              <a:t> 2: </a:t>
            </a:r>
            <a:r>
              <a:rPr lang="en-US" dirty="0" err="1">
                <a:solidFill>
                  <a:srgbClr val="000000"/>
                </a:solidFill>
              </a:rPr>
              <a:t>Textfelder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Tests &amp; </a:t>
            </a:r>
            <a:r>
              <a:rPr lang="en-US" dirty="0" err="1">
                <a:solidFill>
                  <a:srgbClr val="000000"/>
                </a:solidFill>
              </a:rPr>
              <a:t>Stellen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werden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durch</a:t>
            </a:r>
            <a:r>
              <a:rPr lang="en-US" dirty="0">
                <a:solidFill>
                  <a:srgbClr val="000000"/>
                </a:solidFill>
              </a:rPr>
              <a:t> txt. </a:t>
            </a:r>
            <a:r>
              <a:rPr lang="en-US" dirty="0" err="1">
                <a:solidFill>
                  <a:srgbClr val="000000"/>
                </a:solidFill>
              </a:rPr>
              <a:t>Datei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generiert</a:t>
            </a: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Ergebnis</a:t>
            </a:r>
            <a:r>
              <a:rPr lang="en-US" dirty="0">
                <a:solidFill>
                  <a:srgbClr val="000000"/>
                </a:solidFill>
              </a:rPr>
              <a:t> per Mail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9A4A69-4067-47E5-86CA-CCFAE37B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19447" y="4667776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784071-5E4C-448F-9B88-494260B2190C}" type="slidenum">
              <a:rPr lang="en-US">
                <a:solidFill>
                  <a:srgbClr val="898989"/>
                </a:solidFill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9210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0F7D-E271-4944-BC85-E91E8EBC6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 - Stellenauswahl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Inhaltsplatzhalter 6" descr="image.jpeg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125" y="1008063"/>
            <a:ext cx="640080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7017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0F7D-E271-4944-BC85-E91E8EBC6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 – Eingabe 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3156" y="1008063"/>
            <a:ext cx="6396737" cy="3600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7461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6210F7D-E271-4944-BC85-E91E8EBC68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34DEFA-CA96-4F12-BA5A-5DE474AA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9" y="161999"/>
            <a:ext cx="8460000" cy="576000"/>
          </a:xfrm>
        </p:spPr>
        <p:txBody>
          <a:bodyPr/>
          <a:lstStyle/>
          <a:p>
            <a:r>
              <a:rPr lang="de-DE" dirty="0"/>
              <a:t>Zwischenergebnis - Fragen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FF67FD-6065-4DDA-ACB7-14FA77706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8616" y="4815501"/>
            <a:ext cx="2808312" cy="180000"/>
          </a:xfrm>
        </p:spPr>
        <p:txBody>
          <a:bodyPr/>
          <a:lstStyle/>
          <a:p>
            <a:fld id="{6D784071-5E4C-448F-9B88-494260B2190C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5808A76-897D-4F55-8F6C-9F981D88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05" y="1009666"/>
            <a:ext cx="6391040" cy="3597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8157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uD_Vorlage_16_9_mit_Titelbild_V2">
  <a:themeElements>
    <a:clrScheme name="H&amp;D Farben">
      <a:dk1>
        <a:srgbClr val="000000"/>
      </a:dk1>
      <a:lt1>
        <a:srgbClr val="FFFFFF"/>
      </a:lt1>
      <a:dk2>
        <a:srgbClr val="1B616F"/>
      </a:dk2>
      <a:lt2>
        <a:srgbClr val="2DA2BD"/>
      </a:lt2>
      <a:accent1>
        <a:srgbClr val="005DA3"/>
      </a:accent1>
      <a:accent2>
        <a:srgbClr val="003E6C"/>
      </a:accent2>
      <a:accent3>
        <a:srgbClr val="A6A6A6"/>
      </a:accent3>
      <a:accent4>
        <a:srgbClr val="595959"/>
      </a:accent4>
      <a:accent5>
        <a:srgbClr val="F8A764"/>
      </a:accent5>
      <a:accent6>
        <a:srgbClr val="D96709"/>
      </a:accent6>
      <a:hlink>
        <a:srgbClr val="005DA3"/>
      </a:hlink>
      <a:folHlink>
        <a:srgbClr val="003E6C"/>
      </a:folHlink>
    </a:clrScheme>
    <a:fontScheme name="H&amp;D Schriften">
      <a:majorFont>
        <a:latin typeface="Roboto Lt"/>
        <a:ea typeface=""/>
        <a:cs typeface=""/>
      </a:majorFont>
      <a:minorFont>
        <a:latin typeface="Calibri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D_Vorlage_16_9_mit_Titelbild.potx" id="{F97D4A25-E5DF-4BC5-A049-38D044FA7F7B}" vid="{200B0D6A-4926-4B92-9FD9-EDA7F61732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Bildschirmpräsentation (16:9)</PresentationFormat>
  <Paragraphs>165</Paragraphs>
  <Slides>30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Roboto Lt</vt:lpstr>
      <vt:lpstr>Wingdings</vt:lpstr>
      <vt:lpstr>HuD_Vorlage_16_9_mit_Titelbild_V2</vt:lpstr>
      <vt:lpstr>Office</vt:lpstr>
      <vt:lpstr>Candidate  Accessment System</vt:lpstr>
      <vt:lpstr>Agenda</vt:lpstr>
      <vt:lpstr>Problemstellung</vt:lpstr>
      <vt:lpstr>Problemstellung</vt:lpstr>
      <vt:lpstr>Meilensteine</vt:lpstr>
      <vt:lpstr>Lösungsansatz</vt:lpstr>
      <vt:lpstr>Zwischenergebnis - Stellenauswahl</vt:lpstr>
      <vt:lpstr>Zwischenergebnis – Eingabe ID</vt:lpstr>
      <vt:lpstr>Zwischenergebnis - Fragen</vt:lpstr>
      <vt:lpstr>Zwischenergebnis - Auswertung</vt:lpstr>
      <vt:lpstr>Zwischenergebnis – Fragen- / Stellengenerierung</vt:lpstr>
      <vt:lpstr>Meilensteine</vt:lpstr>
      <vt:lpstr>Lösungsänderung</vt:lpstr>
      <vt:lpstr>Endergebnis - Stellenauswahl</vt:lpstr>
      <vt:lpstr>Endergebnis – Eingabe ID</vt:lpstr>
      <vt:lpstr>Endergebnis – Seite zwischen ID-Eingabe &amp; Test </vt:lpstr>
      <vt:lpstr>Endergebnis - Fragen</vt:lpstr>
      <vt:lpstr>Endergebnis - Auswertung</vt:lpstr>
      <vt:lpstr>Verbesserungsvorschläge</vt:lpstr>
      <vt:lpstr>Ausbaufähigkeit des Projekts</vt:lpstr>
      <vt:lpstr>Wirtschaftliche Aspekte</vt:lpstr>
      <vt:lpstr>Kosten Aktuell</vt:lpstr>
      <vt:lpstr>Kosten des Projekts</vt:lpstr>
      <vt:lpstr>Refinanzierung</vt:lpstr>
      <vt:lpstr>PowerPoint-Präsentation</vt:lpstr>
      <vt:lpstr>Präsentation Candidate assesment system</vt:lpstr>
      <vt:lpstr>Meilensteine</vt:lpstr>
      <vt:lpstr>Unser Erfahrungsbericht</vt:lpstr>
      <vt:lpstr>Bildquellen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2019-12-19T20:14:01Z</dcterms:created>
  <dcterms:modified xsi:type="dcterms:W3CDTF">2019-12-19T20:44:14Z</dcterms:modified>
</cp:coreProperties>
</file>