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2" r:id="rId3"/>
    <p:sldId id="263" r:id="rId4"/>
    <p:sldId id="258" r:id="rId5"/>
    <p:sldId id="257" r:id="rId6"/>
    <p:sldId id="261" r:id="rId7"/>
    <p:sldId id="259" r:id="rId8"/>
    <p:sldId id="260"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45969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16126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7492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365809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09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2017126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774462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312850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355800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BCF5BC-D851-4522-BF89-3DD3D98E1A36}" type="datetimeFigureOut">
              <a:rPr lang="en-US" smtClean="0"/>
              <a:t>16/12/2020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10564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CF5BC-D851-4522-BF89-3DD3D98E1A36}" type="datetimeFigureOut">
              <a:rPr lang="en-US" smtClean="0"/>
              <a:t>16/12/2020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342328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CF5BC-D851-4522-BF89-3DD3D98E1A36}" type="datetimeFigureOut">
              <a:rPr lang="en-US" smtClean="0"/>
              <a:t>16/12/2020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70301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CF5BC-D851-4522-BF89-3DD3D98E1A36}" type="datetimeFigureOut">
              <a:rPr lang="en-US" smtClean="0"/>
              <a:t>16/12/2020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076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CF5BC-D851-4522-BF89-3DD3D98E1A36}" type="datetimeFigureOut">
              <a:rPr lang="en-US" smtClean="0"/>
              <a:t>16/12/2020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44301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BCF5BC-D851-4522-BF89-3DD3D98E1A36}" type="datetimeFigureOut">
              <a:rPr lang="en-US" smtClean="0"/>
              <a:t>16/12/2020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643FC-E05A-43BE-BDBB-4B3577536328}" type="slidenum">
              <a:rPr lang="en-US" smtClean="0"/>
              <a:t>‹#›</a:t>
            </a:fld>
            <a:endParaRPr lang="en-US"/>
          </a:p>
        </p:txBody>
      </p:sp>
    </p:spTree>
    <p:extLst>
      <p:ext uri="{BB962C8B-B14F-4D97-AF65-F5344CB8AC3E}">
        <p14:creationId xmlns:p14="http://schemas.microsoft.com/office/powerpoint/2010/main" val="111264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643FC-E05A-43BE-BDBB-4B3577536328}" type="slidenum">
              <a:rPr lang="en-US" smtClean="0"/>
              <a:t>‹#›</a:t>
            </a:fld>
            <a:endParaRPr lang="en-US"/>
          </a:p>
        </p:txBody>
      </p:sp>
      <p:sp>
        <p:nvSpPr>
          <p:cNvPr id="5" name="Date Placeholder 4"/>
          <p:cNvSpPr>
            <a:spLocks noGrp="1"/>
          </p:cNvSpPr>
          <p:nvPr>
            <p:ph type="dt" sz="half" idx="10"/>
          </p:nvPr>
        </p:nvSpPr>
        <p:spPr/>
        <p:txBody>
          <a:bodyPr/>
          <a:lstStyle/>
          <a:p>
            <a:fld id="{8CBCF5BC-D851-4522-BF89-3DD3D98E1A36}" type="datetimeFigureOut">
              <a:rPr lang="en-US" smtClean="0"/>
              <a:t>16/12/2020</a:t>
            </a:fld>
            <a:endParaRPr lang="en-US"/>
          </a:p>
        </p:txBody>
      </p:sp>
    </p:spTree>
    <p:extLst>
      <p:ext uri="{BB962C8B-B14F-4D97-AF65-F5344CB8AC3E}">
        <p14:creationId xmlns:p14="http://schemas.microsoft.com/office/powerpoint/2010/main" val="116218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BCF5BC-D851-4522-BF89-3DD3D98E1A36}" type="datetimeFigureOut">
              <a:rPr lang="en-US" smtClean="0"/>
              <a:t>16/12/2020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6643FC-E05A-43BE-BDBB-4B3577536328}" type="slidenum">
              <a:rPr lang="en-US" smtClean="0"/>
              <a:t>‹#›</a:t>
            </a:fld>
            <a:endParaRPr lang="en-US"/>
          </a:p>
        </p:txBody>
      </p:sp>
    </p:spTree>
    <p:extLst>
      <p:ext uri="{BB962C8B-B14F-4D97-AF65-F5344CB8AC3E}">
        <p14:creationId xmlns:p14="http://schemas.microsoft.com/office/powerpoint/2010/main" val="353398761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3110" y="2286001"/>
            <a:ext cx="8915399" cy="3800542"/>
          </a:xfrm>
        </p:spPr>
        <p:txBody>
          <a:bodyPr>
            <a:normAutofit/>
          </a:bodyPr>
          <a:lstStyle/>
          <a:p>
            <a:pPr algn="l"/>
            <a:r>
              <a:rPr lang="en-US" sz="3200" b="1" u="sng" dirty="0">
                <a:solidFill>
                  <a:schemeClr val="accent1">
                    <a:lumMod val="75000"/>
                  </a:schemeClr>
                </a:solidFill>
              </a:rPr>
              <a:t>Created by :</a:t>
            </a:r>
          </a:p>
          <a:p>
            <a:pPr algn="l"/>
            <a:r>
              <a:rPr lang="en-US" sz="3200" dirty="0">
                <a:solidFill>
                  <a:schemeClr val="accent1">
                    <a:lumMod val="75000"/>
                  </a:schemeClr>
                </a:solidFill>
              </a:rPr>
              <a:t>Elio Hanna                   Marc Al Raheb</a:t>
            </a:r>
          </a:p>
        </p:txBody>
      </p:sp>
      <p:sp>
        <p:nvSpPr>
          <p:cNvPr id="4" name="Rectangle 3"/>
          <p:cNvSpPr/>
          <p:nvPr/>
        </p:nvSpPr>
        <p:spPr>
          <a:xfrm>
            <a:off x="1298928" y="590403"/>
            <a:ext cx="7193124"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5FCBEF"/>
                </a:solidFill>
                <a:effectLst>
                  <a:outerShdw blurRad="38100" dist="25400" dir="5400000" algn="ctr" rotWithShape="0">
                    <a:srgbClr val="6E747A">
                      <a:alpha val="43000"/>
                    </a:srgbClr>
                  </a:outerShdw>
                </a:effectLst>
                <a:uLnTx/>
                <a:uFillTx/>
                <a:latin typeface="Trebuchet MS" panose="020B0603020202020204"/>
                <a:ea typeface="+mn-ea"/>
                <a:cs typeface="+mn-cs"/>
              </a:rPr>
              <a:t>Web Assembly Project </a:t>
            </a:r>
          </a:p>
        </p:txBody>
      </p:sp>
    </p:spTree>
    <p:extLst>
      <p:ext uri="{BB962C8B-B14F-4D97-AF65-F5344CB8AC3E}">
        <p14:creationId xmlns:p14="http://schemas.microsoft.com/office/powerpoint/2010/main" val="51008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B7D5-3036-4E9B-ABDC-4843C42C0B4F}"/>
              </a:ext>
            </a:extLst>
          </p:cNvPr>
          <p:cNvSpPr>
            <a:spLocks noGrp="1"/>
          </p:cNvSpPr>
          <p:nvPr>
            <p:ph type="title"/>
          </p:nvPr>
        </p:nvSpPr>
        <p:spPr/>
        <p:txBody>
          <a:bodyPr/>
          <a:lstStyle/>
          <a:p>
            <a:pPr algn="ctr"/>
            <a:r>
              <a:rPr lang="en-US" dirty="0"/>
              <a:t>Blazor WASM</a:t>
            </a:r>
          </a:p>
        </p:txBody>
      </p:sp>
      <p:sp>
        <p:nvSpPr>
          <p:cNvPr id="3" name="Content Placeholder 2">
            <a:extLst>
              <a:ext uri="{FF2B5EF4-FFF2-40B4-BE49-F238E27FC236}">
                <a16:creationId xmlns:a16="http://schemas.microsoft.com/office/drawing/2014/main" id="{F648D5C1-EE8F-4EB4-8C64-D67DEAE4C01E}"/>
              </a:ext>
            </a:extLst>
          </p:cNvPr>
          <p:cNvSpPr>
            <a:spLocks noGrp="1"/>
          </p:cNvSpPr>
          <p:nvPr>
            <p:ph idx="1"/>
          </p:nvPr>
        </p:nvSpPr>
        <p:spPr/>
        <p:txBody>
          <a:bodyPr>
            <a:normAutofit/>
          </a:bodyPr>
          <a:lstStyle/>
          <a:p>
            <a:r>
              <a:rPr lang="en-US" sz="2000" dirty="0"/>
              <a:t>Similar to JavaScript, Blazor Web Assembly apps run securely on the user's device from within the browser's security sandbox. </a:t>
            </a:r>
          </a:p>
          <a:p>
            <a:endParaRPr lang="en-US" sz="2000" dirty="0"/>
          </a:p>
          <a:p>
            <a:endParaRPr lang="en-US" sz="2000" dirty="0"/>
          </a:p>
          <a:p>
            <a:r>
              <a:rPr lang="en-US" sz="2000" dirty="0"/>
              <a:t>These apps can be deployed as completely standalone static sites without any . NET server component at all, or they can be paired with ASP.NET Core to enable full stack web development with .NET</a:t>
            </a:r>
          </a:p>
          <a:p>
            <a:pPr marL="0" indent="0">
              <a:buNone/>
            </a:pPr>
            <a:endParaRPr lang="en-US" sz="2000" dirty="0"/>
          </a:p>
          <a:p>
            <a:endParaRPr lang="en-US" sz="2000" dirty="0"/>
          </a:p>
        </p:txBody>
      </p:sp>
    </p:spTree>
    <p:extLst>
      <p:ext uri="{BB962C8B-B14F-4D97-AF65-F5344CB8AC3E}">
        <p14:creationId xmlns:p14="http://schemas.microsoft.com/office/powerpoint/2010/main" val="9772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2053-463B-4A4E-9545-9B7388A647A7}"/>
              </a:ext>
            </a:extLst>
          </p:cNvPr>
          <p:cNvSpPr>
            <a:spLocks noGrp="1"/>
          </p:cNvSpPr>
          <p:nvPr>
            <p:ph type="title"/>
          </p:nvPr>
        </p:nvSpPr>
        <p:spPr/>
        <p:txBody>
          <a:bodyPr/>
          <a:lstStyle/>
          <a:p>
            <a:pPr algn="ctr"/>
            <a:r>
              <a:rPr lang="en-US" dirty="0"/>
              <a:t>PWA</a:t>
            </a:r>
          </a:p>
        </p:txBody>
      </p:sp>
      <p:sp>
        <p:nvSpPr>
          <p:cNvPr id="3" name="Content Placeholder 2">
            <a:extLst>
              <a:ext uri="{FF2B5EF4-FFF2-40B4-BE49-F238E27FC236}">
                <a16:creationId xmlns:a16="http://schemas.microsoft.com/office/drawing/2014/main" id="{7A860E9C-FC51-4463-8CD1-950150E929DE}"/>
              </a:ext>
            </a:extLst>
          </p:cNvPr>
          <p:cNvSpPr>
            <a:spLocks noGrp="1"/>
          </p:cNvSpPr>
          <p:nvPr>
            <p:ph idx="1"/>
          </p:nvPr>
        </p:nvSpPr>
        <p:spPr>
          <a:xfrm>
            <a:off x="479394" y="2192784"/>
            <a:ext cx="8794608" cy="3848578"/>
          </a:xfrm>
        </p:spPr>
        <p:txBody>
          <a:bodyPr>
            <a:normAutofit/>
          </a:bodyPr>
          <a:lstStyle/>
          <a:p>
            <a:r>
              <a:rPr lang="en-US" sz="2400" dirty="0"/>
              <a:t>Progressive Web Apps are web applications that have been designed so they are capable, reliable, and installable</a:t>
            </a:r>
          </a:p>
          <a:p>
            <a:r>
              <a:rPr lang="en-US" sz="2400" dirty="0"/>
              <a:t>example of WhatsApp on your phone. When there is no network, you can still open the app, check past messages and even reply to someone. When the phone gets the internet connection, the messages are being automatically sent in the background.</a:t>
            </a:r>
          </a:p>
          <a:p>
            <a:r>
              <a:rPr lang="en-US" sz="2400" b="0" i="0" dirty="0">
                <a:solidFill>
                  <a:srgbClr val="292929"/>
                </a:solidFill>
                <a:effectLst/>
                <a:latin typeface="charter"/>
              </a:rPr>
              <a:t>This is what PWA promises to provide in web apps</a:t>
            </a:r>
          </a:p>
          <a:p>
            <a:r>
              <a:rPr lang="en-US" sz="2400" dirty="0"/>
              <a:t>NO MORE DOWNASAUR</a:t>
            </a:r>
          </a:p>
          <a:p>
            <a:endParaRPr lang="en-US" sz="2400" dirty="0"/>
          </a:p>
        </p:txBody>
      </p:sp>
    </p:spTree>
    <p:extLst>
      <p:ext uri="{BB962C8B-B14F-4D97-AF65-F5344CB8AC3E}">
        <p14:creationId xmlns:p14="http://schemas.microsoft.com/office/powerpoint/2010/main" val="86343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Language of the web:</a:t>
            </a:r>
          </a:p>
        </p:txBody>
      </p:sp>
      <p:sp>
        <p:nvSpPr>
          <p:cNvPr id="3" name="Content Placeholder 2"/>
          <p:cNvSpPr>
            <a:spLocks noGrp="1"/>
          </p:cNvSpPr>
          <p:nvPr>
            <p:ph idx="1"/>
          </p:nvPr>
        </p:nvSpPr>
        <p:spPr>
          <a:xfrm>
            <a:off x="677334" y="1619677"/>
            <a:ext cx="8596668" cy="5064458"/>
          </a:xfrm>
        </p:spPr>
        <p:txBody>
          <a:bodyPr/>
          <a:lstStyle/>
          <a:p>
            <a:r>
              <a:rPr lang="en-US" dirty="0"/>
              <a:t>Consider, the web. The web is the largest open technology platform in existence. And what is the language of the web? JavaScript.</a:t>
            </a:r>
          </a:p>
          <a:p>
            <a:r>
              <a:rPr lang="en-US" dirty="0"/>
              <a:t>Okay, but </a:t>
            </a:r>
            <a:r>
              <a:rPr lang="en-US" b="1" dirty="0"/>
              <a:t>how important is JavaScript for Modern Web Developers?</a:t>
            </a:r>
          </a:p>
          <a:p>
            <a:pPr>
              <a:buFont typeface="+mj-lt"/>
              <a:buAutoNum type="arabicPeriod"/>
            </a:pPr>
            <a:r>
              <a:rPr lang="en-US" dirty="0"/>
              <a:t>The importance of JavaScript as a web technology can be determined from the fact that it is currently used by 94.5% of all websites. As a client-side programming language.</a:t>
            </a:r>
          </a:p>
          <a:p>
            <a:pPr>
              <a:buFont typeface="+mj-lt"/>
              <a:buAutoNum type="arabicPeriod"/>
            </a:pPr>
            <a:r>
              <a:rPr lang="en-US" dirty="0"/>
              <a:t> JavaScript helps web developers to make web pages dynamic and interactive by implementing custom client-side scripts.</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431" y="4498908"/>
            <a:ext cx="4311417" cy="1981417"/>
          </a:xfrm>
          <a:prstGeom prst="rect">
            <a:avLst/>
          </a:prstGeom>
        </p:spPr>
      </p:pic>
    </p:spTree>
    <p:extLst>
      <p:ext uri="{BB962C8B-B14F-4D97-AF65-F5344CB8AC3E}">
        <p14:creationId xmlns:p14="http://schemas.microsoft.com/office/powerpoint/2010/main" val="137698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Language of the web:</a:t>
            </a:r>
            <a:endParaRPr lang="en-US" dirty="0"/>
          </a:p>
        </p:txBody>
      </p:sp>
      <p:sp>
        <p:nvSpPr>
          <p:cNvPr id="3" name="Content Placeholder 2"/>
          <p:cNvSpPr>
            <a:spLocks noGrp="1"/>
          </p:cNvSpPr>
          <p:nvPr>
            <p:ph idx="1"/>
          </p:nvPr>
        </p:nvSpPr>
        <p:spPr>
          <a:xfrm>
            <a:off x="677334" y="1741020"/>
            <a:ext cx="8596668" cy="4865842"/>
          </a:xfrm>
        </p:spPr>
        <p:txBody>
          <a:bodyPr/>
          <a:lstStyle/>
          <a:p>
            <a:r>
              <a:rPr lang="en-US" dirty="0"/>
              <a:t>Now picture another web. A web where you can write in your favorite languages, such as Elixir, Ruby, Python, and lower-level languages like C/C++, Rust, Go. You'd write code once in your language of choice, and share it across server and client. You even could  write code in the same language that your browser is written in. The code would run on the client with near-native performance.</a:t>
            </a:r>
          </a:p>
          <a:p>
            <a:r>
              <a:rPr lang="en-US" dirty="0"/>
              <a:t>And it is already here, in the form of a language called WebAssembly.</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7221" y="4093377"/>
            <a:ext cx="4054095" cy="2086731"/>
          </a:xfrm>
          <a:prstGeom prst="rect">
            <a:avLst/>
          </a:prstGeom>
        </p:spPr>
      </p:pic>
    </p:spTree>
    <p:extLst>
      <p:ext uri="{BB962C8B-B14F-4D97-AF65-F5344CB8AC3E}">
        <p14:creationId xmlns:p14="http://schemas.microsoft.com/office/powerpoint/2010/main" val="8090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58982"/>
            <a:ext cx="8596668" cy="4068872"/>
          </a:xfrm>
        </p:spPr>
        <p:txBody>
          <a:bodyPr>
            <a:normAutofit/>
          </a:bodyPr>
          <a:lstStyle/>
          <a:p>
            <a:r>
              <a:rPr lang="en-US" sz="2000" dirty="0"/>
              <a:t>June 2015 - WebAssembly was first announced.</a:t>
            </a:r>
          </a:p>
          <a:p>
            <a:r>
              <a:rPr lang="en-US" sz="2000" dirty="0"/>
              <a:t>March 2016 - Google, Microsoft, Mozilla preview WebAssembly in their</a:t>
            </a:r>
          </a:p>
          <a:p>
            <a:pPr marL="0" indent="0">
              <a:buNone/>
            </a:pPr>
            <a:r>
              <a:rPr lang="en-US" sz="2000" dirty="0"/>
              <a:t>browsers.</a:t>
            </a:r>
          </a:p>
          <a:p>
            <a:r>
              <a:rPr lang="en-US" sz="2000" dirty="0"/>
              <a:t>October 2016 – WebAssembly becomes a binary release candidate.</a:t>
            </a:r>
          </a:p>
          <a:p>
            <a:r>
              <a:rPr lang="en-US" sz="2000" dirty="0"/>
              <a:t>March 2017 – Begins to be shipped on-by-default in browsers.</a:t>
            </a:r>
          </a:p>
          <a:p>
            <a:pPr marL="0" indent="0">
              <a:buNone/>
            </a:pPr>
            <a:r>
              <a:rPr lang="en-US" sz="2000" b="1" u="sng" dirty="0">
                <a:solidFill>
                  <a:schemeClr val="accent2">
                    <a:lumMod val="50000"/>
                  </a:schemeClr>
                </a:solidFill>
              </a:rPr>
              <a:t>Link of interest:</a:t>
            </a:r>
          </a:p>
          <a:p>
            <a:pPr marL="0" indent="0">
              <a:buNone/>
            </a:pPr>
            <a:r>
              <a:rPr lang="en-US" sz="2000" dirty="0"/>
              <a:t>http://webassembly.org/</a:t>
            </a:r>
          </a:p>
          <a:p>
            <a:pPr marL="0" indent="0">
              <a:buNone/>
            </a:pPr>
            <a:r>
              <a:rPr lang="en-US" sz="2000" dirty="0"/>
              <a:t>https://github.com/WebAssembly</a:t>
            </a:r>
          </a:p>
          <a:p>
            <a:pPr marL="0" indent="0">
              <a:buNone/>
            </a:pPr>
            <a:r>
              <a:rPr lang="en-US" sz="2000" dirty="0"/>
              <a:t>https://www.w3.org/community/webassembly/</a:t>
            </a:r>
          </a:p>
        </p:txBody>
      </p:sp>
      <p:sp>
        <p:nvSpPr>
          <p:cNvPr id="5" name="Title 1"/>
          <p:cNvSpPr>
            <a:spLocks noGrp="1"/>
          </p:cNvSpPr>
          <p:nvPr>
            <p:ph type="title"/>
          </p:nvPr>
        </p:nvSpPr>
        <p:spPr>
          <a:xfrm>
            <a:off x="677334" y="609600"/>
            <a:ext cx="8596668" cy="884349"/>
          </a:xfrm>
        </p:spPr>
        <p:txBody>
          <a:bodyPr/>
          <a:lstStyle/>
          <a:p>
            <a:r>
              <a:rPr lang="en-US" b="1" u="sng" dirty="0"/>
              <a:t>History of WebAssembly:</a:t>
            </a:r>
          </a:p>
        </p:txBody>
      </p:sp>
    </p:spTree>
    <p:extLst>
      <p:ext uri="{BB962C8B-B14F-4D97-AF65-F5344CB8AC3E}">
        <p14:creationId xmlns:p14="http://schemas.microsoft.com/office/powerpoint/2010/main" val="156323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lumMod val="75000"/>
                  </a:schemeClr>
                </a:solidFill>
              </a:rPr>
              <a:t>What is WebAssembly?</a:t>
            </a:r>
          </a:p>
        </p:txBody>
      </p:sp>
      <p:sp>
        <p:nvSpPr>
          <p:cNvPr id="3" name="Content Placeholder 2"/>
          <p:cNvSpPr>
            <a:spLocks noGrp="1"/>
          </p:cNvSpPr>
          <p:nvPr>
            <p:ph idx="1"/>
          </p:nvPr>
        </p:nvSpPr>
        <p:spPr>
          <a:xfrm>
            <a:off x="319468" y="1558834"/>
            <a:ext cx="9897881" cy="4689566"/>
          </a:xfrm>
        </p:spPr>
        <p:txBody>
          <a:bodyPr>
            <a:normAutofit/>
          </a:bodyPr>
          <a:lstStyle/>
          <a:p>
            <a:r>
              <a:rPr lang="en-US" sz="2800" dirty="0"/>
              <a:t>WebAssembly is a portable byte code format that has become available to the major browsers by Google, Microsoft, Mozilla and Apple.</a:t>
            </a:r>
          </a:p>
          <a:p>
            <a:endParaRPr lang="en-US" sz="2800" dirty="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2" y="3043646"/>
            <a:ext cx="7471954" cy="3605347"/>
          </a:xfrm>
          <a:prstGeom prst="rect">
            <a:avLst/>
          </a:prstGeom>
        </p:spPr>
      </p:pic>
    </p:spTree>
    <p:extLst>
      <p:ext uri="{BB962C8B-B14F-4D97-AF65-F5344CB8AC3E}">
        <p14:creationId xmlns:p14="http://schemas.microsoft.com/office/powerpoint/2010/main" val="257039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84856"/>
            <a:ext cx="8596668" cy="4856507"/>
          </a:xfrm>
        </p:spPr>
        <p:txBody>
          <a:bodyPr/>
          <a:lstStyle/>
          <a:p>
            <a:r>
              <a:rPr lang="en-US" b="1" u="sng" dirty="0"/>
              <a:t>An improvement to JavaScript:</a:t>
            </a:r>
            <a:r>
              <a:rPr lang="en-US" dirty="0"/>
              <a:t> Implement your performance critical stuff in wasm and import it like a standard JavaScript module.</a:t>
            </a:r>
          </a:p>
          <a:p>
            <a:r>
              <a:rPr lang="en-US" b="1" u="sng" dirty="0"/>
              <a:t>A new language:</a:t>
            </a:r>
            <a:r>
              <a:rPr lang="en-US" dirty="0"/>
              <a:t> WebAssembly code defines an AST (Abstract Syntax Tree) represented in a </a:t>
            </a:r>
            <a:r>
              <a:rPr lang="en-US" b="1" dirty="0"/>
              <a:t>binary format</a:t>
            </a:r>
            <a:r>
              <a:rPr lang="en-US" dirty="0"/>
              <a:t>. You can </a:t>
            </a:r>
            <a:r>
              <a:rPr lang="en-US" b="1" dirty="0"/>
              <a:t>author and debug in a text format</a:t>
            </a:r>
            <a:r>
              <a:rPr lang="en-US" dirty="0"/>
              <a:t> so it’s readable.</a:t>
            </a:r>
          </a:p>
          <a:p>
            <a:r>
              <a:rPr lang="en-US" b="1" u="sng" dirty="0"/>
              <a:t>A browser improvement:</a:t>
            </a:r>
            <a:r>
              <a:rPr lang="en-US" dirty="0"/>
              <a:t> </a:t>
            </a:r>
            <a:r>
              <a:rPr lang="en-US" b="1" dirty="0"/>
              <a:t>Browsers will understand the binary format</a:t>
            </a:r>
            <a:r>
              <a:rPr lang="en-US" dirty="0"/>
              <a:t>, which means we’ll be able to compile binary bundles that compress smaller than the text JavaScript we use today. Smaller payloads mean faster delivery. Depending on </a:t>
            </a:r>
            <a:r>
              <a:rPr lang="en-US" b="1" dirty="0"/>
              <a:t>compile-time optimization opportunities</a:t>
            </a:r>
            <a:r>
              <a:rPr lang="en-US" dirty="0"/>
              <a:t>, WebAssembly bundles may run faster than JavaScript, too!</a:t>
            </a:r>
          </a:p>
          <a:p>
            <a:endParaRPr lang="en-US" dirty="0"/>
          </a:p>
        </p:txBody>
      </p:sp>
    </p:spTree>
    <p:extLst>
      <p:ext uri="{BB962C8B-B14F-4D97-AF65-F5344CB8AC3E}">
        <p14:creationId xmlns:p14="http://schemas.microsoft.com/office/powerpoint/2010/main" val="264093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2846"/>
            <a:ext cx="8596668" cy="1320800"/>
          </a:xfrm>
        </p:spPr>
        <p:txBody>
          <a:bodyPr/>
          <a:lstStyle/>
          <a:p>
            <a:r>
              <a:rPr lang="en-US" b="1" u="sng" dirty="0"/>
              <a:t>Why would I need WebAssembly?</a:t>
            </a:r>
          </a:p>
        </p:txBody>
      </p:sp>
      <p:sp>
        <p:nvSpPr>
          <p:cNvPr id="3" name="Content Placeholder 2"/>
          <p:cNvSpPr>
            <a:spLocks noGrp="1"/>
          </p:cNvSpPr>
          <p:nvPr>
            <p:ph idx="1"/>
          </p:nvPr>
        </p:nvSpPr>
        <p:spPr>
          <a:xfrm>
            <a:off x="677334" y="2121400"/>
            <a:ext cx="8074780" cy="4253275"/>
          </a:xfrm>
        </p:spPr>
        <p:txBody>
          <a:bodyPr>
            <a:normAutofit/>
          </a:bodyPr>
          <a:lstStyle/>
          <a:p>
            <a:r>
              <a:rPr lang="en-US" sz="2800" dirty="0"/>
              <a:t>WebAssembly is a new type of code that can be run in modern browsers. It was created to get better performance on the web. It’s a low-level binary format that has a small size, so it’s fast to load and execute. You do not write WebAssembly, you compile other higher level languages to it.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7612" y="2261190"/>
            <a:ext cx="2442754" cy="2442754"/>
          </a:xfrm>
          <a:prstGeom prst="rect">
            <a:avLst/>
          </a:prstGeom>
        </p:spPr>
      </p:pic>
    </p:spTree>
    <p:extLst>
      <p:ext uri="{BB962C8B-B14F-4D97-AF65-F5344CB8AC3E}">
        <p14:creationId xmlns:p14="http://schemas.microsoft.com/office/powerpoint/2010/main" val="7099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The Advantage </a:t>
            </a:r>
          </a:p>
        </p:txBody>
      </p:sp>
      <p:sp>
        <p:nvSpPr>
          <p:cNvPr id="3" name="Content Placeholder 2"/>
          <p:cNvSpPr>
            <a:spLocks noGrp="1"/>
          </p:cNvSpPr>
          <p:nvPr>
            <p:ph idx="1"/>
          </p:nvPr>
        </p:nvSpPr>
        <p:spPr>
          <a:xfrm>
            <a:off x="677334" y="1930400"/>
            <a:ext cx="8596668" cy="3880773"/>
          </a:xfrm>
        </p:spPr>
        <p:txBody>
          <a:bodyPr>
            <a:normAutofit/>
          </a:bodyPr>
          <a:lstStyle/>
          <a:p>
            <a:r>
              <a:rPr lang="en-US" sz="2800" dirty="0"/>
              <a:t>It brings better performance to the web (especially for load times,  games).</a:t>
            </a:r>
          </a:p>
          <a:p>
            <a:r>
              <a:rPr lang="en-US" sz="2800" dirty="0"/>
              <a:t>It offers a good compile target for the web, so that people can choose which language they code their websites in.</a:t>
            </a:r>
          </a:p>
          <a:p>
            <a:r>
              <a:rPr lang="en-US" sz="2800" dirty="0"/>
              <a:t>Files are a little smaller to download , since it is a binary format.</a:t>
            </a:r>
          </a:p>
        </p:txBody>
      </p:sp>
    </p:spTree>
    <p:extLst>
      <p:ext uri="{BB962C8B-B14F-4D97-AF65-F5344CB8AC3E}">
        <p14:creationId xmlns:p14="http://schemas.microsoft.com/office/powerpoint/2010/main" val="264742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0B24-D224-4DA8-B83F-378D83573E4E}"/>
              </a:ext>
            </a:extLst>
          </p:cNvPr>
          <p:cNvSpPr>
            <a:spLocks noGrp="1"/>
          </p:cNvSpPr>
          <p:nvPr>
            <p:ph type="title"/>
          </p:nvPr>
        </p:nvSpPr>
        <p:spPr/>
        <p:txBody>
          <a:bodyPr/>
          <a:lstStyle/>
          <a:p>
            <a:r>
              <a:rPr lang="en-US" u="sng" dirty="0"/>
              <a:t>JavaScript and web assembly performance comparison</a:t>
            </a:r>
            <a:endParaRPr lang="en-US" dirty="0"/>
          </a:p>
        </p:txBody>
      </p:sp>
      <p:graphicFrame>
        <p:nvGraphicFramePr>
          <p:cNvPr id="4" name="Content Placeholder 9">
            <a:extLst>
              <a:ext uri="{FF2B5EF4-FFF2-40B4-BE49-F238E27FC236}">
                <a16:creationId xmlns:a16="http://schemas.microsoft.com/office/drawing/2014/main" id="{BA19AB96-458B-4F3C-A9B6-443F1F1ECF7B}"/>
              </a:ext>
            </a:extLst>
          </p:cNvPr>
          <p:cNvGraphicFramePr>
            <a:graphicFrameLocks noGrp="1"/>
          </p:cNvGraphicFramePr>
          <p:nvPr>
            <p:ph idx="1"/>
            <p:extLst>
              <p:ext uri="{D42A27DB-BD31-4B8C-83A1-F6EECF244321}">
                <p14:modId xmlns:p14="http://schemas.microsoft.com/office/powerpoint/2010/main" val="1700671244"/>
              </p:ext>
            </p:extLst>
          </p:nvPr>
        </p:nvGraphicFramePr>
        <p:xfrm>
          <a:off x="964276" y="2149436"/>
          <a:ext cx="8022783" cy="4497596"/>
        </p:xfrm>
        <a:graphic>
          <a:graphicData uri="http://schemas.openxmlformats.org/drawingml/2006/table">
            <a:tbl>
              <a:tblPr firstRow="1" bandRow="1">
                <a:tableStyleId>{5C22544A-7EE6-4342-B048-85BDC9FD1C3A}</a:tableStyleId>
              </a:tblPr>
              <a:tblGrid>
                <a:gridCol w="2674261">
                  <a:extLst>
                    <a:ext uri="{9D8B030D-6E8A-4147-A177-3AD203B41FA5}">
                      <a16:colId xmlns:a16="http://schemas.microsoft.com/office/drawing/2014/main" val="20000"/>
                    </a:ext>
                  </a:extLst>
                </a:gridCol>
                <a:gridCol w="2674261">
                  <a:extLst>
                    <a:ext uri="{9D8B030D-6E8A-4147-A177-3AD203B41FA5}">
                      <a16:colId xmlns:a16="http://schemas.microsoft.com/office/drawing/2014/main" val="20001"/>
                    </a:ext>
                  </a:extLst>
                </a:gridCol>
                <a:gridCol w="2674261">
                  <a:extLst>
                    <a:ext uri="{9D8B030D-6E8A-4147-A177-3AD203B41FA5}">
                      <a16:colId xmlns:a16="http://schemas.microsoft.com/office/drawing/2014/main" val="20002"/>
                    </a:ext>
                  </a:extLst>
                </a:gridCol>
              </a:tblGrid>
              <a:tr h="346098">
                <a:tc>
                  <a:txBody>
                    <a:bodyPr/>
                    <a:lstStyle/>
                    <a:p>
                      <a:endParaRPr lang="en-US" sz="1700" dirty="0"/>
                    </a:p>
                  </a:txBody>
                  <a:tcPr marL="85339" marR="85339" marT="42670" marB="42670"/>
                </a:tc>
                <a:tc>
                  <a:txBody>
                    <a:bodyPr/>
                    <a:lstStyle/>
                    <a:p>
                      <a:r>
                        <a:rPr lang="en-US" sz="1700" dirty="0"/>
                        <a:t>JavaScript</a:t>
                      </a:r>
                    </a:p>
                  </a:txBody>
                  <a:tcPr marL="85339" marR="85339" marT="42670" marB="42670"/>
                </a:tc>
                <a:tc>
                  <a:txBody>
                    <a:bodyPr/>
                    <a:lstStyle/>
                    <a:p>
                      <a:r>
                        <a:rPr lang="en-US" sz="1700" dirty="0"/>
                        <a:t>WASM</a:t>
                      </a:r>
                    </a:p>
                  </a:txBody>
                  <a:tcPr marL="85339" marR="85339" marT="42670" marB="42670"/>
                </a:tc>
                <a:extLst>
                  <a:ext uri="{0D108BD9-81ED-4DB2-BD59-A6C34878D82A}">
                    <a16:rowId xmlns:a16="http://schemas.microsoft.com/office/drawing/2014/main" val="10000"/>
                  </a:ext>
                </a:extLst>
              </a:tr>
              <a:tr h="341357">
                <a:tc>
                  <a:txBody>
                    <a:bodyPr/>
                    <a:lstStyle/>
                    <a:p>
                      <a:r>
                        <a:rPr lang="en-US" sz="1700" dirty="0"/>
                        <a:t>Speed of development</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01"/>
                  </a:ext>
                </a:extLst>
              </a:tr>
              <a:tr h="346098">
                <a:tc>
                  <a:txBody>
                    <a:bodyPr/>
                    <a:lstStyle/>
                    <a:p>
                      <a:r>
                        <a:rPr lang="en-US" sz="1700" dirty="0"/>
                        <a:t>Speed of execution</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02"/>
                  </a:ext>
                </a:extLst>
              </a:tr>
              <a:tr h="346098">
                <a:tc>
                  <a:txBody>
                    <a:bodyPr/>
                    <a:lstStyle/>
                    <a:p>
                      <a:r>
                        <a:rPr lang="en-US" sz="1700" dirty="0"/>
                        <a:t>Package size</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03"/>
                  </a:ext>
                </a:extLst>
              </a:tr>
              <a:tr h="346098">
                <a:tc>
                  <a:txBody>
                    <a:bodyPr/>
                    <a:lstStyle/>
                    <a:p>
                      <a:r>
                        <a:rPr lang="en-US" sz="1700" dirty="0"/>
                        <a:t>Maintenance</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04"/>
                  </a:ext>
                </a:extLst>
              </a:tr>
              <a:tr h="346098">
                <a:tc>
                  <a:txBody>
                    <a:bodyPr/>
                    <a:lstStyle/>
                    <a:p>
                      <a:r>
                        <a:rPr lang="en-US" sz="1700" dirty="0"/>
                        <a:t>Resource consumption</a:t>
                      </a:r>
                    </a:p>
                  </a:txBody>
                  <a:tcPr marL="85339" marR="85339" marT="42670" marB="42670"/>
                </a:tc>
                <a:tc>
                  <a:txBody>
                    <a:bodyPr/>
                    <a:lstStyle/>
                    <a:p>
                      <a:r>
                        <a:rPr lang="en-US" sz="1700" dirty="0"/>
                        <a:t>1</a:t>
                      </a:r>
                    </a:p>
                  </a:txBody>
                  <a:tcPr marL="85339" marR="85339" marT="42670" marB="42670"/>
                </a:tc>
                <a:tc>
                  <a:txBody>
                    <a:bodyPr/>
                    <a:lstStyle/>
                    <a:p>
                      <a:r>
                        <a:rPr lang="en-US" sz="1700" dirty="0"/>
                        <a:t>2</a:t>
                      </a:r>
                    </a:p>
                  </a:txBody>
                  <a:tcPr marL="85339" marR="85339" marT="42670" marB="42670"/>
                </a:tc>
                <a:extLst>
                  <a:ext uri="{0D108BD9-81ED-4DB2-BD59-A6C34878D82A}">
                    <a16:rowId xmlns:a16="http://schemas.microsoft.com/office/drawing/2014/main" val="10005"/>
                  </a:ext>
                </a:extLst>
              </a:tr>
              <a:tr h="346098">
                <a:tc>
                  <a:txBody>
                    <a:bodyPr/>
                    <a:lstStyle/>
                    <a:p>
                      <a:r>
                        <a:rPr lang="en-US" sz="1700" dirty="0"/>
                        <a:t>Cross platform</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06"/>
                  </a:ext>
                </a:extLst>
              </a:tr>
              <a:tr h="346098">
                <a:tc>
                  <a:txBody>
                    <a:bodyPr/>
                    <a:lstStyle/>
                    <a:p>
                      <a:r>
                        <a:rPr lang="en-US" sz="1700" dirty="0"/>
                        <a:t>Security</a:t>
                      </a:r>
                    </a:p>
                  </a:txBody>
                  <a:tcPr marL="85339" marR="85339" marT="42670" marB="42670"/>
                </a:tc>
                <a:tc>
                  <a:txBody>
                    <a:bodyPr/>
                    <a:lstStyle/>
                    <a:p>
                      <a:r>
                        <a:rPr lang="en-US" sz="1700" dirty="0"/>
                        <a:t>1</a:t>
                      </a:r>
                    </a:p>
                  </a:txBody>
                  <a:tcPr marL="85339" marR="85339" marT="42670" marB="42670"/>
                </a:tc>
                <a:tc>
                  <a:txBody>
                    <a:bodyPr/>
                    <a:lstStyle/>
                    <a:p>
                      <a:r>
                        <a:rPr lang="en-US" sz="1700" dirty="0"/>
                        <a:t>2</a:t>
                      </a:r>
                    </a:p>
                  </a:txBody>
                  <a:tcPr marL="85339" marR="85339" marT="42670" marB="42670"/>
                </a:tc>
                <a:extLst>
                  <a:ext uri="{0D108BD9-81ED-4DB2-BD59-A6C34878D82A}">
                    <a16:rowId xmlns:a16="http://schemas.microsoft.com/office/drawing/2014/main" val="10007"/>
                  </a:ext>
                </a:extLst>
              </a:tr>
              <a:tr h="346098">
                <a:tc>
                  <a:txBody>
                    <a:bodyPr/>
                    <a:lstStyle/>
                    <a:p>
                      <a:r>
                        <a:rPr lang="en-US" sz="1700" dirty="0"/>
                        <a:t>Stability</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08"/>
                  </a:ext>
                </a:extLst>
              </a:tr>
              <a:tr h="346098">
                <a:tc>
                  <a:txBody>
                    <a:bodyPr/>
                    <a:lstStyle/>
                    <a:p>
                      <a:r>
                        <a:rPr lang="en-US" sz="1700" dirty="0"/>
                        <a:t>Documentation</a:t>
                      </a:r>
                    </a:p>
                  </a:txBody>
                  <a:tcPr marL="85339" marR="85339" marT="42670" marB="42670"/>
                </a:tc>
                <a:tc>
                  <a:txBody>
                    <a:bodyPr/>
                    <a:lstStyle/>
                    <a:p>
                      <a:r>
                        <a:rPr lang="en-US" sz="1700" dirty="0"/>
                        <a:t>2</a:t>
                      </a:r>
                    </a:p>
                  </a:txBody>
                  <a:tcPr marL="85339" marR="85339" marT="42670" marB="42670"/>
                </a:tc>
                <a:tc>
                  <a:txBody>
                    <a:bodyPr/>
                    <a:lstStyle/>
                    <a:p>
                      <a:r>
                        <a:rPr lang="en-US" sz="1700" i="0" dirty="0"/>
                        <a:t>1</a:t>
                      </a:r>
                    </a:p>
                  </a:txBody>
                  <a:tcPr marL="85339" marR="85339" marT="42670" marB="42670"/>
                </a:tc>
                <a:extLst>
                  <a:ext uri="{0D108BD9-81ED-4DB2-BD59-A6C34878D82A}">
                    <a16:rowId xmlns:a16="http://schemas.microsoft.com/office/drawing/2014/main" val="10009"/>
                  </a:ext>
                </a:extLst>
              </a:tr>
              <a:tr h="346098">
                <a:tc>
                  <a:txBody>
                    <a:bodyPr/>
                    <a:lstStyle/>
                    <a:p>
                      <a:r>
                        <a:rPr lang="en-US" sz="1700" dirty="0"/>
                        <a:t>Trend</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10"/>
                  </a:ext>
                </a:extLst>
              </a:tr>
              <a:tr h="346098">
                <a:tc>
                  <a:txBody>
                    <a:bodyPr/>
                    <a:lstStyle/>
                    <a:p>
                      <a:r>
                        <a:rPr lang="en-US" sz="1700" dirty="0"/>
                        <a:t>Future proof</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11"/>
                  </a:ext>
                </a:extLst>
              </a:tr>
              <a:tr h="346098">
                <a:tc>
                  <a:txBody>
                    <a:bodyPr/>
                    <a:lstStyle/>
                    <a:p>
                      <a:r>
                        <a:rPr lang="en-US" sz="1700" dirty="0"/>
                        <a:t>Position in quadrant</a:t>
                      </a:r>
                    </a:p>
                  </a:txBody>
                  <a:tcPr marL="85339" marR="85339" marT="42670" marB="42670"/>
                </a:tc>
                <a:tc>
                  <a:txBody>
                    <a:bodyPr/>
                    <a:lstStyle/>
                    <a:p>
                      <a:r>
                        <a:rPr lang="en-US" sz="1700" dirty="0"/>
                        <a:t>2</a:t>
                      </a:r>
                    </a:p>
                  </a:txBody>
                  <a:tcPr marL="85339" marR="85339" marT="42670" marB="42670"/>
                </a:tc>
                <a:tc>
                  <a:txBody>
                    <a:bodyPr/>
                    <a:lstStyle/>
                    <a:p>
                      <a:r>
                        <a:rPr lang="en-US" sz="1700" dirty="0"/>
                        <a:t>1</a:t>
                      </a:r>
                    </a:p>
                  </a:txBody>
                  <a:tcPr marL="85339" marR="85339" marT="42670" marB="4267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900706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254</TotalTime>
  <Words>733</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charter</vt:lpstr>
      <vt:lpstr>Trebuchet MS</vt:lpstr>
      <vt:lpstr>Wingdings 3</vt:lpstr>
      <vt:lpstr>Facet</vt:lpstr>
      <vt:lpstr>PowerPoint Presentation</vt:lpstr>
      <vt:lpstr>Language of the web:</vt:lpstr>
      <vt:lpstr>Language of the web:</vt:lpstr>
      <vt:lpstr>History of WebAssembly:</vt:lpstr>
      <vt:lpstr>What is WebAssembly?</vt:lpstr>
      <vt:lpstr>PowerPoint Presentation</vt:lpstr>
      <vt:lpstr>Why would I need WebAssembly?</vt:lpstr>
      <vt:lpstr>The Advantage </vt:lpstr>
      <vt:lpstr>JavaScript and web assembly performance comparison</vt:lpstr>
      <vt:lpstr>Blazor WASM</vt:lpstr>
      <vt:lpstr>PWA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Charbel</dc:creator>
  <cp:lastModifiedBy>elio hanna</cp:lastModifiedBy>
  <cp:revision>23</cp:revision>
  <dcterms:created xsi:type="dcterms:W3CDTF">2020-10-02T15:00:51Z</dcterms:created>
  <dcterms:modified xsi:type="dcterms:W3CDTF">2020-12-16T20:50:24Z</dcterms:modified>
</cp:coreProperties>
</file>