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0.xml" ContentType="application/vnd.openxmlformats-officedocument.presentationml.tags+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notesSlides/notesSlide21.xml" ContentType="application/vnd.openxmlformats-officedocument.presentationml.notesSlide+xml"/>
  <Override PartName="/ppt/tags/tag13.xml" ContentType="application/vnd.openxmlformats-officedocument.presentationml.tags+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tags/tag15.xml" ContentType="application/vnd.openxmlformats-officedocument.presentationml.tags+xml"/>
  <Override PartName="/ppt/notesSlides/notesSlide24.xml" ContentType="application/vnd.openxmlformats-officedocument.presentationml.notesSlide+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notesSlides/notesSlide26.xml" ContentType="application/vnd.openxmlformats-officedocument.presentationml.notesSlide+xml"/>
  <Override PartName="/ppt/tags/tag18.xml" ContentType="application/vnd.openxmlformats-officedocument.presentationml.tags+xml"/>
  <Override PartName="/ppt/notesSlides/notesSlide27.xml" ContentType="application/vnd.openxmlformats-officedocument.presentationml.notesSlide+xml"/>
  <Override PartName="/ppt/tags/tag19.xml" ContentType="application/vnd.openxmlformats-officedocument.presentationml.tags+xml"/>
  <Override PartName="/ppt/notesSlides/notesSlide28.xml" ContentType="application/vnd.openxmlformats-officedocument.presentationml.notesSlide+xml"/>
  <Override PartName="/ppt/tags/tag20.xml" ContentType="application/vnd.openxmlformats-officedocument.presentationml.tags+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tags/tag23.xml" ContentType="application/vnd.openxmlformats-officedocument.presentationml.tags+xml"/>
  <Override PartName="/ppt/notesSlides/notesSlide3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34.xml" ContentType="application/vnd.openxmlformats-officedocument.presentationml.tags+xml"/>
  <Override PartName="/ppt/notesSlides/notesSlide44.xml" ContentType="application/vnd.openxmlformats-officedocument.presentationml.notesSlide+xml"/>
  <Override PartName="/ppt/tags/tag35.xml" ContentType="application/vnd.openxmlformats-officedocument.presentationml.tags+xml"/>
  <Override PartName="/ppt/notesSlides/notesSlide45.xml" ContentType="application/vnd.openxmlformats-officedocument.presentationml.notesSlide+xml"/>
  <Override PartName="/ppt/tags/tag36.xml" ContentType="application/vnd.openxmlformats-officedocument.presentationml.tags+xml"/>
  <Override PartName="/ppt/notesSlides/notesSlide46.xml" ContentType="application/vnd.openxmlformats-officedocument.presentationml.notesSlide+xml"/>
  <Override PartName="/ppt/tags/tag37.xml" ContentType="application/vnd.openxmlformats-officedocument.presentationml.tags+xml"/>
  <Override PartName="/ppt/notesSlides/notesSlide47.xml" ContentType="application/vnd.openxmlformats-officedocument.presentationml.notesSlide+xml"/>
  <Override PartName="/ppt/tags/tag38.xml" ContentType="application/vnd.openxmlformats-officedocument.presentationml.tags+xml"/>
  <Override PartName="/ppt/notesSlides/notesSlide48.xml" ContentType="application/vnd.openxmlformats-officedocument.presentationml.notesSlide+xml"/>
  <Override PartName="/ppt/tags/tag39.xml" ContentType="application/vnd.openxmlformats-officedocument.presentationml.tags+xml"/>
  <Override PartName="/ppt/notesSlides/notesSlide49.xml" ContentType="application/vnd.openxmlformats-officedocument.presentationml.notesSlide+xml"/>
  <Override PartName="/ppt/tags/tag40.xml" ContentType="application/vnd.openxmlformats-officedocument.presentationml.tags+xml"/>
  <Override PartName="/ppt/notesSlides/notesSlide50.xml" ContentType="application/vnd.openxmlformats-officedocument.presentationml.notesSlide+xml"/>
  <Override PartName="/ppt/tags/tag4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notesSlides/notesSlide5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2.xml" ContentType="application/vnd.openxmlformats-officedocument.themeOverride+xml"/>
  <Override PartName="/ppt/notesSlides/notesSlide56.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6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257" r:id="rId2"/>
    <p:sldId id="374" r:id="rId3"/>
    <p:sldId id="489" r:id="rId4"/>
    <p:sldId id="490" r:id="rId5"/>
    <p:sldId id="258" r:id="rId6"/>
    <p:sldId id="534" r:id="rId7"/>
    <p:sldId id="505" r:id="rId8"/>
    <p:sldId id="513" r:id="rId9"/>
    <p:sldId id="460" r:id="rId10"/>
    <p:sldId id="461" r:id="rId11"/>
    <p:sldId id="514" r:id="rId12"/>
    <p:sldId id="379" r:id="rId13"/>
    <p:sldId id="507" r:id="rId14"/>
    <p:sldId id="383" r:id="rId15"/>
    <p:sldId id="508" r:id="rId16"/>
    <p:sldId id="384" r:id="rId17"/>
    <p:sldId id="395" r:id="rId18"/>
    <p:sldId id="406" r:id="rId19"/>
    <p:sldId id="515" r:id="rId20"/>
    <p:sldId id="421" r:id="rId21"/>
    <p:sldId id="535" r:id="rId22"/>
    <p:sldId id="422" r:id="rId23"/>
    <p:sldId id="423" r:id="rId24"/>
    <p:sldId id="424" r:id="rId25"/>
    <p:sldId id="425" r:id="rId26"/>
    <p:sldId id="426" r:id="rId27"/>
    <p:sldId id="427" r:id="rId28"/>
    <p:sldId id="428" r:id="rId29"/>
    <p:sldId id="475" r:id="rId30"/>
    <p:sldId id="540" r:id="rId31"/>
    <p:sldId id="541" r:id="rId32"/>
    <p:sldId id="476" r:id="rId33"/>
    <p:sldId id="429" r:id="rId34"/>
    <p:sldId id="436" r:id="rId35"/>
    <p:sldId id="437" r:id="rId36"/>
    <p:sldId id="438" r:id="rId37"/>
    <p:sldId id="439" r:id="rId38"/>
    <p:sldId id="440" r:id="rId39"/>
    <p:sldId id="388" r:id="rId40"/>
    <p:sldId id="441" r:id="rId41"/>
    <p:sldId id="430" r:id="rId42"/>
    <p:sldId id="443" r:id="rId43"/>
    <p:sldId id="509" r:id="rId44"/>
    <p:sldId id="482" r:id="rId45"/>
    <p:sldId id="536" r:id="rId46"/>
    <p:sldId id="524" r:id="rId47"/>
    <p:sldId id="523" r:id="rId48"/>
    <p:sldId id="478" r:id="rId49"/>
    <p:sldId id="485" r:id="rId50"/>
    <p:sldId id="487" r:id="rId51"/>
    <p:sldId id="522" r:id="rId52"/>
    <p:sldId id="510" r:id="rId53"/>
    <p:sldId id="308" r:id="rId54"/>
    <p:sldId id="445" r:id="rId55"/>
    <p:sldId id="463" r:id="rId56"/>
    <p:sldId id="464" r:id="rId57"/>
    <p:sldId id="526" r:id="rId58"/>
    <p:sldId id="511" r:id="rId59"/>
    <p:sldId id="467" r:id="rId60"/>
    <p:sldId id="385" r:id="rId61"/>
    <p:sldId id="408" r:id="rId62"/>
    <p:sldId id="533" r:id="rId63"/>
    <p:sldId id="519" r:id="rId64"/>
    <p:sldId id="520" r:id="rId65"/>
    <p:sldId id="532" r:id="rId66"/>
    <p:sldId id="517"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453CDD-6FE0-4A90-B62D-F153F5DD15A2}" name="Jog, Adwait (gjt5gz)" initials="J(" userId="S::gjt5gz@virginia.edu::1433b289-bd18-45a4-bc2b-231517c632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E00"/>
    <a:srgbClr val="3FBA48"/>
    <a:srgbClr val="FF796C"/>
    <a:srgbClr val="D5CDF7"/>
    <a:srgbClr val="95D0FC"/>
    <a:srgbClr val="453370"/>
    <a:srgbClr val="FF40FF"/>
    <a:srgbClr val="A597B6"/>
    <a:srgbClr val="ED7D31"/>
    <a:srgbClr val="4E4C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0D048-88A9-9B45-BB80-90C4B11397AC}" v="1645" dt="2025-06-24T03:31:45.536"/>
    <p1510:client id="{31DCCE85-7C57-6EE2-8574-B20667BCB7F8}" v="281" dt="2025-06-24T03:10:00.785"/>
    <p1510:client id="{5C412C9E-0E02-014A-B4B6-C99EFDC79155}" v="1037" dt="2025-06-24T02:06:13.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73082"/>
  </p:normalViewPr>
  <p:slideViewPr>
    <p:cSldViewPr snapToGrid="0">
      <p:cViewPr varScale="1">
        <p:scale>
          <a:sx n="91" d="100"/>
          <a:sy n="91" d="100"/>
        </p:scale>
        <p:origin x="1960"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1695004662368"/>
          <c:y val="0.13409213448528187"/>
          <c:w val="0.67908196506670171"/>
          <c:h val="0.37381918247355944"/>
        </c:manualLayout>
      </c:layout>
      <c:barChart>
        <c:barDir val="col"/>
        <c:grouping val="clustered"/>
        <c:varyColors val="0"/>
        <c:ser>
          <c:idx val="0"/>
          <c:order val="0"/>
          <c:tx>
            <c:strRef>
              <c:f>Sheet1!$B$1</c:f>
              <c:strCache>
                <c:ptCount val="1"/>
                <c:pt idx="0">
                  <c:v>Some GPUs connected via slower links</c:v>
                </c:pt>
              </c:strCache>
            </c:strRef>
          </c:tx>
          <c:spPr>
            <a:solidFill>
              <a:srgbClr val="C00000"/>
            </a:solidFill>
            <a:ln>
              <a:no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Sheet1!$B$2:$B$17</c:f>
              <c:numCache>
                <c:formatCode>General</c:formatCode>
                <c:ptCount val="1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numCache>
            </c:numRef>
          </c:val>
          <c:extLst>
            <c:ext xmlns:c16="http://schemas.microsoft.com/office/drawing/2014/chart" uri="{C3380CC4-5D6E-409C-BE32-E72D297353CC}">
              <c16:uniqueId val="{00000000-1412-2E41-9E2E-DBCEC092BDC5}"/>
            </c:ext>
          </c:extLst>
        </c:ser>
        <c:ser>
          <c:idx val="1"/>
          <c:order val="1"/>
          <c:tx>
            <c:strRef>
              <c:f>Sheet1!$C$1</c:f>
              <c:strCache>
                <c:ptCount val="1"/>
                <c:pt idx="0">
                  <c:v>All GPUs connected via high-speed links</c:v>
                </c:pt>
              </c:strCache>
            </c:strRef>
          </c:tx>
          <c:spPr>
            <a:solidFill>
              <a:schemeClr val="accent6"/>
            </a:solidFill>
            <a:ln>
              <a:no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Sheet1!$C$2:$C$17</c:f>
              <c:numCache>
                <c:formatCode>General</c:formatCode>
                <c:ptCount val="16"/>
                <c:pt idx="0">
                  <c:v>1.7322411912285536</c:v>
                </c:pt>
                <c:pt idx="1">
                  <c:v>1.5763894766175726</c:v>
                </c:pt>
                <c:pt idx="2">
                  <c:v>1.8608014304556062</c:v>
                </c:pt>
                <c:pt idx="3">
                  <c:v>2.3019327779923224</c:v>
                </c:pt>
                <c:pt idx="4">
                  <c:v>1.0205212534567905</c:v>
                </c:pt>
                <c:pt idx="5">
                  <c:v>1.9094986738779967</c:v>
                </c:pt>
                <c:pt idx="6">
                  <c:v>1.2687623932908811</c:v>
                </c:pt>
                <c:pt idx="7">
                  <c:v>1.1447001398412091</c:v>
                </c:pt>
                <c:pt idx="8">
                  <c:v>1.1247574602406567</c:v>
                </c:pt>
                <c:pt idx="9">
                  <c:v>1.0108884723874425</c:v>
                </c:pt>
                <c:pt idx="10">
                  <c:v>1.8497010088443779</c:v>
                </c:pt>
                <c:pt idx="11">
                  <c:v>1.0165331848439068</c:v>
                </c:pt>
                <c:pt idx="12">
                  <c:v>1.4631768658871322</c:v>
                </c:pt>
                <c:pt idx="13">
                  <c:v>2.0766170453556194</c:v>
                </c:pt>
                <c:pt idx="14">
                  <c:v>1.7106154450512212</c:v>
                </c:pt>
                <c:pt idx="15">
                  <c:v>1.4826703076381422</c:v>
                </c:pt>
              </c:numCache>
            </c:numRef>
          </c:val>
          <c:extLst>
            <c:ext xmlns:c16="http://schemas.microsoft.com/office/drawing/2014/chart" uri="{C3380CC4-5D6E-409C-BE32-E72D297353CC}">
              <c16:uniqueId val="{00000001-1412-2E41-9E2E-DBCEC092BDC5}"/>
            </c:ext>
          </c:extLst>
        </c:ser>
        <c:dLbls>
          <c:showLegendKey val="0"/>
          <c:showVal val="0"/>
          <c:showCatName val="0"/>
          <c:showSerName val="0"/>
          <c:showPercent val="0"/>
          <c:showBubbleSize val="0"/>
        </c:dLbls>
        <c:gapWidth val="100"/>
        <c:axId val="1521500288"/>
        <c:axId val="1521502000"/>
      </c:barChart>
      <c:catAx>
        <c:axId val="152150028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521502000"/>
        <c:crosses val="autoZero"/>
        <c:auto val="1"/>
        <c:lblAlgn val="ctr"/>
        <c:lblOffset val="100"/>
        <c:noMultiLvlLbl val="0"/>
      </c:catAx>
      <c:valAx>
        <c:axId val="1521502000"/>
        <c:scaling>
          <c:orientation val="minMax"/>
        </c:scaling>
        <c:delete val="0"/>
        <c:axPos val="l"/>
        <c:majorGridlines>
          <c:spPr>
            <a:ln w="9525" cap="flat" cmpd="sng" algn="ctr">
              <a:solidFill>
                <a:schemeClr val="bg2">
                  <a:lumMod val="90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521500288"/>
        <c:crosses val="autoZero"/>
        <c:crossBetween val="between"/>
      </c:valAx>
      <c:spPr>
        <a:noFill/>
        <a:ln w="19050">
          <a:solidFill>
            <a:schemeClr val="tx1"/>
          </a:solidFill>
        </a:ln>
        <a:effectLst/>
      </c:spPr>
    </c:plotArea>
    <c:legend>
      <c:legendPos val="t"/>
      <c:layout>
        <c:manualLayout>
          <c:xMode val="edge"/>
          <c:yMode val="edge"/>
          <c:x val="6.7891772536984363E-2"/>
          <c:y val="1.6903502610590176E-2"/>
          <c:w val="0.91226294010605102"/>
          <c:h val="7.8481382925071383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43899069087523"/>
          <c:y val="7.3147325716822975E-2"/>
          <c:w val="0.87337352362204723"/>
          <c:h val="0.35548539889976627"/>
        </c:manualLayout>
      </c:layout>
      <c:barChart>
        <c:barDir val="col"/>
        <c:grouping val="percentStacked"/>
        <c:varyColors val="0"/>
        <c:ser>
          <c:idx val="0"/>
          <c:order val="0"/>
          <c:tx>
            <c:strRef>
              <c:f>Sheet1!$B$1</c:f>
              <c:strCache>
                <c:ptCount val="1"/>
                <c:pt idx="0">
                  <c:v>Flits 75% padded</c:v>
                </c:pt>
              </c:strCache>
            </c:strRef>
          </c:tx>
          <c:spPr>
            <a:solidFill>
              <a:schemeClr val="accent1"/>
            </a:solidFill>
            <a:ln>
              <a:no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Sheet1!$B$2:$B$16</c:f>
              <c:numCache>
                <c:formatCode>General</c:formatCode>
                <c:ptCount val="15"/>
                <c:pt idx="0">
                  <c:v>3353292</c:v>
                </c:pt>
                <c:pt idx="1">
                  <c:v>131616</c:v>
                </c:pt>
                <c:pt idx="2">
                  <c:v>1455685</c:v>
                </c:pt>
                <c:pt idx="3">
                  <c:v>1568482</c:v>
                </c:pt>
                <c:pt idx="4">
                  <c:v>662434</c:v>
                </c:pt>
                <c:pt idx="5">
                  <c:v>787904</c:v>
                </c:pt>
                <c:pt idx="6">
                  <c:v>1160324</c:v>
                </c:pt>
                <c:pt idx="7">
                  <c:v>803104</c:v>
                </c:pt>
                <c:pt idx="8">
                  <c:v>21914727</c:v>
                </c:pt>
                <c:pt idx="9">
                  <c:v>1402588</c:v>
                </c:pt>
                <c:pt idx="10">
                  <c:v>4194656</c:v>
                </c:pt>
                <c:pt idx="11">
                  <c:v>2144437</c:v>
                </c:pt>
                <c:pt idx="12">
                  <c:v>388749</c:v>
                </c:pt>
                <c:pt idx="13">
                  <c:v>2325918</c:v>
                </c:pt>
                <c:pt idx="14">
                  <c:v>1229166</c:v>
                </c:pt>
              </c:numCache>
            </c:numRef>
          </c:val>
          <c:extLst>
            <c:ext xmlns:c16="http://schemas.microsoft.com/office/drawing/2014/chart" uri="{C3380CC4-5D6E-409C-BE32-E72D297353CC}">
              <c16:uniqueId val="{00000000-1080-5848-982C-A0C386323576}"/>
            </c:ext>
          </c:extLst>
        </c:ser>
        <c:ser>
          <c:idx val="1"/>
          <c:order val="1"/>
          <c:tx>
            <c:strRef>
              <c:f>Sheet1!$C$1</c:f>
              <c:strCache>
                <c:ptCount val="1"/>
                <c:pt idx="0">
                  <c:v>Flits 25% padded</c:v>
                </c:pt>
              </c:strCache>
            </c:strRef>
          </c:tx>
          <c:spPr>
            <a:solidFill>
              <a:schemeClr val="accent2"/>
            </a:solidFill>
            <a:ln>
              <a:no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Sheet1!$C$2:$C$16</c:f>
              <c:numCache>
                <c:formatCode>General</c:formatCode>
                <c:ptCount val="15"/>
                <c:pt idx="0">
                  <c:v>5657904</c:v>
                </c:pt>
                <c:pt idx="1">
                  <c:v>213794</c:v>
                </c:pt>
                <c:pt idx="2">
                  <c:v>2157671</c:v>
                </c:pt>
                <c:pt idx="3">
                  <c:v>1603028</c:v>
                </c:pt>
                <c:pt idx="4">
                  <c:v>685190</c:v>
                </c:pt>
                <c:pt idx="5">
                  <c:v>813284</c:v>
                </c:pt>
                <c:pt idx="6">
                  <c:v>1908215</c:v>
                </c:pt>
                <c:pt idx="7">
                  <c:v>820150</c:v>
                </c:pt>
                <c:pt idx="8">
                  <c:v>51889025</c:v>
                </c:pt>
                <c:pt idx="9">
                  <c:v>3949798</c:v>
                </c:pt>
                <c:pt idx="10">
                  <c:v>4332368</c:v>
                </c:pt>
                <c:pt idx="11">
                  <c:v>4887794</c:v>
                </c:pt>
                <c:pt idx="12">
                  <c:v>406745</c:v>
                </c:pt>
                <c:pt idx="13">
                  <c:v>2418841</c:v>
                </c:pt>
                <c:pt idx="14">
                  <c:v>1368946</c:v>
                </c:pt>
              </c:numCache>
            </c:numRef>
          </c:val>
          <c:extLst>
            <c:ext xmlns:c16="http://schemas.microsoft.com/office/drawing/2014/chart" uri="{C3380CC4-5D6E-409C-BE32-E72D297353CC}">
              <c16:uniqueId val="{00000001-1080-5848-982C-A0C386323576}"/>
            </c:ext>
          </c:extLst>
        </c:ser>
        <c:ser>
          <c:idx val="2"/>
          <c:order val="2"/>
          <c:tx>
            <c:strRef>
              <c:f>Sheet1!$D$1</c:f>
              <c:strCache>
                <c:ptCount val="1"/>
                <c:pt idx="0">
                  <c:v>No padding</c:v>
                </c:pt>
              </c:strCache>
            </c:strRef>
          </c:tx>
          <c:spPr>
            <a:solidFill>
              <a:schemeClr val="accent3"/>
            </a:solidFill>
            <a:ln>
              <a:no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Sheet1!$D$2:$D$16</c:f>
              <c:numCache>
                <c:formatCode>General</c:formatCode>
                <c:ptCount val="15"/>
                <c:pt idx="0">
                  <c:v>13413168</c:v>
                </c:pt>
                <c:pt idx="1">
                  <c:v>526464</c:v>
                </c:pt>
                <c:pt idx="2">
                  <c:v>5822740</c:v>
                </c:pt>
                <c:pt idx="3">
                  <c:v>6273928</c:v>
                </c:pt>
                <c:pt idx="4">
                  <c:v>2649736</c:v>
                </c:pt>
                <c:pt idx="5">
                  <c:v>3151616</c:v>
                </c:pt>
                <c:pt idx="6">
                  <c:v>4641404</c:v>
                </c:pt>
                <c:pt idx="7">
                  <c:v>3212416</c:v>
                </c:pt>
                <c:pt idx="8">
                  <c:v>87658908</c:v>
                </c:pt>
                <c:pt idx="9">
                  <c:v>5610352</c:v>
                </c:pt>
                <c:pt idx="10">
                  <c:v>16778624</c:v>
                </c:pt>
                <c:pt idx="11">
                  <c:v>8577788</c:v>
                </c:pt>
                <c:pt idx="12">
                  <c:v>1554996</c:v>
                </c:pt>
                <c:pt idx="13">
                  <c:v>9303672</c:v>
                </c:pt>
                <c:pt idx="14">
                  <c:v>4916664</c:v>
                </c:pt>
              </c:numCache>
            </c:numRef>
          </c:val>
          <c:extLst>
            <c:ext xmlns:c16="http://schemas.microsoft.com/office/drawing/2014/chart" uri="{C3380CC4-5D6E-409C-BE32-E72D297353CC}">
              <c16:uniqueId val="{00000002-1080-5848-982C-A0C386323576}"/>
            </c:ext>
          </c:extLst>
        </c:ser>
        <c:dLbls>
          <c:showLegendKey val="0"/>
          <c:showVal val="0"/>
          <c:showCatName val="0"/>
          <c:showSerName val="0"/>
          <c:showPercent val="0"/>
          <c:showBubbleSize val="0"/>
        </c:dLbls>
        <c:gapWidth val="100"/>
        <c:overlap val="100"/>
        <c:axId val="889530208"/>
        <c:axId val="889531920"/>
      </c:barChart>
      <c:catAx>
        <c:axId val="88953020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889531920"/>
        <c:crosses val="autoZero"/>
        <c:auto val="1"/>
        <c:lblAlgn val="ctr"/>
        <c:lblOffset val="100"/>
        <c:noMultiLvlLbl val="0"/>
      </c:catAx>
      <c:valAx>
        <c:axId val="889531920"/>
        <c:scaling>
          <c:orientation val="minMax"/>
        </c:scaling>
        <c:delete val="0"/>
        <c:axPos val="l"/>
        <c:majorGridlines>
          <c:spPr>
            <a:ln w="9525" cap="flat" cmpd="sng" algn="ctr">
              <a:solidFill>
                <a:schemeClr val="bg2">
                  <a:lumMod val="90000"/>
                </a:schemeClr>
              </a:solidFill>
              <a:round/>
            </a:ln>
            <a:effectLst/>
          </c:spPr>
        </c:majorGridlines>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889530208"/>
        <c:crosses val="autoZero"/>
        <c:crossBetween val="between"/>
        <c:majorUnit val="0.2"/>
      </c:valAx>
      <c:spPr>
        <a:noFill/>
        <a:ln w="19050">
          <a:solidFill>
            <a:schemeClr val="tx1"/>
          </a:solidFill>
        </a:ln>
        <a:effectLst/>
      </c:spPr>
    </c:plotArea>
    <c:legend>
      <c:legendPos val="t"/>
      <c:layout>
        <c:manualLayout>
          <c:xMode val="edge"/>
          <c:yMode val="edge"/>
          <c:x val="7.4236596425204485E-2"/>
          <c:y val="0"/>
          <c:w val="0.85103539681146267"/>
          <c:h val="8.2036043181837909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43899069087523"/>
          <c:y val="7.3147325716822975E-2"/>
          <c:w val="0.87337352362204723"/>
          <c:h val="0.35548539889976627"/>
        </c:manualLayout>
      </c:layout>
      <c:barChart>
        <c:barDir val="col"/>
        <c:grouping val="percentStacked"/>
        <c:varyColors val="0"/>
        <c:ser>
          <c:idx val="0"/>
          <c:order val="0"/>
          <c:tx>
            <c:strRef>
              <c:f>Sheet1!$B$1</c:f>
              <c:strCache>
                <c:ptCount val="1"/>
                <c:pt idx="0">
                  <c:v>Flits 75% padded</c:v>
                </c:pt>
              </c:strCache>
            </c:strRef>
          </c:tx>
          <c:spPr>
            <a:solidFill>
              <a:schemeClr val="accent1"/>
            </a:solidFill>
            <a:ln>
              <a:no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Sheet1!$B$2:$B$16</c:f>
              <c:numCache>
                <c:formatCode>General</c:formatCode>
                <c:ptCount val="15"/>
                <c:pt idx="0">
                  <c:v>3353292</c:v>
                </c:pt>
                <c:pt idx="1">
                  <c:v>131616</c:v>
                </c:pt>
                <c:pt idx="2">
                  <c:v>1455685</c:v>
                </c:pt>
                <c:pt idx="3">
                  <c:v>1568482</c:v>
                </c:pt>
                <c:pt idx="4">
                  <c:v>662434</c:v>
                </c:pt>
                <c:pt idx="5">
                  <c:v>787904</c:v>
                </c:pt>
                <c:pt idx="6">
                  <c:v>1160324</c:v>
                </c:pt>
                <c:pt idx="7">
                  <c:v>803104</c:v>
                </c:pt>
                <c:pt idx="8">
                  <c:v>21914727</c:v>
                </c:pt>
                <c:pt idx="9">
                  <c:v>1402588</c:v>
                </c:pt>
                <c:pt idx="10">
                  <c:v>4194656</c:v>
                </c:pt>
                <c:pt idx="11">
                  <c:v>2144437</c:v>
                </c:pt>
                <c:pt idx="12">
                  <c:v>388749</c:v>
                </c:pt>
                <c:pt idx="13">
                  <c:v>2325918</c:v>
                </c:pt>
                <c:pt idx="14">
                  <c:v>1229166</c:v>
                </c:pt>
              </c:numCache>
            </c:numRef>
          </c:val>
          <c:extLst>
            <c:ext xmlns:c16="http://schemas.microsoft.com/office/drawing/2014/chart" uri="{C3380CC4-5D6E-409C-BE32-E72D297353CC}">
              <c16:uniqueId val="{00000000-1080-5848-982C-A0C386323576}"/>
            </c:ext>
          </c:extLst>
        </c:ser>
        <c:ser>
          <c:idx val="1"/>
          <c:order val="1"/>
          <c:tx>
            <c:strRef>
              <c:f>Sheet1!$C$1</c:f>
              <c:strCache>
                <c:ptCount val="1"/>
                <c:pt idx="0">
                  <c:v>Flits 25% padded</c:v>
                </c:pt>
              </c:strCache>
            </c:strRef>
          </c:tx>
          <c:spPr>
            <a:solidFill>
              <a:schemeClr val="accent2"/>
            </a:solidFill>
            <a:ln>
              <a:no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Sheet1!$C$2:$C$16</c:f>
              <c:numCache>
                <c:formatCode>General</c:formatCode>
                <c:ptCount val="15"/>
                <c:pt idx="0">
                  <c:v>5657904</c:v>
                </c:pt>
                <c:pt idx="1">
                  <c:v>213794</c:v>
                </c:pt>
                <c:pt idx="2">
                  <c:v>2157671</c:v>
                </c:pt>
                <c:pt idx="3">
                  <c:v>1603028</c:v>
                </c:pt>
                <c:pt idx="4">
                  <c:v>685190</c:v>
                </c:pt>
                <c:pt idx="5">
                  <c:v>813284</c:v>
                </c:pt>
                <c:pt idx="6">
                  <c:v>1908215</c:v>
                </c:pt>
                <c:pt idx="7">
                  <c:v>820150</c:v>
                </c:pt>
                <c:pt idx="8">
                  <c:v>51889025</c:v>
                </c:pt>
                <c:pt idx="9">
                  <c:v>3949798</c:v>
                </c:pt>
                <c:pt idx="10">
                  <c:v>4332368</c:v>
                </c:pt>
                <c:pt idx="11">
                  <c:v>4887794</c:v>
                </c:pt>
                <c:pt idx="12">
                  <c:v>406745</c:v>
                </c:pt>
                <c:pt idx="13">
                  <c:v>2418841</c:v>
                </c:pt>
                <c:pt idx="14">
                  <c:v>1368946</c:v>
                </c:pt>
              </c:numCache>
            </c:numRef>
          </c:val>
          <c:extLst>
            <c:ext xmlns:c16="http://schemas.microsoft.com/office/drawing/2014/chart" uri="{C3380CC4-5D6E-409C-BE32-E72D297353CC}">
              <c16:uniqueId val="{00000001-1080-5848-982C-A0C386323576}"/>
            </c:ext>
          </c:extLst>
        </c:ser>
        <c:ser>
          <c:idx val="2"/>
          <c:order val="2"/>
          <c:tx>
            <c:strRef>
              <c:f>Sheet1!$D$1</c:f>
              <c:strCache>
                <c:ptCount val="1"/>
                <c:pt idx="0">
                  <c:v>No padding</c:v>
                </c:pt>
              </c:strCache>
            </c:strRef>
          </c:tx>
          <c:spPr>
            <a:solidFill>
              <a:schemeClr val="accent3"/>
            </a:solidFill>
            <a:ln>
              <a:no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Sheet1!$D$2:$D$16</c:f>
              <c:numCache>
                <c:formatCode>General</c:formatCode>
                <c:ptCount val="15"/>
                <c:pt idx="0">
                  <c:v>13413168</c:v>
                </c:pt>
                <c:pt idx="1">
                  <c:v>526464</c:v>
                </c:pt>
                <c:pt idx="2">
                  <c:v>5822740</c:v>
                </c:pt>
                <c:pt idx="3">
                  <c:v>6273928</c:v>
                </c:pt>
                <c:pt idx="4">
                  <c:v>2649736</c:v>
                </c:pt>
                <c:pt idx="5">
                  <c:v>3151616</c:v>
                </c:pt>
                <c:pt idx="6">
                  <c:v>4641404</c:v>
                </c:pt>
                <c:pt idx="7">
                  <c:v>3212416</c:v>
                </c:pt>
                <c:pt idx="8">
                  <c:v>87658908</c:v>
                </c:pt>
                <c:pt idx="9">
                  <c:v>5610352</c:v>
                </c:pt>
                <c:pt idx="10">
                  <c:v>16778624</c:v>
                </c:pt>
                <c:pt idx="11">
                  <c:v>8577788</c:v>
                </c:pt>
                <c:pt idx="12">
                  <c:v>1554996</c:v>
                </c:pt>
                <c:pt idx="13">
                  <c:v>9303672</c:v>
                </c:pt>
                <c:pt idx="14">
                  <c:v>4916664</c:v>
                </c:pt>
              </c:numCache>
            </c:numRef>
          </c:val>
          <c:extLst>
            <c:ext xmlns:c16="http://schemas.microsoft.com/office/drawing/2014/chart" uri="{C3380CC4-5D6E-409C-BE32-E72D297353CC}">
              <c16:uniqueId val="{00000002-1080-5848-982C-A0C386323576}"/>
            </c:ext>
          </c:extLst>
        </c:ser>
        <c:dLbls>
          <c:showLegendKey val="0"/>
          <c:showVal val="0"/>
          <c:showCatName val="0"/>
          <c:showSerName val="0"/>
          <c:showPercent val="0"/>
          <c:showBubbleSize val="0"/>
        </c:dLbls>
        <c:gapWidth val="100"/>
        <c:overlap val="100"/>
        <c:axId val="889530208"/>
        <c:axId val="889531920"/>
      </c:barChart>
      <c:catAx>
        <c:axId val="88953020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889531920"/>
        <c:crosses val="autoZero"/>
        <c:auto val="1"/>
        <c:lblAlgn val="ctr"/>
        <c:lblOffset val="100"/>
        <c:noMultiLvlLbl val="0"/>
      </c:catAx>
      <c:valAx>
        <c:axId val="889531920"/>
        <c:scaling>
          <c:orientation val="minMax"/>
        </c:scaling>
        <c:delete val="0"/>
        <c:axPos val="l"/>
        <c:majorGridlines>
          <c:spPr>
            <a:ln w="9525" cap="flat" cmpd="sng" algn="ctr">
              <a:solidFill>
                <a:schemeClr val="bg2">
                  <a:lumMod val="90000"/>
                </a:schemeClr>
              </a:solidFill>
              <a:round/>
            </a:ln>
            <a:effectLst/>
          </c:spPr>
        </c:majorGridlines>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889530208"/>
        <c:crosses val="autoZero"/>
        <c:crossBetween val="between"/>
        <c:majorUnit val="0.2"/>
      </c:valAx>
      <c:spPr>
        <a:noFill/>
        <a:ln w="19050">
          <a:solidFill>
            <a:schemeClr val="tx1"/>
          </a:solidFill>
        </a:ln>
        <a:effectLst/>
      </c:spPr>
    </c:plotArea>
    <c:legend>
      <c:legendPos val="t"/>
      <c:layout>
        <c:manualLayout>
          <c:xMode val="edge"/>
          <c:yMode val="edge"/>
          <c:x val="7.4236596425204485E-2"/>
          <c:y val="0"/>
          <c:w val="0.85103539681146267"/>
          <c:h val="8.2036043181837909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798535120095"/>
          <c:y val="8.0178575284290399E-2"/>
          <c:w val="0.87337352362204723"/>
          <c:h val="0.35548539889976627"/>
        </c:manualLayout>
      </c:layout>
      <c:barChart>
        <c:barDir val="col"/>
        <c:grouping val="percentStacked"/>
        <c:varyColors val="0"/>
        <c:ser>
          <c:idx val="0"/>
          <c:order val="0"/>
          <c:tx>
            <c:strRef>
              <c:f>Sheet1!$B$1</c:f>
              <c:strCache>
                <c:ptCount val="1"/>
                <c:pt idx="0">
                  <c:v>16 Bytes</c:v>
                </c:pt>
              </c:strCache>
            </c:strRef>
          </c:tx>
          <c:spPr>
            <a:solidFill>
              <a:srgbClr val="3FBA48"/>
            </a:solidFill>
            <a:ln>
              <a:solidFill>
                <a:schemeClr val="tx1"/>
              </a:solid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Sheet1!$B$2:$B$16</c:f>
              <c:numCache>
                <c:formatCode>General</c:formatCode>
                <c:ptCount val="15"/>
                <c:pt idx="0">
                  <c:v>1456116</c:v>
                </c:pt>
                <c:pt idx="1">
                  <c:v>0</c:v>
                </c:pt>
                <c:pt idx="2">
                  <c:v>1192434</c:v>
                </c:pt>
                <c:pt idx="3">
                  <c:v>63</c:v>
                </c:pt>
                <c:pt idx="4">
                  <c:v>138002</c:v>
                </c:pt>
                <c:pt idx="5">
                  <c:v>0</c:v>
                </c:pt>
                <c:pt idx="6">
                  <c:v>305867</c:v>
                </c:pt>
                <c:pt idx="7">
                  <c:v>278528</c:v>
                </c:pt>
                <c:pt idx="8">
                  <c:v>21904045</c:v>
                </c:pt>
                <c:pt idx="9">
                  <c:v>58501</c:v>
                </c:pt>
                <c:pt idx="10">
                  <c:v>0</c:v>
                </c:pt>
                <c:pt idx="11">
                  <c:v>1057640</c:v>
                </c:pt>
                <c:pt idx="12">
                  <c:v>97064</c:v>
                </c:pt>
                <c:pt idx="13">
                  <c:v>843599</c:v>
                </c:pt>
                <c:pt idx="14">
                  <c:v>169587</c:v>
                </c:pt>
              </c:numCache>
            </c:numRef>
          </c:val>
          <c:extLst>
            <c:ext xmlns:c16="http://schemas.microsoft.com/office/drawing/2014/chart" uri="{C3380CC4-5D6E-409C-BE32-E72D297353CC}">
              <c16:uniqueId val="{00000000-818B-A545-94CE-77ABA10FA6E1}"/>
            </c:ext>
          </c:extLst>
        </c:ser>
        <c:ser>
          <c:idx val="1"/>
          <c:order val="1"/>
          <c:tx>
            <c:strRef>
              <c:f>Sheet1!$C$1</c:f>
              <c:strCache>
                <c:ptCount val="1"/>
                <c:pt idx="0">
                  <c:v>32 Bytes</c:v>
                </c:pt>
              </c:strCache>
            </c:strRef>
          </c:tx>
          <c:spPr>
            <a:solidFill>
              <a:srgbClr val="95D0FC"/>
            </a:solidFill>
            <a:ln>
              <a:solidFill>
                <a:schemeClr val="tx1"/>
              </a:solid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Sheet1!$C$2:$C$16</c:f>
              <c:numCache>
                <c:formatCode>General</c:formatCode>
                <c:ptCount val="15"/>
                <c:pt idx="0">
                  <c:v>10387</c:v>
                </c:pt>
                <c:pt idx="1">
                  <c:v>0</c:v>
                </c:pt>
                <c:pt idx="2">
                  <c:v>670</c:v>
                </c:pt>
                <c:pt idx="3">
                  <c:v>0</c:v>
                </c:pt>
                <c:pt idx="4">
                  <c:v>0</c:v>
                </c:pt>
                <c:pt idx="5">
                  <c:v>0</c:v>
                </c:pt>
                <c:pt idx="6">
                  <c:v>0</c:v>
                </c:pt>
                <c:pt idx="7">
                  <c:v>0</c:v>
                </c:pt>
                <c:pt idx="8">
                  <c:v>10181</c:v>
                </c:pt>
                <c:pt idx="9">
                  <c:v>81851</c:v>
                </c:pt>
                <c:pt idx="10">
                  <c:v>0</c:v>
                </c:pt>
                <c:pt idx="11">
                  <c:v>0</c:v>
                </c:pt>
                <c:pt idx="12">
                  <c:v>27501</c:v>
                </c:pt>
                <c:pt idx="13">
                  <c:v>486590</c:v>
                </c:pt>
                <c:pt idx="14">
                  <c:v>402554</c:v>
                </c:pt>
              </c:numCache>
            </c:numRef>
          </c:val>
          <c:extLst>
            <c:ext xmlns:c16="http://schemas.microsoft.com/office/drawing/2014/chart" uri="{C3380CC4-5D6E-409C-BE32-E72D297353CC}">
              <c16:uniqueId val="{00000001-818B-A545-94CE-77ABA10FA6E1}"/>
            </c:ext>
          </c:extLst>
        </c:ser>
        <c:ser>
          <c:idx val="2"/>
          <c:order val="2"/>
          <c:tx>
            <c:strRef>
              <c:f>Sheet1!$D$1</c:f>
              <c:strCache>
                <c:ptCount val="1"/>
                <c:pt idx="0">
                  <c:v>48 Bytes</c:v>
                </c:pt>
              </c:strCache>
            </c:strRef>
          </c:tx>
          <c:spPr>
            <a:solidFill>
              <a:srgbClr val="FF796C"/>
            </a:solidFill>
            <a:ln>
              <a:solidFill>
                <a:schemeClr val="tx1"/>
              </a:solid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Sheet1!$D$2:$D$16</c:f>
              <c:numCache>
                <c:formatCode>General</c:formatCode>
                <c:ptCount val="15"/>
                <c:pt idx="0">
                  <c:v>0</c:v>
                </c:pt>
                <c:pt idx="1">
                  <c:v>0</c:v>
                </c:pt>
                <c:pt idx="2">
                  <c:v>39</c:v>
                </c:pt>
                <c:pt idx="3">
                  <c:v>26</c:v>
                </c:pt>
                <c:pt idx="4">
                  <c:v>0</c:v>
                </c:pt>
                <c:pt idx="5">
                  <c:v>0</c:v>
                </c:pt>
                <c:pt idx="6">
                  <c:v>0</c:v>
                </c:pt>
                <c:pt idx="7">
                  <c:v>0</c:v>
                </c:pt>
                <c:pt idx="8">
                  <c:v>5</c:v>
                </c:pt>
                <c:pt idx="9">
                  <c:v>306347</c:v>
                </c:pt>
                <c:pt idx="10">
                  <c:v>0</c:v>
                </c:pt>
                <c:pt idx="11">
                  <c:v>0</c:v>
                </c:pt>
                <c:pt idx="12">
                  <c:v>39190</c:v>
                </c:pt>
                <c:pt idx="13">
                  <c:v>96</c:v>
                </c:pt>
                <c:pt idx="14">
                  <c:v>732</c:v>
                </c:pt>
              </c:numCache>
            </c:numRef>
          </c:val>
          <c:extLst>
            <c:ext xmlns:c16="http://schemas.microsoft.com/office/drawing/2014/chart" uri="{C3380CC4-5D6E-409C-BE32-E72D297353CC}">
              <c16:uniqueId val="{00000002-818B-A545-94CE-77ABA10FA6E1}"/>
            </c:ext>
          </c:extLst>
        </c:ser>
        <c:ser>
          <c:idx val="3"/>
          <c:order val="3"/>
          <c:tx>
            <c:strRef>
              <c:f>Sheet1!$E$1</c:f>
              <c:strCache>
                <c:ptCount val="1"/>
                <c:pt idx="0">
                  <c:v>Full Cacheline (64B)</c:v>
                </c:pt>
              </c:strCache>
            </c:strRef>
          </c:tx>
          <c:spPr>
            <a:solidFill>
              <a:srgbClr val="4E4C72"/>
            </a:solidFill>
            <a:ln>
              <a:solidFill>
                <a:schemeClr val="tx1"/>
              </a:solid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Sheet1!$E$2:$E$16</c:f>
              <c:numCache>
                <c:formatCode>General</c:formatCode>
                <c:ptCount val="15"/>
                <c:pt idx="0">
                  <c:v>264500</c:v>
                </c:pt>
                <c:pt idx="1">
                  <c:v>544</c:v>
                </c:pt>
                <c:pt idx="2">
                  <c:v>128997</c:v>
                </c:pt>
                <c:pt idx="3">
                  <c:v>325518</c:v>
                </c:pt>
                <c:pt idx="4">
                  <c:v>524432</c:v>
                </c:pt>
                <c:pt idx="5">
                  <c:v>263616</c:v>
                </c:pt>
                <c:pt idx="6">
                  <c:v>161575</c:v>
                </c:pt>
                <c:pt idx="7">
                  <c:v>524576</c:v>
                </c:pt>
                <c:pt idx="8">
                  <c:v>496</c:v>
                </c:pt>
                <c:pt idx="9">
                  <c:v>955889</c:v>
                </c:pt>
                <c:pt idx="10">
                  <c:v>4194592</c:v>
                </c:pt>
                <c:pt idx="11">
                  <c:v>20864</c:v>
                </c:pt>
                <c:pt idx="12">
                  <c:v>130800</c:v>
                </c:pt>
                <c:pt idx="13">
                  <c:v>416115</c:v>
                </c:pt>
                <c:pt idx="14">
                  <c:v>383572</c:v>
                </c:pt>
              </c:numCache>
            </c:numRef>
          </c:val>
          <c:extLst>
            <c:ext xmlns:c16="http://schemas.microsoft.com/office/drawing/2014/chart" uri="{C3380CC4-5D6E-409C-BE32-E72D297353CC}">
              <c16:uniqueId val="{00000003-818B-A545-94CE-77ABA10FA6E1}"/>
            </c:ext>
          </c:extLst>
        </c:ser>
        <c:dLbls>
          <c:showLegendKey val="0"/>
          <c:showVal val="0"/>
          <c:showCatName val="0"/>
          <c:showSerName val="0"/>
          <c:showPercent val="0"/>
          <c:showBubbleSize val="0"/>
        </c:dLbls>
        <c:gapWidth val="100"/>
        <c:overlap val="100"/>
        <c:axId val="872141568"/>
        <c:axId val="872143280"/>
      </c:barChart>
      <c:catAx>
        <c:axId val="87214156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872143280"/>
        <c:crosses val="autoZero"/>
        <c:auto val="1"/>
        <c:lblAlgn val="ctr"/>
        <c:lblOffset val="100"/>
        <c:noMultiLvlLbl val="0"/>
      </c:catAx>
      <c:valAx>
        <c:axId val="872143280"/>
        <c:scaling>
          <c:orientation val="minMax"/>
        </c:scaling>
        <c:delete val="0"/>
        <c:axPos val="l"/>
        <c:majorGridlines>
          <c:spPr>
            <a:ln w="9525" cap="flat" cmpd="sng" algn="ctr">
              <a:solidFill>
                <a:schemeClr val="bg2">
                  <a:lumMod val="90000"/>
                </a:schemeClr>
              </a:solidFill>
              <a:round/>
            </a:ln>
            <a:effectLst/>
          </c:spPr>
        </c:majorGridlines>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872141568"/>
        <c:crosses val="autoZero"/>
        <c:crossBetween val="between"/>
        <c:majorUnit val="0.2"/>
      </c:valAx>
      <c:spPr>
        <a:noFill/>
        <a:ln w="19050">
          <a:solidFill>
            <a:schemeClr val="tx1"/>
          </a:solidFill>
        </a:ln>
        <a:effectLst/>
      </c:spPr>
    </c:plotArea>
    <c:legend>
      <c:legendPos val="t"/>
      <c:layout>
        <c:manualLayout>
          <c:xMode val="edge"/>
          <c:yMode val="edge"/>
          <c:x val="8.8633010942706328E-2"/>
          <c:y val="0"/>
          <c:w val="0.89999990458051671"/>
          <c:h val="8.2036043181837909E-2"/>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7602977362204728E-2"/>
          <c:y val="6.1656306745893938E-2"/>
          <c:w val="0.90520952263779519"/>
          <c:h val="0.3410619828891871"/>
        </c:manualLayout>
      </c:layout>
      <c:barChart>
        <c:barDir val="col"/>
        <c:grouping val="clustered"/>
        <c:varyColors val="0"/>
        <c:ser>
          <c:idx val="0"/>
          <c:order val="0"/>
          <c:tx>
            <c:strRef>
              <c:f>Sheet1!$B$1</c:f>
              <c:strCache>
                <c:ptCount val="1"/>
                <c:pt idx="0">
                  <c:v>Read PTW-Related Accesses Prioritized</c:v>
                </c:pt>
              </c:strCache>
            </c:strRef>
          </c:tx>
          <c:spPr>
            <a:solidFill>
              <a:schemeClr val="accent6"/>
            </a:solidFill>
            <a:ln>
              <a:no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Sheet1!$B$2:$B$16</c:f>
              <c:numCache>
                <c:formatCode>General</c:formatCode>
                <c:ptCount val="15"/>
                <c:pt idx="0">
                  <c:v>1.044217164293255</c:v>
                </c:pt>
                <c:pt idx="1">
                  <c:v>0.99298760706154332</c:v>
                </c:pt>
                <c:pt idx="2">
                  <c:v>1.0068814647737039</c:v>
                </c:pt>
                <c:pt idx="3">
                  <c:v>0.9986001640888128</c:v>
                </c:pt>
                <c:pt idx="4">
                  <c:v>1.0116832723515898</c:v>
                </c:pt>
                <c:pt idx="5">
                  <c:v>0.99093370570383876</c:v>
                </c:pt>
                <c:pt idx="6">
                  <c:v>0.99</c:v>
                </c:pt>
                <c:pt idx="7">
                  <c:v>1.0633171761128557</c:v>
                </c:pt>
                <c:pt idx="8">
                  <c:v>1.057685333069281</c:v>
                </c:pt>
                <c:pt idx="9">
                  <c:v>1.0221463089993095</c:v>
                </c:pt>
                <c:pt idx="10">
                  <c:v>0.9943292353540597</c:v>
                </c:pt>
                <c:pt idx="11">
                  <c:v>1.011252649282175</c:v>
                </c:pt>
                <c:pt idx="12">
                  <c:v>1.0131794400083505</c:v>
                </c:pt>
                <c:pt idx="13">
                  <c:v>1.006131748189895</c:v>
                </c:pt>
                <c:pt idx="14">
                  <c:v>1.0302355309504425</c:v>
                </c:pt>
              </c:numCache>
            </c:numRef>
          </c:val>
          <c:extLst>
            <c:ext xmlns:c16="http://schemas.microsoft.com/office/drawing/2014/chart" uri="{C3380CC4-5D6E-409C-BE32-E72D297353CC}">
              <c16:uniqueId val="{00000000-028A-7E4B-99C9-032151EDA437}"/>
            </c:ext>
          </c:extLst>
        </c:ser>
        <c:ser>
          <c:idx val="1"/>
          <c:order val="1"/>
          <c:tx>
            <c:strRef>
              <c:f>Sheet1!$C$1</c:f>
              <c:strCache>
                <c:ptCount val="1"/>
                <c:pt idx="0">
                  <c:v>Data Accesses Prioritized</c:v>
                </c:pt>
              </c:strCache>
            </c:strRef>
          </c:tx>
          <c:spPr>
            <a:solidFill>
              <a:schemeClr val="accent5"/>
            </a:solidFill>
            <a:ln>
              <a:no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strCache>
            </c:strRef>
          </c:cat>
          <c:val>
            <c:numRef>
              <c:f>Sheet1!$C$2:$C$16</c:f>
              <c:numCache>
                <c:formatCode>General</c:formatCode>
                <c:ptCount val="15"/>
                <c:pt idx="0">
                  <c:v>0.97325956223708465</c:v>
                </c:pt>
                <c:pt idx="1">
                  <c:v>0.94938748312377386</c:v>
                </c:pt>
                <c:pt idx="2">
                  <c:v>0.86853255829463527</c:v>
                </c:pt>
                <c:pt idx="3">
                  <c:v>0.9968275857188148</c:v>
                </c:pt>
                <c:pt idx="4">
                  <c:v>0.99537147026698802</c:v>
                </c:pt>
                <c:pt idx="5">
                  <c:v>1.0007170703868491</c:v>
                </c:pt>
                <c:pt idx="6">
                  <c:v>0.99277322376478638</c:v>
                </c:pt>
                <c:pt idx="7">
                  <c:v>0.98406592127905645</c:v>
                </c:pt>
                <c:pt idx="8">
                  <c:v>0.75902497697775939</c:v>
                </c:pt>
                <c:pt idx="9">
                  <c:v>0.98394415495204368</c:v>
                </c:pt>
                <c:pt idx="10">
                  <c:v>1.0005005653126247</c:v>
                </c:pt>
                <c:pt idx="11">
                  <c:v>0.97626001716037714</c:v>
                </c:pt>
                <c:pt idx="12">
                  <c:v>0.98794836987636359</c:v>
                </c:pt>
                <c:pt idx="13">
                  <c:v>1.0063527845024403</c:v>
                </c:pt>
                <c:pt idx="14">
                  <c:v>0.98534452861698252</c:v>
                </c:pt>
              </c:numCache>
            </c:numRef>
          </c:val>
          <c:extLst>
            <c:ext xmlns:c16="http://schemas.microsoft.com/office/drawing/2014/chart" uri="{C3380CC4-5D6E-409C-BE32-E72D297353CC}">
              <c16:uniqueId val="{00000001-028A-7E4B-99C9-032151EDA437}"/>
            </c:ext>
          </c:extLst>
        </c:ser>
        <c:dLbls>
          <c:showLegendKey val="0"/>
          <c:showVal val="0"/>
          <c:showCatName val="0"/>
          <c:showSerName val="0"/>
          <c:showPercent val="0"/>
          <c:showBubbleSize val="0"/>
        </c:dLbls>
        <c:gapWidth val="100"/>
        <c:axId val="1325601584"/>
        <c:axId val="1575342208"/>
      </c:barChart>
      <c:catAx>
        <c:axId val="132560158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575342208"/>
        <c:crosses val="autoZero"/>
        <c:auto val="1"/>
        <c:lblAlgn val="ctr"/>
        <c:lblOffset val="100"/>
        <c:noMultiLvlLbl val="0"/>
      </c:catAx>
      <c:valAx>
        <c:axId val="1575342208"/>
        <c:scaling>
          <c:orientation val="minMax"/>
          <c:min val="0"/>
        </c:scaling>
        <c:delete val="0"/>
        <c:axPos val="l"/>
        <c:majorGridlines>
          <c:spPr>
            <a:ln w="9525" cap="flat" cmpd="sng" algn="ctr">
              <a:solidFill>
                <a:schemeClr val="bg2">
                  <a:lumMod val="90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325601584"/>
        <c:crosses val="autoZero"/>
        <c:crossBetween val="between"/>
      </c:valAx>
      <c:spPr>
        <a:noFill/>
        <a:ln w="19050">
          <a:solidFill>
            <a:schemeClr val="tx1"/>
          </a:solidFill>
        </a:ln>
        <a:effectLst/>
      </c:spPr>
    </c:plotArea>
    <c:legend>
      <c:legendPos val="t"/>
      <c:layout>
        <c:manualLayout>
          <c:xMode val="edge"/>
          <c:yMode val="edge"/>
          <c:x val="5.6250000000000001E-2"/>
          <c:y val="0"/>
          <c:w val="0.93750000000000011"/>
          <c:h val="6.7973569999083466E-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470904436121126E-2"/>
          <c:y val="0.15308214426464045"/>
          <c:w val="0.83478579284748156"/>
          <c:h val="0.36892483023997208"/>
        </c:manualLayout>
      </c:layout>
      <c:barChart>
        <c:barDir val="col"/>
        <c:grouping val="clustered"/>
        <c:varyColors val="0"/>
        <c:ser>
          <c:idx val="0"/>
          <c:order val="0"/>
          <c:tx>
            <c:strRef>
              <c:f>Sheet1!$B$1</c:f>
              <c:strCache>
                <c:ptCount val="1"/>
                <c:pt idx="0">
                  <c:v>Stitching</c:v>
                </c:pt>
              </c:strCache>
            </c:strRef>
          </c:tx>
          <c:spPr>
            <a:solidFill>
              <a:srgbClr val="5B9BD5"/>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Sheet1!$B$2:$B$17</c:f>
              <c:numCache>
                <c:formatCode>General</c:formatCode>
                <c:ptCount val="16"/>
                <c:pt idx="0">
                  <c:v>1.1023000770881293</c:v>
                </c:pt>
                <c:pt idx="1">
                  <c:v>1.1343669788002662</c:v>
                </c:pt>
                <c:pt idx="2">
                  <c:v>1.1376719274860596</c:v>
                </c:pt>
                <c:pt idx="3">
                  <c:v>1.2141508824048217</c:v>
                </c:pt>
                <c:pt idx="4">
                  <c:v>1.0051620062173883</c:v>
                </c:pt>
                <c:pt idx="5">
                  <c:v>1.1379271375512356</c:v>
                </c:pt>
                <c:pt idx="6">
                  <c:v>1.0581756443023336</c:v>
                </c:pt>
                <c:pt idx="7">
                  <c:v>1.0068771315877305</c:v>
                </c:pt>
                <c:pt idx="8">
                  <c:v>1.0559614197307243</c:v>
                </c:pt>
                <c:pt idx="9">
                  <c:v>1.0156295568793248</c:v>
                </c:pt>
                <c:pt idx="10">
                  <c:v>1.1208318391471745</c:v>
                </c:pt>
                <c:pt idx="11">
                  <c:v>1.0036373744570848</c:v>
                </c:pt>
                <c:pt idx="12">
                  <c:v>1.0482829120062853</c:v>
                </c:pt>
                <c:pt idx="13">
                  <c:v>1.1555349707909546</c:v>
                </c:pt>
                <c:pt idx="14">
                  <c:v>1.0952519216060577</c:v>
                </c:pt>
                <c:pt idx="15">
                  <c:v>1.0843436592801035</c:v>
                </c:pt>
              </c:numCache>
            </c:numRef>
          </c:val>
          <c:extLst>
            <c:ext xmlns:c16="http://schemas.microsoft.com/office/drawing/2014/chart" uri="{C3380CC4-5D6E-409C-BE32-E72D297353CC}">
              <c16:uniqueId val="{00000000-757C-2A41-AC71-40B70A378132}"/>
            </c:ext>
          </c:extLst>
        </c:ser>
        <c:ser>
          <c:idx val="1"/>
          <c:order val="1"/>
          <c:tx>
            <c:strRef>
              <c:f>Sheet1!$E$1</c:f>
              <c:strCache>
                <c:ptCount val="1"/>
                <c:pt idx="0">
                  <c:v>Trimming</c:v>
                </c:pt>
              </c:strCache>
            </c:strRef>
          </c:tx>
          <c:spPr>
            <a:solidFill>
              <a:srgbClr val="D5CDF7"/>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Sheet1!$E$2:$E$17</c:f>
              <c:numCache>
                <c:formatCode>General</c:formatCode>
                <c:ptCount val="16"/>
                <c:pt idx="0">
                  <c:v>1.1417416779295675</c:v>
                </c:pt>
                <c:pt idx="1">
                  <c:v>1</c:v>
                </c:pt>
                <c:pt idx="2">
                  <c:v>1.5453567822416316</c:v>
                </c:pt>
                <c:pt idx="3">
                  <c:v>1.0005580328513231</c:v>
                </c:pt>
                <c:pt idx="4">
                  <c:v>0.9971000384052443</c:v>
                </c:pt>
                <c:pt idx="5">
                  <c:v>1</c:v>
                </c:pt>
                <c:pt idx="6">
                  <c:v>1.0466790897918858</c:v>
                </c:pt>
                <c:pt idx="7">
                  <c:v>0.9938799267725078</c:v>
                </c:pt>
                <c:pt idx="8">
                  <c:v>1.1189996801590822</c:v>
                </c:pt>
                <c:pt idx="9">
                  <c:v>0.99879560932100342</c:v>
                </c:pt>
                <c:pt idx="10">
                  <c:v>1</c:v>
                </c:pt>
                <c:pt idx="11">
                  <c:v>1.0058512264060779</c:v>
                </c:pt>
                <c:pt idx="12">
                  <c:v>0.98825860965826717</c:v>
                </c:pt>
                <c:pt idx="13">
                  <c:v>1.1669294728276909</c:v>
                </c:pt>
                <c:pt idx="14">
                  <c:v>1.0286708962551325</c:v>
                </c:pt>
                <c:pt idx="15">
                  <c:v>1.0613300814841564</c:v>
                </c:pt>
              </c:numCache>
            </c:numRef>
          </c:val>
          <c:extLst>
            <c:ext xmlns:c16="http://schemas.microsoft.com/office/drawing/2014/chart" uri="{C3380CC4-5D6E-409C-BE32-E72D297353CC}">
              <c16:uniqueId val="{00000002-757C-2A41-AC71-40B70A378132}"/>
            </c:ext>
          </c:extLst>
        </c:ser>
        <c:ser>
          <c:idx val="3"/>
          <c:order val="2"/>
          <c:tx>
            <c:strRef>
              <c:f>Sheet1!$C$1</c:f>
              <c:strCache>
                <c:ptCount val="1"/>
                <c:pt idx="0">
                  <c:v>Stitching + Trimming</c:v>
                </c:pt>
              </c:strCache>
            </c:strRef>
          </c:tx>
          <c:spPr>
            <a:solidFill>
              <a:srgbClr val="FFC000">
                <a:lumMod val="40000"/>
                <a:lumOff val="60000"/>
              </a:srgbClr>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Sheet1!$C$2:$C$17</c:f>
              <c:numCache>
                <c:formatCode>General</c:formatCode>
                <c:ptCount val="16"/>
                <c:pt idx="0">
                  <c:v>1.2237889400017452</c:v>
                </c:pt>
                <c:pt idx="1">
                  <c:v>1.1343669788002662</c:v>
                </c:pt>
                <c:pt idx="2">
                  <c:v>1.6091328000712006</c:v>
                </c:pt>
                <c:pt idx="3">
                  <c:v>1.2088478576251103</c:v>
                </c:pt>
                <c:pt idx="4">
                  <c:v>1.0026600965042636</c:v>
                </c:pt>
                <c:pt idx="5">
                  <c:v>1.1379271375512356</c:v>
                </c:pt>
                <c:pt idx="6">
                  <c:v>1.0824913204150386</c:v>
                </c:pt>
                <c:pt idx="7">
                  <c:v>1.0177294928919636</c:v>
                </c:pt>
                <c:pt idx="8">
                  <c:v>1.1198407128186587</c:v>
                </c:pt>
                <c:pt idx="9">
                  <c:v>1.0054923490327168</c:v>
                </c:pt>
                <c:pt idx="10">
                  <c:v>1.1207266855681224</c:v>
                </c:pt>
                <c:pt idx="11">
                  <c:v>1.0092621556324917</c:v>
                </c:pt>
                <c:pt idx="12">
                  <c:v>1.0458499705891364</c:v>
                </c:pt>
                <c:pt idx="13">
                  <c:v>1.3636133533861585</c:v>
                </c:pt>
                <c:pt idx="14">
                  <c:v>1.1242994787527953</c:v>
                </c:pt>
                <c:pt idx="15">
                  <c:v>1.1377722344855681</c:v>
                </c:pt>
              </c:numCache>
            </c:numRef>
          </c:val>
          <c:extLst>
            <c:ext xmlns:c16="http://schemas.microsoft.com/office/drawing/2014/chart" uri="{C3380CC4-5D6E-409C-BE32-E72D297353CC}">
              <c16:uniqueId val="{00000003-757C-2A41-AC71-40B70A378132}"/>
            </c:ext>
          </c:extLst>
        </c:ser>
        <c:ser>
          <c:idx val="4"/>
          <c:order val="3"/>
          <c:tx>
            <c:strRef>
              <c:f>Sheet1!$D$1</c:f>
              <c:strCache>
                <c:ptCount val="1"/>
                <c:pt idx="0">
                  <c:v>Stitching + Trimming + Sequencing</c:v>
                </c:pt>
              </c:strCache>
            </c:strRef>
          </c:tx>
          <c:spPr>
            <a:solidFill>
              <a:srgbClr val="70AD47"/>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Sheet1!$D$2:$D$17</c:f>
              <c:numCache>
                <c:formatCode>General</c:formatCode>
                <c:ptCount val="16"/>
                <c:pt idx="0">
                  <c:v>1.3713854719884915</c:v>
                </c:pt>
                <c:pt idx="1">
                  <c:v>1.1085733364301475</c:v>
                </c:pt>
                <c:pt idx="2">
                  <c:v>1.6412616280521157</c:v>
                </c:pt>
                <c:pt idx="3">
                  <c:v>1.2175003413539642</c:v>
                </c:pt>
                <c:pt idx="4">
                  <c:v>1.0137155788352814</c:v>
                </c:pt>
                <c:pt idx="5">
                  <c:v>1.1296121255519751</c:v>
                </c:pt>
                <c:pt idx="6">
                  <c:v>1.0996002266867251</c:v>
                </c:pt>
                <c:pt idx="7">
                  <c:v>1.0657885588747344</c:v>
                </c:pt>
                <c:pt idx="8">
                  <c:v>1.1278402236857685</c:v>
                </c:pt>
                <c:pt idx="9">
                  <c:v>1.0226583524910249</c:v>
                </c:pt>
                <c:pt idx="10">
                  <c:v>1.1156474076877736</c:v>
                </c:pt>
                <c:pt idx="11">
                  <c:v>1.0149797213263851</c:v>
                </c:pt>
                <c:pt idx="12">
                  <c:v>1.0521365943544658</c:v>
                </c:pt>
                <c:pt idx="13">
                  <c:v>1.3814692084734426</c:v>
                </c:pt>
                <c:pt idx="14">
                  <c:v>1.1469750722121801</c:v>
                </c:pt>
                <c:pt idx="15">
                  <c:v>1.1566895200571492</c:v>
                </c:pt>
              </c:numCache>
            </c:numRef>
          </c:val>
          <c:extLst>
            <c:ext xmlns:c16="http://schemas.microsoft.com/office/drawing/2014/chart" uri="{C3380CC4-5D6E-409C-BE32-E72D297353CC}">
              <c16:uniqueId val="{00000004-757C-2A41-AC71-40B70A378132}"/>
            </c:ext>
          </c:extLst>
        </c:ser>
        <c:dLbls>
          <c:showLegendKey val="0"/>
          <c:showVal val="0"/>
          <c:showCatName val="0"/>
          <c:showSerName val="0"/>
          <c:showPercent val="0"/>
          <c:showBubbleSize val="0"/>
        </c:dLbls>
        <c:gapWidth val="80"/>
        <c:axId val="1468497135"/>
        <c:axId val="1468498847"/>
      </c:barChart>
      <c:catAx>
        <c:axId val="1468497135"/>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468498847"/>
        <c:crosses val="autoZero"/>
        <c:auto val="1"/>
        <c:lblAlgn val="ctr"/>
        <c:lblOffset val="100"/>
        <c:noMultiLvlLbl val="0"/>
      </c:catAx>
      <c:valAx>
        <c:axId val="1468498847"/>
        <c:scaling>
          <c:orientation val="minMax"/>
          <c:max val="1.66"/>
          <c:min val="0.4"/>
        </c:scaling>
        <c:delete val="0"/>
        <c:axPos val="l"/>
        <c:majorGridlines>
          <c:spPr>
            <a:ln w="9525" cap="flat" cmpd="sng" algn="ctr">
              <a:solidFill>
                <a:schemeClr val="bg2">
                  <a:lumMod val="90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468497135"/>
        <c:crosses val="autoZero"/>
        <c:crossBetween val="between"/>
      </c:valAx>
      <c:spPr>
        <a:noFill/>
        <a:ln w="19050">
          <a:solidFill>
            <a:sysClr val="windowText" lastClr="000000"/>
          </a:solidFill>
        </a:ln>
        <a:effectLst/>
      </c:spPr>
    </c:plotArea>
    <c:legend>
      <c:legendPos val="t"/>
      <c:layout>
        <c:manualLayout>
          <c:xMode val="edge"/>
          <c:yMode val="edge"/>
          <c:x val="8.6930773807479364E-2"/>
          <c:y val="5.0215076094027407E-3"/>
          <c:w val="0.87922727895505526"/>
          <c:h val="0.1433375159885224"/>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470904436121126E-2"/>
          <c:y val="0.15308214426464045"/>
          <c:w val="0.83478579284748156"/>
          <c:h val="0.36892483023997208"/>
        </c:manualLayout>
      </c:layout>
      <c:barChart>
        <c:barDir val="col"/>
        <c:grouping val="clustered"/>
        <c:varyColors val="0"/>
        <c:ser>
          <c:idx val="0"/>
          <c:order val="0"/>
          <c:tx>
            <c:strRef>
              <c:f>Sheet1!$B$1</c:f>
              <c:strCache>
                <c:ptCount val="1"/>
                <c:pt idx="0">
                  <c:v>Stitching</c:v>
                </c:pt>
              </c:strCache>
            </c:strRef>
          </c:tx>
          <c:spPr>
            <a:solidFill>
              <a:srgbClr val="5B9BD5"/>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Sheet1!$B$2:$B$17</c:f>
              <c:numCache>
                <c:formatCode>General</c:formatCode>
                <c:ptCount val="16"/>
                <c:pt idx="0">
                  <c:v>1.1023000770881293</c:v>
                </c:pt>
                <c:pt idx="1">
                  <c:v>1.1343669788002662</c:v>
                </c:pt>
                <c:pt idx="2">
                  <c:v>1.1376719274860596</c:v>
                </c:pt>
                <c:pt idx="3">
                  <c:v>1.2141508824048217</c:v>
                </c:pt>
                <c:pt idx="4">
                  <c:v>1.0051620062173883</c:v>
                </c:pt>
                <c:pt idx="5">
                  <c:v>1.1379271375512356</c:v>
                </c:pt>
                <c:pt idx="6">
                  <c:v>1.0581756443023336</c:v>
                </c:pt>
                <c:pt idx="7">
                  <c:v>1.0068771315877305</c:v>
                </c:pt>
                <c:pt idx="8">
                  <c:v>1.0559614197307243</c:v>
                </c:pt>
                <c:pt idx="9">
                  <c:v>1.0156295568793248</c:v>
                </c:pt>
                <c:pt idx="10">
                  <c:v>1.1208318391471745</c:v>
                </c:pt>
                <c:pt idx="11">
                  <c:v>1.0036373744570848</c:v>
                </c:pt>
                <c:pt idx="12">
                  <c:v>1.0482829120062853</c:v>
                </c:pt>
                <c:pt idx="13">
                  <c:v>1.1555349707909546</c:v>
                </c:pt>
                <c:pt idx="14">
                  <c:v>1.0952519216060577</c:v>
                </c:pt>
                <c:pt idx="15">
                  <c:v>1.0843436592801035</c:v>
                </c:pt>
              </c:numCache>
            </c:numRef>
          </c:val>
          <c:extLst>
            <c:ext xmlns:c16="http://schemas.microsoft.com/office/drawing/2014/chart" uri="{C3380CC4-5D6E-409C-BE32-E72D297353CC}">
              <c16:uniqueId val="{00000000-AA59-9542-8C85-FED49C4AFF3E}"/>
            </c:ext>
          </c:extLst>
        </c:ser>
        <c:ser>
          <c:idx val="1"/>
          <c:order val="1"/>
          <c:tx>
            <c:strRef>
              <c:f>Sheet1!$E$1</c:f>
              <c:strCache>
                <c:ptCount val="1"/>
                <c:pt idx="0">
                  <c:v>Trimming</c:v>
                </c:pt>
              </c:strCache>
            </c:strRef>
          </c:tx>
          <c:spPr>
            <a:solidFill>
              <a:srgbClr val="D5CDF7"/>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Sheet1!$E$2:$E$17</c:f>
              <c:numCache>
                <c:formatCode>General</c:formatCode>
                <c:ptCount val="16"/>
                <c:pt idx="0">
                  <c:v>1.1417416779295675</c:v>
                </c:pt>
                <c:pt idx="1">
                  <c:v>1</c:v>
                </c:pt>
                <c:pt idx="2">
                  <c:v>1.5453567822416316</c:v>
                </c:pt>
                <c:pt idx="3">
                  <c:v>1.0005580328513231</c:v>
                </c:pt>
                <c:pt idx="4">
                  <c:v>0.9971000384052443</c:v>
                </c:pt>
                <c:pt idx="5">
                  <c:v>1</c:v>
                </c:pt>
                <c:pt idx="6">
                  <c:v>1.0466790897918858</c:v>
                </c:pt>
                <c:pt idx="7">
                  <c:v>0.9938799267725078</c:v>
                </c:pt>
                <c:pt idx="8">
                  <c:v>1.1189996801590822</c:v>
                </c:pt>
                <c:pt idx="9">
                  <c:v>0.99879560932100342</c:v>
                </c:pt>
                <c:pt idx="10">
                  <c:v>1</c:v>
                </c:pt>
                <c:pt idx="11">
                  <c:v>1.0058512264060779</c:v>
                </c:pt>
                <c:pt idx="12">
                  <c:v>0.98825860965826717</c:v>
                </c:pt>
                <c:pt idx="13">
                  <c:v>1.1669294728276909</c:v>
                </c:pt>
                <c:pt idx="14">
                  <c:v>1.0286708962551325</c:v>
                </c:pt>
                <c:pt idx="15">
                  <c:v>1.0613300814841564</c:v>
                </c:pt>
              </c:numCache>
            </c:numRef>
          </c:val>
          <c:extLst>
            <c:ext xmlns:c16="http://schemas.microsoft.com/office/drawing/2014/chart" uri="{C3380CC4-5D6E-409C-BE32-E72D297353CC}">
              <c16:uniqueId val="{00000001-AA59-9542-8C85-FED49C4AFF3E}"/>
            </c:ext>
          </c:extLst>
        </c:ser>
        <c:ser>
          <c:idx val="3"/>
          <c:order val="2"/>
          <c:tx>
            <c:strRef>
              <c:f>Sheet1!$C$1</c:f>
              <c:strCache>
                <c:ptCount val="1"/>
                <c:pt idx="0">
                  <c:v>Stitching + Trimming</c:v>
                </c:pt>
              </c:strCache>
            </c:strRef>
          </c:tx>
          <c:spPr>
            <a:solidFill>
              <a:srgbClr val="FFC000">
                <a:lumMod val="40000"/>
                <a:lumOff val="60000"/>
              </a:srgbClr>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Sheet1!$C$2:$C$17</c:f>
              <c:numCache>
                <c:formatCode>General</c:formatCode>
                <c:ptCount val="16"/>
                <c:pt idx="0">
                  <c:v>1.2237889400017452</c:v>
                </c:pt>
                <c:pt idx="1">
                  <c:v>1.1343669788002662</c:v>
                </c:pt>
                <c:pt idx="2">
                  <c:v>1.6091328000712006</c:v>
                </c:pt>
                <c:pt idx="3">
                  <c:v>1.2088478576251103</c:v>
                </c:pt>
                <c:pt idx="4">
                  <c:v>1.0026600965042636</c:v>
                </c:pt>
                <c:pt idx="5">
                  <c:v>1.1379271375512356</c:v>
                </c:pt>
                <c:pt idx="6">
                  <c:v>1.0824913204150386</c:v>
                </c:pt>
                <c:pt idx="7">
                  <c:v>1.0177294928919636</c:v>
                </c:pt>
                <c:pt idx="8">
                  <c:v>1.1198407128186587</c:v>
                </c:pt>
                <c:pt idx="9">
                  <c:v>1.0054923490327168</c:v>
                </c:pt>
                <c:pt idx="10">
                  <c:v>1.1207266855681224</c:v>
                </c:pt>
                <c:pt idx="11">
                  <c:v>1.0092621556324917</c:v>
                </c:pt>
                <c:pt idx="12">
                  <c:v>1.0458499705891364</c:v>
                </c:pt>
                <c:pt idx="13">
                  <c:v>1.3636133533861585</c:v>
                </c:pt>
                <c:pt idx="14">
                  <c:v>1.1242994787527953</c:v>
                </c:pt>
                <c:pt idx="15">
                  <c:v>1.1377722344855681</c:v>
                </c:pt>
              </c:numCache>
            </c:numRef>
          </c:val>
          <c:extLst>
            <c:ext xmlns:c16="http://schemas.microsoft.com/office/drawing/2014/chart" uri="{C3380CC4-5D6E-409C-BE32-E72D297353CC}">
              <c16:uniqueId val="{00000002-AA59-9542-8C85-FED49C4AFF3E}"/>
            </c:ext>
          </c:extLst>
        </c:ser>
        <c:ser>
          <c:idx val="4"/>
          <c:order val="3"/>
          <c:tx>
            <c:strRef>
              <c:f>Sheet1!$D$1</c:f>
              <c:strCache>
                <c:ptCount val="1"/>
                <c:pt idx="0">
                  <c:v>Stitching + Trimming + Sequencing</c:v>
                </c:pt>
              </c:strCache>
            </c:strRef>
          </c:tx>
          <c:spPr>
            <a:solidFill>
              <a:srgbClr val="70AD47"/>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Sheet1!$D$2:$D$17</c:f>
              <c:numCache>
                <c:formatCode>General</c:formatCode>
                <c:ptCount val="16"/>
                <c:pt idx="0">
                  <c:v>1.3713854719884915</c:v>
                </c:pt>
                <c:pt idx="1">
                  <c:v>1.1085733364301475</c:v>
                </c:pt>
                <c:pt idx="2">
                  <c:v>1.6412616280521157</c:v>
                </c:pt>
                <c:pt idx="3">
                  <c:v>1.2175003413539642</c:v>
                </c:pt>
                <c:pt idx="4">
                  <c:v>1.0137155788352814</c:v>
                </c:pt>
                <c:pt idx="5">
                  <c:v>1.1296121255519751</c:v>
                </c:pt>
                <c:pt idx="6">
                  <c:v>1.0996002266867251</c:v>
                </c:pt>
                <c:pt idx="7">
                  <c:v>1.0657885588747344</c:v>
                </c:pt>
                <c:pt idx="8">
                  <c:v>1.1278402236857685</c:v>
                </c:pt>
                <c:pt idx="9">
                  <c:v>1.0226583524910249</c:v>
                </c:pt>
                <c:pt idx="10">
                  <c:v>1.1156474076877736</c:v>
                </c:pt>
                <c:pt idx="11">
                  <c:v>1.0149797213263851</c:v>
                </c:pt>
                <c:pt idx="12">
                  <c:v>1.0521365943544658</c:v>
                </c:pt>
                <c:pt idx="13">
                  <c:v>1.3814692084734426</c:v>
                </c:pt>
                <c:pt idx="14">
                  <c:v>1.1469750722121801</c:v>
                </c:pt>
                <c:pt idx="15">
                  <c:v>1.1566895200571492</c:v>
                </c:pt>
              </c:numCache>
            </c:numRef>
          </c:val>
          <c:extLst>
            <c:ext xmlns:c16="http://schemas.microsoft.com/office/drawing/2014/chart" uri="{C3380CC4-5D6E-409C-BE32-E72D297353CC}">
              <c16:uniqueId val="{00000003-AA59-9542-8C85-FED49C4AFF3E}"/>
            </c:ext>
          </c:extLst>
        </c:ser>
        <c:dLbls>
          <c:showLegendKey val="0"/>
          <c:showVal val="0"/>
          <c:showCatName val="0"/>
          <c:showSerName val="0"/>
          <c:showPercent val="0"/>
          <c:showBubbleSize val="0"/>
        </c:dLbls>
        <c:gapWidth val="80"/>
        <c:axId val="1468497135"/>
        <c:axId val="1468498847"/>
      </c:barChart>
      <c:catAx>
        <c:axId val="1468497135"/>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468498847"/>
        <c:crosses val="autoZero"/>
        <c:auto val="1"/>
        <c:lblAlgn val="ctr"/>
        <c:lblOffset val="100"/>
        <c:noMultiLvlLbl val="0"/>
      </c:catAx>
      <c:valAx>
        <c:axId val="1468498847"/>
        <c:scaling>
          <c:orientation val="minMax"/>
          <c:max val="1.66"/>
          <c:min val="0.4"/>
        </c:scaling>
        <c:delete val="0"/>
        <c:axPos val="l"/>
        <c:majorGridlines>
          <c:spPr>
            <a:ln w="9525" cap="flat" cmpd="sng" algn="ctr">
              <a:solidFill>
                <a:schemeClr val="bg2">
                  <a:lumMod val="90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468497135"/>
        <c:crosses val="autoZero"/>
        <c:crossBetween val="between"/>
      </c:valAx>
      <c:spPr>
        <a:noFill/>
        <a:ln w="19050">
          <a:solidFill>
            <a:sysClr val="windowText" lastClr="000000"/>
          </a:solidFill>
        </a:ln>
        <a:effectLst/>
      </c:spPr>
    </c:plotArea>
    <c:legend>
      <c:legendPos val="t"/>
      <c:layout>
        <c:manualLayout>
          <c:xMode val="edge"/>
          <c:yMode val="edge"/>
          <c:x val="8.6930773807479364E-2"/>
          <c:y val="5.0215076094027407E-3"/>
          <c:w val="0.87922727895505526"/>
          <c:h val="0.1433375159885224"/>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470904436121126E-2"/>
          <c:y val="0.15308214426464045"/>
          <c:w val="0.83478579284748156"/>
          <c:h val="0.36892483023997208"/>
        </c:manualLayout>
      </c:layout>
      <c:barChart>
        <c:barDir val="col"/>
        <c:grouping val="clustered"/>
        <c:varyColors val="0"/>
        <c:ser>
          <c:idx val="0"/>
          <c:order val="0"/>
          <c:tx>
            <c:strRef>
              <c:f>Sheet1!$B$1</c:f>
              <c:strCache>
                <c:ptCount val="1"/>
                <c:pt idx="0">
                  <c:v>Stitching</c:v>
                </c:pt>
              </c:strCache>
            </c:strRef>
          </c:tx>
          <c:spPr>
            <a:solidFill>
              <a:schemeClr val="accent5"/>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Sheet1!$B$2:$B$17</c:f>
              <c:numCache>
                <c:formatCode>General</c:formatCode>
                <c:ptCount val="16"/>
                <c:pt idx="0">
                  <c:v>1.1023000770881293</c:v>
                </c:pt>
                <c:pt idx="1">
                  <c:v>1.1343669788002662</c:v>
                </c:pt>
                <c:pt idx="2">
                  <c:v>1.1376719274860596</c:v>
                </c:pt>
                <c:pt idx="3">
                  <c:v>1.2141508824048217</c:v>
                </c:pt>
                <c:pt idx="4">
                  <c:v>1.0051620062173883</c:v>
                </c:pt>
                <c:pt idx="5">
                  <c:v>1.1379271375512356</c:v>
                </c:pt>
                <c:pt idx="6">
                  <c:v>1.0581756443023336</c:v>
                </c:pt>
                <c:pt idx="7">
                  <c:v>1.0068771315877305</c:v>
                </c:pt>
                <c:pt idx="8">
                  <c:v>1.0559614197307243</c:v>
                </c:pt>
                <c:pt idx="9">
                  <c:v>1.0156295568793248</c:v>
                </c:pt>
                <c:pt idx="10">
                  <c:v>1.1208318391471745</c:v>
                </c:pt>
                <c:pt idx="11">
                  <c:v>1.0036373744570848</c:v>
                </c:pt>
                <c:pt idx="12">
                  <c:v>1.0482829120062853</c:v>
                </c:pt>
                <c:pt idx="13">
                  <c:v>1.1555349707909546</c:v>
                </c:pt>
                <c:pt idx="14">
                  <c:v>1.0952519216060577</c:v>
                </c:pt>
                <c:pt idx="15">
                  <c:v>1.0843436592801035</c:v>
                </c:pt>
              </c:numCache>
            </c:numRef>
          </c:val>
          <c:extLst>
            <c:ext xmlns:c16="http://schemas.microsoft.com/office/drawing/2014/chart" uri="{C3380CC4-5D6E-409C-BE32-E72D297353CC}">
              <c16:uniqueId val="{00000000-52DC-694D-B048-B2D73169B9FA}"/>
            </c:ext>
          </c:extLst>
        </c:ser>
        <c:ser>
          <c:idx val="2"/>
          <c:order val="1"/>
          <c:tx>
            <c:strRef>
              <c:f>Sheet1!$F$1</c:f>
              <c:strCache>
                <c:ptCount val="1"/>
                <c:pt idx="0">
                  <c:v>Sector Cache Baseline (16B)</c:v>
                </c:pt>
              </c:strCache>
            </c:strRef>
          </c:tx>
          <c:spPr>
            <a:solidFill>
              <a:srgbClr val="FF796C"/>
            </a:solidFill>
            <a:ln w="9525">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Sheet1!$F$2:$F$17</c:f>
              <c:numCache>
                <c:formatCode>General</c:formatCode>
                <c:ptCount val="16"/>
                <c:pt idx="0">
                  <c:v>1.1424407364889722</c:v>
                </c:pt>
                <c:pt idx="1">
                  <c:v>0.93020598728581816</c:v>
                </c:pt>
                <c:pt idx="2">
                  <c:v>1.491743848211889</c:v>
                </c:pt>
                <c:pt idx="3">
                  <c:v>0.94116302655271999</c:v>
                </c:pt>
                <c:pt idx="4">
                  <c:v>0.91617214086197585</c:v>
                </c:pt>
                <c:pt idx="5">
                  <c:v>0.66599872781494396</c:v>
                </c:pt>
                <c:pt idx="6">
                  <c:v>0.94529936081729971</c:v>
                </c:pt>
                <c:pt idx="7">
                  <c:v>0.68597525326149222</c:v>
                </c:pt>
                <c:pt idx="8">
                  <c:v>1.1183312262155212</c:v>
                </c:pt>
                <c:pt idx="9">
                  <c:v>0.61059551754365526</c:v>
                </c:pt>
                <c:pt idx="10">
                  <c:v>0.43179820983072098</c:v>
                </c:pt>
                <c:pt idx="11">
                  <c:v>1.0003184202931426</c:v>
                </c:pt>
                <c:pt idx="12">
                  <c:v>0.80910425767846306</c:v>
                </c:pt>
                <c:pt idx="13">
                  <c:v>0.98711847500890659</c:v>
                </c:pt>
                <c:pt idx="14">
                  <c:v>0.81591605728408267</c:v>
                </c:pt>
                <c:pt idx="15">
                  <c:v>0.8649496796150633</c:v>
                </c:pt>
              </c:numCache>
            </c:numRef>
          </c:val>
          <c:extLst>
            <c:ext xmlns:c16="http://schemas.microsoft.com/office/drawing/2014/chart" uri="{C3380CC4-5D6E-409C-BE32-E72D297353CC}">
              <c16:uniqueId val="{00000001-52DC-694D-B048-B2D73169B9FA}"/>
            </c:ext>
          </c:extLst>
        </c:ser>
        <c:ser>
          <c:idx val="1"/>
          <c:order val="2"/>
          <c:tx>
            <c:strRef>
              <c:f>Sheet1!$E$1</c:f>
              <c:strCache>
                <c:ptCount val="1"/>
                <c:pt idx="0">
                  <c:v>Trimming</c:v>
                </c:pt>
              </c:strCache>
            </c:strRef>
          </c:tx>
          <c:spPr>
            <a:solidFill>
              <a:srgbClr val="D5CDF7"/>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Sheet1!$E$2:$E$17</c:f>
              <c:numCache>
                <c:formatCode>General</c:formatCode>
                <c:ptCount val="16"/>
                <c:pt idx="0">
                  <c:v>1.1417416779295675</c:v>
                </c:pt>
                <c:pt idx="1">
                  <c:v>1</c:v>
                </c:pt>
                <c:pt idx="2">
                  <c:v>1.5453567822416316</c:v>
                </c:pt>
                <c:pt idx="3">
                  <c:v>1.0005580328513231</c:v>
                </c:pt>
                <c:pt idx="4">
                  <c:v>0.9971000384052443</c:v>
                </c:pt>
                <c:pt idx="5">
                  <c:v>1</c:v>
                </c:pt>
                <c:pt idx="6">
                  <c:v>1.0466790897918858</c:v>
                </c:pt>
                <c:pt idx="7">
                  <c:v>0.9938799267725078</c:v>
                </c:pt>
                <c:pt idx="8">
                  <c:v>1.1189996801590822</c:v>
                </c:pt>
                <c:pt idx="9">
                  <c:v>0.99879560932100342</c:v>
                </c:pt>
                <c:pt idx="10">
                  <c:v>1</c:v>
                </c:pt>
                <c:pt idx="11">
                  <c:v>1.0058512264060779</c:v>
                </c:pt>
                <c:pt idx="12">
                  <c:v>0.98825860965826717</c:v>
                </c:pt>
                <c:pt idx="13">
                  <c:v>1.1669294728276909</c:v>
                </c:pt>
                <c:pt idx="14">
                  <c:v>1.0286708962551325</c:v>
                </c:pt>
                <c:pt idx="15">
                  <c:v>1.0613300814841564</c:v>
                </c:pt>
              </c:numCache>
            </c:numRef>
          </c:val>
          <c:extLst>
            <c:ext xmlns:c16="http://schemas.microsoft.com/office/drawing/2014/chart" uri="{C3380CC4-5D6E-409C-BE32-E72D297353CC}">
              <c16:uniqueId val="{00000002-52DC-694D-B048-B2D73169B9FA}"/>
            </c:ext>
          </c:extLst>
        </c:ser>
        <c:ser>
          <c:idx val="3"/>
          <c:order val="3"/>
          <c:tx>
            <c:strRef>
              <c:f>Sheet1!$C$1</c:f>
              <c:strCache>
                <c:ptCount val="1"/>
                <c:pt idx="0">
                  <c:v>Stitching + Trimming</c:v>
                </c:pt>
              </c:strCache>
            </c:strRef>
          </c:tx>
          <c:spPr>
            <a:solidFill>
              <a:schemeClr val="accent4">
                <a:lumMod val="40000"/>
                <a:lumOff val="60000"/>
              </a:schemeClr>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Sheet1!$C$2:$C$17</c:f>
              <c:numCache>
                <c:formatCode>General</c:formatCode>
                <c:ptCount val="16"/>
                <c:pt idx="0">
                  <c:v>1.2237889400017452</c:v>
                </c:pt>
                <c:pt idx="1">
                  <c:v>1.1343669788002662</c:v>
                </c:pt>
                <c:pt idx="2">
                  <c:v>1.6091328000712006</c:v>
                </c:pt>
                <c:pt idx="3">
                  <c:v>1.2088478576251103</c:v>
                </c:pt>
                <c:pt idx="4">
                  <c:v>1.0026600965042636</c:v>
                </c:pt>
                <c:pt idx="5">
                  <c:v>1.1379271375512356</c:v>
                </c:pt>
                <c:pt idx="6">
                  <c:v>1.0824913204150386</c:v>
                </c:pt>
                <c:pt idx="7">
                  <c:v>1.0177294928919636</c:v>
                </c:pt>
                <c:pt idx="8">
                  <c:v>1.1198407128186587</c:v>
                </c:pt>
                <c:pt idx="9">
                  <c:v>1.0054923490327168</c:v>
                </c:pt>
                <c:pt idx="10">
                  <c:v>1.1207266855681224</c:v>
                </c:pt>
                <c:pt idx="11">
                  <c:v>1.0092621556324917</c:v>
                </c:pt>
                <c:pt idx="12">
                  <c:v>1.0458499705891364</c:v>
                </c:pt>
                <c:pt idx="13">
                  <c:v>1.3636133533861585</c:v>
                </c:pt>
                <c:pt idx="14">
                  <c:v>1.1242994787527953</c:v>
                </c:pt>
                <c:pt idx="15">
                  <c:v>1.1377722344855681</c:v>
                </c:pt>
              </c:numCache>
            </c:numRef>
          </c:val>
          <c:extLst>
            <c:ext xmlns:c16="http://schemas.microsoft.com/office/drawing/2014/chart" uri="{C3380CC4-5D6E-409C-BE32-E72D297353CC}">
              <c16:uniqueId val="{00000003-52DC-694D-B048-B2D73169B9FA}"/>
            </c:ext>
          </c:extLst>
        </c:ser>
        <c:ser>
          <c:idx val="4"/>
          <c:order val="4"/>
          <c:tx>
            <c:strRef>
              <c:f>Sheet1!$D$1</c:f>
              <c:strCache>
                <c:ptCount val="1"/>
                <c:pt idx="0">
                  <c:v>Stitching + Trimming + Sequencing</c:v>
                </c:pt>
              </c:strCache>
            </c:strRef>
          </c:tx>
          <c:spPr>
            <a:solidFill>
              <a:schemeClr val="accent6"/>
            </a:solidFill>
            <a:ln>
              <a:solidFill>
                <a:schemeClr val="tx1"/>
              </a:solidFill>
            </a:ln>
            <a:effectLst/>
          </c:spPr>
          <c:invertIfNegative val="0"/>
          <c:cat>
            <c:strRef>
              <c:f>Sheet1!$A$2:$A$17</c:f>
              <c:strCache>
                <c:ptCount val="16"/>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RNET18</c:v>
                </c:pt>
                <c:pt idx="14">
                  <c:v>VGG16</c:v>
                </c:pt>
                <c:pt idx="15">
                  <c:v>Gmean</c:v>
                </c:pt>
              </c:strCache>
            </c:strRef>
          </c:cat>
          <c:val>
            <c:numRef>
              <c:f>Sheet1!$D$2:$D$17</c:f>
              <c:numCache>
                <c:formatCode>General</c:formatCode>
                <c:ptCount val="16"/>
                <c:pt idx="0">
                  <c:v>1.3713854719884915</c:v>
                </c:pt>
                <c:pt idx="1">
                  <c:v>1.1085733364301475</c:v>
                </c:pt>
                <c:pt idx="2">
                  <c:v>1.6412616280521157</c:v>
                </c:pt>
                <c:pt idx="3">
                  <c:v>1.2175003413539642</c:v>
                </c:pt>
                <c:pt idx="4">
                  <c:v>1.0137155788352814</c:v>
                </c:pt>
                <c:pt idx="5">
                  <c:v>1.1296121255519751</c:v>
                </c:pt>
                <c:pt idx="6">
                  <c:v>1.0996002266867251</c:v>
                </c:pt>
                <c:pt idx="7">
                  <c:v>1.0657885588747344</c:v>
                </c:pt>
                <c:pt idx="8">
                  <c:v>1.1278402236857685</c:v>
                </c:pt>
                <c:pt idx="9">
                  <c:v>1.0226583524910249</c:v>
                </c:pt>
                <c:pt idx="10">
                  <c:v>1.1156474076877736</c:v>
                </c:pt>
                <c:pt idx="11">
                  <c:v>1.0149797213263851</c:v>
                </c:pt>
                <c:pt idx="12">
                  <c:v>1.0521365943544658</c:v>
                </c:pt>
                <c:pt idx="13">
                  <c:v>1.3814692084734426</c:v>
                </c:pt>
                <c:pt idx="14">
                  <c:v>1.1469750722121801</c:v>
                </c:pt>
                <c:pt idx="15">
                  <c:v>1.1566895200571492</c:v>
                </c:pt>
              </c:numCache>
            </c:numRef>
          </c:val>
          <c:extLst>
            <c:ext xmlns:c16="http://schemas.microsoft.com/office/drawing/2014/chart" uri="{C3380CC4-5D6E-409C-BE32-E72D297353CC}">
              <c16:uniqueId val="{00000004-52DC-694D-B048-B2D73169B9FA}"/>
            </c:ext>
          </c:extLst>
        </c:ser>
        <c:dLbls>
          <c:showLegendKey val="0"/>
          <c:showVal val="0"/>
          <c:showCatName val="0"/>
          <c:showSerName val="0"/>
          <c:showPercent val="0"/>
          <c:showBubbleSize val="0"/>
        </c:dLbls>
        <c:gapWidth val="80"/>
        <c:axId val="1468497135"/>
        <c:axId val="1468498847"/>
      </c:barChart>
      <c:catAx>
        <c:axId val="1468497135"/>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468498847"/>
        <c:crosses val="autoZero"/>
        <c:auto val="1"/>
        <c:lblAlgn val="ctr"/>
        <c:lblOffset val="100"/>
        <c:noMultiLvlLbl val="0"/>
      </c:catAx>
      <c:valAx>
        <c:axId val="1468498847"/>
        <c:scaling>
          <c:orientation val="minMax"/>
          <c:max val="1.66"/>
          <c:min val="0.4"/>
        </c:scaling>
        <c:delete val="0"/>
        <c:axPos val="l"/>
        <c:majorGridlines>
          <c:spPr>
            <a:ln w="9525" cap="flat" cmpd="sng" algn="ctr">
              <a:solidFill>
                <a:schemeClr val="bg2">
                  <a:lumMod val="90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468497135"/>
        <c:crosses val="autoZero"/>
        <c:crossBetween val="between"/>
      </c:valAx>
      <c:spPr>
        <a:noFill/>
        <a:ln w="19050">
          <a:solidFill>
            <a:schemeClr val="tx1"/>
          </a:solidFill>
        </a:ln>
        <a:effectLst/>
      </c:spPr>
    </c:plotArea>
    <c:legend>
      <c:legendPos val="t"/>
      <c:layout>
        <c:manualLayout>
          <c:xMode val="edge"/>
          <c:yMode val="edge"/>
          <c:x val="8.6930773807479364E-2"/>
          <c:y val="5.0215076094027407E-3"/>
          <c:w val="0.87922727895505526"/>
          <c:h val="0.15014095256326165"/>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012299485630312E-2"/>
          <c:y val="0.13556319484638776"/>
          <c:w val="0.90801536080527778"/>
          <c:h val="0.41466957838002672"/>
        </c:manualLayout>
      </c:layout>
      <c:barChart>
        <c:barDir val="col"/>
        <c:grouping val="clustered"/>
        <c:varyColors val="0"/>
        <c:ser>
          <c:idx val="0"/>
          <c:order val="0"/>
          <c:tx>
            <c:strRef>
              <c:f>Sheet1!$B$1</c:f>
              <c:strCache>
                <c:ptCount val="1"/>
                <c:pt idx="0">
                  <c:v>Trimming</c:v>
                </c:pt>
              </c:strCache>
            </c:strRef>
          </c:tx>
          <c:spPr>
            <a:solidFill>
              <a:schemeClr val="tx1"/>
            </a:solidFill>
            <a:ln>
              <a:solidFill>
                <a:schemeClr val="tx1"/>
              </a:solid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RESNET18</c:v>
                </c:pt>
                <c:pt idx="14">
                  <c:v>VGG16</c:v>
                </c:pt>
              </c:strCache>
            </c:strRef>
          </c:cat>
          <c:val>
            <c:numRef>
              <c:f>Sheet1!$B$2:$B$16</c:f>
              <c:numCache>
                <c:formatCode>General</c:formatCode>
                <c:ptCount val="15"/>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numCache>
            </c:numRef>
          </c:val>
          <c:extLst>
            <c:ext xmlns:c16="http://schemas.microsoft.com/office/drawing/2014/chart" uri="{C3380CC4-5D6E-409C-BE32-E72D297353CC}">
              <c16:uniqueId val="{00000000-BB81-464B-8683-6A18A3999448}"/>
            </c:ext>
          </c:extLst>
        </c:ser>
        <c:ser>
          <c:idx val="1"/>
          <c:order val="1"/>
          <c:tx>
            <c:strRef>
              <c:f>Sheet1!$C$1</c:f>
              <c:strCache>
                <c:ptCount val="1"/>
                <c:pt idx="0">
                  <c:v>Sector Cache Baseline (16B)</c:v>
                </c:pt>
              </c:strCache>
            </c:strRef>
          </c:tx>
          <c:spPr>
            <a:solidFill>
              <a:schemeClr val="bg2">
                <a:lumMod val="90000"/>
              </a:schemeClr>
            </a:solidFill>
            <a:ln>
              <a:solidFill>
                <a:schemeClr val="tx1"/>
              </a:solidFill>
            </a:ln>
            <a:effectLst/>
          </c:spPr>
          <c:invertIfNegative val="0"/>
          <c:cat>
            <c:strRef>
              <c:f>Sheet1!$A$2:$A$16</c:f>
              <c:strCache>
                <c:ptCount val="15"/>
                <c:pt idx="0">
                  <c:v>GUPS</c:v>
                </c:pt>
                <c:pt idx="1">
                  <c:v>MT</c:v>
                </c:pt>
                <c:pt idx="2">
                  <c:v>MIS</c:v>
                </c:pt>
                <c:pt idx="3">
                  <c:v>IM2COL</c:v>
                </c:pt>
                <c:pt idx="4">
                  <c:v>ATAX</c:v>
                </c:pt>
                <c:pt idx="5">
                  <c:v>BS</c:v>
                </c:pt>
                <c:pt idx="6">
                  <c:v>MM2</c:v>
                </c:pt>
                <c:pt idx="7">
                  <c:v>MVT</c:v>
                </c:pt>
                <c:pt idx="8">
                  <c:v>SPMV</c:v>
                </c:pt>
                <c:pt idx="9">
                  <c:v>PR</c:v>
                </c:pt>
                <c:pt idx="10">
                  <c:v>SR</c:v>
                </c:pt>
                <c:pt idx="11">
                  <c:v>SYR2K</c:v>
                </c:pt>
                <c:pt idx="12">
                  <c:v>LENET</c:v>
                </c:pt>
                <c:pt idx="13">
                  <c:v>RESNET18</c:v>
                </c:pt>
                <c:pt idx="14">
                  <c:v>VGG16</c:v>
                </c:pt>
              </c:strCache>
            </c:strRef>
          </c:cat>
          <c:val>
            <c:numRef>
              <c:f>Sheet1!$C$2:$C$16</c:f>
              <c:numCache>
                <c:formatCode>General</c:formatCode>
                <c:ptCount val="15"/>
                <c:pt idx="0">
                  <c:v>1.0065113783616841</c:v>
                </c:pt>
                <c:pt idx="1">
                  <c:v>2.5</c:v>
                </c:pt>
                <c:pt idx="2">
                  <c:v>1.372120136891489</c:v>
                </c:pt>
                <c:pt idx="3">
                  <c:v>1.7981085216062314</c:v>
                </c:pt>
                <c:pt idx="4">
                  <c:v>1.176128118356216</c:v>
                </c:pt>
                <c:pt idx="5">
                  <c:v>2</c:v>
                </c:pt>
                <c:pt idx="6">
                  <c:v>1.5930744455215207</c:v>
                </c:pt>
                <c:pt idx="7">
                  <c:v>1.1733571872645467</c:v>
                </c:pt>
                <c:pt idx="8">
                  <c:v>1.0139384920297003</c:v>
                </c:pt>
                <c:pt idx="9">
                  <c:v>4.521011769145252</c:v>
                </c:pt>
                <c:pt idx="10">
                  <c:v>3.9999542243312938</c:v>
                </c:pt>
                <c:pt idx="11">
                  <c:v>1.0186703622054796</c:v>
                </c:pt>
                <c:pt idx="12">
                  <c:v>2.150712315580444</c:v>
                </c:pt>
                <c:pt idx="13">
                  <c:v>1.8197594579113943</c:v>
                </c:pt>
                <c:pt idx="14">
                  <c:v>2.2802946767359029</c:v>
                </c:pt>
              </c:numCache>
            </c:numRef>
          </c:val>
          <c:extLst>
            <c:ext xmlns:c16="http://schemas.microsoft.com/office/drawing/2014/chart" uri="{C3380CC4-5D6E-409C-BE32-E72D297353CC}">
              <c16:uniqueId val="{00000001-BB81-464B-8683-6A18A3999448}"/>
            </c:ext>
          </c:extLst>
        </c:ser>
        <c:dLbls>
          <c:showLegendKey val="0"/>
          <c:showVal val="0"/>
          <c:showCatName val="0"/>
          <c:showSerName val="0"/>
          <c:showPercent val="0"/>
          <c:showBubbleSize val="0"/>
        </c:dLbls>
        <c:gapWidth val="80"/>
        <c:axId val="1468497135"/>
        <c:axId val="1468498847"/>
      </c:barChart>
      <c:catAx>
        <c:axId val="1468497135"/>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468498847"/>
        <c:crosses val="autoZero"/>
        <c:auto val="1"/>
        <c:lblAlgn val="ctr"/>
        <c:lblOffset val="100"/>
        <c:noMultiLvlLbl val="0"/>
      </c:catAx>
      <c:valAx>
        <c:axId val="1468498847"/>
        <c:scaling>
          <c:orientation val="minMax"/>
          <c:max val="4.5999999999999996"/>
          <c:min val="0"/>
        </c:scaling>
        <c:delete val="0"/>
        <c:axPos val="l"/>
        <c:majorGridlines>
          <c:spPr>
            <a:ln w="9525" cap="flat" cmpd="sng" algn="ctr">
              <a:solidFill>
                <a:schemeClr val="bg2">
                  <a:lumMod val="90000"/>
                </a:schemeClr>
              </a:solidFill>
              <a:round/>
            </a:ln>
            <a:effectLst/>
          </c:spPr>
        </c:majorGridlines>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468497135"/>
        <c:crosses val="autoZero"/>
        <c:crossBetween val="between"/>
        <c:majorUnit val="1"/>
      </c:valAx>
      <c:spPr>
        <a:noFill/>
        <a:ln w="19050">
          <a:solidFill>
            <a:schemeClr val="tx1"/>
          </a:solidFill>
        </a:ln>
        <a:effectLst/>
      </c:spPr>
    </c:plotArea>
    <c:legend>
      <c:legendPos val="t"/>
      <c:layout>
        <c:manualLayout>
          <c:xMode val="edge"/>
          <c:yMode val="edge"/>
          <c:x val="0.10603907776367477"/>
          <c:y val="6.3697909404519845E-2"/>
          <c:w val="0.73486555505482964"/>
          <c:h val="6.8390088003426636E-2"/>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D243D9-AA43-46F4-873E-A3A31D972A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F9B4CD1-E126-4BF9-A318-52745800D5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A0102A-5900-4370-91EE-F8B8AB32601F}" type="datetimeFigureOut">
              <a:rPr lang="en-US" smtClean="0"/>
              <a:t>6/25/25</a:t>
            </a:fld>
            <a:endParaRPr lang="en-US"/>
          </a:p>
        </p:txBody>
      </p:sp>
      <p:sp>
        <p:nvSpPr>
          <p:cNvPr id="4" name="Footer Placeholder 3">
            <a:extLst>
              <a:ext uri="{FF2B5EF4-FFF2-40B4-BE49-F238E27FC236}">
                <a16:creationId xmlns:a16="http://schemas.microsoft.com/office/drawing/2014/main" id="{D3DA422B-C178-49A4-BA2B-C2D7BA29AE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8CB2DD-55EA-4B84-B900-D8008C9DCF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3D3A4B-2C45-4E94-A554-A746E525F6E0}" type="slidenum">
              <a:rPr lang="en-US" smtClean="0"/>
              <a:t>‹#›</a:t>
            </a:fld>
            <a:endParaRPr lang="en-US"/>
          </a:p>
        </p:txBody>
      </p:sp>
    </p:spTree>
    <p:extLst>
      <p:ext uri="{BB962C8B-B14F-4D97-AF65-F5344CB8AC3E}">
        <p14:creationId xmlns:p14="http://schemas.microsoft.com/office/powerpoint/2010/main" val="1098060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FF4CC-F551-452B-817C-48BDECFC6448}" type="datetimeFigureOut">
              <a:rPr lang="en-US" smtClean="0"/>
              <a:t>6/25/25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7840E-3669-4DA4-949B-2E5AE60971AF}" type="slidenum">
              <a:rPr lang="en-US" smtClean="0"/>
              <a:t>‹#›</a:t>
            </a:fld>
            <a:endParaRPr lang="en-US"/>
          </a:p>
        </p:txBody>
      </p:sp>
    </p:spTree>
    <p:extLst>
      <p:ext uri="{BB962C8B-B14F-4D97-AF65-F5344CB8AC3E}">
        <p14:creationId xmlns:p14="http://schemas.microsoft.com/office/powerpoint/2010/main" val="4266953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Hi Everyone, my name is Yang Yang and today, I will present our work “</a:t>
            </a:r>
            <a:r>
              <a:rPr lang="en-US" b="0" dirty="0" err="1">
                <a:solidFill>
                  <a:schemeClr val="accent2">
                    <a:lumMod val="75000"/>
                  </a:schemeClr>
                </a:solidFill>
                <a:latin typeface="Franklin Gothic Medium" panose="020B0603020102020204" pitchFamily="34" charset="0"/>
              </a:rPr>
              <a:t>NetCrafter</a:t>
            </a:r>
            <a:r>
              <a:rPr lang="en-US" sz="1200" b="0" dirty="0">
                <a:solidFill>
                  <a:schemeClr val="accent2">
                    <a:lumMod val="75000"/>
                  </a:schemeClr>
                </a:solidFill>
                <a:latin typeface="Franklin Gothic Medium" panose="020B0603020102020204" pitchFamily="34" charset="0"/>
              </a:rPr>
              <a:t>,</a:t>
            </a:r>
            <a:r>
              <a:rPr lang="en-US" sz="1200" b="1" dirty="0">
                <a:solidFill>
                  <a:schemeClr val="accent2">
                    <a:lumMod val="75000"/>
                  </a:schemeClr>
                </a:solidFill>
                <a:latin typeface="Franklin Gothic Medium" panose="020B0603020102020204" pitchFamily="34" charset="0"/>
              </a:rPr>
              <a:t> </a:t>
            </a:r>
            <a:r>
              <a:rPr lang="en-US" sz="1200" dirty="0"/>
              <a:t>Tailoring Network Traffic for Non-Uniform Bandwidth Multi-GPU Systems</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work is a result of a collaborative effort between the </a:t>
            </a:r>
            <a:r>
              <a:rPr lang="en-US" b="0" dirty="0"/>
              <a:t>University of Virginia, William &amp; Mary, and King Mongkut’s University of Technology North Bangkok</a:t>
            </a:r>
            <a:r>
              <a:rPr lang="en-US" b="1" dirty="0"/>
              <a:t>.</a:t>
            </a:r>
            <a:endParaRPr lang="en-US" baseline="0" dirty="0"/>
          </a:p>
        </p:txBody>
      </p:sp>
      <p:sp>
        <p:nvSpPr>
          <p:cNvPr id="4" name="Slide Number Placeholder 3"/>
          <p:cNvSpPr>
            <a:spLocks noGrp="1"/>
          </p:cNvSpPr>
          <p:nvPr>
            <p:ph type="sldNum" sz="quarter" idx="5"/>
          </p:nvPr>
        </p:nvSpPr>
        <p:spPr/>
        <p:txBody>
          <a:bodyPr/>
          <a:lstStyle/>
          <a:p>
            <a:fld id="{BEFCC51A-DF08-4DD6-BB27-D2F3983D5737}" type="slidenum">
              <a:rPr lang="en-US" smtClean="0"/>
              <a:t>1</a:t>
            </a:fld>
            <a:endParaRPr lang="en-US"/>
          </a:p>
        </p:txBody>
      </p:sp>
    </p:spTree>
    <p:extLst>
      <p:ext uri="{BB962C8B-B14F-4D97-AF65-F5344CB8AC3E}">
        <p14:creationId xmlns:p14="http://schemas.microsoft.com/office/powerpoint/2010/main" val="1011070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Tw Cen MT" panose="020B0602020104020603" pitchFamily="34" charset="77"/>
              </a:rPr>
              <a:t>and  far GPUs  experience lower bandwidth and higher latency</a:t>
            </a:r>
            <a:endParaRPr lang="en-US"/>
          </a:p>
        </p:txBody>
      </p:sp>
      <p:sp>
        <p:nvSpPr>
          <p:cNvPr id="4" name="Slide Number Placeholder 3"/>
          <p:cNvSpPr>
            <a:spLocks noGrp="1"/>
          </p:cNvSpPr>
          <p:nvPr>
            <p:ph type="sldNum" sz="quarter" idx="5"/>
          </p:nvPr>
        </p:nvSpPr>
        <p:spPr/>
        <p:txBody>
          <a:bodyPr/>
          <a:lstStyle/>
          <a:p>
            <a:fld id="{3C67840E-3669-4DA4-949B-2E5AE60971AF}" type="slidenum">
              <a:rPr lang="en-US" smtClean="0"/>
              <a:t>10</a:t>
            </a:fld>
            <a:endParaRPr lang="en-US"/>
          </a:p>
        </p:txBody>
      </p:sp>
    </p:spTree>
    <p:extLst>
      <p:ext uri="{BB962C8B-B14F-4D97-AF65-F5344CB8AC3E}">
        <p14:creationId xmlns:p14="http://schemas.microsoft.com/office/powerpoint/2010/main" val="2181423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C3E57-A031-22C0-F76C-B8611130FE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A0BCFD-BF1A-ECA9-AF2C-F41F89617F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CE486-C5F3-72FA-CF90-E9C566D33224}"/>
              </a:ext>
            </a:extLst>
          </p:cNvPr>
          <p:cNvSpPr>
            <a:spLocks noGrp="1"/>
          </p:cNvSpPr>
          <p:nvPr>
            <p:ph type="body" idx="1"/>
          </p:nvPr>
        </p:nvSpPr>
        <p:spPr/>
        <p:txBody>
          <a:bodyPr/>
          <a:lstStyle/>
          <a:p>
            <a:r>
              <a:rPr lang="en-US" b="1"/>
              <a:t>To quantify the impact of non-uniform bandwidth on application performance—</a:t>
            </a:r>
            <a:endParaRPr lang="en-US"/>
          </a:p>
          <a:p>
            <a:r>
              <a:rPr lang="en-US"/>
              <a:t>&lt;click&gt; This figure shows performance across different multi-GPU setups.</a:t>
            </a:r>
            <a:br>
              <a:rPr lang="en-US"/>
            </a:br>
            <a:r>
              <a:rPr lang="en-US" b="1"/>
              <a:t>Each red bar</a:t>
            </a:r>
            <a:r>
              <a:rPr lang="en-US"/>
              <a:t> represents a run where some GPU pairs are connected via </a:t>
            </a:r>
            <a:r>
              <a:rPr lang="en-US" b="1"/>
              <a:t>slower links</a:t>
            </a:r>
            <a:r>
              <a:rPr lang="en-US"/>
              <a:t>,</a:t>
            </a:r>
            <a:br>
              <a:rPr lang="en-US"/>
            </a:br>
            <a:r>
              <a:rPr lang="en-US"/>
              <a:t>while the </a:t>
            </a:r>
            <a:r>
              <a:rPr lang="en-US" b="1"/>
              <a:t>green bar</a:t>
            </a:r>
            <a:r>
              <a:rPr lang="en-US"/>
              <a:t> shows the </a:t>
            </a:r>
            <a:r>
              <a:rPr lang="en-US" b="1"/>
              <a:t>ideal case</a:t>
            </a:r>
            <a:r>
              <a:rPr lang="en-US"/>
              <a:t> with all GPUs connected via high-speed links.</a:t>
            </a:r>
          </a:p>
          <a:p>
            <a:r>
              <a:rPr lang="en-US"/>
              <a:t>&lt;click&gt; As you can see, slower links introduce significant slowdowns— with </a:t>
            </a:r>
            <a:r>
              <a:rPr lang="en-US" b="1"/>
              <a:t>IM2COL suffering up to a 2.3× drop in performance</a:t>
            </a:r>
            <a:r>
              <a:rPr lang="en-US"/>
              <a:t>.</a:t>
            </a:r>
          </a:p>
          <a:p>
            <a:endParaRPr lang="en-US"/>
          </a:p>
          <a:p>
            <a:r>
              <a:rPr lang="en-US"/>
              <a:t>This clearly motivates smarter traffic crafting across slower links </a:t>
            </a:r>
          </a:p>
        </p:txBody>
      </p:sp>
      <p:sp>
        <p:nvSpPr>
          <p:cNvPr id="4" name="Slide Number Placeholder 3">
            <a:extLst>
              <a:ext uri="{FF2B5EF4-FFF2-40B4-BE49-F238E27FC236}">
                <a16:creationId xmlns:a16="http://schemas.microsoft.com/office/drawing/2014/main" id="{993019CE-5562-C4AE-29F0-9EA09E7676B2}"/>
              </a:ext>
            </a:extLst>
          </p:cNvPr>
          <p:cNvSpPr>
            <a:spLocks noGrp="1"/>
          </p:cNvSpPr>
          <p:nvPr>
            <p:ph type="sldNum" sz="quarter" idx="5"/>
          </p:nvPr>
        </p:nvSpPr>
        <p:spPr/>
        <p:txBody>
          <a:bodyPr/>
          <a:lstStyle/>
          <a:p>
            <a:fld id="{BEFCC51A-DF08-4DD6-BB27-D2F3983D5737}" type="slidenum">
              <a:rPr lang="en-US" smtClean="0"/>
              <a:t>11</a:t>
            </a:fld>
            <a:endParaRPr lang="en-US"/>
          </a:p>
        </p:txBody>
      </p:sp>
    </p:spTree>
    <p:extLst>
      <p:ext uri="{BB962C8B-B14F-4D97-AF65-F5344CB8AC3E}">
        <p14:creationId xmlns:p14="http://schemas.microsoft.com/office/powerpoint/2010/main" val="136482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That brings us to the key challenge of this work :  slower interconnects create performance bottleneck-Therefore how can we minimize the impact of this non-uniform bandwidth in our next-generation multi-GPU systems?</a:t>
            </a:r>
          </a:p>
        </p:txBody>
      </p:sp>
      <p:sp>
        <p:nvSpPr>
          <p:cNvPr id="4" name="Slide Number Placeholder 3"/>
          <p:cNvSpPr>
            <a:spLocks noGrp="1"/>
          </p:cNvSpPr>
          <p:nvPr>
            <p:ph type="sldNum" sz="quarter" idx="5"/>
          </p:nvPr>
        </p:nvSpPr>
        <p:spPr/>
        <p:txBody>
          <a:bodyPr/>
          <a:lstStyle/>
          <a:p>
            <a:fld id="{3C67840E-3669-4DA4-949B-2E5AE60971AF}" type="slidenum">
              <a:rPr lang="en-US" smtClean="0"/>
              <a:t>12</a:t>
            </a:fld>
            <a:endParaRPr lang="en-US"/>
          </a:p>
        </p:txBody>
      </p:sp>
    </p:spTree>
    <p:extLst>
      <p:ext uri="{BB962C8B-B14F-4D97-AF65-F5344CB8AC3E}">
        <p14:creationId xmlns:p14="http://schemas.microsoft.com/office/powerpoint/2010/main" val="3261707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0C86F-12A1-1FD1-6963-BB4D826750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35225-AB71-CE91-B15C-55A711520D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EC54B5-0AB6-4C07-3454-93436DA01B04}"/>
              </a:ext>
            </a:extLst>
          </p:cNvPr>
          <p:cNvSpPr>
            <a:spLocks noGrp="1"/>
          </p:cNvSpPr>
          <p:nvPr>
            <p:ph type="body" idx="1"/>
          </p:nvPr>
        </p:nvSpPr>
        <p:spPr/>
        <p:txBody>
          <a:bodyPr/>
          <a:lstStyle/>
          <a:p>
            <a:r>
              <a:rPr lang="en-US"/>
              <a:t>To address that challenge, our goal is pretty straight forward</a:t>
            </a:r>
          </a:p>
        </p:txBody>
      </p:sp>
      <p:sp>
        <p:nvSpPr>
          <p:cNvPr id="4" name="Slide Number Placeholder 3">
            <a:extLst>
              <a:ext uri="{FF2B5EF4-FFF2-40B4-BE49-F238E27FC236}">
                <a16:creationId xmlns:a16="http://schemas.microsoft.com/office/drawing/2014/main" id="{BAECF1C2-3D43-CFA1-C41B-A0481DBC7F8E}"/>
              </a:ext>
            </a:extLst>
          </p:cNvPr>
          <p:cNvSpPr>
            <a:spLocks noGrp="1"/>
          </p:cNvSpPr>
          <p:nvPr>
            <p:ph type="sldNum" sz="quarter" idx="5"/>
          </p:nvPr>
        </p:nvSpPr>
        <p:spPr/>
        <p:txBody>
          <a:bodyPr/>
          <a:lstStyle/>
          <a:p>
            <a:fld id="{8A762DD7-2103-8944-BB7A-EB5AE38EF05E}" type="slidenum">
              <a:rPr lang="en-US" smtClean="0"/>
              <a:t>13</a:t>
            </a:fld>
            <a:endParaRPr lang="en-US"/>
          </a:p>
        </p:txBody>
      </p:sp>
    </p:spTree>
    <p:extLst>
      <p:ext uri="{BB962C8B-B14F-4D97-AF65-F5344CB8AC3E}">
        <p14:creationId xmlns:p14="http://schemas.microsoft.com/office/powerpoint/2010/main" val="404118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3BEAC-EB82-1C2B-2498-B24C1D8804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E7B9C-0FDC-46F9-4CB5-0BA10F79DE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B92A13-32B2-7793-F802-C09109F300AB}"/>
              </a:ext>
            </a:extLst>
          </p:cNvPr>
          <p:cNvSpPr>
            <a:spLocks noGrp="1"/>
          </p:cNvSpPr>
          <p:nvPr>
            <p:ph type="body" idx="1"/>
          </p:nvPr>
        </p:nvSpPr>
        <p:spPr/>
        <p:txBody>
          <a:bodyPr/>
          <a:lstStyle/>
          <a:p>
            <a:r>
              <a:rPr lang="en-US"/>
              <a:t>which is to optimize slower links by</a:t>
            </a:r>
          </a:p>
          <a:p>
            <a:endParaRPr lang="en-US"/>
          </a:p>
          <a:p>
            <a:r>
              <a:rPr lang="en-US" b="1"/>
              <a:t>&lt;click&gt;Reducing</a:t>
            </a:r>
            <a:r>
              <a:rPr lang="en-US"/>
              <a:t> the amount of traffic, and</a:t>
            </a:r>
          </a:p>
          <a:p>
            <a:endParaRPr lang="en-US" b="1"/>
          </a:p>
          <a:p>
            <a:r>
              <a:rPr lang="en-US" b="1"/>
              <a:t>&lt;click&gt;Efficiently Managing</a:t>
            </a:r>
            <a:r>
              <a:rPr lang="en-US"/>
              <a:t> the network  traffic that remains.</a:t>
            </a:r>
          </a:p>
          <a:p>
            <a:endParaRPr lang="en-US"/>
          </a:p>
        </p:txBody>
      </p:sp>
      <p:sp>
        <p:nvSpPr>
          <p:cNvPr id="4" name="Slide Number Placeholder 3">
            <a:extLst>
              <a:ext uri="{FF2B5EF4-FFF2-40B4-BE49-F238E27FC236}">
                <a16:creationId xmlns:a16="http://schemas.microsoft.com/office/drawing/2014/main" id="{CD0B91E8-3E11-23E5-D6E6-62F172B79791}"/>
              </a:ext>
            </a:extLst>
          </p:cNvPr>
          <p:cNvSpPr>
            <a:spLocks noGrp="1"/>
          </p:cNvSpPr>
          <p:nvPr>
            <p:ph type="sldNum" sz="quarter" idx="5"/>
          </p:nvPr>
        </p:nvSpPr>
        <p:spPr/>
        <p:txBody>
          <a:bodyPr/>
          <a:lstStyle/>
          <a:p>
            <a:fld id="{BEFCC51A-DF08-4DD6-BB27-D2F3983D5737}" type="slidenum">
              <a:rPr lang="en-US" smtClean="0"/>
              <a:t>14</a:t>
            </a:fld>
            <a:endParaRPr lang="en-US"/>
          </a:p>
        </p:txBody>
      </p:sp>
    </p:spTree>
    <p:extLst>
      <p:ext uri="{BB962C8B-B14F-4D97-AF65-F5344CB8AC3E}">
        <p14:creationId xmlns:p14="http://schemas.microsoft.com/office/powerpoint/2010/main" val="2751540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E793B-C334-C5A6-BE70-708114308D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FED60E-5A92-0B2F-D3C2-92841E2F2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5B56A-13A6-91B4-2A8C-74EBF52D6119}"/>
              </a:ext>
            </a:extLst>
          </p:cNvPr>
          <p:cNvSpPr>
            <a:spLocks noGrp="1"/>
          </p:cNvSpPr>
          <p:nvPr>
            <p:ph type="body" idx="1"/>
          </p:nvPr>
        </p:nvSpPr>
        <p:spPr/>
        <p:txBody>
          <a:bodyPr/>
          <a:lstStyle/>
          <a:p>
            <a:r>
              <a:rPr lang="en-US"/>
              <a:t>To achieve that goal, we make a few observations and propose our three main key ideas</a:t>
            </a:r>
          </a:p>
          <a:p>
            <a:endParaRPr lang="en-US"/>
          </a:p>
        </p:txBody>
      </p:sp>
      <p:sp>
        <p:nvSpPr>
          <p:cNvPr id="4" name="Slide Number Placeholder 3">
            <a:extLst>
              <a:ext uri="{FF2B5EF4-FFF2-40B4-BE49-F238E27FC236}">
                <a16:creationId xmlns:a16="http://schemas.microsoft.com/office/drawing/2014/main" id="{4668AA15-E465-D2FA-9034-EF970DDA0E9E}"/>
              </a:ext>
            </a:extLst>
          </p:cNvPr>
          <p:cNvSpPr>
            <a:spLocks noGrp="1"/>
          </p:cNvSpPr>
          <p:nvPr>
            <p:ph type="sldNum" sz="quarter" idx="5"/>
          </p:nvPr>
        </p:nvSpPr>
        <p:spPr/>
        <p:txBody>
          <a:bodyPr/>
          <a:lstStyle/>
          <a:p>
            <a:fld id="{8A762DD7-2103-8944-BB7A-EB5AE38EF05E}" type="slidenum">
              <a:rPr lang="en-US" smtClean="0"/>
              <a:t>15</a:t>
            </a:fld>
            <a:endParaRPr lang="en-US"/>
          </a:p>
        </p:txBody>
      </p:sp>
    </p:spTree>
    <p:extLst>
      <p:ext uri="{BB962C8B-B14F-4D97-AF65-F5344CB8AC3E}">
        <p14:creationId xmlns:p14="http://schemas.microsoft.com/office/powerpoint/2010/main" val="1806814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72B54-0CC5-8B02-4486-A8E582C70F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A9927E-6547-F303-EA43-8B73DC3C88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794151-1EF7-6C22-E1A2-1D9BECB091D1}"/>
              </a:ext>
            </a:extLst>
          </p:cNvPr>
          <p:cNvSpPr>
            <a:spLocks noGrp="1"/>
          </p:cNvSpPr>
          <p:nvPr>
            <p:ph type="body" idx="1"/>
          </p:nvPr>
        </p:nvSpPr>
        <p:spPr/>
        <p:txBody>
          <a:bodyPr/>
          <a:lstStyle/>
          <a:p>
            <a:r>
              <a:rPr lang="en-US"/>
              <a:t>Before we dive into our observations, let’s see how GPUs send data over network.</a:t>
            </a:r>
          </a:p>
          <a:p>
            <a:r>
              <a:rPr lang="en-US"/>
              <a:t>&lt;click&gt; Network transfers happen in the granularity of a flit which is the smallest unit of data that can be sent across the network. </a:t>
            </a:r>
            <a:br>
              <a:rPr lang="en-US"/>
            </a:br>
            <a:r>
              <a:rPr lang="en-US"/>
              <a:t>&lt;click&gt; Each GPU request becomes a packet WHICH IS composed of a header that contains &lt;click&gt; the metadata to route the request over the network and the payload which is the actual data that needs to be sent over the network</a:t>
            </a:r>
          </a:p>
          <a:p>
            <a:r>
              <a:rPr lang="en-US"/>
              <a:t>&lt;click&gt;The packet is then split into fixed sized flits before being transmitted to the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&lt;click&gt;If the packet size is not a multiple of the flit size, the flit is padded with empty bytes to align to the flit size.</a:t>
            </a:r>
            <a:br>
              <a:rPr lang="en-US"/>
            </a:br>
            <a:r>
              <a:rPr lang="en-US"/>
              <a:t>&lt;click&gt;And then finally the flits are sent across the network</a:t>
            </a:r>
          </a:p>
          <a:p>
            <a:endParaRPr lang="en-US"/>
          </a:p>
        </p:txBody>
      </p:sp>
      <p:sp>
        <p:nvSpPr>
          <p:cNvPr id="4" name="Slide Number Placeholder 3">
            <a:extLst>
              <a:ext uri="{FF2B5EF4-FFF2-40B4-BE49-F238E27FC236}">
                <a16:creationId xmlns:a16="http://schemas.microsoft.com/office/drawing/2014/main" id="{FDF0D123-8FAE-C36C-3550-8B3A02460587}"/>
              </a:ext>
            </a:extLst>
          </p:cNvPr>
          <p:cNvSpPr>
            <a:spLocks noGrp="1"/>
          </p:cNvSpPr>
          <p:nvPr>
            <p:ph type="sldNum" sz="quarter" idx="5"/>
          </p:nvPr>
        </p:nvSpPr>
        <p:spPr/>
        <p:txBody>
          <a:bodyPr/>
          <a:lstStyle/>
          <a:p>
            <a:fld id="{BEFCC51A-DF08-4DD6-BB27-D2F3983D5737}" type="slidenum">
              <a:rPr lang="en-US" smtClean="0"/>
              <a:t>16</a:t>
            </a:fld>
            <a:endParaRPr lang="en-US"/>
          </a:p>
        </p:txBody>
      </p:sp>
    </p:spTree>
    <p:extLst>
      <p:ext uri="{BB962C8B-B14F-4D97-AF65-F5344CB8AC3E}">
        <p14:creationId xmlns:p14="http://schemas.microsoft.com/office/powerpoint/2010/main" val="283494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C09AF-D5D6-9379-0B0E-4DA48BBCC0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46FDF-5BB4-1648-C080-D2737D2F9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7B4E90-2DBF-495F-F163-847BC1483E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LETS discuss our first observation which is</a:t>
            </a:r>
            <a:br>
              <a:rPr lang="en-US"/>
            </a:br>
            <a:r>
              <a:rPr lang="en-US"/>
              <a:t>&lt;click&gt;Inefficient flit utilization due to padding. </a:t>
            </a:r>
            <a:br>
              <a:rPr lang="en-US"/>
            </a:br>
            <a:r>
              <a:rPr lang="en-US"/>
              <a:t>As we discussed: </a:t>
            </a:r>
            <a:br>
              <a:rPr lang="en-US"/>
            </a:br>
            <a:r>
              <a:rPr lang="en-US"/>
              <a:t>&lt;click&gt; Flit contain empty bytes</a:t>
            </a:r>
            <a:br>
              <a:rPr lang="en-US"/>
            </a:br>
            <a:r>
              <a:rPr lang="en-US"/>
              <a:t>&lt;click&gt; which are padded with redundant data before being transmitted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&lt;click&gt; this redundant data increases </a:t>
            </a:r>
            <a:r>
              <a:rPr lang="en-US" err="1"/>
              <a:t>uneccesary</a:t>
            </a:r>
            <a:r>
              <a:rPr lang="en-US"/>
              <a:t> network load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p>
          <a:p>
            <a:r>
              <a:rPr lang="en-US"/>
              <a:t>&lt;click&gt;We further observed that  there are different packet types in such network links, &lt;click until finish&gt;, those packets have different sizes and therefore different padding granularities</a:t>
            </a:r>
          </a:p>
          <a:p>
            <a:endParaRPr lang="en-US"/>
          </a:p>
          <a:p>
            <a:r>
              <a:rPr lang="en-US"/>
              <a:t>If you look at the breakdown by packet type, you’ll see that read requests and page-table responses send mostly header flits (small payloads) padded out to full size. </a:t>
            </a:r>
          </a:p>
          <a:p>
            <a:endParaRPr lang="en-US"/>
          </a:p>
          <a:p>
            <a:r>
              <a:rPr lang="en-US"/>
              <a:t>Write requests and read responses fare slightly better, but still pad their last flit. </a:t>
            </a:r>
          </a:p>
        </p:txBody>
      </p:sp>
      <p:sp>
        <p:nvSpPr>
          <p:cNvPr id="4" name="Slide Number Placeholder 3">
            <a:extLst>
              <a:ext uri="{FF2B5EF4-FFF2-40B4-BE49-F238E27FC236}">
                <a16:creationId xmlns:a16="http://schemas.microsoft.com/office/drawing/2014/main" id="{263722BC-22C2-A21C-7D31-AF3BBEEBD598}"/>
              </a:ext>
            </a:extLst>
          </p:cNvPr>
          <p:cNvSpPr>
            <a:spLocks noGrp="1"/>
          </p:cNvSpPr>
          <p:nvPr>
            <p:ph type="sldNum" sz="quarter" idx="5"/>
          </p:nvPr>
        </p:nvSpPr>
        <p:spPr/>
        <p:txBody>
          <a:bodyPr/>
          <a:lstStyle/>
          <a:p>
            <a:fld id="{BEFCC51A-DF08-4DD6-BB27-D2F3983D5737}" type="slidenum">
              <a:rPr lang="en-US" smtClean="0"/>
              <a:t>17</a:t>
            </a:fld>
            <a:endParaRPr lang="en-US"/>
          </a:p>
        </p:txBody>
      </p:sp>
    </p:spTree>
    <p:extLst>
      <p:ext uri="{BB962C8B-B14F-4D97-AF65-F5344CB8AC3E}">
        <p14:creationId xmlns:p14="http://schemas.microsoft.com/office/powerpoint/2010/main" val="2896920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B4A5-2DAF-79F8-0E95-BA8E2E77D7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6DD5B2-693E-E56F-2E1E-F9FB31310A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95ECC-CC4C-22A0-B9E0-50A34F6235E8}"/>
              </a:ext>
            </a:extLst>
          </p:cNvPr>
          <p:cNvSpPr>
            <a:spLocks noGrp="1"/>
          </p:cNvSpPr>
          <p:nvPr>
            <p:ph type="body" idx="1"/>
          </p:nvPr>
        </p:nvSpPr>
        <p:spPr/>
        <p:txBody>
          <a:bodyPr/>
          <a:lstStyle/>
          <a:p>
            <a:r>
              <a:rPr lang="en-US"/>
              <a:t>we see each packet type pads a different fraction of its last flits as shown below &lt;click until finish&gt;</a:t>
            </a:r>
          </a:p>
          <a:p>
            <a:endParaRPr lang="en-US"/>
          </a:p>
          <a:p>
            <a:r>
              <a:rPr lang="en-US"/>
              <a:t>&lt;click&gt; We further evaluated different workloads to see the percentage of flits which had redundant bytes padded to them, as shown in the figure</a:t>
            </a:r>
          </a:p>
          <a:p>
            <a:endParaRPr lang="en-US"/>
          </a:p>
        </p:txBody>
      </p:sp>
      <p:sp>
        <p:nvSpPr>
          <p:cNvPr id="4" name="Slide Number Placeholder 3">
            <a:extLst>
              <a:ext uri="{FF2B5EF4-FFF2-40B4-BE49-F238E27FC236}">
                <a16:creationId xmlns:a16="http://schemas.microsoft.com/office/drawing/2014/main" id="{ED0A87AA-DAF8-1AF3-E823-3ED3FBDF026A}"/>
              </a:ext>
            </a:extLst>
          </p:cNvPr>
          <p:cNvSpPr>
            <a:spLocks noGrp="1"/>
          </p:cNvSpPr>
          <p:nvPr>
            <p:ph type="sldNum" sz="quarter" idx="5"/>
          </p:nvPr>
        </p:nvSpPr>
        <p:spPr/>
        <p:txBody>
          <a:bodyPr/>
          <a:lstStyle/>
          <a:p>
            <a:fld id="{BEFCC51A-DF08-4DD6-BB27-D2F3983D5737}" type="slidenum">
              <a:rPr lang="en-US" smtClean="0"/>
              <a:t>18</a:t>
            </a:fld>
            <a:endParaRPr lang="en-US"/>
          </a:p>
        </p:txBody>
      </p:sp>
    </p:spTree>
    <p:extLst>
      <p:ext uri="{BB962C8B-B14F-4D97-AF65-F5344CB8AC3E}">
        <p14:creationId xmlns:p14="http://schemas.microsoft.com/office/powerpoint/2010/main" val="3735522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13C8B-1B1A-04D9-3E9F-1FD8C7707C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3A45C-C366-C31D-391C-FA7C3B66A4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B00CA5-DF5C-F2A2-474A-430D611B129A}"/>
              </a:ext>
            </a:extLst>
          </p:cNvPr>
          <p:cNvSpPr>
            <a:spLocks noGrp="1"/>
          </p:cNvSpPr>
          <p:nvPr>
            <p:ph type="body" idx="1"/>
          </p:nvPr>
        </p:nvSpPr>
        <p:spPr/>
        <p:txBody>
          <a:bodyPr/>
          <a:lstStyle/>
          <a:p>
            <a:r>
              <a:rPr lang="en-US"/>
              <a:t>Overall, we observed that around ~40% of all flits in the network are padded with either 25%~75% redundant bytes.</a:t>
            </a:r>
          </a:p>
        </p:txBody>
      </p:sp>
      <p:sp>
        <p:nvSpPr>
          <p:cNvPr id="4" name="Slide Number Placeholder 3">
            <a:extLst>
              <a:ext uri="{FF2B5EF4-FFF2-40B4-BE49-F238E27FC236}">
                <a16:creationId xmlns:a16="http://schemas.microsoft.com/office/drawing/2014/main" id="{5C82F739-6C1E-B923-D540-6766549FF511}"/>
              </a:ext>
            </a:extLst>
          </p:cNvPr>
          <p:cNvSpPr>
            <a:spLocks noGrp="1"/>
          </p:cNvSpPr>
          <p:nvPr>
            <p:ph type="sldNum" sz="quarter" idx="5"/>
          </p:nvPr>
        </p:nvSpPr>
        <p:spPr/>
        <p:txBody>
          <a:bodyPr/>
          <a:lstStyle/>
          <a:p>
            <a:fld id="{BEFCC51A-DF08-4DD6-BB27-D2F3983D5737}" type="slidenum">
              <a:rPr lang="en-US" smtClean="0"/>
              <a:t>19</a:t>
            </a:fld>
            <a:endParaRPr lang="en-US"/>
          </a:p>
        </p:txBody>
      </p:sp>
    </p:spTree>
    <p:extLst>
      <p:ext uri="{BB962C8B-B14F-4D97-AF65-F5344CB8AC3E}">
        <p14:creationId xmlns:p14="http://schemas.microsoft.com/office/powerpoint/2010/main" val="192433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I’ll start by briefly summarizing our work.</a:t>
            </a:r>
            <a:br>
              <a:rPr lang="en-US" b="0" dirty="0"/>
            </a:br>
            <a:endParaRPr lang="en-US" b="0" dirty="0"/>
          </a:p>
          <a:p>
            <a:r>
              <a:rPr lang="en-US" b="0" dirty="0"/>
              <a:t>Modern multi-GPU systems accelerate workloads by interconnecting multiple GPUs. However, as these systems scale to meet increasing demands of emerging workloads, they typically exhibit </a:t>
            </a:r>
            <a:r>
              <a:rPr lang="en-US" b="0" i="1" dirty="0"/>
              <a:t>non-uniform interconnect bandwidth</a:t>
            </a:r>
            <a:r>
              <a:rPr lang="en-US" b="0" dirty="0"/>
              <a:t>. In such setups, slower links often become performance bottlenecks, limiting overall scalability.</a:t>
            </a:r>
          </a:p>
          <a:p>
            <a:endParaRPr lang="en-US" b="0" dirty="0"/>
          </a:p>
          <a:p>
            <a:r>
              <a:rPr lang="en-US" b="0" dirty="0"/>
              <a:t>&lt;click&gt; To address this challenge, our goal is to optimize performance over these slower links by reducing and efficiently managing network traffic—ultimately improving bandwidth utilization where it is most constrained.</a:t>
            </a:r>
          </a:p>
          <a:p>
            <a:endParaRPr lang="en-US" b="0" dirty="0"/>
          </a:p>
          <a:p>
            <a:r>
              <a:rPr lang="en-US" b="0" dirty="0"/>
              <a:t>To this end, we propose </a:t>
            </a:r>
            <a:r>
              <a:rPr lang="en-US" b="0" dirty="0" err="1"/>
              <a:t>NetCrafter</a:t>
            </a:r>
            <a:r>
              <a:rPr lang="en-US" b="0" dirty="0"/>
              <a:t>, a network crafting engine that:</a:t>
            </a:r>
          </a:p>
          <a:p>
            <a:endParaRPr lang="en-US" b="0" dirty="0"/>
          </a:p>
          <a:p>
            <a:r>
              <a:rPr lang="en-US" b="0" dirty="0"/>
              <a:t>Stitches partially empty flits to improve utilization </a:t>
            </a:r>
            <a:br>
              <a:rPr lang="en-US" b="0" dirty="0"/>
            </a:br>
            <a:r>
              <a:rPr lang="en-US" b="0" dirty="0"/>
              <a:t>Trims redundant data from network packets, and</a:t>
            </a:r>
          </a:p>
          <a:p>
            <a:r>
              <a:rPr lang="en-US" b="0" dirty="0"/>
              <a:t>Sequences network traffic to prioritize latency-critical packets.</a:t>
            </a:r>
          </a:p>
          <a:p>
            <a:endParaRPr lang="en-US" b="0" dirty="0"/>
          </a:p>
          <a:p>
            <a:r>
              <a:rPr lang="en-US" b="0" dirty="0"/>
              <a:t>&lt;click&gt; With these optimizations, </a:t>
            </a:r>
            <a:r>
              <a:rPr lang="en-US" b="0" dirty="0" err="1"/>
              <a:t>NetCrafter</a:t>
            </a:r>
            <a:r>
              <a:rPr lang="en-US" b="0" dirty="0"/>
              <a:t> delivers up to 64% performance improvement, and 16% on average, over a baseline multi-GPU system with non-uniform interconnect bandwidth.</a:t>
            </a:r>
          </a:p>
          <a:p>
            <a:endParaRPr lang="en-US" dirty="0"/>
          </a:p>
          <a:p>
            <a:endParaRPr lang="en-US" dirty="0"/>
          </a:p>
        </p:txBody>
      </p:sp>
      <p:sp>
        <p:nvSpPr>
          <p:cNvPr id="4" name="Slide Number Placeholder 3"/>
          <p:cNvSpPr>
            <a:spLocks noGrp="1"/>
          </p:cNvSpPr>
          <p:nvPr>
            <p:ph type="sldNum" sz="quarter" idx="5"/>
          </p:nvPr>
        </p:nvSpPr>
        <p:spPr/>
        <p:txBody>
          <a:bodyPr/>
          <a:lstStyle/>
          <a:p>
            <a:fld id="{3C67840E-3669-4DA4-949B-2E5AE60971AF}" type="slidenum">
              <a:rPr lang="en-US" smtClean="0"/>
              <a:t>2</a:t>
            </a:fld>
            <a:endParaRPr lang="en-US"/>
          </a:p>
        </p:txBody>
      </p:sp>
    </p:spTree>
    <p:extLst>
      <p:ext uri="{BB962C8B-B14F-4D97-AF65-F5344CB8AC3E}">
        <p14:creationId xmlns:p14="http://schemas.microsoft.com/office/powerpoint/2010/main" val="3810762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D0AA9-AE2F-950D-54C2-2D312D4C44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2F2B90-41DB-D209-453B-3E2F64C76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3CBD6F-ABED-52A7-B6F3-1609FDF3DF14}"/>
              </a:ext>
            </a:extLst>
          </p:cNvPr>
          <p:cNvSpPr>
            <a:spLocks noGrp="1"/>
          </p:cNvSpPr>
          <p:nvPr>
            <p:ph type="body" idx="1"/>
          </p:nvPr>
        </p:nvSpPr>
        <p:spPr/>
        <p:txBody>
          <a:bodyPr/>
          <a:lstStyle/>
          <a:p>
            <a:pPr marL="0" indent="0">
              <a:buNone/>
            </a:pPr>
            <a:r>
              <a:rPr lang="en-US" dirty="0"/>
              <a:t>This brings us to our first key idea which is Stitching, </a:t>
            </a:r>
            <a:br>
              <a:rPr lang="en-US" dirty="0"/>
            </a:br>
            <a:r>
              <a:rPr lang="en-US" dirty="0"/>
              <a:t>We propose to Intelligently </a:t>
            </a:r>
            <a:r>
              <a:rPr lang="en-US" b="1" dirty="0">
                <a:solidFill>
                  <a:srgbClr val="3FBA48"/>
                </a:solidFill>
                <a:latin typeface="Tw Cen MT" panose="020B0602020104020603" pitchFamily="34" charset="77"/>
              </a:rPr>
              <a:t>Stitch flits across request categories to reduce the total network traffic overhead.</a:t>
            </a:r>
            <a:br>
              <a:rPr lang="en-US" b="1" dirty="0">
                <a:solidFill>
                  <a:srgbClr val="3FBA48"/>
                </a:solidFill>
                <a:latin typeface="Tw Cen MT" panose="020B0602020104020603" pitchFamily="34" charset="77"/>
              </a:rPr>
            </a:br>
            <a:r>
              <a:rPr lang="en-US" b="1" dirty="0">
                <a:solidFill>
                  <a:srgbClr val="3FBA48"/>
                </a:solidFill>
                <a:latin typeface="Tw Cen MT" panose="020B0602020104020603" pitchFamily="34" charset="77"/>
              </a:rPr>
              <a:t>&lt;click&gt;This figure depicts a few network packets traversing the network. For better understanding, lets do a walk through of our stitching approach assuming these packets traversing the slower links</a:t>
            </a:r>
          </a:p>
          <a:p>
            <a:pPr marL="0" indent="0">
              <a:buNone/>
            </a:pPr>
            <a:endParaRPr lang="en-US" b="0" dirty="0">
              <a:solidFill>
                <a:srgbClr val="3FBA48"/>
              </a:solidFill>
              <a:latin typeface="Tw Cen MT" panose="020B0602020104020603" pitchFamily="34" charset="77"/>
            </a:endParaRPr>
          </a:p>
        </p:txBody>
      </p:sp>
      <p:sp>
        <p:nvSpPr>
          <p:cNvPr id="4" name="Slide Number Placeholder 3">
            <a:extLst>
              <a:ext uri="{FF2B5EF4-FFF2-40B4-BE49-F238E27FC236}">
                <a16:creationId xmlns:a16="http://schemas.microsoft.com/office/drawing/2014/main" id="{F952BD24-92AC-80F4-E6F8-483E7F551C57}"/>
              </a:ext>
            </a:extLst>
          </p:cNvPr>
          <p:cNvSpPr>
            <a:spLocks noGrp="1"/>
          </p:cNvSpPr>
          <p:nvPr>
            <p:ph type="sldNum" sz="quarter" idx="5"/>
          </p:nvPr>
        </p:nvSpPr>
        <p:spPr/>
        <p:txBody>
          <a:bodyPr/>
          <a:lstStyle/>
          <a:p>
            <a:fld id="{BEFCC51A-DF08-4DD6-BB27-D2F3983D5737}" type="slidenum">
              <a:rPr lang="en-US" smtClean="0"/>
              <a:t>20</a:t>
            </a:fld>
            <a:endParaRPr lang="en-US"/>
          </a:p>
        </p:txBody>
      </p:sp>
    </p:spTree>
    <p:extLst>
      <p:ext uri="{BB962C8B-B14F-4D97-AF65-F5344CB8AC3E}">
        <p14:creationId xmlns:p14="http://schemas.microsoft.com/office/powerpoint/2010/main" val="2216576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2A6A5-730E-5772-05E9-16D64BDC6E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0BD9E-5C8A-0DBA-657C-9A8298451D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3A602A-880D-3E95-233D-0D281A3F6800}"/>
              </a:ext>
            </a:extLst>
          </p:cNvPr>
          <p:cNvSpPr>
            <a:spLocks noGrp="1"/>
          </p:cNvSpPr>
          <p:nvPr>
            <p:ph type="body" idx="1"/>
          </p:nvPr>
        </p:nvSpPr>
        <p:spPr/>
        <p:txBody>
          <a:bodyPr/>
          <a:lstStyle/>
          <a:p>
            <a:pPr marL="0" indent="0">
              <a:buNone/>
            </a:pPr>
            <a:r>
              <a:rPr lang="en-US" b="0">
                <a:solidFill>
                  <a:srgbClr val="3FBA48"/>
                </a:solidFill>
                <a:latin typeface="Tw Cen MT" panose="020B0602020104020603" pitchFamily="34" charset="77"/>
              </a:rPr>
              <a:t>As discussed, we can stitch flits across different packet types when its appropriate, </a:t>
            </a:r>
          </a:p>
          <a:p>
            <a:pPr marL="0" indent="0">
              <a:buNone/>
            </a:pPr>
            <a:endParaRPr lang="en-US" b="0">
              <a:solidFill>
                <a:srgbClr val="3FBA48"/>
              </a:solidFill>
              <a:latin typeface="Tw Cen MT" panose="020B0602020104020603" pitchFamily="34" charset="77"/>
            </a:endParaRPr>
          </a:p>
          <a:p>
            <a:pPr marL="0" indent="0">
              <a:buNone/>
            </a:pPr>
            <a:r>
              <a:rPr lang="en-US" b="0">
                <a:solidFill>
                  <a:srgbClr val="3FBA48"/>
                </a:solidFill>
                <a:latin typeface="Tw Cen MT" panose="020B0602020104020603" pitchFamily="34" charset="77"/>
              </a:rPr>
              <a:t>Based on the empty bytes each network flit has, we intelligently stitch different flits together. </a:t>
            </a:r>
            <a:br>
              <a:rPr lang="en-US" b="0">
                <a:solidFill>
                  <a:srgbClr val="3FBA48"/>
                </a:solidFill>
                <a:latin typeface="Tw Cen MT" panose="020B0602020104020603" pitchFamily="34" charset="77"/>
              </a:rPr>
            </a:br>
            <a:endParaRPr lang="en-US" b="0">
              <a:solidFill>
                <a:srgbClr val="3FBA48"/>
              </a:solidFill>
              <a:latin typeface="Tw Cen MT" panose="020B0602020104020603" pitchFamily="34" charset="77"/>
            </a:endParaRPr>
          </a:p>
          <a:p>
            <a:pPr marL="0" indent="0">
              <a:buNone/>
            </a:pPr>
            <a:r>
              <a:rPr lang="en-US" b="0">
                <a:solidFill>
                  <a:srgbClr val="3FBA48"/>
                </a:solidFill>
                <a:latin typeface="Tw Cen MT" panose="020B0602020104020603" pitchFamily="34" charset="77"/>
              </a:rPr>
              <a:t>&lt;click&gt; E.g., read response packet can completely get rid of its last flit if the content is stitched with another read response flit. &lt;click&gt;</a:t>
            </a:r>
          </a:p>
          <a:p>
            <a:pPr marL="0" indent="0">
              <a:buNone/>
            </a:pPr>
            <a:endParaRPr lang="en-US" b="0">
              <a:solidFill>
                <a:srgbClr val="3FBA48"/>
              </a:solidFill>
              <a:latin typeface="Tw Cen MT" panose="020B0602020104020603" pitchFamily="34" charset="77"/>
            </a:endParaRPr>
          </a:p>
        </p:txBody>
      </p:sp>
      <p:sp>
        <p:nvSpPr>
          <p:cNvPr id="4" name="Slide Number Placeholder 3">
            <a:extLst>
              <a:ext uri="{FF2B5EF4-FFF2-40B4-BE49-F238E27FC236}">
                <a16:creationId xmlns:a16="http://schemas.microsoft.com/office/drawing/2014/main" id="{E20E9AF6-1958-ACD4-DAF6-424A3912A8C3}"/>
              </a:ext>
            </a:extLst>
          </p:cNvPr>
          <p:cNvSpPr>
            <a:spLocks noGrp="1"/>
          </p:cNvSpPr>
          <p:nvPr>
            <p:ph type="sldNum" sz="quarter" idx="5"/>
          </p:nvPr>
        </p:nvSpPr>
        <p:spPr/>
        <p:txBody>
          <a:bodyPr/>
          <a:lstStyle/>
          <a:p>
            <a:fld id="{BEFCC51A-DF08-4DD6-BB27-D2F3983D5737}" type="slidenum">
              <a:rPr lang="en-US" smtClean="0"/>
              <a:t>21</a:t>
            </a:fld>
            <a:endParaRPr lang="en-US"/>
          </a:p>
        </p:txBody>
      </p:sp>
    </p:spTree>
    <p:extLst>
      <p:ext uri="{BB962C8B-B14F-4D97-AF65-F5344CB8AC3E}">
        <p14:creationId xmlns:p14="http://schemas.microsoft.com/office/powerpoint/2010/main" val="159734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08648-56CB-B87A-909E-E73D0CE373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02785A-EB2B-649A-2701-1E824CFF0E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08EA01-3A49-26BA-7D7E-56BDA5391112}"/>
              </a:ext>
            </a:extLst>
          </p:cNvPr>
          <p:cNvSpPr>
            <a:spLocks noGrp="1"/>
          </p:cNvSpPr>
          <p:nvPr>
            <p:ph type="body" idx="1"/>
          </p:nvPr>
        </p:nvSpPr>
        <p:spPr/>
        <p:txBody>
          <a:bodyPr/>
          <a:lstStyle/>
          <a:p>
            <a:pPr marL="0" indent="0">
              <a:buNone/>
            </a:pPr>
            <a:endParaRPr lang="en-US" b="0">
              <a:solidFill>
                <a:srgbClr val="3FBA48"/>
              </a:solidFill>
              <a:latin typeface="Tw Cen MT" panose="020B0602020104020603" pitchFamily="34"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Similarly, here write response flit  &lt;click&gt; can stitch its payload data with a preceding page table request flit to get rid of one more flit in the network.</a:t>
            </a:r>
          </a:p>
          <a:p>
            <a:endParaRPr lang="en-US"/>
          </a:p>
        </p:txBody>
      </p:sp>
      <p:sp>
        <p:nvSpPr>
          <p:cNvPr id="4" name="Slide Number Placeholder 3">
            <a:extLst>
              <a:ext uri="{FF2B5EF4-FFF2-40B4-BE49-F238E27FC236}">
                <a16:creationId xmlns:a16="http://schemas.microsoft.com/office/drawing/2014/main" id="{2E516FC1-9365-F462-923A-6146748FFF5E}"/>
              </a:ext>
            </a:extLst>
          </p:cNvPr>
          <p:cNvSpPr>
            <a:spLocks noGrp="1"/>
          </p:cNvSpPr>
          <p:nvPr>
            <p:ph type="sldNum" sz="quarter" idx="5"/>
          </p:nvPr>
        </p:nvSpPr>
        <p:spPr/>
        <p:txBody>
          <a:bodyPr/>
          <a:lstStyle/>
          <a:p>
            <a:fld id="{BEFCC51A-DF08-4DD6-BB27-D2F3983D5737}" type="slidenum">
              <a:rPr lang="en-US" smtClean="0"/>
              <a:t>22</a:t>
            </a:fld>
            <a:endParaRPr lang="en-US"/>
          </a:p>
        </p:txBody>
      </p:sp>
    </p:spTree>
    <p:extLst>
      <p:ext uri="{BB962C8B-B14F-4D97-AF65-F5344CB8AC3E}">
        <p14:creationId xmlns:p14="http://schemas.microsoft.com/office/powerpoint/2010/main" val="1871552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0200-86EE-C35E-DD6D-92A52D0474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EF6E3E-49C0-6D2B-F3AB-E5423AAE97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8E8D54-A6D2-98D2-AC44-1D347CB49073}"/>
              </a:ext>
            </a:extLst>
          </p:cNvPr>
          <p:cNvSpPr>
            <a:spLocks noGrp="1"/>
          </p:cNvSpPr>
          <p:nvPr>
            <p:ph type="body" idx="1"/>
          </p:nvPr>
        </p:nvSpPr>
        <p:spPr/>
        <p:txBody>
          <a:bodyPr/>
          <a:lstStyle/>
          <a:p>
            <a:r>
              <a:rPr lang="en-US" dirty="0"/>
              <a:t>Here page table response flit &lt;click&gt; can stitch its payload data with a write response flit</a:t>
            </a:r>
          </a:p>
        </p:txBody>
      </p:sp>
      <p:sp>
        <p:nvSpPr>
          <p:cNvPr id="4" name="Slide Number Placeholder 3">
            <a:extLst>
              <a:ext uri="{FF2B5EF4-FFF2-40B4-BE49-F238E27FC236}">
                <a16:creationId xmlns:a16="http://schemas.microsoft.com/office/drawing/2014/main" id="{C7DBBA18-D91A-9585-CC2E-D66832B46FA5}"/>
              </a:ext>
            </a:extLst>
          </p:cNvPr>
          <p:cNvSpPr>
            <a:spLocks noGrp="1"/>
          </p:cNvSpPr>
          <p:nvPr>
            <p:ph type="sldNum" sz="quarter" idx="5"/>
          </p:nvPr>
        </p:nvSpPr>
        <p:spPr/>
        <p:txBody>
          <a:bodyPr/>
          <a:lstStyle/>
          <a:p>
            <a:fld id="{BEFCC51A-DF08-4DD6-BB27-D2F3983D5737}" type="slidenum">
              <a:rPr lang="en-US" smtClean="0"/>
              <a:t>23</a:t>
            </a:fld>
            <a:endParaRPr lang="en-US"/>
          </a:p>
        </p:txBody>
      </p:sp>
    </p:spTree>
    <p:extLst>
      <p:ext uri="{BB962C8B-B14F-4D97-AF65-F5344CB8AC3E}">
        <p14:creationId xmlns:p14="http://schemas.microsoft.com/office/powerpoint/2010/main" val="3488146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BCAC2-1016-3BB2-DCD5-A81D313ACE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38985-B4F3-00D9-F82B-50C14981F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1837F-C4C3-7C66-48BE-5D68BCF8740C}"/>
              </a:ext>
            </a:extLst>
          </p:cNvPr>
          <p:cNvSpPr>
            <a:spLocks noGrp="1"/>
          </p:cNvSpPr>
          <p:nvPr>
            <p:ph type="body" idx="1"/>
          </p:nvPr>
        </p:nvSpPr>
        <p:spPr/>
        <p:txBody>
          <a:bodyPr/>
          <a:lstStyle/>
          <a:p>
            <a:r>
              <a:rPr lang="en-US" dirty="0"/>
              <a:t>Again, write response flit &lt;click&gt; can stitch its flit data with a read response flit</a:t>
            </a:r>
          </a:p>
        </p:txBody>
      </p:sp>
      <p:sp>
        <p:nvSpPr>
          <p:cNvPr id="4" name="Slide Number Placeholder 3">
            <a:extLst>
              <a:ext uri="{FF2B5EF4-FFF2-40B4-BE49-F238E27FC236}">
                <a16:creationId xmlns:a16="http://schemas.microsoft.com/office/drawing/2014/main" id="{F18A7D05-D64A-5B79-7675-487F7764ED9D}"/>
              </a:ext>
            </a:extLst>
          </p:cNvPr>
          <p:cNvSpPr>
            <a:spLocks noGrp="1"/>
          </p:cNvSpPr>
          <p:nvPr>
            <p:ph type="sldNum" sz="quarter" idx="5"/>
          </p:nvPr>
        </p:nvSpPr>
        <p:spPr/>
        <p:txBody>
          <a:bodyPr/>
          <a:lstStyle/>
          <a:p>
            <a:fld id="{BEFCC51A-DF08-4DD6-BB27-D2F3983D5737}" type="slidenum">
              <a:rPr lang="en-US" smtClean="0"/>
              <a:t>24</a:t>
            </a:fld>
            <a:endParaRPr lang="en-US"/>
          </a:p>
        </p:txBody>
      </p:sp>
    </p:spTree>
    <p:extLst>
      <p:ext uri="{BB962C8B-B14F-4D97-AF65-F5344CB8AC3E}">
        <p14:creationId xmlns:p14="http://schemas.microsoft.com/office/powerpoint/2010/main" val="3248867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ACC57-435F-2CB5-9AAD-F1C468707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F4C3BA-B32A-45B2-EEE6-35F49B706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8B0959-0727-F280-DFE8-07778A85185D}"/>
              </a:ext>
            </a:extLst>
          </p:cNvPr>
          <p:cNvSpPr>
            <a:spLocks noGrp="1"/>
          </p:cNvSpPr>
          <p:nvPr>
            <p:ph type="body" idx="1"/>
          </p:nvPr>
        </p:nvSpPr>
        <p:spPr/>
        <p:txBody>
          <a:bodyPr/>
          <a:lstStyle/>
          <a:p>
            <a:r>
              <a:rPr lang="en-US"/>
              <a:t>And finally the read request flit  &lt;click&gt; stitches its flit data with a write response flit together. </a:t>
            </a:r>
          </a:p>
        </p:txBody>
      </p:sp>
      <p:sp>
        <p:nvSpPr>
          <p:cNvPr id="4" name="Slide Number Placeholder 3">
            <a:extLst>
              <a:ext uri="{FF2B5EF4-FFF2-40B4-BE49-F238E27FC236}">
                <a16:creationId xmlns:a16="http://schemas.microsoft.com/office/drawing/2014/main" id="{874FE862-F7F7-E604-FBAF-9264271F9C4C}"/>
              </a:ext>
            </a:extLst>
          </p:cNvPr>
          <p:cNvSpPr>
            <a:spLocks noGrp="1"/>
          </p:cNvSpPr>
          <p:nvPr>
            <p:ph type="sldNum" sz="quarter" idx="5"/>
          </p:nvPr>
        </p:nvSpPr>
        <p:spPr/>
        <p:txBody>
          <a:bodyPr/>
          <a:lstStyle/>
          <a:p>
            <a:fld id="{BEFCC51A-DF08-4DD6-BB27-D2F3983D5737}" type="slidenum">
              <a:rPr lang="en-US" smtClean="0"/>
              <a:t>25</a:t>
            </a:fld>
            <a:endParaRPr lang="en-US"/>
          </a:p>
        </p:txBody>
      </p:sp>
    </p:spTree>
    <p:extLst>
      <p:ext uri="{BB962C8B-B14F-4D97-AF65-F5344CB8AC3E}">
        <p14:creationId xmlns:p14="http://schemas.microsoft.com/office/powerpoint/2010/main" val="2877761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95A0E-5142-80DD-4D8E-6199B0F56F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B8E278-DBB0-7662-0DAE-7CEF62B4AA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F49E3-50D4-48DD-8E0D-C5B19039A9BE}"/>
              </a:ext>
            </a:extLst>
          </p:cNvPr>
          <p:cNvSpPr>
            <a:spLocks noGrp="1"/>
          </p:cNvSpPr>
          <p:nvPr>
            <p:ph type="body" idx="1"/>
          </p:nvPr>
        </p:nvSpPr>
        <p:spPr/>
        <p:txBody>
          <a:bodyPr/>
          <a:lstStyle/>
          <a:p>
            <a:r>
              <a:rPr lang="en-US" dirty="0"/>
              <a:t>All in all, we are able to get rid of a total of five flits &lt;click&gt; from the network.</a:t>
            </a:r>
          </a:p>
        </p:txBody>
      </p:sp>
      <p:sp>
        <p:nvSpPr>
          <p:cNvPr id="4" name="Slide Number Placeholder 3">
            <a:extLst>
              <a:ext uri="{FF2B5EF4-FFF2-40B4-BE49-F238E27FC236}">
                <a16:creationId xmlns:a16="http://schemas.microsoft.com/office/drawing/2014/main" id="{0CCAC50F-D681-9EA0-C5B6-009C02548DA7}"/>
              </a:ext>
            </a:extLst>
          </p:cNvPr>
          <p:cNvSpPr>
            <a:spLocks noGrp="1"/>
          </p:cNvSpPr>
          <p:nvPr>
            <p:ph type="sldNum" sz="quarter" idx="5"/>
          </p:nvPr>
        </p:nvSpPr>
        <p:spPr/>
        <p:txBody>
          <a:bodyPr/>
          <a:lstStyle/>
          <a:p>
            <a:fld id="{BEFCC51A-DF08-4DD6-BB27-D2F3983D5737}" type="slidenum">
              <a:rPr lang="en-US" smtClean="0"/>
              <a:t>26</a:t>
            </a:fld>
            <a:endParaRPr lang="en-US"/>
          </a:p>
        </p:txBody>
      </p:sp>
    </p:spTree>
    <p:extLst>
      <p:ext uri="{BB962C8B-B14F-4D97-AF65-F5344CB8AC3E}">
        <p14:creationId xmlns:p14="http://schemas.microsoft.com/office/powerpoint/2010/main" val="937348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AE5B2-456F-24B7-9747-02A51AB753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D8ADF-3A53-2025-BA49-3ECDC714C5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726E68-1EC6-F73C-F17B-7F93DA263AA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p:txBody>
      </p:sp>
      <p:sp>
        <p:nvSpPr>
          <p:cNvPr id="4" name="Slide Number Placeholder 3">
            <a:extLst>
              <a:ext uri="{FF2B5EF4-FFF2-40B4-BE49-F238E27FC236}">
                <a16:creationId xmlns:a16="http://schemas.microsoft.com/office/drawing/2014/main" id="{DB42F60B-4A6C-675D-0926-70889617CAE5}"/>
              </a:ext>
            </a:extLst>
          </p:cNvPr>
          <p:cNvSpPr>
            <a:spLocks noGrp="1"/>
          </p:cNvSpPr>
          <p:nvPr>
            <p:ph type="sldNum" sz="quarter" idx="5"/>
          </p:nvPr>
        </p:nvSpPr>
        <p:spPr/>
        <p:txBody>
          <a:bodyPr/>
          <a:lstStyle/>
          <a:p>
            <a:fld id="{BEFCC51A-DF08-4DD6-BB27-D2F3983D5737}" type="slidenum">
              <a:rPr lang="en-US" smtClean="0"/>
              <a:t>27</a:t>
            </a:fld>
            <a:endParaRPr lang="en-US"/>
          </a:p>
        </p:txBody>
      </p:sp>
    </p:spTree>
    <p:extLst>
      <p:ext uri="{BB962C8B-B14F-4D97-AF65-F5344CB8AC3E}">
        <p14:creationId xmlns:p14="http://schemas.microsoft.com/office/powerpoint/2010/main" val="35915381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12E64-E394-EF11-6494-1C408F928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A2B0F-EEF1-BC76-8618-A11CD9943F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06CE7-FDC2-665B-CBF4-B5576611DBC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&lt;click&gt; This helps reduce the total traffic over the slower network links and improve bandwidth utilization.</a:t>
            </a:r>
            <a:br>
              <a:rPr lang="en-US"/>
            </a:br>
            <a:endParaRPr lang="en-US"/>
          </a:p>
          <a:p>
            <a:pPr marL="0" indent="0">
              <a:buNone/>
            </a:pPr>
            <a:r>
              <a:rPr lang="en-US"/>
              <a:t>Details on the decision logic for flit stitching, the required packet structure modifications, and the un-stitching mechanism at the receiver are discussed in the paper. Please refer to it for more information.</a:t>
            </a:r>
          </a:p>
        </p:txBody>
      </p:sp>
      <p:sp>
        <p:nvSpPr>
          <p:cNvPr id="4" name="Slide Number Placeholder 3">
            <a:extLst>
              <a:ext uri="{FF2B5EF4-FFF2-40B4-BE49-F238E27FC236}">
                <a16:creationId xmlns:a16="http://schemas.microsoft.com/office/drawing/2014/main" id="{B19539D7-C4E7-F047-933E-13C7D7207DEF}"/>
              </a:ext>
            </a:extLst>
          </p:cNvPr>
          <p:cNvSpPr>
            <a:spLocks noGrp="1"/>
          </p:cNvSpPr>
          <p:nvPr>
            <p:ph type="sldNum" sz="quarter" idx="5"/>
          </p:nvPr>
        </p:nvSpPr>
        <p:spPr/>
        <p:txBody>
          <a:bodyPr/>
          <a:lstStyle/>
          <a:p>
            <a:fld id="{BEFCC51A-DF08-4DD6-BB27-D2F3983D5737}" type="slidenum">
              <a:rPr lang="en-US" smtClean="0"/>
              <a:t>28</a:t>
            </a:fld>
            <a:endParaRPr lang="en-US"/>
          </a:p>
        </p:txBody>
      </p:sp>
    </p:spTree>
    <p:extLst>
      <p:ext uri="{BB962C8B-B14F-4D97-AF65-F5344CB8AC3E}">
        <p14:creationId xmlns:p14="http://schemas.microsoft.com/office/powerpoint/2010/main" val="2967448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B3139-39E2-B2AC-E540-042BFA787B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22FA7A-B3F9-C1CB-1FF1-EBA45202D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4A80EB-8119-F35F-AC28-8D652593D386}"/>
              </a:ext>
            </a:extLst>
          </p:cNvPr>
          <p:cNvSpPr>
            <a:spLocks noGrp="1"/>
          </p:cNvSpPr>
          <p:nvPr>
            <p:ph type="body" idx="1"/>
          </p:nvPr>
        </p:nvSpPr>
        <p:spPr/>
        <p:txBody>
          <a:bodyPr/>
          <a:lstStyle/>
          <a:p>
            <a:pPr>
              <a:defRPr/>
            </a:pPr>
            <a:r>
              <a:rPr lang="en-US"/>
              <a:t>&lt;click&gt; Now lets move to our second observation: which is prefetched unused data wastes bandwidth.</a:t>
            </a:r>
            <a:endParaRPr lang="en-US">
              <a:ea typeface="Calibri"/>
              <a:cs typeface="+mn-lt"/>
            </a:endParaRPr>
          </a:p>
          <a:p>
            <a:endParaRPr lang="en-US"/>
          </a:p>
        </p:txBody>
      </p:sp>
      <p:sp>
        <p:nvSpPr>
          <p:cNvPr id="4" name="Slide Number Placeholder 3">
            <a:extLst>
              <a:ext uri="{FF2B5EF4-FFF2-40B4-BE49-F238E27FC236}">
                <a16:creationId xmlns:a16="http://schemas.microsoft.com/office/drawing/2014/main" id="{1C9702F8-1710-7F88-3388-121CE097342B}"/>
              </a:ext>
            </a:extLst>
          </p:cNvPr>
          <p:cNvSpPr>
            <a:spLocks noGrp="1"/>
          </p:cNvSpPr>
          <p:nvPr>
            <p:ph type="sldNum" sz="quarter" idx="5"/>
          </p:nvPr>
        </p:nvSpPr>
        <p:spPr/>
        <p:txBody>
          <a:bodyPr/>
          <a:lstStyle/>
          <a:p>
            <a:fld id="{BEFCC51A-DF08-4DD6-BB27-D2F3983D5737}" type="slidenum">
              <a:rPr lang="en-US" smtClean="0"/>
              <a:t>29</a:t>
            </a:fld>
            <a:endParaRPr lang="en-US"/>
          </a:p>
        </p:txBody>
      </p:sp>
    </p:spTree>
    <p:extLst>
      <p:ext uri="{BB962C8B-B14F-4D97-AF65-F5344CB8AC3E}">
        <p14:creationId xmlns:p14="http://schemas.microsoft.com/office/powerpoint/2010/main" val="1186177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76ED1-2F8C-814C-892E-D7909F6AC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BF54B-E3DE-095C-1831-91C702D84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5D621-57BB-AF93-D0BA-DEA15EC60C11}"/>
              </a:ext>
            </a:extLst>
          </p:cNvPr>
          <p:cNvSpPr>
            <a:spLocks noGrp="1"/>
          </p:cNvSpPr>
          <p:nvPr>
            <p:ph type="body" idx="1"/>
          </p:nvPr>
        </p:nvSpPr>
        <p:spPr/>
        <p:txBody>
          <a:bodyPr/>
          <a:lstStyle/>
          <a:p>
            <a:r>
              <a:rPr lang="en-US"/>
              <a:t>This is a brief outline of today’s talk</a:t>
            </a:r>
          </a:p>
        </p:txBody>
      </p:sp>
      <p:sp>
        <p:nvSpPr>
          <p:cNvPr id="4" name="Slide Number Placeholder 3">
            <a:extLst>
              <a:ext uri="{FF2B5EF4-FFF2-40B4-BE49-F238E27FC236}">
                <a16:creationId xmlns:a16="http://schemas.microsoft.com/office/drawing/2014/main" id="{D3368672-6F81-5382-D1E9-FFC6E9C2E2F4}"/>
              </a:ext>
            </a:extLst>
          </p:cNvPr>
          <p:cNvSpPr>
            <a:spLocks noGrp="1"/>
          </p:cNvSpPr>
          <p:nvPr>
            <p:ph type="sldNum" sz="quarter" idx="5"/>
          </p:nvPr>
        </p:nvSpPr>
        <p:spPr/>
        <p:txBody>
          <a:bodyPr/>
          <a:lstStyle/>
          <a:p>
            <a:fld id="{8A762DD7-2103-8944-BB7A-EB5AE38EF05E}" type="slidenum">
              <a:rPr lang="en-US" smtClean="0"/>
              <a:t>3</a:t>
            </a:fld>
            <a:endParaRPr lang="en-US"/>
          </a:p>
        </p:txBody>
      </p:sp>
    </p:spTree>
    <p:extLst>
      <p:ext uri="{BB962C8B-B14F-4D97-AF65-F5344CB8AC3E}">
        <p14:creationId xmlns:p14="http://schemas.microsoft.com/office/powerpoint/2010/main" val="5720817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B3139-39E2-B2AC-E540-042BFA787B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22FA7A-B3F9-C1CB-1FF1-EBA45202D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4A80EB-8119-F35F-AC28-8D652593D386}"/>
              </a:ext>
            </a:extLst>
          </p:cNvPr>
          <p:cNvSpPr>
            <a:spLocks noGrp="1"/>
          </p:cNvSpPr>
          <p:nvPr>
            <p:ph type="body" idx="1"/>
          </p:nvPr>
        </p:nvSpPr>
        <p:spPr/>
        <p:txBody>
          <a:bodyPr/>
          <a:lstStyle/>
          <a:p>
            <a:pPr>
              <a:defRPr/>
            </a:pPr>
            <a:r>
              <a:rPr lang="en-US"/>
              <a:t>&lt;click&gt; As discussed previously, accesses generated for the same </a:t>
            </a:r>
            <a:r>
              <a:rPr lang="en-US" err="1"/>
              <a:t>cacheline</a:t>
            </a:r>
            <a:r>
              <a:rPr lang="en-US"/>
              <a:t> by a wavefront are coalesced by the coalescer and issued as a single cache line request.</a:t>
            </a:r>
          </a:p>
          <a:p>
            <a:endParaRPr lang="en-US">
              <a:ea typeface="Calibri"/>
              <a:cs typeface="Calibri"/>
            </a:endParaRPr>
          </a:p>
        </p:txBody>
      </p:sp>
      <p:sp>
        <p:nvSpPr>
          <p:cNvPr id="4" name="Slide Number Placeholder 3">
            <a:extLst>
              <a:ext uri="{FF2B5EF4-FFF2-40B4-BE49-F238E27FC236}">
                <a16:creationId xmlns:a16="http://schemas.microsoft.com/office/drawing/2014/main" id="{1C9702F8-1710-7F88-3388-121CE097342B}"/>
              </a:ext>
            </a:extLst>
          </p:cNvPr>
          <p:cNvSpPr>
            <a:spLocks noGrp="1"/>
          </p:cNvSpPr>
          <p:nvPr>
            <p:ph type="sldNum" sz="quarter" idx="5"/>
          </p:nvPr>
        </p:nvSpPr>
        <p:spPr/>
        <p:txBody>
          <a:bodyPr/>
          <a:lstStyle/>
          <a:p>
            <a:fld id="{BEFCC51A-DF08-4DD6-BB27-D2F3983D5737}" type="slidenum">
              <a:rPr lang="en-US" smtClean="0"/>
              <a:t>30</a:t>
            </a:fld>
            <a:endParaRPr lang="en-US"/>
          </a:p>
        </p:txBody>
      </p:sp>
    </p:spTree>
    <p:extLst>
      <p:ext uri="{BB962C8B-B14F-4D97-AF65-F5344CB8AC3E}">
        <p14:creationId xmlns:p14="http://schemas.microsoft.com/office/powerpoint/2010/main" val="1186177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228F9-21C2-4223-9BE0-CE482648E4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379C7D-3CFF-8555-6EDA-29014EF50A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957A29-C3E6-4FC8-4AA2-9D63298FC4A5}"/>
              </a:ext>
            </a:extLst>
          </p:cNvPr>
          <p:cNvSpPr>
            <a:spLocks noGrp="1"/>
          </p:cNvSpPr>
          <p:nvPr>
            <p:ph type="body" idx="1"/>
          </p:nvPr>
        </p:nvSpPr>
        <p:spPr/>
        <p:txBody>
          <a:bodyPr/>
          <a:lstStyle/>
          <a:p>
            <a:pPr>
              <a:defRPr/>
            </a:pPr>
            <a:r>
              <a:rPr lang="en-US"/>
              <a:t>We observed that read responses may include more data than requested, which wastes network bandwidth</a:t>
            </a:r>
            <a:endParaRPr lang="en-US">
              <a:solidFill>
                <a:srgbClr val="444444"/>
              </a:solidFill>
              <a:ea typeface="Calibri" panose="020F0502020204030204"/>
              <a:cs typeface="Calibri" panose="020F0502020204030204"/>
            </a:endParaRPr>
          </a:p>
          <a:p>
            <a:endParaRPr lang="en-US"/>
          </a:p>
        </p:txBody>
      </p:sp>
      <p:sp>
        <p:nvSpPr>
          <p:cNvPr id="4" name="Slide Number Placeholder 3">
            <a:extLst>
              <a:ext uri="{FF2B5EF4-FFF2-40B4-BE49-F238E27FC236}">
                <a16:creationId xmlns:a16="http://schemas.microsoft.com/office/drawing/2014/main" id="{D62963DE-8A91-3ED5-1A59-84D0272D90EA}"/>
              </a:ext>
            </a:extLst>
          </p:cNvPr>
          <p:cNvSpPr>
            <a:spLocks noGrp="1"/>
          </p:cNvSpPr>
          <p:nvPr>
            <p:ph type="sldNum" sz="quarter" idx="5"/>
          </p:nvPr>
        </p:nvSpPr>
        <p:spPr/>
        <p:txBody>
          <a:bodyPr/>
          <a:lstStyle/>
          <a:p>
            <a:fld id="{BEFCC51A-DF08-4DD6-BB27-D2F3983D5737}" type="slidenum">
              <a:rPr lang="en-US" smtClean="0"/>
              <a:t>31</a:t>
            </a:fld>
            <a:endParaRPr lang="en-US"/>
          </a:p>
        </p:txBody>
      </p:sp>
    </p:spTree>
    <p:extLst>
      <p:ext uri="{BB962C8B-B14F-4D97-AF65-F5344CB8AC3E}">
        <p14:creationId xmlns:p14="http://schemas.microsoft.com/office/powerpoint/2010/main" val="26216351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57C82-6E59-BE9A-2C9D-C5C930EBBC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E37355-0402-CD05-1B4E-DF804C4DEE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81B1D1-0F75-99CC-78D8-EB9662A78CE6}"/>
              </a:ext>
            </a:extLst>
          </p:cNvPr>
          <p:cNvSpPr>
            <a:spLocks noGrp="1"/>
          </p:cNvSpPr>
          <p:nvPr>
            <p:ph type="body" idx="1"/>
          </p:nvPr>
        </p:nvSpPr>
        <p:spPr/>
        <p:txBody>
          <a:bodyPr/>
          <a:lstStyle/>
          <a:p>
            <a:r>
              <a:rPr lang="en-US"/>
              <a:t>&lt;click&gt; Digging into traffic, we find that most applications only need 16 bytes or less from 64-byte cache line. </a:t>
            </a:r>
          </a:p>
          <a:p>
            <a:endParaRPr lang="en-US"/>
          </a:p>
          <a:p>
            <a:r>
              <a:rPr lang="en-US"/>
              <a:t>Yet GPUs still fetch and ship the full 64 bytes over the network</a:t>
            </a:r>
          </a:p>
          <a:p>
            <a:endParaRPr lang="en-US"/>
          </a:p>
          <a:p>
            <a:endParaRPr lang="en-US"/>
          </a:p>
        </p:txBody>
      </p:sp>
      <p:sp>
        <p:nvSpPr>
          <p:cNvPr id="4" name="Slide Number Placeholder 3">
            <a:extLst>
              <a:ext uri="{FF2B5EF4-FFF2-40B4-BE49-F238E27FC236}">
                <a16:creationId xmlns:a16="http://schemas.microsoft.com/office/drawing/2014/main" id="{CDD56A73-C446-0D00-8AB2-46B578212D95}"/>
              </a:ext>
            </a:extLst>
          </p:cNvPr>
          <p:cNvSpPr>
            <a:spLocks noGrp="1"/>
          </p:cNvSpPr>
          <p:nvPr>
            <p:ph type="sldNum" sz="quarter" idx="5"/>
          </p:nvPr>
        </p:nvSpPr>
        <p:spPr/>
        <p:txBody>
          <a:bodyPr/>
          <a:lstStyle/>
          <a:p>
            <a:fld id="{BEFCC51A-DF08-4DD6-BB27-D2F3983D5737}" type="slidenum">
              <a:rPr lang="en-US" smtClean="0"/>
              <a:t>32</a:t>
            </a:fld>
            <a:endParaRPr lang="en-US"/>
          </a:p>
        </p:txBody>
      </p:sp>
    </p:spTree>
    <p:extLst>
      <p:ext uri="{BB962C8B-B14F-4D97-AF65-F5344CB8AC3E}">
        <p14:creationId xmlns:p14="http://schemas.microsoft.com/office/powerpoint/2010/main" val="23319593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CE93E-BAB8-CA31-AA2A-476B13E78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00E5DC-898D-D69C-5B9C-6B770C19E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388677-086C-6EE7-DE72-0B6DD6BF666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This gives us our second key idea: </a:t>
            </a:r>
            <a:r>
              <a:rPr lang="en-US" b="1"/>
              <a:t>trim</a:t>
            </a:r>
            <a:r>
              <a:rPr lang="en-US"/>
              <a:t> away unneeded bytes so only the requested data traverses the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 example is shown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the remote GPU hosting the cache line is ready to satisfy the packet request, we analyze it to determine the exact number of bytes requested by the wavefront.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If this number is 16 bytes or fewer, and the response packet has to traverse slower network, we trim the packet &lt;click&gt;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Otherwise, we don’t perform trimming to maintain spatial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Q: How to decide how many bytes are needed?</a:t>
            </a:r>
          </a:p>
        </p:txBody>
      </p:sp>
      <p:sp>
        <p:nvSpPr>
          <p:cNvPr id="4" name="Slide Number Placeholder 3">
            <a:extLst>
              <a:ext uri="{FF2B5EF4-FFF2-40B4-BE49-F238E27FC236}">
                <a16:creationId xmlns:a16="http://schemas.microsoft.com/office/drawing/2014/main" id="{C883C954-1264-CC07-F3DF-F1EF6084BCCF}"/>
              </a:ext>
            </a:extLst>
          </p:cNvPr>
          <p:cNvSpPr>
            <a:spLocks noGrp="1"/>
          </p:cNvSpPr>
          <p:nvPr>
            <p:ph type="sldNum" sz="quarter" idx="5"/>
          </p:nvPr>
        </p:nvSpPr>
        <p:spPr/>
        <p:txBody>
          <a:bodyPr/>
          <a:lstStyle/>
          <a:p>
            <a:fld id="{BEFCC51A-DF08-4DD6-BB27-D2F3983D5737}" type="slidenum">
              <a:rPr lang="en-US" smtClean="0"/>
              <a:t>33</a:t>
            </a:fld>
            <a:endParaRPr lang="en-US"/>
          </a:p>
        </p:txBody>
      </p:sp>
    </p:spTree>
    <p:extLst>
      <p:ext uri="{BB962C8B-B14F-4D97-AF65-F5344CB8AC3E}">
        <p14:creationId xmlns:p14="http://schemas.microsoft.com/office/powerpoint/2010/main" val="2186168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9579D-3305-E8BC-1D3B-E2950723A7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6EC8B8-FF7C-D63A-F77A-556FC76A76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3D2DA4-8445-966C-2BC8-3D845B00205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gives us our second key idea: </a:t>
            </a:r>
            <a:r>
              <a:rPr lang="en-US" b="1"/>
              <a:t>trim</a:t>
            </a:r>
            <a:r>
              <a:rPr lang="en-US"/>
              <a:t> away unneeded bytes so only the requested data traverses the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 example is shown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the remote GPU hosting the cache line is ready to satisfy the packet request, we analyze it to determine the exact number of bytes requested by the wavefront.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If this number is 16 bytes or fewer, and the response packet has to traverse slower network, we trim the packet &lt;click&gt;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Otherwise, we don’t perform trimming to maintain spatial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Q: How to decide how many bytes are needed?</a:t>
            </a:r>
          </a:p>
          <a:p>
            <a:endParaRPr lang="en-US"/>
          </a:p>
        </p:txBody>
      </p:sp>
      <p:sp>
        <p:nvSpPr>
          <p:cNvPr id="4" name="Slide Number Placeholder 3">
            <a:extLst>
              <a:ext uri="{FF2B5EF4-FFF2-40B4-BE49-F238E27FC236}">
                <a16:creationId xmlns:a16="http://schemas.microsoft.com/office/drawing/2014/main" id="{A6D76115-11AB-95D5-2BCB-333F3BA57034}"/>
              </a:ext>
            </a:extLst>
          </p:cNvPr>
          <p:cNvSpPr>
            <a:spLocks noGrp="1"/>
          </p:cNvSpPr>
          <p:nvPr>
            <p:ph type="sldNum" sz="quarter" idx="5"/>
          </p:nvPr>
        </p:nvSpPr>
        <p:spPr/>
        <p:txBody>
          <a:bodyPr/>
          <a:lstStyle/>
          <a:p>
            <a:fld id="{BEFCC51A-DF08-4DD6-BB27-D2F3983D5737}" type="slidenum">
              <a:rPr lang="en-US" smtClean="0"/>
              <a:t>34</a:t>
            </a:fld>
            <a:endParaRPr lang="en-US"/>
          </a:p>
        </p:txBody>
      </p:sp>
    </p:spTree>
    <p:extLst>
      <p:ext uri="{BB962C8B-B14F-4D97-AF65-F5344CB8AC3E}">
        <p14:creationId xmlns:p14="http://schemas.microsoft.com/office/powerpoint/2010/main" val="10280862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BB9A2-887D-3586-7BB9-DD503A5504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DE542-0236-0E67-5263-6C328FC88A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5257AC-DB6C-7F67-E0EF-694B40C6523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gives us our second key idea: </a:t>
            </a:r>
            <a:r>
              <a:rPr lang="en-US" b="1"/>
              <a:t>trim</a:t>
            </a:r>
            <a:r>
              <a:rPr lang="en-US"/>
              <a:t> away unneeded bytes so only the requested data traverses the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 example is shown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the remote GPU hosting the cache line is ready to satisfy the packet request, we analyze it to determine the exact number of bytes requested by the wavefront.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If this number is 16 bytes or fewer, and the response packet has to traverse slower network, we trim the packet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Otherwise, we don’t perform trimming to maintain spatial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Q: How to decide how many bytes are needed?</a:t>
            </a:r>
          </a:p>
          <a:p>
            <a:endParaRPr lang="en-US"/>
          </a:p>
        </p:txBody>
      </p:sp>
      <p:sp>
        <p:nvSpPr>
          <p:cNvPr id="4" name="Slide Number Placeholder 3">
            <a:extLst>
              <a:ext uri="{FF2B5EF4-FFF2-40B4-BE49-F238E27FC236}">
                <a16:creationId xmlns:a16="http://schemas.microsoft.com/office/drawing/2014/main" id="{B4D2C8B1-4D53-DF2E-2569-75BD36E7CC40}"/>
              </a:ext>
            </a:extLst>
          </p:cNvPr>
          <p:cNvSpPr>
            <a:spLocks noGrp="1"/>
          </p:cNvSpPr>
          <p:nvPr>
            <p:ph type="sldNum" sz="quarter" idx="5"/>
          </p:nvPr>
        </p:nvSpPr>
        <p:spPr/>
        <p:txBody>
          <a:bodyPr/>
          <a:lstStyle/>
          <a:p>
            <a:fld id="{BEFCC51A-DF08-4DD6-BB27-D2F3983D5737}" type="slidenum">
              <a:rPr lang="en-US" smtClean="0"/>
              <a:t>35</a:t>
            </a:fld>
            <a:endParaRPr lang="en-US"/>
          </a:p>
        </p:txBody>
      </p:sp>
    </p:spTree>
    <p:extLst>
      <p:ext uri="{BB962C8B-B14F-4D97-AF65-F5344CB8AC3E}">
        <p14:creationId xmlns:p14="http://schemas.microsoft.com/office/powerpoint/2010/main" val="3221011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082AB-5922-C1C2-5409-A11A4AA37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3DD291-1264-31DB-16E9-C1C9EE180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9AC670-05AB-2FE9-36A4-2D481D44721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gives us our second key idea: </a:t>
            </a:r>
            <a:r>
              <a:rPr lang="en-US" b="1"/>
              <a:t>trim</a:t>
            </a:r>
            <a:r>
              <a:rPr lang="en-US"/>
              <a:t> away unneeded bytes so only the requested data traverses the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 example is shown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the remote GPU hosting the cache line is ready to satisfy the packet request, we analyze it to determine the exact number of bytes requested by the wavefront.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If this number is 16 bytes or fewer, and the response packet has to traverse slower network, we trim the packet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Otherwise, we don’t perform trimming to maintain spatial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Q: How to decide how many bytes are needed?</a:t>
            </a:r>
          </a:p>
          <a:p>
            <a:endParaRPr lang="en-US"/>
          </a:p>
        </p:txBody>
      </p:sp>
      <p:sp>
        <p:nvSpPr>
          <p:cNvPr id="4" name="Slide Number Placeholder 3">
            <a:extLst>
              <a:ext uri="{FF2B5EF4-FFF2-40B4-BE49-F238E27FC236}">
                <a16:creationId xmlns:a16="http://schemas.microsoft.com/office/drawing/2014/main" id="{73647EE4-2AF0-883E-9AE2-5837D2F86A87}"/>
              </a:ext>
            </a:extLst>
          </p:cNvPr>
          <p:cNvSpPr>
            <a:spLocks noGrp="1"/>
          </p:cNvSpPr>
          <p:nvPr>
            <p:ph type="sldNum" sz="quarter" idx="5"/>
          </p:nvPr>
        </p:nvSpPr>
        <p:spPr/>
        <p:txBody>
          <a:bodyPr/>
          <a:lstStyle/>
          <a:p>
            <a:fld id="{BEFCC51A-DF08-4DD6-BB27-D2F3983D5737}" type="slidenum">
              <a:rPr lang="en-US" smtClean="0"/>
              <a:t>36</a:t>
            </a:fld>
            <a:endParaRPr lang="en-US"/>
          </a:p>
        </p:txBody>
      </p:sp>
    </p:spTree>
    <p:extLst>
      <p:ext uri="{BB962C8B-B14F-4D97-AF65-F5344CB8AC3E}">
        <p14:creationId xmlns:p14="http://schemas.microsoft.com/office/powerpoint/2010/main" val="1641480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5A701-FE10-D33B-7AD7-05BC9172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C495A4-E48D-3976-C372-D32E341059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FC2846-5819-2C71-CEFF-604095CCAE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gives us our second key idea: </a:t>
            </a:r>
            <a:r>
              <a:rPr lang="en-US" b="1"/>
              <a:t>trim</a:t>
            </a:r>
            <a:r>
              <a:rPr lang="en-US"/>
              <a:t> away unneeded bytes so only the requested data traverses the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 example is shown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the remote GPU hosting the cache line is ready to satisfy the packet request, we analyze it to determine the exact number of bytes requested by the wavefront.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If this number is 16 bytes or fewer, and the response packet has to traverse slower network, we trim the packet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Otherwise, we don’t perform trimming to maintain spatial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Q: How to decide how many bytes are needed?</a:t>
            </a:r>
          </a:p>
          <a:p>
            <a:endParaRPr lang="en-US"/>
          </a:p>
        </p:txBody>
      </p:sp>
      <p:sp>
        <p:nvSpPr>
          <p:cNvPr id="4" name="Slide Number Placeholder 3">
            <a:extLst>
              <a:ext uri="{FF2B5EF4-FFF2-40B4-BE49-F238E27FC236}">
                <a16:creationId xmlns:a16="http://schemas.microsoft.com/office/drawing/2014/main" id="{1179FB6C-6E84-CEFC-48C5-ECB7B30D4FDD}"/>
              </a:ext>
            </a:extLst>
          </p:cNvPr>
          <p:cNvSpPr>
            <a:spLocks noGrp="1"/>
          </p:cNvSpPr>
          <p:nvPr>
            <p:ph type="sldNum" sz="quarter" idx="5"/>
          </p:nvPr>
        </p:nvSpPr>
        <p:spPr/>
        <p:txBody>
          <a:bodyPr/>
          <a:lstStyle/>
          <a:p>
            <a:fld id="{BEFCC51A-DF08-4DD6-BB27-D2F3983D5737}" type="slidenum">
              <a:rPr lang="en-US" smtClean="0"/>
              <a:t>37</a:t>
            </a:fld>
            <a:endParaRPr lang="en-US"/>
          </a:p>
        </p:txBody>
      </p:sp>
    </p:spTree>
    <p:extLst>
      <p:ext uri="{BB962C8B-B14F-4D97-AF65-F5344CB8AC3E}">
        <p14:creationId xmlns:p14="http://schemas.microsoft.com/office/powerpoint/2010/main" val="164664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4D848-81C6-9722-A039-242AE415E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3EAB05-0878-BD75-DC43-0B933331D4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CE491-AA60-42F9-61C3-37252337285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gives us our second key idea: </a:t>
            </a:r>
            <a:r>
              <a:rPr lang="en-US" b="1"/>
              <a:t>trim</a:t>
            </a:r>
            <a:r>
              <a:rPr lang="en-US"/>
              <a:t> away unneeded bytes so only the requested data traverses the interconnect.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An example is shown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the remote GPU hosting the cache line is ready to satisfy the packet request, we analyze it to determine the exact number of bytes requested by the wavefront.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If this number is 16 bytes or fewer, and the response packet has to traverse slower network, we trim the packet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Otherwise, we don’t perform trimming to maintain spatial locality.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Our trimming approach further help to reduce network traffic</a:t>
            </a:r>
          </a:p>
        </p:txBody>
      </p:sp>
      <p:sp>
        <p:nvSpPr>
          <p:cNvPr id="4" name="Slide Number Placeholder 3">
            <a:extLst>
              <a:ext uri="{FF2B5EF4-FFF2-40B4-BE49-F238E27FC236}">
                <a16:creationId xmlns:a16="http://schemas.microsoft.com/office/drawing/2014/main" id="{9BB648AF-1972-8DFD-3B4E-465D8127EA1F}"/>
              </a:ext>
            </a:extLst>
          </p:cNvPr>
          <p:cNvSpPr>
            <a:spLocks noGrp="1"/>
          </p:cNvSpPr>
          <p:nvPr>
            <p:ph type="sldNum" sz="quarter" idx="5"/>
          </p:nvPr>
        </p:nvSpPr>
        <p:spPr/>
        <p:txBody>
          <a:bodyPr/>
          <a:lstStyle/>
          <a:p>
            <a:fld id="{BEFCC51A-DF08-4DD6-BB27-D2F3983D5737}" type="slidenum">
              <a:rPr lang="en-US" smtClean="0"/>
              <a:t>38</a:t>
            </a:fld>
            <a:endParaRPr lang="en-US"/>
          </a:p>
        </p:txBody>
      </p:sp>
    </p:spTree>
    <p:extLst>
      <p:ext uri="{BB962C8B-B14F-4D97-AF65-F5344CB8AC3E}">
        <p14:creationId xmlns:p14="http://schemas.microsoft.com/office/powerpoint/2010/main" val="8897033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3E58B-7D5C-DCA5-1450-90AA8CD708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9C06B-79F6-AEB5-4DB4-2F00FB8D1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1DABA4-A29D-A5D2-1465-324FB9BF7C56}"/>
              </a:ext>
            </a:extLst>
          </p:cNvPr>
          <p:cNvSpPr>
            <a:spLocks noGrp="1"/>
          </p:cNvSpPr>
          <p:nvPr>
            <p:ph type="body" idx="1"/>
          </p:nvPr>
        </p:nvSpPr>
        <p:spPr/>
        <p:txBody>
          <a:bodyPr/>
          <a:lstStyle/>
          <a:p>
            <a:r>
              <a:rPr lang="en-US"/>
              <a:t>&lt;click&gt; Our third observation shows that page-table walker (PTW) traffic is more sensitive to latency than data.</a:t>
            </a:r>
          </a:p>
          <a:p>
            <a:endParaRPr lang="en-US"/>
          </a:p>
          <a:p>
            <a:r>
              <a:rPr lang="en-US"/>
              <a:t>We ran two experiments under non-uniform links:  &lt;click&gt;</a:t>
            </a:r>
          </a:p>
          <a:p>
            <a:endParaRPr lang="en-US"/>
          </a:p>
          <a:p>
            <a:r>
              <a:rPr lang="en-US"/>
              <a:t>one where we prioritize PTW-related flits (green bars) and one where we prioritize data flits (blue bars). </a:t>
            </a:r>
          </a:p>
          <a:p>
            <a:endParaRPr lang="en-US"/>
          </a:p>
          <a:p>
            <a:r>
              <a:rPr lang="en-US"/>
              <a:t>In almost every benchmark, giving PTW flits the lead yields higher speedups</a:t>
            </a:r>
          </a:p>
          <a:p>
            <a:endParaRPr lang="en-US"/>
          </a:p>
          <a:p>
            <a:r>
              <a:rPr lang="en-US"/>
              <a:t>This tells us: to reduce stalls and page-fault penalties, we should </a:t>
            </a:r>
            <a:r>
              <a:rPr lang="en-US" b="1"/>
              <a:t>sequence</a:t>
            </a:r>
            <a:r>
              <a:rPr lang="en-US"/>
              <a:t> PTW-related packets ahead of regular data on slow links.</a:t>
            </a:r>
          </a:p>
          <a:p>
            <a:r>
              <a:rPr lang="en-US"/>
              <a:t> </a:t>
            </a:r>
          </a:p>
          <a:p>
            <a:r>
              <a:rPr lang="en-US"/>
              <a:t>(same number of data to be prioritized)</a:t>
            </a:r>
          </a:p>
        </p:txBody>
      </p:sp>
      <p:sp>
        <p:nvSpPr>
          <p:cNvPr id="4" name="Slide Number Placeholder 3">
            <a:extLst>
              <a:ext uri="{FF2B5EF4-FFF2-40B4-BE49-F238E27FC236}">
                <a16:creationId xmlns:a16="http://schemas.microsoft.com/office/drawing/2014/main" id="{9ECD33D7-2C87-7FBD-A902-533810A2D53F}"/>
              </a:ext>
            </a:extLst>
          </p:cNvPr>
          <p:cNvSpPr>
            <a:spLocks noGrp="1"/>
          </p:cNvSpPr>
          <p:nvPr>
            <p:ph type="sldNum" sz="quarter" idx="5"/>
          </p:nvPr>
        </p:nvSpPr>
        <p:spPr/>
        <p:txBody>
          <a:bodyPr/>
          <a:lstStyle/>
          <a:p>
            <a:fld id="{BEFCC51A-DF08-4DD6-BB27-D2F3983D5737}" type="slidenum">
              <a:rPr lang="en-US" smtClean="0"/>
              <a:t>39</a:t>
            </a:fld>
            <a:endParaRPr lang="en-US"/>
          </a:p>
        </p:txBody>
      </p:sp>
    </p:spTree>
    <p:extLst>
      <p:ext uri="{BB962C8B-B14F-4D97-AF65-F5344CB8AC3E}">
        <p14:creationId xmlns:p14="http://schemas.microsoft.com/office/powerpoint/2010/main" val="68537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14138-9AE4-E2A4-B470-A081780BD0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3DC464-EBEF-884B-EAA2-B88D6DD7AA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EAD2CF-DE4A-A719-CFD1-CF2A8CA3633C}"/>
              </a:ext>
            </a:extLst>
          </p:cNvPr>
          <p:cNvSpPr>
            <a:spLocks noGrp="1"/>
          </p:cNvSpPr>
          <p:nvPr>
            <p:ph type="body" idx="1"/>
          </p:nvPr>
        </p:nvSpPr>
        <p:spPr/>
        <p:txBody>
          <a:bodyPr/>
          <a:lstStyle/>
          <a:p>
            <a:r>
              <a:rPr lang="en-US"/>
              <a:t>I’ll start by providing some background and then motivating our work</a:t>
            </a:r>
          </a:p>
        </p:txBody>
      </p:sp>
      <p:sp>
        <p:nvSpPr>
          <p:cNvPr id="4" name="Slide Number Placeholder 3">
            <a:extLst>
              <a:ext uri="{FF2B5EF4-FFF2-40B4-BE49-F238E27FC236}">
                <a16:creationId xmlns:a16="http://schemas.microsoft.com/office/drawing/2014/main" id="{BBA91965-69EA-53EF-0905-AF7C401DFEA7}"/>
              </a:ext>
            </a:extLst>
          </p:cNvPr>
          <p:cNvSpPr>
            <a:spLocks noGrp="1"/>
          </p:cNvSpPr>
          <p:nvPr>
            <p:ph type="sldNum" sz="quarter" idx="5"/>
          </p:nvPr>
        </p:nvSpPr>
        <p:spPr/>
        <p:txBody>
          <a:bodyPr/>
          <a:lstStyle/>
          <a:p>
            <a:fld id="{8A762DD7-2103-8944-BB7A-EB5AE38EF05E}" type="slidenum">
              <a:rPr lang="en-US" smtClean="0"/>
              <a:t>4</a:t>
            </a:fld>
            <a:endParaRPr lang="en-US"/>
          </a:p>
        </p:txBody>
      </p:sp>
    </p:spTree>
    <p:extLst>
      <p:ext uri="{BB962C8B-B14F-4D97-AF65-F5344CB8AC3E}">
        <p14:creationId xmlns:p14="http://schemas.microsoft.com/office/powerpoint/2010/main" val="26790579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7EB32-949E-580E-B746-DA4DD81F82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B1081D-9B4E-5B34-3240-EC99D1B190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B6454-5F00-1B18-3BC0-D77B45EB347D}"/>
              </a:ext>
            </a:extLst>
          </p:cNvPr>
          <p:cNvSpPr>
            <a:spLocks noGrp="1"/>
          </p:cNvSpPr>
          <p:nvPr>
            <p:ph type="body" idx="1"/>
          </p:nvPr>
        </p:nvSpPr>
        <p:spPr/>
        <p:txBody>
          <a:bodyPr/>
          <a:lstStyle/>
          <a:p>
            <a:r>
              <a:rPr lang="en-US"/>
              <a:t>Based on this observation, we </a:t>
            </a:r>
            <a:r>
              <a:rPr lang="en-US" err="1"/>
              <a:t>propos</a:t>
            </a:r>
            <a:r>
              <a:rPr lang="en-US"/>
              <a:t> our final key idea which is sequencing.</a:t>
            </a:r>
            <a:br>
              <a:rPr lang="en-US"/>
            </a:b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propose to </a:t>
            </a:r>
            <a:r>
              <a:rPr lang="en-US" b="1">
                <a:solidFill>
                  <a:srgbClr val="3FBA48"/>
                </a:solidFill>
                <a:latin typeface="Tw Cen MT" panose="020B0602020104020603" pitchFamily="34" charset="77"/>
              </a:rPr>
              <a:t>Prioritize flits in flight so latency-critical packets lead the line on slow links</a:t>
            </a:r>
          </a:p>
          <a:p>
            <a:endParaRPr lang="en-US"/>
          </a:p>
        </p:txBody>
      </p:sp>
      <p:sp>
        <p:nvSpPr>
          <p:cNvPr id="4" name="Slide Number Placeholder 3">
            <a:extLst>
              <a:ext uri="{FF2B5EF4-FFF2-40B4-BE49-F238E27FC236}">
                <a16:creationId xmlns:a16="http://schemas.microsoft.com/office/drawing/2014/main" id="{38908684-AED3-7722-01D0-92FDAAE806C5}"/>
              </a:ext>
            </a:extLst>
          </p:cNvPr>
          <p:cNvSpPr>
            <a:spLocks noGrp="1"/>
          </p:cNvSpPr>
          <p:nvPr>
            <p:ph type="sldNum" sz="quarter" idx="5"/>
          </p:nvPr>
        </p:nvSpPr>
        <p:spPr/>
        <p:txBody>
          <a:bodyPr/>
          <a:lstStyle/>
          <a:p>
            <a:fld id="{BEFCC51A-DF08-4DD6-BB27-D2F3983D5737}" type="slidenum">
              <a:rPr lang="en-US" smtClean="0"/>
              <a:t>40</a:t>
            </a:fld>
            <a:endParaRPr lang="en-US"/>
          </a:p>
        </p:txBody>
      </p:sp>
    </p:spTree>
    <p:extLst>
      <p:ext uri="{BB962C8B-B14F-4D97-AF65-F5344CB8AC3E}">
        <p14:creationId xmlns:p14="http://schemas.microsoft.com/office/powerpoint/2010/main" val="2382965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11F8A-D16D-058F-D491-B583FE389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B309DB-BCE8-9A41-08BB-B77A1FA3C1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8F9C30-026D-478E-58F5-83905F517EBA}"/>
              </a:ext>
            </a:extLst>
          </p:cNvPr>
          <p:cNvSpPr>
            <a:spLocks noGrp="1"/>
          </p:cNvSpPr>
          <p:nvPr>
            <p:ph type="body" idx="1"/>
          </p:nvPr>
        </p:nvSpPr>
        <p:spPr/>
        <p:txBody>
          <a:bodyPr/>
          <a:lstStyle/>
          <a:p>
            <a:r>
              <a:rPr lang="en-US"/>
              <a:t>This will help to reduce execution time</a:t>
            </a:r>
          </a:p>
        </p:txBody>
      </p:sp>
      <p:sp>
        <p:nvSpPr>
          <p:cNvPr id="4" name="Slide Number Placeholder 3">
            <a:extLst>
              <a:ext uri="{FF2B5EF4-FFF2-40B4-BE49-F238E27FC236}">
                <a16:creationId xmlns:a16="http://schemas.microsoft.com/office/drawing/2014/main" id="{CED9C3CB-C36D-2B74-D693-A8C091B39DE2}"/>
              </a:ext>
            </a:extLst>
          </p:cNvPr>
          <p:cNvSpPr>
            <a:spLocks noGrp="1"/>
          </p:cNvSpPr>
          <p:nvPr>
            <p:ph type="sldNum" sz="quarter" idx="5"/>
          </p:nvPr>
        </p:nvSpPr>
        <p:spPr/>
        <p:txBody>
          <a:bodyPr/>
          <a:lstStyle/>
          <a:p>
            <a:fld id="{BEFCC51A-DF08-4DD6-BB27-D2F3983D5737}" type="slidenum">
              <a:rPr lang="en-US" smtClean="0"/>
              <a:t>41</a:t>
            </a:fld>
            <a:endParaRPr lang="en-US"/>
          </a:p>
        </p:txBody>
      </p:sp>
    </p:spTree>
    <p:extLst>
      <p:ext uri="{BB962C8B-B14F-4D97-AF65-F5344CB8AC3E}">
        <p14:creationId xmlns:p14="http://schemas.microsoft.com/office/powerpoint/2010/main" val="2468488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7B52E-C9B5-35C2-CA78-6DCB13C9AA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6B4487-722C-783F-76C7-03305C39F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AFF813-FCD5-9312-E3C6-2F4EB5C36322}"/>
              </a:ext>
            </a:extLst>
          </p:cNvPr>
          <p:cNvSpPr>
            <a:spLocks noGrp="1"/>
          </p:cNvSpPr>
          <p:nvPr>
            <p:ph type="body" idx="1"/>
          </p:nvPr>
        </p:nvSpPr>
        <p:spPr/>
        <p:txBody>
          <a:bodyPr/>
          <a:lstStyle/>
          <a:p>
            <a:r>
              <a:rPr lang="en-US"/>
              <a:t>Putting it together, </a:t>
            </a:r>
            <a:r>
              <a:rPr lang="en-US" err="1"/>
              <a:t>NetCrafter’s</a:t>
            </a:r>
            <a:r>
              <a:rPr lang="en-US"/>
              <a:t> stitching, trimming, and sequencing work to slash unnecessary flits, eliminate wasted data, and accelerate critical traffic on slow links.</a:t>
            </a:r>
          </a:p>
          <a:p>
            <a:endParaRPr lang="en-US"/>
          </a:p>
          <a:p>
            <a:r>
              <a:rPr lang="en-US"/>
              <a:t>Which satisfy our goals.</a:t>
            </a:r>
          </a:p>
        </p:txBody>
      </p:sp>
      <p:sp>
        <p:nvSpPr>
          <p:cNvPr id="4" name="Slide Number Placeholder 3">
            <a:extLst>
              <a:ext uri="{FF2B5EF4-FFF2-40B4-BE49-F238E27FC236}">
                <a16:creationId xmlns:a16="http://schemas.microsoft.com/office/drawing/2014/main" id="{02641A69-0CB8-2638-9FE4-2DD0DDAF96D1}"/>
              </a:ext>
            </a:extLst>
          </p:cNvPr>
          <p:cNvSpPr>
            <a:spLocks noGrp="1"/>
          </p:cNvSpPr>
          <p:nvPr>
            <p:ph type="sldNum" sz="quarter" idx="5"/>
          </p:nvPr>
        </p:nvSpPr>
        <p:spPr/>
        <p:txBody>
          <a:bodyPr/>
          <a:lstStyle/>
          <a:p>
            <a:fld id="{BEFCC51A-DF08-4DD6-BB27-D2F3983D5737}" type="slidenum">
              <a:rPr lang="en-US" smtClean="0"/>
              <a:t>42</a:t>
            </a:fld>
            <a:endParaRPr lang="en-US"/>
          </a:p>
        </p:txBody>
      </p:sp>
    </p:spTree>
    <p:extLst>
      <p:ext uri="{BB962C8B-B14F-4D97-AF65-F5344CB8AC3E}">
        <p14:creationId xmlns:p14="http://schemas.microsoft.com/office/powerpoint/2010/main" val="9602022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0D60A-41A4-E45A-DD06-835C7EA51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23B80E-EFBE-5D1A-5E78-B7EB3FAD46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01DB36-0882-6576-A939-F9E48C3A2BE8}"/>
              </a:ext>
            </a:extLst>
          </p:cNvPr>
          <p:cNvSpPr>
            <a:spLocks noGrp="1"/>
          </p:cNvSpPr>
          <p:nvPr>
            <p:ph type="body" idx="1"/>
          </p:nvPr>
        </p:nvSpPr>
        <p:spPr/>
        <p:txBody>
          <a:bodyPr/>
          <a:lstStyle/>
          <a:p>
            <a:r>
              <a:rPr lang="en-US"/>
              <a:t>Now, we’ll dig deeper into </a:t>
            </a:r>
            <a:r>
              <a:rPr lang="en-US" err="1"/>
              <a:t>NetCrafter</a:t>
            </a:r>
            <a:r>
              <a:rPr lang="en-US"/>
              <a:t> design details</a:t>
            </a:r>
          </a:p>
        </p:txBody>
      </p:sp>
      <p:sp>
        <p:nvSpPr>
          <p:cNvPr id="4" name="Slide Number Placeholder 3">
            <a:extLst>
              <a:ext uri="{FF2B5EF4-FFF2-40B4-BE49-F238E27FC236}">
                <a16:creationId xmlns:a16="http://schemas.microsoft.com/office/drawing/2014/main" id="{1BE63823-382E-3B8C-F2D4-859275379645}"/>
              </a:ext>
            </a:extLst>
          </p:cNvPr>
          <p:cNvSpPr>
            <a:spLocks noGrp="1"/>
          </p:cNvSpPr>
          <p:nvPr>
            <p:ph type="sldNum" sz="quarter" idx="5"/>
          </p:nvPr>
        </p:nvSpPr>
        <p:spPr/>
        <p:txBody>
          <a:bodyPr/>
          <a:lstStyle/>
          <a:p>
            <a:fld id="{8A762DD7-2103-8944-BB7A-EB5AE38EF05E}" type="slidenum">
              <a:rPr lang="en-US" smtClean="0"/>
              <a:t>43</a:t>
            </a:fld>
            <a:endParaRPr lang="en-US"/>
          </a:p>
        </p:txBody>
      </p:sp>
    </p:spTree>
    <p:extLst>
      <p:ext uri="{BB962C8B-B14F-4D97-AF65-F5344CB8AC3E}">
        <p14:creationId xmlns:p14="http://schemas.microsoft.com/office/powerpoint/2010/main" val="2131190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21BB1-19D7-7F6F-495E-93E2B64CFE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E884BE-8131-F6ED-25B2-97DDCF47BD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D60A2F-D63B-E43E-38D9-2D4182E0B9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Our </a:t>
            </a:r>
            <a:r>
              <a:rPr lang="en-US" err="1"/>
              <a:t>NetCrafter</a:t>
            </a:r>
            <a:r>
              <a:rPr lang="en-US"/>
              <a:t> controller contains our Stitching, Trimming and Sequencing engine and is integrated within each cluster’s switch. </a:t>
            </a:r>
          </a:p>
          <a:p>
            <a:endParaRPr lang="en-US"/>
          </a:p>
        </p:txBody>
      </p:sp>
      <p:sp>
        <p:nvSpPr>
          <p:cNvPr id="4" name="Slide Number Placeholder 3">
            <a:extLst>
              <a:ext uri="{FF2B5EF4-FFF2-40B4-BE49-F238E27FC236}">
                <a16:creationId xmlns:a16="http://schemas.microsoft.com/office/drawing/2014/main" id="{DB5329C6-BD3E-3178-0433-AA6CDF83339D}"/>
              </a:ext>
            </a:extLst>
          </p:cNvPr>
          <p:cNvSpPr>
            <a:spLocks noGrp="1"/>
          </p:cNvSpPr>
          <p:nvPr>
            <p:ph type="sldNum" sz="quarter" idx="5"/>
          </p:nvPr>
        </p:nvSpPr>
        <p:spPr/>
        <p:txBody>
          <a:bodyPr/>
          <a:lstStyle/>
          <a:p>
            <a:fld id="{BEFCC51A-DF08-4DD6-BB27-D2F3983D5737}" type="slidenum">
              <a:rPr lang="en-US" smtClean="0"/>
              <a:t>44</a:t>
            </a:fld>
            <a:endParaRPr lang="en-US"/>
          </a:p>
        </p:txBody>
      </p:sp>
    </p:spTree>
    <p:extLst>
      <p:ext uri="{BB962C8B-B14F-4D97-AF65-F5344CB8AC3E}">
        <p14:creationId xmlns:p14="http://schemas.microsoft.com/office/powerpoint/2010/main" val="895574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2A0BF-F11A-185F-5C52-46EB60020F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D312D8-97A5-2829-A6E0-F01463055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C790B-60F4-B4B8-71B7-6356FD1F54D2}"/>
              </a:ext>
            </a:extLst>
          </p:cNvPr>
          <p:cNvSpPr>
            <a:spLocks noGrp="1"/>
          </p:cNvSpPr>
          <p:nvPr>
            <p:ph type="body" idx="1"/>
          </p:nvPr>
        </p:nvSpPr>
        <p:spPr/>
        <p:txBody>
          <a:bodyPr/>
          <a:lstStyle/>
          <a:p>
            <a:r>
              <a:rPr lang="en-US"/>
              <a:t>The packet come into the switch</a:t>
            </a:r>
          </a:p>
        </p:txBody>
      </p:sp>
      <p:sp>
        <p:nvSpPr>
          <p:cNvPr id="4" name="Slide Number Placeholder 3">
            <a:extLst>
              <a:ext uri="{FF2B5EF4-FFF2-40B4-BE49-F238E27FC236}">
                <a16:creationId xmlns:a16="http://schemas.microsoft.com/office/drawing/2014/main" id="{14ABC798-202B-F5C6-9B4C-1C082EA24B9A}"/>
              </a:ext>
            </a:extLst>
          </p:cNvPr>
          <p:cNvSpPr>
            <a:spLocks noGrp="1"/>
          </p:cNvSpPr>
          <p:nvPr>
            <p:ph type="sldNum" sz="quarter" idx="5"/>
          </p:nvPr>
        </p:nvSpPr>
        <p:spPr/>
        <p:txBody>
          <a:bodyPr/>
          <a:lstStyle/>
          <a:p>
            <a:fld id="{BEFCC51A-DF08-4DD6-BB27-D2F3983D5737}" type="slidenum">
              <a:rPr lang="en-US" smtClean="0"/>
              <a:t>45</a:t>
            </a:fld>
            <a:endParaRPr lang="en-US"/>
          </a:p>
        </p:txBody>
      </p:sp>
    </p:spTree>
    <p:extLst>
      <p:ext uri="{BB962C8B-B14F-4D97-AF65-F5344CB8AC3E}">
        <p14:creationId xmlns:p14="http://schemas.microsoft.com/office/powerpoint/2010/main" val="36348136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9BA7C-98F1-4304-4E4E-596718B008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6477F3-334D-7A8B-C10B-AB27BF8FE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8C0948-0E2D-1EA5-C931-555597BAD898}"/>
              </a:ext>
            </a:extLst>
          </p:cNvPr>
          <p:cNvSpPr>
            <a:spLocks noGrp="1"/>
          </p:cNvSpPr>
          <p:nvPr>
            <p:ph type="body" idx="1"/>
          </p:nvPr>
        </p:nvSpPr>
        <p:spPr/>
        <p:txBody>
          <a:bodyPr/>
          <a:lstStyle/>
          <a:p>
            <a:r>
              <a:rPr lang="en-US"/>
              <a:t>We first check whether the trim signal is enabled</a:t>
            </a:r>
          </a:p>
        </p:txBody>
      </p:sp>
      <p:sp>
        <p:nvSpPr>
          <p:cNvPr id="4" name="Slide Number Placeholder 3">
            <a:extLst>
              <a:ext uri="{FF2B5EF4-FFF2-40B4-BE49-F238E27FC236}">
                <a16:creationId xmlns:a16="http://schemas.microsoft.com/office/drawing/2014/main" id="{37FB526D-1A8F-D8DC-5861-00AE51D1CBE3}"/>
              </a:ext>
            </a:extLst>
          </p:cNvPr>
          <p:cNvSpPr>
            <a:spLocks noGrp="1"/>
          </p:cNvSpPr>
          <p:nvPr>
            <p:ph type="sldNum" sz="quarter" idx="5"/>
          </p:nvPr>
        </p:nvSpPr>
        <p:spPr/>
        <p:txBody>
          <a:bodyPr/>
          <a:lstStyle/>
          <a:p>
            <a:fld id="{BEFCC51A-DF08-4DD6-BB27-D2F3983D5737}" type="slidenum">
              <a:rPr lang="en-US" smtClean="0"/>
              <a:t>46</a:t>
            </a:fld>
            <a:endParaRPr lang="en-US"/>
          </a:p>
        </p:txBody>
      </p:sp>
    </p:spTree>
    <p:extLst>
      <p:ext uri="{BB962C8B-B14F-4D97-AF65-F5344CB8AC3E}">
        <p14:creationId xmlns:p14="http://schemas.microsoft.com/office/powerpoint/2010/main" val="2717535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1E5DD-F120-70B6-5578-9DCE9A9901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8AA80E-9360-9A4D-07FD-CC6ECBDA1A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B3A356-0985-6DF6-15E6-E93A5D721763}"/>
              </a:ext>
            </a:extLst>
          </p:cNvPr>
          <p:cNvSpPr>
            <a:spLocks noGrp="1"/>
          </p:cNvSpPr>
          <p:nvPr>
            <p:ph type="body" idx="1"/>
          </p:nvPr>
        </p:nvSpPr>
        <p:spPr/>
        <p:txBody>
          <a:bodyPr/>
          <a:lstStyle/>
          <a:p>
            <a:r>
              <a:rPr lang="en-US"/>
              <a:t>If yes, we then trim the packets and send it to the next stage for stitching</a:t>
            </a:r>
          </a:p>
        </p:txBody>
      </p:sp>
      <p:sp>
        <p:nvSpPr>
          <p:cNvPr id="4" name="Slide Number Placeholder 3">
            <a:extLst>
              <a:ext uri="{FF2B5EF4-FFF2-40B4-BE49-F238E27FC236}">
                <a16:creationId xmlns:a16="http://schemas.microsoft.com/office/drawing/2014/main" id="{1D4F8E56-A1CB-4E75-5F8B-5C2284E995D1}"/>
              </a:ext>
            </a:extLst>
          </p:cNvPr>
          <p:cNvSpPr>
            <a:spLocks noGrp="1"/>
          </p:cNvSpPr>
          <p:nvPr>
            <p:ph type="sldNum" sz="quarter" idx="5"/>
          </p:nvPr>
        </p:nvSpPr>
        <p:spPr/>
        <p:txBody>
          <a:bodyPr/>
          <a:lstStyle/>
          <a:p>
            <a:fld id="{BEFCC51A-DF08-4DD6-BB27-D2F3983D5737}" type="slidenum">
              <a:rPr lang="en-US" smtClean="0"/>
              <a:t>47</a:t>
            </a:fld>
            <a:endParaRPr lang="en-US"/>
          </a:p>
        </p:txBody>
      </p:sp>
    </p:spTree>
    <p:extLst>
      <p:ext uri="{BB962C8B-B14F-4D97-AF65-F5344CB8AC3E}">
        <p14:creationId xmlns:p14="http://schemas.microsoft.com/office/powerpoint/2010/main" val="17625879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3A43D-5996-C52B-7173-2A01E59EA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BAE57E-72CA-19A2-F1AF-BED04CF25A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9AEB97-1163-9BA1-A95B-E6C2D1F35DEF}"/>
              </a:ext>
            </a:extLst>
          </p:cNvPr>
          <p:cNvSpPr>
            <a:spLocks noGrp="1"/>
          </p:cNvSpPr>
          <p:nvPr>
            <p:ph type="body" idx="1"/>
          </p:nvPr>
        </p:nvSpPr>
        <p:spPr/>
        <p:txBody>
          <a:bodyPr/>
          <a:lstStyle/>
          <a:p>
            <a:r>
              <a:rPr lang="en-US"/>
              <a:t>The stitch logic contain a cluster queue (CQ) structure, which is partitioned per destination and per type.</a:t>
            </a:r>
          </a:p>
          <a:p>
            <a:endParaRPr lang="en-US"/>
          </a:p>
          <a:p>
            <a:r>
              <a:rPr lang="en-US"/>
              <a:t>Packets will be enqueued and then wait for selection</a:t>
            </a:r>
          </a:p>
        </p:txBody>
      </p:sp>
      <p:sp>
        <p:nvSpPr>
          <p:cNvPr id="4" name="Slide Number Placeholder 3">
            <a:extLst>
              <a:ext uri="{FF2B5EF4-FFF2-40B4-BE49-F238E27FC236}">
                <a16:creationId xmlns:a16="http://schemas.microsoft.com/office/drawing/2014/main" id="{F8E142A2-BB47-53F0-1E29-B83605781543}"/>
              </a:ext>
            </a:extLst>
          </p:cNvPr>
          <p:cNvSpPr>
            <a:spLocks noGrp="1"/>
          </p:cNvSpPr>
          <p:nvPr>
            <p:ph type="sldNum" sz="quarter" idx="5"/>
          </p:nvPr>
        </p:nvSpPr>
        <p:spPr/>
        <p:txBody>
          <a:bodyPr/>
          <a:lstStyle/>
          <a:p>
            <a:fld id="{BEFCC51A-DF08-4DD6-BB27-D2F3983D5737}" type="slidenum">
              <a:rPr lang="en-US" smtClean="0"/>
              <a:t>48</a:t>
            </a:fld>
            <a:endParaRPr lang="en-US"/>
          </a:p>
        </p:txBody>
      </p:sp>
    </p:spTree>
    <p:extLst>
      <p:ext uri="{BB962C8B-B14F-4D97-AF65-F5344CB8AC3E}">
        <p14:creationId xmlns:p14="http://schemas.microsoft.com/office/powerpoint/2010/main" val="17930311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DB3A7-3A3A-4665-BE14-27BAA3A60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99581-711A-6D90-F400-B69543D784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78E393-D110-943A-91E7-C06D8C2322FD}"/>
              </a:ext>
            </a:extLst>
          </p:cNvPr>
          <p:cNvSpPr>
            <a:spLocks noGrp="1"/>
          </p:cNvSpPr>
          <p:nvPr>
            <p:ph type="body" idx="1"/>
          </p:nvPr>
        </p:nvSpPr>
        <p:spPr/>
        <p:txBody>
          <a:bodyPr/>
          <a:lstStyle/>
          <a:p>
            <a:r>
              <a:rPr lang="en-US"/>
              <a:t>We will run stitch candidate searching to find two flits to be stitched, more details of this algorithm can be found in the paper</a:t>
            </a:r>
          </a:p>
        </p:txBody>
      </p:sp>
      <p:sp>
        <p:nvSpPr>
          <p:cNvPr id="4" name="Slide Number Placeholder 3">
            <a:extLst>
              <a:ext uri="{FF2B5EF4-FFF2-40B4-BE49-F238E27FC236}">
                <a16:creationId xmlns:a16="http://schemas.microsoft.com/office/drawing/2014/main" id="{E0979D6B-7E4A-248E-4F6E-3EC595D726E0}"/>
              </a:ext>
            </a:extLst>
          </p:cNvPr>
          <p:cNvSpPr>
            <a:spLocks noGrp="1"/>
          </p:cNvSpPr>
          <p:nvPr>
            <p:ph type="sldNum" sz="quarter" idx="5"/>
          </p:nvPr>
        </p:nvSpPr>
        <p:spPr/>
        <p:txBody>
          <a:bodyPr/>
          <a:lstStyle/>
          <a:p>
            <a:fld id="{BEFCC51A-DF08-4DD6-BB27-D2F3983D5737}" type="slidenum">
              <a:rPr lang="en-US" smtClean="0"/>
              <a:t>49</a:t>
            </a:fld>
            <a:endParaRPr lang="en-US"/>
          </a:p>
        </p:txBody>
      </p:sp>
    </p:spTree>
    <p:extLst>
      <p:ext uri="{BB962C8B-B14F-4D97-AF65-F5344CB8AC3E}">
        <p14:creationId xmlns:p14="http://schemas.microsoft.com/office/powerpoint/2010/main" val="76956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GPUs today drive everything from graph processing and deep learning to VR, HPC, genomics—and even large language models like ChatGPT. </a:t>
            </a:r>
          </a:p>
          <a:p>
            <a:endParaRPr lang="en-US" dirty="0"/>
          </a:p>
          <a:p>
            <a:r>
              <a:rPr lang="en-US" dirty="0"/>
              <a:t>&lt;click&gt;While GPUs accelerate these applications, the compute and memory demands of such workloads also continue to grow rapidly as depicted by this figure. </a:t>
            </a:r>
          </a:p>
          <a:p>
            <a:endParaRPr lang="en-US" dirty="0"/>
          </a:p>
          <a:p>
            <a:r>
              <a:rPr lang="en-US" dirty="0"/>
              <a:t>For example, —GPT-3 alone demands thousands of gigabytes of memory and petaflop-days of training. </a:t>
            </a:r>
          </a:p>
          <a:p>
            <a:r>
              <a:rPr lang="en-US" dirty="0"/>
              <a:t> </a:t>
            </a:r>
          </a:p>
          <a:p>
            <a:r>
              <a:rPr lang="en-US" dirty="0"/>
              <a:t>&lt;click&gt; Clearly, a single GPU can no longer meet these skyrocketing demands - highlighting the limitations of standalone single-GPU capabilities.</a:t>
            </a:r>
          </a:p>
        </p:txBody>
      </p:sp>
      <p:sp>
        <p:nvSpPr>
          <p:cNvPr id="4" name="Slide Number Placeholder 3"/>
          <p:cNvSpPr>
            <a:spLocks noGrp="1"/>
          </p:cNvSpPr>
          <p:nvPr>
            <p:ph type="sldNum" sz="quarter" idx="5"/>
          </p:nvPr>
        </p:nvSpPr>
        <p:spPr/>
        <p:txBody>
          <a:bodyPr/>
          <a:lstStyle/>
          <a:p>
            <a:fld id="{BEFCC51A-DF08-4DD6-BB27-D2F3983D5737}" type="slidenum">
              <a:rPr lang="en-US" smtClean="0"/>
              <a:t>5</a:t>
            </a:fld>
            <a:endParaRPr lang="en-US"/>
          </a:p>
        </p:txBody>
      </p:sp>
    </p:spTree>
    <p:extLst>
      <p:ext uri="{BB962C8B-B14F-4D97-AF65-F5344CB8AC3E}">
        <p14:creationId xmlns:p14="http://schemas.microsoft.com/office/powerpoint/2010/main" val="498717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F59A7-E1C6-43A7-FDE0-8A950A8A93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C240F-4189-90F5-61F1-390180FD0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3BE78F-7086-4EEC-B68A-95215ED59FC0}"/>
              </a:ext>
            </a:extLst>
          </p:cNvPr>
          <p:cNvSpPr>
            <a:spLocks noGrp="1"/>
          </p:cNvSpPr>
          <p:nvPr>
            <p:ph type="body" idx="1"/>
          </p:nvPr>
        </p:nvSpPr>
        <p:spPr/>
        <p:txBody>
          <a:bodyPr/>
          <a:lstStyle/>
          <a:p>
            <a:r>
              <a:rPr lang="en-US" dirty="0"/>
              <a:t>And once the candidate is there, we will inject a small header if required into the flit to support correct unstitching at the target. The stitched flits are then ready to be shipped or sent back to the multiplexer for another chance of stitching.</a:t>
            </a:r>
          </a:p>
        </p:txBody>
      </p:sp>
      <p:sp>
        <p:nvSpPr>
          <p:cNvPr id="4" name="Slide Number Placeholder 3">
            <a:extLst>
              <a:ext uri="{FF2B5EF4-FFF2-40B4-BE49-F238E27FC236}">
                <a16:creationId xmlns:a16="http://schemas.microsoft.com/office/drawing/2014/main" id="{37DDB3D8-A3E4-0AD4-3B52-C8097CAB73BF}"/>
              </a:ext>
            </a:extLst>
          </p:cNvPr>
          <p:cNvSpPr>
            <a:spLocks noGrp="1"/>
          </p:cNvSpPr>
          <p:nvPr>
            <p:ph type="sldNum" sz="quarter" idx="5"/>
          </p:nvPr>
        </p:nvSpPr>
        <p:spPr/>
        <p:txBody>
          <a:bodyPr/>
          <a:lstStyle/>
          <a:p>
            <a:fld id="{BEFCC51A-DF08-4DD6-BB27-D2F3983D5737}" type="slidenum">
              <a:rPr lang="en-US" smtClean="0"/>
              <a:t>50</a:t>
            </a:fld>
            <a:endParaRPr lang="en-US"/>
          </a:p>
        </p:txBody>
      </p:sp>
    </p:spTree>
    <p:extLst>
      <p:ext uri="{BB962C8B-B14F-4D97-AF65-F5344CB8AC3E}">
        <p14:creationId xmlns:p14="http://schemas.microsoft.com/office/powerpoint/2010/main" val="41377350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AA39E-85AB-EBC2-F850-DB1A57E5B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591E5-7999-160D-7008-4A5BDFFD9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9F2A44-0931-D69A-39FF-9D7CDF88E4E8}"/>
              </a:ext>
            </a:extLst>
          </p:cNvPr>
          <p:cNvSpPr>
            <a:spLocks noGrp="1"/>
          </p:cNvSpPr>
          <p:nvPr>
            <p:ph type="body" idx="1"/>
          </p:nvPr>
        </p:nvSpPr>
        <p:spPr/>
        <p:txBody>
          <a:bodyPr/>
          <a:lstStyle/>
          <a:p>
            <a:r>
              <a:rPr lang="en-US"/>
              <a:t>To further optimize stitching, we designed a flit pooling process to allow more opportunities for stitching, please check the paper for more details.</a:t>
            </a:r>
          </a:p>
        </p:txBody>
      </p:sp>
      <p:sp>
        <p:nvSpPr>
          <p:cNvPr id="4" name="Slide Number Placeholder 3">
            <a:extLst>
              <a:ext uri="{FF2B5EF4-FFF2-40B4-BE49-F238E27FC236}">
                <a16:creationId xmlns:a16="http://schemas.microsoft.com/office/drawing/2014/main" id="{93A7A8A0-97DE-4670-7401-2B5DA8689552}"/>
              </a:ext>
            </a:extLst>
          </p:cNvPr>
          <p:cNvSpPr>
            <a:spLocks noGrp="1"/>
          </p:cNvSpPr>
          <p:nvPr>
            <p:ph type="sldNum" sz="quarter" idx="5"/>
          </p:nvPr>
        </p:nvSpPr>
        <p:spPr/>
        <p:txBody>
          <a:bodyPr/>
          <a:lstStyle/>
          <a:p>
            <a:fld id="{BEFCC51A-DF08-4DD6-BB27-D2F3983D5737}" type="slidenum">
              <a:rPr lang="en-US" smtClean="0"/>
              <a:t>51</a:t>
            </a:fld>
            <a:endParaRPr lang="en-US"/>
          </a:p>
        </p:txBody>
      </p:sp>
    </p:spTree>
    <p:extLst>
      <p:ext uri="{BB962C8B-B14F-4D97-AF65-F5344CB8AC3E}">
        <p14:creationId xmlns:p14="http://schemas.microsoft.com/office/powerpoint/2010/main" val="29100619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39D1F-EC42-52D6-84FA-6586BA83E6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C8EE7-8CD0-9830-D756-510FDD135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E4FF91-5CA1-47E4-3B71-7B9F5668C783}"/>
              </a:ext>
            </a:extLst>
          </p:cNvPr>
          <p:cNvSpPr>
            <a:spLocks noGrp="1"/>
          </p:cNvSpPr>
          <p:nvPr>
            <p:ph type="body" idx="1"/>
          </p:nvPr>
        </p:nvSpPr>
        <p:spPr/>
        <p:txBody>
          <a:bodyPr/>
          <a:lstStyle/>
          <a:p>
            <a:r>
              <a:rPr lang="en-US"/>
              <a:t>Now, we will talk about our setup and evaluation</a:t>
            </a:r>
          </a:p>
        </p:txBody>
      </p:sp>
      <p:sp>
        <p:nvSpPr>
          <p:cNvPr id="4" name="Slide Number Placeholder 3">
            <a:extLst>
              <a:ext uri="{FF2B5EF4-FFF2-40B4-BE49-F238E27FC236}">
                <a16:creationId xmlns:a16="http://schemas.microsoft.com/office/drawing/2014/main" id="{79CF7482-7EF3-7BF3-97E0-D7D13DA19D2E}"/>
              </a:ext>
            </a:extLst>
          </p:cNvPr>
          <p:cNvSpPr>
            <a:spLocks noGrp="1"/>
          </p:cNvSpPr>
          <p:nvPr>
            <p:ph type="sldNum" sz="quarter" idx="5"/>
          </p:nvPr>
        </p:nvSpPr>
        <p:spPr/>
        <p:txBody>
          <a:bodyPr/>
          <a:lstStyle/>
          <a:p>
            <a:fld id="{8A762DD7-2103-8944-BB7A-EB5AE38EF05E}" type="slidenum">
              <a:rPr lang="en-US" smtClean="0"/>
              <a:t>52</a:t>
            </a:fld>
            <a:endParaRPr lang="en-US"/>
          </a:p>
        </p:txBody>
      </p:sp>
    </p:spTree>
    <p:extLst>
      <p:ext uri="{BB962C8B-B14F-4D97-AF65-F5344CB8AC3E}">
        <p14:creationId xmlns:p14="http://schemas.microsoft.com/office/powerpoint/2010/main" val="37424284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 </a:t>
            </a:r>
            <a:r>
              <a:rPr lang="en-US" err="1"/>
              <a:t>MGPUSim</a:t>
            </a:r>
            <a:r>
              <a:rPr lang="en-US"/>
              <a:t> to implement </a:t>
            </a:r>
            <a:r>
              <a:rPr lang="en-US" err="1"/>
              <a:t>NetCrafter</a:t>
            </a:r>
            <a:r>
              <a:rPr lang="en-US"/>
              <a:t>, and we simulate a 4-GPU setup. Detailed configurations are shown below</a:t>
            </a:r>
          </a:p>
          <a:p>
            <a:endParaRPr lang="en-US"/>
          </a:p>
          <a:p>
            <a:r>
              <a:rPr lang="en-US"/>
              <a:t>We evaluate on 3 design points: the baseline, a sector cache one, and then </a:t>
            </a:r>
            <a:r>
              <a:rPr lang="en-US" err="1"/>
              <a:t>NetCrafter</a:t>
            </a:r>
            <a:r>
              <a:rPr lang="en-US"/>
              <a:t> one</a:t>
            </a:r>
          </a:p>
        </p:txBody>
      </p:sp>
      <p:sp>
        <p:nvSpPr>
          <p:cNvPr id="4" name="Slide Number Placeholder 3"/>
          <p:cNvSpPr>
            <a:spLocks noGrp="1"/>
          </p:cNvSpPr>
          <p:nvPr>
            <p:ph type="sldNum" sz="quarter" idx="5"/>
          </p:nvPr>
        </p:nvSpPr>
        <p:spPr/>
        <p:txBody>
          <a:bodyPr/>
          <a:lstStyle/>
          <a:p>
            <a:fld id="{3C67840E-3669-4DA4-949B-2E5AE60971AF}" type="slidenum">
              <a:rPr lang="en-US" smtClean="0"/>
              <a:t>53</a:t>
            </a:fld>
            <a:endParaRPr lang="en-US"/>
          </a:p>
        </p:txBody>
      </p:sp>
    </p:spTree>
    <p:extLst>
      <p:ext uri="{BB962C8B-B14F-4D97-AF65-F5344CB8AC3E}">
        <p14:creationId xmlns:p14="http://schemas.microsoft.com/office/powerpoint/2010/main" val="39108340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our results</a:t>
            </a:r>
          </a:p>
          <a:p>
            <a:endParaRPr lang="en-US"/>
          </a:p>
          <a:p>
            <a:r>
              <a:rPr lang="en-US" err="1"/>
              <a:t>NetCrafter</a:t>
            </a:r>
            <a:r>
              <a:rPr lang="en-US"/>
              <a:t> with all three mechanisms provides 16% speedup on average, with a </a:t>
            </a:r>
            <a:r>
              <a:rPr lang="en-US" err="1"/>
              <a:t>maxium</a:t>
            </a:r>
            <a:r>
              <a:rPr lang="en-US"/>
              <a:t> speedup of 1.64 times.</a:t>
            </a:r>
          </a:p>
        </p:txBody>
      </p:sp>
      <p:sp>
        <p:nvSpPr>
          <p:cNvPr id="4" name="Slide Number Placeholder 3"/>
          <p:cNvSpPr>
            <a:spLocks noGrp="1"/>
          </p:cNvSpPr>
          <p:nvPr>
            <p:ph type="sldNum" sz="quarter" idx="5"/>
          </p:nvPr>
        </p:nvSpPr>
        <p:spPr/>
        <p:txBody>
          <a:bodyPr/>
          <a:lstStyle/>
          <a:p>
            <a:fld id="{3C67840E-3669-4DA4-949B-2E5AE60971AF}" type="slidenum">
              <a:rPr lang="en-US" smtClean="0"/>
              <a:t>54</a:t>
            </a:fld>
            <a:endParaRPr lang="en-US"/>
          </a:p>
        </p:txBody>
      </p:sp>
    </p:spTree>
    <p:extLst>
      <p:ext uri="{BB962C8B-B14F-4D97-AF65-F5344CB8AC3E}">
        <p14:creationId xmlns:p14="http://schemas.microsoft.com/office/powerpoint/2010/main" val="2529519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we evaluated different combinations of our mechanism, for example, </a:t>
            </a:r>
            <a:r>
              <a:rPr lang="en-US" err="1"/>
              <a:t>stitching+trimming</a:t>
            </a:r>
            <a:r>
              <a:rPr lang="en-US"/>
              <a:t> could reduce network traffic, while sequencing can efficiently manage network traffic</a:t>
            </a:r>
          </a:p>
        </p:txBody>
      </p:sp>
      <p:sp>
        <p:nvSpPr>
          <p:cNvPr id="4" name="Slide Number Placeholder 3"/>
          <p:cNvSpPr>
            <a:spLocks noGrp="1"/>
          </p:cNvSpPr>
          <p:nvPr>
            <p:ph type="sldNum" sz="quarter" idx="5"/>
          </p:nvPr>
        </p:nvSpPr>
        <p:spPr/>
        <p:txBody>
          <a:bodyPr/>
          <a:lstStyle/>
          <a:p>
            <a:fld id="{3C67840E-3669-4DA4-949B-2E5AE60971AF}" type="slidenum">
              <a:rPr lang="en-US" smtClean="0"/>
              <a:t>55</a:t>
            </a:fld>
            <a:endParaRPr lang="en-US"/>
          </a:p>
        </p:txBody>
      </p:sp>
    </p:spTree>
    <p:extLst>
      <p:ext uri="{BB962C8B-B14F-4D97-AF65-F5344CB8AC3E}">
        <p14:creationId xmlns:p14="http://schemas.microsoft.com/office/powerpoint/2010/main" val="12836353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Lastly, we compare our design towards a sector cache design, where the remote cache line request is sectored. This is to show the effectiveness or our trimming mechanism.</a:t>
            </a:r>
          </a:p>
          <a:p>
            <a:endParaRPr lang="en-US"/>
          </a:p>
          <a:p>
            <a:r>
              <a:rPr lang="en-US"/>
              <a:t>And it's clear that our trimming mechanism outperform this sector cache design.</a:t>
            </a:r>
            <a:br>
              <a:rPr lang="en-US"/>
            </a:br>
            <a:br>
              <a:rPr lang="en-US"/>
            </a:br>
            <a:br>
              <a:rPr lang="en-US"/>
            </a:br>
            <a:r>
              <a:rPr lang="en-US"/>
              <a:t>sector is for all link</a:t>
            </a:r>
          </a:p>
        </p:txBody>
      </p:sp>
      <p:sp>
        <p:nvSpPr>
          <p:cNvPr id="4" name="Slide Number Placeholder 3"/>
          <p:cNvSpPr>
            <a:spLocks noGrp="1"/>
          </p:cNvSpPr>
          <p:nvPr>
            <p:ph type="sldNum" sz="quarter" idx="5"/>
          </p:nvPr>
        </p:nvSpPr>
        <p:spPr/>
        <p:txBody>
          <a:bodyPr/>
          <a:lstStyle/>
          <a:p>
            <a:fld id="{3C67840E-3669-4DA4-949B-2E5AE60971AF}" type="slidenum">
              <a:rPr lang="en-US" smtClean="0"/>
              <a:t>56</a:t>
            </a:fld>
            <a:endParaRPr lang="en-US"/>
          </a:p>
        </p:txBody>
      </p:sp>
    </p:spTree>
    <p:extLst>
      <p:ext uri="{BB962C8B-B14F-4D97-AF65-F5344CB8AC3E}">
        <p14:creationId xmlns:p14="http://schemas.microsoft.com/office/powerpoint/2010/main" val="27046793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concluding, I’d like to highlight a few details covered in our paper but omitted here due to time constraints—such as </a:t>
            </a:r>
            <a:r>
              <a:rPr lang="en-US" b="1" dirty="0"/>
              <a:t>Flit Pooling</a:t>
            </a:r>
            <a:r>
              <a:rPr lang="en-US" dirty="0"/>
              <a:t> and </a:t>
            </a:r>
            <a:r>
              <a:rPr lang="en-US" b="1" dirty="0"/>
              <a:t>Selective Flit Pooling</a:t>
            </a:r>
            <a:r>
              <a:rPr lang="en-US" dirty="0"/>
              <a:t>, which enhance our stitching efficiency. Additional design elements, including </a:t>
            </a:r>
            <a:r>
              <a:rPr lang="en-US" b="1" dirty="0"/>
              <a:t>packet structure modifications</a:t>
            </a:r>
            <a:r>
              <a:rPr lang="en-US" dirty="0"/>
              <a:t>, associated </a:t>
            </a:r>
            <a:r>
              <a:rPr lang="en-US" b="1" dirty="0"/>
              <a:t>overheads</a:t>
            </a:r>
            <a:r>
              <a:rPr lang="en-US" dirty="0"/>
              <a:t>, and other implementation details, are also discussed in the paper. Please refer to it for a comprehensive understanding.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the switch latency: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Internally, the network components are wired to tick 12 times per cycles.</a:t>
            </a:r>
            <a:br>
              <a:rPr lang="en-US" dirty="0"/>
            </a:br>
            <a:r>
              <a:rPr lang="en-US" sz="1200" b="0" i="0" kern="1200" dirty="0">
                <a:solidFill>
                  <a:schemeClr val="tx1"/>
                </a:solidFill>
                <a:effectLst/>
                <a:latin typeface="+mn-lt"/>
                <a:ea typeface="+mn-ea"/>
                <a:cs typeface="+mn-cs"/>
              </a:rPr>
              <a:t>With switch latency of 360, every cycle ticking 12 times, we get 30 cycles. In addition, the network components take an additional two cycles.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Hw</a:t>
            </a:r>
            <a:r>
              <a:rPr lang="en-US" sz="1200" b="0" i="0" kern="1200">
                <a:solidFill>
                  <a:schemeClr val="tx1"/>
                </a:solidFill>
                <a:effectLst/>
                <a:latin typeface="+mn-lt"/>
                <a:ea typeface="+mn-ea"/>
                <a:cs typeface="+mn-cs"/>
              </a:rPr>
              <a:t>: </a:t>
            </a:r>
            <a:r>
              <a:rPr lang="en-US" sz="1200" kern="1200">
                <a:solidFill>
                  <a:schemeClr val="tx1"/>
                </a:solidFill>
                <a:effectLst/>
                <a:latin typeface="+mn-lt"/>
                <a:ea typeface="+mn-ea"/>
                <a:cs typeface="+mn-cs"/>
              </a:rPr>
              <a:t>0.098% of L2</a:t>
            </a:r>
            <a:endParaRPr lang="en-US"/>
          </a:p>
          <a:p>
            <a:endParaRPr lang="en-US" dirty="0"/>
          </a:p>
          <a:p>
            <a:endParaRPr lang="en-US" dirty="0"/>
          </a:p>
        </p:txBody>
      </p:sp>
      <p:sp>
        <p:nvSpPr>
          <p:cNvPr id="4" name="Slide Number Placeholder 3"/>
          <p:cNvSpPr>
            <a:spLocks noGrp="1"/>
          </p:cNvSpPr>
          <p:nvPr>
            <p:ph type="sldNum" sz="quarter" idx="5"/>
          </p:nvPr>
        </p:nvSpPr>
        <p:spPr/>
        <p:txBody>
          <a:bodyPr/>
          <a:lstStyle/>
          <a:p>
            <a:fld id="{3C67840E-3669-4DA4-949B-2E5AE60971AF}" type="slidenum">
              <a:rPr lang="en-US" smtClean="0"/>
              <a:t>57</a:t>
            </a:fld>
            <a:endParaRPr lang="en-US"/>
          </a:p>
        </p:txBody>
      </p:sp>
    </p:spTree>
    <p:extLst>
      <p:ext uri="{BB962C8B-B14F-4D97-AF65-F5344CB8AC3E}">
        <p14:creationId xmlns:p14="http://schemas.microsoft.com/office/powerpoint/2010/main" val="6907526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8E3C1-0B92-48C6-01E7-16A8E73B8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590193-2B2C-9D25-BBA3-C74B6C52AE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FBD4B1-3D2F-78B7-94A4-69D70BEAB65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Now I would like to conclude:</a:t>
            </a:r>
          </a:p>
          <a:p>
            <a:endParaRPr lang="en-US"/>
          </a:p>
        </p:txBody>
      </p:sp>
      <p:sp>
        <p:nvSpPr>
          <p:cNvPr id="4" name="Slide Number Placeholder 3">
            <a:extLst>
              <a:ext uri="{FF2B5EF4-FFF2-40B4-BE49-F238E27FC236}">
                <a16:creationId xmlns:a16="http://schemas.microsoft.com/office/drawing/2014/main" id="{0B5B9C2A-5EDF-6A7D-3E07-1F0828FE1C46}"/>
              </a:ext>
            </a:extLst>
          </p:cNvPr>
          <p:cNvSpPr>
            <a:spLocks noGrp="1"/>
          </p:cNvSpPr>
          <p:nvPr>
            <p:ph type="sldNum" sz="quarter" idx="5"/>
          </p:nvPr>
        </p:nvSpPr>
        <p:spPr/>
        <p:txBody>
          <a:bodyPr/>
          <a:lstStyle/>
          <a:p>
            <a:fld id="{8A762DD7-2103-8944-BB7A-EB5AE38EF05E}" type="slidenum">
              <a:rPr lang="en-US" smtClean="0"/>
              <a:t>58</a:t>
            </a:fld>
            <a:endParaRPr lang="en-US"/>
          </a:p>
        </p:txBody>
      </p:sp>
    </p:spTree>
    <p:extLst>
      <p:ext uri="{BB962C8B-B14F-4D97-AF65-F5344CB8AC3E}">
        <p14:creationId xmlns:p14="http://schemas.microsoft.com/office/powerpoint/2010/main" val="25547152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C4CDD-9496-7B45-7A21-8DA3CC3367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9DC34-9ACF-B954-D34F-D5EC07BD23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006A87-2131-A1E8-E642-96FD75FDA83C}"/>
              </a:ext>
            </a:extLst>
          </p:cNvPr>
          <p:cNvSpPr>
            <a:spLocks noGrp="1"/>
          </p:cNvSpPr>
          <p:nvPr>
            <p:ph type="body" idx="1"/>
          </p:nvPr>
        </p:nvSpPr>
        <p:spPr/>
        <p:txBody>
          <a:bodyPr/>
          <a:lstStyle/>
          <a:p>
            <a:r>
              <a:rPr lang="en-US"/>
              <a:t>We focus on the problem of Multi-GPU system bandwidth non-uniformity.</a:t>
            </a:r>
          </a:p>
          <a:p>
            <a:endParaRPr lang="en-US"/>
          </a:p>
          <a:p>
            <a:r>
              <a:rPr lang="en-US" sz="1200">
                <a:solidFill>
                  <a:schemeClr val="tx1"/>
                </a:solidFill>
                <a:latin typeface="Cambria" panose="02040503050406030204" pitchFamily="18" charset="0"/>
              </a:rPr>
              <a:t>read </a:t>
            </a:r>
            <a:endParaRPr lang="en-US"/>
          </a:p>
        </p:txBody>
      </p:sp>
      <p:sp>
        <p:nvSpPr>
          <p:cNvPr id="4" name="Slide Number Placeholder 3">
            <a:extLst>
              <a:ext uri="{FF2B5EF4-FFF2-40B4-BE49-F238E27FC236}">
                <a16:creationId xmlns:a16="http://schemas.microsoft.com/office/drawing/2014/main" id="{C8B3C5D0-31E7-4BC6-780D-D68DC19CA0D1}"/>
              </a:ext>
            </a:extLst>
          </p:cNvPr>
          <p:cNvSpPr>
            <a:spLocks noGrp="1"/>
          </p:cNvSpPr>
          <p:nvPr>
            <p:ph type="sldNum" sz="quarter" idx="5"/>
          </p:nvPr>
        </p:nvSpPr>
        <p:spPr/>
        <p:txBody>
          <a:bodyPr/>
          <a:lstStyle/>
          <a:p>
            <a:fld id="{3C67840E-3669-4DA4-949B-2E5AE60971AF}" type="slidenum">
              <a:rPr lang="en-US" smtClean="0"/>
              <a:t>59</a:t>
            </a:fld>
            <a:endParaRPr lang="en-US"/>
          </a:p>
        </p:txBody>
      </p:sp>
    </p:spTree>
    <p:extLst>
      <p:ext uri="{BB962C8B-B14F-4D97-AF65-F5344CB8AC3E}">
        <p14:creationId xmlns:p14="http://schemas.microsoft.com/office/powerpoint/2010/main" val="269929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F0B00-6C88-386E-9CF6-EB0B0665FB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DA3125-77AA-15B1-9E77-B483507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EE112-ACCF-67DA-9E23-E9D7033AABC9}"/>
              </a:ext>
            </a:extLst>
          </p:cNvPr>
          <p:cNvSpPr>
            <a:spLocks noGrp="1"/>
          </p:cNvSpPr>
          <p:nvPr>
            <p:ph type="body" idx="1"/>
          </p:nvPr>
        </p:nvSpPr>
        <p:spPr/>
        <p:txBody>
          <a:bodyPr/>
          <a:lstStyle/>
          <a:p>
            <a:r>
              <a:rPr lang="en-US"/>
              <a:t>That’s where multi-</a:t>
            </a:r>
            <a:r>
              <a:rPr lang="en-US" err="1"/>
              <a:t>gpu</a:t>
            </a:r>
            <a:r>
              <a:rPr lang="en-US"/>
              <a:t> systems come to the rescue; </a:t>
            </a:r>
          </a:p>
          <a:p>
            <a:br>
              <a:rPr lang="en-US"/>
            </a:br>
            <a:r>
              <a:rPr lang="en-US"/>
              <a:t>&lt;click&gt; By connecting multiple GPUs over high-speed interconnects, these systems overcome the limitations of a single GPU by scaling</a:t>
            </a:r>
          </a:p>
          <a:p>
            <a:r>
              <a:rPr lang="en-US"/>
              <a:t>&lt;click&gt; compute using </a:t>
            </a:r>
            <a:r>
              <a:rPr lang="en-US">
                <a:latin typeface="Tw Cen MT" panose="020B0602020104020603" pitchFamily="34" charset="77"/>
              </a:rPr>
              <a:t>collective computation power of multiple GPUs and processing large scale data in parallel</a:t>
            </a:r>
          </a:p>
          <a:p>
            <a:r>
              <a:rPr lang="en-US"/>
              <a:t>&lt;click&gt; and memory by pooling memory </a:t>
            </a:r>
            <a:r>
              <a:rPr lang="en-US">
                <a:latin typeface="Tw Cen MT" panose="020B0602020104020603" pitchFamily="34" charset="77"/>
              </a:rPr>
              <a:t>across GPUs for a larger memory space</a:t>
            </a:r>
          </a:p>
          <a:p>
            <a:r>
              <a:rPr lang="en-US"/>
              <a:t>&lt;click&gt;This is exactly what commercial systems like NVIDIA DGX, AMD Mi300X, and Intel XE deliver with their multi-GPU setups.</a:t>
            </a:r>
          </a:p>
          <a:p>
            <a:endParaRPr lang="en-US"/>
          </a:p>
        </p:txBody>
      </p:sp>
      <p:sp>
        <p:nvSpPr>
          <p:cNvPr id="4" name="Slide Number Placeholder 3">
            <a:extLst>
              <a:ext uri="{FF2B5EF4-FFF2-40B4-BE49-F238E27FC236}">
                <a16:creationId xmlns:a16="http://schemas.microsoft.com/office/drawing/2014/main" id="{02034495-839C-7C55-BC48-3A4A880F3770}"/>
              </a:ext>
            </a:extLst>
          </p:cNvPr>
          <p:cNvSpPr>
            <a:spLocks noGrp="1"/>
          </p:cNvSpPr>
          <p:nvPr>
            <p:ph type="sldNum" sz="quarter" idx="5"/>
          </p:nvPr>
        </p:nvSpPr>
        <p:spPr/>
        <p:txBody>
          <a:bodyPr/>
          <a:lstStyle/>
          <a:p>
            <a:fld id="{BEFCC51A-DF08-4DD6-BB27-D2F3983D5737}" type="slidenum">
              <a:rPr lang="en-US" smtClean="0"/>
              <a:t>6</a:t>
            </a:fld>
            <a:endParaRPr lang="en-US"/>
          </a:p>
        </p:txBody>
      </p:sp>
    </p:spTree>
    <p:extLst>
      <p:ext uri="{BB962C8B-B14F-4D97-AF65-F5344CB8AC3E}">
        <p14:creationId xmlns:p14="http://schemas.microsoft.com/office/powerpoint/2010/main" val="22592051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F9252-96AF-D517-7BB7-1FAB5D6B85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8E6114-57AA-6D42-9971-2FE0E1556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3F234B-05C0-5D1D-1515-3E95A9369449}"/>
              </a:ext>
            </a:extLst>
          </p:cNvPr>
          <p:cNvSpPr>
            <a:spLocks noGrp="1"/>
          </p:cNvSpPr>
          <p:nvPr>
            <p:ph type="body" idx="1"/>
          </p:nvPr>
        </p:nvSpPr>
        <p:spPr/>
        <p:txBody>
          <a:bodyPr/>
          <a:lstStyle/>
          <a:p>
            <a:r>
              <a:rPr lang="en-US" dirty="0"/>
              <a:t>Thanks, questions are welcomed.</a:t>
            </a:r>
          </a:p>
        </p:txBody>
      </p:sp>
      <p:sp>
        <p:nvSpPr>
          <p:cNvPr id="4" name="Slide Number Placeholder 3">
            <a:extLst>
              <a:ext uri="{FF2B5EF4-FFF2-40B4-BE49-F238E27FC236}">
                <a16:creationId xmlns:a16="http://schemas.microsoft.com/office/drawing/2014/main" id="{AEE95748-A712-9612-F150-03558999368C}"/>
              </a:ext>
            </a:extLst>
          </p:cNvPr>
          <p:cNvSpPr>
            <a:spLocks noGrp="1"/>
          </p:cNvSpPr>
          <p:nvPr>
            <p:ph type="sldNum" sz="quarter" idx="5"/>
          </p:nvPr>
        </p:nvSpPr>
        <p:spPr/>
        <p:txBody>
          <a:bodyPr/>
          <a:lstStyle/>
          <a:p>
            <a:fld id="{BEFCC51A-DF08-4DD6-BB27-D2F3983D5737}" type="slidenum">
              <a:rPr lang="en-US" smtClean="0"/>
              <a:t>60</a:t>
            </a:fld>
            <a:endParaRPr lang="en-US"/>
          </a:p>
        </p:txBody>
      </p:sp>
    </p:spTree>
    <p:extLst>
      <p:ext uri="{BB962C8B-B14F-4D97-AF65-F5344CB8AC3E}">
        <p14:creationId xmlns:p14="http://schemas.microsoft.com/office/powerpoint/2010/main" val="41799030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67840E-3669-4DA4-949B-2E5AE60971AF}" type="slidenum">
              <a:rPr lang="en-US" smtClean="0"/>
              <a:t>66</a:t>
            </a:fld>
            <a:endParaRPr lang="en-US"/>
          </a:p>
        </p:txBody>
      </p:sp>
    </p:spTree>
    <p:extLst>
      <p:ext uri="{BB962C8B-B14F-4D97-AF65-F5344CB8AC3E}">
        <p14:creationId xmlns:p14="http://schemas.microsoft.com/office/powerpoint/2010/main" val="234937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76E29-5D6F-5173-DD65-3F39AC7C25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C3CD60-B0B0-51E5-CE7B-BA8381422D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FA6C83-B899-6F55-2D0B-8FEF8EEAE4C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Multi-GPU systems must continue to scale with the growing demands of modern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&lt;click&gt; As we scale beyond a single GPU cluster, systems typically adopt a </a:t>
            </a:r>
            <a:r>
              <a:rPr lang="en-US" b="0"/>
              <a:t>hierarchical interconnect design—</a:t>
            </a:r>
          </a:p>
          <a:p>
            <a:r>
              <a:rPr lang="en-US"/>
              <a:t>&lt;click&gt;with </a:t>
            </a:r>
            <a:r>
              <a:rPr lang="en-US" b="0"/>
              <a:t>fast, high-bandwidth links</a:t>
            </a:r>
            <a:r>
              <a:rPr lang="en-US"/>
              <a:t> connecting nearby GPUs</a:t>
            </a:r>
          </a:p>
          <a:p>
            <a:r>
              <a:rPr lang="en-US"/>
              <a:t>&lt;click&gt; and </a:t>
            </a:r>
            <a:r>
              <a:rPr lang="en-US" b="0"/>
              <a:t>slower, lower-bandwidth links </a:t>
            </a:r>
            <a:r>
              <a:rPr lang="en-US"/>
              <a:t>connecting distant ones</a:t>
            </a:r>
          </a:p>
          <a:p>
            <a:r>
              <a:rPr lang="en-US"/>
              <a:t>&lt;click&gt; This hierarchy introduces non-uniform bandwidth across all GPUs, creating new bottlenecks as the system scales.</a:t>
            </a:r>
            <a:br>
              <a:rPr lang="en-US"/>
            </a:br>
            <a:r>
              <a:rPr lang="en-US"/>
              <a:t>Now, lets take a look at the repercussions of this non-uniform bandwidth on our multi-GPU system.</a:t>
            </a:r>
          </a:p>
        </p:txBody>
      </p:sp>
      <p:sp>
        <p:nvSpPr>
          <p:cNvPr id="4" name="Slide Number Placeholder 3">
            <a:extLst>
              <a:ext uri="{FF2B5EF4-FFF2-40B4-BE49-F238E27FC236}">
                <a16:creationId xmlns:a16="http://schemas.microsoft.com/office/drawing/2014/main" id="{3E2C314C-2099-47BC-440F-F220407119D7}"/>
              </a:ext>
            </a:extLst>
          </p:cNvPr>
          <p:cNvSpPr>
            <a:spLocks noGrp="1"/>
          </p:cNvSpPr>
          <p:nvPr>
            <p:ph type="sldNum" sz="quarter" idx="5"/>
          </p:nvPr>
        </p:nvSpPr>
        <p:spPr/>
        <p:txBody>
          <a:bodyPr/>
          <a:lstStyle/>
          <a:p>
            <a:fld id="{BEFCC51A-DF08-4DD6-BB27-D2F3983D5737}" type="slidenum">
              <a:rPr lang="en-US" smtClean="0"/>
              <a:t>7</a:t>
            </a:fld>
            <a:endParaRPr lang="en-US"/>
          </a:p>
        </p:txBody>
      </p:sp>
    </p:spTree>
    <p:extLst>
      <p:ext uri="{BB962C8B-B14F-4D97-AF65-F5344CB8AC3E}">
        <p14:creationId xmlns:p14="http://schemas.microsoft.com/office/powerpoint/2010/main" val="1511975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E32F7-2F5E-FB22-FA2A-0299EBD704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9F4153-ACB0-7A9B-EC62-9AA84EA5FF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FF3BA2-6155-22F8-4CDA-D63794407DF8}"/>
              </a:ext>
            </a:extLst>
          </p:cNvPr>
          <p:cNvSpPr>
            <a:spLocks noGrp="1"/>
          </p:cNvSpPr>
          <p:nvPr>
            <p:ph type="body" idx="1"/>
          </p:nvPr>
        </p:nvSpPr>
        <p:spPr/>
        <p:txBody>
          <a:bodyPr/>
          <a:lstStyle/>
          <a:p>
            <a:r>
              <a:rPr lang="en-US"/>
              <a:t>Non-uniform bandwidth across GPU links creates a NUMA-style system</a:t>
            </a:r>
          </a:p>
          <a:p>
            <a:br>
              <a:rPr lang="en-US"/>
            </a:br>
            <a:r>
              <a:rPr lang="en-US"/>
              <a:t>&lt;click&gt; where remote accesses cost far more than local ones.</a:t>
            </a:r>
          </a:p>
          <a:p>
            <a:r>
              <a:rPr lang="en-US"/>
              <a:t>To understand how this works, lets take a closer look &lt;click&gt; into our GPU architecture to observe a single GPU’s memory access path:</a:t>
            </a:r>
          </a:p>
          <a:p>
            <a:endParaRPr lang="en-US" b="1"/>
          </a:p>
          <a:p>
            <a:r>
              <a:rPr lang="en-US" b="1"/>
              <a:t>&lt;click&gt; SIMD Wavefronts</a:t>
            </a:r>
            <a:r>
              <a:rPr lang="en-US"/>
              <a:t> issue fine-grained loads and stores.</a:t>
            </a:r>
          </a:p>
          <a:p>
            <a:endParaRPr lang="en-US" b="1"/>
          </a:p>
          <a:p>
            <a:r>
              <a:rPr lang="en-US" b="1"/>
              <a:t>&lt;click&gt; Coalescing</a:t>
            </a:r>
            <a:r>
              <a:rPr lang="en-US"/>
              <a:t> logic merges accesses into 64-byte cache-line requests.</a:t>
            </a:r>
          </a:p>
          <a:p>
            <a:endParaRPr lang="en-US"/>
          </a:p>
          <a:p>
            <a:r>
              <a:rPr lang="en-US"/>
              <a:t>&lt;click&gt; These flows hit the </a:t>
            </a:r>
            <a:r>
              <a:rPr lang="en-US" b="1"/>
              <a:t>L1 TLB</a:t>
            </a:r>
            <a:r>
              <a:rPr lang="en-US"/>
              <a:t> and </a:t>
            </a:r>
            <a:r>
              <a:rPr lang="en-US" b="1"/>
              <a:t>L1 data cache</a:t>
            </a:r>
            <a:r>
              <a:rPr lang="en-US"/>
              <a:t>, then pass through the </a:t>
            </a:r>
            <a:r>
              <a:rPr lang="en-US" b="1"/>
              <a:t>GMMU</a:t>
            </a:r>
            <a:r>
              <a:rPr lang="en-US"/>
              <a:t> (page walker and PWC) into the </a:t>
            </a:r>
            <a:r>
              <a:rPr lang="en-US" b="1"/>
              <a:t>shared L2 cache</a:t>
            </a:r>
            <a:r>
              <a:rPr lang="en-US"/>
              <a:t> backed by HBM.</a:t>
            </a:r>
          </a:p>
          <a:p>
            <a:endParaRPr lang="en-US"/>
          </a:p>
          <a:p>
            <a:r>
              <a:rPr lang="en-US"/>
              <a:t>&lt;click&gt; Finally, any access that misses and targets remote memory is handed off to the </a:t>
            </a:r>
            <a:r>
              <a:rPr lang="en-US" b="1"/>
              <a:t>RDMA engine</a:t>
            </a:r>
            <a:r>
              <a:rPr lang="en-US"/>
              <a:t> for a peer-GPU fetch.</a:t>
            </a:r>
          </a:p>
          <a:p>
            <a:endParaRPr lang="en-US"/>
          </a:p>
          <a:p>
            <a:r>
              <a:rPr lang="en-US"/>
              <a:t>With that microarchitecture in mind, you can see how remote accesses over slower links will amplify latency and throttle bandwidth</a:t>
            </a:r>
          </a:p>
          <a:p>
            <a:endParaRPr lang="en-US"/>
          </a:p>
          <a:p>
            <a:endParaRPr lang="en-US"/>
          </a:p>
          <a:p>
            <a:endParaRPr lang="en-US"/>
          </a:p>
        </p:txBody>
      </p:sp>
      <p:sp>
        <p:nvSpPr>
          <p:cNvPr id="4" name="Slide Number Placeholder 3">
            <a:extLst>
              <a:ext uri="{FF2B5EF4-FFF2-40B4-BE49-F238E27FC236}">
                <a16:creationId xmlns:a16="http://schemas.microsoft.com/office/drawing/2014/main" id="{B26EDF25-2CEA-4A18-0001-23904C41A260}"/>
              </a:ext>
            </a:extLst>
          </p:cNvPr>
          <p:cNvSpPr>
            <a:spLocks noGrp="1"/>
          </p:cNvSpPr>
          <p:nvPr>
            <p:ph type="sldNum" sz="quarter" idx="5"/>
          </p:nvPr>
        </p:nvSpPr>
        <p:spPr/>
        <p:txBody>
          <a:bodyPr/>
          <a:lstStyle/>
          <a:p>
            <a:fld id="{BEFCC51A-DF08-4DD6-BB27-D2F3983D5737}" type="slidenum">
              <a:rPr lang="en-US" smtClean="0"/>
              <a:t>8</a:t>
            </a:fld>
            <a:endParaRPr lang="en-US"/>
          </a:p>
        </p:txBody>
      </p:sp>
    </p:spTree>
    <p:extLst>
      <p:ext uri="{BB962C8B-B14F-4D97-AF65-F5344CB8AC3E}">
        <p14:creationId xmlns:p14="http://schemas.microsoft.com/office/powerpoint/2010/main" val="3521284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Tw Cen MT" panose="020B0602020104020603" pitchFamily="34" charset="77"/>
              </a:rPr>
              <a:t>&lt;click&gt; Nearby GPUs enjoy higher bandwidth and lower latency,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atin typeface="Tw Cen MT" panose="020B0602020104020603" pitchFamily="34" charset="77"/>
            </a:endParaRPr>
          </a:p>
        </p:txBody>
      </p:sp>
      <p:sp>
        <p:nvSpPr>
          <p:cNvPr id="4" name="Slide Number Placeholder 3"/>
          <p:cNvSpPr>
            <a:spLocks noGrp="1"/>
          </p:cNvSpPr>
          <p:nvPr>
            <p:ph type="sldNum" sz="quarter" idx="5"/>
          </p:nvPr>
        </p:nvSpPr>
        <p:spPr/>
        <p:txBody>
          <a:bodyPr/>
          <a:lstStyle/>
          <a:p>
            <a:fld id="{3C67840E-3669-4DA4-949B-2E5AE60971AF}" type="slidenum">
              <a:rPr lang="en-US" smtClean="0"/>
              <a:t>9</a:t>
            </a:fld>
            <a:endParaRPr lang="en-US"/>
          </a:p>
        </p:txBody>
      </p:sp>
    </p:spTree>
    <p:extLst>
      <p:ext uri="{BB962C8B-B14F-4D97-AF65-F5344CB8AC3E}">
        <p14:creationId xmlns:p14="http://schemas.microsoft.com/office/powerpoint/2010/main" val="68989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B00E-AA5F-4583-8353-C7C729C72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62CB0F-3C77-41A2-A9D4-5A8261DA06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598A7F-D238-4C71-8B61-E048B511BF25}"/>
              </a:ext>
            </a:extLst>
          </p:cNvPr>
          <p:cNvSpPr>
            <a:spLocks noGrp="1"/>
          </p:cNvSpPr>
          <p:nvPr>
            <p:ph type="dt" sz="half" idx="10"/>
          </p:nvPr>
        </p:nvSpPr>
        <p:spPr/>
        <p:txBody>
          <a:bodyPr/>
          <a:lstStyle/>
          <a:p>
            <a:fld id="{EC731FD4-87CC-2B47-BB19-22EB49049946}" type="datetime1">
              <a:rPr lang="en-US" smtClean="0"/>
              <a:t>6/25/25</a:t>
            </a:fld>
            <a:endParaRPr lang="en-US"/>
          </a:p>
        </p:txBody>
      </p:sp>
      <p:sp>
        <p:nvSpPr>
          <p:cNvPr id="5" name="Footer Placeholder 4">
            <a:extLst>
              <a:ext uri="{FF2B5EF4-FFF2-40B4-BE49-F238E27FC236}">
                <a16:creationId xmlns:a16="http://schemas.microsoft.com/office/drawing/2014/main" id="{61B9B066-2C17-4FA5-A923-27CD7D862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155086-2B6D-496A-8918-5190B1D2752A}"/>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1818160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E8D2-31CF-47B6-99D1-79EEF40005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45F2C4-CD25-43F5-BF20-B2F107E668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4FF2D-F114-40F5-8B94-79BB1AFEEE8E}"/>
              </a:ext>
            </a:extLst>
          </p:cNvPr>
          <p:cNvSpPr>
            <a:spLocks noGrp="1"/>
          </p:cNvSpPr>
          <p:nvPr>
            <p:ph type="dt" sz="half" idx="10"/>
          </p:nvPr>
        </p:nvSpPr>
        <p:spPr/>
        <p:txBody>
          <a:bodyPr/>
          <a:lstStyle/>
          <a:p>
            <a:fld id="{30484D66-380C-DD45-A428-A790E26E3AD4}" type="datetime1">
              <a:rPr lang="en-US" smtClean="0"/>
              <a:t>6/25/25</a:t>
            </a:fld>
            <a:endParaRPr lang="en-US"/>
          </a:p>
        </p:txBody>
      </p:sp>
      <p:sp>
        <p:nvSpPr>
          <p:cNvPr id="5" name="Footer Placeholder 4">
            <a:extLst>
              <a:ext uri="{FF2B5EF4-FFF2-40B4-BE49-F238E27FC236}">
                <a16:creationId xmlns:a16="http://schemas.microsoft.com/office/drawing/2014/main" id="{A506ACF6-F4B7-4B28-8E6D-79B1F3E66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695EF-020F-44F0-AC78-4B4646ACB890}"/>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190786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22FB8D-AB68-4462-8044-10349F72B2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FA9C90-1990-4BF1-A156-8988111B0A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E62CC-00EC-4045-959A-9BA80640B488}"/>
              </a:ext>
            </a:extLst>
          </p:cNvPr>
          <p:cNvSpPr>
            <a:spLocks noGrp="1"/>
          </p:cNvSpPr>
          <p:nvPr>
            <p:ph type="dt" sz="half" idx="10"/>
          </p:nvPr>
        </p:nvSpPr>
        <p:spPr/>
        <p:txBody>
          <a:bodyPr/>
          <a:lstStyle/>
          <a:p>
            <a:fld id="{29C145CF-63C2-4044-A64C-1F0CAD3AA100}" type="datetime1">
              <a:rPr lang="en-US" smtClean="0"/>
              <a:t>6/25/25</a:t>
            </a:fld>
            <a:endParaRPr lang="en-US"/>
          </a:p>
        </p:txBody>
      </p:sp>
      <p:sp>
        <p:nvSpPr>
          <p:cNvPr id="5" name="Footer Placeholder 4">
            <a:extLst>
              <a:ext uri="{FF2B5EF4-FFF2-40B4-BE49-F238E27FC236}">
                <a16:creationId xmlns:a16="http://schemas.microsoft.com/office/drawing/2014/main" id="{BB1ED3FF-B0ED-4A96-8567-7D3F36E3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CF108-FBF4-41A3-B16C-F4ABC82CB1BB}"/>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171082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9FA1CE8-DCFB-4027-A371-E0480A4B8A5F}"/>
              </a:ext>
            </a:extLst>
          </p:cNvPr>
          <p:cNvSpPr>
            <a:spLocks noGrp="1"/>
          </p:cNvSpPr>
          <p:nvPr>
            <p:ph type="sldNum" sz="quarter" idx="12"/>
          </p:nvPr>
        </p:nvSpPr>
        <p:spPr/>
        <p:txBody>
          <a:bodyPr/>
          <a:lstStyle>
            <a:lvl1pPr>
              <a:defRPr sz="1600"/>
            </a:lvl1pPr>
          </a:lstStyle>
          <a:p>
            <a:fld id="{8E6588BE-EA6E-4966-9815-D86B81AB0B84}" type="slidenum">
              <a:rPr lang="en-US" smtClean="0"/>
              <a:pPr/>
              <a:t>‹#›</a:t>
            </a:fld>
            <a:endParaRPr lang="en-US"/>
          </a:p>
        </p:txBody>
      </p:sp>
      <p:sp>
        <p:nvSpPr>
          <p:cNvPr id="2" name="Title 1">
            <a:extLst>
              <a:ext uri="{FF2B5EF4-FFF2-40B4-BE49-F238E27FC236}">
                <a16:creationId xmlns:a16="http://schemas.microsoft.com/office/drawing/2014/main" id="{FA61B3FD-030D-4DE2-8417-9C3B03B8D184}"/>
              </a:ext>
            </a:extLst>
          </p:cNvPr>
          <p:cNvSpPr>
            <a:spLocks noGrp="1"/>
          </p:cNvSpPr>
          <p:nvPr>
            <p:ph type="title"/>
          </p:nvPr>
        </p:nvSpPr>
        <p:spPr/>
        <p:txBody>
          <a:bodyPr/>
          <a:lstStyle>
            <a:lvl1pPr>
              <a:defRPr b="1">
                <a:latin typeface="Cambria" panose="020405030504060302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367F5DC-85C5-42BB-957D-33105260E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605C9-5CEB-45D8-BFEA-88504CFB954D}"/>
              </a:ext>
            </a:extLst>
          </p:cNvPr>
          <p:cNvSpPr>
            <a:spLocks noGrp="1"/>
          </p:cNvSpPr>
          <p:nvPr>
            <p:ph type="dt" sz="half" idx="10"/>
          </p:nvPr>
        </p:nvSpPr>
        <p:spPr/>
        <p:txBody>
          <a:bodyPr/>
          <a:lstStyle/>
          <a:p>
            <a:fld id="{04CD506D-40E3-DC44-BF22-B3440E3211E8}" type="datetime1">
              <a:rPr lang="en-US" smtClean="0"/>
              <a:t>6/25/25</a:t>
            </a:fld>
            <a:endParaRPr lang="en-US"/>
          </a:p>
        </p:txBody>
      </p:sp>
      <p:sp>
        <p:nvSpPr>
          <p:cNvPr id="5" name="Footer Placeholder 4">
            <a:extLst>
              <a:ext uri="{FF2B5EF4-FFF2-40B4-BE49-F238E27FC236}">
                <a16:creationId xmlns:a16="http://schemas.microsoft.com/office/drawing/2014/main" id="{AE08F6E7-71F5-4FBD-8EF0-E0AE3887897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6197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32B0-61B6-47CD-BAF7-6A490B67B9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210ED-0BE6-4017-8C45-7AC87D2978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827FF-82A4-432F-9701-65D9A038BAF2}"/>
              </a:ext>
            </a:extLst>
          </p:cNvPr>
          <p:cNvSpPr>
            <a:spLocks noGrp="1"/>
          </p:cNvSpPr>
          <p:nvPr>
            <p:ph type="dt" sz="half" idx="10"/>
          </p:nvPr>
        </p:nvSpPr>
        <p:spPr/>
        <p:txBody>
          <a:bodyPr/>
          <a:lstStyle/>
          <a:p>
            <a:fld id="{EC08C855-2BD2-F148-A0D6-E9B9DF9F04A7}" type="datetime1">
              <a:rPr lang="en-US" smtClean="0"/>
              <a:t>6/25/25</a:t>
            </a:fld>
            <a:endParaRPr lang="en-US"/>
          </a:p>
        </p:txBody>
      </p:sp>
      <p:sp>
        <p:nvSpPr>
          <p:cNvPr id="5" name="Footer Placeholder 4">
            <a:extLst>
              <a:ext uri="{FF2B5EF4-FFF2-40B4-BE49-F238E27FC236}">
                <a16:creationId xmlns:a16="http://schemas.microsoft.com/office/drawing/2014/main" id="{9ABBE055-FDCD-459F-92D1-C1102E074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DB0D9-3015-41E0-A891-2C908C87823E}"/>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369026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ECD07-2865-4BAA-9973-E792AF047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BB811-E7DD-4A25-AE52-1AA2EE7455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0CBF39-6633-4CF9-9992-5E59773C32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57C7DC-CC5D-40B0-B73C-92CF44557F1B}"/>
              </a:ext>
            </a:extLst>
          </p:cNvPr>
          <p:cNvSpPr>
            <a:spLocks noGrp="1"/>
          </p:cNvSpPr>
          <p:nvPr>
            <p:ph type="dt" sz="half" idx="10"/>
          </p:nvPr>
        </p:nvSpPr>
        <p:spPr/>
        <p:txBody>
          <a:bodyPr/>
          <a:lstStyle/>
          <a:p>
            <a:fld id="{236502D7-44FE-F848-B213-1C163323AF91}" type="datetime1">
              <a:rPr lang="en-US" smtClean="0"/>
              <a:t>6/25/25</a:t>
            </a:fld>
            <a:endParaRPr lang="en-US"/>
          </a:p>
        </p:txBody>
      </p:sp>
      <p:sp>
        <p:nvSpPr>
          <p:cNvPr id="6" name="Footer Placeholder 5">
            <a:extLst>
              <a:ext uri="{FF2B5EF4-FFF2-40B4-BE49-F238E27FC236}">
                <a16:creationId xmlns:a16="http://schemas.microsoft.com/office/drawing/2014/main" id="{5982A2BA-AC1E-44AC-A3EE-AD17A206C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7BF7D-DC82-48D6-BB45-B8E4CC7C2595}"/>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27646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13A5-6CD0-4698-A139-E7AE92D906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1DAC8-F8CE-4109-882B-A7E637B7A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3E42C-5CDD-44FD-B774-46B255B8A2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F9A771-C899-428D-A1D2-94010D3497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E65C0D-2756-49B7-8A5B-2FE6BDF08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13A29-34BF-4793-A69B-9A5DAD83D16C}"/>
              </a:ext>
            </a:extLst>
          </p:cNvPr>
          <p:cNvSpPr>
            <a:spLocks noGrp="1"/>
          </p:cNvSpPr>
          <p:nvPr>
            <p:ph type="dt" sz="half" idx="10"/>
          </p:nvPr>
        </p:nvSpPr>
        <p:spPr/>
        <p:txBody>
          <a:bodyPr/>
          <a:lstStyle/>
          <a:p>
            <a:fld id="{28F27C86-0CE4-8446-815F-0E13FF0240E6}" type="datetime1">
              <a:rPr lang="en-US" smtClean="0"/>
              <a:t>6/25/25</a:t>
            </a:fld>
            <a:endParaRPr lang="en-US"/>
          </a:p>
        </p:txBody>
      </p:sp>
      <p:sp>
        <p:nvSpPr>
          <p:cNvPr id="8" name="Footer Placeholder 7">
            <a:extLst>
              <a:ext uri="{FF2B5EF4-FFF2-40B4-BE49-F238E27FC236}">
                <a16:creationId xmlns:a16="http://schemas.microsoft.com/office/drawing/2014/main" id="{22F0C6AE-7B94-417E-8A7C-9B3EB6278B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D285D4-FEE1-4F06-B347-1F8C5079B21F}"/>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29086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DD1C-3A95-45FB-ABF1-476A04D994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4BA5F-5977-403E-8918-7772530D7C33}"/>
              </a:ext>
            </a:extLst>
          </p:cNvPr>
          <p:cNvSpPr>
            <a:spLocks noGrp="1"/>
          </p:cNvSpPr>
          <p:nvPr>
            <p:ph type="dt" sz="half" idx="10"/>
          </p:nvPr>
        </p:nvSpPr>
        <p:spPr/>
        <p:txBody>
          <a:bodyPr/>
          <a:lstStyle/>
          <a:p>
            <a:fld id="{3D3A02D3-B77E-5749-B0DA-A01503639A69}" type="datetime1">
              <a:rPr lang="en-US" smtClean="0"/>
              <a:t>6/25/25</a:t>
            </a:fld>
            <a:endParaRPr lang="en-US"/>
          </a:p>
        </p:txBody>
      </p:sp>
      <p:sp>
        <p:nvSpPr>
          <p:cNvPr id="4" name="Footer Placeholder 3">
            <a:extLst>
              <a:ext uri="{FF2B5EF4-FFF2-40B4-BE49-F238E27FC236}">
                <a16:creationId xmlns:a16="http://schemas.microsoft.com/office/drawing/2014/main" id="{8A8D09B8-736E-4940-848A-A27A0F26AF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CA81E0-0C81-4338-9030-782485F545A8}"/>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1696068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C6EA3-C916-475A-A478-B194BE6F4DFD}"/>
              </a:ext>
            </a:extLst>
          </p:cNvPr>
          <p:cNvSpPr>
            <a:spLocks noGrp="1"/>
          </p:cNvSpPr>
          <p:nvPr>
            <p:ph type="dt" sz="half" idx="10"/>
          </p:nvPr>
        </p:nvSpPr>
        <p:spPr/>
        <p:txBody>
          <a:bodyPr/>
          <a:lstStyle/>
          <a:p>
            <a:fld id="{7873E467-ED87-7448-A0D1-619DB64F393A}" type="datetime1">
              <a:rPr lang="en-US" smtClean="0"/>
              <a:t>6/25/25</a:t>
            </a:fld>
            <a:endParaRPr lang="en-US"/>
          </a:p>
        </p:txBody>
      </p:sp>
      <p:sp>
        <p:nvSpPr>
          <p:cNvPr id="3" name="Footer Placeholder 2">
            <a:extLst>
              <a:ext uri="{FF2B5EF4-FFF2-40B4-BE49-F238E27FC236}">
                <a16:creationId xmlns:a16="http://schemas.microsoft.com/office/drawing/2014/main" id="{A0F1FC67-B1AD-46D5-BE26-6339DDDA8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120-9E16-4524-B221-621C2ABBB7E1}"/>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390360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EADA-B560-4769-94B4-7547354CF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89AD9-839D-4206-B33B-1D11902F6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87A58-0239-497F-927C-E448E6FF4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B24E4-4CF4-4430-8432-BF341CCBF20B}"/>
              </a:ext>
            </a:extLst>
          </p:cNvPr>
          <p:cNvSpPr>
            <a:spLocks noGrp="1"/>
          </p:cNvSpPr>
          <p:nvPr>
            <p:ph type="dt" sz="half" idx="10"/>
          </p:nvPr>
        </p:nvSpPr>
        <p:spPr/>
        <p:txBody>
          <a:bodyPr/>
          <a:lstStyle/>
          <a:p>
            <a:fld id="{D148BBCE-339B-8940-97A4-53370CA178C8}" type="datetime1">
              <a:rPr lang="en-US" smtClean="0"/>
              <a:t>6/25/25</a:t>
            </a:fld>
            <a:endParaRPr lang="en-US"/>
          </a:p>
        </p:txBody>
      </p:sp>
      <p:sp>
        <p:nvSpPr>
          <p:cNvPr id="6" name="Footer Placeholder 5">
            <a:extLst>
              <a:ext uri="{FF2B5EF4-FFF2-40B4-BE49-F238E27FC236}">
                <a16:creationId xmlns:a16="http://schemas.microsoft.com/office/drawing/2014/main" id="{F133922C-8AB7-43B2-B742-8D6468DCC7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A790C-FA76-4E40-B71E-85B06B67DCE6}"/>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2734066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944B-CD3F-462D-BA34-14034CD91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7BAEBF-9015-4A77-BB6A-E01FF678D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82077D-2BBA-49B3-B5EA-803C49A60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781DD-BB37-4E9A-B37D-572B84FAEF32}"/>
              </a:ext>
            </a:extLst>
          </p:cNvPr>
          <p:cNvSpPr>
            <a:spLocks noGrp="1"/>
          </p:cNvSpPr>
          <p:nvPr>
            <p:ph type="dt" sz="half" idx="10"/>
          </p:nvPr>
        </p:nvSpPr>
        <p:spPr/>
        <p:txBody>
          <a:bodyPr/>
          <a:lstStyle/>
          <a:p>
            <a:fld id="{AEF0A041-BE2A-F24E-96C1-3B6F97ED324A}" type="datetime1">
              <a:rPr lang="en-US" smtClean="0"/>
              <a:t>6/25/25</a:t>
            </a:fld>
            <a:endParaRPr lang="en-US"/>
          </a:p>
        </p:txBody>
      </p:sp>
      <p:sp>
        <p:nvSpPr>
          <p:cNvPr id="6" name="Footer Placeholder 5">
            <a:extLst>
              <a:ext uri="{FF2B5EF4-FFF2-40B4-BE49-F238E27FC236}">
                <a16:creationId xmlns:a16="http://schemas.microsoft.com/office/drawing/2014/main" id="{B746C1CD-B5A0-499B-9F65-2874CD404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3F77A-C92A-4018-A551-E7E94A47093C}"/>
              </a:ext>
            </a:extLst>
          </p:cNvPr>
          <p:cNvSpPr>
            <a:spLocks noGrp="1"/>
          </p:cNvSpPr>
          <p:nvPr>
            <p:ph type="sldNum" sz="quarter" idx="12"/>
          </p:nvPr>
        </p:nvSpPr>
        <p:spPr/>
        <p:txBody>
          <a:bodyPr/>
          <a:lstStyle/>
          <a:p>
            <a:fld id="{8E6588BE-EA6E-4966-9815-D86B81AB0B84}" type="slidenum">
              <a:rPr lang="en-US" smtClean="0"/>
              <a:t>‹#›</a:t>
            </a:fld>
            <a:endParaRPr lang="en-US"/>
          </a:p>
        </p:txBody>
      </p:sp>
    </p:spTree>
    <p:extLst>
      <p:ext uri="{BB962C8B-B14F-4D97-AF65-F5344CB8AC3E}">
        <p14:creationId xmlns:p14="http://schemas.microsoft.com/office/powerpoint/2010/main" val="49756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9BB91F-E5FF-408F-836D-729950B2B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A7DE40-93CE-4A3C-BB87-B5508B0DF4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1A2677-E8C1-46A6-821C-FEC851E5F9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A623B-7C97-E142-9D6A-D30FF8770E5F}" type="datetime1">
              <a:rPr lang="en-US" smtClean="0"/>
              <a:t>6/25/25</a:t>
            </a:fld>
            <a:endParaRPr lang="en-US"/>
          </a:p>
        </p:txBody>
      </p:sp>
      <p:sp>
        <p:nvSpPr>
          <p:cNvPr id="5" name="Footer Placeholder 4">
            <a:extLst>
              <a:ext uri="{FF2B5EF4-FFF2-40B4-BE49-F238E27FC236}">
                <a16:creationId xmlns:a16="http://schemas.microsoft.com/office/drawing/2014/main" id="{A2FCDD73-A54E-4C29-B47B-F8EEB9302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F552AF-F6D1-43DF-9CCE-5C85422BE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3200">
                <a:solidFill>
                  <a:schemeClr val="tx1">
                    <a:tint val="75000"/>
                  </a:schemeClr>
                </a:solidFill>
                <a:latin typeface="Franklin Gothic Medium" panose="020B0603020102020204" pitchFamily="34" charset="0"/>
              </a:defRPr>
            </a:lvl1pPr>
          </a:lstStyle>
          <a:p>
            <a:fld id="{8E6588BE-EA6E-4966-9815-D86B81AB0B84}" type="slidenum">
              <a:rPr lang="en-US" smtClean="0"/>
              <a:pPr/>
              <a:t>‹#›</a:t>
            </a:fld>
            <a:endParaRPr lang="en-US"/>
          </a:p>
        </p:txBody>
      </p:sp>
    </p:spTree>
    <p:extLst>
      <p:ext uri="{BB962C8B-B14F-4D97-AF65-F5344CB8AC3E}">
        <p14:creationId xmlns:p14="http://schemas.microsoft.com/office/powerpoint/2010/main" val="2212214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Franklin Gothic Medium" panose="020B0603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5.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5.sv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5.sv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5.sv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5.sv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5.sv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chart" Target="../charts/char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7.sv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6.xml"/><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7.sv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7.sv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9.xml"/><Relationship Id="rId5" Type="http://schemas.openxmlformats.org/officeDocument/2006/relationships/image" Target="../media/image7.sv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chart" Target="../charts/char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9.sv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2.xml"/><Relationship Id="rId5" Type="http://schemas.openxmlformats.org/officeDocument/2006/relationships/image" Target="../media/image9.sv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2.xml"/><Relationship Id="rId7" Type="http://schemas.openxmlformats.org/officeDocument/2006/relationships/image" Target="../media/image5.sv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7.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4.xml"/><Relationship Id="rId7" Type="http://schemas.openxmlformats.org/officeDocument/2006/relationships/image" Target="../media/image5.sv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5.xml"/><Relationship Id="rId7" Type="http://schemas.openxmlformats.org/officeDocument/2006/relationships/image" Target="../media/image5.sv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4.png"/><Relationship Id="rId5" Type="http://schemas.openxmlformats.org/officeDocument/2006/relationships/image" Target="../media/image7.svg"/><Relationship Id="rId10" Type="http://schemas.openxmlformats.org/officeDocument/2006/relationships/image" Target="../media/image20.emf"/><Relationship Id="rId4" Type="http://schemas.openxmlformats.org/officeDocument/2006/relationships/image" Target="../media/image6.png"/><Relationship Id="rId9" Type="http://schemas.openxmlformats.org/officeDocument/2006/relationships/image" Target="../media/image9.svg"/></Relationships>
</file>

<file path=ppt/slides/_rels/slide4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notesSlide" Target="../notesSlides/notesSlide46.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36.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image" Target="../media/image20.emf"/><Relationship Id="rId9" Type="http://schemas.openxmlformats.org/officeDocument/2006/relationships/image" Target="../media/image8.png"/></Relationships>
</file>

<file path=ppt/slides/_rels/slide4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47.xml"/><Relationship Id="rId7"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tags" Target="../tags/tag37.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21.emf"/><Relationship Id="rId10" Type="http://schemas.openxmlformats.org/officeDocument/2006/relationships/image" Target="../media/image8.png"/><Relationship Id="rId4" Type="http://schemas.openxmlformats.org/officeDocument/2006/relationships/image" Target="../media/image20.emf"/><Relationship Id="rId9" Type="http://schemas.openxmlformats.org/officeDocument/2006/relationships/image" Target="../media/image5.svg"/></Relationships>
</file>

<file path=ppt/slides/_rels/slide4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notesSlide" Target="../notesSlides/notesSlide48.xml"/><Relationship Id="rId7" Type="http://schemas.openxmlformats.org/officeDocument/2006/relationships/image" Target="../media/image6.png"/><Relationship Id="rId12"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21.emf"/><Relationship Id="rId11" Type="http://schemas.openxmlformats.org/officeDocument/2006/relationships/image" Target="../media/image8.png"/><Relationship Id="rId5" Type="http://schemas.openxmlformats.org/officeDocument/2006/relationships/image" Target="../media/image20.emf"/><Relationship Id="rId10" Type="http://schemas.openxmlformats.org/officeDocument/2006/relationships/image" Target="../media/image5.svg"/><Relationship Id="rId4" Type="http://schemas.openxmlformats.org/officeDocument/2006/relationships/image" Target="../media/image22.png"/><Relationship Id="rId9" Type="http://schemas.openxmlformats.org/officeDocument/2006/relationships/image" Target="../media/image4.png"/></Relationships>
</file>

<file path=ppt/slides/_rels/slide4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notesSlide" Target="../notesSlides/notesSlide49.xml"/><Relationship Id="rId7" Type="http://schemas.openxmlformats.org/officeDocument/2006/relationships/image" Target="../media/image6.png"/><Relationship Id="rId12"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image" Target="../media/image21.emf"/><Relationship Id="rId11" Type="http://schemas.openxmlformats.org/officeDocument/2006/relationships/image" Target="../media/image8.png"/><Relationship Id="rId5" Type="http://schemas.openxmlformats.org/officeDocument/2006/relationships/image" Target="../media/image20.emf"/><Relationship Id="rId10" Type="http://schemas.openxmlformats.org/officeDocument/2006/relationships/image" Target="../media/image5.svg"/><Relationship Id="rId4" Type="http://schemas.openxmlformats.org/officeDocument/2006/relationships/image" Target="../media/image22.png"/><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5.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5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notesSlide" Target="../notesSlides/notesSlide50.xml"/><Relationship Id="rId7" Type="http://schemas.openxmlformats.org/officeDocument/2006/relationships/image" Target="../media/image6.png"/><Relationship Id="rId12"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image" Target="../media/image21.emf"/><Relationship Id="rId11" Type="http://schemas.openxmlformats.org/officeDocument/2006/relationships/image" Target="../media/image8.png"/><Relationship Id="rId5" Type="http://schemas.openxmlformats.org/officeDocument/2006/relationships/image" Target="../media/image20.emf"/><Relationship Id="rId10" Type="http://schemas.openxmlformats.org/officeDocument/2006/relationships/image" Target="../media/image5.svg"/><Relationship Id="rId4" Type="http://schemas.openxmlformats.org/officeDocument/2006/relationships/image" Target="../media/image22.png"/><Relationship Id="rId9" Type="http://schemas.openxmlformats.org/officeDocument/2006/relationships/image" Target="../media/image4.png"/></Relationships>
</file>

<file path=ppt/slides/_rels/slide5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notesSlide" Target="../notesSlides/notesSlide51.xml"/><Relationship Id="rId7" Type="http://schemas.openxmlformats.org/officeDocument/2006/relationships/image" Target="../media/image6.png"/><Relationship Id="rId12"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tags" Target="../tags/tag41.xml"/><Relationship Id="rId6" Type="http://schemas.openxmlformats.org/officeDocument/2006/relationships/image" Target="../media/image21.emf"/><Relationship Id="rId11" Type="http://schemas.openxmlformats.org/officeDocument/2006/relationships/image" Target="../media/image8.png"/><Relationship Id="rId5" Type="http://schemas.openxmlformats.org/officeDocument/2006/relationships/image" Target="../media/image20.emf"/><Relationship Id="rId10" Type="http://schemas.openxmlformats.org/officeDocument/2006/relationships/image" Target="../media/image5.svg"/><Relationship Id="rId4" Type="http://schemas.openxmlformats.org/officeDocument/2006/relationships/image" Target="../media/image22.png"/><Relationship Id="rId9"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emf"/></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F3EF-41F4-49C3-B4E5-AD4440A04ECF}"/>
              </a:ext>
            </a:extLst>
          </p:cNvPr>
          <p:cNvSpPr>
            <a:spLocks noGrp="1"/>
          </p:cNvSpPr>
          <p:nvPr>
            <p:ph type="ctrTitle"/>
          </p:nvPr>
        </p:nvSpPr>
        <p:spPr>
          <a:xfrm>
            <a:off x="1" y="363523"/>
            <a:ext cx="12191999" cy="2344932"/>
          </a:xfrm>
        </p:spPr>
        <p:txBody>
          <a:bodyPr>
            <a:normAutofit/>
          </a:bodyPr>
          <a:lstStyle/>
          <a:p>
            <a:r>
              <a:rPr lang="en-US" b="1" err="1">
                <a:solidFill>
                  <a:schemeClr val="accent2">
                    <a:lumMod val="75000"/>
                  </a:schemeClr>
                </a:solidFill>
                <a:latin typeface="Harding Text Web Regular" pitchFamily="2" charset="0"/>
                <a:ea typeface="Harding Text Web Regular" pitchFamily="2" charset="0"/>
              </a:rPr>
              <a:t>NetCrafter</a:t>
            </a:r>
            <a:r>
              <a:rPr lang="en-US" sz="5400" b="1">
                <a:solidFill>
                  <a:schemeClr val="accent2">
                    <a:lumMod val="75000"/>
                  </a:schemeClr>
                </a:solidFill>
                <a:latin typeface="Tw Cen MT" panose="020B0602020104020603" pitchFamily="34" charset="77"/>
              </a:rPr>
              <a:t> </a:t>
            </a:r>
            <a:br>
              <a:rPr lang="en-US" sz="4200">
                <a:latin typeface="Tw Cen MT" panose="020B0602020104020603" pitchFamily="34" charset="77"/>
              </a:rPr>
            </a:br>
            <a:r>
              <a:rPr lang="en-US" sz="4200">
                <a:solidFill>
                  <a:schemeClr val="tx2"/>
                </a:solidFill>
                <a:latin typeface="Tw Cen MT" panose="020B0602020104020603" pitchFamily="34" charset="77"/>
              </a:rPr>
              <a:t> </a:t>
            </a:r>
            <a:r>
              <a:rPr lang="en-US" sz="4200" b="1">
                <a:solidFill>
                  <a:schemeClr val="tx2"/>
                </a:solidFill>
                <a:latin typeface="Tw Cen MT" panose="020B0602020104020603" pitchFamily="34" charset="77"/>
              </a:rPr>
              <a:t>Tailoring Network Traffic for Non-Uniform</a:t>
            </a:r>
            <a:br>
              <a:rPr lang="en-US" sz="4200" b="1">
                <a:solidFill>
                  <a:schemeClr val="tx2"/>
                </a:solidFill>
                <a:latin typeface="Tw Cen MT" panose="020B0602020104020603" pitchFamily="34" charset="77"/>
              </a:rPr>
            </a:br>
            <a:r>
              <a:rPr lang="en-US" sz="4200" b="1">
                <a:solidFill>
                  <a:schemeClr val="tx2"/>
                </a:solidFill>
                <a:latin typeface="Tw Cen MT" panose="020B0602020104020603" pitchFamily="34" charset="77"/>
              </a:rPr>
              <a:t>Bandwidth Multi-GPU Systems</a:t>
            </a:r>
          </a:p>
        </p:txBody>
      </p:sp>
      <p:sp>
        <p:nvSpPr>
          <p:cNvPr id="3" name="Subtitle 2">
            <a:extLst>
              <a:ext uri="{FF2B5EF4-FFF2-40B4-BE49-F238E27FC236}">
                <a16:creationId xmlns:a16="http://schemas.microsoft.com/office/drawing/2014/main" id="{79CDD6EA-7CF5-4BEA-ABBA-185F3CF614A1}"/>
              </a:ext>
            </a:extLst>
          </p:cNvPr>
          <p:cNvSpPr>
            <a:spLocks noGrp="1"/>
          </p:cNvSpPr>
          <p:nvPr>
            <p:ph type="subTitle" idx="1"/>
          </p:nvPr>
        </p:nvSpPr>
        <p:spPr>
          <a:xfrm>
            <a:off x="1" y="3218692"/>
            <a:ext cx="12191998" cy="1044848"/>
          </a:xfrm>
        </p:spPr>
        <p:txBody>
          <a:bodyPr>
            <a:normAutofit/>
          </a:bodyPr>
          <a:lstStyle/>
          <a:p>
            <a:r>
              <a:rPr lang="en-US" sz="2600" b="1">
                <a:solidFill>
                  <a:schemeClr val="accent2">
                    <a:lumMod val="75000"/>
                  </a:schemeClr>
                </a:solidFill>
                <a:latin typeface="Cambria" panose="02040503050406030204" pitchFamily="18" charset="0"/>
              </a:rPr>
              <a:t>Amel Fatima</a:t>
            </a:r>
            <a:r>
              <a:rPr lang="en-US" sz="2600" b="1" baseline="30000">
                <a:solidFill>
                  <a:schemeClr val="accent2">
                    <a:lumMod val="75000"/>
                  </a:schemeClr>
                </a:solidFill>
                <a:latin typeface="Cambria" panose="02040503050406030204" pitchFamily="18" charset="0"/>
              </a:rPr>
              <a:t>1</a:t>
            </a:r>
            <a:endParaRPr lang="en-US" sz="2600" b="1" baseline="30000">
              <a:latin typeface="Cambria" panose="02040503050406030204" pitchFamily="18" charset="0"/>
            </a:endParaRPr>
          </a:p>
          <a:p>
            <a:r>
              <a:rPr lang="en-US" b="1">
                <a:solidFill>
                  <a:schemeClr val="accent1"/>
                </a:solidFill>
                <a:latin typeface="Cambria" panose="02040503050406030204" pitchFamily="18" charset="0"/>
              </a:rPr>
              <a:t>Yang Yang</a:t>
            </a:r>
            <a:r>
              <a:rPr lang="en-US" b="1" baseline="30000">
                <a:solidFill>
                  <a:schemeClr val="accent1"/>
                </a:solidFill>
                <a:latin typeface="Cambria" panose="02040503050406030204" pitchFamily="18" charset="0"/>
              </a:rPr>
              <a:t>1</a:t>
            </a:r>
            <a:r>
              <a:rPr lang="en-US">
                <a:latin typeface="Cambria" panose="02040503050406030204" pitchFamily="18" charset="0"/>
              </a:rPr>
              <a:t>, Yifan Sun</a:t>
            </a:r>
            <a:r>
              <a:rPr lang="en-US" baseline="30000">
                <a:latin typeface="Cambria" panose="02040503050406030204" pitchFamily="18" charset="0"/>
              </a:rPr>
              <a:t>2</a:t>
            </a:r>
            <a:r>
              <a:rPr lang="en-US">
                <a:latin typeface="Cambria" panose="02040503050406030204" pitchFamily="18" charset="0"/>
              </a:rPr>
              <a:t>, </a:t>
            </a:r>
            <a:r>
              <a:rPr lang="en-US" err="1">
                <a:latin typeface="Cambria" panose="02040503050406030204" pitchFamily="18" charset="0"/>
              </a:rPr>
              <a:t>Rachata</a:t>
            </a:r>
            <a:r>
              <a:rPr lang="en-US">
                <a:latin typeface="Cambria" panose="02040503050406030204" pitchFamily="18" charset="0"/>
              </a:rPr>
              <a:t> Ausavarungnirun</a:t>
            </a:r>
            <a:r>
              <a:rPr lang="en-US" baseline="30000">
                <a:latin typeface="Cambria" panose="02040503050406030204" pitchFamily="18" charset="0"/>
              </a:rPr>
              <a:t>3</a:t>
            </a:r>
            <a:r>
              <a:rPr lang="en-US">
                <a:latin typeface="Cambria" panose="02040503050406030204" pitchFamily="18" charset="0"/>
              </a:rPr>
              <a:t>, and Adwait Jog</a:t>
            </a:r>
            <a:r>
              <a:rPr lang="en-US" baseline="30000">
                <a:latin typeface="Cambria" panose="02040503050406030204" pitchFamily="18" charset="0"/>
              </a:rPr>
              <a:t>1</a:t>
            </a:r>
          </a:p>
        </p:txBody>
      </p:sp>
      <p:pic>
        <p:nvPicPr>
          <p:cNvPr id="1028" name="Picture 4" descr="Related image">
            <a:extLst>
              <a:ext uri="{FF2B5EF4-FFF2-40B4-BE49-F238E27FC236}">
                <a16:creationId xmlns:a16="http://schemas.microsoft.com/office/drawing/2014/main" id="{4A086C93-D589-4265-B8CD-6489581622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038" b="21565"/>
          <a:stretch>
            <a:fillRect/>
          </a:stretch>
        </p:blipFill>
        <p:spPr bwMode="auto">
          <a:xfrm>
            <a:off x="2727904" y="4954473"/>
            <a:ext cx="2123266" cy="13036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62139D9-5E9B-5BC7-3375-4F1425422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1924" y="5083868"/>
            <a:ext cx="2301156" cy="1044849"/>
          </a:xfrm>
          <a:prstGeom prst="rect">
            <a:avLst/>
          </a:prstGeom>
        </p:spPr>
      </p:pic>
      <p:pic>
        <p:nvPicPr>
          <p:cNvPr id="9" name="Picture 8">
            <a:extLst>
              <a:ext uri="{FF2B5EF4-FFF2-40B4-BE49-F238E27FC236}">
                <a16:creationId xmlns:a16="http://schemas.microsoft.com/office/drawing/2014/main" id="{7375B237-AD7A-0712-A5D6-EBD413C1E776}"/>
              </a:ext>
            </a:extLst>
          </p:cNvPr>
          <p:cNvPicPr>
            <a:picLocks noChangeAspect="1"/>
          </p:cNvPicPr>
          <p:nvPr/>
        </p:nvPicPr>
        <p:blipFill>
          <a:blip r:embed="rId5"/>
          <a:stretch>
            <a:fillRect/>
          </a:stretch>
        </p:blipFill>
        <p:spPr>
          <a:xfrm>
            <a:off x="8181748" y="4954471"/>
            <a:ext cx="1303641" cy="1303641"/>
          </a:xfrm>
          <a:prstGeom prst="rect">
            <a:avLst/>
          </a:prstGeom>
        </p:spPr>
      </p:pic>
      <p:sp>
        <p:nvSpPr>
          <p:cNvPr id="4" name="TextBox 3">
            <a:extLst>
              <a:ext uri="{FF2B5EF4-FFF2-40B4-BE49-F238E27FC236}">
                <a16:creationId xmlns:a16="http://schemas.microsoft.com/office/drawing/2014/main" id="{B6DD5ED4-533E-22A7-200D-1A5BECD06A74}"/>
              </a:ext>
            </a:extLst>
          </p:cNvPr>
          <p:cNvSpPr txBox="1"/>
          <p:nvPr/>
        </p:nvSpPr>
        <p:spPr>
          <a:xfrm>
            <a:off x="2234045" y="5187295"/>
            <a:ext cx="336952" cy="400110"/>
          </a:xfrm>
          <a:prstGeom prst="rect">
            <a:avLst/>
          </a:prstGeom>
          <a:noFill/>
        </p:spPr>
        <p:txBody>
          <a:bodyPr wrap="none" rtlCol="0">
            <a:spAutoFit/>
          </a:bodyPr>
          <a:lstStyle/>
          <a:p>
            <a:r>
              <a:rPr lang="en-US" sz="2000" b="1">
                <a:latin typeface="Cambria" panose="02040503050406030204" pitchFamily="18" charset="0"/>
              </a:rPr>
              <a:t>1</a:t>
            </a:r>
          </a:p>
        </p:txBody>
      </p:sp>
      <p:sp>
        <p:nvSpPr>
          <p:cNvPr id="5" name="TextBox 4">
            <a:extLst>
              <a:ext uri="{FF2B5EF4-FFF2-40B4-BE49-F238E27FC236}">
                <a16:creationId xmlns:a16="http://schemas.microsoft.com/office/drawing/2014/main" id="{3ACD39CC-7535-A92A-8603-0D339CA338A6}"/>
              </a:ext>
            </a:extLst>
          </p:cNvPr>
          <p:cNvSpPr txBox="1"/>
          <p:nvPr/>
        </p:nvSpPr>
        <p:spPr>
          <a:xfrm>
            <a:off x="5061602" y="5076837"/>
            <a:ext cx="336952" cy="400110"/>
          </a:xfrm>
          <a:prstGeom prst="rect">
            <a:avLst/>
          </a:prstGeom>
          <a:noFill/>
        </p:spPr>
        <p:txBody>
          <a:bodyPr wrap="none" rtlCol="0">
            <a:spAutoFit/>
          </a:bodyPr>
          <a:lstStyle/>
          <a:p>
            <a:r>
              <a:rPr lang="en-US" sz="2000" b="1">
                <a:latin typeface="Cambria" panose="02040503050406030204" pitchFamily="18" charset="0"/>
              </a:rPr>
              <a:t>2</a:t>
            </a:r>
          </a:p>
        </p:txBody>
      </p:sp>
      <p:sp>
        <p:nvSpPr>
          <p:cNvPr id="6" name="TextBox 5">
            <a:extLst>
              <a:ext uri="{FF2B5EF4-FFF2-40B4-BE49-F238E27FC236}">
                <a16:creationId xmlns:a16="http://schemas.microsoft.com/office/drawing/2014/main" id="{3F6E94BC-7205-14A1-E691-8FE172A40E20}"/>
              </a:ext>
            </a:extLst>
          </p:cNvPr>
          <p:cNvSpPr txBox="1"/>
          <p:nvPr/>
        </p:nvSpPr>
        <p:spPr>
          <a:xfrm>
            <a:off x="7756990" y="5083868"/>
            <a:ext cx="336952" cy="400110"/>
          </a:xfrm>
          <a:prstGeom prst="rect">
            <a:avLst/>
          </a:prstGeom>
          <a:noFill/>
        </p:spPr>
        <p:txBody>
          <a:bodyPr wrap="none" rtlCol="0">
            <a:spAutoFit/>
          </a:bodyPr>
          <a:lstStyle/>
          <a:p>
            <a:r>
              <a:rPr lang="en-US" sz="2000" b="1">
                <a:latin typeface="Cambria" panose="02040503050406030204" pitchFamily="18" charset="0"/>
              </a:rPr>
              <a:t>3</a:t>
            </a:r>
          </a:p>
        </p:txBody>
      </p:sp>
    </p:spTree>
    <p:extLst>
      <p:ext uri="{BB962C8B-B14F-4D97-AF65-F5344CB8AC3E}">
        <p14:creationId xmlns:p14="http://schemas.microsoft.com/office/powerpoint/2010/main" val="56616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07656-C559-54D0-5428-DBC129465BBB}"/>
            </a:ext>
          </a:extLst>
        </p:cNvPr>
        <p:cNvGrpSpPr/>
        <p:nvPr/>
      </p:nvGrpSpPr>
      <p:grpSpPr>
        <a:xfrm>
          <a:off x="0" y="0"/>
          <a:ext cx="0" cy="0"/>
          <a:chOff x="0" y="0"/>
          <a:chExt cx="0" cy="0"/>
        </a:xfrm>
      </p:grpSpPr>
      <p:sp>
        <p:nvSpPr>
          <p:cNvPr id="449" name="Content Placeholder 2">
            <a:extLst>
              <a:ext uri="{FF2B5EF4-FFF2-40B4-BE49-F238E27FC236}">
                <a16:creationId xmlns:a16="http://schemas.microsoft.com/office/drawing/2014/main" id="{C0D858F0-F1DD-1E36-2120-0B50047591DA}"/>
              </a:ext>
            </a:extLst>
          </p:cNvPr>
          <p:cNvSpPr>
            <a:spLocks noGrp="1"/>
          </p:cNvSpPr>
          <p:nvPr>
            <p:ph idx="1"/>
          </p:nvPr>
        </p:nvSpPr>
        <p:spPr>
          <a:xfrm>
            <a:off x="838198" y="1503119"/>
            <a:ext cx="11095893" cy="1053372"/>
          </a:xfrm>
        </p:spPr>
        <p:txBody>
          <a:bodyPr>
            <a:noAutofit/>
          </a:bodyPr>
          <a:lstStyle/>
          <a:p>
            <a:pPr marL="0" indent="0">
              <a:buNone/>
            </a:pPr>
            <a:r>
              <a:rPr lang="en-US">
                <a:latin typeface="Tw Cen MT" panose="020B0602020104020603" pitchFamily="34" charset="77"/>
              </a:rPr>
              <a:t>Memory access bandwidth varies across the system</a:t>
            </a:r>
          </a:p>
          <a:p>
            <a:pPr marL="0" indent="0">
              <a:buNone/>
            </a:pPr>
            <a:r>
              <a:rPr lang="en-US">
                <a:latin typeface="Tw Cen MT" panose="020B0602020104020603" pitchFamily="34" charset="77"/>
              </a:rPr>
              <a:t>Nearby GPUs enjoy higher bandwidth and lower latency, and vice versa</a:t>
            </a:r>
          </a:p>
        </p:txBody>
      </p:sp>
      <p:sp>
        <p:nvSpPr>
          <p:cNvPr id="5" name="Slide Number Placeholder 355">
            <a:extLst>
              <a:ext uri="{FF2B5EF4-FFF2-40B4-BE49-F238E27FC236}">
                <a16:creationId xmlns:a16="http://schemas.microsoft.com/office/drawing/2014/main" id="{7662E434-C579-FF2C-52D5-FCD2E8EB18ED}"/>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10</a:t>
            </a:fld>
            <a:endParaRPr lang="en-US"/>
          </a:p>
        </p:txBody>
      </p:sp>
      <p:sp>
        <p:nvSpPr>
          <p:cNvPr id="12" name="Title 1">
            <a:extLst>
              <a:ext uri="{FF2B5EF4-FFF2-40B4-BE49-F238E27FC236}">
                <a16:creationId xmlns:a16="http://schemas.microsoft.com/office/drawing/2014/main" id="{8AD91C7A-00E1-D304-AFFA-0E396946C0CC}"/>
              </a:ext>
            </a:extLst>
          </p:cNvPr>
          <p:cNvSpPr>
            <a:spLocks noGrp="1"/>
          </p:cNvSpPr>
          <p:nvPr>
            <p:ph type="title"/>
          </p:nvPr>
        </p:nvSpPr>
        <p:spPr>
          <a:xfrm>
            <a:off x="838200" y="327547"/>
            <a:ext cx="10515600" cy="1325563"/>
          </a:xfrm>
        </p:spPr>
        <p:txBody>
          <a:bodyPr/>
          <a:lstStyle/>
          <a:p>
            <a:r>
              <a:rPr lang="en-US"/>
              <a:t>NON-UNIFORM BANDWIDTH -&gt; NUMA</a:t>
            </a:r>
          </a:p>
        </p:txBody>
      </p:sp>
      <p:sp>
        <p:nvSpPr>
          <p:cNvPr id="685" name="Rounded Rectangle 684">
            <a:extLst>
              <a:ext uri="{FF2B5EF4-FFF2-40B4-BE49-F238E27FC236}">
                <a16:creationId xmlns:a16="http://schemas.microsoft.com/office/drawing/2014/main" id="{68F93B09-1DCB-29B2-3714-AD0B9867973A}"/>
              </a:ext>
            </a:extLst>
          </p:cNvPr>
          <p:cNvSpPr/>
          <p:nvPr/>
        </p:nvSpPr>
        <p:spPr>
          <a:xfrm>
            <a:off x="2800416" y="3959776"/>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ounded Rectangle 685">
            <a:extLst>
              <a:ext uri="{FF2B5EF4-FFF2-40B4-BE49-F238E27FC236}">
                <a16:creationId xmlns:a16="http://schemas.microsoft.com/office/drawing/2014/main" id="{7C197444-EA6A-5EA5-412A-852462410F60}"/>
              </a:ext>
            </a:extLst>
          </p:cNvPr>
          <p:cNvSpPr/>
          <p:nvPr/>
        </p:nvSpPr>
        <p:spPr>
          <a:xfrm>
            <a:off x="707550" y="3957405"/>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Rounded Rectangle 686">
            <a:extLst>
              <a:ext uri="{FF2B5EF4-FFF2-40B4-BE49-F238E27FC236}">
                <a16:creationId xmlns:a16="http://schemas.microsoft.com/office/drawing/2014/main" id="{ADE64556-02D2-197E-B7FF-4666F9E05211}"/>
              </a:ext>
            </a:extLst>
          </p:cNvPr>
          <p:cNvSpPr/>
          <p:nvPr/>
        </p:nvSpPr>
        <p:spPr>
          <a:xfrm>
            <a:off x="1828559" y="403472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8" name="Straight Connector 687">
            <a:extLst>
              <a:ext uri="{FF2B5EF4-FFF2-40B4-BE49-F238E27FC236}">
                <a16:creationId xmlns:a16="http://schemas.microsoft.com/office/drawing/2014/main" id="{6A99E78D-5C44-A616-A346-002FFC3FF781}"/>
              </a:ext>
            </a:extLst>
          </p:cNvPr>
          <p:cNvCxnSpPr>
            <a:cxnSpLocks/>
          </p:cNvCxnSpPr>
          <p:nvPr/>
        </p:nvCxnSpPr>
        <p:spPr>
          <a:xfrm flipH="1">
            <a:off x="1445814" y="4070431"/>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89" name="Straight Connector 688">
            <a:extLst>
              <a:ext uri="{FF2B5EF4-FFF2-40B4-BE49-F238E27FC236}">
                <a16:creationId xmlns:a16="http://schemas.microsoft.com/office/drawing/2014/main" id="{E860B013-EE76-7902-83B7-31F67F5ADEF7}"/>
              </a:ext>
            </a:extLst>
          </p:cNvPr>
          <p:cNvCxnSpPr>
            <a:cxnSpLocks/>
          </p:cNvCxnSpPr>
          <p:nvPr/>
        </p:nvCxnSpPr>
        <p:spPr>
          <a:xfrm flipH="1">
            <a:off x="1445814" y="4156898"/>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0" name="Straight Connector 689">
            <a:extLst>
              <a:ext uri="{FF2B5EF4-FFF2-40B4-BE49-F238E27FC236}">
                <a16:creationId xmlns:a16="http://schemas.microsoft.com/office/drawing/2014/main" id="{703B1582-6855-8B93-C853-505F924E4E82}"/>
              </a:ext>
            </a:extLst>
          </p:cNvPr>
          <p:cNvCxnSpPr>
            <a:cxnSpLocks/>
          </p:cNvCxnSpPr>
          <p:nvPr/>
        </p:nvCxnSpPr>
        <p:spPr>
          <a:xfrm flipH="1">
            <a:off x="1445814" y="424762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1" name="Straight Connector 690">
            <a:extLst>
              <a:ext uri="{FF2B5EF4-FFF2-40B4-BE49-F238E27FC236}">
                <a16:creationId xmlns:a16="http://schemas.microsoft.com/office/drawing/2014/main" id="{ECEE2C0F-88C1-0706-1726-8790669045B6}"/>
              </a:ext>
            </a:extLst>
          </p:cNvPr>
          <p:cNvCxnSpPr>
            <a:cxnSpLocks/>
          </p:cNvCxnSpPr>
          <p:nvPr/>
        </p:nvCxnSpPr>
        <p:spPr>
          <a:xfrm flipH="1">
            <a:off x="1445814" y="433721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2" name="Straight Connector 691">
            <a:extLst>
              <a:ext uri="{FF2B5EF4-FFF2-40B4-BE49-F238E27FC236}">
                <a16:creationId xmlns:a16="http://schemas.microsoft.com/office/drawing/2014/main" id="{365EE530-5C94-F1B8-B430-2153EEC4A5AA}"/>
              </a:ext>
            </a:extLst>
          </p:cNvPr>
          <p:cNvCxnSpPr>
            <a:cxnSpLocks/>
          </p:cNvCxnSpPr>
          <p:nvPr/>
        </p:nvCxnSpPr>
        <p:spPr>
          <a:xfrm flipH="1">
            <a:off x="2481436" y="4162335"/>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3" name="Straight Connector 692">
            <a:extLst>
              <a:ext uri="{FF2B5EF4-FFF2-40B4-BE49-F238E27FC236}">
                <a16:creationId xmlns:a16="http://schemas.microsoft.com/office/drawing/2014/main" id="{A5459E55-1E43-D190-A58E-EC5C365DD0CB}"/>
              </a:ext>
            </a:extLst>
          </p:cNvPr>
          <p:cNvCxnSpPr>
            <a:cxnSpLocks/>
          </p:cNvCxnSpPr>
          <p:nvPr/>
        </p:nvCxnSpPr>
        <p:spPr>
          <a:xfrm flipH="1" flipV="1">
            <a:off x="2482448" y="4262652"/>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94" name="Rounded Rectangle 693">
            <a:extLst>
              <a:ext uri="{FF2B5EF4-FFF2-40B4-BE49-F238E27FC236}">
                <a16:creationId xmlns:a16="http://schemas.microsoft.com/office/drawing/2014/main" id="{5737C9CA-4D83-0116-91FD-9DB2DEC5124C}"/>
              </a:ext>
            </a:extLst>
          </p:cNvPr>
          <p:cNvSpPr/>
          <p:nvPr/>
        </p:nvSpPr>
        <p:spPr>
          <a:xfrm>
            <a:off x="2898291" y="4042683"/>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ounded Rectangle 694">
            <a:extLst>
              <a:ext uri="{FF2B5EF4-FFF2-40B4-BE49-F238E27FC236}">
                <a16:creationId xmlns:a16="http://schemas.microsoft.com/office/drawing/2014/main" id="{05F6B266-9749-B341-B575-D9BC3DF5F41C}"/>
              </a:ext>
            </a:extLst>
          </p:cNvPr>
          <p:cNvSpPr/>
          <p:nvPr/>
        </p:nvSpPr>
        <p:spPr>
          <a:xfrm>
            <a:off x="2799532" y="4967743"/>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ounded Rectangle 695">
            <a:extLst>
              <a:ext uri="{FF2B5EF4-FFF2-40B4-BE49-F238E27FC236}">
                <a16:creationId xmlns:a16="http://schemas.microsoft.com/office/drawing/2014/main" id="{6155AE7E-AA12-73E9-AB5A-2903C1A8F94D}"/>
              </a:ext>
            </a:extLst>
          </p:cNvPr>
          <p:cNvSpPr/>
          <p:nvPr/>
        </p:nvSpPr>
        <p:spPr>
          <a:xfrm>
            <a:off x="706666" y="4965372"/>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Rounded Rectangle 696">
            <a:extLst>
              <a:ext uri="{FF2B5EF4-FFF2-40B4-BE49-F238E27FC236}">
                <a16:creationId xmlns:a16="http://schemas.microsoft.com/office/drawing/2014/main" id="{016B0D20-10E1-4E40-C537-F09FBEBF8735}"/>
              </a:ext>
            </a:extLst>
          </p:cNvPr>
          <p:cNvSpPr/>
          <p:nvPr/>
        </p:nvSpPr>
        <p:spPr>
          <a:xfrm>
            <a:off x="1827675" y="5042688"/>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8" name="Straight Connector 697">
            <a:extLst>
              <a:ext uri="{FF2B5EF4-FFF2-40B4-BE49-F238E27FC236}">
                <a16:creationId xmlns:a16="http://schemas.microsoft.com/office/drawing/2014/main" id="{14C7979F-068C-8624-85E1-F24B70A94C03}"/>
              </a:ext>
            </a:extLst>
          </p:cNvPr>
          <p:cNvCxnSpPr>
            <a:cxnSpLocks/>
          </p:cNvCxnSpPr>
          <p:nvPr/>
        </p:nvCxnSpPr>
        <p:spPr>
          <a:xfrm flipH="1">
            <a:off x="1444930" y="507839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9" name="Straight Connector 698">
            <a:extLst>
              <a:ext uri="{FF2B5EF4-FFF2-40B4-BE49-F238E27FC236}">
                <a16:creationId xmlns:a16="http://schemas.microsoft.com/office/drawing/2014/main" id="{718A97B3-3A98-9063-5ABA-34905D8AC41F}"/>
              </a:ext>
            </a:extLst>
          </p:cNvPr>
          <p:cNvCxnSpPr>
            <a:cxnSpLocks/>
          </p:cNvCxnSpPr>
          <p:nvPr/>
        </p:nvCxnSpPr>
        <p:spPr>
          <a:xfrm flipH="1">
            <a:off x="1444930" y="516486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0" name="Straight Connector 699">
            <a:extLst>
              <a:ext uri="{FF2B5EF4-FFF2-40B4-BE49-F238E27FC236}">
                <a16:creationId xmlns:a16="http://schemas.microsoft.com/office/drawing/2014/main" id="{79E81FB2-A00C-F922-2212-2F162F9DB231}"/>
              </a:ext>
            </a:extLst>
          </p:cNvPr>
          <p:cNvCxnSpPr>
            <a:cxnSpLocks/>
          </p:cNvCxnSpPr>
          <p:nvPr/>
        </p:nvCxnSpPr>
        <p:spPr>
          <a:xfrm flipH="1">
            <a:off x="1444930" y="525559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1" name="Straight Connector 700">
            <a:extLst>
              <a:ext uri="{FF2B5EF4-FFF2-40B4-BE49-F238E27FC236}">
                <a16:creationId xmlns:a16="http://schemas.microsoft.com/office/drawing/2014/main" id="{F82D5E26-6CDD-63DF-548E-106140B3FDCB}"/>
              </a:ext>
            </a:extLst>
          </p:cNvPr>
          <p:cNvCxnSpPr>
            <a:cxnSpLocks/>
          </p:cNvCxnSpPr>
          <p:nvPr/>
        </p:nvCxnSpPr>
        <p:spPr>
          <a:xfrm flipH="1">
            <a:off x="1444930" y="5345180"/>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2" name="Straight Connector 701">
            <a:extLst>
              <a:ext uri="{FF2B5EF4-FFF2-40B4-BE49-F238E27FC236}">
                <a16:creationId xmlns:a16="http://schemas.microsoft.com/office/drawing/2014/main" id="{CD76A6C9-7EC4-79BE-0FF2-F3B5BF15962C}"/>
              </a:ext>
            </a:extLst>
          </p:cNvPr>
          <p:cNvCxnSpPr>
            <a:cxnSpLocks/>
          </p:cNvCxnSpPr>
          <p:nvPr/>
        </p:nvCxnSpPr>
        <p:spPr>
          <a:xfrm flipH="1">
            <a:off x="2480552" y="5170303"/>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3" name="Straight Connector 702">
            <a:extLst>
              <a:ext uri="{FF2B5EF4-FFF2-40B4-BE49-F238E27FC236}">
                <a16:creationId xmlns:a16="http://schemas.microsoft.com/office/drawing/2014/main" id="{4C43D3E0-9C3E-3756-D98C-3E21AAB95D45}"/>
              </a:ext>
            </a:extLst>
          </p:cNvPr>
          <p:cNvCxnSpPr>
            <a:cxnSpLocks/>
          </p:cNvCxnSpPr>
          <p:nvPr/>
        </p:nvCxnSpPr>
        <p:spPr>
          <a:xfrm flipH="1" flipV="1">
            <a:off x="2481564" y="5270619"/>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4" name="Straight Connector 703">
            <a:extLst>
              <a:ext uri="{FF2B5EF4-FFF2-40B4-BE49-F238E27FC236}">
                <a16:creationId xmlns:a16="http://schemas.microsoft.com/office/drawing/2014/main" id="{E165290B-6E73-1B0B-F0B2-70B53B60DE21}"/>
              </a:ext>
            </a:extLst>
          </p:cNvPr>
          <p:cNvCxnSpPr>
            <a:cxnSpLocks/>
          </p:cNvCxnSpPr>
          <p:nvPr/>
        </p:nvCxnSpPr>
        <p:spPr>
          <a:xfrm flipH="1">
            <a:off x="3550283" y="5086361"/>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5" name="Straight Connector 704">
            <a:extLst>
              <a:ext uri="{FF2B5EF4-FFF2-40B4-BE49-F238E27FC236}">
                <a16:creationId xmlns:a16="http://schemas.microsoft.com/office/drawing/2014/main" id="{0D4C29F4-EEC9-A13A-CDE5-3402BC3BB037}"/>
              </a:ext>
            </a:extLst>
          </p:cNvPr>
          <p:cNvCxnSpPr>
            <a:cxnSpLocks/>
          </p:cNvCxnSpPr>
          <p:nvPr/>
        </p:nvCxnSpPr>
        <p:spPr>
          <a:xfrm flipH="1">
            <a:off x="3550283" y="5172828"/>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6" name="Straight Connector 705">
            <a:extLst>
              <a:ext uri="{FF2B5EF4-FFF2-40B4-BE49-F238E27FC236}">
                <a16:creationId xmlns:a16="http://schemas.microsoft.com/office/drawing/2014/main" id="{2FFE5542-1743-DCB3-2B9F-3C592FC56B57}"/>
              </a:ext>
            </a:extLst>
          </p:cNvPr>
          <p:cNvCxnSpPr>
            <a:cxnSpLocks/>
          </p:cNvCxnSpPr>
          <p:nvPr/>
        </p:nvCxnSpPr>
        <p:spPr>
          <a:xfrm flipH="1">
            <a:off x="3550283" y="526355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7" name="Straight Connector 706">
            <a:extLst>
              <a:ext uri="{FF2B5EF4-FFF2-40B4-BE49-F238E27FC236}">
                <a16:creationId xmlns:a16="http://schemas.microsoft.com/office/drawing/2014/main" id="{467D6DD6-9386-449C-D624-03F77CC39CB2}"/>
              </a:ext>
            </a:extLst>
          </p:cNvPr>
          <p:cNvCxnSpPr>
            <a:cxnSpLocks/>
          </p:cNvCxnSpPr>
          <p:nvPr/>
        </p:nvCxnSpPr>
        <p:spPr>
          <a:xfrm flipH="1">
            <a:off x="3550283" y="535314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8" name="Straight Connector 707">
            <a:extLst>
              <a:ext uri="{FF2B5EF4-FFF2-40B4-BE49-F238E27FC236}">
                <a16:creationId xmlns:a16="http://schemas.microsoft.com/office/drawing/2014/main" id="{83C607BA-285F-F1BC-E9F3-C42EF4FBFCC5}"/>
              </a:ext>
            </a:extLst>
          </p:cNvPr>
          <p:cNvCxnSpPr>
            <a:cxnSpLocks/>
          </p:cNvCxnSpPr>
          <p:nvPr/>
        </p:nvCxnSpPr>
        <p:spPr>
          <a:xfrm flipV="1">
            <a:off x="1118492" y="4375287"/>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09" name="Straight Connector 708">
            <a:extLst>
              <a:ext uri="{FF2B5EF4-FFF2-40B4-BE49-F238E27FC236}">
                <a16:creationId xmlns:a16="http://schemas.microsoft.com/office/drawing/2014/main" id="{7C98A01D-586E-E0DF-B2C9-359F8EC6DD5B}"/>
              </a:ext>
            </a:extLst>
          </p:cNvPr>
          <p:cNvCxnSpPr>
            <a:cxnSpLocks/>
          </p:cNvCxnSpPr>
          <p:nvPr/>
        </p:nvCxnSpPr>
        <p:spPr>
          <a:xfrm flipV="1">
            <a:off x="2154114" y="4375287"/>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0" name="Straight Connector 709">
            <a:extLst>
              <a:ext uri="{FF2B5EF4-FFF2-40B4-BE49-F238E27FC236}">
                <a16:creationId xmlns:a16="http://schemas.microsoft.com/office/drawing/2014/main" id="{3212A19C-CEBB-455B-1555-A2686CF6D409}"/>
              </a:ext>
            </a:extLst>
          </p:cNvPr>
          <p:cNvCxnSpPr>
            <a:cxnSpLocks/>
          </p:cNvCxnSpPr>
          <p:nvPr/>
        </p:nvCxnSpPr>
        <p:spPr>
          <a:xfrm flipH="1">
            <a:off x="1105470" y="4395612"/>
            <a:ext cx="3154882" cy="636833"/>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1" name="Straight Connector 710">
            <a:extLst>
              <a:ext uri="{FF2B5EF4-FFF2-40B4-BE49-F238E27FC236}">
                <a16:creationId xmlns:a16="http://schemas.microsoft.com/office/drawing/2014/main" id="{A7E3CC91-0FFC-416C-3326-2DAC81A08ABC}"/>
              </a:ext>
            </a:extLst>
          </p:cNvPr>
          <p:cNvCxnSpPr>
            <a:cxnSpLocks/>
          </p:cNvCxnSpPr>
          <p:nvPr/>
        </p:nvCxnSpPr>
        <p:spPr>
          <a:xfrm flipV="1">
            <a:off x="3216291" y="4380775"/>
            <a:ext cx="0" cy="94762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2" name="Rounded Rectangle 711">
            <a:extLst>
              <a:ext uri="{FF2B5EF4-FFF2-40B4-BE49-F238E27FC236}">
                <a16:creationId xmlns:a16="http://schemas.microsoft.com/office/drawing/2014/main" id="{3101BD92-3550-8157-24E5-503B39FC07A8}"/>
              </a:ext>
            </a:extLst>
          </p:cNvPr>
          <p:cNvSpPr/>
          <p:nvPr/>
        </p:nvSpPr>
        <p:spPr>
          <a:xfrm>
            <a:off x="2897407" y="505065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4" name="Straight Connector 713">
            <a:extLst>
              <a:ext uri="{FF2B5EF4-FFF2-40B4-BE49-F238E27FC236}">
                <a16:creationId xmlns:a16="http://schemas.microsoft.com/office/drawing/2014/main" id="{A2D8E4ED-AE49-7107-169A-B420F1E64F4E}"/>
              </a:ext>
            </a:extLst>
          </p:cNvPr>
          <p:cNvCxnSpPr>
            <a:cxnSpLocks/>
          </p:cNvCxnSpPr>
          <p:nvPr/>
        </p:nvCxnSpPr>
        <p:spPr>
          <a:xfrm flipH="1" flipV="1">
            <a:off x="1125579" y="4383166"/>
            <a:ext cx="3133888" cy="667485"/>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15" name="Rounded Rectangle 714">
            <a:extLst>
              <a:ext uri="{FF2B5EF4-FFF2-40B4-BE49-F238E27FC236}">
                <a16:creationId xmlns:a16="http://schemas.microsoft.com/office/drawing/2014/main" id="{A249D6ED-1285-C43A-22C5-5498886B8CDB}"/>
              </a:ext>
            </a:extLst>
          </p:cNvPr>
          <p:cNvSpPr/>
          <p:nvPr/>
        </p:nvSpPr>
        <p:spPr>
          <a:xfrm>
            <a:off x="3933029" y="505065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ounded Rectangle 715">
            <a:extLst>
              <a:ext uri="{FF2B5EF4-FFF2-40B4-BE49-F238E27FC236}">
                <a16:creationId xmlns:a16="http://schemas.microsoft.com/office/drawing/2014/main" id="{F85D70C4-7C73-49FA-1FF9-F1A0BAA96988}"/>
              </a:ext>
            </a:extLst>
          </p:cNvPr>
          <p:cNvSpPr/>
          <p:nvPr/>
        </p:nvSpPr>
        <p:spPr>
          <a:xfrm>
            <a:off x="792938" y="403472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TextBox 716">
            <a:extLst>
              <a:ext uri="{FF2B5EF4-FFF2-40B4-BE49-F238E27FC236}">
                <a16:creationId xmlns:a16="http://schemas.microsoft.com/office/drawing/2014/main" id="{6F3094C7-CFF4-8E15-C0AB-5B00F1BDEB13}"/>
              </a:ext>
            </a:extLst>
          </p:cNvPr>
          <p:cNvSpPr txBox="1"/>
          <p:nvPr/>
        </p:nvSpPr>
        <p:spPr>
          <a:xfrm>
            <a:off x="787023" y="4091642"/>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5</a:t>
            </a:r>
            <a:endParaRPr lang="en-US" sz="1600">
              <a:latin typeface="Franklin Gothic Medium" panose="020B0603020102020204" pitchFamily="34" charset="0"/>
              <a:cs typeface="Calibri" panose="020F0502020204030204" pitchFamily="34" charset="0"/>
            </a:endParaRPr>
          </a:p>
        </p:txBody>
      </p:sp>
      <p:sp>
        <p:nvSpPr>
          <p:cNvPr id="718" name="Rounded Rectangle 717">
            <a:extLst>
              <a:ext uri="{FF2B5EF4-FFF2-40B4-BE49-F238E27FC236}">
                <a16:creationId xmlns:a16="http://schemas.microsoft.com/office/drawing/2014/main" id="{F5B521F0-8B32-C7B9-2887-9EE0879DC393}"/>
              </a:ext>
            </a:extLst>
          </p:cNvPr>
          <p:cNvSpPr/>
          <p:nvPr/>
        </p:nvSpPr>
        <p:spPr>
          <a:xfrm>
            <a:off x="792053" y="5042688"/>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Rounded Rectangle 718">
            <a:extLst>
              <a:ext uri="{FF2B5EF4-FFF2-40B4-BE49-F238E27FC236}">
                <a16:creationId xmlns:a16="http://schemas.microsoft.com/office/drawing/2014/main" id="{272BD721-0BC1-CD4D-EF23-C7E5CC5A148C}"/>
              </a:ext>
            </a:extLst>
          </p:cNvPr>
          <p:cNvSpPr/>
          <p:nvPr/>
        </p:nvSpPr>
        <p:spPr>
          <a:xfrm>
            <a:off x="3933913" y="4042683"/>
            <a:ext cx="652876" cy="340566"/>
          </a:xfrm>
          <a:prstGeom prst="roundRect">
            <a:avLst/>
          </a:prstGeom>
          <a:solidFill>
            <a:schemeClr val="accent4">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TextBox 719">
            <a:extLst>
              <a:ext uri="{FF2B5EF4-FFF2-40B4-BE49-F238E27FC236}">
                <a16:creationId xmlns:a16="http://schemas.microsoft.com/office/drawing/2014/main" id="{E01DCDB1-EDB5-1A49-8A17-8F9B85DE88A1}"/>
              </a:ext>
            </a:extLst>
          </p:cNvPr>
          <p:cNvSpPr txBox="1"/>
          <p:nvPr/>
        </p:nvSpPr>
        <p:spPr>
          <a:xfrm>
            <a:off x="1817247"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4</a:t>
            </a:r>
            <a:endParaRPr lang="en-US" sz="1600">
              <a:latin typeface="Franklin Gothic Medium" panose="020B0603020102020204" pitchFamily="34" charset="0"/>
              <a:cs typeface="Calibri" panose="020F0502020204030204" pitchFamily="34" charset="0"/>
            </a:endParaRPr>
          </a:p>
        </p:txBody>
      </p:sp>
      <p:sp>
        <p:nvSpPr>
          <p:cNvPr id="721" name="TextBox 720">
            <a:extLst>
              <a:ext uri="{FF2B5EF4-FFF2-40B4-BE49-F238E27FC236}">
                <a16:creationId xmlns:a16="http://schemas.microsoft.com/office/drawing/2014/main" id="{EA79F5D6-F878-9585-5ED5-8DA2F3B9638E}"/>
              </a:ext>
            </a:extLst>
          </p:cNvPr>
          <p:cNvSpPr txBox="1"/>
          <p:nvPr/>
        </p:nvSpPr>
        <p:spPr>
          <a:xfrm>
            <a:off x="793119" y="5106191"/>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7</a:t>
            </a:r>
            <a:endParaRPr lang="en-US" sz="1600">
              <a:latin typeface="Franklin Gothic Medium" panose="020B0603020102020204" pitchFamily="34" charset="0"/>
              <a:cs typeface="Calibri" panose="020F0502020204030204" pitchFamily="34" charset="0"/>
            </a:endParaRPr>
          </a:p>
        </p:txBody>
      </p:sp>
      <p:sp>
        <p:nvSpPr>
          <p:cNvPr id="722" name="TextBox 721">
            <a:extLst>
              <a:ext uri="{FF2B5EF4-FFF2-40B4-BE49-F238E27FC236}">
                <a16:creationId xmlns:a16="http://schemas.microsoft.com/office/drawing/2014/main" id="{557C0562-2DDC-642C-EF86-309D444AD8AB}"/>
              </a:ext>
            </a:extLst>
          </p:cNvPr>
          <p:cNvSpPr txBox="1"/>
          <p:nvPr/>
        </p:nvSpPr>
        <p:spPr>
          <a:xfrm>
            <a:off x="1820730" y="5109673"/>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6</a:t>
            </a:r>
            <a:endParaRPr lang="en-US" sz="1600">
              <a:latin typeface="Franklin Gothic Medium" panose="020B0603020102020204" pitchFamily="34" charset="0"/>
              <a:cs typeface="Calibri" panose="020F0502020204030204" pitchFamily="34" charset="0"/>
            </a:endParaRPr>
          </a:p>
        </p:txBody>
      </p:sp>
      <p:sp>
        <p:nvSpPr>
          <p:cNvPr id="723" name="TextBox 722">
            <a:extLst>
              <a:ext uri="{FF2B5EF4-FFF2-40B4-BE49-F238E27FC236}">
                <a16:creationId xmlns:a16="http://schemas.microsoft.com/office/drawing/2014/main" id="{98730E46-75A9-1E01-2027-31E97EE4C225}"/>
              </a:ext>
            </a:extLst>
          </p:cNvPr>
          <p:cNvSpPr txBox="1"/>
          <p:nvPr/>
        </p:nvSpPr>
        <p:spPr>
          <a:xfrm>
            <a:off x="2896239"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2</a:t>
            </a:r>
            <a:endParaRPr lang="en-US" sz="1600">
              <a:latin typeface="Franklin Gothic Medium" panose="020B0603020102020204" pitchFamily="34" charset="0"/>
              <a:cs typeface="Calibri" panose="020F0502020204030204" pitchFamily="34" charset="0"/>
            </a:endParaRPr>
          </a:p>
        </p:txBody>
      </p:sp>
      <p:sp>
        <p:nvSpPr>
          <p:cNvPr id="724" name="TextBox 723">
            <a:extLst>
              <a:ext uri="{FF2B5EF4-FFF2-40B4-BE49-F238E27FC236}">
                <a16:creationId xmlns:a16="http://schemas.microsoft.com/office/drawing/2014/main" id="{E3F857BB-2E60-AF2E-A00F-F9654CC891AE}"/>
              </a:ext>
            </a:extLst>
          </p:cNvPr>
          <p:cNvSpPr txBox="1"/>
          <p:nvPr/>
        </p:nvSpPr>
        <p:spPr>
          <a:xfrm>
            <a:off x="3926463"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3</a:t>
            </a:r>
            <a:endParaRPr lang="en-US" sz="1600">
              <a:latin typeface="Franklin Gothic Medium" panose="020B0603020102020204" pitchFamily="34" charset="0"/>
              <a:cs typeface="Calibri" panose="020F0502020204030204" pitchFamily="34" charset="0"/>
            </a:endParaRPr>
          </a:p>
        </p:txBody>
      </p:sp>
      <p:sp>
        <p:nvSpPr>
          <p:cNvPr id="725" name="TextBox 724">
            <a:extLst>
              <a:ext uri="{FF2B5EF4-FFF2-40B4-BE49-F238E27FC236}">
                <a16:creationId xmlns:a16="http://schemas.microsoft.com/office/drawing/2014/main" id="{374C9FEB-8D23-CB02-9E9C-277CB4695062}"/>
              </a:ext>
            </a:extLst>
          </p:cNvPr>
          <p:cNvSpPr txBox="1"/>
          <p:nvPr/>
        </p:nvSpPr>
        <p:spPr>
          <a:xfrm>
            <a:off x="2908431" y="5113156"/>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0</a:t>
            </a:r>
            <a:endParaRPr lang="en-US" sz="1600">
              <a:latin typeface="Franklin Gothic Medium" panose="020B0603020102020204" pitchFamily="34" charset="0"/>
              <a:cs typeface="Calibri" panose="020F0502020204030204" pitchFamily="34" charset="0"/>
            </a:endParaRPr>
          </a:p>
        </p:txBody>
      </p:sp>
      <p:sp>
        <p:nvSpPr>
          <p:cNvPr id="726" name="TextBox 725">
            <a:extLst>
              <a:ext uri="{FF2B5EF4-FFF2-40B4-BE49-F238E27FC236}">
                <a16:creationId xmlns:a16="http://schemas.microsoft.com/office/drawing/2014/main" id="{94DC5466-5C4C-B18C-5470-4E88AA6EDE29}"/>
              </a:ext>
            </a:extLst>
          </p:cNvPr>
          <p:cNvSpPr txBox="1"/>
          <p:nvPr/>
        </p:nvSpPr>
        <p:spPr>
          <a:xfrm>
            <a:off x="3926463" y="5106190"/>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1</a:t>
            </a:r>
            <a:endParaRPr lang="en-US" sz="1600">
              <a:latin typeface="Franklin Gothic Medium" panose="020B0603020102020204" pitchFamily="34" charset="0"/>
              <a:cs typeface="Calibri" panose="020F0502020204030204" pitchFamily="34" charset="0"/>
            </a:endParaRPr>
          </a:p>
        </p:txBody>
      </p:sp>
      <p:cxnSp>
        <p:nvCxnSpPr>
          <p:cNvPr id="727" name="Straight Connector 726">
            <a:extLst>
              <a:ext uri="{FF2B5EF4-FFF2-40B4-BE49-F238E27FC236}">
                <a16:creationId xmlns:a16="http://schemas.microsoft.com/office/drawing/2014/main" id="{DFB5F4C8-3107-C915-798A-3B3109F4688D}"/>
              </a:ext>
            </a:extLst>
          </p:cNvPr>
          <p:cNvCxnSpPr>
            <a:cxnSpLocks/>
          </p:cNvCxnSpPr>
          <p:nvPr/>
        </p:nvCxnSpPr>
        <p:spPr>
          <a:xfrm flipV="1">
            <a:off x="10398768" y="4804833"/>
            <a:ext cx="0" cy="272435"/>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728" name="Straight Connector 727">
            <a:extLst>
              <a:ext uri="{FF2B5EF4-FFF2-40B4-BE49-F238E27FC236}">
                <a16:creationId xmlns:a16="http://schemas.microsoft.com/office/drawing/2014/main" id="{46570EA3-A715-AE03-C696-2692A7232C09}"/>
              </a:ext>
            </a:extLst>
          </p:cNvPr>
          <p:cNvCxnSpPr>
            <a:cxnSpLocks/>
          </p:cNvCxnSpPr>
          <p:nvPr/>
        </p:nvCxnSpPr>
        <p:spPr>
          <a:xfrm flipV="1">
            <a:off x="4602681" y="3018898"/>
            <a:ext cx="722009" cy="105337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729" name="Straight Connector 728">
            <a:extLst>
              <a:ext uri="{FF2B5EF4-FFF2-40B4-BE49-F238E27FC236}">
                <a16:creationId xmlns:a16="http://schemas.microsoft.com/office/drawing/2014/main" id="{5D739241-E552-E610-1436-13DA272E2C11}"/>
              </a:ext>
            </a:extLst>
          </p:cNvPr>
          <p:cNvCxnSpPr>
            <a:cxnSpLocks/>
          </p:cNvCxnSpPr>
          <p:nvPr/>
        </p:nvCxnSpPr>
        <p:spPr>
          <a:xfrm>
            <a:off x="4602681" y="4419621"/>
            <a:ext cx="721125" cy="21108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30" name="Rounded Rectangle 729">
            <a:extLst>
              <a:ext uri="{FF2B5EF4-FFF2-40B4-BE49-F238E27FC236}">
                <a16:creationId xmlns:a16="http://schemas.microsoft.com/office/drawing/2014/main" id="{0D75514E-E2C7-5098-3A1B-B5F9467AC3A6}"/>
              </a:ext>
            </a:extLst>
          </p:cNvPr>
          <p:cNvSpPr/>
          <p:nvPr/>
        </p:nvSpPr>
        <p:spPr>
          <a:xfrm>
            <a:off x="5326364" y="2967319"/>
            <a:ext cx="3385437" cy="3631066"/>
          </a:xfrm>
          <a:prstGeom prst="roundRect">
            <a:avLst>
              <a:gd name="adj" fmla="val 2633"/>
            </a:avLst>
          </a:prstGeom>
          <a:solidFill>
            <a:schemeClr val="accent4">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1" name="Group 730">
            <a:extLst>
              <a:ext uri="{FF2B5EF4-FFF2-40B4-BE49-F238E27FC236}">
                <a16:creationId xmlns:a16="http://schemas.microsoft.com/office/drawing/2014/main" id="{1DF12866-125B-7ABB-F5D6-1FCEC8A8BC97}"/>
              </a:ext>
            </a:extLst>
          </p:cNvPr>
          <p:cNvGrpSpPr/>
          <p:nvPr/>
        </p:nvGrpSpPr>
        <p:grpSpPr>
          <a:xfrm>
            <a:off x="5813361" y="3040908"/>
            <a:ext cx="2559704" cy="1968240"/>
            <a:chOff x="6480463" y="769036"/>
            <a:chExt cx="3314760" cy="2494609"/>
          </a:xfrm>
        </p:grpSpPr>
        <p:sp>
          <p:nvSpPr>
            <p:cNvPr id="732" name="Rectangle 731">
              <a:extLst>
                <a:ext uri="{FF2B5EF4-FFF2-40B4-BE49-F238E27FC236}">
                  <a16:creationId xmlns:a16="http://schemas.microsoft.com/office/drawing/2014/main" id="{BDFC6873-D12A-AF67-77FC-0FEF49522026}"/>
                </a:ext>
              </a:extLst>
            </p:cNvPr>
            <p:cNvSpPr/>
            <p:nvPr/>
          </p:nvSpPr>
          <p:spPr>
            <a:xfrm>
              <a:off x="6480463" y="769036"/>
              <a:ext cx="3046491"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733" name="Rectangle 732">
              <a:extLst>
                <a:ext uri="{FF2B5EF4-FFF2-40B4-BE49-F238E27FC236}">
                  <a16:creationId xmlns:a16="http://schemas.microsoft.com/office/drawing/2014/main" id="{E2C9DCC9-91FB-2CE5-B53B-33C74F764959}"/>
                </a:ext>
              </a:extLst>
            </p:cNvPr>
            <p:cNvSpPr/>
            <p:nvPr/>
          </p:nvSpPr>
          <p:spPr>
            <a:xfrm>
              <a:off x="6615826" y="892403"/>
              <a:ext cx="3046036"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734" name="Rectangle 733">
              <a:extLst>
                <a:ext uri="{FF2B5EF4-FFF2-40B4-BE49-F238E27FC236}">
                  <a16:creationId xmlns:a16="http://schemas.microsoft.com/office/drawing/2014/main" id="{4DEF8F8C-7F05-E7CF-5676-ECE7D0D7D2DC}"/>
                </a:ext>
              </a:extLst>
            </p:cNvPr>
            <p:cNvSpPr/>
            <p:nvPr/>
          </p:nvSpPr>
          <p:spPr>
            <a:xfrm>
              <a:off x="6750192" y="1026685"/>
              <a:ext cx="3045030"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735" name="Rounded Rectangle 734">
              <a:extLst>
                <a:ext uri="{FF2B5EF4-FFF2-40B4-BE49-F238E27FC236}">
                  <a16:creationId xmlns:a16="http://schemas.microsoft.com/office/drawing/2014/main" id="{A7EBAF94-AFC7-424C-0644-13323F344DCE}"/>
                </a:ext>
              </a:extLst>
            </p:cNvPr>
            <p:cNvSpPr/>
            <p:nvPr/>
          </p:nvSpPr>
          <p:spPr>
            <a:xfrm>
              <a:off x="8254967"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736" name="Rounded Rectangle 735">
              <a:extLst>
                <a:ext uri="{FF2B5EF4-FFF2-40B4-BE49-F238E27FC236}">
                  <a16:creationId xmlns:a16="http://schemas.microsoft.com/office/drawing/2014/main" id="{024E6F79-2A16-CB20-DFCC-BB6DB70357D6}"/>
                </a:ext>
              </a:extLst>
            </p:cNvPr>
            <p:cNvSpPr/>
            <p:nvPr/>
          </p:nvSpPr>
          <p:spPr>
            <a:xfrm>
              <a:off x="7536239"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737" name="Rounded Rectangle 736">
              <a:extLst>
                <a:ext uri="{FF2B5EF4-FFF2-40B4-BE49-F238E27FC236}">
                  <a16:creationId xmlns:a16="http://schemas.microsoft.com/office/drawing/2014/main" id="{B7001862-C488-1312-F412-89BED12F377A}"/>
                </a:ext>
              </a:extLst>
            </p:cNvPr>
            <p:cNvSpPr/>
            <p:nvPr/>
          </p:nvSpPr>
          <p:spPr>
            <a:xfrm>
              <a:off x="8250041"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738" name="Rounded Rectangle 737">
              <a:extLst>
                <a:ext uri="{FF2B5EF4-FFF2-40B4-BE49-F238E27FC236}">
                  <a16:creationId xmlns:a16="http://schemas.microsoft.com/office/drawing/2014/main" id="{8F83CB4C-3C7A-B9C1-A39C-DA01E12B95A1}"/>
                </a:ext>
              </a:extLst>
            </p:cNvPr>
            <p:cNvSpPr/>
            <p:nvPr/>
          </p:nvSpPr>
          <p:spPr>
            <a:xfrm>
              <a:off x="7531313"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739" name="TextBox 738">
              <a:extLst>
                <a:ext uri="{FF2B5EF4-FFF2-40B4-BE49-F238E27FC236}">
                  <a16:creationId xmlns:a16="http://schemas.microsoft.com/office/drawing/2014/main" id="{E3CD8287-258B-2BB1-7264-BB76FC08247F}"/>
                </a:ext>
              </a:extLst>
            </p:cNvPr>
            <p:cNvSpPr txBox="1"/>
            <p:nvPr/>
          </p:nvSpPr>
          <p:spPr>
            <a:xfrm>
              <a:off x="7544258" y="1905057"/>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740" name="TextBox 739">
              <a:extLst>
                <a:ext uri="{FF2B5EF4-FFF2-40B4-BE49-F238E27FC236}">
                  <a16:creationId xmlns:a16="http://schemas.microsoft.com/office/drawing/2014/main" id="{67075C71-2600-49FB-2ED0-C48AD8DB69AA}"/>
                </a:ext>
              </a:extLst>
            </p:cNvPr>
            <p:cNvSpPr txBox="1"/>
            <p:nvPr/>
          </p:nvSpPr>
          <p:spPr>
            <a:xfrm>
              <a:off x="6758142" y="1020009"/>
              <a:ext cx="3037081" cy="307697"/>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COMPUTE UNIT</a:t>
              </a:r>
            </a:p>
          </p:txBody>
        </p:sp>
        <p:sp>
          <p:nvSpPr>
            <p:cNvPr id="741" name="TextBox 740">
              <a:extLst>
                <a:ext uri="{FF2B5EF4-FFF2-40B4-BE49-F238E27FC236}">
                  <a16:creationId xmlns:a16="http://schemas.microsoft.com/office/drawing/2014/main" id="{740B6094-2548-E8C9-2016-CD9BA6940327}"/>
                </a:ext>
              </a:extLst>
            </p:cNvPr>
            <p:cNvSpPr txBox="1"/>
            <p:nvPr/>
          </p:nvSpPr>
          <p:spPr>
            <a:xfrm>
              <a:off x="8246722" y="1887331"/>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742" name="TextBox 741">
              <a:extLst>
                <a:ext uri="{FF2B5EF4-FFF2-40B4-BE49-F238E27FC236}">
                  <a16:creationId xmlns:a16="http://schemas.microsoft.com/office/drawing/2014/main" id="{6F41427F-2C81-E20D-1B13-1ED3C2FFC05C}"/>
                </a:ext>
              </a:extLst>
            </p:cNvPr>
            <p:cNvSpPr txBox="1"/>
            <p:nvPr/>
          </p:nvSpPr>
          <p:spPr>
            <a:xfrm>
              <a:off x="7530690" y="1469686"/>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743" name="TextBox 742">
              <a:extLst>
                <a:ext uri="{FF2B5EF4-FFF2-40B4-BE49-F238E27FC236}">
                  <a16:creationId xmlns:a16="http://schemas.microsoft.com/office/drawing/2014/main" id="{BB0A8DF8-1DC8-1322-0E8B-E8B5B9DC82CA}"/>
                </a:ext>
              </a:extLst>
            </p:cNvPr>
            <p:cNvSpPr txBox="1"/>
            <p:nvPr/>
          </p:nvSpPr>
          <p:spPr>
            <a:xfrm>
              <a:off x="8243724" y="1469589"/>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grpSp>
      <p:grpSp>
        <p:nvGrpSpPr>
          <p:cNvPr id="744" name="Group 743">
            <a:extLst>
              <a:ext uri="{FF2B5EF4-FFF2-40B4-BE49-F238E27FC236}">
                <a16:creationId xmlns:a16="http://schemas.microsoft.com/office/drawing/2014/main" id="{7FC74B4C-D074-9225-9B84-45D251259E7D}"/>
              </a:ext>
            </a:extLst>
          </p:cNvPr>
          <p:cNvGrpSpPr/>
          <p:nvPr/>
        </p:nvGrpSpPr>
        <p:grpSpPr>
          <a:xfrm>
            <a:off x="6542497" y="4208236"/>
            <a:ext cx="1229957" cy="358582"/>
            <a:chOff x="7970127" y="2290627"/>
            <a:chExt cx="1416166" cy="525193"/>
          </a:xfrm>
        </p:grpSpPr>
        <p:cxnSp>
          <p:nvCxnSpPr>
            <p:cNvPr id="745" name="Straight Connector 744">
              <a:extLst>
                <a:ext uri="{FF2B5EF4-FFF2-40B4-BE49-F238E27FC236}">
                  <a16:creationId xmlns:a16="http://schemas.microsoft.com/office/drawing/2014/main" id="{1771960C-D5FF-92E4-E7B0-C0084945A0DF}"/>
                </a:ext>
              </a:extLst>
            </p:cNvPr>
            <p:cNvCxnSpPr>
              <a:cxnSpLocks/>
            </p:cNvCxnSpPr>
            <p:nvPr/>
          </p:nvCxnSpPr>
          <p:spPr>
            <a:xfrm flipH="1">
              <a:off x="8660577" y="2640400"/>
              <a:ext cx="659441"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746" name="Straight Connector 745">
              <a:extLst>
                <a:ext uri="{FF2B5EF4-FFF2-40B4-BE49-F238E27FC236}">
                  <a16:creationId xmlns:a16="http://schemas.microsoft.com/office/drawing/2014/main" id="{0D980D78-DE81-9E80-B0A4-036AB1E7A006}"/>
                </a:ext>
              </a:extLst>
            </p:cNvPr>
            <p:cNvCxnSpPr>
              <a:cxnSpLocks/>
            </p:cNvCxnSpPr>
            <p:nvPr/>
          </p:nvCxnSpPr>
          <p:spPr>
            <a:xfrm>
              <a:off x="9306507" y="2618189"/>
              <a:ext cx="0" cy="197631"/>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47" name="Straight Connector 746">
              <a:extLst>
                <a:ext uri="{FF2B5EF4-FFF2-40B4-BE49-F238E27FC236}">
                  <a16:creationId xmlns:a16="http://schemas.microsoft.com/office/drawing/2014/main" id="{96F6C650-A3EF-8211-75F9-A40B2C14765E}"/>
                </a:ext>
              </a:extLst>
            </p:cNvPr>
            <p:cNvCxnSpPr>
              <a:cxnSpLocks/>
            </p:cNvCxnSpPr>
            <p:nvPr/>
          </p:nvCxnSpPr>
          <p:spPr>
            <a:xfrm flipV="1">
              <a:off x="8665467" y="2560075"/>
              <a:ext cx="0" cy="86895"/>
            </a:xfrm>
            <a:prstGeom prst="line">
              <a:avLst/>
            </a:prstGeom>
            <a:ln w="28575"/>
          </p:spPr>
          <p:style>
            <a:lnRef idx="2">
              <a:schemeClr val="dk1"/>
            </a:lnRef>
            <a:fillRef idx="0">
              <a:schemeClr val="dk1"/>
            </a:fillRef>
            <a:effectRef idx="1">
              <a:schemeClr val="dk1"/>
            </a:effectRef>
            <a:fontRef idx="minor">
              <a:schemeClr val="tx1"/>
            </a:fontRef>
          </p:style>
        </p:cxnSp>
        <p:sp>
          <p:nvSpPr>
            <p:cNvPr id="748" name="Rounded Rectangle 747">
              <a:extLst>
                <a:ext uri="{FF2B5EF4-FFF2-40B4-BE49-F238E27FC236}">
                  <a16:creationId xmlns:a16="http://schemas.microsoft.com/office/drawing/2014/main" id="{2632E1AA-53B7-505F-B302-BC1F3B0535B2}"/>
                </a:ext>
              </a:extLst>
            </p:cNvPr>
            <p:cNvSpPr/>
            <p:nvPr/>
          </p:nvSpPr>
          <p:spPr>
            <a:xfrm>
              <a:off x="7970127" y="2290627"/>
              <a:ext cx="1416166" cy="26816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cxnSp>
        <p:nvCxnSpPr>
          <p:cNvPr id="749" name="Straight Connector 748">
            <a:extLst>
              <a:ext uri="{FF2B5EF4-FFF2-40B4-BE49-F238E27FC236}">
                <a16:creationId xmlns:a16="http://schemas.microsoft.com/office/drawing/2014/main" id="{1A29DD9D-8258-D965-CB0E-B926A9BF43BE}"/>
              </a:ext>
            </a:extLst>
          </p:cNvPr>
          <p:cNvCxnSpPr>
            <a:cxnSpLocks/>
          </p:cNvCxnSpPr>
          <p:nvPr/>
        </p:nvCxnSpPr>
        <p:spPr>
          <a:xfrm>
            <a:off x="6568832" y="4431868"/>
            <a:ext cx="0" cy="134935"/>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grpSp>
        <p:nvGrpSpPr>
          <p:cNvPr id="750" name="Group 749">
            <a:extLst>
              <a:ext uri="{FF2B5EF4-FFF2-40B4-BE49-F238E27FC236}">
                <a16:creationId xmlns:a16="http://schemas.microsoft.com/office/drawing/2014/main" id="{303FFEB9-BE5E-D26B-1D4C-AB39CB6BC02B}"/>
              </a:ext>
            </a:extLst>
          </p:cNvPr>
          <p:cNvGrpSpPr/>
          <p:nvPr/>
        </p:nvGrpSpPr>
        <p:grpSpPr>
          <a:xfrm>
            <a:off x="7701147" y="3246316"/>
            <a:ext cx="3636462" cy="1664134"/>
            <a:chOff x="8627389" y="1170633"/>
            <a:chExt cx="3524403" cy="2054709"/>
          </a:xfrm>
        </p:grpSpPr>
        <p:cxnSp>
          <p:nvCxnSpPr>
            <p:cNvPr id="751" name="Straight Connector 750">
              <a:extLst>
                <a:ext uri="{FF2B5EF4-FFF2-40B4-BE49-F238E27FC236}">
                  <a16:creationId xmlns:a16="http://schemas.microsoft.com/office/drawing/2014/main" id="{13862E7B-9645-A7D9-13CE-98115D72344E}"/>
                </a:ext>
              </a:extLst>
            </p:cNvPr>
            <p:cNvCxnSpPr>
              <a:cxnSpLocks/>
            </p:cNvCxnSpPr>
            <p:nvPr/>
          </p:nvCxnSpPr>
          <p:spPr>
            <a:xfrm>
              <a:off x="8644653" y="2308933"/>
              <a:ext cx="1746976" cy="84702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752" name="Straight Connector 751">
              <a:extLst>
                <a:ext uri="{FF2B5EF4-FFF2-40B4-BE49-F238E27FC236}">
                  <a16:creationId xmlns:a16="http://schemas.microsoft.com/office/drawing/2014/main" id="{6CDC989D-0B38-A0DE-4487-59C575D4C78F}"/>
                </a:ext>
              </a:extLst>
            </p:cNvPr>
            <p:cNvCxnSpPr>
              <a:cxnSpLocks/>
            </p:cNvCxnSpPr>
            <p:nvPr/>
          </p:nvCxnSpPr>
          <p:spPr>
            <a:xfrm flipV="1">
              <a:off x="8627389" y="1170633"/>
              <a:ext cx="1818777" cy="7937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753" name="Rounded Rectangle 752">
              <a:extLst>
                <a:ext uri="{FF2B5EF4-FFF2-40B4-BE49-F238E27FC236}">
                  <a16:creationId xmlns:a16="http://schemas.microsoft.com/office/drawing/2014/main" id="{4503FCEB-0096-8731-84D1-401F48D89D01}"/>
                </a:ext>
              </a:extLst>
            </p:cNvPr>
            <p:cNvSpPr/>
            <p:nvPr/>
          </p:nvSpPr>
          <p:spPr>
            <a:xfrm>
              <a:off x="10334065" y="1195189"/>
              <a:ext cx="1817727" cy="2030153"/>
            </a:xfrm>
            <a:prstGeom prst="roundRect">
              <a:avLst>
                <a:gd name="adj" fmla="val 9764"/>
              </a:avLst>
            </a:prstGeom>
            <a:solidFill>
              <a:srgbClr val="FFEFD7"/>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54" name="Rectangle 753">
              <a:extLst>
                <a:ext uri="{FF2B5EF4-FFF2-40B4-BE49-F238E27FC236}">
                  <a16:creationId xmlns:a16="http://schemas.microsoft.com/office/drawing/2014/main" id="{8D24576B-49A8-3B13-B450-95AEF7ED9DA4}"/>
                </a:ext>
              </a:extLst>
            </p:cNvPr>
            <p:cNvSpPr/>
            <p:nvPr/>
          </p:nvSpPr>
          <p:spPr>
            <a:xfrm>
              <a:off x="10460166" y="1458816"/>
              <a:ext cx="1587612" cy="16586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latin typeface="Franklin Gothic Medium"/>
                </a:rPr>
                <a:t>x</a:t>
              </a:r>
            </a:p>
          </p:txBody>
        </p:sp>
        <p:sp>
          <p:nvSpPr>
            <p:cNvPr id="755" name="TextBox 754">
              <a:extLst>
                <a:ext uri="{FF2B5EF4-FFF2-40B4-BE49-F238E27FC236}">
                  <a16:creationId xmlns:a16="http://schemas.microsoft.com/office/drawing/2014/main" id="{D369FFF3-A395-A080-579E-395C54587226}"/>
                </a:ext>
              </a:extLst>
            </p:cNvPr>
            <p:cNvSpPr txBox="1"/>
            <p:nvPr/>
          </p:nvSpPr>
          <p:spPr>
            <a:xfrm>
              <a:off x="10628597" y="1443130"/>
              <a:ext cx="1188296"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Wavefront</a:t>
              </a:r>
            </a:p>
          </p:txBody>
        </p:sp>
        <p:sp>
          <p:nvSpPr>
            <p:cNvPr id="756" name="TextBox 755">
              <a:extLst>
                <a:ext uri="{FF2B5EF4-FFF2-40B4-BE49-F238E27FC236}">
                  <a16:creationId xmlns:a16="http://schemas.microsoft.com/office/drawing/2014/main" id="{589DCBCD-1E8F-0E9E-5580-CAC969086AD0}"/>
                </a:ext>
              </a:extLst>
            </p:cNvPr>
            <p:cNvSpPr txBox="1"/>
            <p:nvPr/>
          </p:nvSpPr>
          <p:spPr>
            <a:xfrm>
              <a:off x="11037748" y="1714208"/>
              <a:ext cx="865610"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address</a:t>
              </a:r>
            </a:p>
          </p:txBody>
        </p:sp>
        <p:sp>
          <p:nvSpPr>
            <p:cNvPr id="757" name="TextBox 756">
              <a:extLst>
                <a:ext uri="{FF2B5EF4-FFF2-40B4-BE49-F238E27FC236}">
                  <a16:creationId xmlns:a16="http://schemas.microsoft.com/office/drawing/2014/main" id="{2BE0D272-35FC-23CB-3ACC-3364AB7E8FE8}"/>
                </a:ext>
              </a:extLst>
            </p:cNvPr>
            <p:cNvSpPr txBox="1"/>
            <p:nvPr/>
          </p:nvSpPr>
          <p:spPr>
            <a:xfrm>
              <a:off x="11078237" y="1973488"/>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0x0</a:t>
              </a:r>
            </a:p>
          </p:txBody>
        </p:sp>
        <p:sp>
          <p:nvSpPr>
            <p:cNvPr id="758" name="Rectangle 757">
              <a:extLst>
                <a:ext uri="{FF2B5EF4-FFF2-40B4-BE49-F238E27FC236}">
                  <a16:creationId xmlns:a16="http://schemas.microsoft.com/office/drawing/2014/main" id="{D5E63682-BFEE-7648-5F9C-27BF89E2BF00}"/>
                </a:ext>
              </a:extLst>
            </p:cNvPr>
            <p:cNvSpPr/>
            <p:nvPr/>
          </p:nvSpPr>
          <p:spPr>
            <a:xfrm>
              <a:off x="11026295" y="1743879"/>
              <a:ext cx="91719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59" name="Rectangle 758">
              <a:extLst>
                <a:ext uri="{FF2B5EF4-FFF2-40B4-BE49-F238E27FC236}">
                  <a16:creationId xmlns:a16="http://schemas.microsoft.com/office/drawing/2014/main" id="{236D799A-0AE6-20C3-8752-F33232431C05}"/>
                </a:ext>
              </a:extLst>
            </p:cNvPr>
            <p:cNvSpPr/>
            <p:nvPr/>
          </p:nvSpPr>
          <p:spPr>
            <a:xfrm>
              <a:off x="11027735" y="2006017"/>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60" name="TextBox 759">
              <a:extLst>
                <a:ext uri="{FF2B5EF4-FFF2-40B4-BE49-F238E27FC236}">
                  <a16:creationId xmlns:a16="http://schemas.microsoft.com/office/drawing/2014/main" id="{CD2152E3-7FE3-1689-739F-4E4A968BB6D3}"/>
                </a:ext>
              </a:extLst>
            </p:cNvPr>
            <p:cNvSpPr txBox="1"/>
            <p:nvPr/>
          </p:nvSpPr>
          <p:spPr>
            <a:xfrm>
              <a:off x="11079781" y="223134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0x4</a:t>
              </a:r>
            </a:p>
          </p:txBody>
        </p:sp>
        <p:sp>
          <p:nvSpPr>
            <p:cNvPr id="761" name="TextBox 760">
              <a:extLst>
                <a:ext uri="{FF2B5EF4-FFF2-40B4-BE49-F238E27FC236}">
                  <a16:creationId xmlns:a16="http://schemas.microsoft.com/office/drawing/2014/main" id="{EF2FD344-4C48-4BE8-FF82-7012C80FF7CB}"/>
                </a:ext>
              </a:extLst>
            </p:cNvPr>
            <p:cNvSpPr txBox="1"/>
            <p:nvPr/>
          </p:nvSpPr>
          <p:spPr>
            <a:xfrm>
              <a:off x="11079781" y="248467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0x8</a:t>
              </a:r>
            </a:p>
          </p:txBody>
        </p:sp>
        <p:sp>
          <p:nvSpPr>
            <p:cNvPr id="762" name="TextBox 761">
              <a:extLst>
                <a:ext uri="{FF2B5EF4-FFF2-40B4-BE49-F238E27FC236}">
                  <a16:creationId xmlns:a16="http://schemas.microsoft.com/office/drawing/2014/main" id="{D80E43A7-C2F5-723A-7878-0DD27BF9BD40}"/>
                </a:ext>
              </a:extLst>
            </p:cNvPr>
            <p:cNvSpPr txBox="1"/>
            <p:nvPr/>
          </p:nvSpPr>
          <p:spPr>
            <a:xfrm>
              <a:off x="10442934" y="1714090"/>
              <a:ext cx="570648" cy="215444"/>
            </a:xfrm>
            <a:prstGeom prst="rect">
              <a:avLst/>
            </a:prstGeom>
            <a:noFill/>
          </p:spPr>
          <p:txBody>
            <a:bodyPr wrap="square" lIns="0" tIns="0" rIns="0" bIns="0" rtlCol="0">
              <a:spAutoFit/>
            </a:bodyPr>
            <a:lstStyle/>
            <a:p>
              <a:pPr algn="ctr"/>
              <a:r>
                <a:rPr lang="en-US" sz="1400" err="1">
                  <a:latin typeface="Franklin Gothic Medium" panose="020B0603020102020204" pitchFamily="34" charset="0"/>
                  <a:cs typeface="Calibri" panose="020F0502020204030204" pitchFamily="34" charset="0"/>
                </a:rPr>
                <a:t>tid</a:t>
              </a:r>
              <a:endParaRPr lang="en-US" sz="1400">
                <a:latin typeface="Franklin Gothic Medium" panose="020B0603020102020204" pitchFamily="34" charset="0"/>
                <a:cs typeface="Calibri" panose="020F0502020204030204" pitchFamily="34" charset="0"/>
              </a:endParaRPr>
            </a:p>
          </p:txBody>
        </p:sp>
        <p:sp>
          <p:nvSpPr>
            <p:cNvPr id="763" name="TextBox 762">
              <a:extLst>
                <a:ext uri="{FF2B5EF4-FFF2-40B4-BE49-F238E27FC236}">
                  <a16:creationId xmlns:a16="http://schemas.microsoft.com/office/drawing/2014/main" id="{D3F4ACAA-48A0-76D1-DBDD-DD892362045A}"/>
                </a:ext>
              </a:extLst>
            </p:cNvPr>
            <p:cNvSpPr txBox="1"/>
            <p:nvPr/>
          </p:nvSpPr>
          <p:spPr>
            <a:xfrm>
              <a:off x="10580158" y="1972713"/>
              <a:ext cx="391254"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a:t>
              </a:r>
            </a:p>
          </p:txBody>
        </p:sp>
        <p:sp>
          <p:nvSpPr>
            <p:cNvPr id="764" name="Rectangle 763">
              <a:extLst>
                <a:ext uri="{FF2B5EF4-FFF2-40B4-BE49-F238E27FC236}">
                  <a16:creationId xmlns:a16="http://schemas.microsoft.com/office/drawing/2014/main" id="{36FFA9BA-78D2-1F94-5CA6-2EED07DA0253}"/>
                </a:ext>
              </a:extLst>
            </p:cNvPr>
            <p:cNvSpPr/>
            <p:nvPr/>
          </p:nvSpPr>
          <p:spPr>
            <a:xfrm>
              <a:off x="10549405" y="1742846"/>
              <a:ext cx="476055"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65" name="Rectangle 764">
              <a:extLst>
                <a:ext uri="{FF2B5EF4-FFF2-40B4-BE49-F238E27FC236}">
                  <a16:creationId xmlns:a16="http://schemas.microsoft.com/office/drawing/2014/main" id="{158C0A3E-5DBF-C03B-9476-A8049EB0A22A}"/>
                </a:ext>
              </a:extLst>
            </p:cNvPr>
            <p:cNvSpPr/>
            <p:nvPr/>
          </p:nvSpPr>
          <p:spPr>
            <a:xfrm>
              <a:off x="10550841" y="1998484"/>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66" name="TextBox 765">
              <a:extLst>
                <a:ext uri="{FF2B5EF4-FFF2-40B4-BE49-F238E27FC236}">
                  <a16:creationId xmlns:a16="http://schemas.microsoft.com/office/drawing/2014/main" id="{A710D2DB-2A14-A7A5-BC89-4EF8D120B5C9}"/>
                </a:ext>
              </a:extLst>
            </p:cNvPr>
            <p:cNvSpPr txBox="1"/>
            <p:nvPr/>
          </p:nvSpPr>
          <p:spPr>
            <a:xfrm>
              <a:off x="10572119" y="2223493"/>
              <a:ext cx="40832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1</a:t>
              </a:r>
            </a:p>
          </p:txBody>
        </p:sp>
        <p:sp>
          <p:nvSpPr>
            <p:cNvPr id="767" name="TextBox 766">
              <a:extLst>
                <a:ext uri="{FF2B5EF4-FFF2-40B4-BE49-F238E27FC236}">
                  <a16:creationId xmlns:a16="http://schemas.microsoft.com/office/drawing/2014/main" id="{9C7D9EE4-A52B-40C2-7D9F-966DC41490EE}"/>
                </a:ext>
              </a:extLst>
            </p:cNvPr>
            <p:cNvSpPr txBox="1"/>
            <p:nvPr/>
          </p:nvSpPr>
          <p:spPr>
            <a:xfrm>
              <a:off x="10580161" y="2482255"/>
              <a:ext cx="40412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2</a:t>
              </a:r>
            </a:p>
          </p:txBody>
        </p:sp>
        <p:sp>
          <p:nvSpPr>
            <p:cNvPr id="768" name="TextBox 767">
              <a:extLst>
                <a:ext uri="{FF2B5EF4-FFF2-40B4-BE49-F238E27FC236}">
                  <a16:creationId xmlns:a16="http://schemas.microsoft.com/office/drawing/2014/main" id="{C2B31941-75D3-484A-45F2-AF2592FE891B}"/>
                </a:ext>
              </a:extLst>
            </p:cNvPr>
            <p:cNvSpPr txBox="1"/>
            <p:nvPr/>
          </p:nvSpPr>
          <p:spPr>
            <a:xfrm>
              <a:off x="10584738" y="2737893"/>
              <a:ext cx="394478"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3</a:t>
              </a:r>
            </a:p>
          </p:txBody>
        </p:sp>
        <p:sp>
          <p:nvSpPr>
            <p:cNvPr id="769" name="Freeform 768">
              <a:extLst>
                <a:ext uri="{FF2B5EF4-FFF2-40B4-BE49-F238E27FC236}">
                  <a16:creationId xmlns:a16="http://schemas.microsoft.com/office/drawing/2014/main" id="{F600DA34-7F24-F986-B0A7-170CB8C419C8}"/>
                </a:ext>
              </a:extLst>
            </p:cNvPr>
            <p:cNvSpPr/>
            <p:nvPr/>
          </p:nvSpPr>
          <p:spPr>
            <a:xfrm>
              <a:off x="10899703" y="1781383"/>
              <a:ext cx="63321" cy="178421"/>
            </a:xfrm>
            <a:custGeom>
              <a:avLst/>
              <a:gdLst>
                <a:gd name="connsiteX0" fmla="*/ 102542 w 233181"/>
                <a:gd name="connsiteY0" fmla="*/ 0 h 859971"/>
                <a:gd name="connsiteX1" fmla="*/ 4570 w 233181"/>
                <a:gd name="connsiteY1" fmla="*/ 130628 h 859971"/>
                <a:gd name="connsiteX2" fmla="*/ 233170 w 233181"/>
                <a:gd name="connsiteY2" fmla="*/ 250371 h 859971"/>
                <a:gd name="connsiteX3" fmla="*/ 15456 w 233181"/>
                <a:gd name="connsiteY3" fmla="*/ 424542 h 859971"/>
                <a:gd name="connsiteX4" fmla="*/ 200513 w 233181"/>
                <a:gd name="connsiteY4" fmla="*/ 566057 h 859971"/>
                <a:gd name="connsiteX5" fmla="*/ 26342 w 233181"/>
                <a:gd name="connsiteY5" fmla="*/ 751114 h 859971"/>
                <a:gd name="connsiteX6" fmla="*/ 135199 w 233181"/>
                <a:gd name="connsiteY6" fmla="*/ 859971 h 85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81" h="859971">
                  <a:moveTo>
                    <a:pt x="102542" y="0"/>
                  </a:moveTo>
                  <a:cubicBezTo>
                    <a:pt x="42670" y="44450"/>
                    <a:pt x="-17201" y="88900"/>
                    <a:pt x="4570" y="130628"/>
                  </a:cubicBezTo>
                  <a:cubicBezTo>
                    <a:pt x="26341" y="172356"/>
                    <a:pt x="231356" y="201385"/>
                    <a:pt x="233170" y="250371"/>
                  </a:cubicBezTo>
                  <a:cubicBezTo>
                    <a:pt x="234984" y="299357"/>
                    <a:pt x="20899" y="371928"/>
                    <a:pt x="15456" y="424542"/>
                  </a:cubicBezTo>
                  <a:cubicBezTo>
                    <a:pt x="10013" y="477156"/>
                    <a:pt x="198699" y="511628"/>
                    <a:pt x="200513" y="566057"/>
                  </a:cubicBezTo>
                  <a:cubicBezTo>
                    <a:pt x="202327" y="620486"/>
                    <a:pt x="37228" y="702128"/>
                    <a:pt x="26342" y="751114"/>
                  </a:cubicBezTo>
                  <a:cubicBezTo>
                    <a:pt x="15456" y="800100"/>
                    <a:pt x="75327" y="830035"/>
                    <a:pt x="135199" y="85997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Franklin Gothic Medium"/>
              </a:endParaRPr>
            </a:p>
          </p:txBody>
        </p:sp>
        <p:sp>
          <p:nvSpPr>
            <p:cNvPr id="770" name="Rectangle 769">
              <a:extLst>
                <a:ext uri="{FF2B5EF4-FFF2-40B4-BE49-F238E27FC236}">
                  <a16:creationId xmlns:a16="http://schemas.microsoft.com/office/drawing/2014/main" id="{6C5F2F3D-4ADC-F939-D5C1-4C60446F2CE7}"/>
                </a:ext>
              </a:extLst>
            </p:cNvPr>
            <p:cNvSpPr/>
            <p:nvPr/>
          </p:nvSpPr>
          <p:spPr>
            <a:xfrm>
              <a:off x="10548999" y="2253090"/>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71" name="Rectangle 770">
              <a:extLst>
                <a:ext uri="{FF2B5EF4-FFF2-40B4-BE49-F238E27FC236}">
                  <a16:creationId xmlns:a16="http://schemas.microsoft.com/office/drawing/2014/main" id="{AA4B75FA-87A7-92C9-8FE0-95A9FA496505}"/>
                </a:ext>
              </a:extLst>
            </p:cNvPr>
            <p:cNvSpPr/>
            <p:nvPr/>
          </p:nvSpPr>
          <p:spPr>
            <a:xfrm>
              <a:off x="10548999" y="2509973"/>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72" name="Rectangle 771">
              <a:extLst>
                <a:ext uri="{FF2B5EF4-FFF2-40B4-BE49-F238E27FC236}">
                  <a16:creationId xmlns:a16="http://schemas.microsoft.com/office/drawing/2014/main" id="{58F8EEA8-F2F9-6918-CE9F-FC1D3A82CD0D}"/>
                </a:ext>
              </a:extLst>
            </p:cNvPr>
            <p:cNvSpPr/>
            <p:nvPr/>
          </p:nvSpPr>
          <p:spPr>
            <a:xfrm>
              <a:off x="10548733" y="2763546"/>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73" name="TextBox 772">
              <a:extLst>
                <a:ext uri="{FF2B5EF4-FFF2-40B4-BE49-F238E27FC236}">
                  <a16:creationId xmlns:a16="http://schemas.microsoft.com/office/drawing/2014/main" id="{D19D4519-C563-B379-2E8B-3288F8097FF8}"/>
                </a:ext>
              </a:extLst>
            </p:cNvPr>
            <p:cNvSpPr txBox="1"/>
            <p:nvPr/>
          </p:nvSpPr>
          <p:spPr>
            <a:xfrm>
              <a:off x="10804727" y="1176578"/>
              <a:ext cx="822843" cy="307697"/>
            </a:xfrm>
            <a:prstGeom prst="rect">
              <a:avLst/>
            </a:prstGeom>
            <a:noFill/>
          </p:spPr>
          <p:txBody>
            <a:bodyPr wrap="square" lIns="0" tIns="0" rIns="0" bIns="0" rtlCol="0">
              <a:normAutofit/>
            </a:bodyPr>
            <a:lstStyle/>
            <a:p>
              <a:pPr algn="ctr"/>
              <a:r>
                <a:rPr lang="en-US" sz="1400">
                  <a:latin typeface="Franklin Gothic Medium" panose="020B0603020102020204" pitchFamily="34" charset="0"/>
                  <a:cs typeface="Calibri" panose="020F0502020204030204" pitchFamily="34" charset="0"/>
                </a:rPr>
                <a:t>SIMD</a:t>
              </a:r>
            </a:p>
          </p:txBody>
        </p:sp>
        <p:sp>
          <p:nvSpPr>
            <p:cNvPr id="774" name="Rectangle 773">
              <a:extLst>
                <a:ext uri="{FF2B5EF4-FFF2-40B4-BE49-F238E27FC236}">
                  <a16:creationId xmlns:a16="http://schemas.microsoft.com/office/drawing/2014/main" id="{31642FFB-597E-6302-0BF6-DAAF160DBC4E}"/>
                </a:ext>
              </a:extLst>
            </p:cNvPr>
            <p:cNvSpPr/>
            <p:nvPr/>
          </p:nvSpPr>
          <p:spPr>
            <a:xfrm>
              <a:off x="11027014" y="2253255"/>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75" name="Rectangle 774">
              <a:extLst>
                <a:ext uri="{FF2B5EF4-FFF2-40B4-BE49-F238E27FC236}">
                  <a16:creationId xmlns:a16="http://schemas.microsoft.com/office/drawing/2014/main" id="{C7F39CB3-19B1-BB38-232B-9D63B089F88C}"/>
                </a:ext>
              </a:extLst>
            </p:cNvPr>
            <p:cNvSpPr/>
            <p:nvPr/>
          </p:nvSpPr>
          <p:spPr>
            <a:xfrm>
              <a:off x="11025152" y="2507366"/>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76" name="Rectangle 775">
              <a:extLst>
                <a:ext uri="{FF2B5EF4-FFF2-40B4-BE49-F238E27FC236}">
                  <a16:creationId xmlns:a16="http://schemas.microsoft.com/office/drawing/2014/main" id="{5FED7675-D453-9E7F-CD92-93F6BDDA8604}"/>
                </a:ext>
              </a:extLst>
            </p:cNvPr>
            <p:cNvSpPr/>
            <p:nvPr/>
          </p:nvSpPr>
          <p:spPr>
            <a:xfrm>
              <a:off x="11024790" y="2763664"/>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77" name="TextBox 776">
              <a:extLst>
                <a:ext uri="{FF2B5EF4-FFF2-40B4-BE49-F238E27FC236}">
                  <a16:creationId xmlns:a16="http://schemas.microsoft.com/office/drawing/2014/main" id="{6EF7A921-E35B-6427-E1BA-A4840063EC80}"/>
                </a:ext>
              </a:extLst>
            </p:cNvPr>
            <p:cNvSpPr txBox="1"/>
            <p:nvPr/>
          </p:nvSpPr>
          <p:spPr>
            <a:xfrm>
              <a:off x="11082520" y="2744104"/>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0xC</a:t>
              </a:r>
            </a:p>
          </p:txBody>
        </p:sp>
      </p:grpSp>
      <p:cxnSp>
        <p:nvCxnSpPr>
          <p:cNvPr id="778" name="Straight Arrow Connector 777">
            <a:extLst>
              <a:ext uri="{FF2B5EF4-FFF2-40B4-BE49-F238E27FC236}">
                <a16:creationId xmlns:a16="http://schemas.microsoft.com/office/drawing/2014/main" id="{6946EEDA-EBAA-D9B1-D97F-4622685FEACD}"/>
              </a:ext>
            </a:extLst>
          </p:cNvPr>
          <p:cNvCxnSpPr>
            <a:cxnSpLocks/>
          </p:cNvCxnSpPr>
          <p:nvPr/>
        </p:nvCxnSpPr>
        <p:spPr>
          <a:xfrm>
            <a:off x="10398768" y="5192175"/>
            <a:ext cx="0" cy="27699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79" name="Rounded Rectangle 778">
            <a:extLst>
              <a:ext uri="{FF2B5EF4-FFF2-40B4-BE49-F238E27FC236}">
                <a16:creationId xmlns:a16="http://schemas.microsoft.com/office/drawing/2014/main" id="{6717D7AD-9361-2767-730D-FD39C7F9F93B}"/>
              </a:ext>
            </a:extLst>
          </p:cNvPr>
          <p:cNvSpPr/>
          <p:nvPr/>
        </p:nvSpPr>
        <p:spPr>
          <a:xfrm>
            <a:off x="9701046" y="5005828"/>
            <a:ext cx="1416166" cy="23734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nvGrpSpPr>
          <p:cNvPr id="780" name="Group 779">
            <a:extLst>
              <a:ext uri="{FF2B5EF4-FFF2-40B4-BE49-F238E27FC236}">
                <a16:creationId xmlns:a16="http://schemas.microsoft.com/office/drawing/2014/main" id="{4FDF65F9-6FE7-8F86-E8DD-1D9413824599}"/>
              </a:ext>
            </a:extLst>
          </p:cNvPr>
          <p:cNvGrpSpPr/>
          <p:nvPr/>
        </p:nvGrpSpPr>
        <p:grpSpPr>
          <a:xfrm>
            <a:off x="9274947" y="5457237"/>
            <a:ext cx="2438137" cy="824783"/>
            <a:chOff x="8665347" y="5261667"/>
            <a:chExt cx="2438137" cy="824783"/>
          </a:xfrm>
        </p:grpSpPr>
        <p:sp>
          <p:nvSpPr>
            <p:cNvPr id="781" name="Rectangle 780">
              <a:extLst>
                <a:ext uri="{FF2B5EF4-FFF2-40B4-BE49-F238E27FC236}">
                  <a16:creationId xmlns:a16="http://schemas.microsoft.com/office/drawing/2014/main" id="{28DB4232-1139-2989-D076-DF6BCBE1CBC0}"/>
                </a:ext>
              </a:extLst>
            </p:cNvPr>
            <p:cNvSpPr/>
            <p:nvPr/>
          </p:nvSpPr>
          <p:spPr>
            <a:xfrm>
              <a:off x="8896843" y="5540248"/>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82" name="Rectangle 781">
              <a:extLst>
                <a:ext uri="{FF2B5EF4-FFF2-40B4-BE49-F238E27FC236}">
                  <a16:creationId xmlns:a16="http://schemas.microsoft.com/office/drawing/2014/main" id="{A9E40755-09E9-FB0A-C651-161862B379A6}"/>
                </a:ext>
              </a:extLst>
            </p:cNvPr>
            <p:cNvSpPr/>
            <p:nvPr/>
          </p:nvSpPr>
          <p:spPr>
            <a:xfrm>
              <a:off x="9013898" y="5540248"/>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83" name="Rectangle 782">
              <a:extLst>
                <a:ext uri="{FF2B5EF4-FFF2-40B4-BE49-F238E27FC236}">
                  <a16:creationId xmlns:a16="http://schemas.microsoft.com/office/drawing/2014/main" id="{F1A09300-739E-1755-25B5-3E4617705B9B}"/>
                </a:ext>
              </a:extLst>
            </p:cNvPr>
            <p:cNvSpPr/>
            <p:nvPr/>
          </p:nvSpPr>
          <p:spPr>
            <a:xfrm>
              <a:off x="9127960" y="5540961"/>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84" name="Rectangle 783">
              <a:extLst>
                <a:ext uri="{FF2B5EF4-FFF2-40B4-BE49-F238E27FC236}">
                  <a16:creationId xmlns:a16="http://schemas.microsoft.com/office/drawing/2014/main" id="{076FAE3B-CA29-D1A9-E35A-7B86DF0493B3}"/>
                </a:ext>
              </a:extLst>
            </p:cNvPr>
            <p:cNvSpPr/>
            <p:nvPr/>
          </p:nvSpPr>
          <p:spPr>
            <a:xfrm>
              <a:off x="9245132" y="5540960"/>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85" name="Rectangle 784">
              <a:extLst>
                <a:ext uri="{FF2B5EF4-FFF2-40B4-BE49-F238E27FC236}">
                  <a16:creationId xmlns:a16="http://schemas.microsoft.com/office/drawing/2014/main" id="{D8910DDC-E5BC-E506-5E1D-64FBA0DF6309}"/>
                </a:ext>
              </a:extLst>
            </p:cNvPr>
            <p:cNvSpPr/>
            <p:nvPr/>
          </p:nvSpPr>
          <p:spPr>
            <a:xfrm>
              <a:off x="9360791" y="5540606"/>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86" name="Rectangle 785">
              <a:extLst>
                <a:ext uri="{FF2B5EF4-FFF2-40B4-BE49-F238E27FC236}">
                  <a16:creationId xmlns:a16="http://schemas.microsoft.com/office/drawing/2014/main" id="{CA42BAAC-2691-BA7E-9E27-F8C556F97793}"/>
                </a:ext>
              </a:extLst>
            </p:cNvPr>
            <p:cNvSpPr/>
            <p:nvPr/>
          </p:nvSpPr>
          <p:spPr>
            <a:xfrm>
              <a:off x="9477964"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87" name="Rectangle 786">
              <a:extLst>
                <a:ext uri="{FF2B5EF4-FFF2-40B4-BE49-F238E27FC236}">
                  <a16:creationId xmlns:a16="http://schemas.microsoft.com/office/drawing/2014/main" id="{EDDDF24A-8245-44D0-A88F-D24CF57ADB9D}"/>
                </a:ext>
              </a:extLst>
            </p:cNvPr>
            <p:cNvSpPr/>
            <p:nvPr/>
          </p:nvSpPr>
          <p:spPr>
            <a:xfrm>
              <a:off x="9592912"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88" name="Rectangle 787">
              <a:extLst>
                <a:ext uri="{FF2B5EF4-FFF2-40B4-BE49-F238E27FC236}">
                  <a16:creationId xmlns:a16="http://schemas.microsoft.com/office/drawing/2014/main" id="{BD980863-568B-7E60-7B0A-566C8978C96D}"/>
                </a:ext>
              </a:extLst>
            </p:cNvPr>
            <p:cNvSpPr/>
            <p:nvPr/>
          </p:nvSpPr>
          <p:spPr>
            <a:xfrm>
              <a:off x="9710084" y="5540604"/>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89" name="Rectangle 788">
              <a:extLst>
                <a:ext uri="{FF2B5EF4-FFF2-40B4-BE49-F238E27FC236}">
                  <a16:creationId xmlns:a16="http://schemas.microsoft.com/office/drawing/2014/main" id="{57F058D4-DFB8-EFD1-318D-7D3C1EDDA2D5}"/>
                </a:ext>
              </a:extLst>
            </p:cNvPr>
            <p:cNvSpPr/>
            <p:nvPr/>
          </p:nvSpPr>
          <p:spPr>
            <a:xfrm>
              <a:off x="9830131" y="5540606"/>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0" name="Rectangle 789">
              <a:extLst>
                <a:ext uri="{FF2B5EF4-FFF2-40B4-BE49-F238E27FC236}">
                  <a16:creationId xmlns:a16="http://schemas.microsoft.com/office/drawing/2014/main" id="{3223C8D5-4E29-284E-FC7A-140712CE2396}"/>
                </a:ext>
              </a:extLst>
            </p:cNvPr>
            <p:cNvSpPr/>
            <p:nvPr/>
          </p:nvSpPr>
          <p:spPr>
            <a:xfrm>
              <a:off x="9947304"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1" name="Rectangle 790">
              <a:extLst>
                <a:ext uri="{FF2B5EF4-FFF2-40B4-BE49-F238E27FC236}">
                  <a16:creationId xmlns:a16="http://schemas.microsoft.com/office/drawing/2014/main" id="{CB690218-5C38-0A2F-1AF1-9866DED2C356}"/>
                </a:ext>
              </a:extLst>
            </p:cNvPr>
            <p:cNvSpPr/>
            <p:nvPr/>
          </p:nvSpPr>
          <p:spPr>
            <a:xfrm>
              <a:off x="10067725"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2" name="Rectangle 791">
              <a:extLst>
                <a:ext uri="{FF2B5EF4-FFF2-40B4-BE49-F238E27FC236}">
                  <a16:creationId xmlns:a16="http://schemas.microsoft.com/office/drawing/2014/main" id="{EBB94A35-5597-24EC-EB48-64DDE9E6EE30}"/>
                </a:ext>
              </a:extLst>
            </p:cNvPr>
            <p:cNvSpPr/>
            <p:nvPr/>
          </p:nvSpPr>
          <p:spPr>
            <a:xfrm>
              <a:off x="10184898" y="5540604"/>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3" name="Rectangle 792">
              <a:extLst>
                <a:ext uri="{FF2B5EF4-FFF2-40B4-BE49-F238E27FC236}">
                  <a16:creationId xmlns:a16="http://schemas.microsoft.com/office/drawing/2014/main" id="{B57B2DB6-436F-5CC2-F3A6-EBB45D45D370}"/>
                </a:ext>
              </a:extLst>
            </p:cNvPr>
            <p:cNvSpPr/>
            <p:nvPr/>
          </p:nvSpPr>
          <p:spPr>
            <a:xfrm>
              <a:off x="10300557" y="5540250"/>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4" name="Rectangle 793">
              <a:extLst>
                <a:ext uri="{FF2B5EF4-FFF2-40B4-BE49-F238E27FC236}">
                  <a16:creationId xmlns:a16="http://schemas.microsoft.com/office/drawing/2014/main" id="{FDC5688D-0A4F-2EEA-0B3E-150236259CCA}"/>
                </a:ext>
              </a:extLst>
            </p:cNvPr>
            <p:cNvSpPr/>
            <p:nvPr/>
          </p:nvSpPr>
          <p:spPr>
            <a:xfrm>
              <a:off x="10417729" y="5540249"/>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5" name="Rectangle 794">
              <a:extLst>
                <a:ext uri="{FF2B5EF4-FFF2-40B4-BE49-F238E27FC236}">
                  <a16:creationId xmlns:a16="http://schemas.microsoft.com/office/drawing/2014/main" id="{9543704C-0607-2025-E8DB-B878A0CE8A9F}"/>
                </a:ext>
              </a:extLst>
            </p:cNvPr>
            <p:cNvSpPr/>
            <p:nvPr/>
          </p:nvSpPr>
          <p:spPr>
            <a:xfrm>
              <a:off x="10532677" y="5540249"/>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6" name="Rectangle 795">
              <a:extLst>
                <a:ext uri="{FF2B5EF4-FFF2-40B4-BE49-F238E27FC236}">
                  <a16:creationId xmlns:a16="http://schemas.microsoft.com/office/drawing/2014/main" id="{02FAE579-BCA8-FCC4-D9CF-675E86E4BB64}"/>
                </a:ext>
              </a:extLst>
            </p:cNvPr>
            <p:cNvSpPr/>
            <p:nvPr/>
          </p:nvSpPr>
          <p:spPr>
            <a:xfrm>
              <a:off x="10649850" y="5540248"/>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7" name="TextBox 796">
              <a:extLst>
                <a:ext uri="{FF2B5EF4-FFF2-40B4-BE49-F238E27FC236}">
                  <a16:creationId xmlns:a16="http://schemas.microsoft.com/office/drawing/2014/main" id="{180465DC-AF53-8FF7-4540-A306CA9BEA0D}"/>
                </a:ext>
              </a:extLst>
            </p:cNvPr>
            <p:cNvSpPr txBox="1"/>
            <p:nvPr/>
          </p:nvSpPr>
          <p:spPr>
            <a:xfrm>
              <a:off x="8665347" y="5261667"/>
              <a:ext cx="243813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64-BYTE CACHE LINE REQUEST</a:t>
              </a:r>
            </a:p>
          </p:txBody>
        </p:sp>
        <p:sp>
          <p:nvSpPr>
            <p:cNvPr id="798" name="Hexagon 797">
              <a:extLst>
                <a:ext uri="{FF2B5EF4-FFF2-40B4-BE49-F238E27FC236}">
                  <a16:creationId xmlns:a16="http://schemas.microsoft.com/office/drawing/2014/main" id="{53F33F10-5F72-F94F-AAB3-D50A5F993DDA}"/>
                </a:ext>
              </a:extLst>
            </p:cNvPr>
            <p:cNvSpPr/>
            <p:nvPr/>
          </p:nvSpPr>
          <p:spPr>
            <a:xfrm>
              <a:off x="8893467" y="5837884"/>
              <a:ext cx="860201" cy="248566"/>
            </a:xfrm>
            <a:prstGeom prst="hexag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99" name="TextBox 798">
              <a:extLst>
                <a:ext uri="{FF2B5EF4-FFF2-40B4-BE49-F238E27FC236}">
                  <a16:creationId xmlns:a16="http://schemas.microsoft.com/office/drawing/2014/main" id="{E12B0755-F191-9F56-C040-58F4C9825933}"/>
                </a:ext>
              </a:extLst>
            </p:cNvPr>
            <p:cNvSpPr txBox="1"/>
            <p:nvPr/>
          </p:nvSpPr>
          <p:spPr>
            <a:xfrm>
              <a:off x="8962917" y="5830524"/>
              <a:ext cx="734743"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0x0</a:t>
              </a:r>
            </a:p>
          </p:txBody>
        </p:sp>
        <p:sp>
          <p:nvSpPr>
            <p:cNvPr id="800" name="TextBox 799">
              <a:extLst>
                <a:ext uri="{FF2B5EF4-FFF2-40B4-BE49-F238E27FC236}">
                  <a16:creationId xmlns:a16="http://schemas.microsoft.com/office/drawing/2014/main" id="{A3563019-C45A-DFB1-F6C4-E707B55B7879}"/>
                </a:ext>
              </a:extLst>
            </p:cNvPr>
            <p:cNvSpPr txBox="1"/>
            <p:nvPr/>
          </p:nvSpPr>
          <p:spPr>
            <a:xfrm>
              <a:off x="9918746" y="5831968"/>
              <a:ext cx="71821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OFFSET</a:t>
              </a:r>
            </a:p>
          </p:txBody>
        </p:sp>
        <p:sp>
          <p:nvSpPr>
            <p:cNvPr id="801" name="Hexagon 800">
              <a:extLst>
                <a:ext uri="{FF2B5EF4-FFF2-40B4-BE49-F238E27FC236}">
                  <a16:creationId xmlns:a16="http://schemas.microsoft.com/office/drawing/2014/main" id="{1FC4E94D-8FEF-7945-4FCC-6C386CC56009}"/>
                </a:ext>
              </a:extLst>
            </p:cNvPr>
            <p:cNvSpPr/>
            <p:nvPr/>
          </p:nvSpPr>
          <p:spPr>
            <a:xfrm>
              <a:off x="9789168" y="5830846"/>
              <a:ext cx="977373" cy="248566"/>
            </a:xfrm>
            <a:prstGeom prst="hexag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grpSp>
      <p:cxnSp>
        <p:nvCxnSpPr>
          <p:cNvPr id="802" name="Straight Connector 801">
            <a:extLst>
              <a:ext uri="{FF2B5EF4-FFF2-40B4-BE49-F238E27FC236}">
                <a16:creationId xmlns:a16="http://schemas.microsoft.com/office/drawing/2014/main" id="{BA08D104-D87A-4049-04F1-DE39818A778C}"/>
              </a:ext>
            </a:extLst>
          </p:cNvPr>
          <p:cNvCxnSpPr>
            <a:cxnSpLocks/>
          </p:cNvCxnSpPr>
          <p:nvPr/>
        </p:nvCxnSpPr>
        <p:spPr>
          <a:xfrm flipH="1">
            <a:off x="6573413" y="4446441"/>
            <a:ext cx="572732" cy="0"/>
          </a:xfrm>
          <a:prstGeom prst="line">
            <a:avLst/>
          </a:prstGeom>
          <a:ln w="28575"/>
        </p:spPr>
        <p:style>
          <a:lnRef idx="2">
            <a:schemeClr val="dk1"/>
          </a:lnRef>
          <a:fillRef idx="0">
            <a:schemeClr val="dk1"/>
          </a:fillRef>
          <a:effectRef idx="1">
            <a:schemeClr val="dk1"/>
          </a:effectRef>
          <a:fontRef idx="minor">
            <a:schemeClr val="tx1"/>
          </a:fontRef>
        </p:style>
      </p:cxnSp>
      <p:grpSp>
        <p:nvGrpSpPr>
          <p:cNvPr id="803" name="Group 802">
            <a:extLst>
              <a:ext uri="{FF2B5EF4-FFF2-40B4-BE49-F238E27FC236}">
                <a16:creationId xmlns:a16="http://schemas.microsoft.com/office/drawing/2014/main" id="{CB98ED41-CF40-0D29-BFC9-599E74CD1BC5}"/>
              </a:ext>
            </a:extLst>
          </p:cNvPr>
          <p:cNvGrpSpPr/>
          <p:nvPr/>
        </p:nvGrpSpPr>
        <p:grpSpPr>
          <a:xfrm>
            <a:off x="5404310" y="4753056"/>
            <a:ext cx="2543447" cy="1760187"/>
            <a:chOff x="5404310" y="4753056"/>
            <a:chExt cx="2543447" cy="1760187"/>
          </a:xfrm>
        </p:grpSpPr>
        <p:cxnSp>
          <p:nvCxnSpPr>
            <p:cNvPr id="804" name="Straight Arrow Connector 803">
              <a:extLst>
                <a:ext uri="{FF2B5EF4-FFF2-40B4-BE49-F238E27FC236}">
                  <a16:creationId xmlns:a16="http://schemas.microsoft.com/office/drawing/2014/main" id="{609AB542-6664-EB5E-2EC8-468140C2BABB}"/>
                </a:ext>
              </a:extLst>
            </p:cNvPr>
            <p:cNvCxnSpPr>
              <a:cxnSpLocks/>
            </p:cNvCxnSpPr>
            <p:nvPr/>
          </p:nvCxnSpPr>
          <p:spPr>
            <a:xfrm>
              <a:off x="5550456" y="4935403"/>
              <a:ext cx="0" cy="1097671"/>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805" name="Elbow Connector 804">
              <a:extLst>
                <a:ext uri="{FF2B5EF4-FFF2-40B4-BE49-F238E27FC236}">
                  <a16:creationId xmlns:a16="http://schemas.microsoft.com/office/drawing/2014/main" id="{BFFE79C0-716E-F95E-96D3-E47B1C392C61}"/>
                </a:ext>
              </a:extLst>
            </p:cNvPr>
            <p:cNvCxnSpPr>
              <a:cxnSpLocks/>
              <a:stCxn id="814" idx="1"/>
            </p:cNvCxnSpPr>
            <p:nvPr/>
          </p:nvCxnSpPr>
          <p:spPr>
            <a:xfrm rot="5400000">
              <a:off x="7037221" y="5477146"/>
              <a:ext cx="175229" cy="1645842"/>
            </a:xfrm>
            <a:prstGeom prst="bentConnector2">
              <a:avLst/>
            </a:prstGeom>
            <a:ln w="28575">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806" name="TextBox 805">
              <a:extLst>
                <a:ext uri="{FF2B5EF4-FFF2-40B4-BE49-F238E27FC236}">
                  <a16:creationId xmlns:a16="http://schemas.microsoft.com/office/drawing/2014/main" id="{5ED2100E-7CC4-A69E-2763-C6A2766B896F}"/>
                </a:ext>
              </a:extLst>
            </p:cNvPr>
            <p:cNvSpPr txBox="1"/>
            <p:nvPr/>
          </p:nvSpPr>
          <p:spPr>
            <a:xfrm>
              <a:off x="5404310" y="6045585"/>
              <a:ext cx="892991" cy="467658"/>
            </a:xfrm>
            <a:prstGeom prst="roundRect">
              <a:avLst/>
            </a:prstGeom>
            <a:solidFill>
              <a:srgbClr val="E4E1F2"/>
            </a:solidFill>
            <a:ln w="38100">
              <a:solidFill>
                <a:srgbClr val="FF796C"/>
              </a:solidFill>
            </a:ln>
            <a:effectLst>
              <a:outerShdw blurRad="50800" dist="38100" dir="8100000" algn="tr" rotWithShape="0">
                <a:prstClr val="black">
                  <a:alpha val="40000"/>
                </a:prstClr>
              </a:outerShdw>
            </a:effectLst>
          </p:spPr>
          <p:txBody>
            <a:bodyPr wrap="square" lIns="0" tIns="0" rIns="0" bIns="0" rtlCol="0">
              <a:noAutofit/>
            </a:bodyPr>
            <a:lstStyle/>
            <a:p>
              <a:pPr algn="ctr"/>
              <a:r>
                <a:rPr lang="en-US" sz="1400" b="1">
                  <a:solidFill>
                    <a:srgbClr val="453370"/>
                  </a:solidFill>
                  <a:latin typeface="Franklin Gothic Medium" panose="020B0603020102020204" pitchFamily="34" charset="0"/>
                  <a:cs typeface="Calibri" panose="020F0502020204030204" pitchFamily="34" charset="0"/>
                </a:rPr>
                <a:t>RDMA Engine</a:t>
              </a:r>
            </a:p>
          </p:txBody>
        </p:sp>
        <p:cxnSp>
          <p:nvCxnSpPr>
            <p:cNvPr id="807" name="Straight Connector 806">
              <a:extLst>
                <a:ext uri="{FF2B5EF4-FFF2-40B4-BE49-F238E27FC236}">
                  <a16:creationId xmlns:a16="http://schemas.microsoft.com/office/drawing/2014/main" id="{6CAA6AFF-740A-A13C-8539-6C1C078DB17A}"/>
                </a:ext>
              </a:extLst>
            </p:cNvPr>
            <p:cNvCxnSpPr>
              <a:cxnSpLocks/>
            </p:cNvCxnSpPr>
            <p:nvPr/>
          </p:nvCxnSpPr>
          <p:spPr>
            <a:xfrm flipV="1">
              <a:off x="5543732" y="4941234"/>
              <a:ext cx="2065120" cy="7747"/>
            </a:xfrm>
            <a:prstGeom prst="line">
              <a:avLst/>
            </a:prstGeom>
            <a:ln w="38100">
              <a:solidFill>
                <a:srgbClr val="FF796C"/>
              </a:solidFill>
            </a:ln>
          </p:spPr>
          <p:style>
            <a:lnRef idx="2">
              <a:schemeClr val="accent1"/>
            </a:lnRef>
            <a:fillRef idx="0">
              <a:schemeClr val="accent1"/>
            </a:fillRef>
            <a:effectRef idx="1">
              <a:schemeClr val="accent1"/>
            </a:effectRef>
            <a:fontRef idx="minor">
              <a:schemeClr val="tx1"/>
            </a:fontRef>
          </p:style>
        </p:cxnSp>
        <p:cxnSp>
          <p:nvCxnSpPr>
            <p:cNvPr id="808" name="Straight Arrow Connector 807">
              <a:extLst>
                <a:ext uri="{FF2B5EF4-FFF2-40B4-BE49-F238E27FC236}">
                  <a16:creationId xmlns:a16="http://schemas.microsoft.com/office/drawing/2014/main" id="{42E33021-EF71-B9F4-2469-232925E96ADC}"/>
                </a:ext>
              </a:extLst>
            </p:cNvPr>
            <p:cNvCxnSpPr>
              <a:cxnSpLocks/>
            </p:cNvCxnSpPr>
            <p:nvPr/>
          </p:nvCxnSpPr>
          <p:spPr>
            <a:xfrm flipV="1">
              <a:off x="7603065" y="4753056"/>
              <a:ext cx="0" cy="199709"/>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809" name="Elbow Connector 808">
              <a:extLst>
                <a:ext uri="{FF2B5EF4-FFF2-40B4-BE49-F238E27FC236}">
                  <a16:creationId xmlns:a16="http://schemas.microsoft.com/office/drawing/2014/main" id="{DCC6DD7D-C81C-A2D6-E821-7B246AABF0B7}"/>
                </a:ext>
              </a:extLst>
            </p:cNvPr>
            <p:cNvCxnSpPr>
              <a:cxnSpLocks/>
              <a:stCxn id="819" idx="2"/>
            </p:cNvCxnSpPr>
            <p:nvPr/>
          </p:nvCxnSpPr>
          <p:spPr>
            <a:xfrm rot="5400000">
              <a:off x="6525790" y="5669716"/>
              <a:ext cx="298768" cy="784705"/>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810" name="Group 809">
            <a:extLst>
              <a:ext uri="{FF2B5EF4-FFF2-40B4-BE49-F238E27FC236}">
                <a16:creationId xmlns:a16="http://schemas.microsoft.com/office/drawing/2014/main" id="{2A79F101-4AB4-21EB-E592-5B3382E06998}"/>
              </a:ext>
            </a:extLst>
          </p:cNvPr>
          <p:cNvGrpSpPr/>
          <p:nvPr/>
        </p:nvGrpSpPr>
        <p:grpSpPr>
          <a:xfrm>
            <a:off x="5601626" y="4560855"/>
            <a:ext cx="2988569" cy="1657326"/>
            <a:chOff x="5601626" y="4560855"/>
            <a:chExt cx="2988569" cy="1657326"/>
          </a:xfrm>
        </p:grpSpPr>
        <p:sp>
          <p:nvSpPr>
            <p:cNvPr id="811" name="Rounded Rectangle 810">
              <a:extLst>
                <a:ext uri="{FF2B5EF4-FFF2-40B4-BE49-F238E27FC236}">
                  <a16:creationId xmlns:a16="http://schemas.microsoft.com/office/drawing/2014/main" id="{24B4C80C-1E21-26FA-DEFD-FBAE05F04FAD}"/>
                </a:ext>
              </a:extLst>
            </p:cNvPr>
            <p:cNvSpPr/>
            <p:nvPr/>
          </p:nvSpPr>
          <p:spPr>
            <a:xfrm>
              <a:off x="6415819" y="4560855"/>
              <a:ext cx="732705" cy="18309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L1 TLB</a:t>
              </a:r>
            </a:p>
          </p:txBody>
        </p:sp>
        <p:sp>
          <p:nvSpPr>
            <p:cNvPr id="812" name="Rectangle 811">
              <a:extLst>
                <a:ext uri="{FF2B5EF4-FFF2-40B4-BE49-F238E27FC236}">
                  <a16:creationId xmlns:a16="http://schemas.microsoft.com/office/drawing/2014/main" id="{627131B8-8D99-C582-87A8-9B4D2407D64B}"/>
                </a:ext>
              </a:extLst>
            </p:cNvPr>
            <p:cNvSpPr/>
            <p:nvPr/>
          </p:nvSpPr>
          <p:spPr>
            <a:xfrm>
              <a:off x="7176335" y="4562370"/>
              <a:ext cx="732706" cy="181580"/>
            </a:xfrm>
            <a:prstGeom prst="rect">
              <a:avLst/>
            </a:prstGeom>
            <a:solidFill>
              <a:srgbClr val="FFFFDC"/>
            </a:solidFill>
            <a:ln w="38100">
              <a:solidFill>
                <a:srgbClr val="FF79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 L1 $   </a:t>
              </a:r>
            </a:p>
          </p:txBody>
        </p:sp>
        <p:sp>
          <p:nvSpPr>
            <p:cNvPr id="813" name="Rounded Rectangle 812">
              <a:extLst>
                <a:ext uri="{FF2B5EF4-FFF2-40B4-BE49-F238E27FC236}">
                  <a16:creationId xmlns:a16="http://schemas.microsoft.com/office/drawing/2014/main" id="{029D1399-8D59-A01E-11A2-0ADA7C88FC96}"/>
                </a:ext>
              </a:extLst>
            </p:cNvPr>
            <p:cNvSpPr/>
            <p:nvPr/>
          </p:nvSpPr>
          <p:spPr>
            <a:xfrm>
              <a:off x="5601626" y="5497352"/>
              <a:ext cx="828839" cy="40517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a:t>
              </a:r>
            </a:p>
            <a:p>
              <a:pPr algn="ctr"/>
              <a:r>
                <a:rPr lang="en-US" sz="1400">
                  <a:solidFill>
                    <a:schemeClr val="tx1"/>
                  </a:solidFill>
                  <a:latin typeface="Franklin Gothic Medium" panose="020B0603020102020204" pitchFamily="34" charset="0"/>
                  <a:cs typeface="Calibri" panose="020F0502020204030204" pitchFamily="34" charset="0"/>
                </a:rPr>
                <a:t>L2 TLB</a:t>
              </a:r>
            </a:p>
          </p:txBody>
        </p:sp>
        <p:sp>
          <p:nvSpPr>
            <p:cNvPr id="814" name="Rounded Rectangle 813">
              <a:extLst>
                <a:ext uri="{FF2B5EF4-FFF2-40B4-BE49-F238E27FC236}">
                  <a16:creationId xmlns:a16="http://schemas.microsoft.com/office/drawing/2014/main" id="{1E8B7949-CDBF-7715-E212-4B7304AACA4C}"/>
                </a:ext>
              </a:extLst>
            </p:cNvPr>
            <p:cNvSpPr/>
            <p:nvPr/>
          </p:nvSpPr>
          <p:spPr>
            <a:xfrm rot="16200000">
              <a:off x="7429426" y="5444338"/>
              <a:ext cx="1036661" cy="499570"/>
            </a:xfrm>
            <a:prstGeom prst="roundRect">
              <a:avLst/>
            </a:prstGeom>
            <a:solidFill>
              <a:srgbClr val="FFFFDC"/>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 L2 Cache</a:t>
              </a:r>
            </a:p>
          </p:txBody>
        </p:sp>
        <p:sp>
          <p:nvSpPr>
            <p:cNvPr id="815" name="Rounded Rectangle 814">
              <a:extLst>
                <a:ext uri="{FF2B5EF4-FFF2-40B4-BE49-F238E27FC236}">
                  <a16:creationId xmlns:a16="http://schemas.microsoft.com/office/drawing/2014/main" id="{55550F13-9AD6-9434-5842-6A59CA097776}"/>
                </a:ext>
              </a:extLst>
            </p:cNvPr>
            <p:cNvSpPr/>
            <p:nvPr/>
          </p:nvSpPr>
          <p:spPr>
            <a:xfrm rot="16200000">
              <a:off x="7891422" y="5519408"/>
              <a:ext cx="1036661" cy="360885"/>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HBM</a:t>
              </a:r>
            </a:p>
          </p:txBody>
        </p:sp>
        <p:cxnSp>
          <p:nvCxnSpPr>
            <p:cNvPr id="816" name="Straight Arrow Connector 815">
              <a:extLst>
                <a:ext uri="{FF2B5EF4-FFF2-40B4-BE49-F238E27FC236}">
                  <a16:creationId xmlns:a16="http://schemas.microsoft.com/office/drawing/2014/main" id="{9377DA1C-6E11-18AF-82D9-3EE6CAA8BE0C}"/>
                </a:ext>
              </a:extLst>
            </p:cNvPr>
            <p:cNvCxnSpPr>
              <a:cxnSpLocks/>
            </p:cNvCxnSpPr>
            <p:nvPr/>
          </p:nvCxnSpPr>
          <p:spPr>
            <a:xfrm flipV="1">
              <a:off x="7831830" y="4727572"/>
              <a:ext cx="0" cy="459795"/>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817" name="Elbow Connector 816">
              <a:extLst>
                <a:ext uri="{FF2B5EF4-FFF2-40B4-BE49-F238E27FC236}">
                  <a16:creationId xmlns:a16="http://schemas.microsoft.com/office/drawing/2014/main" id="{32E3A609-377B-7760-3127-52B495A1BE83}"/>
                </a:ext>
              </a:extLst>
            </p:cNvPr>
            <p:cNvCxnSpPr>
              <a:cxnSpLocks/>
              <a:stCxn id="811" idx="1"/>
            </p:cNvCxnSpPr>
            <p:nvPr/>
          </p:nvCxnSpPr>
          <p:spPr>
            <a:xfrm rot="10800000" flipV="1">
              <a:off x="6182845" y="4652403"/>
              <a:ext cx="232975" cy="862020"/>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818" name="Rounded Rectangle 817">
              <a:extLst>
                <a:ext uri="{FF2B5EF4-FFF2-40B4-BE49-F238E27FC236}">
                  <a16:creationId xmlns:a16="http://schemas.microsoft.com/office/drawing/2014/main" id="{3BD57350-9F71-1415-7B22-0D267E6E2D08}"/>
                </a:ext>
              </a:extLst>
            </p:cNvPr>
            <p:cNvSpPr/>
            <p:nvPr/>
          </p:nvSpPr>
          <p:spPr>
            <a:xfrm>
              <a:off x="6599669" y="5064122"/>
              <a:ext cx="922720" cy="886971"/>
            </a:xfrm>
            <a:prstGeom prst="roundRect">
              <a:avLst>
                <a:gd name="adj" fmla="val 11872"/>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10000"/>
                    <a:lumOff val="90000"/>
                  </a:schemeClr>
                </a:solidFill>
              </a:endParaRPr>
            </a:p>
          </p:txBody>
        </p:sp>
        <p:sp>
          <p:nvSpPr>
            <p:cNvPr id="819" name="Rounded Rectangle 818">
              <a:extLst>
                <a:ext uri="{FF2B5EF4-FFF2-40B4-BE49-F238E27FC236}">
                  <a16:creationId xmlns:a16="http://schemas.microsoft.com/office/drawing/2014/main" id="{ACBA94BE-5E4D-17FF-6CD9-10960952E8CB}"/>
                </a:ext>
              </a:extLst>
            </p:cNvPr>
            <p:cNvSpPr/>
            <p:nvPr/>
          </p:nvSpPr>
          <p:spPr>
            <a:xfrm>
              <a:off x="6653260" y="5500875"/>
              <a:ext cx="828531" cy="411809"/>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Page Walker</a:t>
              </a:r>
            </a:p>
          </p:txBody>
        </p:sp>
        <p:sp>
          <p:nvSpPr>
            <p:cNvPr id="820" name="Rounded Rectangle 819">
              <a:extLst>
                <a:ext uri="{FF2B5EF4-FFF2-40B4-BE49-F238E27FC236}">
                  <a16:creationId xmlns:a16="http://schemas.microsoft.com/office/drawing/2014/main" id="{C9D71D83-996E-C112-34A3-4320D2D7188F}"/>
                </a:ext>
              </a:extLst>
            </p:cNvPr>
            <p:cNvSpPr/>
            <p:nvPr/>
          </p:nvSpPr>
          <p:spPr>
            <a:xfrm>
              <a:off x="6653260" y="5236665"/>
              <a:ext cx="828530" cy="22643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PWC</a:t>
              </a:r>
            </a:p>
          </p:txBody>
        </p:sp>
        <p:cxnSp>
          <p:nvCxnSpPr>
            <p:cNvPr id="821" name="Straight Arrow Connector 820">
              <a:extLst>
                <a:ext uri="{FF2B5EF4-FFF2-40B4-BE49-F238E27FC236}">
                  <a16:creationId xmlns:a16="http://schemas.microsoft.com/office/drawing/2014/main" id="{D556F67A-56F3-27C5-9CF5-1F3731586F26}"/>
                </a:ext>
              </a:extLst>
            </p:cNvPr>
            <p:cNvCxnSpPr>
              <a:cxnSpLocks/>
            </p:cNvCxnSpPr>
            <p:nvPr/>
          </p:nvCxnSpPr>
          <p:spPr>
            <a:xfrm flipH="1">
              <a:off x="7500120" y="5717078"/>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22" name="TextBox 821">
              <a:extLst>
                <a:ext uri="{FF2B5EF4-FFF2-40B4-BE49-F238E27FC236}">
                  <a16:creationId xmlns:a16="http://schemas.microsoft.com/office/drawing/2014/main" id="{FFA21556-3014-4F58-3904-67AEA70357AC}"/>
                </a:ext>
              </a:extLst>
            </p:cNvPr>
            <p:cNvSpPr txBox="1"/>
            <p:nvPr/>
          </p:nvSpPr>
          <p:spPr>
            <a:xfrm>
              <a:off x="6724350" y="4993571"/>
              <a:ext cx="731080" cy="319533"/>
            </a:xfrm>
            <a:prstGeom prst="rect">
              <a:avLst/>
            </a:prstGeom>
            <a:noFill/>
          </p:spPr>
          <p:txBody>
            <a:bodyPr wrap="none" rtlCol="0">
              <a:spAutoFit/>
            </a:bodyPr>
            <a:lstStyle/>
            <a:p>
              <a:r>
                <a:rPr lang="en-US" sz="1400">
                  <a:latin typeface="Franklin Gothic Medium" panose="020B0603020102020204" pitchFamily="34" charset="0"/>
                </a:rPr>
                <a:t>GMMU</a:t>
              </a:r>
            </a:p>
          </p:txBody>
        </p:sp>
        <p:cxnSp>
          <p:nvCxnSpPr>
            <p:cNvPr id="823" name="Straight Arrow Connector 822">
              <a:extLst>
                <a:ext uri="{FF2B5EF4-FFF2-40B4-BE49-F238E27FC236}">
                  <a16:creationId xmlns:a16="http://schemas.microsoft.com/office/drawing/2014/main" id="{32E5AE4C-1B85-F7E5-3E79-D7AF2AD3222B}"/>
                </a:ext>
              </a:extLst>
            </p:cNvPr>
            <p:cNvCxnSpPr>
              <a:cxnSpLocks/>
            </p:cNvCxnSpPr>
            <p:nvPr/>
          </p:nvCxnSpPr>
          <p:spPr>
            <a:xfrm flipH="1">
              <a:off x="6439696" y="5693484"/>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824" name="Right Arrow 823">
            <a:extLst>
              <a:ext uri="{FF2B5EF4-FFF2-40B4-BE49-F238E27FC236}">
                <a16:creationId xmlns:a16="http://schemas.microsoft.com/office/drawing/2014/main" id="{938ADAEF-3FEF-B86A-7644-59A0FEBED25F}"/>
              </a:ext>
            </a:extLst>
          </p:cNvPr>
          <p:cNvSpPr/>
          <p:nvPr/>
        </p:nvSpPr>
        <p:spPr>
          <a:xfrm rot="10800000">
            <a:off x="3554654" y="4072267"/>
            <a:ext cx="382477" cy="287809"/>
          </a:xfrm>
          <a:prstGeom prs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ight Arrow 824">
            <a:extLst>
              <a:ext uri="{FF2B5EF4-FFF2-40B4-BE49-F238E27FC236}">
                <a16:creationId xmlns:a16="http://schemas.microsoft.com/office/drawing/2014/main" id="{FD1E9B6A-45DA-DC04-4539-FCA44DBE8134}"/>
              </a:ext>
            </a:extLst>
          </p:cNvPr>
          <p:cNvSpPr/>
          <p:nvPr/>
        </p:nvSpPr>
        <p:spPr>
          <a:xfrm rot="5400000">
            <a:off x="3948981" y="4581257"/>
            <a:ext cx="665956" cy="287809"/>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29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FC3B9-C52B-5678-5050-81459FA1FA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BACAF-7459-6378-EDC3-748AE24503BE}"/>
              </a:ext>
            </a:extLst>
          </p:cNvPr>
          <p:cNvSpPr>
            <a:spLocks noGrp="1"/>
          </p:cNvSpPr>
          <p:nvPr>
            <p:ph idx="1"/>
          </p:nvPr>
        </p:nvSpPr>
        <p:spPr>
          <a:xfrm>
            <a:off x="838199" y="1690686"/>
            <a:ext cx="9720388" cy="805081"/>
          </a:xfrm>
        </p:spPr>
        <p:txBody>
          <a:bodyPr>
            <a:noAutofit/>
          </a:bodyPr>
          <a:lstStyle/>
          <a:p>
            <a:pPr marL="0" indent="0">
              <a:buNone/>
            </a:pPr>
            <a:r>
              <a:rPr lang="en-US">
                <a:latin typeface="Tw Cen MT" panose="020B0602020104020603" pitchFamily="34" charset="77"/>
              </a:rPr>
              <a:t>Non-uniform bandwidth multi-GPU systems are constrained by:</a:t>
            </a:r>
          </a:p>
          <a:p>
            <a:pPr marL="457200" lvl="1" indent="0">
              <a:buNone/>
            </a:pPr>
            <a:r>
              <a:rPr lang="en-US">
                <a:latin typeface="Tw Cen MT" panose="020B0602020104020603" pitchFamily="34" charset="77"/>
              </a:rPr>
              <a:t>Slower bandwidth interconnects connecting the GPUs</a:t>
            </a:r>
          </a:p>
        </p:txBody>
      </p:sp>
      <p:graphicFrame>
        <p:nvGraphicFramePr>
          <p:cNvPr id="4" name="Chart 3">
            <a:extLst>
              <a:ext uri="{FF2B5EF4-FFF2-40B4-BE49-F238E27FC236}">
                <a16:creationId xmlns:a16="http://schemas.microsoft.com/office/drawing/2014/main" id="{E9371408-418C-01EA-3590-3BBA1FA9D4CC}"/>
              </a:ext>
            </a:extLst>
          </p:cNvPr>
          <p:cNvGraphicFramePr/>
          <p:nvPr>
            <p:extLst>
              <p:ext uri="{D42A27DB-BD31-4B8C-83A1-F6EECF244321}">
                <p14:modId xmlns:p14="http://schemas.microsoft.com/office/powerpoint/2010/main" val="3442228807"/>
              </p:ext>
            </p:extLst>
          </p:nvPr>
        </p:nvGraphicFramePr>
        <p:xfrm>
          <a:off x="33192" y="2752518"/>
          <a:ext cx="12159058" cy="4362232"/>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Rounded Corners 6">
            <a:extLst>
              <a:ext uri="{FF2B5EF4-FFF2-40B4-BE49-F238E27FC236}">
                <a16:creationId xmlns:a16="http://schemas.microsoft.com/office/drawing/2014/main" id="{BEB75212-E5B7-FEF2-B415-4680336A4FC4}"/>
              </a:ext>
            </a:extLst>
          </p:cNvPr>
          <p:cNvSpPr/>
          <p:nvPr/>
        </p:nvSpPr>
        <p:spPr>
          <a:xfrm>
            <a:off x="211649" y="5922267"/>
            <a:ext cx="11782269" cy="646986"/>
          </a:xfrm>
          <a:prstGeom prst="roundRect">
            <a:avLst/>
          </a:prstGeom>
          <a:solidFill>
            <a:srgbClr val="D5CDF7">
              <a:alpha val="60000"/>
            </a:srgbClr>
          </a:solidFill>
        </p:spPr>
        <p:txBody>
          <a:bodyPr wrap="square">
            <a:spAutoFit/>
          </a:bodyPr>
          <a:lstStyle/>
          <a:p>
            <a:pPr algn="ctr"/>
            <a:endParaRPr lang="en-US" sz="3200">
              <a:latin typeface="Franklin Gothic Medium" panose="020B0603020102020204" pitchFamily="34" charset="0"/>
            </a:endParaRPr>
          </a:p>
        </p:txBody>
      </p:sp>
      <p:cxnSp>
        <p:nvCxnSpPr>
          <p:cNvPr id="9" name="Straight Arrow Connector 8">
            <a:extLst>
              <a:ext uri="{FF2B5EF4-FFF2-40B4-BE49-F238E27FC236}">
                <a16:creationId xmlns:a16="http://schemas.microsoft.com/office/drawing/2014/main" id="{AD0127F9-0223-1956-BC4D-24E0393A624F}"/>
              </a:ext>
            </a:extLst>
          </p:cNvPr>
          <p:cNvCxnSpPr>
            <a:cxnSpLocks/>
          </p:cNvCxnSpPr>
          <p:nvPr/>
        </p:nvCxnSpPr>
        <p:spPr>
          <a:xfrm>
            <a:off x="3814021" y="3429000"/>
            <a:ext cx="0" cy="863600"/>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AE1267B-18CD-1122-95AF-04D489355367}"/>
              </a:ext>
            </a:extLst>
          </p:cNvPr>
          <p:cNvSpPr txBox="1"/>
          <p:nvPr/>
        </p:nvSpPr>
        <p:spPr>
          <a:xfrm>
            <a:off x="211649" y="5961066"/>
            <a:ext cx="11782269" cy="569387"/>
          </a:xfrm>
          <a:prstGeom prst="rect">
            <a:avLst/>
          </a:prstGeom>
          <a:noFill/>
        </p:spPr>
        <p:txBody>
          <a:bodyPr wrap="square" rtlCol="0">
            <a:spAutoFit/>
          </a:bodyPr>
          <a:lstStyle/>
          <a:p>
            <a:pPr algn="ctr"/>
            <a:r>
              <a:rPr lang="en-US" sz="3000">
                <a:latin typeface="Tw Cen MT" panose="020B0602020104020603" pitchFamily="34" charset="77"/>
              </a:rPr>
              <a:t>Non-uniform bandwidth causes up to </a:t>
            </a:r>
            <a:r>
              <a:rPr lang="en-US" sz="3000" b="1">
                <a:solidFill>
                  <a:srgbClr val="FF0000"/>
                </a:solidFill>
                <a:latin typeface="Tw Cen MT" panose="020B0602020104020603" pitchFamily="34" charset="77"/>
              </a:rPr>
              <a:t>2.3×</a:t>
            </a:r>
            <a:r>
              <a:rPr lang="en-US" sz="3000">
                <a:latin typeface="Tw Cen MT" panose="020B0602020104020603" pitchFamily="34" charset="77"/>
              </a:rPr>
              <a:t> slowdown in GPU performance</a:t>
            </a:r>
          </a:p>
        </p:txBody>
      </p:sp>
      <p:sp>
        <p:nvSpPr>
          <p:cNvPr id="7" name="Slide Number Placeholder 355">
            <a:extLst>
              <a:ext uri="{FF2B5EF4-FFF2-40B4-BE49-F238E27FC236}">
                <a16:creationId xmlns:a16="http://schemas.microsoft.com/office/drawing/2014/main" id="{61CB8B73-7F29-A94F-2B77-A5A12BAAE2FE}"/>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11</a:t>
            </a:fld>
            <a:endParaRPr lang="en-US"/>
          </a:p>
        </p:txBody>
      </p:sp>
      <p:sp>
        <p:nvSpPr>
          <p:cNvPr id="10" name="Title 1">
            <a:extLst>
              <a:ext uri="{FF2B5EF4-FFF2-40B4-BE49-F238E27FC236}">
                <a16:creationId xmlns:a16="http://schemas.microsoft.com/office/drawing/2014/main" id="{351A6B2F-E5F5-442C-59D8-4FA34A4DE98F}"/>
              </a:ext>
            </a:extLst>
          </p:cNvPr>
          <p:cNvSpPr>
            <a:spLocks noGrp="1"/>
          </p:cNvSpPr>
          <p:nvPr>
            <p:ph type="title"/>
          </p:nvPr>
        </p:nvSpPr>
        <p:spPr>
          <a:xfrm>
            <a:off x="838200" y="327547"/>
            <a:ext cx="10515600" cy="1325563"/>
          </a:xfrm>
        </p:spPr>
        <p:txBody>
          <a:bodyPr/>
          <a:lstStyle/>
          <a:p>
            <a:r>
              <a:rPr lang="en-US"/>
              <a:t>NON-UNIFORM BANDWIDTH -&gt; NUMA</a:t>
            </a:r>
          </a:p>
        </p:txBody>
      </p:sp>
      <p:grpSp>
        <p:nvGrpSpPr>
          <p:cNvPr id="8" name="Group 7">
            <a:extLst>
              <a:ext uri="{FF2B5EF4-FFF2-40B4-BE49-F238E27FC236}">
                <a16:creationId xmlns:a16="http://schemas.microsoft.com/office/drawing/2014/main" id="{4A38843C-B85A-6068-4C69-E2D6F1153A5E}"/>
              </a:ext>
            </a:extLst>
          </p:cNvPr>
          <p:cNvGrpSpPr/>
          <p:nvPr/>
        </p:nvGrpSpPr>
        <p:grpSpPr>
          <a:xfrm>
            <a:off x="5552683" y="3320615"/>
            <a:ext cx="1699693" cy="369332"/>
            <a:chOff x="5552683" y="3320615"/>
            <a:chExt cx="1699693" cy="369332"/>
          </a:xfrm>
        </p:grpSpPr>
        <p:sp>
          <p:nvSpPr>
            <p:cNvPr id="2" name="TextBox 1">
              <a:extLst>
                <a:ext uri="{FF2B5EF4-FFF2-40B4-BE49-F238E27FC236}">
                  <a16:creationId xmlns:a16="http://schemas.microsoft.com/office/drawing/2014/main" id="{80117CD4-2B8B-BBB0-DA51-64D8CD429B9D}"/>
                </a:ext>
              </a:extLst>
            </p:cNvPr>
            <p:cNvSpPr txBox="1"/>
            <p:nvPr/>
          </p:nvSpPr>
          <p:spPr>
            <a:xfrm>
              <a:off x="5615966" y="3320615"/>
              <a:ext cx="1636410" cy="369332"/>
            </a:xfrm>
            <a:prstGeom prst="rect">
              <a:avLst/>
            </a:prstGeom>
            <a:noFill/>
          </p:spPr>
          <p:txBody>
            <a:bodyPr wrap="none" rtlCol="0">
              <a:spAutoFit/>
            </a:bodyPr>
            <a:lstStyle/>
            <a:p>
              <a:r>
                <a:rPr lang="en-US" b="1">
                  <a:latin typeface="Tw Cen MT" panose="020B0602020104020603" pitchFamily="34" charset="77"/>
                </a:rPr>
                <a:t>Higher is better</a:t>
              </a:r>
            </a:p>
          </p:txBody>
        </p:sp>
        <p:sp>
          <p:nvSpPr>
            <p:cNvPr id="6" name="Right Arrow 5">
              <a:extLst>
                <a:ext uri="{FF2B5EF4-FFF2-40B4-BE49-F238E27FC236}">
                  <a16:creationId xmlns:a16="http://schemas.microsoft.com/office/drawing/2014/main" id="{F87FABD2-C056-422F-9E12-7AEA571C5DBE}"/>
                </a:ext>
              </a:extLst>
            </p:cNvPr>
            <p:cNvSpPr/>
            <p:nvPr/>
          </p:nvSpPr>
          <p:spPr>
            <a:xfrm rot="16200000">
              <a:off x="5499647" y="3441997"/>
              <a:ext cx="232639" cy="126568"/>
            </a:xfrm>
            <a:prstGeom prst="rightArrow">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1172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38C1C-71B1-AB83-3881-FE288B8CC4F6}"/>
            </a:ext>
          </a:extLst>
        </p:cNvPr>
        <p:cNvGrpSpPr/>
        <p:nvPr/>
      </p:nvGrpSpPr>
      <p:grpSpPr>
        <a:xfrm>
          <a:off x="0" y="0"/>
          <a:ext cx="0" cy="0"/>
          <a:chOff x="0" y="0"/>
          <a:chExt cx="0" cy="0"/>
        </a:xfrm>
      </p:grpSpPr>
      <p:sp>
        <p:nvSpPr>
          <p:cNvPr id="3" name="Rectangle: Rounded Corners 4">
            <a:extLst>
              <a:ext uri="{FF2B5EF4-FFF2-40B4-BE49-F238E27FC236}">
                <a16:creationId xmlns:a16="http://schemas.microsoft.com/office/drawing/2014/main" id="{57780434-692F-59A2-71C2-9A0B53D653D1}"/>
              </a:ext>
            </a:extLst>
          </p:cNvPr>
          <p:cNvSpPr/>
          <p:nvPr/>
        </p:nvSpPr>
        <p:spPr>
          <a:xfrm>
            <a:off x="95839" y="1149735"/>
            <a:ext cx="12000322" cy="4699159"/>
          </a:xfrm>
          <a:prstGeom prst="roundRect">
            <a:avLst>
              <a:gd name="adj" fmla="val 15664"/>
            </a:avLst>
          </a:prstGeom>
          <a:solidFill>
            <a:schemeClr val="accent5">
              <a:lumMod val="20000"/>
              <a:lumOff val="80000"/>
            </a:schemeClr>
          </a:solidFill>
        </p:spPr>
        <p:txBody>
          <a:bodyPr wrap="square">
            <a:spAutoFit/>
          </a:bodyPr>
          <a:lstStyle/>
          <a:p>
            <a:pPr algn="ctr"/>
            <a:r>
              <a:rPr lang="en-US" sz="5400" b="1">
                <a:solidFill>
                  <a:srgbClr val="D81E00"/>
                </a:solidFill>
                <a:latin typeface="Tw Cen MT" panose="020B0602020104020603" pitchFamily="34" charset="77"/>
              </a:rPr>
              <a:t>Slower interconnects </a:t>
            </a:r>
            <a:r>
              <a:rPr lang="en-US" sz="5400">
                <a:latin typeface="Tw Cen MT" panose="020B0602020104020603" pitchFamily="34" charset="77"/>
              </a:rPr>
              <a:t>lead to performance bottlenecks.</a:t>
            </a:r>
            <a:r>
              <a:rPr lang="en-US" sz="5400">
                <a:solidFill>
                  <a:schemeClr val="accent2"/>
                </a:solidFill>
                <a:latin typeface="Tw Cen MT" panose="020B0602020104020603" pitchFamily="34" charset="77"/>
              </a:rPr>
              <a:t> </a:t>
            </a:r>
            <a:r>
              <a:rPr lang="en-US" sz="5400">
                <a:latin typeface="Tw Cen MT" panose="020B0602020104020603" pitchFamily="34" charset="77"/>
              </a:rPr>
              <a:t>How can we minimize the impact of </a:t>
            </a:r>
            <a:r>
              <a:rPr lang="en-US" sz="5400" b="1">
                <a:solidFill>
                  <a:srgbClr val="D81E00"/>
                </a:solidFill>
                <a:latin typeface="Tw Cen MT" panose="020B0602020104020603" pitchFamily="34" charset="77"/>
              </a:rPr>
              <a:t>non-uniform bandwidth</a:t>
            </a:r>
            <a:r>
              <a:rPr lang="en-US" sz="5400">
                <a:solidFill>
                  <a:schemeClr val="accent2">
                    <a:lumMod val="75000"/>
                  </a:schemeClr>
                </a:solidFill>
                <a:latin typeface="Tw Cen MT" panose="020B0602020104020603" pitchFamily="34" charset="77"/>
              </a:rPr>
              <a:t> </a:t>
            </a:r>
            <a:r>
              <a:rPr lang="en-US" sz="5400">
                <a:latin typeface="Tw Cen MT" panose="020B0602020104020603" pitchFamily="34" charset="77"/>
              </a:rPr>
              <a:t>in emerging </a:t>
            </a:r>
            <a:r>
              <a:rPr lang="en-US" sz="5400" b="1">
                <a:solidFill>
                  <a:schemeClr val="accent1"/>
                </a:solidFill>
                <a:latin typeface="Tw Cen MT" panose="020B0602020104020603" pitchFamily="34" charset="77"/>
              </a:rPr>
              <a:t>multi-GPU systems</a:t>
            </a:r>
            <a:r>
              <a:rPr lang="en-US" sz="5400">
                <a:latin typeface="Cambria" panose="02040503050406030204" pitchFamily="18" charset="0"/>
              </a:rPr>
              <a:t>?</a:t>
            </a:r>
          </a:p>
        </p:txBody>
      </p:sp>
      <p:sp>
        <p:nvSpPr>
          <p:cNvPr id="4" name="Slide Number Placeholder 355">
            <a:extLst>
              <a:ext uri="{FF2B5EF4-FFF2-40B4-BE49-F238E27FC236}">
                <a16:creationId xmlns:a16="http://schemas.microsoft.com/office/drawing/2014/main" id="{7D4714C5-2C2F-2C7C-ED60-A179E4E77A16}"/>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12</a:t>
            </a:fld>
            <a:endParaRPr lang="en-US"/>
          </a:p>
        </p:txBody>
      </p:sp>
    </p:spTree>
    <p:extLst>
      <p:ext uri="{BB962C8B-B14F-4D97-AF65-F5344CB8AC3E}">
        <p14:creationId xmlns:p14="http://schemas.microsoft.com/office/powerpoint/2010/main" val="372062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47E8F-FEC7-E9F2-8F23-B1C5A0B49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7243B-DBAF-1796-39E4-A2B6E53CBA42}"/>
              </a:ext>
            </a:extLst>
          </p:cNvPr>
          <p:cNvSpPr>
            <a:spLocks noGrp="1"/>
          </p:cNvSpPr>
          <p:nvPr>
            <p:ph type="title"/>
          </p:nvPr>
        </p:nvSpPr>
        <p:spPr>
          <a:xfrm>
            <a:off x="838200" y="292140"/>
            <a:ext cx="10515600" cy="1325563"/>
          </a:xfrm>
        </p:spPr>
        <p:txBody>
          <a:bodyPr/>
          <a:lstStyle/>
          <a:p>
            <a:pPr algn="ctr"/>
            <a:r>
              <a:rPr lang="en-US"/>
              <a:t>OUTLINE</a:t>
            </a:r>
          </a:p>
        </p:txBody>
      </p:sp>
      <p:sp>
        <p:nvSpPr>
          <p:cNvPr id="4" name="Rectangle 3">
            <a:extLst>
              <a:ext uri="{FF2B5EF4-FFF2-40B4-BE49-F238E27FC236}">
                <a16:creationId xmlns:a16="http://schemas.microsoft.com/office/drawing/2014/main" id="{E8C3D724-46FE-15CD-0FB5-80E07D69F245}"/>
              </a:ext>
            </a:extLst>
          </p:cNvPr>
          <p:cNvSpPr/>
          <p:nvPr/>
        </p:nvSpPr>
        <p:spPr>
          <a:xfrm>
            <a:off x="2665378" y="163423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lumMod val="50000"/>
                  </a:schemeClr>
                </a:solidFill>
                <a:latin typeface="Tw Cen MT" panose="020B0602020104020603" pitchFamily="34" charset="77"/>
              </a:rPr>
              <a:t>BACKGROUND AND MOTIVATION</a:t>
            </a:r>
          </a:p>
        </p:txBody>
      </p:sp>
      <p:sp>
        <p:nvSpPr>
          <p:cNvPr id="5" name="Rectangle 4">
            <a:extLst>
              <a:ext uri="{FF2B5EF4-FFF2-40B4-BE49-F238E27FC236}">
                <a16:creationId xmlns:a16="http://schemas.microsoft.com/office/drawing/2014/main" id="{45BC9657-B95E-4ABB-4BF1-5BC9E427F843}"/>
              </a:ext>
            </a:extLst>
          </p:cNvPr>
          <p:cNvSpPr/>
          <p:nvPr/>
        </p:nvSpPr>
        <p:spPr>
          <a:xfrm>
            <a:off x="2665378" y="3110896"/>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OBSERVATIONS &amp; KEY IDEAS</a:t>
            </a:r>
          </a:p>
        </p:txBody>
      </p:sp>
      <p:sp>
        <p:nvSpPr>
          <p:cNvPr id="7" name="Rectangle 6">
            <a:extLst>
              <a:ext uri="{FF2B5EF4-FFF2-40B4-BE49-F238E27FC236}">
                <a16:creationId xmlns:a16="http://schemas.microsoft.com/office/drawing/2014/main" id="{BDDAE458-B8D2-0F11-31D0-6A7C1542F3ED}"/>
              </a:ext>
            </a:extLst>
          </p:cNvPr>
          <p:cNvSpPr/>
          <p:nvPr/>
        </p:nvSpPr>
        <p:spPr>
          <a:xfrm>
            <a:off x="2665378" y="3829912"/>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NETCRAFTER DESIGN</a:t>
            </a:r>
          </a:p>
        </p:txBody>
      </p:sp>
      <p:sp>
        <p:nvSpPr>
          <p:cNvPr id="8" name="Rectangle 7">
            <a:extLst>
              <a:ext uri="{FF2B5EF4-FFF2-40B4-BE49-F238E27FC236}">
                <a16:creationId xmlns:a16="http://schemas.microsoft.com/office/drawing/2014/main" id="{618DF5BD-B6D3-590D-9E86-E992C1DBB6EB}"/>
              </a:ext>
            </a:extLst>
          </p:cNvPr>
          <p:cNvSpPr/>
          <p:nvPr/>
        </p:nvSpPr>
        <p:spPr>
          <a:xfrm>
            <a:off x="2665378" y="4548928"/>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EVALUATION</a:t>
            </a:r>
          </a:p>
        </p:txBody>
      </p:sp>
      <p:sp>
        <p:nvSpPr>
          <p:cNvPr id="9" name="Rectangle 8">
            <a:extLst>
              <a:ext uri="{FF2B5EF4-FFF2-40B4-BE49-F238E27FC236}">
                <a16:creationId xmlns:a16="http://schemas.microsoft.com/office/drawing/2014/main" id="{D44E1D0A-9BFF-D019-CD83-95F8E8B2052D}"/>
              </a:ext>
            </a:extLst>
          </p:cNvPr>
          <p:cNvSpPr/>
          <p:nvPr/>
        </p:nvSpPr>
        <p:spPr>
          <a:xfrm>
            <a:off x="2665377" y="5268430"/>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CONCLUSION</a:t>
            </a:r>
          </a:p>
        </p:txBody>
      </p:sp>
      <p:sp>
        <p:nvSpPr>
          <p:cNvPr id="3" name="Rectangle 2">
            <a:extLst>
              <a:ext uri="{FF2B5EF4-FFF2-40B4-BE49-F238E27FC236}">
                <a16:creationId xmlns:a16="http://schemas.microsoft.com/office/drawing/2014/main" id="{5325FF68-001A-98A6-4FEA-99BCBBAE38B4}"/>
              </a:ext>
            </a:extLst>
          </p:cNvPr>
          <p:cNvSpPr/>
          <p:nvPr/>
        </p:nvSpPr>
        <p:spPr>
          <a:xfrm>
            <a:off x="2665377" y="239139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2">
                    <a:lumMod val="50000"/>
                  </a:schemeClr>
                </a:solidFill>
                <a:latin typeface="Tw Cen MT" panose="020B0602020104020603" pitchFamily="34" charset="77"/>
              </a:rPr>
              <a:t>GOAL</a:t>
            </a:r>
          </a:p>
        </p:txBody>
      </p:sp>
      <p:sp>
        <p:nvSpPr>
          <p:cNvPr id="12" name="Slide Number Placeholder 355">
            <a:extLst>
              <a:ext uri="{FF2B5EF4-FFF2-40B4-BE49-F238E27FC236}">
                <a16:creationId xmlns:a16="http://schemas.microsoft.com/office/drawing/2014/main" id="{72FC46CF-6C6D-3A20-3D28-55E526A0EF9A}"/>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13</a:t>
            </a:fld>
            <a:endParaRPr lang="en-US"/>
          </a:p>
        </p:txBody>
      </p:sp>
    </p:spTree>
    <p:extLst>
      <p:ext uri="{BB962C8B-B14F-4D97-AF65-F5344CB8AC3E}">
        <p14:creationId xmlns:p14="http://schemas.microsoft.com/office/powerpoint/2010/main" val="16832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6CDD7-6EFA-D7DE-049A-E3FAE0B89C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D7E9E-7F5E-E1FD-5756-68B3043E3188}"/>
              </a:ext>
            </a:extLst>
          </p:cNvPr>
          <p:cNvSpPr>
            <a:spLocks noGrp="1"/>
          </p:cNvSpPr>
          <p:nvPr>
            <p:ph type="title"/>
          </p:nvPr>
        </p:nvSpPr>
        <p:spPr/>
        <p:txBody>
          <a:bodyPr/>
          <a:lstStyle/>
          <a:p>
            <a:r>
              <a:rPr lang="en-US"/>
              <a:t>GOAL</a:t>
            </a:r>
          </a:p>
        </p:txBody>
      </p:sp>
      <p:sp>
        <p:nvSpPr>
          <p:cNvPr id="3" name="Content Placeholder 2">
            <a:extLst>
              <a:ext uri="{FF2B5EF4-FFF2-40B4-BE49-F238E27FC236}">
                <a16:creationId xmlns:a16="http://schemas.microsoft.com/office/drawing/2014/main" id="{1C6521DF-206F-B813-D2C6-05265A9CC762}"/>
              </a:ext>
            </a:extLst>
          </p:cNvPr>
          <p:cNvSpPr>
            <a:spLocks noGrp="1"/>
          </p:cNvSpPr>
          <p:nvPr>
            <p:ph idx="1"/>
          </p:nvPr>
        </p:nvSpPr>
        <p:spPr>
          <a:xfrm>
            <a:off x="838199" y="1690686"/>
            <a:ext cx="11199830" cy="3564066"/>
          </a:xfrm>
        </p:spPr>
        <p:txBody>
          <a:bodyPr>
            <a:noAutofit/>
          </a:bodyPr>
          <a:lstStyle/>
          <a:p>
            <a:pPr marL="0" indent="0">
              <a:buNone/>
            </a:pPr>
            <a:r>
              <a:rPr lang="en-US">
                <a:latin typeface="Tw Cen MT" panose="020B0602020104020603" pitchFamily="34" charset="77"/>
              </a:rPr>
              <a:t>Optimize </a:t>
            </a:r>
            <a:r>
              <a:rPr lang="en-US" b="1">
                <a:solidFill>
                  <a:srgbClr val="D81E00"/>
                </a:solidFill>
                <a:latin typeface="Tw Cen MT" panose="020B0602020104020603" pitchFamily="34" charset="77"/>
              </a:rPr>
              <a:t>slower bandwidth links</a:t>
            </a:r>
            <a:r>
              <a:rPr lang="en-US">
                <a:latin typeface="Tw Cen MT" panose="020B0602020104020603" pitchFamily="34" charset="77"/>
              </a:rPr>
              <a:t>:</a:t>
            </a:r>
          </a:p>
          <a:p>
            <a:pPr marL="0" indent="0">
              <a:buNone/>
            </a:pPr>
            <a:endParaRPr lang="en-US"/>
          </a:p>
          <a:p>
            <a:pPr marL="514350" indent="-514350">
              <a:buFont typeface="+mj-lt"/>
              <a:buAutoNum type="arabicPeriod"/>
            </a:pPr>
            <a:r>
              <a:rPr lang="en-US" sz="3200" b="1" u="sng">
                <a:solidFill>
                  <a:schemeClr val="accent6"/>
                </a:solidFill>
                <a:latin typeface="Tw Cen MT" panose="020B0602020104020603" pitchFamily="34" charset="77"/>
                <a:ea typeface="Harding Text Web Regular" pitchFamily="2" charset="0"/>
              </a:rPr>
              <a:t>Reducing network traffic</a:t>
            </a:r>
            <a:r>
              <a:rPr lang="en-US" sz="3200" b="1">
                <a:solidFill>
                  <a:schemeClr val="accent6"/>
                </a:solidFill>
                <a:latin typeface="Tw Cen MT" panose="020B0602020104020603" pitchFamily="34" charset="77"/>
                <a:ea typeface="Harding Text Web Regular" pitchFamily="2" charset="0"/>
              </a:rPr>
              <a:t> </a:t>
            </a:r>
            <a:r>
              <a:rPr lang="en-US" sz="3200">
                <a:latin typeface="Tw Cen MT" panose="020B0602020104020603" pitchFamily="34" charset="77"/>
                <a:ea typeface="Harding Text Web Regular" pitchFamily="2" charset="0"/>
              </a:rPr>
              <a:t>across these links</a:t>
            </a:r>
          </a:p>
          <a:p>
            <a:pPr marL="514350" indent="-514350">
              <a:buFont typeface="+mj-lt"/>
              <a:buAutoNum type="arabicPeriod"/>
            </a:pPr>
            <a:endParaRPr lang="en-US" sz="3200">
              <a:latin typeface="Tw Cen MT" panose="020B0602020104020603" pitchFamily="34" charset="77"/>
              <a:ea typeface="Harding Text Web Regular" pitchFamily="2" charset="0"/>
            </a:endParaRPr>
          </a:p>
          <a:p>
            <a:pPr marL="514350" indent="-514350">
              <a:buFont typeface="+mj-lt"/>
              <a:buAutoNum type="arabicPeriod"/>
            </a:pPr>
            <a:r>
              <a:rPr lang="en-US" sz="3200" b="1" u="sng">
                <a:solidFill>
                  <a:schemeClr val="accent1"/>
                </a:solidFill>
                <a:latin typeface="Tw Cen MT" panose="020B0602020104020603" pitchFamily="34" charset="77"/>
                <a:ea typeface="Harding Text Web Regular" pitchFamily="2" charset="0"/>
              </a:rPr>
              <a:t>Efficiently managing network traffic</a:t>
            </a:r>
            <a:r>
              <a:rPr lang="en-US" sz="3200">
                <a:solidFill>
                  <a:schemeClr val="accent1"/>
                </a:solidFill>
                <a:latin typeface="Tw Cen MT" panose="020B0602020104020603" pitchFamily="34" charset="77"/>
                <a:ea typeface="Harding Text Web Regular" pitchFamily="2" charset="0"/>
              </a:rPr>
              <a:t> </a:t>
            </a:r>
            <a:r>
              <a:rPr lang="en-US" sz="3200">
                <a:latin typeface="Tw Cen MT" panose="020B0602020104020603" pitchFamily="34" charset="77"/>
                <a:ea typeface="Harding Text Web Regular" pitchFamily="2" charset="0"/>
              </a:rPr>
              <a:t>across these links</a:t>
            </a:r>
          </a:p>
        </p:txBody>
      </p:sp>
      <p:sp>
        <p:nvSpPr>
          <p:cNvPr id="4" name="Slide Number Placeholder 355">
            <a:extLst>
              <a:ext uri="{FF2B5EF4-FFF2-40B4-BE49-F238E27FC236}">
                <a16:creationId xmlns:a16="http://schemas.microsoft.com/office/drawing/2014/main" id="{DDDC5357-E02C-AA4A-0685-FB03D2C14EA2}"/>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14</a:t>
            </a:fld>
            <a:endParaRPr lang="en-US"/>
          </a:p>
        </p:txBody>
      </p:sp>
    </p:spTree>
    <p:custDataLst>
      <p:tags r:id="rId1"/>
    </p:custDataLst>
    <p:extLst>
      <p:ext uri="{BB962C8B-B14F-4D97-AF65-F5344CB8AC3E}">
        <p14:creationId xmlns:p14="http://schemas.microsoft.com/office/powerpoint/2010/main" val="426199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17446-5DD7-D536-841E-5F1E601C7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0F755-903B-0A85-964C-AF19936EB9AC}"/>
              </a:ext>
            </a:extLst>
          </p:cNvPr>
          <p:cNvSpPr>
            <a:spLocks noGrp="1"/>
          </p:cNvSpPr>
          <p:nvPr>
            <p:ph type="title"/>
          </p:nvPr>
        </p:nvSpPr>
        <p:spPr>
          <a:xfrm>
            <a:off x="838200" y="292140"/>
            <a:ext cx="10515600" cy="1325563"/>
          </a:xfrm>
        </p:spPr>
        <p:txBody>
          <a:bodyPr/>
          <a:lstStyle/>
          <a:p>
            <a:pPr algn="ctr"/>
            <a:r>
              <a:rPr lang="en-US"/>
              <a:t>OUTLINE</a:t>
            </a:r>
          </a:p>
        </p:txBody>
      </p:sp>
      <p:sp>
        <p:nvSpPr>
          <p:cNvPr id="4" name="Rectangle 3">
            <a:extLst>
              <a:ext uri="{FF2B5EF4-FFF2-40B4-BE49-F238E27FC236}">
                <a16:creationId xmlns:a16="http://schemas.microsoft.com/office/drawing/2014/main" id="{D4B4219B-4B67-C8E9-3669-D3B8F65EEDE2}"/>
              </a:ext>
            </a:extLst>
          </p:cNvPr>
          <p:cNvSpPr/>
          <p:nvPr/>
        </p:nvSpPr>
        <p:spPr>
          <a:xfrm>
            <a:off x="2665378" y="163423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lumMod val="50000"/>
                  </a:schemeClr>
                </a:solidFill>
                <a:latin typeface="Tw Cen MT" panose="020B0602020104020603" pitchFamily="34" charset="77"/>
              </a:rPr>
              <a:t>BACKGROUND AND MOTIVATION</a:t>
            </a:r>
          </a:p>
        </p:txBody>
      </p:sp>
      <p:sp>
        <p:nvSpPr>
          <p:cNvPr id="5" name="Rectangle 4">
            <a:extLst>
              <a:ext uri="{FF2B5EF4-FFF2-40B4-BE49-F238E27FC236}">
                <a16:creationId xmlns:a16="http://schemas.microsoft.com/office/drawing/2014/main" id="{7890B0E3-AAB3-B085-748B-950A03DE3AB7}"/>
              </a:ext>
            </a:extLst>
          </p:cNvPr>
          <p:cNvSpPr/>
          <p:nvPr/>
        </p:nvSpPr>
        <p:spPr>
          <a:xfrm>
            <a:off x="2665378" y="3110896"/>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2">
                    <a:lumMod val="50000"/>
                  </a:schemeClr>
                </a:solidFill>
                <a:latin typeface="Tw Cen MT" panose="020B0602020104020603" pitchFamily="34" charset="77"/>
              </a:rPr>
              <a:t>OBSERVATIONS &amp; KEY IDEAS</a:t>
            </a:r>
          </a:p>
        </p:txBody>
      </p:sp>
      <p:sp>
        <p:nvSpPr>
          <p:cNvPr id="7" name="Rectangle 6">
            <a:extLst>
              <a:ext uri="{FF2B5EF4-FFF2-40B4-BE49-F238E27FC236}">
                <a16:creationId xmlns:a16="http://schemas.microsoft.com/office/drawing/2014/main" id="{FAFBA3E6-C164-57F4-B343-DDBB735D3CF2}"/>
              </a:ext>
            </a:extLst>
          </p:cNvPr>
          <p:cNvSpPr/>
          <p:nvPr/>
        </p:nvSpPr>
        <p:spPr>
          <a:xfrm>
            <a:off x="2665378" y="3829912"/>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NETCRAFTER DESIGN</a:t>
            </a:r>
          </a:p>
        </p:txBody>
      </p:sp>
      <p:sp>
        <p:nvSpPr>
          <p:cNvPr id="8" name="Rectangle 7">
            <a:extLst>
              <a:ext uri="{FF2B5EF4-FFF2-40B4-BE49-F238E27FC236}">
                <a16:creationId xmlns:a16="http://schemas.microsoft.com/office/drawing/2014/main" id="{CA2A7CAA-6503-7D44-28B5-C2D510A74432}"/>
              </a:ext>
            </a:extLst>
          </p:cNvPr>
          <p:cNvSpPr/>
          <p:nvPr/>
        </p:nvSpPr>
        <p:spPr>
          <a:xfrm>
            <a:off x="2665378" y="4548928"/>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EVALUATION</a:t>
            </a:r>
          </a:p>
        </p:txBody>
      </p:sp>
      <p:sp>
        <p:nvSpPr>
          <p:cNvPr id="9" name="Rectangle 8">
            <a:extLst>
              <a:ext uri="{FF2B5EF4-FFF2-40B4-BE49-F238E27FC236}">
                <a16:creationId xmlns:a16="http://schemas.microsoft.com/office/drawing/2014/main" id="{07243B1C-A9B8-89EC-76FF-D311BC4FA3BA}"/>
              </a:ext>
            </a:extLst>
          </p:cNvPr>
          <p:cNvSpPr/>
          <p:nvPr/>
        </p:nvSpPr>
        <p:spPr>
          <a:xfrm>
            <a:off x="2665377" y="5268430"/>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CONCLUSION</a:t>
            </a:r>
          </a:p>
        </p:txBody>
      </p:sp>
      <p:sp>
        <p:nvSpPr>
          <p:cNvPr id="3" name="Rectangle 2">
            <a:extLst>
              <a:ext uri="{FF2B5EF4-FFF2-40B4-BE49-F238E27FC236}">
                <a16:creationId xmlns:a16="http://schemas.microsoft.com/office/drawing/2014/main" id="{1E60BCC4-EB0E-D9A2-680B-F8296127D2FD}"/>
              </a:ext>
            </a:extLst>
          </p:cNvPr>
          <p:cNvSpPr/>
          <p:nvPr/>
        </p:nvSpPr>
        <p:spPr>
          <a:xfrm>
            <a:off x="2665377" y="239139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2">
                    <a:lumMod val="50000"/>
                  </a:schemeClr>
                </a:solidFill>
                <a:latin typeface="Tw Cen MT" panose="020B0602020104020603" pitchFamily="34" charset="77"/>
              </a:rPr>
              <a:t>GOAL</a:t>
            </a:r>
          </a:p>
        </p:txBody>
      </p:sp>
      <p:sp>
        <p:nvSpPr>
          <p:cNvPr id="12" name="Slide Number Placeholder 355">
            <a:extLst>
              <a:ext uri="{FF2B5EF4-FFF2-40B4-BE49-F238E27FC236}">
                <a16:creationId xmlns:a16="http://schemas.microsoft.com/office/drawing/2014/main" id="{A9530775-5F49-ED02-0736-37C0FE6AE57B}"/>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15</a:t>
            </a:fld>
            <a:endParaRPr lang="en-US"/>
          </a:p>
        </p:txBody>
      </p:sp>
    </p:spTree>
    <p:extLst>
      <p:ext uri="{BB962C8B-B14F-4D97-AF65-F5344CB8AC3E}">
        <p14:creationId xmlns:p14="http://schemas.microsoft.com/office/powerpoint/2010/main" val="3351671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48DD1-2459-27AC-9CE8-7F7A36FBA484}"/>
            </a:ext>
          </a:extLst>
        </p:cNvPr>
        <p:cNvGrpSpPr/>
        <p:nvPr/>
      </p:nvGrpSpPr>
      <p:grpSpPr>
        <a:xfrm>
          <a:off x="0" y="0"/>
          <a:ext cx="0" cy="0"/>
          <a:chOff x="0" y="0"/>
          <a:chExt cx="0" cy="0"/>
        </a:xfrm>
      </p:grpSpPr>
      <p:sp>
        <p:nvSpPr>
          <p:cNvPr id="320" name="Rectangle 319">
            <a:extLst>
              <a:ext uri="{FF2B5EF4-FFF2-40B4-BE49-F238E27FC236}">
                <a16:creationId xmlns:a16="http://schemas.microsoft.com/office/drawing/2014/main" id="{79405AB5-922A-5381-69A3-51008507131E}"/>
              </a:ext>
            </a:extLst>
          </p:cNvPr>
          <p:cNvSpPr/>
          <p:nvPr/>
        </p:nvSpPr>
        <p:spPr>
          <a:xfrm>
            <a:off x="1453873" y="6434341"/>
            <a:ext cx="302353" cy="14754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30" name="Rectangle 329">
            <a:extLst>
              <a:ext uri="{FF2B5EF4-FFF2-40B4-BE49-F238E27FC236}">
                <a16:creationId xmlns:a16="http://schemas.microsoft.com/office/drawing/2014/main" id="{E5C40F04-EB2E-927C-742D-2ECA3768952A}"/>
              </a:ext>
            </a:extLst>
          </p:cNvPr>
          <p:cNvSpPr/>
          <p:nvPr/>
        </p:nvSpPr>
        <p:spPr>
          <a:xfrm>
            <a:off x="3862339" y="6425093"/>
            <a:ext cx="293748" cy="14754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8" name="Rectangle 347">
            <a:extLst>
              <a:ext uri="{FF2B5EF4-FFF2-40B4-BE49-F238E27FC236}">
                <a16:creationId xmlns:a16="http://schemas.microsoft.com/office/drawing/2014/main" id="{7BF58096-669D-3454-2110-9F863C8972ED}"/>
              </a:ext>
            </a:extLst>
          </p:cNvPr>
          <p:cNvSpPr/>
          <p:nvPr/>
        </p:nvSpPr>
        <p:spPr>
          <a:xfrm>
            <a:off x="6669039" y="6418294"/>
            <a:ext cx="293748" cy="14754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 name="Title 1">
            <a:extLst>
              <a:ext uri="{FF2B5EF4-FFF2-40B4-BE49-F238E27FC236}">
                <a16:creationId xmlns:a16="http://schemas.microsoft.com/office/drawing/2014/main" id="{A088779F-123D-E291-24AD-9254D3BC9B7B}"/>
              </a:ext>
            </a:extLst>
          </p:cNvPr>
          <p:cNvSpPr>
            <a:spLocks noGrp="1"/>
          </p:cNvSpPr>
          <p:nvPr>
            <p:ph type="title"/>
          </p:nvPr>
        </p:nvSpPr>
        <p:spPr>
          <a:xfrm>
            <a:off x="731713" y="254284"/>
            <a:ext cx="10515600" cy="1325563"/>
          </a:xfrm>
        </p:spPr>
        <p:txBody>
          <a:bodyPr>
            <a:normAutofit/>
          </a:bodyPr>
          <a:lstStyle/>
          <a:p>
            <a:r>
              <a:rPr lang="en-US" sz="4000"/>
              <a:t>Transmitting packets across the network</a:t>
            </a:r>
          </a:p>
        </p:txBody>
      </p:sp>
      <p:sp>
        <p:nvSpPr>
          <p:cNvPr id="3" name="Content Placeholder 2">
            <a:extLst>
              <a:ext uri="{FF2B5EF4-FFF2-40B4-BE49-F238E27FC236}">
                <a16:creationId xmlns:a16="http://schemas.microsoft.com/office/drawing/2014/main" id="{D8B82630-A664-9EDD-EE0D-060F5CC2E021}"/>
              </a:ext>
            </a:extLst>
          </p:cNvPr>
          <p:cNvSpPr>
            <a:spLocks noGrp="1"/>
          </p:cNvSpPr>
          <p:nvPr>
            <p:ph idx="1"/>
          </p:nvPr>
        </p:nvSpPr>
        <p:spPr>
          <a:xfrm>
            <a:off x="596898" y="1423986"/>
            <a:ext cx="8138654" cy="1556923"/>
          </a:xfrm>
        </p:spPr>
        <p:txBody>
          <a:bodyPr>
            <a:noAutofit/>
          </a:bodyPr>
          <a:lstStyle/>
          <a:p>
            <a:pPr marL="0" indent="0">
              <a:buNone/>
            </a:pPr>
            <a:r>
              <a:rPr lang="en-US" b="1">
                <a:solidFill>
                  <a:schemeClr val="accent2"/>
                </a:solidFill>
                <a:latin typeface="Tw Cen MT" panose="020B0602020104020603" pitchFamily="34" charset="77"/>
              </a:rPr>
              <a:t>Network Transfer through Flits</a:t>
            </a:r>
          </a:p>
          <a:p>
            <a:r>
              <a:rPr lang="en-US">
                <a:latin typeface="Tw Cen MT" panose="020B0602020104020603" pitchFamily="34" charset="77"/>
              </a:rPr>
              <a:t>Flit = fixed-size unit (</a:t>
            </a:r>
            <a:r>
              <a:rPr lang="en-US" b="1" i="1">
                <a:solidFill>
                  <a:srgbClr val="7030A0"/>
                </a:solidFill>
                <a:latin typeface="TeXGyrePagella" pitchFamily="2" charset="77"/>
                <a:ea typeface="Harding Text Web Regular" pitchFamily="2" charset="0"/>
              </a:rPr>
              <a:t>x</a:t>
            </a:r>
            <a:r>
              <a:rPr lang="en-US" b="1">
                <a:solidFill>
                  <a:srgbClr val="7030A0"/>
                </a:solidFill>
                <a:latin typeface="Tw Cen MT" panose="020B0602020104020603" pitchFamily="34" charset="77"/>
              </a:rPr>
              <a:t> bytes</a:t>
            </a:r>
            <a:r>
              <a:rPr lang="en-US">
                <a:latin typeface="Tw Cen MT" panose="020B0602020104020603" pitchFamily="34" charset="77"/>
              </a:rPr>
              <a:t>), sent per cycle</a:t>
            </a:r>
          </a:p>
          <a:p>
            <a:r>
              <a:rPr lang="en-US" b="1">
                <a:solidFill>
                  <a:schemeClr val="accent5"/>
                </a:solidFill>
                <a:latin typeface="Tw Cen MT" panose="020B0602020104020603" pitchFamily="34" charset="77"/>
              </a:rPr>
              <a:t>Basic granularity</a:t>
            </a:r>
            <a:r>
              <a:rPr lang="en-US">
                <a:latin typeface="Tw Cen MT" panose="020B0602020104020603" pitchFamily="34" charset="77"/>
              </a:rPr>
              <a:t> of data transfer in interconnects</a:t>
            </a:r>
            <a:br>
              <a:rPr lang="en-US">
                <a:latin typeface="Tw Cen MT" panose="020B0602020104020603" pitchFamily="34" charset="77"/>
              </a:rPr>
            </a:br>
            <a:endParaRPr lang="en-US">
              <a:latin typeface="Tw Cen MT" panose="020B0602020104020603" pitchFamily="34" charset="77"/>
            </a:endParaRPr>
          </a:p>
          <a:p>
            <a:pPr marL="457200" lvl="1" indent="0">
              <a:buNone/>
            </a:pPr>
            <a:endParaRPr lang="en-US" sz="2800">
              <a:latin typeface="Tw Cen MT" panose="020B0602020104020603" pitchFamily="34" charset="77"/>
            </a:endParaRPr>
          </a:p>
          <a:p>
            <a:pPr marL="0" indent="0">
              <a:buNone/>
            </a:pPr>
            <a:endParaRPr lang="en-US">
              <a:latin typeface="Tw Cen MT" panose="020B0602020104020603" pitchFamily="34" charset="77"/>
            </a:endParaRPr>
          </a:p>
        </p:txBody>
      </p:sp>
      <p:sp>
        <p:nvSpPr>
          <p:cNvPr id="314" name="Content Placeholder 2">
            <a:extLst>
              <a:ext uri="{FF2B5EF4-FFF2-40B4-BE49-F238E27FC236}">
                <a16:creationId xmlns:a16="http://schemas.microsoft.com/office/drawing/2014/main" id="{FBB69CBC-1B41-03F4-06E3-799951A8C6E1}"/>
              </a:ext>
            </a:extLst>
          </p:cNvPr>
          <p:cNvSpPr txBox="1">
            <a:spLocks/>
          </p:cNvSpPr>
          <p:nvPr/>
        </p:nvSpPr>
        <p:spPr>
          <a:xfrm>
            <a:off x="596898" y="2986086"/>
            <a:ext cx="9225528" cy="21066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chemeClr val="accent2"/>
                </a:solidFill>
                <a:latin typeface="Tw Cen MT" panose="020B0602020104020603" pitchFamily="34" charset="77"/>
              </a:rPr>
              <a:t>GPU packet breakdown</a:t>
            </a:r>
          </a:p>
          <a:p>
            <a:r>
              <a:rPr lang="en-US">
                <a:latin typeface="Tw Cen MT" panose="020B0602020104020603" pitchFamily="34" charset="77"/>
              </a:rPr>
              <a:t>Packet = </a:t>
            </a:r>
            <a:r>
              <a:rPr lang="en-US" b="1">
                <a:solidFill>
                  <a:schemeClr val="accent6">
                    <a:lumMod val="50000"/>
                  </a:schemeClr>
                </a:solidFill>
                <a:latin typeface="Tw Cen MT" panose="020B0602020104020603" pitchFamily="34" charset="77"/>
              </a:rPr>
              <a:t>Header</a:t>
            </a:r>
            <a:r>
              <a:rPr lang="en-US">
                <a:latin typeface="Tw Cen MT" panose="020B0602020104020603" pitchFamily="34" charset="77"/>
              </a:rPr>
              <a:t> + </a:t>
            </a:r>
            <a:r>
              <a:rPr lang="en-US" b="1">
                <a:solidFill>
                  <a:schemeClr val="accent6">
                    <a:lumMod val="60000"/>
                    <a:lumOff val="40000"/>
                  </a:schemeClr>
                </a:solidFill>
                <a:latin typeface="Tw Cen MT" panose="020B0602020104020603" pitchFamily="34" charset="77"/>
              </a:rPr>
              <a:t>Payload</a:t>
            </a:r>
          </a:p>
          <a:p>
            <a:r>
              <a:rPr lang="en-US">
                <a:latin typeface="Tw Cen MT" panose="020B0602020104020603" pitchFamily="34" charset="77"/>
              </a:rPr>
              <a:t>Split into flits (fixed-size units)</a:t>
            </a:r>
          </a:p>
          <a:p>
            <a:r>
              <a:rPr lang="en-US">
                <a:latin typeface="Tw Cen MT" panose="020B0602020104020603" pitchFamily="34" charset="77"/>
              </a:rPr>
              <a:t>Empty bytes padded to </a:t>
            </a:r>
            <a:r>
              <a:rPr lang="en-US" b="1">
                <a:solidFill>
                  <a:srgbClr val="C00000"/>
                </a:solidFill>
                <a:latin typeface="Tw Cen MT" panose="020B0602020104020603" pitchFamily="34" charset="77"/>
              </a:rPr>
              <a:t>align</a:t>
            </a:r>
            <a:r>
              <a:rPr lang="en-US">
                <a:latin typeface="Tw Cen MT" panose="020B0602020104020603" pitchFamily="34" charset="77"/>
              </a:rPr>
              <a:t> the last flit with flit size</a:t>
            </a:r>
          </a:p>
          <a:p>
            <a:pPr marL="457200" lvl="1" indent="0">
              <a:buFont typeface="Arial" panose="020B0604020202020204" pitchFamily="34" charset="0"/>
              <a:buNone/>
            </a:pPr>
            <a:endParaRPr lang="en-US" sz="2800">
              <a:latin typeface="Tw Cen MT" panose="020B0602020104020603" pitchFamily="34" charset="77"/>
            </a:endParaRPr>
          </a:p>
          <a:p>
            <a:pPr marL="0" indent="0">
              <a:buFont typeface="Arial" panose="020B0604020202020204" pitchFamily="34" charset="0"/>
              <a:buNone/>
            </a:pPr>
            <a:endParaRPr lang="en-US">
              <a:latin typeface="Tw Cen MT" panose="020B0602020104020603" pitchFamily="34" charset="77"/>
            </a:endParaRPr>
          </a:p>
        </p:txBody>
      </p:sp>
      <p:sp>
        <p:nvSpPr>
          <p:cNvPr id="315" name="Rectangle 314">
            <a:extLst>
              <a:ext uri="{FF2B5EF4-FFF2-40B4-BE49-F238E27FC236}">
                <a16:creationId xmlns:a16="http://schemas.microsoft.com/office/drawing/2014/main" id="{C8ECE3D4-8F7E-C6BB-2B2F-777F305E5EE4}"/>
              </a:ext>
            </a:extLst>
          </p:cNvPr>
          <p:cNvSpPr/>
          <p:nvPr/>
        </p:nvSpPr>
        <p:spPr>
          <a:xfrm>
            <a:off x="9190763" y="2223090"/>
            <a:ext cx="304872" cy="62796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16" name="TextBox 315">
            <a:extLst>
              <a:ext uri="{FF2B5EF4-FFF2-40B4-BE49-F238E27FC236}">
                <a16:creationId xmlns:a16="http://schemas.microsoft.com/office/drawing/2014/main" id="{B4F71DE7-6E46-9376-E621-8506D0577EDA}"/>
              </a:ext>
            </a:extLst>
          </p:cNvPr>
          <p:cNvSpPr txBox="1"/>
          <p:nvPr/>
        </p:nvSpPr>
        <p:spPr>
          <a:xfrm>
            <a:off x="8891501" y="1829651"/>
            <a:ext cx="930925" cy="430887"/>
          </a:xfrm>
          <a:prstGeom prst="rect">
            <a:avLst/>
          </a:prstGeom>
          <a:noFill/>
          <a:ln>
            <a:noFill/>
          </a:ln>
        </p:spPr>
        <p:txBody>
          <a:bodyPr wrap="square">
            <a:spAutoFit/>
          </a:bodyPr>
          <a:lstStyle/>
          <a:p>
            <a:pPr algn="ctr"/>
            <a:r>
              <a:rPr lang="en-US" sz="2200">
                <a:solidFill>
                  <a:srgbClr val="000000"/>
                </a:solidFill>
                <a:latin typeface="Tw Cen MT" panose="020B0602020104020603" pitchFamily="34" charset="77"/>
              </a:rPr>
              <a:t>Flit</a:t>
            </a:r>
            <a:endParaRPr lang="en-US" sz="2200">
              <a:latin typeface="Tw Cen MT" panose="020B0602020104020603" pitchFamily="34" charset="77"/>
            </a:endParaRPr>
          </a:p>
        </p:txBody>
      </p:sp>
      <p:sp>
        <p:nvSpPr>
          <p:cNvPr id="317" name="TextBox 316">
            <a:extLst>
              <a:ext uri="{FF2B5EF4-FFF2-40B4-BE49-F238E27FC236}">
                <a16:creationId xmlns:a16="http://schemas.microsoft.com/office/drawing/2014/main" id="{3509618A-AC48-5AA1-BDEB-A69C999CCDE4}"/>
              </a:ext>
            </a:extLst>
          </p:cNvPr>
          <p:cNvSpPr txBox="1"/>
          <p:nvPr/>
        </p:nvSpPr>
        <p:spPr>
          <a:xfrm>
            <a:off x="429766" y="5217256"/>
            <a:ext cx="2853774" cy="430887"/>
          </a:xfrm>
          <a:prstGeom prst="rect">
            <a:avLst/>
          </a:prstGeom>
          <a:noFill/>
          <a:ln>
            <a:noFill/>
          </a:ln>
        </p:spPr>
        <p:txBody>
          <a:bodyPr wrap="square">
            <a:spAutoFit/>
          </a:bodyPr>
          <a:lstStyle/>
          <a:p>
            <a:pPr algn="ctr"/>
            <a:r>
              <a:rPr lang="en-US" sz="2200">
                <a:solidFill>
                  <a:srgbClr val="000000"/>
                </a:solidFill>
                <a:latin typeface="Tw Cen MT" panose="020B0602020104020603" pitchFamily="34" charset="77"/>
              </a:rPr>
              <a:t>GPU request Packet </a:t>
            </a:r>
            <a:endParaRPr lang="en-US" sz="2200">
              <a:latin typeface="Tw Cen MT" panose="020B0602020104020603" pitchFamily="34" charset="77"/>
            </a:endParaRPr>
          </a:p>
        </p:txBody>
      </p:sp>
      <p:sp>
        <p:nvSpPr>
          <p:cNvPr id="318" name="Freeform 317">
            <a:extLst>
              <a:ext uri="{FF2B5EF4-FFF2-40B4-BE49-F238E27FC236}">
                <a16:creationId xmlns:a16="http://schemas.microsoft.com/office/drawing/2014/main" id="{203B79DD-3902-0621-47C0-1B0407A6FBC9}"/>
              </a:ext>
            </a:extLst>
          </p:cNvPr>
          <p:cNvSpPr/>
          <p:nvPr/>
        </p:nvSpPr>
        <p:spPr>
          <a:xfrm>
            <a:off x="1767110" y="5855696"/>
            <a:ext cx="1536192" cy="728276"/>
          </a:xfrm>
          <a:custGeom>
            <a:avLst/>
            <a:gdLst>
              <a:gd name="connsiteX0" fmla="*/ 0 w 1406769"/>
              <a:gd name="connsiteY0" fmla="*/ 0 h 545123"/>
              <a:gd name="connsiteX1" fmla="*/ 0 w 1406769"/>
              <a:gd name="connsiteY1" fmla="*/ 545123 h 545123"/>
              <a:gd name="connsiteX2" fmla="*/ 1406769 w 1406769"/>
              <a:gd name="connsiteY2" fmla="*/ 539261 h 545123"/>
              <a:gd name="connsiteX3" fmla="*/ 1406769 w 1406769"/>
              <a:gd name="connsiteY3" fmla="*/ 410307 h 545123"/>
              <a:gd name="connsiteX4" fmla="*/ 1113692 w 1406769"/>
              <a:gd name="connsiteY4" fmla="*/ 410307 h 545123"/>
              <a:gd name="connsiteX5" fmla="*/ 1113692 w 1406769"/>
              <a:gd name="connsiteY5" fmla="*/ 0 h 545123"/>
              <a:gd name="connsiteX6" fmla="*/ 0 w 1406769"/>
              <a:gd name="connsiteY6" fmla="*/ 0 h 54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6769" h="545123">
                <a:moveTo>
                  <a:pt x="0" y="0"/>
                </a:moveTo>
                <a:lnTo>
                  <a:pt x="0" y="545123"/>
                </a:lnTo>
                <a:lnTo>
                  <a:pt x="1406769" y="539261"/>
                </a:lnTo>
                <a:lnTo>
                  <a:pt x="1406769" y="410307"/>
                </a:lnTo>
                <a:lnTo>
                  <a:pt x="1113692" y="410307"/>
                </a:lnTo>
                <a:lnTo>
                  <a:pt x="1113692" y="0"/>
                </a:lnTo>
                <a:lnTo>
                  <a:pt x="0" y="0"/>
                </a:lnTo>
                <a:close/>
              </a:path>
            </a:pathLst>
          </a:cu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19" name="TextBox 318">
            <a:extLst>
              <a:ext uri="{FF2B5EF4-FFF2-40B4-BE49-F238E27FC236}">
                <a16:creationId xmlns:a16="http://schemas.microsoft.com/office/drawing/2014/main" id="{E4B0E1AA-57F0-794D-522B-4F3461318C80}"/>
              </a:ext>
            </a:extLst>
          </p:cNvPr>
          <p:cNvSpPr txBox="1"/>
          <p:nvPr/>
        </p:nvSpPr>
        <p:spPr>
          <a:xfrm>
            <a:off x="756202" y="6010984"/>
            <a:ext cx="1056068" cy="430887"/>
          </a:xfrm>
          <a:prstGeom prst="rect">
            <a:avLst/>
          </a:prstGeom>
          <a:noFill/>
        </p:spPr>
        <p:txBody>
          <a:bodyPr wrap="square" rtlCol="0">
            <a:spAutoFit/>
          </a:bodyPr>
          <a:lstStyle/>
          <a:p>
            <a:r>
              <a:rPr lang="en-US" sz="2200" b="1">
                <a:solidFill>
                  <a:schemeClr val="accent6">
                    <a:lumMod val="50000"/>
                  </a:schemeClr>
                </a:solidFill>
                <a:latin typeface="Tw Cen MT" panose="020B0602020104020603" pitchFamily="34" charset="77"/>
              </a:rPr>
              <a:t>Header</a:t>
            </a:r>
          </a:p>
        </p:txBody>
      </p:sp>
      <p:sp>
        <p:nvSpPr>
          <p:cNvPr id="321" name="Rectangle 320">
            <a:extLst>
              <a:ext uri="{FF2B5EF4-FFF2-40B4-BE49-F238E27FC236}">
                <a16:creationId xmlns:a16="http://schemas.microsoft.com/office/drawing/2014/main" id="{66064E83-F9B7-4BDC-83D0-92502FC546F3}"/>
              </a:ext>
            </a:extLst>
          </p:cNvPr>
          <p:cNvSpPr/>
          <p:nvPr/>
        </p:nvSpPr>
        <p:spPr>
          <a:xfrm>
            <a:off x="2985680" y="6332658"/>
            <a:ext cx="388045"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23" name="TextBox 322">
            <a:extLst>
              <a:ext uri="{FF2B5EF4-FFF2-40B4-BE49-F238E27FC236}">
                <a16:creationId xmlns:a16="http://schemas.microsoft.com/office/drawing/2014/main" id="{B683B804-479D-EC16-B8BD-679169DAE73A}"/>
              </a:ext>
            </a:extLst>
          </p:cNvPr>
          <p:cNvSpPr txBox="1"/>
          <p:nvPr/>
        </p:nvSpPr>
        <p:spPr>
          <a:xfrm>
            <a:off x="1808599" y="6002897"/>
            <a:ext cx="1237665" cy="430887"/>
          </a:xfrm>
          <a:prstGeom prst="rect">
            <a:avLst/>
          </a:prstGeom>
          <a:noFill/>
        </p:spPr>
        <p:txBody>
          <a:bodyPr wrap="square" rtlCol="0">
            <a:spAutoFit/>
          </a:bodyPr>
          <a:lstStyle/>
          <a:p>
            <a:r>
              <a:rPr lang="en-US" sz="2200" b="1">
                <a:solidFill>
                  <a:schemeClr val="accent6">
                    <a:lumMod val="60000"/>
                    <a:lumOff val="40000"/>
                  </a:schemeClr>
                </a:solidFill>
                <a:latin typeface="Tw Cen MT" panose="020B0602020104020603" pitchFamily="34" charset="77"/>
              </a:rPr>
              <a:t>Payload</a:t>
            </a:r>
          </a:p>
        </p:txBody>
      </p:sp>
      <p:sp>
        <p:nvSpPr>
          <p:cNvPr id="324" name="Right Arrow 323">
            <a:extLst>
              <a:ext uri="{FF2B5EF4-FFF2-40B4-BE49-F238E27FC236}">
                <a16:creationId xmlns:a16="http://schemas.microsoft.com/office/drawing/2014/main" id="{E2B274EE-81D1-8DF5-12DD-CFC617FEF9E7}"/>
              </a:ext>
            </a:extLst>
          </p:cNvPr>
          <p:cNvSpPr/>
          <p:nvPr/>
        </p:nvSpPr>
        <p:spPr>
          <a:xfrm>
            <a:off x="3162511" y="6096034"/>
            <a:ext cx="550328" cy="327987"/>
          </a:xfrm>
          <a:prstGeom prst="rightArrow">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2" name="Rectangle 341">
            <a:extLst>
              <a:ext uri="{FF2B5EF4-FFF2-40B4-BE49-F238E27FC236}">
                <a16:creationId xmlns:a16="http://schemas.microsoft.com/office/drawing/2014/main" id="{D79F4AC2-D020-60D2-C8A0-3736F2785DB6}"/>
              </a:ext>
            </a:extLst>
          </p:cNvPr>
          <p:cNvSpPr/>
          <p:nvPr/>
        </p:nvSpPr>
        <p:spPr>
          <a:xfrm>
            <a:off x="5423154" y="5855696"/>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3" name="Rectangle 342">
            <a:extLst>
              <a:ext uri="{FF2B5EF4-FFF2-40B4-BE49-F238E27FC236}">
                <a16:creationId xmlns:a16="http://schemas.microsoft.com/office/drawing/2014/main" id="{D7C25E88-E4E5-3E16-F4DF-DB3F871AB918}"/>
              </a:ext>
            </a:extLst>
          </p:cNvPr>
          <p:cNvSpPr/>
          <p:nvPr/>
        </p:nvSpPr>
        <p:spPr>
          <a:xfrm>
            <a:off x="5028836" y="5855696"/>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4" name="Rectangle 343">
            <a:extLst>
              <a:ext uri="{FF2B5EF4-FFF2-40B4-BE49-F238E27FC236}">
                <a16:creationId xmlns:a16="http://schemas.microsoft.com/office/drawing/2014/main" id="{9657CEFF-7CCD-A576-1497-D42575F6F76C}"/>
              </a:ext>
            </a:extLst>
          </p:cNvPr>
          <p:cNvSpPr/>
          <p:nvPr/>
        </p:nvSpPr>
        <p:spPr>
          <a:xfrm>
            <a:off x="4630016" y="5848897"/>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5" name="Rectangle 344">
            <a:extLst>
              <a:ext uri="{FF2B5EF4-FFF2-40B4-BE49-F238E27FC236}">
                <a16:creationId xmlns:a16="http://schemas.microsoft.com/office/drawing/2014/main" id="{2999C261-C569-7EB2-963C-B80B4A034C69}"/>
              </a:ext>
            </a:extLst>
          </p:cNvPr>
          <p:cNvSpPr/>
          <p:nvPr/>
        </p:nvSpPr>
        <p:spPr>
          <a:xfrm>
            <a:off x="4227075" y="5849298"/>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6" name="Right Arrow 345">
            <a:extLst>
              <a:ext uri="{FF2B5EF4-FFF2-40B4-BE49-F238E27FC236}">
                <a16:creationId xmlns:a16="http://schemas.microsoft.com/office/drawing/2014/main" id="{B61B8BD7-1081-66AB-6D0F-8F3A131457D7}"/>
              </a:ext>
            </a:extLst>
          </p:cNvPr>
          <p:cNvSpPr/>
          <p:nvPr/>
        </p:nvSpPr>
        <p:spPr>
          <a:xfrm>
            <a:off x="5920047" y="6096034"/>
            <a:ext cx="550328" cy="327987"/>
          </a:xfrm>
          <a:prstGeom prst="rightArrow">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9" name="Rectangle 348">
            <a:extLst>
              <a:ext uri="{FF2B5EF4-FFF2-40B4-BE49-F238E27FC236}">
                <a16:creationId xmlns:a16="http://schemas.microsoft.com/office/drawing/2014/main" id="{441E8FFB-AAF3-7AB7-407B-06F6B207E8E0}"/>
              </a:ext>
            </a:extLst>
          </p:cNvPr>
          <p:cNvSpPr/>
          <p:nvPr/>
        </p:nvSpPr>
        <p:spPr>
          <a:xfrm>
            <a:off x="8229854" y="5848897"/>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50" name="Rectangle 349">
            <a:extLst>
              <a:ext uri="{FF2B5EF4-FFF2-40B4-BE49-F238E27FC236}">
                <a16:creationId xmlns:a16="http://schemas.microsoft.com/office/drawing/2014/main" id="{1A394950-87A0-C13E-ADF9-52FA73CCDC58}"/>
              </a:ext>
            </a:extLst>
          </p:cNvPr>
          <p:cNvSpPr/>
          <p:nvPr/>
        </p:nvSpPr>
        <p:spPr>
          <a:xfrm>
            <a:off x="7835536" y="5848897"/>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51" name="Rectangle 350">
            <a:extLst>
              <a:ext uri="{FF2B5EF4-FFF2-40B4-BE49-F238E27FC236}">
                <a16:creationId xmlns:a16="http://schemas.microsoft.com/office/drawing/2014/main" id="{16E8000B-7D0F-59A9-BD27-D9F3A9190CD8}"/>
              </a:ext>
            </a:extLst>
          </p:cNvPr>
          <p:cNvSpPr/>
          <p:nvPr/>
        </p:nvSpPr>
        <p:spPr>
          <a:xfrm>
            <a:off x="7436716" y="5842098"/>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52" name="Rectangle 351">
            <a:extLst>
              <a:ext uri="{FF2B5EF4-FFF2-40B4-BE49-F238E27FC236}">
                <a16:creationId xmlns:a16="http://schemas.microsoft.com/office/drawing/2014/main" id="{5223CD19-A12E-5845-95D6-E22429118D76}"/>
              </a:ext>
            </a:extLst>
          </p:cNvPr>
          <p:cNvSpPr/>
          <p:nvPr/>
        </p:nvSpPr>
        <p:spPr>
          <a:xfrm>
            <a:off x="7033775" y="5842499"/>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53" name="Rectangle 352">
            <a:extLst>
              <a:ext uri="{FF2B5EF4-FFF2-40B4-BE49-F238E27FC236}">
                <a16:creationId xmlns:a16="http://schemas.microsoft.com/office/drawing/2014/main" id="{5ED05758-BD63-AB83-E8F9-80EDD4A7B084}"/>
              </a:ext>
            </a:extLst>
          </p:cNvPr>
          <p:cNvSpPr/>
          <p:nvPr/>
        </p:nvSpPr>
        <p:spPr>
          <a:xfrm flipV="1">
            <a:off x="6675568" y="5846070"/>
            <a:ext cx="284410" cy="572223"/>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w Cen MT" panose="020B0602020104020603" pitchFamily="34" charset="77"/>
            </a:endParaRPr>
          </a:p>
        </p:txBody>
      </p:sp>
      <p:sp>
        <p:nvSpPr>
          <p:cNvPr id="354" name="Right Arrow 353">
            <a:extLst>
              <a:ext uri="{FF2B5EF4-FFF2-40B4-BE49-F238E27FC236}">
                <a16:creationId xmlns:a16="http://schemas.microsoft.com/office/drawing/2014/main" id="{C78E9210-824E-38BD-7E17-25F98A05D0AB}"/>
              </a:ext>
            </a:extLst>
          </p:cNvPr>
          <p:cNvSpPr/>
          <p:nvPr/>
        </p:nvSpPr>
        <p:spPr>
          <a:xfrm>
            <a:off x="9094213" y="6097105"/>
            <a:ext cx="1387165" cy="344766"/>
          </a:xfrm>
          <a:prstGeom prst="rightArrow">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55" name="TextBox 354">
            <a:extLst>
              <a:ext uri="{FF2B5EF4-FFF2-40B4-BE49-F238E27FC236}">
                <a16:creationId xmlns:a16="http://schemas.microsoft.com/office/drawing/2014/main" id="{7436DBDC-8C03-DDC3-0FD3-97DB4DFFDEC3}"/>
              </a:ext>
            </a:extLst>
          </p:cNvPr>
          <p:cNvSpPr txBox="1"/>
          <p:nvPr/>
        </p:nvSpPr>
        <p:spPr>
          <a:xfrm>
            <a:off x="8373602" y="5694610"/>
            <a:ext cx="3456448" cy="430887"/>
          </a:xfrm>
          <a:prstGeom prst="rect">
            <a:avLst/>
          </a:prstGeom>
          <a:noFill/>
          <a:ln>
            <a:noFill/>
          </a:ln>
        </p:spPr>
        <p:txBody>
          <a:bodyPr wrap="square">
            <a:spAutoFit/>
          </a:bodyPr>
          <a:lstStyle/>
          <a:p>
            <a:pPr algn="ctr"/>
            <a:r>
              <a:rPr lang="en-US" sz="2200">
                <a:solidFill>
                  <a:srgbClr val="000000"/>
                </a:solidFill>
                <a:latin typeface="Tw Cen MT" panose="020B0602020104020603" pitchFamily="34" charset="77"/>
              </a:rPr>
              <a:t>Transmitted to network</a:t>
            </a:r>
            <a:endParaRPr lang="en-US" sz="2200">
              <a:latin typeface="Tw Cen MT" panose="020B0602020104020603" pitchFamily="34" charset="77"/>
            </a:endParaRPr>
          </a:p>
        </p:txBody>
      </p:sp>
      <p:sp>
        <p:nvSpPr>
          <p:cNvPr id="325" name="Rectangle 324">
            <a:extLst>
              <a:ext uri="{FF2B5EF4-FFF2-40B4-BE49-F238E27FC236}">
                <a16:creationId xmlns:a16="http://schemas.microsoft.com/office/drawing/2014/main" id="{1C8708A1-DB64-C40D-A0D7-8F6DB01F8373}"/>
              </a:ext>
            </a:extLst>
          </p:cNvPr>
          <p:cNvSpPr/>
          <p:nvPr/>
        </p:nvSpPr>
        <p:spPr>
          <a:xfrm>
            <a:off x="3858215" y="5844361"/>
            <a:ext cx="302354" cy="7282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7" name="Rectangle 346">
            <a:extLst>
              <a:ext uri="{FF2B5EF4-FFF2-40B4-BE49-F238E27FC236}">
                <a16:creationId xmlns:a16="http://schemas.microsoft.com/office/drawing/2014/main" id="{9EFAF6E1-00AE-277A-95AB-885807CEA6D4}"/>
              </a:ext>
            </a:extLst>
          </p:cNvPr>
          <p:cNvSpPr/>
          <p:nvPr/>
        </p:nvSpPr>
        <p:spPr>
          <a:xfrm>
            <a:off x="6664915" y="5837562"/>
            <a:ext cx="302354" cy="7282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5" name="Slide Number Placeholder 355">
            <a:extLst>
              <a:ext uri="{FF2B5EF4-FFF2-40B4-BE49-F238E27FC236}">
                <a16:creationId xmlns:a16="http://schemas.microsoft.com/office/drawing/2014/main" id="{544F0611-4250-DF2F-59E2-B07CD46672B5}"/>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16</a:t>
            </a:fld>
            <a:endParaRPr lang="en-US"/>
          </a:p>
        </p:txBody>
      </p:sp>
    </p:spTree>
    <p:custDataLst>
      <p:tags r:id="rId1"/>
    </p:custDataLst>
    <p:extLst>
      <p:ext uri="{BB962C8B-B14F-4D97-AF65-F5344CB8AC3E}">
        <p14:creationId xmlns:p14="http://schemas.microsoft.com/office/powerpoint/2010/main" val="29260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4">
                                            <p:txEl>
                                              <p:pRg st="1" end="1"/>
                                            </p:txEl>
                                          </p:spTgt>
                                        </p:tgtEl>
                                        <p:attrNameLst>
                                          <p:attrName>style.visibility</p:attrName>
                                        </p:attrNameLst>
                                      </p:cBhvr>
                                      <p:to>
                                        <p:strVal val="visible"/>
                                      </p:to>
                                    </p:set>
                                  </p:childTnLst>
                                </p:cTn>
                              </p:par>
                              <p:par>
                                <p:cTn id="27" presetID="12" presetClass="entr" presetSubtype="4" fill="hold" grpId="0" nodeType="withEffect">
                                  <p:stCondLst>
                                    <p:cond delay="0"/>
                                  </p:stCondLst>
                                  <p:childTnLst>
                                    <p:set>
                                      <p:cBhvr>
                                        <p:cTn id="28" dur="1" fill="hold">
                                          <p:stCondLst>
                                            <p:cond delay="0"/>
                                          </p:stCondLst>
                                        </p:cTn>
                                        <p:tgtEl>
                                          <p:spTgt spid="319"/>
                                        </p:tgtEl>
                                        <p:attrNameLst>
                                          <p:attrName>style.visibility</p:attrName>
                                        </p:attrNameLst>
                                      </p:cBhvr>
                                      <p:to>
                                        <p:strVal val="visible"/>
                                      </p:to>
                                    </p:set>
                                    <p:anim calcmode="lin" valueType="num">
                                      <p:cBhvr additive="base">
                                        <p:cTn id="29" dur="500"/>
                                        <p:tgtEl>
                                          <p:spTgt spid="319"/>
                                        </p:tgtEl>
                                        <p:attrNameLst>
                                          <p:attrName>ppt_y</p:attrName>
                                        </p:attrNameLst>
                                      </p:cBhvr>
                                      <p:tavLst>
                                        <p:tav tm="0">
                                          <p:val>
                                            <p:strVal val="#ppt_y+#ppt_h*1.125000"/>
                                          </p:val>
                                        </p:tav>
                                        <p:tav tm="100000">
                                          <p:val>
                                            <p:strVal val="#ppt_y"/>
                                          </p:val>
                                        </p:tav>
                                      </p:tavLst>
                                    </p:anim>
                                    <p:animEffect transition="in" filter="wipe(up)">
                                      <p:cBhvr>
                                        <p:cTn id="30" dur="500"/>
                                        <p:tgtEl>
                                          <p:spTgt spid="319"/>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20"/>
                                        </p:tgtEl>
                                        <p:attrNameLst>
                                          <p:attrName>style.visibility</p:attrName>
                                        </p:attrNameLst>
                                      </p:cBhvr>
                                      <p:to>
                                        <p:strVal val="visible"/>
                                      </p:to>
                                    </p:set>
                                    <p:anim calcmode="lin" valueType="num">
                                      <p:cBhvr additive="base">
                                        <p:cTn id="33" dur="500"/>
                                        <p:tgtEl>
                                          <p:spTgt spid="320"/>
                                        </p:tgtEl>
                                        <p:attrNameLst>
                                          <p:attrName>ppt_y</p:attrName>
                                        </p:attrNameLst>
                                      </p:cBhvr>
                                      <p:tavLst>
                                        <p:tav tm="0">
                                          <p:val>
                                            <p:strVal val="#ppt_y+#ppt_h*1.125000"/>
                                          </p:val>
                                        </p:tav>
                                        <p:tav tm="100000">
                                          <p:val>
                                            <p:strVal val="#ppt_y"/>
                                          </p:val>
                                        </p:tav>
                                      </p:tavLst>
                                    </p:anim>
                                    <p:animEffect transition="in" filter="wipe(up)">
                                      <p:cBhvr>
                                        <p:cTn id="34" dur="500"/>
                                        <p:tgtEl>
                                          <p:spTgt spid="320"/>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3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4">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 grpId="0" animBg="1"/>
      <p:bldP spid="330" grpId="0" animBg="1"/>
      <p:bldP spid="348" grpId="0" animBg="1"/>
      <p:bldP spid="315" grpId="0" animBg="1"/>
      <p:bldP spid="316" grpId="0"/>
      <p:bldP spid="317" grpId="0"/>
      <p:bldP spid="318" grpId="0" animBg="1"/>
      <p:bldP spid="319" grpId="0"/>
      <p:bldP spid="321" grpId="0" animBg="1"/>
      <p:bldP spid="323" grpId="0"/>
      <p:bldP spid="324" grpId="0" animBg="1"/>
      <p:bldP spid="342" grpId="0" animBg="1"/>
      <p:bldP spid="343" grpId="0" animBg="1"/>
      <p:bldP spid="344" grpId="0" animBg="1"/>
      <p:bldP spid="345" grpId="0" animBg="1"/>
      <p:bldP spid="346" grpId="0" animBg="1"/>
      <p:bldP spid="349" grpId="0" animBg="1"/>
      <p:bldP spid="350" grpId="0" animBg="1"/>
      <p:bldP spid="351" grpId="0" animBg="1"/>
      <p:bldP spid="352" grpId="0" animBg="1"/>
      <p:bldP spid="353" grpId="0" animBg="1"/>
      <p:bldP spid="354" grpId="0" animBg="1"/>
      <p:bldP spid="355" grpId="0"/>
      <p:bldP spid="325" grpId="0" animBg="1"/>
      <p:bldP spid="3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7D7B8-F38A-394E-FE98-19ED36C0D03E}"/>
            </a:ext>
          </a:extLst>
        </p:cNvPr>
        <p:cNvGrpSpPr/>
        <p:nvPr/>
      </p:nvGrpSpPr>
      <p:grpSpPr>
        <a:xfrm>
          <a:off x="0" y="0"/>
          <a:ext cx="0" cy="0"/>
          <a:chOff x="0" y="0"/>
          <a:chExt cx="0" cy="0"/>
        </a:xfrm>
      </p:grpSpPr>
      <p:sp>
        <p:nvSpPr>
          <p:cNvPr id="72" name="Rectangle 71">
            <a:extLst>
              <a:ext uri="{FF2B5EF4-FFF2-40B4-BE49-F238E27FC236}">
                <a16:creationId xmlns:a16="http://schemas.microsoft.com/office/drawing/2014/main" id="{D42455B6-DE1E-FD13-C8CD-130E7E9E2E13}"/>
              </a:ext>
            </a:extLst>
          </p:cNvPr>
          <p:cNvSpPr/>
          <p:nvPr/>
        </p:nvSpPr>
        <p:spPr>
          <a:xfrm>
            <a:off x="8362603" y="6176389"/>
            <a:ext cx="309007" cy="177557"/>
          </a:xfrm>
          <a:prstGeom prst="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212BCF1-2A82-F3B9-B81B-E5D1DB839671}"/>
              </a:ext>
            </a:extLst>
          </p:cNvPr>
          <p:cNvSpPr/>
          <p:nvPr/>
        </p:nvSpPr>
        <p:spPr>
          <a:xfrm flipV="1">
            <a:off x="2080410" y="5717696"/>
            <a:ext cx="289080" cy="484692"/>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Rectangle 85">
            <a:extLst>
              <a:ext uri="{FF2B5EF4-FFF2-40B4-BE49-F238E27FC236}">
                <a16:creationId xmlns:a16="http://schemas.microsoft.com/office/drawing/2014/main" id="{C2D224EC-2BB1-21F1-04E7-6F4B011E5CA2}"/>
              </a:ext>
            </a:extLst>
          </p:cNvPr>
          <p:cNvSpPr/>
          <p:nvPr/>
        </p:nvSpPr>
        <p:spPr>
          <a:xfrm flipV="1">
            <a:off x="10903639" y="5720121"/>
            <a:ext cx="280856" cy="498004"/>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Rectangle 86">
            <a:extLst>
              <a:ext uri="{FF2B5EF4-FFF2-40B4-BE49-F238E27FC236}">
                <a16:creationId xmlns:a16="http://schemas.microsoft.com/office/drawing/2014/main" id="{AF601A21-0B1D-F328-ED36-2FBF57492E69}"/>
              </a:ext>
            </a:extLst>
          </p:cNvPr>
          <p:cNvSpPr/>
          <p:nvPr/>
        </p:nvSpPr>
        <p:spPr>
          <a:xfrm flipV="1">
            <a:off x="8357146" y="5720119"/>
            <a:ext cx="315873" cy="457725"/>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Rectangle 87">
            <a:extLst>
              <a:ext uri="{FF2B5EF4-FFF2-40B4-BE49-F238E27FC236}">
                <a16:creationId xmlns:a16="http://schemas.microsoft.com/office/drawing/2014/main" id="{3450120F-0F2E-98B0-8392-7A4897DC733B}"/>
              </a:ext>
            </a:extLst>
          </p:cNvPr>
          <p:cNvSpPr/>
          <p:nvPr/>
        </p:nvSpPr>
        <p:spPr>
          <a:xfrm flipV="1">
            <a:off x="6214785" y="5720123"/>
            <a:ext cx="306581" cy="514446"/>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Rectangle 88">
            <a:extLst>
              <a:ext uri="{FF2B5EF4-FFF2-40B4-BE49-F238E27FC236}">
                <a16:creationId xmlns:a16="http://schemas.microsoft.com/office/drawing/2014/main" id="{5DC8D655-35F0-912C-87A6-BF9D89365FF4}"/>
              </a:ext>
            </a:extLst>
          </p:cNvPr>
          <p:cNvSpPr/>
          <p:nvPr/>
        </p:nvSpPr>
        <p:spPr>
          <a:xfrm flipV="1">
            <a:off x="5286966" y="5708421"/>
            <a:ext cx="292324" cy="503945"/>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Rectangle 89">
            <a:extLst>
              <a:ext uri="{FF2B5EF4-FFF2-40B4-BE49-F238E27FC236}">
                <a16:creationId xmlns:a16="http://schemas.microsoft.com/office/drawing/2014/main" id="{2A1D6372-FCEA-7A97-9394-F132F7B195BA}"/>
              </a:ext>
            </a:extLst>
          </p:cNvPr>
          <p:cNvSpPr/>
          <p:nvPr/>
        </p:nvSpPr>
        <p:spPr>
          <a:xfrm flipV="1">
            <a:off x="3674075" y="5713446"/>
            <a:ext cx="276475" cy="500048"/>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C0C265B-1679-8E0F-B270-34467BF0F253}"/>
              </a:ext>
            </a:extLst>
          </p:cNvPr>
          <p:cNvSpPr/>
          <p:nvPr/>
        </p:nvSpPr>
        <p:spPr>
          <a:xfrm>
            <a:off x="6221311" y="5878352"/>
            <a:ext cx="316405" cy="48735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3" name="Rectangle 52">
            <a:extLst>
              <a:ext uri="{FF2B5EF4-FFF2-40B4-BE49-F238E27FC236}">
                <a16:creationId xmlns:a16="http://schemas.microsoft.com/office/drawing/2014/main" id="{FAC6418A-45E8-C971-46C1-96CEEC8D4059}"/>
              </a:ext>
            </a:extLst>
          </p:cNvPr>
          <p:cNvSpPr/>
          <p:nvPr/>
        </p:nvSpPr>
        <p:spPr>
          <a:xfrm>
            <a:off x="3682329" y="5878351"/>
            <a:ext cx="276475" cy="492865"/>
          </a:xfrm>
          <a:prstGeom prst="rect">
            <a:avLst/>
          </a:prstGeom>
          <a:solidFill>
            <a:srgbClr val="5F9E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 name="Title 1">
            <a:extLst>
              <a:ext uri="{FF2B5EF4-FFF2-40B4-BE49-F238E27FC236}">
                <a16:creationId xmlns:a16="http://schemas.microsoft.com/office/drawing/2014/main" id="{39EEE83C-D41B-DDA5-24A0-E7944463B7A4}"/>
              </a:ext>
            </a:extLst>
          </p:cNvPr>
          <p:cNvSpPr>
            <a:spLocks noGrp="1"/>
          </p:cNvSpPr>
          <p:nvPr>
            <p:ph type="title"/>
          </p:nvPr>
        </p:nvSpPr>
        <p:spPr>
          <a:xfrm>
            <a:off x="731713" y="254284"/>
            <a:ext cx="10515600" cy="1325563"/>
          </a:xfrm>
        </p:spPr>
        <p:txBody>
          <a:bodyPr/>
          <a:lstStyle/>
          <a:p>
            <a:r>
              <a:rPr lang="en-US"/>
              <a:t>OBSERVATION #01</a:t>
            </a:r>
          </a:p>
        </p:txBody>
      </p:sp>
      <p:sp>
        <p:nvSpPr>
          <p:cNvPr id="3" name="Content Placeholder 2">
            <a:extLst>
              <a:ext uri="{FF2B5EF4-FFF2-40B4-BE49-F238E27FC236}">
                <a16:creationId xmlns:a16="http://schemas.microsoft.com/office/drawing/2014/main" id="{9DEC47B5-5364-37EB-1161-B6E6775DE1AD}"/>
              </a:ext>
            </a:extLst>
          </p:cNvPr>
          <p:cNvSpPr>
            <a:spLocks noGrp="1"/>
          </p:cNvSpPr>
          <p:nvPr>
            <p:ph idx="1"/>
          </p:nvPr>
        </p:nvSpPr>
        <p:spPr>
          <a:xfrm>
            <a:off x="596897" y="1423986"/>
            <a:ext cx="11595103" cy="3665903"/>
          </a:xfrm>
        </p:spPr>
        <p:txBody>
          <a:bodyPr>
            <a:noAutofit/>
          </a:bodyPr>
          <a:lstStyle/>
          <a:p>
            <a:pPr marL="0" indent="0">
              <a:buNone/>
            </a:pPr>
            <a:r>
              <a:rPr lang="en-US" b="1">
                <a:solidFill>
                  <a:srgbClr val="453370"/>
                </a:solidFill>
                <a:latin typeface="Tw Cen MT" panose="020B0602020104020603" pitchFamily="34" charset="77"/>
              </a:rPr>
              <a:t>Inefficient Flit Utilization Due to Padding</a:t>
            </a:r>
          </a:p>
          <a:p>
            <a:pPr lvl="1"/>
            <a:r>
              <a:rPr lang="en-US">
                <a:latin typeface="Tw Cen MT" panose="020B0602020104020603" pitchFamily="34" charset="77"/>
              </a:rPr>
              <a:t>Flits contain substantial empty bytes</a:t>
            </a:r>
          </a:p>
          <a:p>
            <a:pPr lvl="1"/>
            <a:r>
              <a:rPr lang="en-US">
                <a:latin typeface="Tw Cen MT" panose="020B0602020104020603" pitchFamily="34" charset="77"/>
              </a:rPr>
              <a:t>These empty bytes are padded with redundant data</a:t>
            </a:r>
          </a:p>
          <a:p>
            <a:pPr lvl="1"/>
            <a:r>
              <a:rPr lang="en-US">
                <a:latin typeface="Tw Cen MT" panose="020B0602020104020603" pitchFamily="34" charset="77"/>
              </a:rPr>
              <a:t>Redundant data increases unnecessary network load</a:t>
            </a:r>
          </a:p>
          <a:p>
            <a:pPr marL="0" indent="0">
              <a:lnSpc>
                <a:spcPct val="150000"/>
              </a:lnSpc>
              <a:buNone/>
            </a:pPr>
            <a:r>
              <a:rPr lang="en-US" b="1">
                <a:solidFill>
                  <a:srgbClr val="453370"/>
                </a:solidFill>
                <a:latin typeface="Tw Cen MT" panose="020B0602020104020603" pitchFamily="34" charset="77"/>
              </a:rPr>
              <a:t>Each packet type contributes differently to this network load</a:t>
            </a:r>
          </a:p>
          <a:p>
            <a:pPr lvl="1"/>
            <a:r>
              <a:rPr lang="en-US" b="1">
                <a:solidFill>
                  <a:srgbClr val="FF796C"/>
                </a:solidFill>
                <a:latin typeface="Calibri" panose="020F0502020204030204" pitchFamily="34" charset="0"/>
                <a:cs typeface="Calibri" panose="020F0502020204030204" pitchFamily="34" charset="0"/>
              </a:rPr>
              <a:t>Read</a:t>
            </a:r>
            <a:r>
              <a:rPr lang="en-US">
                <a:latin typeface="Calibri" panose="020F0502020204030204" pitchFamily="34" charset="0"/>
                <a:cs typeface="Calibri" panose="020F0502020204030204" pitchFamily="34" charset="0"/>
              </a:rPr>
              <a:t> </a:t>
            </a:r>
            <a:r>
              <a:rPr lang="en-US" b="1">
                <a:solidFill>
                  <a:srgbClr val="453370"/>
                </a:solidFill>
                <a:latin typeface="Calibri" panose="020F0502020204030204" pitchFamily="34" charset="0"/>
                <a:cs typeface="Calibri" panose="020F0502020204030204" pitchFamily="34" charset="0"/>
              </a:rPr>
              <a:t>Req</a:t>
            </a:r>
            <a:r>
              <a:rPr lang="en-US">
                <a:latin typeface="Calibri" panose="020F0502020204030204" pitchFamily="34" charset="0"/>
                <a:cs typeface="Calibri" panose="020F0502020204030204" pitchFamily="34" charset="0"/>
              </a:rPr>
              <a:t> (Header + Address) </a:t>
            </a:r>
          </a:p>
          <a:p>
            <a:pPr lvl="1"/>
            <a:r>
              <a:rPr lang="en-US" b="1">
                <a:solidFill>
                  <a:srgbClr val="A4D46C"/>
                </a:solidFill>
                <a:latin typeface="Calibri" panose="020F0502020204030204" pitchFamily="34" charset="0"/>
                <a:cs typeface="Calibri" panose="020F0502020204030204" pitchFamily="34" charset="0"/>
              </a:rPr>
              <a:t>Write</a:t>
            </a:r>
            <a:r>
              <a:rPr lang="en-US">
                <a:latin typeface="Calibri" panose="020F0502020204030204" pitchFamily="34" charset="0"/>
                <a:cs typeface="Calibri" panose="020F0502020204030204" pitchFamily="34" charset="0"/>
              </a:rPr>
              <a:t> </a:t>
            </a:r>
            <a:r>
              <a:rPr lang="en-US" b="1">
                <a:solidFill>
                  <a:srgbClr val="453370"/>
                </a:solidFill>
                <a:latin typeface="Calibri" panose="020F0502020204030204" pitchFamily="34" charset="0"/>
                <a:cs typeface="Calibri" panose="020F0502020204030204" pitchFamily="34" charset="0"/>
              </a:rPr>
              <a:t>Req</a:t>
            </a:r>
            <a:r>
              <a:rPr lang="en-US">
                <a:latin typeface="Calibri" panose="020F0502020204030204" pitchFamily="34" charset="0"/>
                <a:cs typeface="Calibri" panose="020F0502020204030204" pitchFamily="34" charset="0"/>
              </a:rPr>
              <a:t> (Header + Data + Address)	                 </a:t>
            </a:r>
          </a:p>
          <a:p>
            <a:pPr lvl="1"/>
            <a:r>
              <a:rPr lang="en-US" b="1">
                <a:solidFill>
                  <a:srgbClr val="95D0FC"/>
                </a:solidFill>
                <a:latin typeface="Calibri" panose="020F0502020204030204" pitchFamily="34" charset="0"/>
                <a:cs typeface="Calibri" panose="020F0502020204030204" pitchFamily="34" charset="0"/>
              </a:rPr>
              <a:t>Page Table </a:t>
            </a:r>
            <a:r>
              <a:rPr lang="en-US" b="1">
                <a:solidFill>
                  <a:srgbClr val="453370"/>
                </a:solidFill>
                <a:latin typeface="Calibri" panose="020F0502020204030204" pitchFamily="34" charset="0"/>
                <a:cs typeface="Calibri" panose="020F0502020204030204" pitchFamily="34" charset="0"/>
              </a:rPr>
              <a:t>Req</a:t>
            </a:r>
            <a:r>
              <a:rPr lang="en-US">
                <a:latin typeface="Calibri" panose="020F0502020204030204" pitchFamily="34" charset="0"/>
                <a:cs typeface="Calibri" panose="020F0502020204030204" pitchFamily="34" charset="0"/>
              </a:rPr>
              <a:t> (Header +Address)</a:t>
            </a:r>
            <a:r>
              <a:rPr lang="en-US">
                <a:latin typeface="Tw Cen MT" panose="020B0602020104020603" pitchFamily="34" charset="77"/>
              </a:rPr>
              <a:t>	     	</a:t>
            </a:r>
          </a:p>
          <a:p>
            <a:pPr marL="457200" lvl="1" indent="0">
              <a:buNone/>
            </a:pPr>
            <a:endParaRPr lang="en-US">
              <a:latin typeface="Tw Cen MT" panose="020B0602020104020603" pitchFamily="34" charset="77"/>
            </a:endParaRPr>
          </a:p>
          <a:p>
            <a:pPr marL="457200" lvl="1" indent="0">
              <a:lnSpc>
                <a:spcPct val="100000"/>
              </a:lnSpc>
              <a:buNone/>
            </a:pPr>
            <a:endParaRPr lang="en-US">
              <a:latin typeface="Tw Cen MT" panose="020B0602020104020603" pitchFamily="34" charset="77"/>
            </a:endParaRPr>
          </a:p>
        </p:txBody>
      </p:sp>
      <p:sp>
        <p:nvSpPr>
          <p:cNvPr id="40" name="Rectangle 39">
            <a:extLst>
              <a:ext uri="{FF2B5EF4-FFF2-40B4-BE49-F238E27FC236}">
                <a16:creationId xmlns:a16="http://schemas.microsoft.com/office/drawing/2014/main" id="{6284704C-7AFB-EEC1-E9DB-20C014F76C24}"/>
              </a:ext>
            </a:extLst>
          </p:cNvPr>
          <p:cNvSpPr/>
          <p:nvPr/>
        </p:nvSpPr>
        <p:spPr>
          <a:xfrm>
            <a:off x="5285847" y="6176390"/>
            <a:ext cx="287549" cy="16954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C12AFD9-A727-3D30-274A-34879F43504F}"/>
              </a:ext>
            </a:extLst>
          </p:cNvPr>
          <p:cNvSpPr txBox="1"/>
          <p:nvPr/>
        </p:nvSpPr>
        <p:spPr>
          <a:xfrm>
            <a:off x="6337526" y="5243192"/>
            <a:ext cx="1477552" cy="400110"/>
          </a:xfrm>
          <a:prstGeom prst="rect">
            <a:avLst/>
          </a:prstGeom>
          <a:noFill/>
          <a:ln>
            <a:noFill/>
          </a:ln>
        </p:spPr>
        <p:txBody>
          <a:bodyPr wrap="square">
            <a:spAutoFit/>
          </a:bodyPr>
          <a:lstStyle/>
          <a:p>
            <a:pPr algn="ctr"/>
            <a:r>
              <a:rPr lang="en-US" sz="2000" b="1">
                <a:solidFill>
                  <a:srgbClr val="A4D46C"/>
                </a:solidFill>
              </a:rPr>
              <a:t>Write</a:t>
            </a:r>
            <a:r>
              <a:rPr lang="en-US" sz="2000"/>
              <a:t> </a:t>
            </a:r>
            <a:r>
              <a:rPr lang="en-US" sz="2000" b="1">
                <a:solidFill>
                  <a:srgbClr val="453370"/>
                </a:solidFill>
              </a:rPr>
              <a:t>Req</a:t>
            </a:r>
            <a:endParaRPr lang="en-US" sz="2000">
              <a:latin typeface="Franklin Gothic Medium" panose="020B0603020102020204" pitchFamily="34" charset="0"/>
            </a:endParaRPr>
          </a:p>
        </p:txBody>
      </p:sp>
      <p:sp>
        <p:nvSpPr>
          <p:cNvPr id="42" name="TextBox 41">
            <a:extLst>
              <a:ext uri="{FF2B5EF4-FFF2-40B4-BE49-F238E27FC236}">
                <a16:creationId xmlns:a16="http://schemas.microsoft.com/office/drawing/2014/main" id="{731F1EFE-0C00-0C48-0A8F-C776EB105794}"/>
              </a:ext>
            </a:extLst>
          </p:cNvPr>
          <p:cNvSpPr txBox="1"/>
          <p:nvPr/>
        </p:nvSpPr>
        <p:spPr>
          <a:xfrm>
            <a:off x="8486472" y="5243192"/>
            <a:ext cx="1574465" cy="400110"/>
          </a:xfrm>
          <a:prstGeom prst="rect">
            <a:avLst/>
          </a:prstGeom>
          <a:noFill/>
          <a:ln>
            <a:noFill/>
          </a:ln>
        </p:spPr>
        <p:txBody>
          <a:bodyPr wrap="square">
            <a:spAutoFit/>
          </a:bodyPr>
          <a:lstStyle/>
          <a:p>
            <a:pPr algn="ctr"/>
            <a:r>
              <a:rPr lang="en-US" sz="2000" b="1">
                <a:solidFill>
                  <a:srgbClr val="FF796C"/>
                </a:solidFill>
              </a:rPr>
              <a:t>Read</a:t>
            </a:r>
            <a:r>
              <a:rPr lang="en-US" sz="2000"/>
              <a:t> </a:t>
            </a:r>
            <a:r>
              <a:rPr lang="en-US" sz="2000" b="1" err="1">
                <a:solidFill>
                  <a:srgbClr val="AA4F23"/>
                </a:solidFill>
              </a:rPr>
              <a:t>Rsp</a:t>
            </a:r>
            <a:endParaRPr lang="en-US" sz="2000">
              <a:latin typeface="Franklin Gothic Medium" panose="020B0603020102020204" pitchFamily="34" charset="0"/>
            </a:endParaRPr>
          </a:p>
        </p:txBody>
      </p:sp>
      <p:sp>
        <p:nvSpPr>
          <p:cNvPr id="43" name="TextBox 42">
            <a:extLst>
              <a:ext uri="{FF2B5EF4-FFF2-40B4-BE49-F238E27FC236}">
                <a16:creationId xmlns:a16="http://schemas.microsoft.com/office/drawing/2014/main" id="{A5A60279-06FE-000C-5CAD-252BE09D2A19}"/>
              </a:ext>
            </a:extLst>
          </p:cNvPr>
          <p:cNvSpPr txBox="1"/>
          <p:nvPr/>
        </p:nvSpPr>
        <p:spPr>
          <a:xfrm>
            <a:off x="4779727" y="5236002"/>
            <a:ext cx="1385572" cy="400110"/>
          </a:xfrm>
          <a:prstGeom prst="rect">
            <a:avLst/>
          </a:prstGeom>
          <a:noFill/>
        </p:spPr>
        <p:txBody>
          <a:bodyPr wrap="square">
            <a:spAutoFit/>
          </a:bodyPr>
          <a:lstStyle/>
          <a:p>
            <a:pPr algn="ctr"/>
            <a:r>
              <a:rPr lang="en-US" sz="2000" b="1">
                <a:solidFill>
                  <a:srgbClr val="A4D46C"/>
                </a:solidFill>
              </a:rPr>
              <a:t>Write</a:t>
            </a:r>
            <a:r>
              <a:rPr lang="en-US" sz="2000"/>
              <a:t> </a:t>
            </a:r>
            <a:r>
              <a:rPr lang="en-US" sz="2000" b="1" err="1">
                <a:solidFill>
                  <a:srgbClr val="AA4F23"/>
                </a:solidFill>
              </a:rPr>
              <a:t>Rsp</a:t>
            </a:r>
            <a:endParaRPr lang="en-US" sz="2000">
              <a:latin typeface="Franklin Gothic Medium" panose="020B0603020102020204" pitchFamily="34" charset="0"/>
            </a:endParaRPr>
          </a:p>
        </p:txBody>
      </p:sp>
      <p:sp>
        <p:nvSpPr>
          <p:cNvPr id="44" name="TextBox 43">
            <a:extLst>
              <a:ext uri="{FF2B5EF4-FFF2-40B4-BE49-F238E27FC236}">
                <a16:creationId xmlns:a16="http://schemas.microsoft.com/office/drawing/2014/main" id="{6E498BC3-9F99-B0D0-079C-5D1B0626175C}"/>
              </a:ext>
            </a:extLst>
          </p:cNvPr>
          <p:cNvSpPr txBox="1"/>
          <p:nvPr/>
        </p:nvSpPr>
        <p:spPr>
          <a:xfrm>
            <a:off x="1531429" y="5243192"/>
            <a:ext cx="1405180" cy="400110"/>
          </a:xfrm>
          <a:prstGeom prst="rect">
            <a:avLst/>
          </a:prstGeom>
          <a:noFill/>
          <a:ln>
            <a:noFill/>
          </a:ln>
        </p:spPr>
        <p:txBody>
          <a:bodyPr wrap="square">
            <a:spAutoFit/>
          </a:bodyPr>
          <a:lstStyle/>
          <a:p>
            <a:pPr algn="ctr"/>
            <a:r>
              <a:rPr lang="en-US" sz="2000" b="1">
                <a:solidFill>
                  <a:srgbClr val="FF796C"/>
                </a:solidFill>
              </a:rPr>
              <a:t>Read</a:t>
            </a:r>
            <a:r>
              <a:rPr lang="en-US" sz="2000"/>
              <a:t> </a:t>
            </a:r>
            <a:r>
              <a:rPr lang="en-US" sz="2000" b="1">
                <a:solidFill>
                  <a:srgbClr val="453370"/>
                </a:solidFill>
              </a:rPr>
              <a:t>Req</a:t>
            </a:r>
            <a:endParaRPr lang="en-US" sz="2000">
              <a:latin typeface="Franklin Gothic Medium" panose="020B0603020102020204" pitchFamily="34" charset="0"/>
            </a:endParaRPr>
          </a:p>
        </p:txBody>
      </p:sp>
      <p:sp>
        <p:nvSpPr>
          <p:cNvPr id="45" name="TextBox 44">
            <a:extLst>
              <a:ext uri="{FF2B5EF4-FFF2-40B4-BE49-F238E27FC236}">
                <a16:creationId xmlns:a16="http://schemas.microsoft.com/office/drawing/2014/main" id="{2356F8CA-A0F9-2097-510E-1DDF9FC74197}"/>
              </a:ext>
            </a:extLst>
          </p:cNvPr>
          <p:cNvSpPr txBox="1"/>
          <p:nvPr/>
        </p:nvSpPr>
        <p:spPr>
          <a:xfrm>
            <a:off x="10239579" y="5242887"/>
            <a:ext cx="1762468" cy="400110"/>
          </a:xfrm>
          <a:prstGeom prst="rect">
            <a:avLst/>
          </a:prstGeom>
          <a:noFill/>
          <a:ln>
            <a:noFill/>
          </a:ln>
        </p:spPr>
        <p:txBody>
          <a:bodyPr wrap="square">
            <a:spAutoFit/>
          </a:bodyPr>
          <a:lstStyle/>
          <a:p>
            <a:pPr algn="ctr"/>
            <a:r>
              <a:rPr lang="en-US" sz="2000" b="1">
                <a:solidFill>
                  <a:srgbClr val="95D0FC"/>
                </a:solidFill>
              </a:rPr>
              <a:t>Page Table </a:t>
            </a:r>
            <a:r>
              <a:rPr lang="en-US" sz="2000" b="1">
                <a:solidFill>
                  <a:srgbClr val="453370"/>
                </a:solidFill>
              </a:rPr>
              <a:t>Req</a:t>
            </a:r>
            <a:endParaRPr lang="en-US" sz="2000">
              <a:latin typeface="Franklin Gothic Medium" panose="020B0603020102020204" pitchFamily="34" charset="0"/>
            </a:endParaRPr>
          </a:p>
        </p:txBody>
      </p:sp>
      <p:sp>
        <p:nvSpPr>
          <p:cNvPr id="46" name="TextBox 45">
            <a:extLst>
              <a:ext uri="{FF2B5EF4-FFF2-40B4-BE49-F238E27FC236}">
                <a16:creationId xmlns:a16="http://schemas.microsoft.com/office/drawing/2014/main" id="{8F72DAE0-F84E-4BF5-273E-6F5CD9114A44}"/>
              </a:ext>
            </a:extLst>
          </p:cNvPr>
          <p:cNvSpPr txBox="1"/>
          <p:nvPr/>
        </p:nvSpPr>
        <p:spPr>
          <a:xfrm>
            <a:off x="2983206" y="5243192"/>
            <a:ext cx="1747197" cy="400110"/>
          </a:xfrm>
          <a:prstGeom prst="rect">
            <a:avLst/>
          </a:prstGeom>
          <a:noFill/>
          <a:ln>
            <a:noFill/>
          </a:ln>
        </p:spPr>
        <p:txBody>
          <a:bodyPr wrap="square">
            <a:spAutoFit/>
          </a:bodyPr>
          <a:lstStyle/>
          <a:p>
            <a:pPr algn="ctr"/>
            <a:r>
              <a:rPr lang="en-US" sz="2000" b="1">
                <a:solidFill>
                  <a:srgbClr val="95D0FC"/>
                </a:solidFill>
              </a:rPr>
              <a:t>Page Table </a:t>
            </a:r>
            <a:r>
              <a:rPr lang="en-US" sz="2000" b="1" err="1">
                <a:solidFill>
                  <a:srgbClr val="AA4F23"/>
                </a:solidFill>
              </a:rPr>
              <a:t>Rsp</a:t>
            </a:r>
            <a:endParaRPr lang="en-US" sz="2000">
              <a:latin typeface="Franklin Gothic Medium" panose="020B0603020102020204" pitchFamily="34" charset="0"/>
            </a:endParaRPr>
          </a:p>
        </p:txBody>
      </p:sp>
      <p:sp>
        <p:nvSpPr>
          <p:cNvPr id="48" name="Rectangle 47">
            <a:extLst>
              <a:ext uri="{FF2B5EF4-FFF2-40B4-BE49-F238E27FC236}">
                <a16:creationId xmlns:a16="http://schemas.microsoft.com/office/drawing/2014/main" id="{5E8D1899-049A-29D9-04A3-C0D1C0510226}"/>
              </a:ext>
            </a:extLst>
          </p:cNvPr>
          <p:cNvSpPr/>
          <p:nvPr/>
        </p:nvSpPr>
        <p:spPr>
          <a:xfrm>
            <a:off x="2088634" y="5886380"/>
            <a:ext cx="290770" cy="462713"/>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1" name="Rectangle 50">
            <a:extLst>
              <a:ext uri="{FF2B5EF4-FFF2-40B4-BE49-F238E27FC236}">
                <a16:creationId xmlns:a16="http://schemas.microsoft.com/office/drawing/2014/main" id="{95D56A53-C43E-7BE8-26D7-7F6617CCDEC9}"/>
              </a:ext>
            </a:extLst>
          </p:cNvPr>
          <p:cNvSpPr/>
          <p:nvPr/>
        </p:nvSpPr>
        <p:spPr>
          <a:xfrm>
            <a:off x="5291525" y="6183162"/>
            <a:ext cx="281167" cy="17576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4" name="Rectangle 53">
            <a:extLst>
              <a:ext uri="{FF2B5EF4-FFF2-40B4-BE49-F238E27FC236}">
                <a16:creationId xmlns:a16="http://schemas.microsoft.com/office/drawing/2014/main" id="{7A434EE7-753B-C79A-5306-273C30B7BB81}"/>
              </a:ext>
            </a:extLst>
          </p:cNvPr>
          <p:cNvSpPr/>
          <p:nvPr/>
        </p:nvSpPr>
        <p:spPr>
          <a:xfrm>
            <a:off x="2082845" y="5730624"/>
            <a:ext cx="294167" cy="62206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0F122A6-A331-6A48-5380-090EFCDE5EEE}"/>
              </a:ext>
            </a:extLst>
          </p:cNvPr>
          <p:cNvSpPr/>
          <p:nvPr/>
        </p:nvSpPr>
        <p:spPr>
          <a:xfrm>
            <a:off x="5289401" y="5714098"/>
            <a:ext cx="280856" cy="6448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5AA7990-6A00-B3A7-2B39-B8BBFD5A334B}"/>
              </a:ext>
            </a:extLst>
          </p:cNvPr>
          <p:cNvSpPr/>
          <p:nvPr/>
        </p:nvSpPr>
        <p:spPr>
          <a:xfrm>
            <a:off x="3677949" y="5713446"/>
            <a:ext cx="280856" cy="65777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2">
            <a:extLst>
              <a:ext uri="{FF2B5EF4-FFF2-40B4-BE49-F238E27FC236}">
                <a16:creationId xmlns:a16="http://schemas.microsoft.com/office/drawing/2014/main" id="{C571212B-D618-7CD5-C9EE-EB57377A8055}"/>
              </a:ext>
            </a:extLst>
          </p:cNvPr>
          <p:cNvSpPr txBox="1">
            <a:spLocks/>
          </p:cNvSpPr>
          <p:nvPr/>
        </p:nvSpPr>
        <p:spPr>
          <a:xfrm>
            <a:off x="6180761" y="3826877"/>
            <a:ext cx="6435468" cy="12824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a:solidFill>
                  <a:srgbClr val="FF796C"/>
                </a:solidFill>
                <a:latin typeface="Calibri" panose="020F0502020204030204" pitchFamily="34" charset="0"/>
                <a:cs typeface="Calibri" panose="020F0502020204030204" pitchFamily="34" charset="0"/>
              </a:rPr>
              <a:t>Read</a:t>
            </a:r>
            <a:r>
              <a:rPr lang="en-US">
                <a:latin typeface="Calibri" panose="020F0502020204030204" pitchFamily="34" charset="0"/>
                <a:cs typeface="Calibri" panose="020F0502020204030204" pitchFamily="34" charset="0"/>
              </a:rPr>
              <a:t> </a:t>
            </a:r>
            <a:r>
              <a:rPr lang="en-US" b="1" err="1">
                <a:solidFill>
                  <a:srgbClr val="AA4F23"/>
                </a:solidFill>
                <a:latin typeface="Calibri" panose="020F0502020204030204" pitchFamily="34" charset="0"/>
                <a:cs typeface="Calibri" panose="020F0502020204030204" pitchFamily="34" charset="0"/>
              </a:rPr>
              <a:t>Rsp</a:t>
            </a:r>
            <a:r>
              <a:rPr lang="en-US">
                <a:latin typeface="Calibri" panose="020F0502020204030204" pitchFamily="34" charset="0"/>
                <a:cs typeface="Calibri" panose="020F0502020204030204" pitchFamily="34" charset="0"/>
              </a:rPr>
              <a:t> (Header + Data)</a:t>
            </a:r>
          </a:p>
          <a:p>
            <a:pPr lvl="1"/>
            <a:r>
              <a:rPr lang="en-US" b="1">
                <a:solidFill>
                  <a:srgbClr val="A4D46C"/>
                </a:solidFill>
                <a:latin typeface="Calibri" panose="020F0502020204030204" pitchFamily="34" charset="0"/>
                <a:cs typeface="Calibri" panose="020F0502020204030204" pitchFamily="34" charset="0"/>
              </a:rPr>
              <a:t>Write</a:t>
            </a:r>
            <a:r>
              <a:rPr lang="en-US">
                <a:latin typeface="Calibri" panose="020F0502020204030204" pitchFamily="34" charset="0"/>
                <a:cs typeface="Calibri" panose="020F0502020204030204" pitchFamily="34" charset="0"/>
              </a:rPr>
              <a:t> </a:t>
            </a:r>
            <a:r>
              <a:rPr lang="en-US" b="1" err="1">
                <a:solidFill>
                  <a:srgbClr val="AA4F23"/>
                </a:solidFill>
                <a:latin typeface="Calibri" panose="020F0502020204030204" pitchFamily="34" charset="0"/>
                <a:cs typeface="Calibri" panose="020F0502020204030204" pitchFamily="34" charset="0"/>
              </a:rPr>
              <a:t>Rsp</a:t>
            </a:r>
            <a:r>
              <a:rPr lang="en-US">
                <a:latin typeface="Calibri" panose="020F0502020204030204" pitchFamily="34" charset="0"/>
                <a:cs typeface="Calibri" panose="020F0502020204030204" pitchFamily="34" charset="0"/>
              </a:rPr>
              <a:t> (Header) </a:t>
            </a:r>
          </a:p>
          <a:p>
            <a:pPr lvl="1"/>
            <a:r>
              <a:rPr lang="en-US" b="1">
                <a:solidFill>
                  <a:srgbClr val="95D0FC"/>
                </a:solidFill>
                <a:latin typeface="Calibri" panose="020F0502020204030204" pitchFamily="34" charset="0"/>
                <a:cs typeface="Calibri" panose="020F0502020204030204" pitchFamily="34" charset="0"/>
              </a:rPr>
              <a:t>Page Table </a:t>
            </a:r>
            <a:r>
              <a:rPr lang="en-US" b="1" err="1">
                <a:solidFill>
                  <a:srgbClr val="AA4F23"/>
                </a:solidFill>
                <a:latin typeface="Calibri" panose="020F0502020204030204" pitchFamily="34" charset="0"/>
                <a:cs typeface="Calibri" panose="020F0502020204030204" pitchFamily="34" charset="0"/>
              </a:rPr>
              <a:t>Rsp</a:t>
            </a:r>
            <a:r>
              <a:rPr lang="en-US">
                <a:latin typeface="Calibri" panose="020F0502020204030204" pitchFamily="34" charset="0"/>
                <a:cs typeface="Calibri" panose="020F0502020204030204" pitchFamily="34" charset="0"/>
              </a:rPr>
              <a:t> (Header + Address)</a:t>
            </a:r>
          </a:p>
        </p:txBody>
      </p:sp>
      <p:sp>
        <p:nvSpPr>
          <p:cNvPr id="63" name="Rectangle 62">
            <a:extLst>
              <a:ext uri="{FF2B5EF4-FFF2-40B4-BE49-F238E27FC236}">
                <a16:creationId xmlns:a16="http://schemas.microsoft.com/office/drawing/2014/main" id="{5A0F6970-92E6-E5C7-4620-7C8352D598D7}"/>
              </a:ext>
            </a:extLst>
          </p:cNvPr>
          <p:cNvSpPr/>
          <p:nvPr/>
        </p:nvSpPr>
        <p:spPr>
          <a:xfrm>
            <a:off x="2088634" y="5713446"/>
            <a:ext cx="280856" cy="6356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BD7CD053-A785-764B-79A5-6E9D104F8B33}"/>
              </a:ext>
            </a:extLst>
          </p:cNvPr>
          <p:cNvSpPr/>
          <p:nvPr/>
        </p:nvSpPr>
        <p:spPr>
          <a:xfrm>
            <a:off x="10912400" y="5882603"/>
            <a:ext cx="276475" cy="464544"/>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6" name="Rectangle 65">
            <a:extLst>
              <a:ext uri="{FF2B5EF4-FFF2-40B4-BE49-F238E27FC236}">
                <a16:creationId xmlns:a16="http://schemas.microsoft.com/office/drawing/2014/main" id="{E32F2A76-7F70-4845-D0C5-04792FEDA8A4}"/>
              </a:ext>
            </a:extLst>
          </p:cNvPr>
          <p:cNvSpPr/>
          <p:nvPr/>
        </p:nvSpPr>
        <p:spPr>
          <a:xfrm>
            <a:off x="10908020" y="5717697"/>
            <a:ext cx="280856" cy="6340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502809F-2B6F-DBF3-E34C-7E11BB00D9A0}"/>
              </a:ext>
            </a:extLst>
          </p:cNvPr>
          <p:cNvSpPr/>
          <p:nvPr/>
        </p:nvSpPr>
        <p:spPr>
          <a:xfrm>
            <a:off x="8364011" y="5721286"/>
            <a:ext cx="309008" cy="632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903C0BA-C251-DDB2-0077-1D85E5F248EE}"/>
              </a:ext>
            </a:extLst>
          </p:cNvPr>
          <p:cNvSpPr/>
          <p:nvPr/>
        </p:nvSpPr>
        <p:spPr>
          <a:xfrm>
            <a:off x="9763850" y="5720883"/>
            <a:ext cx="310896" cy="6330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FB42289-E573-194E-6F13-76E5089747D4}"/>
              </a:ext>
            </a:extLst>
          </p:cNvPr>
          <p:cNvSpPr/>
          <p:nvPr/>
        </p:nvSpPr>
        <p:spPr>
          <a:xfrm>
            <a:off x="9420332" y="5720883"/>
            <a:ext cx="310896" cy="633065"/>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FA90C02F-CE5E-E33C-D59B-116338F9B30D}"/>
              </a:ext>
            </a:extLst>
          </p:cNvPr>
          <p:cNvSpPr/>
          <p:nvPr/>
        </p:nvSpPr>
        <p:spPr>
          <a:xfrm>
            <a:off x="9072312" y="5720884"/>
            <a:ext cx="310896" cy="638044"/>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E744FA39-5346-65CB-DBE6-A841DF328093}"/>
              </a:ext>
            </a:extLst>
          </p:cNvPr>
          <p:cNvSpPr/>
          <p:nvPr/>
        </p:nvSpPr>
        <p:spPr>
          <a:xfrm>
            <a:off x="8720171" y="5721285"/>
            <a:ext cx="310896" cy="638044"/>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2BC6D15-9C76-CD46-2FC3-007B5ABAFFF8}"/>
              </a:ext>
            </a:extLst>
          </p:cNvPr>
          <p:cNvSpPr/>
          <p:nvPr/>
        </p:nvSpPr>
        <p:spPr>
          <a:xfrm>
            <a:off x="7575364" y="5720882"/>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62222CD0-2B01-F649-6C9D-D6D3AA2A514F}"/>
              </a:ext>
            </a:extLst>
          </p:cNvPr>
          <p:cNvSpPr/>
          <p:nvPr/>
        </p:nvSpPr>
        <p:spPr>
          <a:xfrm>
            <a:off x="7233799" y="5720882"/>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268282E-9099-7C79-1E09-78AF7E1843A1}"/>
              </a:ext>
            </a:extLst>
          </p:cNvPr>
          <p:cNvSpPr/>
          <p:nvPr/>
        </p:nvSpPr>
        <p:spPr>
          <a:xfrm>
            <a:off x="6896524" y="5720883"/>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F23E7DC-0FE9-9D76-9796-F233AC284516}"/>
              </a:ext>
            </a:extLst>
          </p:cNvPr>
          <p:cNvSpPr/>
          <p:nvPr/>
        </p:nvSpPr>
        <p:spPr>
          <a:xfrm>
            <a:off x="6555131" y="5721284"/>
            <a:ext cx="310896" cy="644427"/>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71DE825-700A-4AF5-D9D1-245A46FB772F}"/>
              </a:ext>
            </a:extLst>
          </p:cNvPr>
          <p:cNvSpPr/>
          <p:nvPr/>
        </p:nvSpPr>
        <p:spPr>
          <a:xfrm>
            <a:off x="6215485" y="5720882"/>
            <a:ext cx="310896" cy="6448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B0833B-09CA-2E10-4EDA-319D04C4C29B}"/>
              </a:ext>
            </a:extLst>
          </p:cNvPr>
          <p:cNvSpPr/>
          <p:nvPr/>
        </p:nvSpPr>
        <p:spPr>
          <a:xfrm>
            <a:off x="9596824" y="2387281"/>
            <a:ext cx="296062" cy="148570"/>
          </a:xfrm>
          <a:prstGeom prst="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9BFE16-302C-BFD1-0890-85A82AAE48F9}"/>
              </a:ext>
            </a:extLst>
          </p:cNvPr>
          <p:cNvSpPr/>
          <p:nvPr/>
        </p:nvSpPr>
        <p:spPr>
          <a:xfrm flipV="1">
            <a:off x="9590533" y="1828773"/>
            <a:ext cx="302354" cy="568651"/>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F1C3DE72-24F7-A829-8FE1-24D075D93DE3}"/>
              </a:ext>
            </a:extLst>
          </p:cNvPr>
          <p:cNvSpPr/>
          <p:nvPr/>
        </p:nvSpPr>
        <p:spPr>
          <a:xfrm>
            <a:off x="11180991" y="1828774"/>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073013B-E157-D066-EC00-714D95AB5C22}"/>
              </a:ext>
            </a:extLst>
          </p:cNvPr>
          <p:cNvSpPr/>
          <p:nvPr/>
        </p:nvSpPr>
        <p:spPr>
          <a:xfrm>
            <a:off x="10786673" y="1828774"/>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394F8D-3998-A40B-27DE-490D21379D43}"/>
              </a:ext>
            </a:extLst>
          </p:cNvPr>
          <p:cNvSpPr/>
          <p:nvPr/>
        </p:nvSpPr>
        <p:spPr>
          <a:xfrm>
            <a:off x="10387853" y="1821975"/>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F0BCB79-EC39-9B24-E7EA-F422FC15EC70}"/>
              </a:ext>
            </a:extLst>
          </p:cNvPr>
          <p:cNvSpPr/>
          <p:nvPr/>
        </p:nvSpPr>
        <p:spPr>
          <a:xfrm>
            <a:off x="9984912" y="1822376"/>
            <a:ext cx="310896" cy="71387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Bracket 15">
            <a:extLst>
              <a:ext uri="{FF2B5EF4-FFF2-40B4-BE49-F238E27FC236}">
                <a16:creationId xmlns:a16="http://schemas.microsoft.com/office/drawing/2014/main" id="{E10C8E75-AA47-BC1D-B57A-05D84DBCD583}"/>
              </a:ext>
            </a:extLst>
          </p:cNvPr>
          <p:cNvSpPr/>
          <p:nvPr/>
        </p:nvSpPr>
        <p:spPr>
          <a:xfrm>
            <a:off x="9336271" y="1822377"/>
            <a:ext cx="172629" cy="569397"/>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3B9ACBA7-2043-4CFA-C695-FEB89291D75A}"/>
              </a:ext>
            </a:extLst>
          </p:cNvPr>
          <p:cNvSpPr txBox="1">
            <a:spLocks/>
          </p:cNvSpPr>
          <p:nvPr/>
        </p:nvSpPr>
        <p:spPr>
          <a:xfrm>
            <a:off x="8413512" y="1894472"/>
            <a:ext cx="1259319" cy="4973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solidFill>
                  <a:srgbClr val="D81E00"/>
                </a:solidFill>
                <a:latin typeface="Tw Cen MT" panose="020B0602020104020603" pitchFamily="34" charset="77"/>
              </a:rPr>
              <a:t>Empty </a:t>
            </a:r>
          </a:p>
        </p:txBody>
      </p:sp>
      <p:sp>
        <p:nvSpPr>
          <p:cNvPr id="5" name="Rectangle 4">
            <a:extLst>
              <a:ext uri="{FF2B5EF4-FFF2-40B4-BE49-F238E27FC236}">
                <a16:creationId xmlns:a16="http://schemas.microsoft.com/office/drawing/2014/main" id="{FDA81579-7584-555F-75F4-56A24420B775}"/>
              </a:ext>
            </a:extLst>
          </p:cNvPr>
          <p:cNvSpPr/>
          <p:nvPr/>
        </p:nvSpPr>
        <p:spPr>
          <a:xfrm>
            <a:off x="9592701" y="1821976"/>
            <a:ext cx="302354" cy="7138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2F6D5C-F9C9-756A-B72F-AE4FA64C888B}"/>
              </a:ext>
            </a:extLst>
          </p:cNvPr>
          <p:cNvSpPr txBox="1"/>
          <p:nvPr/>
        </p:nvSpPr>
        <p:spPr>
          <a:xfrm>
            <a:off x="263399" y="5273665"/>
            <a:ext cx="1361398" cy="400110"/>
          </a:xfrm>
          <a:prstGeom prst="rect">
            <a:avLst/>
          </a:prstGeom>
          <a:noFill/>
        </p:spPr>
        <p:txBody>
          <a:bodyPr wrap="none" rtlCol="0">
            <a:spAutoFit/>
          </a:bodyPr>
          <a:lstStyle/>
          <a:p>
            <a:r>
              <a:rPr lang="en-US" sz="2000" b="1" i="1">
                <a:latin typeface="Tw Cen MT" panose="020B0602020104020603" pitchFamily="34" charset="77"/>
              </a:rPr>
              <a:t>Packet Type</a:t>
            </a:r>
          </a:p>
        </p:txBody>
      </p:sp>
      <p:sp>
        <p:nvSpPr>
          <p:cNvPr id="8" name="TextBox 7">
            <a:extLst>
              <a:ext uri="{FF2B5EF4-FFF2-40B4-BE49-F238E27FC236}">
                <a16:creationId xmlns:a16="http://schemas.microsoft.com/office/drawing/2014/main" id="{641616E8-FDEF-0337-EB5E-77F8A4A19198}"/>
              </a:ext>
            </a:extLst>
          </p:cNvPr>
          <p:cNvSpPr txBox="1"/>
          <p:nvPr/>
        </p:nvSpPr>
        <p:spPr>
          <a:xfrm>
            <a:off x="559442" y="5901713"/>
            <a:ext cx="772969" cy="400110"/>
          </a:xfrm>
          <a:prstGeom prst="rect">
            <a:avLst/>
          </a:prstGeom>
          <a:noFill/>
        </p:spPr>
        <p:txBody>
          <a:bodyPr wrap="none" rtlCol="0">
            <a:spAutoFit/>
          </a:bodyPr>
          <a:lstStyle/>
          <a:p>
            <a:r>
              <a:rPr lang="en-US" sz="2000" b="1" i="1">
                <a:latin typeface="Tw Cen MT" panose="020B0602020104020603" pitchFamily="34" charset="77"/>
              </a:rPr>
              <a:t>Shape</a:t>
            </a:r>
          </a:p>
        </p:txBody>
      </p:sp>
      <p:sp>
        <p:nvSpPr>
          <p:cNvPr id="14" name="Rectangle 13">
            <a:extLst>
              <a:ext uri="{FF2B5EF4-FFF2-40B4-BE49-F238E27FC236}">
                <a16:creationId xmlns:a16="http://schemas.microsoft.com/office/drawing/2014/main" id="{5ED96224-BDAA-394E-9C84-18065987CD59}"/>
              </a:ext>
            </a:extLst>
          </p:cNvPr>
          <p:cNvSpPr/>
          <p:nvPr/>
        </p:nvSpPr>
        <p:spPr>
          <a:xfrm>
            <a:off x="263399" y="5221963"/>
            <a:ext cx="11738648" cy="1234986"/>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55">
            <a:extLst>
              <a:ext uri="{FF2B5EF4-FFF2-40B4-BE49-F238E27FC236}">
                <a16:creationId xmlns:a16="http://schemas.microsoft.com/office/drawing/2014/main" id="{A186E254-1B7D-E942-48DA-BFF551931DB9}"/>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17</a:t>
            </a:fld>
            <a:endParaRPr lang="en-US"/>
          </a:p>
        </p:txBody>
      </p:sp>
    </p:spTree>
    <p:custDataLst>
      <p:tags r:id="rId1"/>
    </p:custDataLst>
    <p:extLst>
      <p:ext uri="{BB962C8B-B14F-4D97-AF65-F5344CB8AC3E}">
        <p14:creationId xmlns:p14="http://schemas.microsoft.com/office/powerpoint/2010/main" val="57843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900" decel="100000" fill="hold"/>
                                        <p:tgtEl>
                                          <p:spTgt spid="18"/>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8"/>
                                        </p:tgtEl>
                                        <p:attrNameLst>
                                          <p:attrName>ppt_y</p:attrName>
                                        </p:attrNameLst>
                                      </p:cBhvr>
                                      <p:tavLst>
                                        <p:tav tm="0">
                                          <p:val>
                                            <p:strVal val="#ppt_y-.03"/>
                                          </p:val>
                                        </p:tav>
                                        <p:tav tm="100000">
                                          <p:val>
                                            <p:strVal val="#ppt_y"/>
                                          </p:val>
                                        </p:tav>
                                      </p:tavLst>
                                    </p:anim>
                                  </p:childTnLst>
                                </p:cTn>
                              </p:par>
                              <p:par>
                                <p:cTn id="35" presetID="1"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2">
                                            <p:txEl>
                                              <p:pRg st="0" end="0"/>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6" end="6"/>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2">
                                            <p:txEl>
                                              <p:pRg st="1" end="1"/>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7" end="7"/>
                                            </p:txEl>
                                          </p:spTgt>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2">
                                            <p:txEl>
                                              <p:pRg st="2" end="2"/>
                                            </p:txEl>
                                          </p:spTgt>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1" grpId="0" animBg="1"/>
      <p:bldP spid="86" grpId="0" animBg="1"/>
      <p:bldP spid="87" grpId="0" animBg="1"/>
      <p:bldP spid="88" grpId="0" animBg="1"/>
      <p:bldP spid="89" grpId="0" animBg="1"/>
      <p:bldP spid="90" grpId="0" animBg="1"/>
      <p:bldP spid="50" grpId="0" animBg="1"/>
      <p:bldP spid="53" grpId="0" animBg="1"/>
      <p:bldP spid="40" grpId="0" animBg="1"/>
      <p:bldP spid="41" grpId="0"/>
      <p:bldP spid="42" grpId="0"/>
      <p:bldP spid="43" grpId="0"/>
      <p:bldP spid="44" grpId="0"/>
      <p:bldP spid="45" grpId="0"/>
      <p:bldP spid="46" grpId="0"/>
      <p:bldP spid="48" grpId="0" animBg="1"/>
      <p:bldP spid="51" grpId="0" animBg="1"/>
      <p:bldP spid="54" grpId="0" animBg="1"/>
      <p:bldP spid="57" grpId="0" animBg="1"/>
      <p:bldP spid="59" grpId="0" animBg="1"/>
      <p:bldP spid="63" grpId="0" animBg="1"/>
      <p:bldP spid="65" grpId="0" animBg="1"/>
      <p:bldP spid="66" grpId="0" animBg="1"/>
      <p:bldP spid="71" grpId="0" animBg="1"/>
      <p:bldP spid="73" grpId="0" animBg="1"/>
      <p:bldP spid="74" grpId="0" animBg="1"/>
      <p:bldP spid="75" grpId="0" animBg="1"/>
      <p:bldP spid="76" grpId="0" animBg="1"/>
      <p:bldP spid="79" grpId="0" animBg="1"/>
      <p:bldP spid="80" grpId="0" animBg="1"/>
      <p:bldP spid="81" grpId="0" animBg="1"/>
      <p:bldP spid="82" grpId="0" animBg="1"/>
      <p:bldP spid="83" grpId="0" animBg="1"/>
      <p:bldP spid="9" grpId="0" animBg="1"/>
      <p:bldP spid="18" grpId="0" animBg="1"/>
      <p:bldP spid="10" grpId="0" animBg="1"/>
      <p:bldP spid="11" grpId="0" animBg="1"/>
      <p:bldP spid="12" grpId="0" animBg="1"/>
      <p:bldP spid="13" grpId="0" animBg="1"/>
      <p:bldP spid="16" grpId="0" animBg="1"/>
      <p:bldP spid="17" grpId="0"/>
      <p:bldP spid="5" grpId="0" animBg="1"/>
      <p:bldP spid="7" grpId="0"/>
      <p:bldP spid="8" grpId="0"/>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ECEC2-44A4-4749-79EA-099602994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B3B844-0E61-019F-5430-616584476617}"/>
              </a:ext>
            </a:extLst>
          </p:cNvPr>
          <p:cNvSpPr>
            <a:spLocks noGrp="1"/>
          </p:cNvSpPr>
          <p:nvPr>
            <p:ph type="title"/>
          </p:nvPr>
        </p:nvSpPr>
        <p:spPr>
          <a:xfrm>
            <a:off x="731713" y="254284"/>
            <a:ext cx="10515600" cy="1325563"/>
          </a:xfrm>
        </p:spPr>
        <p:txBody>
          <a:bodyPr/>
          <a:lstStyle/>
          <a:p>
            <a:r>
              <a:rPr lang="en-US"/>
              <a:t>OBSERVATION #01</a:t>
            </a:r>
          </a:p>
        </p:txBody>
      </p:sp>
      <p:sp>
        <p:nvSpPr>
          <p:cNvPr id="19" name="Content Placeholder 2">
            <a:extLst>
              <a:ext uri="{FF2B5EF4-FFF2-40B4-BE49-F238E27FC236}">
                <a16:creationId xmlns:a16="http://schemas.microsoft.com/office/drawing/2014/main" id="{1D1ED182-1825-C3AA-6AFC-1FC43F5619BE}"/>
              </a:ext>
            </a:extLst>
          </p:cNvPr>
          <p:cNvSpPr>
            <a:spLocks noGrp="1"/>
          </p:cNvSpPr>
          <p:nvPr>
            <p:ph idx="1"/>
          </p:nvPr>
        </p:nvSpPr>
        <p:spPr>
          <a:xfrm>
            <a:off x="596897" y="1279608"/>
            <a:ext cx="11024831" cy="507502"/>
          </a:xfrm>
        </p:spPr>
        <p:txBody>
          <a:bodyPr>
            <a:noAutofit/>
          </a:bodyPr>
          <a:lstStyle/>
          <a:p>
            <a:pPr marL="0" indent="0">
              <a:buNone/>
            </a:pPr>
            <a:r>
              <a:rPr lang="en-US" b="1">
                <a:solidFill>
                  <a:srgbClr val="D81E00"/>
                </a:solidFill>
                <a:latin typeface="Tw Cen MT" panose="020B0602020104020603" pitchFamily="34" charset="77"/>
              </a:rPr>
              <a:t>Different packet types introduce varying padding overhead</a:t>
            </a:r>
          </a:p>
        </p:txBody>
      </p:sp>
      <p:graphicFrame>
        <p:nvGraphicFramePr>
          <p:cNvPr id="26" name="Chart 25">
            <a:extLst>
              <a:ext uri="{FF2B5EF4-FFF2-40B4-BE49-F238E27FC236}">
                <a16:creationId xmlns:a16="http://schemas.microsoft.com/office/drawing/2014/main" id="{81257F0D-47F4-D7E0-E60A-18018B26E9F5}"/>
              </a:ext>
            </a:extLst>
          </p:cNvPr>
          <p:cNvGraphicFramePr/>
          <p:nvPr>
            <p:extLst>
              <p:ext uri="{D42A27DB-BD31-4B8C-83A1-F6EECF244321}">
                <p14:modId xmlns:p14="http://schemas.microsoft.com/office/powerpoint/2010/main" val="3707170821"/>
              </p:ext>
            </p:extLst>
          </p:nvPr>
        </p:nvGraphicFramePr>
        <p:xfrm>
          <a:off x="1949872" y="3582280"/>
          <a:ext cx="8384032" cy="5418667"/>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a:extLst>
              <a:ext uri="{FF2B5EF4-FFF2-40B4-BE49-F238E27FC236}">
                <a16:creationId xmlns:a16="http://schemas.microsoft.com/office/drawing/2014/main" id="{ADC1BCFD-16FE-B250-11EC-126281ABD374}"/>
              </a:ext>
            </a:extLst>
          </p:cNvPr>
          <p:cNvSpPr txBox="1"/>
          <p:nvPr/>
        </p:nvSpPr>
        <p:spPr>
          <a:xfrm rot="16200000">
            <a:off x="60311" y="4979413"/>
            <a:ext cx="3547101" cy="446276"/>
          </a:xfrm>
          <a:prstGeom prst="rect">
            <a:avLst/>
          </a:prstGeom>
          <a:noFill/>
        </p:spPr>
        <p:txBody>
          <a:bodyPr wrap="square" rtlCol="0">
            <a:spAutoFit/>
          </a:bodyPr>
          <a:lstStyle/>
          <a:p>
            <a:pPr algn="ctr"/>
            <a:r>
              <a:rPr lang="en-US" sz="2300">
                <a:effectLst/>
                <a:highlight>
                  <a:srgbClr val="FFFFFF"/>
                </a:highlight>
                <a:latin typeface="Franklin Gothic Medium" panose="020B0603020102020204" pitchFamily="34" charset="0"/>
                <a:cs typeface="Calibri" panose="020F0502020204030204" pitchFamily="34" charset="0"/>
              </a:rPr>
              <a:t>Percentage of Total Flits</a:t>
            </a:r>
          </a:p>
        </p:txBody>
      </p:sp>
      <p:sp>
        <p:nvSpPr>
          <p:cNvPr id="30" name="Left Bracket 29">
            <a:extLst>
              <a:ext uri="{FF2B5EF4-FFF2-40B4-BE49-F238E27FC236}">
                <a16:creationId xmlns:a16="http://schemas.microsoft.com/office/drawing/2014/main" id="{C32AC252-B0BE-5C5C-3BDC-FB83F168068C}"/>
              </a:ext>
            </a:extLst>
          </p:cNvPr>
          <p:cNvSpPr/>
          <p:nvPr/>
        </p:nvSpPr>
        <p:spPr>
          <a:xfrm>
            <a:off x="1930880" y="2393605"/>
            <a:ext cx="116928" cy="222880"/>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Left Bracket 31">
            <a:extLst>
              <a:ext uri="{FF2B5EF4-FFF2-40B4-BE49-F238E27FC236}">
                <a16:creationId xmlns:a16="http://schemas.microsoft.com/office/drawing/2014/main" id="{E62D7AA5-FBF3-6ED3-657C-467C87235757}"/>
              </a:ext>
            </a:extLst>
          </p:cNvPr>
          <p:cNvSpPr/>
          <p:nvPr/>
        </p:nvSpPr>
        <p:spPr>
          <a:xfrm>
            <a:off x="5123934" y="2393605"/>
            <a:ext cx="74127" cy="484692"/>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B12B9DE3-B4C2-F145-405C-09D288CB7956}"/>
              </a:ext>
            </a:extLst>
          </p:cNvPr>
          <p:cNvSpPr/>
          <p:nvPr/>
        </p:nvSpPr>
        <p:spPr>
          <a:xfrm>
            <a:off x="8339192" y="2852298"/>
            <a:ext cx="309007" cy="177557"/>
          </a:xfrm>
          <a:prstGeom prst="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5E1AA5C-F405-12F0-6F29-9ECAF5C56934}"/>
              </a:ext>
            </a:extLst>
          </p:cNvPr>
          <p:cNvSpPr/>
          <p:nvPr/>
        </p:nvSpPr>
        <p:spPr>
          <a:xfrm flipV="1">
            <a:off x="2056999" y="2393605"/>
            <a:ext cx="289080" cy="484692"/>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69AF2A2A-2291-F3B9-305A-CC016433D1B9}"/>
              </a:ext>
            </a:extLst>
          </p:cNvPr>
          <p:cNvSpPr/>
          <p:nvPr/>
        </p:nvSpPr>
        <p:spPr>
          <a:xfrm flipV="1">
            <a:off x="10880228" y="2396030"/>
            <a:ext cx="280856" cy="498004"/>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C93D2E09-340C-A1CC-C0C5-AD5F3C05CFC4}"/>
              </a:ext>
            </a:extLst>
          </p:cNvPr>
          <p:cNvSpPr/>
          <p:nvPr/>
        </p:nvSpPr>
        <p:spPr>
          <a:xfrm flipV="1">
            <a:off x="8333735" y="2396028"/>
            <a:ext cx="315873" cy="457725"/>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BE107E7A-2678-90A5-3E1D-E217E15E0BB0}"/>
              </a:ext>
            </a:extLst>
          </p:cNvPr>
          <p:cNvSpPr/>
          <p:nvPr/>
        </p:nvSpPr>
        <p:spPr>
          <a:xfrm flipV="1">
            <a:off x="6191374" y="2396032"/>
            <a:ext cx="306581" cy="514446"/>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BCF3F80D-4149-A637-D671-CE0915B738CC}"/>
              </a:ext>
            </a:extLst>
          </p:cNvPr>
          <p:cNvSpPr/>
          <p:nvPr/>
        </p:nvSpPr>
        <p:spPr>
          <a:xfrm flipV="1">
            <a:off x="5263555" y="2384330"/>
            <a:ext cx="292324" cy="503945"/>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3DAB1F65-C80F-7D35-6E0C-9E9C396D9CF9}"/>
              </a:ext>
            </a:extLst>
          </p:cNvPr>
          <p:cNvSpPr/>
          <p:nvPr/>
        </p:nvSpPr>
        <p:spPr>
          <a:xfrm flipV="1">
            <a:off x="3650664" y="2389355"/>
            <a:ext cx="276475" cy="500048"/>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8888CA13-910F-E589-9541-1C2433D58E2F}"/>
              </a:ext>
            </a:extLst>
          </p:cNvPr>
          <p:cNvSpPr/>
          <p:nvPr/>
        </p:nvSpPr>
        <p:spPr>
          <a:xfrm>
            <a:off x="6197900" y="2554261"/>
            <a:ext cx="316405" cy="48735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1" name="Rectangle 10">
            <a:extLst>
              <a:ext uri="{FF2B5EF4-FFF2-40B4-BE49-F238E27FC236}">
                <a16:creationId xmlns:a16="http://schemas.microsoft.com/office/drawing/2014/main" id="{628112E8-3DAB-00AD-A64F-96337C4E933A}"/>
              </a:ext>
            </a:extLst>
          </p:cNvPr>
          <p:cNvSpPr/>
          <p:nvPr/>
        </p:nvSpPr>
        <p:spPr>
          <a:xfrm>
            <a:off x="3658918" y="2554260"/>
            <a:ext cx="276475" cy="492865"/>
          </a:xfrm>
          <a:prstGeom prst="rect">
            <a:avLst/>
          </a:prstGeom>
          <a:solidFill>
            <a:srgbClr val="5F9E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2" name="Rectangle 11">
            <a:extLst>
              <a:ext uri="{FF2B5EF4-FFF2-40B4-BE49-F238E27FC236}">
                <a16:creationId xmlns:a16="http://schemas.microsoft.com/office/drawing/2014/main" id="{A185585F-07DF-7C0A-1473-943B31649D77}"/>
              </a:ext>
            </a:extLst>
          </p:cNvPr>
          <p:cNvSpPr/>
          <p:nvPr/>
        </p:nvSpPr>
        <p:spPr>
          <a:xfrm>
            <a:off x="5262436" y="2852299"/>
            <a:ext cx="287549" cy="16954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49B5AC6-9E84-3B87-105B-126BF521551E}"/>
              </a:ext>
            </a:extLst>
          </p:cNvPr>
          <p:cNvSpPr txBox="1"/>
          <p:nvPr/>
        </p:nvSpPr>
        <p:spPr>
          <a:xfrm>
            <a:off x="6314115" y="1919101"/>
            <a:ext cx="1477552" cy="400110"/>
          </a:xfrm>
          <a:prstGeom prst="rect">
            <a:avLst/>
          </a:prstGeom>
          <a:noFill/>
          <a:ln>
            <a:noFill/>
          </a:ln>
        </p:spPr>
        <p:txBody>
          <a:bodyPr wrap="square">
            <a:spAutoFit/>
          </a:bodyPr>
          <a:lstStyle/>
          <a:p>
            <a:pPr algn="ctr"/>
            <a:r>
              <a:rPr lang="en-US" sz="2000" b="1">
                <a:solidFill>
                  <a:srgbClr val="A4D46C"/>
                </a:solidFill>
              </a:rPr>
              <a:t>Write</a:t>
            </a:r>
            <a:r>
              <a:rPr lang="en-US" sz="2000"/>
              <a:t> </a:t>
            </a:r>
            <a:r>
              <a:rPr lang="en-US" sz="2000" b="1">
                <a:solidFill>
                  <a:srgbClr val="453370"/>
                </a:solidFill>
              </a:rPr>
              <a:t>Req</a:t>
            </a:r>
            <a:endParaRPr lang="en-US" sz="2000">
              <a:latin typeface="Franklin Gothic Medium" panose="020B0603020102020204" pitchFamily="34" charset="0"/>
            </a:endParaRPr>
          </a:p>
        </p:txBody>
      </p:sp>
      <p:sp>
        <p:nvSpPr>
          <p:cNvPr id="14" name="TextBox 13">
            <a:extLst>
              <a:ext uri="{FF2B5EF4-FFF2-40B4-BE49-F238E27FC236}">
                <a16:creationId xmlns:a16="http://schemas.microsoft.com/office/drawing/2014/main" id="{D398D78B-38B1-3F96-7CA8-BA8B8E9CEA39}"/>
              </a:ext>
            </a:extLst>
          </p:cNvPr>
          <p:cNvSpPr txBox="1"/>
          <p:nvPr/>
        </p:nvSpPr>
        <p:spPr>
          <a:xfrm>
            <a:off x="8463061" y="1919101"/>
            <a:ext cx="1574465" cy="400110"/>
          </a:xfrm>
          <a:prstGeom prst="rect">
            <a:avLst/>
          </a:prstGeom>
          <a:noFill/>
          <a:ln>
            <a:noFill/>
          </a:ln>
        </p:spPr>
        <p:txBody>
          <a:bodyPr wrap="square">
            <a:spAutoFit/>
          </a:bodyPr>
          <a:lstStyle/>
          <a:p>
            <a:pPr algn="ctr"/>
            <a:r>
              <a:rPr lang="en-US" sz="2000" b="1">
                <a:solidFill>
                  <a:srgbClr val="FF796C"/>
                </a:solidFill>
              </a:rPr>
              <a:t>Read</a:t>
            </a:r>
            <a:r>
              <a:rPr lang="en-US" sz="2000"/>
              <a:t> </a:t>
            </a:r>
            <a:r>
              <a:rPr lang="en-US" sz="2000" b="1" err="1">
                <a:solidFill>
                  <a:srgbClr val="AA4F23"/>
                </a:solidFill>
              </a:rPr>
              <a:t>Rsp</a:t>
            </a:r>
            <a:endParaRPr lang="en-US" sz="2000">
              <a:latin typeface="Franklin Gothic Medium" panose="020B0603020102020204" pitchFamily="34" charset="0"/>
            </a:endParaRPr>
          </a:p>
        </p:txBody>
      </p:sp>
      <p:sp>
        <p:nvSpPr>
          <p:cNvPr id="15" name="TextBox 14">
            <a:extLst>
              <a:ext uri="{FF2B5EF4-FFF2-40B4-BE49-F238E27FC236}">
                <a16:creationId xmlns:a16="http://schemas.microsoft.com/office/drawing/2014/main" id="{3F43BCA9-C86B-234C-9F44-7466E0B676DD}"/>
              </a:ext>
            </a:extLst>
          </p:cNvPr>
          <p:cNvSpPr txBox="1"/>
          <p:nvPr/>
        </p:nvSpPr>
        <p:spPr>
          <a:xfrm>
            <a:off x="4756316" y="1911911"/>
            <a:ext cx="1385572" cy="400110"/>
          </a:xfrm>
          <a:prstGeom prst="rect">
            <a:avLst/>
          </a:prstGeom>
          <a:noFill/>
        </p:spPr>
        <p:txBody>
          <a:bodyPr wrap="square">
            <a:spAutoFit/>
          </a:bodyPr>
          <a:lstStyle/>
          <a:p>
            <a:pPr algn="ctr"/>
            <a:r>
              <a:rPr lang="en-US" sz="2000" b="1">
                <a:solidFill>
                  <a:srgbClr val="A4D46C"/>
                </a:solidFill>
              </a:rPr>
              <a:t>Write</a:t>
            </a:r>
            <a:r>
              <a:rPr lang="en-US" sz="2000"/>
              <a:t> </a:t>
            </a:r>
            <a:r>
              <a:rPr lang="en-US" sz="2000" b="1" err="1">
                <a:solidFill>
                  <a:srgbClr val="AA4F23"/>
                </a:solidFill>
              </a:rPr>
              <a:t>Rsp</a:t>
            </a:r>
            <a:endParaRPr lang="en-US" sz="2000">
              <a:latin typeface="Franklin Gothic Medium" panose="020B0603020102020204" pitchFamily="34" charset="0"/>
            </a:endParaRPr>
          </a:p>
        </p:txBody>
      </p:sp>
      <p:sp>
        <p:nvSpPr>
          <p:cNvPr id="16" name="TextBox 15">
            <a:extLst>
              <a:ext uri="{FF2B5EF4-FFF2-40B4-BE49-F238E27FC236}">
                <a16:creationId xmlns:a16="http://schemas.microsoft.com/office/drawing/2014/main" id="{A235485A-FBC5-614A-4509-31CA3E1D61FC}"/>
              </a:ext>
            </a:extLst>
          </p:cNvPr>
          <p:cNvSpPr txBox="1"/>
          <p:nvPr/>
        </p:nvSpPr>
        <p:spPr>
          <a:xfrm>
            <a:off x="1508018" y="1919101"/>
            <a:ext cx="1405180" cy="400110"/>
          </a:xfrm>
          <a:prstGeom prst="rect">
            <a:avLst/>
          </a:prstGeom>
          <a:noFill/>
          <a:ln>
            <a:noFill/>
          </a:ln>
        </p:spPr>
        <p:txBody>
          <a:bodyPr wrap="square">
            <a:spAutoFit/>
          </a:bodyPr>
          <a:lstStyle/>
          <a:p>
            <a:pPr algn="ctr"/>
            <a:r>
              <a:rPr lang="en-US" sz="2000" b="1">
                <a:solidFill>
                  <a:srgbClr val="FF796C"/>
                </a:solidFill>
              </a:rPr>
              <a:t>Read</a:t>
            </a:r>
            <a:r>
              <a:rPr lang="en-US" sz="2000"/>
              <a:t> </a:t>
            </a:r>
            <a:r>
              <a:rPr lang="en-US" sz="2000" b="1">
                <a:solidFill>
                  <a:srgbClr val="453370"/>
                </a:solidFill>
              </a:rPr>
              <a:t>Req</a:t>
            </a:r>
            <a:endParaRPr lang="en-US" sz="2000">
              <a:latin typeface="Franklin Gothic Medium" panose="020B0603020102020204" pitchFamily="34" charset="0"/>
            </a:endParaRPr>
          </a:p>
        </p:txBody>
      </p:sp>
      <p:sp>
        <p:nvSpPr>
          <p:cNvPr id="17" name="TextBox 16">
            <a:extLst>
              <a:ext uri="{FF2B5EF4-FFF2-40B4-BE49-F238E27FC236}">
                <a16:creationId xmlns:a16="http://schemas.microsoft.com/office/drawing/2014/main" id="{5C5F5A4F-990E-72AF-BEB4-1A2B96157406}"/>
              </a:ext>
            </a:extLst>
          </p:cNvPr>
          <p:cNvSpPr txBox="1"/>
          <p:nvPr/>
        </p:nvSpPr>
        <p:spPr>
          <a:xfrm>
            <a:off x="10216168" y="1918796"/>
            <a:ext cx="1762468" cy="400110"/>
          </a:xfrm>
          <a:prstGeom prst="rect">
            <a:avLst/>
          </a:prstGeom>
          <a:noFill/>
          <a:ln>
            <a:noFill/>
          </a:ln>
        </p:spPr>
        <p:txBody>
          <a:bodyPr wrap="square">
            <a:spAutoFit/>
          </a:bodyPr>
          <a:lstStyle/>
          <a:p>
            <a:pPr algn="ctr"/>
            <a:r>
              <a:rPr lang="en-US" sz="2000" b="1">
                <a:solidFill>
                  <a:srgbClr val="95D0FC"/>
                </a:solidFill>
              </a:rPr>
              <a:t>Page Table </a:t>
            </a:r>
            <a:r>
              <a:rPr lang="en-US" sz="2000" b="1">
                <a:solidFill>
                  <a:srgbClr val="453370"/>
                </a:solidFill>
              </a:rPr>
              <a:t>Req</a:t>
            </a:r>
            <a:endParaRPr lang="en-US" sz="2000">
              <a:latin typeface="Franklin Gothic Medium" panose="020B0603020102020204" pitchFamily="34" charset="0"/>
            </a:endParaRPr>
          </a:p>
        </p:txBody>
      </p:sp>
      <p:sp>
        <p:nvSpPr>
          <p:cNvPr id="18" name="TextBox 17">
            <a:extLst>
              <a:ext uri="{FF2B5EF4-FFF2-40B4-BE49-F238E27FC236}">
                <a16:creationId xmlns:a16="http://schemas.microsoft.com/office/drawing/2014/main" id="{42FB88C7-D9DB-AE70-0CD1-4CA612097C76}"/>
              </a:ext>
            </a:extLst>
          </p:cNvPr>
          <p:cNvSpPr txBox="1"/>
          <p:nvPr/>
        </p:nvSpPr>
        <p:spPr>
          <a:xfrm>
            <a:off x="2959795" y="1919101"/>
            <a:ext cx="1747197" cy="400110"/>
          </a:xfrm>
          <a:prstGeom prst="rect">
            <a:avLst/>
          </a:prstGeom>
          <a:noFill/>
          <a:ln>
            <a:noFill/>
          </a:ln>
        </p:spPr>
        <p:txBody>
          <a:bodyPr wrap="square">
            <a:spAutoFit/>
          </a:bodyPr>
          <a:lstStyle/>
          <a:p>
            <a:pPr algn="ctr"/>
            <a:r>
              <a:rPr lang="en-US" sz="2000" b="1">
                <a:solidFill>
                  <a:srgbClr val="95D0FC"/>
                </a:solidFill>
              </a:rPr>
              <a:t>Page Table </a:t>
            </a:r>
            <a:r>
              <a:rPr lang="en-US" sz="2000" b="1" err="1">
                <a:solidFill>
                  <a:srgbClr val="AA4F23"/>
                </a:solidFill>
              </a:rPr>
              <a:t>Rsp</a:t>
            </a:r>
            <a:endParaRPr lang="en-US" sz="2000">
              <a:latin typeface="Franklin Gothic Medium" panose="020B0603020102020204" pitchFamily="34" charset="0"/>
            </a:endParaRPr>
          </a:p>
        </p:txBody>
      </p:sp>
      <p:sp>
        <p:nvSpPr>
          <p:cNvPr id="28" name="Rectangle 27">
            <a:extLst>
              <a:ext uri="{FF2B5EF4-FFF2-40B4-BE49-F238E27FC236}">
                <a16:creationId xmlns:a16="http://schemas.microsoft.com/office/drawing/2014/main" id="{203F3FB7-A81F-96FE-B2D8-540ACA99E224}"/>
              </a:ext>
            </a:extLst>
          </p:cNvPr>
          <p:cNvSpPr/>
          <p:nvPr/>
        </p:nvSpPr>
        <p:spPr>
          <a:xfrm>
            <a:off x="2065223" y="2562289"/>
            <a:ext cx="290770" cy="462713"/>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4" name="Rectangle 33">
            <a:extLst>
              <a:ext uri="{FF2B5EF4-FFF2-40B4-BE49-F238E27FC236}">
                <a16:creationId xmlns:a16="http://schemas.microsoft.com/office/drawing/2014/main" id="{A50A0597-3F11-663B-6BB0-8C901C67A4A8}"/>
              </a:ext>
            </a:extLst>
          </p:cNvPr>
          <p:cNvSpPr/>
          <p:nvPr/>
        </p:nvSpPr>
        <p:spPr>
          <a:xfrm>
            <a:off x="5268114" y="2859071"/>
            <a:ext cx="281167" cy="17576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5" name="Rectangle 34">
            <a:extLst>
              <a:ext uri="{FF2B5EF4-FFF2-40B4-BE49-F238E27FC236}">
                <a16:creationId xmlns:a16="http://schemas.microsoft.com/office/drawing/2014/main" id="{C0E9BC98-9CE8-EFB6-B675-93E907E4357A}"/>
              </a:ext>
            </a:extLst>
          </p:cNvPr>
          <p:cNvSpPr/>
          <p:nvPr/>
        </p:nvSpPr>
        <p:spPr>
          <a:xfrm>
            <a:off x="2059434" y="2406533"/>
            <a:ext cx="294167" cy="62206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7EEABD9-E993-89E7-418E-66D4DE0CCE50}"/>
              </a:ext>
            </a:extLst>
          </p:cNvPr>
          <p:cNvSpPr/>
          <p:nvPr/>
        </p:nvSpPr>
        <p:spPr>
          <a:xfrm>
            <a:off x="5265990" y="2390007"/>
            <a:ext cx="280856" cy="6448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0CE979-7F83-02A2-9F02-880A453ABAE0}"/>
              </a:ext>
            </a:extLst>
          </p:cNvPr>
          <p:cNvSpPr/>
          <p:nvPr/>
        </p:nvSpPr>
        <p:spPr>
          <a:xfrm>
            <a:off x="3654538" y="2389355"/>
            <a:ext cx="280856" cy="65777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ECD89A6-A379-ED60-E16E-7C2F1D7372BE}"/>
              </a:ext>
            </a:extLst>
          </p:cNvPr>
          <p:cNvSpPr/>
          <p:nvPr/>
        </p:nvSpPr>
        <p:spPr>
          <a:xfrm>
            <a:off x="2065223" y="2389355"/>
            <a:ext cx="280856" cy="6356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467F498-812F-3E6E-B987-C829362EDF03}"/>
              </a:ext>
            </a:extLst>
          </p:cNvPr>
          <p:cNvSpPr/>
          <p:nvPr/>
        </p:nvSpPr>
        <p:spPr>
          <a:xfrm>
            <a:off x="10888989" y="2558512"/>
            <a:ext cx="276475" cy="464544"/>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7" name="Rectangle 46">
            <a:extLst>
              <a:ext uri="{FF2B5EF4-FFF2-40B4-BE49-F238E27FC236}">
                <a16:creationId xmlns:a16="http://schemas.microsoft.com/office/drawing/2014/main" id="{1C2922FF-75BF-D03F-66E3-7776D4070AB9}"/>
              </a:ext>
            </a:extLst>
          </p:cNvPr>
          <p:cNvSpPr/>
          <p:nvPr/>
        </p:nvSpPr>
        <p:spPr>
          <a:xfrm>
            <a:off x="10884609" y="2393606"/>
            <a:ext cx="280856" cy="6340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B811ED2-78A2-E4DF-27DF-F1A92C254F01}"/>
              </a:ext>
            </a:extLst>
          </p:cNvPr>
          <p:cNvSpPr/>
          <p:nvPr/>
        </p:nvSpPr>
        <p:spPr>
          <a:xfrm>
            <a:off x="8340600" y="2397195"/>
            <a:ext cx="309008" cy="632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9A9A5C2-EA6D-2A67-5FD6-F7BA35C26578}"/>
              </a:ext>
            </a:extLst>
          </p:cNvPr>
          <p:cNvSpPr/>
          <p:nvPr/>
        </p:nvSpPr>
        <p:spPr>
          <a:xfrm>
            <a:off x="9740439" y="2396792"/>
            <a:ext cx="310896" cy="6330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4386FDF-2D14-7E76-CB9F-F35AD3351291}"/>
              </a:ext>
            </a:extLst>
          </p:cNvPr>
          <p:cNvSpPr/>
          <p:nvPr/>
        </p:nvSpPr>
        <p:spPr>
          <a:xfrm>
            <a:off x="9396921" y="2396792"/>
            <a:ext cx="310896" cy="633065"/>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70A3E04-83FF-819D-A2B7-D1681EDCB9FC}"/>
              </a:ext>
            </a:extLst>
          </p:cNvPr>
          <p:cNvSpPr/>
          <p:nvPr/>
        </p:nvSpPr>
        <p:spPr>
          <a:xfrm>
            <a:off x="9048901" y="2396793"/>
            <a:ext cx="310896" cy="638044"/>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EC49817-AC4D-4A34-2AFD-1E74C1D8B9DA}"/>
              </a:ext>
            </a:extLst>
          </p:cNvPr>
          <p:cNvSpPr/>
          <p:nvPr/>
        </p:nvSpPr>
        <p:spPr>
          <a:xfrm>
            <a:off x="8696760" y="2397194"/>
            <a:ext cx="310896" cy="638044"/>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DD5E2BF-244A-75EE-8B8E-743D593CAF6A}"/>
              </a:ext>
            </a:extLst>
          </p:cNvPr>
          <p:cNvSpPr/>
          <p:nvPr/>
        </p:nvSpPr>
        <p:spPr>
          <a:xfrm>
            <a:off x="7551953" y="2396791"/>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ADFABCC-B6F0-68F0-840F-ADB634EB038D}"/>
              </a:ext>
            </a:extLst>
          </p:cNvPr>
          <p:cNvSpPr/>
          <p:nvPr/>
        </p:nvSpPr>
        <p:spPr>
          <a:xfrm>
            <a:off x="7210388" y="2396791"/>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CD38C6D-9C8E-5BFB-D635-051D2C603F19}"/>
              </a:ext>
            </a:extLst>
          </p:cNvPr>
          <p:cNvSpPr/>
          <p:nvPr/>
        </p:nvSpPr>
        <p:spPr>
          <a:xfrm>
            <a:off x="6873113" y="2396792"/>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0E782D9-B9F1-D6BC-30B1-0D2486CF1C93}"/>
              </a:ext>
            </a:extLst>
          </p:cNvPr>
          <p:cNvSpPr/>
          <p:nvPr/>
        </p:nvSpPr>
        <p:spPr>
          <a:xfrm>
            <a:off x="6531720" y="2397193"/>
            <a:ext cx="310896" cy="644427"/>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A7DAE03-7E23-0CFB-F3F0-4843C2ECC316}"/>
              </a:ext>
            </a:extLst>
          </p:cNvPr>
          <p:cNvSpPr/>
          <p:nvPr/>
        </p:nvSpPr>
        <p:spPr>
          <a:xfrm>
            <a:off x="6192074" y="2396791"/>
            <a:ext cx="310896" cy="6448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6F9785EA-0506-E1FD-3FA7-5297AFB309AE}"/>
              </a:ext>
            </a:extLst>
          </p:cNvPr>
          <p:cNvSpPr txBox="1"/>
          <p:nvPr/>
        </p:nvSpPr>
        <p:spPr>
          <a:xfrm>
            <a:off x="239988" y="1949574"/>
            <a:ext cx="1361398" cy="400110"/>
          </a:xfrm>
          <a:prstGeom prst="rect">
            <a:avLst/>
          </a:prstGeom>
          <a:noFill/>
        </p:spPr>
        <p:txBody>
          <a:bodyPr wrap="none" rtlCol="0">
            <a:spAutoFit/>
          </a:bodyPr>
          <a:lstStyle/>
          <a:p>
            <a:r>
              <a:rPr lang="en-US" sz="2000" b="1" i="1">
                <a:latin typeface="Tw Cen MT" panose="020B0602020104020603" pitchFamily="34" charset="77"/>
              </a:rPr>
              <a:t>Packet Type</a:t>
            </a:r>
          </a:p>
        </p:txBody>
      </p:sp>
      <p:sp>
        <p:nvSpPr>
          <p:cNvPr id="70" name="TextBox 69">
            <a:extLst>
              <a:ext uri="{FF2B5EF4-FFF2-40B4-BE49-F238E27FC236}">
                <a16:creationId xmlns:a16="http://schemas.microsoft.com/office/drawing/2014/main" id="{4644581E-5CF1-0E43-AB34-9C4573D9346B}"/>
              </a:ext>
            </a:extLst>
          </p:cNvPr>
          <p:cNvSpPr txBox="1"/>
          <p:nvPr/>
        </p:nvSpPr>
        <p:spPr>
          <a:xfrm>
            <a:off x="536031" y="2577622"/>
            <a:ext cx="772969" cy="400110"/>
          </a:xfrm>
          <a:prstGeom prst="rect">
            <a:avLst/>
          </a:prstGeom>
          <a:noFill/>
        </p:spPr>
        <p:txBody>
          <a:bodyPr wrap="none" rtlCol="0">
            <a:spAutoFit/>
          </a:bodyPr>
          <a:lstStyle/>
          <a:p>
            <a:r>
              <a:rPr lang="en-US" sz="2000" b="1" i="1">
                <a:latin typeface="Tw Cen MT" panose="020B0602020104020603" pitchFamily="34" charset="77"/>
              </a:rPr>
              <a:t>Shape</a:t>
            </a:r>
          </a:p>
        </p:txBody>
      </p:sp>
      <p:sp>
        <p:nvSpPr>
          <p:cNvPr id="72" name="Rectangle 71">
            <a:extLst>
              <a:ext uri="{FF2B5EF4-FFF2-40B4-BE49-F238E27FC236}">
                <a16:creationId xmlns:a16="http://schemas.microsoft.com/office/drawing/2014/main" id="{38F450F6-BE8A-053B-83EC-D6C72B5F9CE4}"/>
              </a:ext>
            </a:extLst>
          </p:cNvPr>
          <p:cNvSpPr/>
          <p:nvPr/>
        </p:nvSpPr>
        <p:spPr>
          <a:xfrm>
            <a:off x="239988" y="1820482"/>
            <a:ext cx="11738648" cy="1645544"/>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D3A4907B-2D69-66F3-DF83-553CA692E1C9}"/>
              </a:ext>
            </a:extLst>
          </p:cNvPr>
          <p:cNvSpPr txBox="1"/>
          <p:nvPr/>
        </p:nvSpPr>
        <p:spPr>
          <a:xfrm>
            <a:off x="325556" y="3123557"/>
            <a:ext cx="1168012" cy="400110"/>
          </a:xfrm>
          <a:prstGeom prst="rect">
            <a:avLst/>
          </a:prstGeom>
          <a:noFill/>
        </p:spPr>
        <p:txBody>
          <a:bodyPr wrap="none" rtlCol="0">
            <a:spAutoFit/>
          </a:bodyPr>
          <a:lstStyle/>
          <a:p>
            <a:r>
              <a:rPr lang="en-US" sz="2000" b="1" i="1">
                <a:latin typeface="Tw Cen MT" panose="020B0602020104020603" pitchFamily="34" charset="77"/>
              </a:rPr>
              <a:t>%Padded</a:t>
            </a:r>
          </a:p>
        </p:txBody>
      </p:sp>
      <p:sp>
        <p:nvSpPr>
          <p:cNvPr id="78" name="TextBox 77">
            <a:extLst>
              <a:ext uri="{FF2B5EF4-FFF2-40B4-BE49-F238E27FC236}">
                <a16:creationId xmlns:a16="http://schemas.microsoft.com/office/drawing/2014/main" id="{12B0C378-6E58-2730-AF3A-88F9D8745CD2}"/>
              </a:ext>
            </a:extLst>
          </p:cNvPr>
          <p:cNvSpPr txBox="1"/>
          <p:nvPr/>
        </p:nvSpPr>
        <p:spPr>
          <a:xfrm>
            <a:off x="1909632" y="3126287"/>
            <a:ext cx="583814" cy="369332"/>
          </a:xfrm>
          <a:prstGeom prst="rect">
            <a:avLst/>
          </a:prstGeom>
          <a:noFill/>
        </p:spPr>
        <p:txBody>
          <a:bodyPr wrap="none" rtlCol="0">
            <a:spAutoFit/>
          </a:bodyPr>
          <a:lstStyle/>
          <a:p>
            <a:r>
              <a:rPr lang="en-US" b="1">
                <a:solidFill>
                  <a:schemeClr val="bg2">
                    <a:lumMod val="50000"/>
                  </a:schemeClr>
                </a:solidFill>
              </a:rPr>
              <a:t>25%</a:t>
            </a:r>
          </a:p>
        </p:txBody>
      </p:sp>
      <p:sp>
        <p:nvSpPr>
          <p:cNvPr id="85" name="TextBox 84">
            <a:extLst>
              <a:ext uri="{FF2B5EF4-FFF2-40B4-BE49-F238E27FC236}">
                <a16:creationId xmlns:a16="http://schemas.microsoft.com/office/drawing/2014/main" id="{F50A4534-A3F3-7C25-86C2-E8E86618AA7B}"/>
              </a:ext>
            </a:extLst>
          </p:cNvPr>
          <p:cNvSpPr txBox="1"/>
          <p:nvPr/>
        </p:nvSpPr>
        <p:spPr>
          <a:xfrm>
            <a:off x="5114303" y="3132608"/>
            <a:ext cx="583814" cy="369332"/>
          </a:xfrm>
          <a:prstGeom prst="rect">
            <a:avLst/>
          </a:prstGeom>
          <a:noFill/>
        </p:spPr>
        <p:txBody>
          <a:bodyPr wrap="none" rtlCol="0">
            <a:spAutoFit/>
          </a:bodyPr>
          <a:lstStyle/>
          <a:p>
            <a:r>
              <a:rPr lang="en-US" b="1"/>
              <a:t>75%</a:t>
            </a:r>
          </a:p>
        </p:txBody>
      </p:sp>
      <p:sp>
        <p:nvSpPr>
          <p:cNvPr id="87" name="TextBox 86">
            <a:extLst>
              <a:ext uri="{FF2B5EF4-FFF2-40B4-BE49-F238E27FC236}">
                <a16:creationId xmlns:a16="http://schemas.microsoft.com/office/drawing/2014/main" id="{43B5BA32-BB8B-0099-1AA4-09807D4D587B}"/>
              </a:ext>
            </a:extLst>
          </p:cNvPr>
          <p:cNvSpPr txBox="1"/>
          <p:nvPr/>
        </p:nvSpPr>
        <p:spPr>
          <a:xfrm>
            <a:off x="3496994" y="3115868"/>
            <a:ext cx="583814" cy="369332"/>
          </a:xfrm>
          <a:prstGeom prst="rect">
            <a:avLst/>
          </a:prstGeom>
          <a:noFill/>
        </p:spPr>
        <p:txBody>
          <a:bodyPr wrap="none" rtlCol="0">
            <a:spAutoFit/>
          </a:bodyPr>
          <a:lstStyle/>
          <a:p>
            <a:r>
              <a:rPr lang="en-US" b="1">
                <a:solidFill>
                  <a:schemeClr val="bg2">
                    <a:lumMod val="50000"/>
                  </a:schemeClr>
                </a:solidFill>
              </a:rPr>
              <a:t>25%</a:t>
            </a:r>
          </a:p>
        </p:txBody>
      </p:sp>
      <p:sp>
        <p:nvSpPr>
          <p:cNvPr id="88" name="TextBox 87">
            <a:extLst>
              <a:ext uri="{FF2B5EF4-FFF2-40B4-BE49-F238E27FC236}">
                <a16:creationId xmlns:a16="http://schemas.microsoft.com/office/drawing/2014/main" id="{2E6289DA-B3E7-B659-2582-FA84379099E3}"/>
              </a:ext>
            </a:extLst>
          </p:cNvPr>
          <p:cNvSpPr txBox="1"/>
          <p:nvPr/>
        </p:nvSpPr>
        <p:spPr>
          <a:xfrm>
            <a:off x="6141888" y="3123557"/>
            <a:ext cx="1909497" cy="369332"/>
          </a:xfrm>
          <a:prstGeom prst="rect">
            <a:avLst/>
          </a:prstGeom>
          <a:noFill/>
        </p:spPr>
        <p:txBody>
          <a:bodyPr wrap="none" rtlCol="0">
            <a:spAutoFit/>
          </a:bodyPr>
          <a:lstStyle/>
          <a:p>
            <a:r>
              <a:rPr lang="en-US" b="1">
                <a:solidFill>
                  <a:schemeClr val="bg2">
                    <a:lumMod val="50000"/>
                  </a:schemeClr>
                </a:solidFill>
              </a:rPr>
              <a:t>25%</a:t>
            </a:r>
            <a:r>
              <a:rPr lang="en-US" b="1">
                <a:solidFill>
                  <a:schemeClr val="tx1">
                    <a:lumMod val="50000"/>
                    <a:lumOff val="50000"/>
                  </a:schemeClr>
                </a:solidFill>
              </a:rPr>
              <a:t> + </a:t>
            </a:r>
            <a:r>
              <a:rPr lang="en-US" b="1">
                <a:solidFill>
                  <a:schemeClr val="bg2">
                    <a:lumMod val="90000"/>
                  </a:schemeClr>
                </a:solidFill>
              </a:rPr>
              <a:t>No padding</a:t>
            </a:r>
          </a:p>
        </p:txBody>
      </p:sp>
      <p:sp>
        <p:nvSpPr>
          <p:cNvPr id="89" name="TextBox 88">
            <a:extLst>
              <a:ext uri="{FF2B5EF4-FFF2-40B4-BE49-F238E27FC236}">
                <a16:creationId xmlns:a16="http://schemas.microsoft.com/office/drawing/2014/main" id="{76F87280-2262-B3F3-9858-96FA78145C86}"/>
              </a:ext>
            </a:extLst>
          </p:cNvPr>
          <p:cNvSpPr txBox="1"/>
          <p:nvPr/>
        </p:nvSpPr>
        <p:spPr>
          <a:xfrm>
            <a:off x="8202968" y="3131917"/>
            <a:ext cx="1909497" cy="369332"/>
          </a:xfrm>
          <a:prstGeom prst="rect">
            <a:avLst/>
          </a:prstGeom>
          <a:noFill/>
        </p:spPr>
        <p:txBody>
          <a:bodyPr wrap="none" rtlCol="0">
            <a:spAutoFit/>
          </a:bodyPr>
          <a:lstStyle/>
          <a:p>
            <a:r>
              <a:rPr lang="en-US" b="1">
                <a:solidFill>
                  <a:schemeClr val="bg2">
                    <a:lumMod val="50000"/>
                  </a:schemeClr>
                </a:solidFill>
              </a:rPr>
              <a:t>25%</a:t>
            </a:r>
            <a:r>
              <a:rPr lang="en-US" b="1">
                <a:solidFill>
                  <a:schemeClr val="tx1">
                    <a:lumMod val="50000"/>
                    <a:lumOff val="50000"/>
                  </a:schemeClr>
                </a:solidFill>
              </a:rPr>
              <a:t> + </a:t>
            </a:r>
            <a:r>
              <a:rPr lang="en-US" b="1">
                <a:solidFill>
                  <a:schemeClr val="bg2">
                    <a:lumMod val="90000"/>
                  </a:schemeClr>
                </a:solidFill>
              </a:rPr>
              <a:t>No padding</a:t>
            </a:r>
          </a:p>
        </p:txBody>
      </p:sp>
      <p:sp>
        <p:nvSpPr>
          <p:cNvPr id="90" name="TextBox 89">
            <a:extLst>
              <a:ext uri="{FF2B5EF4-FFF2-40B4-BE49-F238E27FC236}">
                <a16:creationId xmlns:a16="http://schemas.microsoft.com/office/drawing/2014/main" id="{C587C1D1-A6D4-9DE1-A8CE-F4174F1BE6B5}"/>
              </a:ext>
            </a:extLst>
          </p:cNvPr>
          <p:cNvSpPr txBox="1"/>
          <p:nvPr/>
        </p:nvSpPr>
        <p:spPr>
          <a:xfrm>
            <a:off x="10753643" y="3138281"/>
            <a:ext cx="583814" cy="369332"/>
          </a:xfrm>
          <a:prstGeom prst="rect">
            <a:avLst/>
          </a:prstGeom>
          <a:noFill/>
        </p:spPr>
        <p:txBody>
          <a:bodyPr wrap="none" rtlCol="0">
            <a:spAutoFit/>
          </a:bodyPr>
          <a:lstStyle/>
          <a:p>
            <a:r>
              <a:rPr lang="en-US" b="1">
                <a:solidFill>
                  <a:schemeClr val="bg2">
                    <a:lumMod val="50000"/>
                  </a:schemeClr>
                </a:solidFill>
              </a:rPr>
              <a:t>25%</a:t>
            </a:r>
          </a:p>
        </p:txBody>
      </p:sp>
      <p:sp>
        <p:nvSpPr>
          <p:cNvPr id="20" name="Slide Number Placeholder 355">
            <a:extLst>
              <a:ext uri="{FF2B5EF4-FFF2-40B4-BE49-F238E27FC236}">
                <a16:creationId xmlns:a16="http://schemas.microsoft.com/office/drawing/2014/main" id="{18765B30-F2F0-2553-3269-BD197A0DA032}"/>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18</a:t>
            </a:fld>
            <a:endParaRPr lang="en-US"/>
          </a:p>
        </p:txBody>
      </p:sp>
    </p:spTree>
    <p:custDataLst>
      <p:tags r:id="rId1"/>
    </p:custDataLst>
    <p:extLst>
      <p:ext uri="{BB962C8B-B14F-4D97-AF65-F5344CB8AC3E}">
        <p14:creationId xmlns:p14="http://schemas.microsoft.com/office/powerpoint/2010/main" val="372464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P spid="27" grpId="0"/>
      <p:bldP spid="30" grpId="0" animBg="1"/>
      <p:bldP spid="32" grpId="0" animBg="1"/>
      <p:bldP spid="78" grpId="0"/>
      <p:bldP spid="85" grpId="0"/>
      <p:bldP spid="87" grpId="0"/>
      <p:bldP spid="88" grpId="0"/>
      <p:bldP spid="89" grpId="0"/>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815B2-AD4D-CD11-1632-2819BFF9AB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7FFC6-91F8-7336-163D-992E5DF9612C}"/>
              </a:ext>
            </a:extLst>
          </p:cNvPr>
          <p:cNvSpPr>
            <a:spLocks noGrp="1"/>
          </p:cNvSpPr>
          <p:nvPr>
            <p:ph type="title"/>
          </p:nvPr>
        </p:nvSpPr>
        <p:spPr>
          <a:xfrm>
            <a:off x="731713" y="254284"/>
            <a:ext cx="10515600" cy="1325563"/>
          </a:xfrm>
        </p:spPr>
        <p:txBody>
          <a:bodyPr/>
          <a:lstStyle/>
          <a:p>
            <a:r>
              <a:rPr lang="en-US"/>
              <a:t>OBSERVATION #01</a:t>
            </a:r>
          </a:p>
        </p:txBody>
      </p:sp>
      <p:sp>
        <p:nvSpPr>
          <p:cNvPr id="19" name="Content Placeholder 2">
            <a:extLst>
              <a:ext uri="{FF2B5EF4-FFF2-40B4-BE49-F238E27FC236}">
                <a16:creationId xmlns:a16="http://schemas.microsoft.com/office/drawing/2014/main" id="{E6EC59A0-17EE-02F2-9505-E9C0959F4664}"/>
              </a:ext>
            </a:extLst>
          </p:cNvPr>
          <p:cNvSpPr>
            <a:spLocks noGrp="1"/>
          </p:cNvSpPr>
          <p:nvPr>
            <p:ph idx="1"/>
          </p:nvPr>
        </p:nvSpPr>
        <p:spPr>
          <a:xfrm>
            <a:off x="596897" y="1279608"/>
            <a:ext cx="11024831" cy="507502"/>
          </a:xfrm>
        </p:spPr>
        <p:txBody>
          <a:bodyPr>
            <a:noAutofit/>
          </a:bodyPr>
          <a:lstStyle/>
          <a:p>
            <a:pPr marL="0" indent="0">
              <a:buNone/>
            </a:pPr>
            <a:r>
              <a:rPr lang="en-US" b="1">
                <a:solidFill>
                  <a:srgbClr val="D81E00"/>
                </a:solidFill>
                <a:latin typeface="Tw Cen MT" panose="020B0602020104020603" pitchFamily="34" charset="77"/>
              </a:rPr>
              <a:t>Different packet types introduce varying padding overhead</a:t>
            </a:r>
          </a:p>
        </p:txBody>
      </p:sp>
      <p:graphicFrame>
        <p:nvGraphicFramePr>
          <p:cNvPr id="26" name="Chart 25">
            <a:extLst>
              <a:ext uri="{FF2B5EF4-FFF2-40B4-BE49-F238E27FC236}">
                <a16:creationId xmlns:a16="http://schemas.microsoft.com/office/drawing/2014/main" id="{C72ED939-C599-9CB8-06E3-993443D7FDFF}"/>
              </a:ext>
            </a:extLst>
          </p:cNvPr>
          <p:cNvGraphicFramePr/>
          <p:nvPr/>
        </p:nvGraphicFramePr>
        <p:xfrm>
          <a:off x="1949872" y="3582280"/>
          <a:ext cx="8384032" cy="5418667"/>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Box 26">
            <a:extLst>
              <a:ext uri="{FF2B5EF4-FFF2-40B4-BE49-F238E27FC236}">
                <a16:creationId xmlns:a16="http://schemas.microsoft.com/office/drawing/2014/main" id="{B07EE4FA-836B-C21B-366E-6EE72903690A}"/>
              </a:ext>
            </a:extLst>
          </p:cNvPr>
          <p:cNvSpPr txBox="1"/>
          <p:nvPr/>
        </p:nvSpPr>
        <p:spPr>
          <a:xfrm rot="16200000">
            <a:off x="60311" y="4979413"/>
            <a:ext cx="3547101" cy="446276"/>
          </a:xfrm>
          <a:prstGeom prst="rect">
            <a:avLst/>
          </a:prstGeom>
          <a:noFill/>
        </p:spPr>
        <p:txBody>
          <a:bodyPr wrap="square" rtlCol="0">
            <a:spAutoFit/>
          </a:bodyPr>
          <a:lstStyle/>
          <a:p>
            <a:pPr algn="ctr"/>
            <a:r>
              <a:rPr lang="en-US" sz="2300">
                <a:effectLst/>
                <a:highlight>
                  <a:srgbClr val="FFFFFF"/>
                </a:highlight>
                <a:latin typeface="Franklin Gothic Medium" panose="020B0603020102020204" pitchFamily="34" charset="0"/>
                <a:cs typeface="Calibri" panose="020F0502020204030204" pitchFamily="34" charset="0"/>
              </a:rPr>
              <a:t>Percentage of Total Flits</a:t>
            </a:r>
          </a:p>
        </p:txBody>
      </p:sp>
      <p:sp>
        <p:nvSpPr>
          <p:cNvPr id="30" name="Left Bracket 29">
            <a:extLst>
              <a:ext uri="{FF2B5EF4-FFF2-40B4-BE49-F238E27FC236}">
                <a16:creationId xmlns:a16="http://schemas.microsoft.com/office/drawing/2014/main" id="{49032045-9E8F-55B6-6DDF-676E23E3C2EF}"/>
              </a:ext>
            </a:extLst>
          </p:cNvPr>
          <p:cNvSpPr/>
          <p:nvPr/>
        </p:nvSpPr>
        <p:spPr>
          <a:xfrm>
            <a:off x="1930880" y="2393605"/>
            <a:ext cx="116928" cy="222880"/>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Left Bracket 31">
            <a:extLst>
              <a:ext uri="{FF2B5EF4-FFF2-40B4-BE49-F238E27FC236}">
                <a16:creationId xmlns:a16="http://schemas.microsoft.com/office/drawing/2014/main" id="{00FFBD6A-1CC5-ABB0-6DF2-9B57C619ED2B}"/>
              </a:ext>
            </a:extLst>
          </p:cNvPr>
          <p:cNvSpPr/>
          <p:nvPr/>
        </p:nvSpPr>
        <p:spPr>
          <a:xfrm>
            <a:off x="5123934" y="2393605"/>
            <a:ext cx="74127" cy="484692"/>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a:extLst>
              <a:ext uri="{FF2B5EF4-FFF2-40B4-BE49-F238E27FC236}">
                <a16:creationId xmlns:a16="http://schemas.microsoft.com/office/drawing/2014/main" id="{82F7D815-3AC5-C535-0526-3EC35F62DD5D}"/>
              </a:ext>
            </a:extLst>
          </p:cNvPr>
          <p:cNvSpPr/>
          <p:nvPr/>
        </p:nvSpPr>
        <p:spPr>
          <a:xfrm>
            <a:off x="8339192" y="2852298"/>
            <a:ext cx="309007" cy="177557"/>
          </a:xfrm>
          <a:prstGeom prst="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C553D14-556E-EAD7-2B7F-8116D37EED1D}"/>
              </a:ext>
            </a:extLst>
          </p:cNvPr>
          <p:cNvSpPr/>
          <p:nvPr/>
        </p:nvSpPr>
        <p:spPr>
          <a:xfrm flipV="1">
            <a:off x="2056999" y="2393605"/>
            <a:ext cx="289080" cy="484692"/>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6751E88F-BAFE-48F9-FE73-E0A7FE620606}"/>
              </a:ext>
            </a:extLst>
          </p:cNvPr>
          <p:cNvSpPr/>
          <p:nvPr/>
        </p:nvSpPr>
        <p:spPr>
          <a:xfrm flipV="1">
            <a:off x="10880228" y="2396030"/>
            <a:ext cx="280856" cy="498004"/>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7AA33F0F-6062-858F-B4E0-3B968C99F4B9}"/>
              </a:ext>
            </a:extLst>
          </p:cNvPr>
          <p:cNvSpPr/>
          <p:nvPr/>
        </p:nvSpPr>
        <p:spPr>
          <a:xfrm flipV="1">
            <a:off x="8333735" y="2396028"/>
            <a:ext cx="315873" cy="457725"/>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34AE0AA7-F071-5396-D022-BB6F77F58EA7}"/>
              </a:ext>
            </a:extLst>
          </p:cNvPr>
          <p:cNvSpPr/>
          <p:nvPr/>
        </p:nvSpPr>
        <p:spPr>
          <a:xfrm flipV="1">
            <a:off x="6191374" y="2396032"/>
            <a:ext cx="306581" cy="514446"/>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A480EA0B-B94A-3E19-5355-6F43FAC5257B}"/>
              </a:ext>
            </a:extLst>
          </p:cNvPr>
          <p:cNvSpPr/>
          <p:nvPr/>
        </p:nvSpPr>
        <p:spPr>
          <a:xfrm flipV="1">
            <a:off x="5263555" y="2384330"/>
            <a:ext cx="292324" cy="503945"/>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B2C14C95-93E6-10F2-A295-220C03FF3761}"/>
              </a:ext>
            </a:extLst>
          </p:cNvPr>
          <p:cNvSpPr/>
          <p:nvPr/>
        </p:nvSpPr>
        <p:spPr>
          <a:xfrm flipV="1">
            <a:off x="3650664" y="2389355"/>
            <a:ext cx="276475" cy="500048"/>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E3464394-DD89-E5BD-48CA-FACD239EE5BF}"/>
              </a:ext>
            </a:extLst>
          </p:cNvPr>
          <p:cNvSpPr/>
          <p:nvPr/>
        </p:nvSpPr>
        <p:spPr>
          <a:xfrm>
            <a:off x="6197900" y="2554261"/>
            <a:ext cx="316405" cy="487359"/>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1" name="Rectangle 10">
            <a:extLst>
              <a:ext uri="{FF2B5EF4-FFF2-40B4-BE49-F238E27FC236}">
                <a16:creationId xmlns:a16="http://schemas.microsoft.com/office/drawing/2014/main" id="{5A91DA65-1DE7-F39F-978F-7CD8ED060041}"/>
              </a:ext>
            </a:extLst>
          </p:cNvPr>
          <p:cNvSpPr/>
          <p:nvPr/>
        </p:nvSpPr>
        <p:spPr>
          <a:xfrm>
            <a:off x="3658918" y="2554260"/>
            <a:ext cx="276475" cy="492865"/>
          </a:xfrm>
          <a:prstGeom prst="rect">
            <a:avLst/>
          </a:prstGeom>
          <a:solidFill>
            <a:srgbClr val="5F9E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2" name="Rectangle 11">
            <a:extLst>
              <a:ext uri="{FF2B5EF4-FFF2-40B4-BE49-F238E27FC236}">
                <a16:creationId xmlns:a16="http://schemas.microsoft.com/office/drawing/2014/main" id="{D084349F-E77E-C81D-C35A-48E40861B764}"/>
              </a:ext>
            </a:extLst>
          </p:cNvPr>
          <p:cNvSpPr/>
          <p:nvPr/>
        </p:nvSpPr>
        <p:spPr>
          <a:xfrm>
            <a:off x="5262436" y="2852299"/>
            <a:ext cx="287549" cy="16954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4701DA5-0A3B-74D7-CA64-D871132AB620}"/>
              </a:ext>
            </a:extLst>
          </p:cNvPr>
          <p:cNvSpPr txBox="1"/>
          <p:nvPr/>
        </p:nvSpPr>
        <p:spPr>
          <a:xfrm>
            <a:off x="6314115" y="1919101"/>
            <a:ext cx="1477552" cy="400110"/>
          </a:xfrm>
          <a:prstGeom prst="rect">
            <a:avLst/>
          </a:prstGeom>
          <a:noFill/>
          <a:ln>
            <a:noFill/>
          </a:ln>
        </p:spPr>
        <p:txBody>
          <a:bodyPr wrap="square">
            <a:spAutoFit/>
          </a:bodyPr>
          <a:lstStyle/>
          <a:p>
            <a:pPr algn="ctr"/>
            <a:r>
              <a:rPr lang="en-US" sz="2000" b="1">
                <a:solidFill>
                  <a:srgbClr val="A4D46C"/>
                </a:solidFill>
              </a:rPr>
              <a:t>Write</a:t>
            </a:r>
            <a:r>
              <a:rPr lang="en-US" sz="2000"/>
              <a:t> </a:t>
            </a:r>
            <a:r>
              <a:rPr lang="en-US" sz="2000" b="1">
                <a:solidFill>
                  <a:srgbClr val="453370"/>
                </a:solidFill>
              </a:rPr>
              <a:t>Req</a:t>
            </a:r>
            <a:endParaRPr lang="en-US" sz="2000">
              <a:latin typeface="Franklin Gothic Medium" panose="020B0603020102020204" pitchFamily="34" charset="0"/>
            </a:endParaRPr>
          </a:p>
        </p:txBody>
      </p:sp>
      <p:sp>
        <p:nvSpPr>
          <p:cNvPr id="14" name="TextBox 13">
            <a:extLst>
              <a:ext uri="{FF2B5EF4-FFF2-40B4-BE49-F238E27FC236}">
                <a16:creationId xmlns:a16="http://schemas.microsoft.com/office/drawing/2014/main" id="{B508D86D-EFE2-C392-9D92-862F9E78D791}"/>
              </a:ext>
            </a:extLst>
          </p:cNvPr>
          <p:cNvSpPr txBox="1"/>
          <p:nvPr/>
        </p:nvSpPr>
        <p:spPr>
          <a:xfrm>
            <a:off x="8463061" y="1919101"/>
            <a:ext cx="1574465" cy="400110"/>
          </a:xfrm>
          <a:prstGeom prst="rect">
            <a:avLst/>
          </a:prstGeom>
          <a:noFill/>
          <a:ln>
            <a:noFill/>
          </a:ln>
        </p:spPr>
        <p:txBody>
          <a:bodyPr wrap="square">
            <a:spAutoFit/>
          </a:bodyPr>
          <a:lstStyle/>
          <a:p>
            <a:pPr algn="ctr"/>
            <a:r>
              <a:rPr lang="en-US" sz="2000" b="1">
                <a:solidFill>
                  <a:srgbClr val="FF796C"/>
                </a:solidFill>
              </a:rPr>
              <a:t>Read</a:t>
            </a:r>
            <a:r>
              <a:rPr lang="en-US" sz="2000"/>
              <a:t> </a:t>
            </a:r>
            <a:r>
              <a:rPr lang="en-US" sz="2000" b="1" err="1">
                <a:solidFill>
                  <a:srgbClr val="AA4F23"/>
                </a:solidFill>
              </a:rPr>
              <a:t>Rsp</a:t>
            </a:r>
            <a:endParaRPr lang="en-US" sz="2000">
              <a:latin typeface="Franklin Gothic Medium" panose="020B0603020102020204" pitchFamily="34" charset="0"/>
            </a:endParaRPr>
          </a:p>
        </p:txBody>
      </p:sp>
      <p:sp>
        <p:nvSpPr>
          <p:cNvPr id="15" name="TextBox 14">
            <a:extLst>
              <a:ext uri="{FF2B5EF4-FFF2-40B4-BE49-F238E27FC236}">
                <a16:creationId xmlns:a16="http://schemas.microsoft.com/office/drawing/2014/main" id="{0C0838C7-1097-C9BE-A6F7-03F07E27DB5A}"/>
              </a:ext>
            </a:extLst>
          </p:cNvPr>
          <p:cNvSpPr txBox="1"/>
          <p:nvPr/>
        </p:nvSpPr>
        <p:spPr>
          <a:xfrm>
            <a:off x="4756316" y="1911911"/>
            <a:ext cx="1385572" cy="400110"/>
          </a:xfrm>
          <a:prstGeom prst="rect">
            <a:avLst/>
          </a:prstGeom>
          <a:noFill/>
        </p:spPr>
        <p:txBody>
          <a:bodyPr wrap="square">
            <a:spAutoFit/>
          </a:bodyPr>
          <a:lstStyle/>
          <a:p>
            <a:pPr algn="ctr"/>
            <a:r>
              <a:rPr lang="en-US" sz="2000" b="1">
                <a:solidFill>
                  <a:srgbClr val="A4D46C"/>
                </a:solidFill>
              </a:rPr>
              <a:t>Write</a:t>
            </a:r>
            <a:r>
              <a:rPr lang="en-US" sz="2000"/>
              <a:t> </a:t>
            </a:r>
            <a:r>
              <a:rPr lang="en-US" sz="2000" b="1" err="1">
                <a:solidFill>
                  <a:srgbClr val="AA4F23"/>
                </a:solidFill>
              </a:rPr>
              <a:t>Rsp</a:t>
            </a:r>
            <a:endParaRPr lang="en-US" sz="2000">
              <a:latin typeface="Franklin Gothic Medium" panose="020B0603020102020204" pitchFamily="34" charset="0"/>
            </a:endParaRPr>
          </a:p>
        </p:txBody>
      </p:sp>
      <p:sp>
        <p:nvSpPr>
          <p:cNvPr id="16" name="TextBox 15">
            <a:extLst>
              <a:ext uri="{FF2B5EF4-FFF2-40B4-BE49-F238E27FC236}">
                <a16:creationId xmlns:a16="http://schemas.microsoft.com/office/drawing/2014/main" id="{0009475A-F754-E704-E2E9-1CC070275C00}"/>
              </a:ext>
            </a:extLst>
          </p:cNvPr>
          <p:cNvSpPr txBox="1"/>
          <p:nvPr/>
        </p:nvSpPr>
        <p:spPr>
          <a:xfrm>
            <a:off x="1508018" y="1919101"/>
            <a:ext cx="1405180" cy="400110"/>
          </a:xfrm>
          <a:prstGeom prst="rect">
            <a:avLst/>
          </a:prstGeom>
          <a:noFill/>
          <a:ln>
            <a:noFill/>
          </a:ln>
        </p:spPr>
        <p:txBody>
          <a:bodyPr wrap="square">
            <a:spAutoFit/>
          </a:bodyPr>
          <a:lstStyle/>
          <a:p>
            <a:pPr algn="ctr"/>
            <a:r>
              <a:rPr lang="en-US" sz="2000" b="1">
                <a:solidFill>
                  <a:srgbClr val="FF796C"/>
                </a:solidFill>
              </a:rPr>
              <a:t>Read</a:t>
            </a:r>
            <a:r>
              <a:rPr lang="en-US" sz="2000"/>
              <a:t> </a:t>
            </a:r>
            <a:r>
              <a:rPr lang="en-US" sz="2000" b="1">
                <a:solidFill>
                  <a:srgbClr val="453370"/>
                </a:solidFill>
              </a:rPr>
              <a:t>Req</a:t>
            </a:r>
            <a:endParaRPr lang="en-US" sz="2000">
              <a:latin typeface="Franklin Gothic Medium" panose="020B0603020102020204" pitchFamily="34" charset="0"/>
            </a:endParaRPr>
          </a:p>
        </p:txBody>
      </p:sp>
      <p:sp>
        <p:nvSpPr>
          <p:cNvPr id="17" name="TextBox 16">
            <a:extLst>
              <a:ext uri="{FF2B5EF4-FFF2-40B4-BE49-F238E27FC236}">
                <a16:creationId xmlns:a16="http://schemas.microsoft.com/office/drawing/2014/main" id="{272238B8-9CB0-2510-1F26-A1102ACE4262}"/>
              </a:ext>
            </a:extLst>
          </p:cNvPr>
          <p:cNvSpPr txBox="1"/>
          <p:nvPr/>
        </p:nvSpPr>
        <p:spPr>
          <a:xfrm>
            <a:off x="10216168" y="1918796"/>
            <a:ext cx="1762468" cy="400110"/>
          </a:xfrm>
          <a:prstGeom prst="rect">
            <a:avLst/>
          </a:prstGeom>
          <a:noFill/>
          <a:ln>
            <a:noFill/>
          </a:ln>
        </p:spPr>
        <p:txBody>
          <a:bodyPr wrap="square">
            <a:spAutoFit/>
          </a:bodyPr>
          <a:lstStyle/>
          <a:p>
            <a:pPr algn="ctr"/>
            <a:r>
              <a:rPr lang="en-US" sz="2000" b="1">
                <a:solidFill>
                  <a:srgbClr val="95D0FC"/>
                </a:solidFill>
              </a:rPr>
              <a:t>Page Table </a:t>
            </a:r>
            <a:r>
              <a:rPr lang="en-US" sz="2000" b="1">
                <a:solidFill>
                  <a:srgbClr val="453370"/>
                </a:solidFill>
              </a:rPr>
              <a:t>Req</a:t>
            </a:r>
            <a:endParaRPr lang="en-US" sz="2000">
              <a:latin typeface="Franklin Gothic Medium" panose="020B0603020102020204" pitchFamily="34" charset="0"/>
            </a:endParaRPr>
          </a:p>
        </p:txBody>
      </p:sp>
      <p:sp>
        <p:nvSpPr>
          <p:cNvPr id="18" name="TextBox 17">
            <a:extLst>
              <a:ext uri="{FF2B5EF4-FFF2-40B4-BE49-F238E27FC236}">
                <a16:creationId xmlns:a16="http://schemas.microsoft.com/office/drawing/2014/main" id="{003A0F80-F21E-B08E-589B-3B84D9DD5876}"/>
              </a:ext>
            </a:extLst>
          </p:cNvPr>
          <p:cNvSpPr txBox="1"/>
          <p:nvPr/>
        </p:nvSpPr>
        <p:spPr>
          <a:xfrm>
            <a:off x="2959795" y="1919101"/>
            <a:ext cx="1747197" cy="400110"/>
          </a:xfrm>
          <a:prstGeom prst="rect">
            <a:avLst/>
          </a:prstGeom>
          <a:noFill/>
          <a:ln>
            <a:noFill/>
          </a:ln>
        </p:spPr>
        <p:txBody>
          <a:bodyPr wrap="square">
            <a:spAutoFit/>
          </a:bodyPr>
          <a:lstStyle/>
          <a:p>
            <a:pPr algn="ctr"/>
            <a:r>
              <a:rPr lang="en-US" sz="2000" b="1">
                <a:solidFill>
                  <a:srgbClr val="95D0FC"/>
                </a:solidFill>
              </a:rPr>
              <a:t>Page Table </a:t>
            </a:r>
            <a:r>
              <a:rPr lang="en-US" sz="2000" b="1" err="1">
                <a:solidFill>
                  <a:srgbClr val="AA4F23"/>
                </a:solidFill>
              </a:rPr>
              <a:t>Rsp</a:t>
            </a:r>
            <a:endParaRPr lang="en-US" sz="2000">
              <a:latin typeface="Franklin Gothic Medium" panose="020B0603020102020204" pitchFamily="34" charset="0"/>
            </a:endParaRPr>
          </a:p>
        </p:txBody>
      </p:sp>
      <p:sp>
        <p:nvSpPr>
          <p:cNvPr id="28" name="Rectangle 27">
            <a:extLst>
              <a:ext uri="{FF2B5EF4-FFF2-40B4-BE49-F238E27FC236}">
                <a16:creationId xmlns:a16="http://schemas.microsoft.com/office/drawing/2014/main" id="{CD81248E-9D12-AF1D-8DAE-CEBF3BB5FFEA}"/>
              </a:ext>
            </a:extLst>
          </p:cNvPr>
          <p:cNvSpPr/>
          <p:nvPr/>
        </p:nvSpPr>
        <p:spPr>
          <a:xfrm>
            <a:off x="2065223" y="2562289"/>
            <a:ext cx="290770" cy="462713"/>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4" name="Rectangle 33">
            <a:extLst>
              <a:ext uri="{FF2B5EF4-FFF2-40B4-BE49-F238E27FC236}">
                <a16:creationId xmlns:a16="http://schemas.microsoft.com/office/drawing/2014/main" id="{8121854C-F51E-DCB5-4464-477D1F7EDCCF}"/>
              </a:ext>
            </a:extLst>
          </p:cNvPr>
          <p:cNvSpPr/>
          <p:nvPr/>
        </p:nvSpPr>
        <p:spPr>
          <a:xfrm>
            <a:off x="5268114" y="2859071"/>
            <a:ext cx="281167" cy="17576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5" name="Rectangle 34">
            <a:extLst>
              <a:ext uri="{FF2B5EF4-FFF2-40B4-BE49-F238E27FC236}">
                <a16:creationId xmlns:a16="http://schemas.microsoft.com/office/drawing/2014/main" id="{E2C23C6C-6DEB-EB98-F38F-BA1E50CA9901}"/>
              </a:ext>
            </a:extLst>
          </p:cNvPr>
          <p:cNvSpPr/>
          <p:nvPr/>
        </p:nvSpPr>
        <p:spPr>
          <a:xfrm>
            <a:off x="2059434" y="2406533"/>
            <a:ext cx="294167" cy="62206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A02BE0E-13B0-0924-22E7-5FF83D8BE8BC}"/>
              </a:ext>
            </a:extLst>
          </p:cNvPr>
          <p:cNvSpPr/>
          <p:nvPr/>
        </p:nvSpPr>
        <p:spPr>
          <a:xfrm>
            <a:off x="5265990" y="2390007"/>
            <a:ext cx="280856" cy="6448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17CCD45-C658-9A17-8B1B-2696BECFF379}"/>
              </a:ext>
            </a:extLst>
          </p:cNvPr>
          <p:cNvSpPr/>
          <p:nvPr/>
        </p:nvSpPr>
        <p:spPr>
          <a:xfrm>
            <a:off x="3654538" y="2389355"/>
            <a:ext cx="280856" cy="65777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4A2C6AA-822D-2B07-BB06-D15F0BC9DE6B}"/>
              </a:ext>
            </a:extLst>
          </p:cNvPr>
          <p:cNvSpPr/>
          <p:nvPr/>
        </p:nvSpPr>
        <p:spPr>
          <a:xfrm>
            <a:off x="2065223" y="2389355"/>
            <a:ext cx="280856" cy="6356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B7D9458-C94D-A720-06F6-46BA91862FE2}"/>
              </a:ext>
            </a:extLst>
          </p:cNvPr>
          <p:cNvSpPr/>
          <p:nvPr/>
        </p:nvSpPr>
        <p:spPr>
          <a:xfrm>
            <a:off x="10888989" y="2558512"/>
            <a:ext cx="276475" cy="464544"/>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7" name="Rectangle 46">
            <a:extLst>
              <a:ext uri="{FF2B5EF4-FFF2-40B4-BE49-F238E27FC236}">
                <a16:creationId xmlns:a16="http://schemas.microsoft.com/office/drawing/2014/main" id="{07FB83EA-894D-95D5-7689-0637A1C227A6}"/>
              </a:ext>
            </a:extLst>
          </p:cNvPr>
          <p:cNvSpPr/>
          <p:nvPr/>
        </p:nvSpPr>
        <p:spPr>
          <a:xfrm>
            <a:off x="10884609" y="2393606"/>
            <a:ext cx="280856" cy="6340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6E4E52A-0F46-0CC1-4078-7324F1C49525}"/>
              </a:ext>
            </a:extLst>
          </p:cNvPr>
          <p:cNvSpPr/>
          <p:nvPr/>
        </p:nvSpPr>
        <p:spPr>
          <a:xfrm>
            <a:off x="8340600" y="2397195"/>
            <a:ext cx="309008" cy="632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70DD4AD-3AF8-A0F1-EEDC-E288E46671D0}"/>
              </a:ext>
            </a:extLst>
          </p:cNvPr>
          <p:cNvSpPr/>
          <p:nvPr/>
        </p:nvSpPr>
        <p:spPr>
          <a:xfrm>
            <a:off x="9740439" y="2396792"/>
            <a:ext cx="310896" cy="6330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529F2C6-F606-030E-5DBD-AF8C5258A399}"/>
              </a:ext>
            </a:extLst>
          </p:cNvPr>
          <p:cNvSpPr/>
          <p:nvPr/>
        </p:nvSpPr>
        <p:spPr>
          <a:xfrm>
            <a:off x="9396921" y="2396792"/>
            <a:ext cx="310896" cy="633065"/>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B8EC887-B887-AE33-4F6F-E8391991D0C8}"/>
              </a:ext>
            </a:extLst>
          </p:cNvPr>
          <p:cNvSpPr/>
          <p:nvPr/>
        </p:nvSpPr>
        <p:spPr>
          <a:xfrm>
            <a:off x="9048901" y="2396793"/>
            <a:ext cx="310896" cy="638044"/>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6C7B309-9AF9-F305-7C4D-A1672DE614AD}"/>
              </a:ext>
            </a:extLst>
          </p:cNvPr>
          <p:cNvSpPr/>
          <p:nvPr/>
        </p:nvSpPr>
        <p:spPr>
          <a:xfrm>
            <a:off x="8696760" y="2397194"/>
            <a:ext cx="310896" cy="638044"/>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1DE2814-E321-11BA-6D71-5CD1CCC00BF8}"/>
              </a:ext>
            </a:extLst>
          </p:cNvPr>
          <p:cNvSpPr/>
          <p:nvPr/>
        </p:nvSpPr>
        <p:spPr>
          <a:xfrm>
            <a:off x="7551953" y="2396791"/>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6E9920E-BF20-DB05-D9FD-67F1F99AAC15}"/>
              </a:ext>
            </a:extLst>
          </p:cNvPr>
          <p:cNvSpPr/>
          <p:nvPr/>
        </p:nvSpPr>
        <p:spPr>
          <a:xfrm>
            <a:off x="7210388" y="2396791"/>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EE04E06-629E-2F48-B1C7-CE1B10F03450}"/>
              </a:ext>
            </a:extLst>
          </p:cNvPr>
          <p:cNvSpPr/>
          <p:nvPr/>
        </p:nvSpPr>
        <p:spPr>
          <a:xfrm>
            <a:off x="6873113" y="2396792"/>
            <a:ext cx="310896" cy="6448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9AF7E42-5A80-B4F9-821C-D5585FC2E037}"/>
              </a:ext>
            </a:extLst>
          </p:cNvPr>
          <p:cNvSpPr/>
          <p:nvPr/>
        </p:nvSpPr>
        <p:spPr>
          <a:xfrm>
            <a:off x="6531720" y="2397193"/>
            <a:ext cx="310896" cy="644427"/>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AEE1A24-2D95-F119-F698-1BB18C94508C}"/>
              </a:ext>
            </a:extLst>
          </p:cNvPr>
          <p:cNvSpPr/>
          <p:nvPr/>
        </p:nvSpPr>
        <p:spPr>
          <a:xfrm>
            <a:off x="6192074" y="2396791"/>
            <a:ext cx="310896" cy="6448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924944D1-48B5-A6DE-10DE-2A85C8A5118D}"/>
              </a:ext>
            </a:extLst>
          </p:cNvPr>
          <p:cNvSpPr txBox="1"/>
          <p:nvPr/>
        </p:nvSpPr>
        <p:spPr>
          <a:xfrm>
            <a:off x="239988" y="1949574"/>
            <a:ext cx="1361398" cy="400110"/>
          </a:xfrm>
          <a:prstGeom prst="rect">
            <a:avLst/>
          </a:prstGeom>
          <a:noFill/>
        </p:spPr>
        <p:txBody>
          <a:bodyPr wrap="none" rtlCol="0">
            <a:spAutoFit/>
          </a:bodyPr>
          <a:lstStyle/>
          <a:p>
            <a:r>
              <a:rPr lang="en-US" sz="2000" b="1" i="1">
                <a:latin typeface="Tw Cen MT" panose="020B0602020104020603" pitchFamily="34" charset="77"/>
              </a:rPr>
              <a:t>Packet Type</a:t>
            </a:r>
          </a:p>
        </p:txBody>
      </p:sp>
      <p:sp>
        <p:nvSpPr>
          <p:cNvPr id="70" name="TextBox 69">
            <a:extLst>
              <a:ext uri="{FF2B5EF4-FFF2-40B4-BE49-F238E27FC236}">
                <a16:creationId xmlns:a16="http://schemas.microsoft.com/office/drawing/2014/main" id="{20F75CAA-38BE-8168-8061-718CB44D548D}"/>
              </a:ext>
            </a:extLst>
          </p:cNvPr>
          <p:cNvSpPr txBox="1"/>
          <p:nvPr/>
        </p:nvSpPr>
        <p:spPr>
          <a:xfrm>
            <a:off x="536031" y="2577622"/>
            <a:ext cx="772969" cy="400110"/>
          </a:xfrm>
          <a:prstGeom prst="rect">
            <a:avLst/>
          </a:prstGeom>
          <a:noFill/>
        </p:spPr>
        <p:txBody>
          <a:bodyPr wrap="none" rtlCol="0">
            <a:spAutoFit/>
          </a:bodyPr>
          <a:lstStyle/>
          <a:p>
            <a:r>
              <a:rPr lang="en-US" sz="2000" b="1" i="1">
                <a:latin typeface="Tw Cen MT" panose="020B0602020104020603" pitchFamily="34" charset="77"/>
              </a:rPr>
              <a:t>Shape</a:t>
            </a:r>
          </a:p>
        </p:txBody>
      </p:sp>
      <p:sp>
        <p:nvSpPr>
          <p:cNvPr id="72" name="Rectangle 71">
            <a:extLst>
              <a:ext uri="{FF2B5EF4-FFF2-40B4-BE49-F238E27FC236}">
                <a16:creationId xmlns:a16="http://schemas.microsoft.com/office/drawing/2014/main" id="{1DBE45F0-6A67-52E8-92D2-C8256EF936C8}"/>
              </a:ext>
            </a:extLst>
          </p:cNvPr>
          <p:cNvSpPr/>
          <p:nvPr/>
        </p:nvSpPr>
        <p:spPr>
          <a:xfrm>
            <a:off x="239988" y="1820482"/>
            <a:ext cx="11738648" cy="1645544"/>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DBAE7573-FD40-C520-2925-3A5D7FDA8864}"/>
              </a:ext>
            </a:extLst>
          </p:cNvPr>
          <p:cNvSpPr txBox="1"/>
          <p:nvPr/>
        </p:nvSpPr>
        <p:spPr>
          <a:xfrm>
            <a:off x="325556" y="3123557"/>
            <a:ext cx="1168012" cy="400110"/>
          </a:xfrm>
          <a:prstGeom prst="rect">
            <a:avLst/>
          </a:prstGeom>
          <a:noFill/>
        </p:spPr>
        <p:txBody>
          <a:bodyPr wrap="none" rtlCol="0">
            <a:spAutoFit/>
          </a:bodyPr>
          <a:lstStyle/>
          <a:p>
            <a:r>
              <a:rPr lang="en-US" sz="2000" b="1" i="1">
                <a:latin typeface="Tw Cen MT" panose="020B0602020104020603" pitchFamily="34" charset="77"/>
              </a:rPr>
              <a:t>%Padded</a:t>
            </a:r>
          </a:p>
        </p:txBody>
      </p:sp>
      <p:sp>
        <p:nvSpPr>
          <p:cNvPr id="78" name="TextBox 77">
            <a:extLst>
              <a:ext uri="{FF2B5EF4-FFF2-40B4-BE49-F238E27FC236}">
                <a16:creationId xmlns:a16="http://schemas.microsoft.com/office/drawing/2014/main" id="{C70ED91F-5366-0199-56B6-CF6DADAC1241}"/>
              </a:ext>
            </a:extLst>
          </p:cNvPr>
          <p:cNvSpPr txBox="1"/>
          <p:nvPr/>
        </p:nvSpPr>
        <p:spPr>
          <a:xfrm>
            <a:off x="1909632" y="3126287"/>
            <a:ext cx="583814" cy="369332"/>
          </a:xfrm>
          <a:prstGeom prst="rect">
            <a:avLst/>
          </a:prstGeom>
          <a:noFill/>
        </p:spPr>
        <p:txBody>
          <a:bodyPr wrap="none" rtlCol="0">
            <a:spAutoFit/>
          </a:bodyPr>
          <a:lstStyle/>
          <a:p>
            <a:r>
              <a:rPr lang="en-US" b="1">
                <a:solidFill>
                  <a:schemeClr val="bg2">
                    <a:lumMod val="50000"/>
                  </a:schemeClr>
                </a:solidFill>
              </a:rPr>
              <a:t>25%</a:t>
            </a:r>
          </a:p>
        </p:txBody>
      </p:sp>
      <p:sp>
        <p:nvSpPr>
          <p:cNvPr id="85" name="TextBox 84">
            <a:extLst>
              <a:ext uri="{FF2B5EF4-FFF2-40B4-BE49-F238E27FC236}">
                <a16:creationId xmlns:a16="http://schemas.microsoft.com/office/drawing/2014/main" id="{EFCFC069-5961-1B2F-3A69-BDAA7265D071}"/>
              </a:ext>
            </a:extLst>
          </p:cNvPr>
          <p:cNvSpPr txBox="1"/>
          <p:nvPr/>
        </p:nvSpPr>
        <p:spPr>
          <a:xfrm>
            <a:off x="5114303" y="3132608"/>
            <a:ext cx="583814" cy="369332"/>
          </a:xfrm>
          <a:prstGeom prst="rect">
            <a:avLst/>
          </a:prstGeom>
          <a:noFill/>
        </p:spPr>
        <p:txBody>
          <a:bodyPr wrap="none" rtlCol="0">
            <a:spAutoFit/>
          </a:bodyPr>
          <a:lstStyle/>
          <a:p>
            <a:r>
              <a:rPr lang="en-US" b="1"/>
              <a:t>75%</a:t>
            </a:r>
          </a:p>
        </p:txBody>
      </p:sp>
      <p:sp>
        <p:nvSpPr>
          <p:cNvPr id="87" name="TextBox 86">
            <a:extLst>
              <a:ext uri="{FF2B5EF4-FFF2-40B4-BE49-F238E27FC236}">
                <a16:creationId xmlns:a16="http://schemas.microsoft.com/office/drawing/2014/main" id="{8273470C-C706-5EA9-A3F5-14DABFA495E3}"/>
              </a:ext>
            </a:extLst>
          </p:cNvPr>
          <p:cNvSpPr txBox="1"/>
          <p:nvPr/>
        </p:nvSpPr>
        <p:spPr>
          <a:xfrm>
            <a:off x="3496994" y="3115868"/>
            <a:ext cx="583814" cy="369332"/>
          </a:xfrm>
          <a:prstGeom prst="rect">
            <a:avLst/>
          </a:prstGeom>
          <a:noFill/>
        </p:spPr>
        <p:txBody>
          <a:bodyPr wrap="none" rtlCol="0">
            <a:spAutoFit/>
          </a:bodyPr>
          <a:lstStyle/>
          <a:p>
            <a:r>
              <a:rPr lang="en-US" b="1">
                <a:solidFill>
                  <a:schemeClr val="bg2">
                    <a:lumMod val="50000"/>
                  </a:schemeClr>
                </a:solidFill>
              </a:rPr>
              <a:t>25%</a:t>
            </a:r>
          </a:p>
        </p:txBody>
      </p:sp>
      <p:sp>
        <p:nvSpPr>
          <p:cNvPr id="88" name="TextBox 87">
            <a:extLst>
              <a:ext uri="{FF2B5EF4-FFF2-40B4-BE49-F238E27FC236}">
                <a16:creationId xmlns:a16="http://schemas.microsoft.com/office/drawing/2014/main" id="{88C2A834-4ECC-CD5A-E36F-AE5639729DF5}"/>
              </a:ext>
            </a:extLst>
          </p:cNvPr>
          <p:cNvSpPr txBox="1"/>
          <p:nvPr/>
        </p:nvSpPr>
        <p:spPr>
          <a:xfrm>
            <a:off x="6141888" y="3123557"/>
            <a:ext cx="1909497" cy="369332"/>
          </a:xfrm>
          <a:prstGeom prst="rect">
            <a:avLst/>
          </a:prstGeom>
          <a:noFill/>
        </p:spPr>
        <p:txBody>
          <a:bodyPr wrap="none" rtlCol="0">
            <a:spAutoFit/>
          </a:bodyPr>
          <a:lstStyle/>
          <a:p>
            <a:r>
              <a:rPr lang="en-US" b="1">
                <a:solidFill>
                  <a:schemeClr val="bg2">
                    <a:lumMod val="50000"/>
                  </a:schemeClr>
                </a:solidFill>
              </a:rPr>
              <a:t>25%</a:t>
            </a:r>
            <a:r>
              <a:rPr lang="en-US" b="1">
                <a:solidFill>
                  <a:schemeClr val="tx1">
                    <a:lumMod val="50000"/>
                    <a:lumOff val="50000"/>
                  </a:schemeClr>
                </a:solidFill>
              </a:rPr>
              <a:t> + </a:t>
            </a:r>
            <a:r>
              <a:rPr lang="en-US" b="1">
                <a:solidFill>
                  <a:schemeClr val="bg2">
                    <a:lumMod val="90000"/>
                  </a:schemeClr>
                </a:solidFill>
              </a:rPr>
              <a:t>No padding</a:t>
            </a:r>
          </a:p>
        </p:txBody>
      </p:sp>
      <p:sp>
        <p:nvSpPr>
          <p:cNvPr id="89" name="TextBox 88">
            <a:extLst>
              <a:ext uri="{FF2B5EF4-FFF2-40B4-BE49-F238E27FC236}">
                <a16:creationId xmlns:a16="http://schemas.microsoft.com/office/drawing/2014/main" id="{72A891C7-24DD-0014-7BDE-DB1E22CF25F8}"/>
              </a:ext>
            </a:extLst>
          </p:cNvPr>
          <p:cNvSpPr txBox="1"/>
          <p:nvPr/>
        </p:nvSpPr>
        <p:spPr>
          <a:xfrm>
            <a:off x="8202968" y="3131917"/>
            <a:ext cx="1909497" cy="369332"/>
          </a:xfrm>
          <a:prstGeom prst="rect">
            <a:avLst/>
          </a:prstGeom>
          <a:noFill/>
        </p:spPr>
        <p:txBody>
          <a:bodyPr wrap="none" rtlCol="0">
            <a:spAutoFit/>
          </a:bodyPr>
          <a:lstStyle/>
          <a:p>
            <a:r>
              <a:rPr lang="en-US" b="1">
                <a:solidFill>
                  <a:schemeClr val="bg2">
                    <a:lumMod val="50000"/>
                  </a:schemeClr>
                </a:solidFill>
              </a:rPr>
              <a:t>25%</a:t>
            </a:r>
            <a:r>
              <a:rPr lang="en-US" b="1">
                <a:solidFill>
                  <a:schemeClr val="tx1">
                    <a:lumMod val="50000"/>
                    <a:lumOff val="50000"/>
                  </a:schemeClr>
                </a:solidFill>
              </a:rPr>
              <a:t> + </a:t>
            </a:r>
            <a:r>
              <a:rPr lang="en-US" b="1">
                <a:solidFill>
                  <a:schemeClr val="bg2">
                    <a:lumMod val="90000"/>
                  </a:schemeClr>
                </a:solidFill>
              </a:rPr>
              <a:t>No padding</a:t>
            </a:r>
          </a:p>
        </p:txBody>
      </p:sp>
      <p:sp>
        <p:nvSpPr>
          <p:cNvPr id="90" name="TextBox 89">
            <a:extLst>
              <a:ext uri="{FF2B5EF4-FFF2-40B4-BE49-F238E27FC236}">
                <a16:creationId xmlns:a16="http://schemas.microsoft.com/office/drawing/2014/main" id="{D44D4A87-9815-843B-CCE6-2EF4341B1456}"/>
              </a:ext>
            </a:extLst>
          </p:cNvPr>
          <p:cNvSpPr txBox="1"/>
          <p:nvPr/>
        </p:nvSpPr>
        <p:spPr>
          <a:xfrm>
            <a:off x="10753643" y="3138281"/>
            <a:ext cx="583814" cy="369332"/>
          </a:xfrm>
          <a:prstGeom prst="rect">
            <a:avLst/>
          </a:prstGeom>
          <a:noFill/>
        </p:spPr>
        <p:txBody>
          <a:bodyPr wrap="none" rtlCol="0">
            <a:spAutoFit/>
          </a:bodyPr>
          <a:lstStyle/>
          <a:p>
            <a:r>
              <a:rPr lang="en-US" b="1">
                <a:solidFill>
                  <a:schemeClr val="bg2">
                    <a:lumMod val="50000"/>
                  </a:schemeClr>
                </a:solidFill>
              </a:rPr>
              <a:t>25%</a:t>
            </a:r>
          </a:p>
        </p:txBody>
      </p:sp>
      <p:sp>
        <p:nvSpPr>
          <p:cNvPr id="20" name="Slide Number Placeholder 355">
            <a:extLst>
              <a:ext uri="{FF2B5EF4-FFF2-40B4-BE49-F238E27FC236}">
                <a16:creationId xmlns:a16="http://schemas.microsoft.com/office/drawing/2014/main" id="{723298E8-A73A-2D89-931B-F339AF6E03C1}"/>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19</a:t>
            </a:fld>
            <a:endParaRPr lang="en-US"/>
          </a:p>
        </p:txBody>
      </p:sp>
      <p:sp>
        <p:nvSpPr>
          <p:cNvPr id="21" name="Rectangle: Rounded Corners 6">
            <a:extLst>
              <a:ext uri="{FF2B5EF4-FFF2-40B4-BE49-F238E27FC236}">
                <a16:creationId xmlns:a16="http://schemas.microsoft.com/office/drawing/2014/main" id="{2CEC9BE1-22A3-A5E4-315E-C053421D0CB9}"/>
              </a:ext>
            </a:extLst>
          </p:cNvPr>
          <p:cNvSpPr/>
          <p:nvPr/>
        </p:nvSpPr>
        <p:spPr>
          <a:xfrm>
            <a:off x="87086" y="4248266"/>
            <a:ext cx="12104914" cy="697885"/>
          </a:xfrm>
          <a:prstGeom prst="roundRect">
            <a:avLst>
              <a:gd name="adj" fmla="val 28445"/>
            </a:avLst>
          </a:prstGeom>
          <a:solidFill>
            <a:schemeClr val="accent2">
              <a:lumMod val="20000"/>
              <a:lumOff val="80000"/>
            </a:schemeClr>
          </a:solidFill>
        </p:spPr>
        <p:txBody>
          <a:bodyPr wrap="square">
            <a:spAutoFit/>
          </a:bodyPr>
          <a:lstStyle/>
          <a:p>
            <a:pPr algn="ctr"/>
            <a:r>
              <a:rPr lang="en-US" sz="3200" b="1">
                <a:solidFill>
                  <a:srgbClr val="D81E00"/>
                </a:solidFill>
                <a:latin typeface="Tw Cen MT" panose="020B0602020104020603" pitchFamily="34" charset="77"/>
              </a:rPr>
              <a:t>~40% </a:t>
            </a:r>
            <a:r>
              <a:rPr lang="en-US" sz="3200">
                <a:latin typeface="Tw Cen MT" panose="020B0602020104020603" pitchFamily="34" charset="77"/>
              </a:rPr>
              <a:t>of flits in the network are padded with 25–75% </a:t>
            </a:r>
            <a:r>
              <a:rPr lang="en-US" sz="3200" b="1">
                <a:solidFill>
                  <a:srgbClr val="FF40FF"/>
                </a:solidFill>
                <a:latin typeface="Tw Cen MT" panose="020B0602020104020603" pitchFamily="34" charset="77"/>
              </a:rPr>
              <a:t>useless data</a:t>
            </a:r>
          </a:p>
        </p:txBody>
      </p:sp>
    </p:spTree>
    <p:custDataLst>
      <p:tags r:id="rId1"/>
    </p:custDataLst>
    <p:extLst>
      <p:ext uri="{BB962C8B-B14F-4D97-AF65-F5344CB8AC3E}">
        <p14:creationId xmlns:p14="http://schemas.microsoft.com/office/powerpoint/2010/main" val="1787589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47394-B076-EFDC-1EBD-359F2D6313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EE8DC-5C7F-2535-8F22-CD1CA0973F71}"/>
              </a:ext>
            </a:extLst>
          </p:cNvPr>
          <p:cNvSpPr>
            <a:spLocks noGrp="1"/>
          </p:cNvSpPr>
          <p:nvPr>
            <p:ph type="title"/>
          </p:nvPr>
        </p:nvSpPr>
        <p:spPr/>
        <p:txBody>
          <a:bodyPr/>
          <a:lstStyle/>
          <a:p>
            <a:r>
              <a:rPr lang="en-US" b="1">
                <a:latin typeface="Cambria" panose="02040503050406030204" pitchFamily="18" charset="0"/>
              </a:rPr>
              <a:t>SUMMARY</a:t>
            </a:r>
          </a:p>
        </p:txBody>
      </p:sp>
      <p:sp>
        <p:nvSpPr>
          <p:cNvPr id="8" name="Content Placeholder 2">
            <a:extLst>
              <a:ext uri="{FF2B5EF4-FFF2-40B4-BE49-F238E27FC236}">
                <a16:creationId xmlns:a16="http://schemas.microsoft.com/office/drawing/2014/main" id="{3B2ACCCD-F2D9-7F37-5E3C-6DB4635D5764}"/>
              </a:ext>
            </a:extLst>
          </p:cNvPr>
          <p:cNvSpPr>
            <a:spLocks noGrp="1"/>
          </p:cNvSpPr>
          <p:nvPr>
            <p:ph idx="1"/>
          </p:nvPr>
        </p:nvSpPr>
        <p:spPr>
          <a:xfrm>
            <a:off x="596690" y="1592054"/>
            <a:ext cx="11390406" cy="4900821"/>
          </a:xfrm>
        </p:spPr>
        <p:txBody>
          <a:bodyPr>
            <a:normAutofit fontScale="85000" lnSpcReduction="20000"/>
          </a:bodyPr>
          <a:lstStyle/>
          <a:p>
            <a:pPr marL="0" indent="0">
              <a:spcBef>
                <a:spcPts val="600"/>
              </a:spcBef>
              <a:buNone/>
            </a:pPr>
            <a:r>
              <a:rPr lang="en-US" b="1" u="sng">
                <a:solidFill>
                  <a:schemeClr val="accent1">
                    <a:lumMod val="75000"/>
                  </a:schemeClr>
                </a:solidFill>
                <a:latin typeface="Cambria" panose="02040503050406030204" pitchFamily="18" charset="0"/>
              </a:rPr>
              <a:t>Problem and Motivation</a:t>
            </a:r>
          </a:p>
          <a:p>
            <a:pPr>
              <a:spcBef>
                <a:spcPts val="600"/>
              </a:spcBef>
            </a:pPr>
            <a:r>
              <a:rPr lang="en-US" sz="2600">
                <a:latin typeface="Tw Cen MT" panose="020B0602020104020603" pitchFamily="34" charset="77"/>
              </a:rPr>
              <a:t>Multi-GPU systems accelerate workloads by interconnecting </a:t>
            </a:r>
            <a:r>
              <a:rPr lang="en-US" sz="2600" b="1">
                <a:solidFill>
                  <a:schemeClr val="accent2"/>
                </a:solidFill>
                <a:latin typeface="Tw Cen MT" panose="020B0602020104020603" pitchFamily="34" charset="77"/>
              </a:rPr>
              <a:t>multiple GPUs </a:t>
            </a:r>
          </a:p>
          <a:p>
            <a:pPr>
              <a:spcBef>
                <a:spcPts val="600"/>
              </a:spcBef>
            </a:pPr>
            <a:r>
              <a:rPr lang="en-US" sz="2600">
                <a:latin typeface="Tw Cen MT" panose="020B0602020104020603" pitchFamily="34" charset="77"/>
              </a:rPr>
              <a:t>These interconnects often exhibit </a:t>
            </a:r>
            <a:r>
              <a:rPr lang="en-US" sz="2600" b="1">
                <a:solidFill>
                  <a:srgbClr val="D81E00"/>
                </a:solidFill>
                <a:latin typeface="Tw Cen MT" panose="020B0602020104020603" pitchFamily="34" charset="77"/>
              </a:rPr>
              <a:t>non-uniform bandwidth </a:t>
            </a:r>
            <a:r>
              <a:rPr lang="en-US" sz="2600">
                <a:latin typeface="Tw Cen MT" panose="020B0602020104020603" pitchFamily="34" charset="77"/>
              </a:rPr>
              <a:t>as systems scale</a:t>
            </a:r>
          </a:p>
          <a:p>
            <a:pPr>
              <a:lnSpc>
                <a:spcPct val="100000"/>
              </a:lnSpc>
              <a:spcBef>
                <a:spcPts val="600"/>
              </a:spcBef>
            </a:pPr>
            <a:r>
              <a:rPr lang="en-US" sz="2600" b="1">
                <a:solidFill>
                  <a:srgbClr val="D81E00"/>
                </a:solidFill>
                <a:latin typeface="Tw Cen MT" panose="020B0602020104020603" pitchFamily="34" charset="77"/>
              </a:rPr>
              <a:t>Slower links </a:t>
            </a:r>
            <a:r>
              <a:rPr lang="en-US" sz="2600">
                <a:latin typeface="Tw Cen MT" panose="020B0602020104020603" pitchFamily="34" charset="77"/>
              </a:rPr>
              <a:t>become performance bottlenecks, limiting scalability</a:t>
            </a:r>
          </a:p>
          <a:p>
            <a:pPr marL="0" indent="0">
              <a:spcBef>
                <a:spcPts val="600"/>
              </a:spcBef>
              <a:buNone/>
            </a:pPr>
            <a:br>
              <a:rPr lang="en-US" sz="2400"/>
            </a:br>
            <a:r>
              <a:rPr lang="en-US" b="1" u="sng">
                <a:solidFill>
                  <a:schemeClr val="accent1">
                    <a:lumMod val="75000"/>
                  </a:schemeClr>
                </a:solidFill>
                <a:latin typeface="Cambria" panose="02040503050406030204" pitchFamily="18" charset="0"/>
              </a:rPr>
              <a:t>Key Ideas</a:t>
            </a:r>
          </a:p>
          <a:p>
            <a:pPr>
              <a:spcBef>
                <a:spcPts val="500"/>
              </a:spcBef>
            </a:pPr>
            <a:r>
              <a:rPr lang="en-US" sz="2600">
                <a:latin typeface="Tw Cen MT" panose="020B0602020104020603" pitchFamily="34" charset="77"/>
              </a:rPr>
              <a:t>Target slower bandwidth links with two key strategies:</a:t>
            </a:r>
          </a:p>
          <a:p>
            <a:pPr lvl="1"/>
            <a:r>
              <a:rPr lang="en-US" b="1">
                <a:solidFill>
                  <a:schemeClr val="accent6"/>
                </a:solidFill>
                <a:latin typeface="Tw Cen MT" panose="020B0602020104020603" pitchFamily="34" charset="77"/>
              </a:rPr>
              <a:t>Reduce</a:t>
            </a:r>
            <a:r>
              <a:rPr lang="en-US">
                <a:latin typeface="Tw Cen MT" panose="020B0602020104020603" pitchFamily="34" charset="77"/>
              </a:rPr>
              <a:t> network traffic</a:t>
            </a:r>
          </a:p>
          <a:p>
            <a:pPr lvl="1"/>
            <a:r>
              <a:rPr lang="en-US" b="1">
                <a:solidFill>
                  <a:schemeClr val="accent6"/>
                </a:solidFill>
                <a:latin typeface="Tw Cen MT" panose="020B0602020104020603" pitchFamily="34" charset="77"/>
              </a:rPr>
              <a:t>Manage</a:t>
            </a:r>
            <a:r>
              <a:rPr lang="en-US">
                <a:latin typeface="Tw Cen MT" panose="020B0602020104020603" pitchFamily="34" charset="77"/>
              </a:rPr>
              <a:t> network traffic more efficiently</a:t>
            </a:r>
          </a:p>
          <a:p>
            <a:pPr>
              <a:lnSpc>
                <a:spcPct val="120000"/>
              </a:lnSpc>
              <a:spcBef>
                <a:spcPts val="500"/>
              </a:spcBef>
            </a:pPr>
            <a:r>
              <a:rPr lang="en-US" sz="2600">
                <a:latin typeface="Tw Cen MT" panose="020B0602020104020603" pitchFamily="34" charset="77"/>
              </a:rPr>
              <a:t>We propose </a:t>
            </a:r>
            <a:r>
              <a:rPr lang="en-US" sz="2600" b="1" err="1">
                <a:solidFill>
                  <a:srgbClr val="A597B6"/>
                </a:solidFill>
                <a:latin typeface="Tw Cen MT" panose="020B0602020104020603" pitchFamily="34" charset="77"/>
              </a:rPr>
              <a:t>NetCrafter</a:t>
            </a:r>
            <a:r>
              <a:rPr lang="en-US" sz="2600">
                <a:latin typeface="Tw Cen MT" panose="020B0602020104020603" pitchFamily="34" charset="77"/>
              </a:rPr>
              <a:t>, a network crafting engine that:</a:t>
            </a:r>
          </a:p>
          <a:p>
            <a:pPr lvl="1">
              <a:spcBef>
                <a:spcPts val="600"/>
              </a:spcBef>
            </a:pPr>
            <a:r>
              <a:rPr lang="en-US" b="1">
                <a:solidFill>
                  <a:schemeClr val="accent2">
                    <a:lumMod val="75000"/>
                  </a:schemeClr>
                </a:solidFill>
                <a:latin typeface="Tw Cen MT" panose="020B0602020104020603" pitchFamily="34" charset="77"/>
              </a:rPr>
              <a:t>Stitches</a:t>
            </a:r>
            <a:r>
              <a:rPr lang="en-US">
                <a:solidFill>
                  <a:schemeClr val="accent1">
                    <a:lumMod val="75000"/>
                  </a:schemeClr>
                </a:solidFill>
                <a:latin typeface="Tw Cen MT" panose="020B0602020104020603" pitchFamily="34" charset="77"/>
              </a:rPr>
              <a:t> </a:t>
            </a:r>
            <a:r>
              <a:rPr lang="en-US">
                <a:latin typeface="Tw Cen MT" panose="020B0602020104020603" pitchFamily="34" charset="77"/>
              </a:rPr>
              <a:t>partially empty flits to improve flit utilization</a:t>
            </a:r>
          </a:p>
          <a:p>
            <a:pPr lvl="1"/>
            <a:r>
              <a:rPr lang="en-US" b="1">
                <a:solidFill>
                  <a:schemeClr val="accent2">
                    <a:lumMod val="75000"/>
                  </a:schemeClr>
                </a:solidFill>
                <a:latin typeface="Tw Cen MT" panose="020B0602020104020603" pitchFamily="34" charset="77"/>
              </a:rPr>
              <a:t>Trims</a:t>
            </a:r>
            <a:r>
              <a:rPr lang="en-US">
                <a:solidFill>
                  <a:schemeClr val="accent1">
                    <a:lumMod val="75000"/>
                  </a:schemeClr>
                </a:solidFill>
                <a:latin typeface="Tw Cen MT" panose="020B0602020104020603" pitchFamily="34" charset="77"/>
              </a:rPr>
              <a:t> </a:t>
            </a:r>
            <a:r>
              <a:rPr lang="en-US">
                <a:latin typeface="Tw Cen MT" panose="020B0602020104020603" pitchFamily="34" charset="77"/>
              </a:rPr>
              <a:t>network packets with redundant data</a:t>
            </a:r>
          </a:p>
          <a:p>
            <a:pPr lvl="1"/>
            <a:r>
              <a:rPr lang="en-US" b="1">
                <a:solidFill>
                  <a:schemeClr val="accent2">
                    <a:lumMod val="75000"/>
                  </a:schemeClr>
                </a:solidFill>
                <a:latin typeface="Tw Cen MT" panose="020B0602020104020603" pitchFamily="34" charset="77"/>
              </a:rPr>
              <a:t>Sequences</a:t>
            </a:r>
            <a:r>
              <a:rPr lang="en-US">
                <a:solidFill>
                  <a:schemeClr val="accent2">
                    <a:lumMod val="75000"/>
                  </a:schemeClr>
                </a:solidFill>
                <a:latin typeface="Tw Cen MT" panose="020B0602020104020603" pitchFamily="34" charset="77"/>
              </a:rPr>
              <a:t> </a:t>
            </a:r>
            <a:r>
              <a:rPr lang="en-US">
                <a:latin typeface="Tw Cen MT" panose="020B0602020104020603" pitchFamily="34" charset="77"/>
              </a:rPr>
              <a:t>network traffic to prioritize latency-critical packets</a:t>
            </a:r>
          </a:p>
          <a:p>
            <a:pPr marL="0" indent="0">
              <a:lnSpc>
                <a:spcPct val="120000"/>
              </a:lnSpc>
              <a:buNone/>
            </a:pPr>
            <a:r>
              <a:rPr lang="en-US" b="1" u="sng">
                <a:solidFill>
                  <a:schemeClr val="accent1">
                    <a:lumMod val="75000"/>
                  </a:schemeClr>
                </a:solidFill>
                <a:latin typeface="Cambria" panose="02040503050406030204" pitchFamily="18" charset="0"/>
              </a:rPr>
              <a:t>Performance</a:t>
            </a:r>
          </a:p>
          <a:p>
            <a:pPr>
              <a:spcBef>
                <a:spcPts val="600"/>
              </a:spcBef>
            </a:pPr>
            <a:r>
              <a:rPr lang="en-US" sz="2600">
                <a:latin typeface="Tw Cen MT" panose="020B0602020104020603" pitchFamily="34" charset="77"/>
              </a:rPr>
              <a:t>Up to </a:t>
            </a:r>
            <a:r>
              <a:rPr lang="en-US" sz="2600" b="1" u="sng">
                <a:solidFill>
                  <a:srgbClr val="FF0000"/>
                </a:solidFill>
                <a:latin typeface="Tw Cen MT" panose="020B0602020104020603" pitchFamily="34" charset="77"/>
              </a:rPr>
              <a:t>64%</a:t>
            </a:r>
            <a:r>
              <a:rPr lang="en-US" sz="2600" b="1">
                <a:solidFill>
                  <a:srgbClr val="FF0000"/>
                </a:solidFill>
                <a:latin typeface="Tw Cen MT" panose="020B0602020104020603" pitchFamily="34" charset="77"/>
              </a:rPr>
              <a:t> </a:t>
            </a:r>
            <a:r>
              <a:rPr lang="en-US" sz="2600">
                <a:latin typeface="Tw Cen MT" panose="020B0602020104020603" pitchFamily="34" charset="77"/>
              </a:rPr>
              <a:t>faster, and </a:t>
            </a:r>
            <a:r>
              <a:rPr lang="en-US" sz="2600" b="1" u="sng">
                <a:solidFill>
                  <a:schemeClr val="accent6"/>
                </a:solidFill>
                <a:latin typeface="Tw Cen MT" panose="020B0602020104020603" pitchFamily="34" charset="77"/>
              </a:rPr>
              <a:t>16%</a:t>
            </a:r>
            <a:r>
              <a:rPr lang="en-US" sz="2600" b="1">
                <a:solidFill>
                  <a:schemeClr val="accent6"/>
                </a:solidFill>
                <a:latin typeface="Tw Cen MT" panose="020B0602020104020603" pitchFamily="34" charset="77"/>
              </a:rPr>
              <a:t> </a:t>
            </a:r>
            <a:r>
              <a:rPr lang="en-US" sz="2600">
                <a:latin typeface="Tw Cen MT" panose="020B0602020104020603" pitchFamily="34" charset="77"/>
              </a:rPr>
              <a:t>average speedup over baseline non-uniform multi-GPU setups</a:t>
            </a:r>
          </a:p>
        </p:txBody>
      </p:sp>
      <p:pic>
        <p:nvPicPr>
          <p:cNvPr id="5" name="Graphic 4" descr="Alterations &amp; Tailoring with solid fill">
            <a:extLst>
              <a:ext uri="{FF2B5EF4-FFF2-40B4-BE49-F238E27FC236}">
                <a16:creationId xmlns:a16="http://schemas.microsoft.com/office/drawing/2014/main" id="{F8EEBDD1-2502-393F-0B78-4B0D423203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1335299">
            <a:off x="731667" y="4613395"/>
            <a:ext cx="376797" cy="376797"/>
          </a:xfrm>
          <a:prstGeom prst="rect">
            <a:avLst/>
          </a:prstGeom>
        </p:spPr>
      </p:pic>
      <p:pic>
        <p:nvPicPr>
          <p:cNvPr id="6" name="Graphic 5" descr="Scissors with solid fill">
            <a:extLst>
              <a:ext uri="{FF2B5EF4-FFF2-40B4-BE49-F238E27FC236}">
                <a16:creationId xmlns:a16="http://schemas.microsoft.com/office/drawing/2014/main" id="{BB0E107B-6A2F-9EDD-703C-1C43279412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7268">
            <a:off x="728442" y="4965111"/>
            <a:ext cx="384494" cy="384494"/>
          </a:xfrm>
          <a:prstGeom prst="rect">
            <a:avLst/>
          </a:prstGeom>
        </p:spPr>
      </p:pic>
      <p:pic>
        <p:nvPicPr>
          <p:cNvPr id="7" name="Graphic 6" descr="Alterations &amp; Tailoring with solid fill">
            <a:extLst>
              <a:ext uri="{FF2B5EF4-FFF2-40B4-BE49-F238E27FC236}">
                <a16:creationId xmlns:a16="http://schemas.microsoft.com/office/drawing/2014/main" id="{C987DE3B-FBEC-F1F5-F040-B16A9357EA6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36099">
            <a:off x="758843" y="5307056"/>
            <a:ext cx="326568" cy="326568"/>
          </a:xfrm>
          <a:prstGeom prst="rect">
            <a:avLst/>
          </a:prstGeom>
        </p:spPr>
      </p:pic>
      <p:sp>
        <p:nvSpPr>
          <p:cNvPr id="10" name="Slide Number Placeholder 355">
            <a:extLst>
              <a:ext uri="{FF2B5EF4-FFF2-40B4-BE49-F238E27FC236}">
                <a16:creationId xmlns:a16="http://schemas.microsoft.com/office/drawing/2014/main" id="{1709D49D-77A2-9529-4786-60152014C594}"/>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a:t>
            </a:fld>
            <a:endParaRPr lang="en-US"/>
          </a:p>
        </p:txBody>
      </p:sp>
      <p:grpSp>
        <p:nvGrpSpPr>
          <p:cNvPr id="58" name="Group 57">
            <a:extLst>
              <a:ext uri="{FF2B5EF4-FFF2-40B4-BE49-F238E27FC236}">
                <a16:creationId xmlns:a16="http://schemas.microsoft.com/office/drawing/2014/main" id="{59F6D99B-739B-B4F3-F610-737F6745314C}"/>
              </a:ext>
            </a:extLst>
          </p:cNvPr>
          <p:cNvGrpSpPr/>
          <p:nvPr/>
        </p:nvGrpSpPr>
        <p:grpSpPr>
          <a:xfrm>
            <a:off x="8363722" y="3194100"/>
            <a:ext cx="3589507" cy="1618186"/>
            <a:chOff x="8363722" y="3194100"/>
            <a:chExt cx="3589507" cy="1618186"/>
          </a:xfrm>
        </p:grpSpPr>
        <p:sp>
          <p:nvSpPr>
            <p:cNvPr id="4" name="Rounded Rectangle 3">
              <a:extLst>
                <a:ext uri="{FF2B5EF4-FFF2-40B4-BE49-F238E27FC236}">
                  <a16:creationId xmlns:a16="http://schemas.microsoft.com/office/drawing/2014/main" id="{F997DF9F-6696-4D9B-C5A2-CFA2A53CCE13}"/>
                </a:ext>
              </a:extLst>
            </p:cNvPr>
            <p:cNvSpPr/>
            <p:nvPr/>
          </p:nvSpPr>
          <p:spPr>
            <a:xfrm>
              <a:off x="8427525" y="3485806"/>
              <a:ext cx="1637148" cy="424966"/>
            </a:xfrm>
            <a:prstGeom prst="roundRect">
              <a:avLst>
                <a:gd name="adj" fmla="val 14378"/>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Rounded Rectangle 8">
              <a:extLst>
                <a:ext uri="{FF2B5EF4-FFF2-40B4-BE49-F238E27FC236}">
                  <a16:creationId xmlns:a16="http://schemas.microsoft.com/office/drawing/2014/main" id="{86ED3528-594F-F8C0-AFB6-D6AA76C98541}"/>
                </a:ext>
              </a:extLst>
            </p:cNvPr>
            <p:cNvSpPr/>
            <p:nvPr/>
          </p:nvSpPr>
          <p:spPr>
            <a:xfrm>
              <a:off x="9408212" y="3549330"/>
              <a:ext cx="571153" cy="288632"/>
            </a:xfrm>
            <a:prstGeom prst="roundRect">
              <a:avLst>
                <a:gd name="adj" fmla="val 13297"/>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ounded Rectangle 10">
              <a:extLst>
                <a:ext uri="{FF2B5EF4-FFF2-40B4-BE49-F238E27FC236}">
                  <a16:creationId xmlns:a16="http://schemas.microsoft.com/office/drawing/2014/main" id="{D9885FD7-056A-FDD0-C838-5E6F730D6E72}"/>
                </a:ext>
              </a:extLst>
            </p:cNvPr>
            <p:cNvSpPr/>
            <p:nvPr/>
          </p:nvSpPr>
          <p:spPr>
            <a:xfrm>
              <a:off x="10260583" y="4327605"/>
              <a:ext cx="1637148" cy="424966"/>
            </a:xfrm>
            <a:prstGeom prst="roundRect">
              <a:avLst>
                <a:gd name="adj" fmla="val 14378"/>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ounded Rectangle 11">
              <a:extLst>
                <a:ext uri="{FF2B5EF4-FFF2-40B4-BE49-F238E27FC236}">
                  <a16:creationId xmlns:a16="http://schemas.microsoft.com/office/drawing/2014/main" id="{C9593581-BD7D-0A6E-397A-94CCDB380252}"/>
                </a:ext>
              </a:extLst>
            </p:cNvPr>
            <p:cNvSpPr/>
            <p:nvPr/>
          </p:nvSpPr>
          <p:spPr>
            <a:xfrm>
              <a:off x="10260583" y="3483583"/>
              <a:ext cx="1637148" cy="424966"/>
            </a:xfrm>
            <a:prstGeom prst="roundRect">
              <a:avLst>
                <a:gd name="adj" fmla="val 14378"/>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Rounded Rectangle 12">
              <a:extLst>
                <a:ext uri="{FF2B5EF4-FFF2-40B4-BE49-F238E27FC236}">
                  <a16:creationId xmlns:a16="http://schemas.microsoft.com/office/drawing/2014/main" id="{1D79A6F6-EE1D-E6FD-ED63-2527BF627122}"/>
                </a:ext>
              </a:extLst>
            </p:cNvPr>
            <p:cNvSpPr/>
            <p:nvPr/>
          </p:nvSpPr>
          <p:spPr>
            <a:xfrm>
              <a:off x="8427339" y="4334050"/>
              <a:ext cx="1637148" cy="424966"/>
            </a:xfrm>
            <a:prstGeom prst="roundRect">
              <a:avLst>
                <a:gd name="adj" fmla="val 14378"/>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extBox 13">
              <a:extLst>
                <a:ext uri="{FF2B5EF4-FFF2-40B4-BE49-F238E27FC236}">
                  <a16:creationId xmlns:a16="http://schemas.microsoft.com/office/drawing/2014/main" id="{5A3C63F4-455D-99DD-8DB2-BFA635DE1EA6}"/>
                </a:ext>
              </a:extLst>
            </p:cNvPr>
            <p:cNvSpPr txBox="1"/>
            <p:nvPr/>
          </p:nvSpPr>
          <p:spPr>
            <a:xfrm>
              <a:off x="9445639" y="3590945"/>
              <a:ext cx="502825" cy="215444"/>
            </a:xfrm>
            <a:prstGeom prst="rect">
              <a:avLst/>
            </a:prstGeom>
            <a:noFill/>
          </p:spPr>
          <p:txBody>
            <a:bodyPr wrap="square" lIns="0" tIns="0" rIns="0" bIns="0" rtlCol="0" anchor="t">
              <a:spAutoFit/>
            </a:bodyPr>
            <a:lstStyle/>
            <a:p>
              <a:pPr algn="ctr"/>
              <a:r>
                <a:rPr lang="en-US" sz="1400">
                  <a:latin typeface="Franklin Gothic Medium"/>
                  <a:cs typeface="Calibri"/>
                </a:rPr>
                <a:t>GPU 4</a:t>
              </a:r>
              <a:endParaRPr lang="en-US" sz="1400">
                <a:latin typeface="Franklin Gothic Medium" panose="020B060302010202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8B403E4F-472C-A4B3-96ED-15EEF4ABD203}"/>
                </a:ext>
              </a:extLst>
            </p:cNvPr>
            <p:cNvCxnSpPr>
              <a:cxnSpLocks/>
            </p:cNvCxnSpPr>
            <p:nvPr/>
          </p:nvCxnSpPr>
          <p:spPr>
            <a:xfrm flipH="1">
              <a:off x="9073377" y="3581597"/>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C85186B-B9E6-3403-4D4D-CA305407F08B}"/>
                </a:ext>
              </a:extLst>
            </p:cNvPr>
            <p:cNvCxnSpPr>
              <a:cxnSpLocks/>
            </p:cNvCxnSpPr>
            <p:nvPr/>
          </p:nvCxnSpPr>
          <p:spPr>
            <a:xfrm flipH="1">
              <a:off x="9073377" y="3654878"/>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7A63CA9-7396-094B-C5AD-68EBC7DDE959}"/>
                </a:ext>
              </a:extLst>
            </p:cNvPr>
            <p:cNvCxnSpPr>
              <a:cxnSpLocks/>
            </p:cNvCxnSpPr>
            <p:nvPr/>
          </p:nvCxnSpPr>
          <p:spPr>
            <a:xfrm flipH="1">
              <a:off x="9073377" y="3731771"/>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E193B4F-C741-988C-3247-101225C6B96D}"/>
                </a:ext>
              </a:extLst>
            </p:cNvPr>
            <p:cNvCxnSpPr>
              <a:cxnSpLocks/>
            </p:cNvCxnSpPr>
            <p:nvPr/>
          </p:nvCxnSpPr>
          <p:spPr>
            <a:xfrm flipH="1">
              <a:off x="9073377" y="3807696"/>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51DEA80-E74C-ABEC-3634-DC573327C7B5}"/>
                </a:ext>
              </a:extLst>
            </p:cNvPr>
            <p:cNvCxnSpPr>
              <a:cxnSpLocks/>
            </p:cNvCxnSpPr>
            <p:nvPr/>
          </p:nvCxnSpPr>
          <p:spPr>
            <a:xfrm flipH="1">
              <a:off x="9979365" y="3659486"/>
              <a:ext cx="488461"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F90E979-CB4A-9AF6-DF3F-E50FFE892AE6}"/>
                </a:ext>
              </a:extLst>
            </p:cNvPr>
            <p:cNvCxnSpPr>
              <a:cxnSpLocks/>
            </p:cNvCxnSpPr>
            <p:nvPr/>
          </p:nvCxnSpPr>
          <p:spPr>
            <a:xfrm flipH="1" flipV="1">
              <a:off x="9980251" y="3744505"/>
              <a:ext cx="477551" cy="1219"/>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181CF05-4D21-1F29-33BB-4EC62460116A}"/>
                </a:ext>
              </a:extLst>
            </p:cNvPr>
            <p:cNvCxnSpPr>
              <a:cxnSpLocks/>
            </p:cNvCxnSpPr>
            <p:nvPr/>
          </p:nvCxnSpPr>
          <p:spPr>
            <a:xfrm flipH="1">
              <a:off x="10915194" y="3588345"/>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3BEF44A-02C0-23D2-7EB5-569FC8B39B94}"/>
                </a:ext>
              </a:extLst>
            </p:cNvPr>
            <p:cNvCxnSpPr>
              <a:cxnSpLocks/>
            </p:cNvCxnSpPr>
            <p:nvPr/>
          </p:nvCxnSpPr>
          <p:spPr>
            <a:xfrm flipH="1">
              <a:off x="10915194" y="3661626"/>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EBC7191-6581-8746-8F58-1B6F8D3BB513}"/>
                </a:ext>
              </a:extLst>
            </p:cNvPr>
            <p:cNvCxnSpPr>
              <a:cxnSpLocks/>
            </p:cNvCxnSpPr>
            <p:nvPr/>
          </p:nvCxnSpPr>
          <p:spPr>
            <a:xfrm flipH="1">
              <a:off x="10915194" y="3738519"/>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6F50E89-031A-542B-8875-9CE3CD9D3066}"/>
                </a:ext>
              </a:extLst>
            </p:cNvPr>
            <p:cNvCxnSpPr>
              <a:cxnSpLocks/>
            </p:cNvCxnSpPr>
            <p:nvPr/>
          </p:nvCxnSpPr>
          <p:spPr>
            <a:xfrm flipH="1">
              <a:off x="10915194" y="3814444"/>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B265650-6B13-88FC-6B82-C44CB187C673}"/>
                </a:ext>
              </a:extLst>
            </p:cNvPr>
            <p:cNvCxnSpPr>
              <a:cxnSpLocks/>
            </p:cNvCxnSpPr>
            <p:nvPr/>
          </p:nvCxnSpPr>
          <p:spPr>
            <a:xfrm flipH="1">
              <a:off x="9072603" y="4435856"/>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943DB6E-636B-B443-B2DF-426F0A82D2C0}"/>
                </a:ext>
              </a:extLst>
            </p:cNvPr>
            <p:cNvCxnSpPr>
              <a:cxnSpLocks/>
            </p:cNvCxnSpPr>
            <p:nvPr/>
          </p:nvCxnSpPr>
          <p:spPr>
            <a:xfrm flipH="1">
              <a:off x="9072603" y="4509137"/>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B7A86A3-7A2F-18A6-EF8F-0E8CB3EDA230}"/>
                </a:ext>
              </a:extLst>
            </p:cNvPr>
            <p:cNvCxnSpPr>
              <a:cxnSpLocks/>
            </p:cNvCxnSpPr>
            <p:nvPr/>
          </p:nvCxnSpPr>
          <p:spPr>
            <a:xfrm flipH="1">
              <a:off x="9072603" y="4586030"/>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D0A3F08-7279-FDFE-1A2B-ADED400171E5}"/>
                </a:ext>
              </a:extLst>
            </p:cNvPr>
            <p:cNvCxnSpPr>
              <a:cxnSpLocks/>
            </p:cNvCxnSpPr>
            <p:nvPr/>
          </p:nvCxnSpPr>
          <p:spPr>
            <a:xfrm flipH="1">
              <a:off x="9072603" y="4661955"/>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CBDFA95-7DD1-4E86-C26B-DF76D21762B6}"/>
                </a:ext>
              </a:extLst>
            </p:cNvPr>
            <p:cNvCxnSpPr>
              <a:cxnSpLocks/>
            </p:cNvCxnSpPr>
            <p:nvPr/>
          </p:nvCxnSpPr>
          <p:spPr>
            <a:xfrm flipH="1">
              <a:off x="9978592" y="4513746"/>
              <a:ext cx="488461"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E3A7540-F0FB-0779-6FA1-39B89747B3AF}"/>
                </a:ext>
              </a:extLst>
            </p:cNvPr>
            <p:cNvCxnSpPr>
              <a:cxnSpLocks/>
            </p:cNvCxnSpPr>
            <p:nvPr/>
          </p:nvCxnSpPr>
          <p:spPr>
            <a:xfrm flipH="1" flipV="1">
              <a:off x="9979478" y="4598764"/>
              <a:ext cx="477551" cy="1219"/>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5DD0368-D2D1-C6D1-FD99-2CB4F8E27937}"/>
                </a:ext>
              </a:extLst>
            </p:cNvPr>
            <p:cNvCxnSpPr>
              <a:cxnSpLocks/>
            </p:cNvCxnSpPr>
            <p:nvPr/>
          </p:nvCxnSpPr>
          <p:spPr>
            <a:xfrm flipH="1">
              <a:off x="10914421" y="4442604"/>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6EC4B7A-F8C6-F2D1-05A9-4C0390D1F1A1}"/>
                </a:ext>
              </a:extLst>
            </p:cNvPr>
            <p:cNvCxnSpPr>
              <a:cxnSpLocks/>
            </p:cNvCxnSpPr>
            <p:nvPr/>
          </p:nvCxnSpPr>
          <p:spPr>
            <a:xfrm flipH="1">
              <a:off x="10914421" y="4515886"/>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F51F6B2-FBDC-1DA6-650D-EBAF93ADC3C1}"/>
                </a:ext>
              </a:extLst>
            </p:cNvPr>
            <p:cNvCxnSpPr>
              <a:cxnSpLocks/>
            </p:cNvCxnSpPr>
            <p:nvPr/>
          </p:nvCxnSpPr>
          <p:spPr>
            <a:xfrm flipH="1">
              <a:off x="10914421" y="4592778"/>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377978F-C448-A56D-25C6-441777CA69CB}"/>
                </a:ext>
              </a:extLst>
            </p:cNvPr>
            <p:cNvCxnSpPr>
              <a:cxnSpLocks/>
            </p:cNvCxnSpPr>
            <p:nvPr/>
          </p:nvCxnSpPr>
          <p:spPr>
            <a:xfrm flipH="1">
              <a:off x="10914421" y="4668703"/>
              <a:ext cx="334836"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25D9139-9C80-0406-64FA-1E2FDCFCFD2B}"/>
                </a:ext>
              </a:extLst>
            </p:cNvPr>
            <p:cNvCxnSpPr>
              <a:cxnSpLocks/>
            </p:cNvCxnSpPr>
            <p:nvPr/>
          </p:nvCxnSpPr>
          <p:spPr>
            <a:xfrm flipV="1">
              <a:off x="8787027" y="3839964"/>
              <a:ext cx="774" cy="565627"/>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AAF4750-D508-1E55-8B1B-EDFEA0C830C9}"/>
                </a:ext>
              </a:extLst>
            </p:cNvPr>
            <p:cNvCxnSpPr>
              <a:cxnSpLocks/>
            </p:cNvCxnSpPr>
            <p:nvPr/>
          </p:nvCxnSpPr>
          <p:spPr>
            <a:xfrm flipV="1">
              <a:off x="9693016" y="3839964"/>
              <a:ext cx="773" cy="565627"/>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1C826B2-A152-BAB1-6EE3-0FC638D552FB}"/>
                </a:ext>
              </a:extLst>
            </p:cNvPr>
            <p:cNvCxnSpPr>
              <a:cxnSpLocks/>
            </p:cNvCxnSpPr>
            <p:nvPr/>
          </p:nvCxnSpPr>
          <p:spPr>
            <a:xfrm flipH="1">
              <a:off x="8775635" y="3857190"/>
              <a:ext cx="2759972" cy="539721"/>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F8E4054F-44B4-C4B0-93AB-34458E81F0DE}"/>
                </a:ext>
              </a:extLst>
            </p:cNvPr>
            <p:cNvCxnSpPr>
              <a:cxnSpLocks/>
            </p:cNvCxnSpPr>
            <p:nvPr/>
          </p:nvCxnSpPr>
          <p:spPr>
            <a:xfrm flipV="1">
              <a:off x="10622236" y="3844615"/>
              <a:ext cx="0" cy="803115"/>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7B338CA4-B310-C36A-4B05-90E937519B79}"/>
                </a:ext>
              </a:extLst>
            </p:cNvPr>
            <p:cNvCxnSpPr>
              <a:cxnSpLocks/>
            </p:cNvCxnSpPr>
            <p:nvPr/>
          </p:nvCxnSpPr>
          <p:spPr>
            <a:xfrm flipV="1">
              <a:off x="11534833" y="3844615"/>
              <a:ext cx="774" cy="567724"/>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73EA9EA-D65C-2DB0-9854-327A30668FB8}"/>
                </a:ext>
              </a:extLst>
            </p:cNvPr>
            <p:cNvCxnSpPr>
              <a:cxnSpLocks/>
            </p:cNvCxnSpPr>
            <p:nvPr/>
          </p:nvCxnSpPr>
          <p:spPr>
            <a:xfrm flipH="1" flipV="1">
              <a:off x="8793227" y="3846642"/>
              <a:ext cx="2741606" cy="565698"/>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967A6AF5-D60A-50DB-6ADC-4E8FD5276E45}"/>
                </a:ext>
              </a:extLst>
            </p:cNvPr>
            <p:cNvSpPr/>
            <p:nvPr/>
          </p:nvSpPr>
          <p:spPr>
            <a:xfrm>
              <a:off x="8502224" y="3551332"/>
              <a:ext cx="571153" cy="288632"/>
            </a:xfrm>
            <a:prstGeom prst="roundRect">
              <a:avLst>
                <a:gd name="adj" fmla="val 13297"/>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TextBox 41">
              <a:extLst>
                <a:ext uri="{FF2B5EF4-FFF2-40B4-BE49-F238E27FC236}">
                  <a16:creationId xmlns:a16="http://schemas.microsoft.com/office/drawing/2014/main" id="{382BB2B4-FCDE-8729-6312-4639FF55A1E4}"/>
                </a:ext>
              </a:extLst>
            </p:cNvPr>
            <p:cNvSpPr txBox="1"/>
            <p:nvPr/>
          </p:nvSpPr>
          <p:spPr>
            <a:xfrm>
              <a:off x="8472598" y="3591266"/>
              <a:ext cx="620410" cy="215444"/>
            </a:xfrm>
            <a:prstGeom prst="rect">
              <a:avLst/>
            </a:prstGeom>
            <a:noFill/>
          </p:spPr>
          <p:txBody>
            <a:bodyPr wrap="square" lIns="0" tIns="0" rIns="0" bIns="0" rtlCol="0" anchor="t">
              <a:spAutoFit/>
            </a:bodyPr>
            <a:lstStyle/>
            <a:p>
              <a:pPr algn="ctr"/>
              <a:r>
                <a:rPr lang="en-US" sz="1400">
                  <a:latin typeface="Franklin Gothic Medium"/>
                  <a:cs typeface="Calibri"/>
                </a:rPr>
                <a:t>GPU 5</a:t>
              </a:r>
              <a:endParaRPr lang="en-US" sz="1400">
                <a:latin typeface="Franklin Gothic Medium" panose="020B0603020102020204" pitchFamily="34" charset="0"/>
                <a:cs typeface="Calibri" panose="020F0502020204030204" pitchFamily="34" charset="0"/>
              </a:endParaRPr>
            </a:p>
          </p:txBody>
        </p:sp>
        <p:cxnSp>
          <p:nvCxnSpPr>
            <p:cNvPr id="43" name="Straight Connector 42">
              <a:extLst>
                <a:ext uri="{FF2B5EF4-FFF2-40B4-BE49-F238E27FC236}">
                  <a16:creationId xmlns:a16="http://schemas.microsoft.com/office/drawing/2014/main" id="{F683C5D9-C8CD-70F0-C554-3033368C0686}"/>
                </a:ext>
              </a:extLst>
            </p:cNvPr>
            <p:cNvCxnSpPr>
              <a:cxnSpLocks/>
            </p:cNvCxnSpPr>
            <p:nvPr/>
          </p:nvCxnSpPr>
          <p:spPr>
            <a:xfrm flipH="1">
              <a:off x="8650868" y="3310424"/>
              <a:ext cx="249533" cy="0"/>
            </a:xfrm>
            <a:prstGeom prst="line">
              <a:avLst/>
            </a:prstGeom>
            <a:ln w="38100">
              <a:solidFill>
                <a:srgbClr val="C00000"/>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54D4340E-EF39-B986-1A10-A383B37AB36E}"/>
                </a:ext>
              </a:extLst>
            </p:cNvPr>
            <p:cNvSpPr txBox="1"/>
            <p:nvPr/>
          </p:nvSpPr>
          <p:spPr>
            <a:xfrm>
              <a:off x="8908681" y="3194100"/>
              <a:ext cx="2954231" cy="215444"/>
            </a:xfrm>
            <a:prstGeom prst="rect">
              <a:avLst/>
            </a:prstGeom>
            <a:noFill/>
          </p:spPr>
          <p:txBody>
            <a:bodyPr wrap="square" lIns="0" tIns="0" rIns="0" bIns="0">
              <a:spAutoFit/>
            </a:bodyPr>
            <a:lstStyle/>
            <a:p>
              <a:pPr algn="ctr" rtl="0">
                <a:spcBef>
                  <a:spcPts val="0"/>
                </a:spcBef>
                <a:spcAft>
                  <a:spcPts val="0"/>
                </a:spcAft>
              </a:pPr>
              <a:r>
                <a:rPr lang="en-US" sz="1400">
                  <a:solidFill>
                    <a:srgbClr val="000000"/>
                  </a:solidFill>
                  <a:latin typeface="Franklin Gothic Medium" panose="020B0603020102020204" pitchFamily="34" charset="0"/>
                </a:rPr>
                <a:t> Infinity Fabric GPU-GPU (50+50 GB/s)</a:t>
              </a:r>
              <a:endParaRPr lang="en-US" sz="1400" b="0">
                <a:effectLst/>
                <a:latin typeface="Franklin Gothic Medium" panose="020B0603020102020204" pitchFamily="34" charset="0"/>
              </a:endParaRPr>
            </a:p>
          </p:txBody>
        </p:sp>
        <p:sp>
          <p:nvSpPr>
            <p:cNvPr id="45" name="Rectangle 44">
              <a:extLst>
                <a:ext uri="{FF2B5EF4-FFF2-40B4-BE49-F238E27FC236}">
                  <a16:creationId xmlns:a16="http://schemas.microsoft.com/office/drawing/2014/main" id="{D2108B98-B0B0-784B-4B4E-9C4B5A21721E}"/>
                </a:ext>
              </a:extLst>
            </p:cNvPr>
            <p:cNvSpPr/>
            <p:nvPr/>
          </p:nvSpPr>
          <p:spPr>
            <a:xfrm>
              <a:off x="8363722" y="3429000"/>
              <a:ext cx="3589507" cy="1383286"/>
            </a:xfrm>
            <a:prstGeom prst="rect">
              <a:avLst/>
            </a:prstGeom>
            <a:noFill/>
            <a:ln w="19050">
              <a:solidFill>
                <a:schemeClr val="tx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F689ED24-8E5B-F25F-8ED3-035DD2036980}"/>
                </a:ext>
              </a:extLst>
            </p:cNvPr>
            <p:cNvSpPr/>
            <p:nvPr/>
          </p:nvSpPr>
          <p:spPr>
            <a:xfrm>
              <a:off x="10345386" y="3546255"/>
              <a:ext cx="571153" cy="288632"/>
            </a:xfrm>
            <a:prstGeom prst="roundRect">
              <a:avLst>
                <a:gd name="adj" fmla="val 13297"/>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7" name="TextBox 46">
              <a:extLst>
                <a:ext uri="{FF2B5EF4-FFF2-40B4-BE49-F238E27FC236}">
                  <a16:creationId xmlns:a16="http://schemas.microsoft.com/office/drawing/2014/main" id="{03AABDBA-D365-8C8F-0530-3565BEDA183C}"/>
                </a:ext>
              </a:extLst>
            </p:cNvPr>
            <p:cNvSpPr txBox="1"/>
            <p:nvPr/>
          </p:nvSpPr>
          <p:spPr>
            <a:xfrm>
              <a:off x="10348834" y="3594639"/>
              <a:ext cx="546804" cy="215444"/>
            </a:xfrm>
            <a:prstGeom prst="rect">
              <a:avLst/>
            </a:prstGeom>
            <a:noFill/>
          </p:spPr>
          <p:txBody>
            <a:bodyPr wrap="square" lIns="0" tIns="0" rIns="0" bIns="0" rtlCol="0" anchor="t">
              <a:spAutoFit/>
            </a:bodyPr>
            <a:lstStyle/>
            <a:p>
              <a:pPr algn="ctr"/>
              <a:r>
                <a:rPr lang="en-US" sz="1400">
                  <a:latin typeface="Franklin Gothic Medium"/>
                  <a:cs typeface="Calibri"/>
                </a:rPr>
                <a:t>GPU 2</a:t>
              </a:r>
            </a:p>
          </p:txBody>
        </p:sp>
        <p:sp>
          <p:nvSpPr>
            <p:cNvPr id="48" name="Rounded Rectangle 47">
              <a:extLst>
                <a:ext uri="{FF2B5EF4-FFF2-40B4-BE49-F238E27FC236}">
                  <a16:creationId xmlns:a16="http://schemas.microsoft.com/office/drawing/2014/main" id="{2AE305B0-B8D5-72C1-DFAA-665B993952F4}"/>
                </a:ext>
              </a:extLst>
            </p:cNvPr>
            <p:cNvSpPr/>
            <p:nvPr/>
          </p:nvSpPr>
          <p:spPr>
            <a:xfrm>
              <a:off x="11248484" y="3546255"/>
              <a:ext cx="571153" cy="288632"/>
            </a:xfrm>
            <a:prstGeom prst="roundRect">
              <a:avLst>
                <a:gd name="adj" fmla="val 13297"/>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TextBox 48">
              <a:extLst>
                <a:ext uri="{FF2B5EF4-FFF2-40B4-BE49-F238E27FC236}">
                  <a16:creationId xmlns:a16="http://schemas.microsoft.com/office/drawing/2014/main" id="{0C8A07F5-DA3E-D34F-D9C4-43286C7AD70A}"/>
                </a:ext>
              </a:extLst>
            </p:cNvPr>
            <p:cNvSpPr txBox="1"/>
            <p:nvPr/>
          </p:nvSpPr>
          <p:spPr>
            <a:xfrm>
              <a:off x="11269014" y="3589617"/>
              <a:ext cx="529313" cy="215444"/>
            </a:xfrm>
            <a:prstGeom prst="rect">
              <a:avLst/>
            </a:prstGeom>
            <a:noFill/>
          </p:spPr>
          <p:txBody>
            <a:bodyPr wrap="square" lIns="0" tIns="0" rIns="0" bIns="0" rtlCol="0" anchor="t">
              <a:spAutoFit/>
            </a:bodyPr>
            <a:lstStyle/>
            <a:p>
              <a:pPr algn="ctr"/>
              <a:r>
                <a:rPr lang="en-US" sz="1400">
                  <a:latin typeface="Franklin Gothic Medium"/>
                  <a:cs typeface="Calibri"/>
                </a:rPr>
                <a:t>GPU 3</a:t>
              </a:r>
              <a:endParaRPr lang="en-US" sz="1400">
                <a:latin typeface="Franklin Gothic Medium" panose="020B0603020102020204" pitchFamily="34" charset="0"/>
                <a:cs typeface="Calibri" panose="020F0502020204030204" pitchFamily="34" charset="0"/>
              </a:endParaRPr>
            </a:p>
          </p:txBody>
        </p:sp>
        <p:sp>
          <p:nvSpPr>
            <p:cNvPr id="50" name="Rounded Rectangle 49">
              <a:extLst>
                <a:ext uri="{FF2B5EF4-FFF2-40B4-BE49-F238E27FC236}">
                  <a16:creationId xmlns:a16="http://schemas.microsoft.com/office/drawing/2014/main" id="{071B79AC-0AD4-DFEC-F53B-90BF2E34AFAC}"/>
                </a:ext>
              </a:extLst>
            </p:cNvPr>
            <p:cNvSpPr/>
            <p:nvPr/>
          </p:nvSpPr>
          <p:spPr>
            <a:xfrm>
              <a:off x="8500564" y="4401329"/>
              <a:ext cx="571153" cy="288632"/>
            </a:xfrm>
            <a:prstGeom prst="roundRect">
              <a:avLst>
                <a:gd name="adj" fmla="val 13297"/>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 name="TextBox 50">
              <a:extLst>
                <a:ext uri="{FF2B5EF4-FFF2-40B4-BE49-F238E27FC236}">
                  <a16:creationId xmlns:a16="http://schemas.microsoft.com/office/drawing/2014/main" id="{1E1B7D6E-A52A-AC44-23E1-6A70B4D6F1A1}"/>
                </a:ext>
              </a:extLst>
            </p:cNvPr>
            <p:cNvSpPr txBox="1"/>
            <p:nvPr/>
          </p:nvSpPr>
          <p:spPr>
            <a:xfrm>
              <a:off x="8494843" y="4441945"/>
              <a:ext cx="613032" cy="215444"/>
            </a:xfrm>
            <a:prstGeom prst="rect">
              <a:avLst/>
            </a:prstGeom>
            <a:noFill/>
          </p:spPr>
          <p:txBody>
            <a:bodyPr wrap="square" lIns="0" tIns="0" rIns="0" bIns="0" rtlCol="0" anchor="t">
              <a:spAutoFit/>
            </a:bodyPr>
            <a:lstStyle/>
            <a:p>
              <a:pPr algn="ctr"/>
              <a:r>
                <a:rPr lang="en-US" sz="1400">
                  <a:latin typeface="Franklin Gothic Medium"/>
                  <a:cs typeface="Calibri"/>
                </a:rPr>
                <a:t>GPU 7</a:t>
              </a:r>
              <a:endParaRPr lang="en-US" sz="1400">
                <a:latin typeface="Franklin Gothic Medium" panose="020B0603020102020204" pitchFamily="34" charset="0"/>
                <a:cs typeface="Calibri" panose="020F0502020204030204" pitchFamily="34" charset="0"/>
              </a:endParaRPr>
            </a:p>
          </p:txBody>
        </p:sp>
        <p:sp>
          <p:nvSpPr>
            <p:cNvPr id="52" name="Rounded Rectangle 51">
              <a:extLst>
                <a:ext uri="{FF2B5EF4-FFF2-40B4-BE49-F238E27FC236}">
                  <a16:creationId xmlns:a16="http://schemas.microsoft.com/office/drawing/2014/main" id="{8C5A4AC1-85A9-72A4-9915-4404EBEB1D81}"/>
                </a:ext>
              </a:extLst>
            </p:cNvPr>
            <p:cNvSpPr/>
            <p:nvPr/>
          </p:nvSpPr>
          <p:spPr>
            <a:xfrm>
              <a:off x="9409550" y="4406440"/>
              <a:ext cx="571153" cy="288632"/>
            </a:xfrm>
            <a:prstGeom prst="roundRect">
              <a:avLst>
                <a:gd name="adj" fmla="val 13297"/>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TextBox 52">
              <a:extLst>
                <a:ext uri="{FF2B5EF4-FFF2-40B4-BE49-F238E27FC236}">
                  <a16:creationId xmlns:a16="http://schemas.microsoft.com/office/drawing/2014/main" id="{B73A330F-2C88-A072-A5AE-92358ED7EE90}"/>
                </a:ext>
              </a:extLst>
            </p:cNvPr>
            <p:cNvSpPr txBox="1"/>
            <p:nvPr/>
          </p:nvSpPr>
          <p:spPr>
            <a:xfrm>
              <a:off x="9424064" y="4445559"/>
              <a:ext cx="571152" cy="215444"/>
            </a:xfrm>
            <a:prstGeom prst="rect">
              <a:avLst/>
            </a:prstGeom>
            <a:noFill/>
          </p:spPr>
          <p:txBody>
            <a:bodyPr wrap="square" lIns="0" tIns="0" rIns="0" bIns="0" rtlCol="0" anchor="t">
              <a:spAutoFit/>
            </a:bodyPr>
            <a:lstStyle/>
            <a:p>
              <a:pPr algn="ctr"/>
              <a:r>
                <a:rPr lang="en-US" sz="1400">
                  <a:latin typeface="Franklin Gothic Medium"/>
                  <a:cs typeface="Calibri"/>
                </a:rPr>
                <a:t>GPU 6</a:t>
              </a:r>
              <a:endParaRPr lang="en-US" sz="1400">
                <a:latin typeface="Franklin Gothic Medium" panose="020B0603020102020204" pitchFamily="34" charset="0"/>
                <a:cs typeface="Calibri" panose="020F0502020204030204" pitchFamily="34" charset="0"/>
              </a:endParaRPr>
            </a:p>
          </p:txBody>
        </p:sp>
        <p:sp>
          <p:nvSpPr>
            <p:cNvPr id="54" name="Rounded Rectangle 53">
              <a:extLst>
                <a:ext uri="{FF2B5EF4-FFF2-40B4-BE49-F238E27FC236}">
                  <a16:creationId xmlns:a16="http://schemas.microsoft.com/office/drawing/2014/main" id="{5332C8A2-257F-55A4-FE12-679470E6EE75}"/>
                </a:ext>
              </a:extLst>
            </p:cNvPr>
            <p:cNvSpPr/>
            <p:nvPr/>
          </p:nvSpPr>
          <p:spPr>
            <a:xfrm>
              <a:off x="10343346" y="4402217"/>
              <a:ext cx="571153" cy="288632"/>
            </a:xfrm>
            <a:prstGeom prst="roundRect">
              <a:avLst>
                <a:gd name="adj" fmla="val 13297"/>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6B71CDEB-43D3-E8CC-915A-6440F8DDC400}"/>
                </a:ext>
              </a:extLst>
            </p:cNvPr>
            <p:cNvSpPr txBox="1"/>
            <p:nvPr/>
          </p:nvSpPr>
          <p:spPr>
            <a:xfrm>
              <a:off x="10348834" y="4449022"/>
              <a:ext cx="571152" cy="215444"/>
            </a:xfrm>
            <a:prstGeom prst="rect">
              <a:avLst/>
            </a:prstGeom>
            <a:noFill/>
          </p:spPr>
          <p:txBody>
            <a:bodyPr wrap="square" lIns="0" tIns="0" rIns="0" bIns="0" rtlCol="0" anchor="t">
              <a:spAutoFit/>
            </a:bodyPr>
            <a:lstStyle/>
            <a:p>
              <a:pPr algn="ctr"/>
              <a:r>
                <a:rPr lang="en-US" sz="1400">
                  <a:latin typeface="Franklin Gothic Medium"/>
                  <a:cs typeface="Calibri"/>
                </a:rPr>
                <a:t>GPU 0</a:t>
              </a:r>
              <a:endParaRPr lang="en-US" sz="1400">
                <a:latin typeface="Franklin Gothic Medium" panose="020B0603020102020204" pitchFamily="34" charset="0"/>
                <a:cs typeface="Calibri" panose="020F0502020204030204" pitchFamily="34" charset="0"/>
              </a:endParaRPr>
            </a:p>
          </p:txBody>
        </p:sp>
        <p:sp>
          <p:nvSpPr>
            <p:cNvPr id="56" name="Rounded Rectangle 55">
              <a:extLst>
                <a:ext uri="{FF2B5EF4-FFF2-40B4-BE49-F238E27FC236}">
                  <a16:creationId xmlns:a16="http://schemas.microsoft.com/office/drawing/2014/main" id="{3D7893DF-4D6B-B355-12D2-4B200CF2F767}"/>
                </a:ext>
              </a:extLst>
            </p:cNvPr>
            <p:cNvSpPr/>
            <p:nvPr/>
          </p:nvSpPr>
          <p:spPr>
            <a:xfrm>
              <a:off x="11249179" y="4409389"/>
              <a:ext cx="571153" cy="288632"/>
            </a:xfrm>
            <a:prstGeom prst="roundRect">
              <a:avLst>
                <a:gd name="adj" fmla="val 13297"/>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7" name="TextBox 56">
              <a:extLst>
                <a:ext uri="{FF2B5EF4-FFF2-40B4-BE49-F238E27FC236}">
                  <a16:creationId xmlns:a16="http://schemas.microsoft.com/office/drawing/2014/main" id="{70DD12A5-062F-ED17-DE7B-3323D3413A39}"/>
                </a:ext>
              </a:extLst>
            </p:cNvPr>
            <p:cNvSpPr txBox="1"/>
            <p:nvPr/>
          </p:nvSpPr>
          <p:spPr>
            <a:xfrm>
              <a:off x="11301252" y="4445478"/>
              <a:ext cx="498864" cy="215444"/>
            </a:xfrm>
            <a:prstGeom prst="rect">
              <a:avLst/>
            </a:prstGeom>
            <a:noFill/>
          </p:spPr>
          <p:txBody>
            <a:bodyPr wrap="square" lIns="0" tIns="0" rIns="0" bIns="0" rtlCol="0" anchor="t">
              <a:spAutoFit/>
            </a:bodyPr>
            <a:lstStyle/>
            <a:p>
              <a:pPr algn="ctr"/>
              <a:r>
                <a:rPr lang="en-US" sz="1400">
                  <a:latin typeface="Franklin Gothic Medium"/>
                  <a:cs typeface="Calibri"/>
                </a:rPr>
                <a:t>GPU 1</a:t>
              </a:r>
            </a:p>
          </p:txBody>
        </p:sp>
      </p:grpSp>
    </p:spTree>
    <p:extLst>
      <p:ext uri="{BB962C8B-B14F-4D97-AF65-F5344CB8AC3E}">
        <p14:creationId xmlns:p14="http://schemas.microsoft.com/office/powerpoint/2010/main" val="372967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C940-C5E2-721B-B6B3-289D126E46B4}"/>
            </a:ext>
          </a:extLst>
        </p:cNvPr>
        <p:cNvGrpSpPr/>
        <p:nvPr/>
      </p:nvGrpSpPr>
      <p:grpSpPr>
        <a:xfrm>
          <a:off x="0" y="0"/>
          <a:ext cx="0" cy="0"/>
          <a:chOff x="0" y="0"/>
          <a:chExt cx="0" cy="0"/>
        </a:xfrm>
      </p:grpSpPr>
      <p:sp>
        <p:nvSpPr>
          <p:cNvPr id="149" name="Rectangle 148">
            <a:extLst>
              <a:ext uri="{FF2B5EF4-FFF2-40B4-BE49-F238E27FC236}">
                <a16:creationId xmlns:a16="http://schemas.microsoft.com/office/drawing/2014/main" id="{18E13EA7-4B78-0B18-F746-B6C7AF749AE0}"/>
              </a:ext>
            </a:extLst>
          </p:cNvPr>
          <p:cNvSpPr/>
          <p:nvPr/>
        </p:nvSpPr>
        <p:spPr>
          <a:xfrm>
            <a:off x="11261219" y="2672454"/>
            <a:ext cx="298157" cy="44989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6" name="Rectangle 165">
            <a:extLst>
              <a:ext uri="{FF2B5EF4-FFF2-40B4-BE49-F238E27FC236}">
                <a16:creationId xmlns:a16="http://schemas.microsoft.com/office/drawing/2014/main" id="{683F8961-A052-1868-5C45-7BC0488C4096}"/>
              </a:ext>
            </a:extLst>
          </p:cNvPr>
          <p:cNvSpPr/>
          <p:nvPr/>
        </p:nvSpPr>
        <p:spPr>
          <a:xfrm>
            <a:off x="6890033" y="2661433"/>
            <a:ext cx="308321" cy="453308"/>
          </a:xfrm>
          <a:prstGeom prst="rect">
            <a:avLst/>
          </a:prstGeom>
          <a:solidFill>
            <a:srgbClr val="5F9E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 name="Title 1">
            <a:extLst>
              <a:ext uri="{FF2B5EF4-FFF2-40B4-BE49-F238E27FC236}">
                <a16:creationId xmlns:a16="http://schemas.microsoft.com/office/drawing/2014/main" id="{A0F2B52F-EA38-0A57-63D2-8DCEA1E68C1F}"/>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sp>
        <p:nvSpPr>
          <p:cNvPr id="3" name="Content Placeholder 2">
            <a:extLst>
              <a:ext uri="{FF2B5EF4-FFF2-40B4-BE49-F238E27FC236}">
                <a16:creationId xmlns:a16="http://schemas.microsoft.com/office/drawing/2014/main" id="{8EA2C8DA-F2A5-E2D1-4E1F-19A3C95E7735}"/>
              </a:ext>
            </a:extLst>
          </p:cNvPr>
          <p:cNvSpPr>
            <a:spLocks noGrp="1"/>
          </p:cNvSpPr>
          <p:nvPr>
            <p:ph idx="1"/>
          </p:nvPr>
        </p:nvSpPr>
        <p:spPr>
          <a:xfrm>
            <a:off x="596897" y="1423986"/>
            <a:ext cx="11024831" cy="607563"/>
          </a:xfrm>
        </p:spPr>
        <p:txBody>
          <a:bodyPr>
            <a:noAutofit/>
          </a:bodyPr>
          <a:lstStyle/>
          <a:p>
            <a:pPr marL="0" indent="0">
              <a:buNone/>
            </a:pPr>
            <a:r>
              <a:rPr lang="en-US" b="1">
                <a:solidFill>
                  <a:srgbClr val="3FBA48"/>
                </a:solidFill>
                <a:latin typeface="Tw Cen MT" panose="020B0602020104020603" pitchFamily="34" charset="77"/>
              </a:rPr>
              <a:t>Stitch flits across request categories to reduce network traffic overhead</a:t>
            </a:r>
          </a:p>
        </p:txBody>
      </p:sp>
      <p:sp>
        <p:nvSpPr>
          <p:cNvPr id="143" name="Rectangle 142">
            <a:extLst>
              <a:ext uri="{FF2B5EF4-FFF2-40B4-BE49-F238E27FC236}">
                <a16:creationId xmlns:a16="http://schemas.microsoft.com/office/drawing/2014/main" id="{A706D0AC-19E5-4407-270F-B92CC6442224}"/>
              </a:ext>
            </a:extLst>
          </p:cNvPr>
          <p:cNvSpPr/>
          <p:nvPr/>
        </p:nvSpPr>
        <p:spPr>
          <a:xfrm>
            <a:off x="6142122"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7" name="Rectangle 146">
            <a:extLst>
              <a:ext uri="{FF2B5EF4-FFF2-40B4-BE49-F238E27FC236}">
                <a16:creationId xmlns:a16="http://schemas.microsoft.com/office/drawing/2014/main" id="{B37C8CCE-1CAC-1B09-9756-19D23D1F95A1}"/>
              </a:ext>
            </a:extLst>
          </p:cNvPr>
          <p:cNvSpPr/>
          <p:nvPr/>
        </p:nvSpPr>
        <p:spPr>
          <a:xfrm>
            <a:off x="9816245"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E54B821C-2720-80E0-C6BB-952BDAD8E485}"/>
              </a:ext>
            </a:extLst>
          </p:cNvPr>
          <p:cNvSpPr/>
          <p:nvPr/>
        </p:nvSpPr>
        <p:spPr>
          <a:xfrm>
            <a:off x="10503706" y="2968285"/>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EB535F78-4BAC-0D8E-6F3C-7B8557068EB4}"/>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DE59BD5A-C455-F293-242E-D86476AB0C70}"/>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2B3F1F8C-416C-AADA-C145-E5704259F1AA}"/>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5B72DCC3-2E2D-2881-6F3D-E09C4420B000}"/>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0E9FF9A8-2438-E3DC-796D-7C41A3E18069}"/>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171AF9B7-B0FB-EA5C-50CE-835C91387C25}"/>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7576D174-6A99-50B5-ACF2-269A2116629A}"/>
              </a:ext>
            </a:extLst>
          </p:cNvPr>
          <p:cNvSpPr/>
          <p:nvPr/>
        </p:nvSpPr>
        <p:spPr>
          <a:xfrm>
            <a:off x="7536368" y="2666842"/>
            <a:ext cx="307441" cy="4479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B5405B48-A7AE-E1E4-8F31-00AFC92D522C}"/>
              </a:ext>
            </a:extLst>
          </p:cNvPr>
          <p:cNvSpPr/>
          <p:nvPr/>
        </p:nvSpPr>
        <p:spPr>
          <a:xfrm>
            <a:off x="8890421" y="2498213"/>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80A97320-80C9-5D35-066B-514B245B1D8E}"/>
              </a:ext>
            </a:extLst>
          </p:cNvPr>
          <p:cNvSpPr/>
          <p:nvPr/>
        </p:nvSpPr>
        <p:spPr>
          <a:xfrm>
            <a:off x="8548856"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6C90533A-EC10-5488-F4F4-16E5D29D7088}"/>
              </a:ext>
            </a:extLst>
          </p:cNvPr>
          <p:cNvSpPr/>
          <p:nvPr/>
        </p:nvSpPr>
        <p:spPr>
          <a:xfrm>
            <a:off x="8211581"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CB0EAA12-9BBE-76BC-E966-DD3FA70C6AF9}"/>
              </a:ext>
            </a:extLst>
          </p:cNvPr>
          <p:cNvSpPr/>
          <p:nvPr/>
        </p:nvSpPr>
        <p:spPr>
          <a:xfrm>
            <a:off x="7870188"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DAC8B532-6E3F-5AFE-FC7D-29BE90486589}"/>
              </a:ext>
            </a:extLst>
          </p:cNvPr>
          <p:cNvSpPr/>
          <p:nvPr/>
        </p:nvSpPr>
        <p:spPr>
          <a:xfrm>
            <a:off x="7530542" y="2498214"/>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8BDE1157-F6FD-9042-824D-C26B6EB5BF0B}"/>
              </a:ext>
            </a:extLst>
          </p:cNvPr>
          <p:cNvSpPr/>
          <p:nvPr/>
        </p:nvSpPr>
        <p:spPr>
          <a:xfrm>
            <a:off x="5416449" y="2943771"/>
            <a:ext cx="300545" cy="16448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39" name="Rectangle 138">
            <a:extLst>
              <a:ext uri="{FF2B5EF4-FFF2-40B4-BE49-F238E27FC236}">
                <a16:creationId xmlns:a16="http://schemas.microsoft.com/office/drawing/2014/main" id="{7D05864A-D083-3101-7EBE-CD83AA614229}"/>
              </a:ext>
            </a:extLst>
          </p:cNvPr>
          <p:cNvSpPr/>
          <p:nvPr/>
        </p:nvSpPr>
        <p:spPr>
          <a:xfrm>
            <a:off x="4665339" y="2651188"/>
            <a:ext cx="300112" cy="46843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AE3929AA-3762-D817-0892-D1E37AF6C71A}"/>
              </a:ext>
            </a:extLst>
          </p:cNvPr>
          <p:cNvSpPr/>
          <p:nvPr/>
        </p:nvSpPr>
        <p:spPr>
          <a:xfrm>
            <a:off x="2638629" y="2944127"/>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C51CB4-B453-B857-87C0-F5927484095B}"/>
              </a:ext>
            </a:extLst>
          </p:cNvPr>
          <p:cNvSpPr/>
          <p:nvPr/>
        </p:nvSpPr>
        <p:spPr>
          <a:xfrm>
            <a:off x="2634505" y="2486891"/>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E70863-A3D1-CFC6-FA48-91278902240C}"/>
              </a:ext>
            </a:extLst>
          </p:cNvPr>
          <p:cNvSpPr/>
          <p:nvPr/>
        </p:nvSpPr>
        <p:spPr>
          <a:xfrm>
            <a:off x="4034344"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C64D64-88DB-A86B-00D4-665282FCE83A}"/>
              </a:ext>
            </a:extLst>
          </p:cNvPr>
          <p:cNvSpPr/>
          <p:nvPr/>
        </p:nvSpPr>
        <p:spPr>
          <a:xfrm>
            <a:off x="3690826"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FA5119-1681-33E7-E601-727C97F006AB}"/>
              </a:ext>
            </a:extLst>
          </p:cNvPr>
          <p:cNvSpPr/>
          <p:nvPr/>
        </p:nvSpPr>
        <p:spPr>
          <a:xfrm>
            <a:off x="3342806"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649695-029B-D3DF-7A06-4434B679FA86}"/>
              </a:ext>
            </a:extLst>
          </p:cNvPr>
          <p:cNvSpPr/>
          <p:nvPr/>
        </p:nvSpPr>
        <p:spPr>
          <a:xfrm>
            <a:off x="2990665"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A2272990-76A0-20DD-700E-4FEC75B1433A}"/>
              </a:ext>
            </a:extLst>
          </p:cNvPr>
          <p:cNvSpPr/>
          <p:nvPr/>
        </p:nvSpPr>
        <p:spPr>
          <a:xfrm>
            <a:off x="466750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19B5712-726B-2630-F1E4-86811CA1CF0A}"/>
              </a:ext>
            </a:extLst>
          </p:cNvPr>
          <p:cNvSpPr/>
          <p:nvPr/>
        </p:nvSpPr>
        <p:spPr>
          <a:xfrm>
            <a:off x="5416735" y="2491818"/>
            <a:ext cx="302354" cy="62292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7CE418F-5FB0-5D4D-6BFE-48CC3B3A8D3B}"/>
              </a:ext>
            </a:extLst>
          </p:cNvPr>
          <p:cNvSpPr/>
          <p:nvPr/>
        </p:nvSpPr>
        <p:spPr>
          <a:xfrm>
            <a:off x="6139533" y="249205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12399805-68AA-B1D2-8B22-A76CA9F5BF83}"/>
              </a:ext>
            </a:extLst>
          </p:cNvPr>
          <p:cNvSpPr/>
          <p:nvPr/>
        </p:nvSpPr>
        <p:spPr>
          <a:xfrm>
            <a:off x="6892885" y="2498214"/>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99C15FFD-5972-C343-B96D-EE3AF36E02C3}"/>
              </a:ext>
            </a:extLst>
          </p:cNvPr>
          <p:cNvSpPr/>
          <p:nvPr/>
        </p:nvSpPr>
        <p:spPr>
          <a:xfrm>
            <a:off x="9809477" y="2498213"/>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6722ECB0-085D-76ED-9F42-37227CA029BB}"/>
              </a:ext>
            </a:extLst>
          </p:cNvPr>
          <p:cNvSpPr/>
          <p:nvPr/>
        </p:nvSpPr>
        <p:spPr>
          <a:xfrm>
            <a:off x="10496505"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2052F40-6921-D3DE-3D79-56574EAC2EB1}"/>
              </a:ext>
            </a:extLst>
          </p:cNvPr>
          <p:cNvSpPr/>
          <p:nvPr/>
        </p:nvSpPr>
        <p:spPr>
          <a:xfrm>
            <a:off x="11257023" y="2498214"/>
            <a:ext cx="302354" cy="6241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3AC188B-C093-8F06-4511-CABD47BA1B5E}"/>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355">
            <a:extLst>
              <a:ext uri="{FF2B5EF4-FFF2-40B4-BE49-F238E27FC236}">
                <a16:creationId xmlns:a16="http://schemas.microsoft.com/office/drawing/2014/main" id="{0DA62CD3-B893-FCA8-C431-6B4EE75A4F4D}"/>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20</a:t>
            </a:fld>
            <a:endParaRPr lang="en-US"/>
          </a:p>
        </p:txBody>
      </p:sp>
      <p:pic>
        <p:nvPicPr>
          <p:cNvPr id="6" name="Graphic 5" descr="Alterations &amp; Tailoring with solid fill">
            <a:extLst>
              <a:ext uri="{FF2B5EF4-FFF2-40B4-BE49-F238E27FC236}">
                <a16:creationId xmlns:a16="http://schemas.microsoft.com/office/drawing/2014/main" id="{6CB4EF98-6D62-D54C-EED2-C83EB73BF2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grpSp>
        <p:nvGrpSpPr>
          <p:cNvPr id="129" name="Group 128">
            <a:extLst>
              <a:ext uri="{FF2B5EF4-FFF2-40B4-BE49-F238E27FC236}">
                <a16:creationId xmlns:a16="http://schemas.microsoft.com/office/drawing/2014/main" id="{AA3DD4C8-533D-DE4E-A90F-3849387D0A74}"/>
              </a:ext>
            </a:extLst>
          </p:cNvPr>
          <p:cNvGrpSpPr/>
          <p:nvPr/>
        </p:nvGrpSpPr>
        <p:grpSpPr>
          <a:xfrm>
            <a:off x="684853" y="1922676"/>
            <a:ext cx="11612840" cy="406090"/>
            <a:chOff x="684853" y="1922676"/>
            <a:chExt cx="11612840" cy="406090"/>
          </a:xfrm>
        </p:grpSpPr>
        <p:sp>
          <p:nvSpPr>
            <p:cNvPr id="26" name="TextBox 25">
              <a:extLst>
                <a:ext uri="{FF2B5EF4-FFF2-40B4-BE49-F238E27FC236}">
                  <a16:creationId xmlns:a16="http://schemas.microsoft.com/office/drawing/2014/main" id="{D9D53172-A393-2D3F-C557-336EFD5C76D1}"/>
                </a:ext>
              </a:extLst>
            </p:cNvPr>
            <p:cNvSpPr txBox="1"/>
            <p:nvPr/>
          </p:nvSpPr>
          <p:spPr>
            <a:xfrm>
              <a:off x="684853" y="1926643"/>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9" name="TextBox 28">
              <a:extLst>
                <a:ext uri="{FF2B5EF4-FFF2-40B4-BE49-F238E27FC236}">
                  <a16:creationId xmlns:a16="http://schemas.microsoft.com/office/drawing/2014/main" id="{8FF14CE7-FD9C-B598-5492-C86531802404}"/>
                </a:ext>
              </a:extLst>
            </p:cNvPr>
            <p:cNvSpPr txBox="1"/>
            <p:nvPr/>
          </p:nvSpPr>
          <p:spPr>
            <a:xfrm>
              <a:off x="3918254" y="1922676"/>
              <a:ext cx="1762468" cy="400110"/>
            </a:xfrm>
            <a:prstGeom prst="rect">
              <a:avLst/>
            </a:prstGeom>
            <a:noFill/>
            <a:ln>
              <a:noFill/>
            </a:ln>
          </p:spPr>
          <p:txBody>
            <a:bodyPr wrap="square">
              <a:spAutoFit/>
            </a:bodyPr>
            <a:lstStyle/>
            <a:p>
              <a:pPr algn="ctr"/>
              <a:r>
                <a:rPr lang="en-US" sz="2000" b="1" dirty="0">
                  <a:solidFill>
                    <a:srgbClr val="95D0FC"/>
                  </a:solidFill>
                </a:rPr>
                <a:t>PT </a:t>
              </a:r>
              <a:r>
                <a:rPr lang="en-US" sz="2000" b="1" dirty="0">
                  <a:solidFill>
                    <a:srgbClr val="453370"/>
                  </a:solidFill>
                </a:rPr>
                <a:t>Req</a:t>
              </a:r>
              <a:endParaRPr lang="en-US" sz="2000" dirty="0">
                <a:latin typeface="Franklin Gothic Medium" panose="020B0603020102020204" pitchFamily="34" charset="0"/>
              </a:endParaRPr>
            </a:p>
          </p:txBody>
        </p:sp>
        <p:sp>
          <p:nvSpPr>
            <p:cNvPr id="59" name="TextBox 58">
              <a:extLst>
                <a:ext uri="{FF2B5EF4-FFF2-40B4-BE49-F238E27FC236}">
                  <a16:creationId xmlns:a16="http://schemas.microsoft.com/office/drawing/2014/main" id="{3AC383FA-A624-B3BA-8E3E-6704A7A36839}"/>
                </a:ext>
              </a:extLst>
            </p:cNvPr>
            <p:cNvSpPr txBox="1"/>
            <p:nvPr/>
          </p:nvSpPr>
          <p:spPr>
            <a:xfrm>
              <a:off x="2661389" y="1922676"/>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60" name="TextBox 59">
              <a:extLst>
                <a:ext uri="{FF2B5EF4-FFF2-40B4-BE49-F238E27FC236}">
                  <a16:creationId xmlns:a16="http://schemas.microsoft.com/office/drawing/2014/main" id="{C2587423-A9E8-4153-6888-25F2A6224168}"/>
                </a:ext>
              </a:extLst>
            </p:cNvPr>
            <p:cNvSpPr txBox="1"/>
            <p:nvPr/>
          </p:nvSpPr>
          <p:spPr>
            <a:xfrm>
              <a:off x="5292657" y="1922676"/>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61" name="TextBox 60">
              <a:extLst>
                <a:ext uri="{FF2B5EF4-FFF2-40B4-BE49-F238E27FC236}">
                  <a16:creationId xmlns:a16="http://schemas.microsoft.com/office/drawing/2014/main" id="{88ADDD00-5C69-9ED9-FA02-2F828DC94837}"/>
                </a:ext>
              </a:extLst>
            </p:cNvPr>
            <p:cNvSpPr txBox="1"/>
            <p:nvPr/>
          </p:nvSpPr>
          <p:spPr>
            <a:xfrm>
              <a:off x="6185183" y="1928656"/>
              <a:ext cx="1747197" cy="400110"/>
            </a:xfrm>
            <a:prstGeom prst="rect">
              <a:avLst/>
            </a:prstGeom>
            <a:noFill/>
            <a:ln>
              <a:noFill/>
            </a:ln>
          </p:spPr>
          <p:txBody>
            <a:bodyPr wrap="square">
              <a:spAutoFit/>
            </a:bodyPr>
            <a:lstStyle/>
            <a:p>
              <a:pPr algn="ctr"/>
              <a:r>
                <a:rPr lang="en-US" sz="2000" b="1" dirty="0">
                  <a:solidFill>
                    <a:srgbClr val="95D0FC"/>
                  </a:solidFill>
                </a:rPr>
                <a:t>PT </a:t>
              </a:r>
              <a:r>
                <a:rPr lang="en-US" sz="2000" b="1" dirty="0" err="1">
                  <a:solidFill>
                    <a:srgbClr val="AA4F23"/>
                  </a:solidFill>
                </a:rPr>
                <a:t>Rsp</a:t>
              </a:r>
              <a:endParaRPr lang="en-US" sz="2000" dirty="0">
                <a:latin typeface="Franklin Gothic Medium" panose="020B0603020102020204" pitchFamily="34" charset="0"/>
              </a:endParaRPr>
            </a:p>
          </p:txBody>
        </p:sp>
        <p:sp>
          <p:nvSpPr>
            <p:cNvPr id="62" name="TextBox 61">
              <a:extLst>
                <a:ext uri="{FF2B5EF4-FFF2-40B4-BE49-F238E27FC236}">
                  <a16:creationId xmlns:a16="http://schemas.microsoft.com/office/drawing/2014/main" id="{1073E7BA-22E7-FDCB-2614-E5F57DDFB567}"/>
                </a:ext>
              </a:extLst>
            </p:cNvPr>
            <p:cNvSpPr txBox="1"/>
            <p:nvPr/>
          </p:nvSpPr>
          <p:spPr>
            <a:xfrm>
              <a:off x="7616902" y="1928656"/>
              <a:ext cx="147755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63" name="TextBox 62">
              <a:extLst>
                <a:ext uri="{FF2B5EF4-FFF2-40B4-BE49-F238E27FC236}">
                  <a16:creationId xmlns:a16="http://schemas.microsoft.com/office/drawing/2014/main" id="{83E5A446-9103-EFAE-53C8-C955B9AB2BDB}"/>
                </a:ext>
              </a:extLst>
            </p:cNvPr>
            <p:cNvSpPr txBox="1"/>
            <p:nvPr/>
          </p:nvSpPr>
          <p:spPr>
            <a:xfrm>
              <a:off x="9665305" y="1924930"/>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28" name="TextBox 127">
              <a:extLst>
                <a:ext uri="{FF2B5EF4-FFF2-40B4-BE49-F238E27FC236}">
                  <a16:creationId xmlns:a16="http://schemas.microsoft.com/office/drawing/2014/main" id="{80532DA1-F49F-EEAF-0C5F-1800D10BF1E5}"/>
                </a:ext>
              </a:extLst>
            </p:cNvPr>
            <p:cNvSpPr txBox="1"/>
            <p:nvPr/>
          </p:nvSpPr>
          <p:spPr>
            <a:xfrm>
              <a:off x="10892513" y="1922676"/>
              <a:ext cx="1405180"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grpSp>
    </p:spTree>
    <p:custDataLst>
      <p:tags r:id="rId1"/>
    </p:custDataLst>
    <p:extLst>
      <p:ext uri="{BB962C8B-B14F-4D97-AF65-F5344CB8AC3E}">
        <p14:creationId xmlns:p14="http://schemas.microsoft.com/office/powerpoint/2010/main" val="206938953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66" grpId="0" animBg="1"/>
      <p:bldP spid="143" grpId="0" animBg="1"/>
      <p:bldP spid="147" grpId="0" animBg="1"/>
      <p:bldP spid="162" grpId="0" animBg="1"/>
      <p:bldP spid="173" grpId="0" animBg="1"/>
      <p:bldP spid="175" grpId="0" animBg="1"/>
      <p:bldP spid="176" grpId="0" animBg="1"/>
      <p:bldP spid="177" grpId="0" animBg="1"/>
      <p:bldP spid="178" grpId="0" animBg="1"/>
      <p:bldP spid="179" grpId="0" animBg="1"/>
      <p:bldP spid="188" grpId="0" animBg="1"/>
      <p:bldP spid="190" grpId="0" animBg="1"/>
      <p:bldP spid="191" grpId="0" animBg="1"/>
      <p:bldP spid="192" grpId="0" animBg="1"/>
      <p:bldP spid="193" grpId="0" animBg="1"/>
      <p:bldP spid="194" grpId="0" animBg="1"/>
      <p:bldP spid="137" grpId="0" animBg="1"/>
      <p:bldP spid="139" grpId="0" animBg="1"/>
      <p:bldP spid="7" grpId="0" animBg="1"/>
      <p:bldP spid="8" grpId="0" animBg="1"/>
      <p:bldP spid="9" grpId="0" animBg="1"/>
      <p:bldP spid="10" grpId="0" animBg="1"/>
      <p:bldP spid="11" grpId="0" animBg="1"/>
      <p:bldP spid="12" grpId="0" animBg="1"/>
      <p:bldP spid="140" grpId="0" animBg="1"/>
      <p:bldP spid="138" grpId="0" animBg="1"/>
      <p:bldP spid="144" grpId="0" animBg="1"/>
      <p:bldP spid="167" grpId="0" animBg="1"/>
      <p:bldP spid="148" grpId="0" animBg="1"/>
      <p:bldP spid="163" grpId="0" animBg="1"/>
      <p:bldP spid="15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49F82-90AF-F606-45DA-3937DC9CEBA4}"/>
            </a:ext>
          </a:extLst>
        </p:cNvPr>
        <p:cNvGrpSpPr/>
        <p:nvPr/>
      </p:nvGrpSpPr>
      <p:grpSpPr>
        <a:xfrm>
          <a:off x="0" y="0"/>
          <a:ext cx="0" cy="0"/>
          <a:chOff x="0" y="0"/>
          <a:chExt cx="0" cy="0"/>
        </a:xfrm>
      </p:grpSpPr>
      <p:sp>
        <p:nvSpPr>
          <p:cNvPr id="149" name="Rectangle 148">
            <a:extLst>
              <a:ext uri="{FF2B5EF4-FFF2-40B4-BE49-F238E27FC236}">
                <a16:creationId xmlns:a16="http://schemas.microsoft.com/office/drawing/2014/main" id="{1710C865-AF90-C424-D862-A8A6F102E025}"/>
              </a:ext>
            </a:extLst>
          </p:cNvPr>
          <p:cNvSpPr/>
          <p:nvPr/>
        </p:nvSpPr>
        <p:spPr>
          <a:xfrm>
            <a:off x="11261219" y="2672454"/>
            <a:ext cx="298157" cy="44989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6" name="Rectangle 165">
            <a:extLst>
              <a:ext uri="{FF2B5EF4-FFF2-40B4-BE49-F238E27FC236}">
                <a16:creationId xmlns:a16="http://schemas.microsoft.com/office/drawing/2014/main" id="{0F5D2ACB-DE04-CE5B-1120-C61033E3819D}"/>
              </a:ext>
            </a:extLst>
          </p:cNvPr>
          <p:cNvSpPr/>
          <p:nvPr/>
        </p:nvSpPr>
        <p:spPr>
          <a:xfrm>
            <a:off x="6890033" y="2661433"/>
            <a:ext cx="308321" cy="453308"/>
          </a:xfrm>
          <a:prstGeom prst="rect">
            <a:avLst/>
          </a:prstGeom>
          <a:solidFill>
            <a:srgbClr val="5F9E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 name="Title 1">
            <a:extLst>
              <a:ext uri="{FF2B5EF4-FFF2-40B4-BE49-F238E27FC236}">
                <a16:creationId xmlns:a16="http://schemas.microsoft.com/office/drawing/2014/main" id="{CB93C628-0665-6ADE-9761-AAA83CEF2618}"/>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sp>
        <p:nvSpPr>
          <p:cNvPr id="143" name="Rectangle 142">
            <a:extLst>
              <a:ext uri="{FF2B5EF4-FFF2-40B4-BE49-F238E27FC236}">
                <a16:creationId xmlns:a16="http://schemas.microsoft.com/office/drawing/2014/main" id="{8ACDBD93-E462-DDB6-80F4-390283523461}"/>
              </a:ext>
            </a:extLst>
          </p:cNvPr>
          <p:cNvSpPr/>
          <p:nvPr/>
        </p:nvSpPr>
        <p:spPr>
          <a:xfrm>
            <a:off x="6142122"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7" name="Rectangle 146">
            <a:extLst>
              <a:ext uri="{FF2B5EF4-FFF2-40B4-BE49-F238E27FC236}">
                <a16:creationId xmlns:a16="http://schemas.microsoft.com/office/drawing/2014/main" id="{38C53842-E805-58CC-F3D3-8FF8A29B8DE2}"/>
              </a:ext>
            </a:extLst>
          </p:cNvPr>
          <p:cNvSpPr/>
          <p:nvPr/>
        </p:nvSpPr>
        <p:spPr>
          <a:xfrm>
            <a:off x="9816245"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E000889F-AE33-D4F0-5F14-09625277A01A}"/>
              </a:ext>
            </a:extLst>
          </p:cNvPr>
          <p:cNvSpPr/>
          <p:nvPr/>
        </p:nvSpPr>
        <p:spPr>
          <a:xfrm>
            <a:off x="10503706" y="2968285"/>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8242004F-5EDF-17F4-7D6D-C16F8F6E29FA}"/>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4E1D5617-F9E1-F904-C0A5-B4087CD58E5C}"/>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2BD402FA-85B2-5706-806C-DC27574B342B}"/>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CD919E31-10BE-50B0-6B4A-BC85DD73046D}"/>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245C415B-1856-AEFD-5BC1-332506591896}"/>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22783329-61B3-317D-8D58-DF37F4816DE9}"/>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34916703-F5E9-BF27-F15C-70296237C4C5}"/>
              </a:ext>
            </a:extLst>
          </p:cNvPr>
          <p:cNvSpPr/>
          <p:nvPr/>
        </p:nvSpPr>
        <p:spPr>
          <a:xfrm>
            <a:off x="7536368" y="2666842"/>
            <a:ext cx="307441" cy="4479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E85981D0-D339-17CF-A8DD-D727405A2887}"/>
              </a:ext>
            </a:extLst>
          </p:cNvPr>
          <p:cNvSpPr/>
          <p:nvPr/>
        </p:nvSpPr>
        <p:spPr>
          <a:xfrm>
            <a:off x="8890421" y="2498213"/>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4BC613CB-8E82-2EDA-EDB4-1B4F183217D1}"/>
              </a:ext>
            </a:extLst>
          </p:cNvPr>
          <p:cNvSpPr/>
          <p:nvPr/>
        </p:nvSpPr>
        <p:spPr>
          <a:xfrm>
            <a:off x="8548856"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C4AD0473-0C4F-F784-9B44-C4C211153D04}"/>
              </a:ext>
            </a:extLst>
          </p:cNvPr>
          <p:cNvSpPr/>
          <p:nvPr/>
        </p:nvSpPr>
        <p:spPr>
          <a:xfrm>
            <a:off x="8211581"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C7406B2E-CCA6-67FE-B474-B075A7E69033}"/>
              </a:ext>
            </a:extLst>
          </p:cNvPr>
          <p:cNvSpPr/>
          <p:nvPr/>
        </p:nvSpPr>
        <p:spPr>
          <a:xfrm>
            <a:off x="7870188"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D9DF198A-D6C9-E2A1-C992-42EE1D10D6FF}"/>
              </a:ext>
            </a:extLst>
          </p:cNvPr>
          <p:cNvSpPr/>
          <p:nvPr/>
        </p:nvSpPr>
        <p:spPr>
          <a:xfrm>
            <a:off x="7530542" y="2498214"/>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62D0CC5-2A12-B474-CCC4-DEE7091446FF}"/>
              </a:ext>
            </a:extLst>
          </p:cNvPr>
          <p:cNvSpPr/>
          <p:nvPr/>
        </p:nvSpPr>
        <p:spPr>
          <a:xfrm>
            <a:off x="5416449" y="2943771"/>
            <a:ext cx="300545" cy="16448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39" name="Rectangle 138">
            <a:extLst>
              <a:ext uri="{FF2B5EF4-FFF2-40B4-BE49-F238E27FC236}">
                <a16:creationId xmlns:a16="http://schemas.microsoft.com/office/drawing/2014/main" id="{C136A9FE-5150-87AC-A071-7A0750E3DF22}"/>
              </a:ext>
            </a:extLst>
          </p:cNvPr>
          <p:cNvSpPr/>
          <p:nvPr/>
        </p:nvSpPr>
        <p:spPr>
          <a:xfrm>
            <a:off x="4665339" y="2651188"/>
            <a:ext cx="300112" cy="46843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9B3FB544-93E0-1D5C-1A2E-4DCC27E346C1}"/>
              </a:ext>
            </a:extLst>
          </p:cNvPr>
          <p:cNvSpPr/>
          <p:nvPr/>
        </p:nvSpPr>
        <p:spPr>
          <a:xfrm>
            <a:off x="2638629" y="2944127"/>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EA77C4-9DA4-13FB-992A-6B20EFFE4FD9}"/>
              </a:ext>
            </a:extLst>
          </p:cNvPr>
          <p:cNvSpPr/>
          <p:nvPr/>
        </p:nvSpPr>
        <p:spPr>
          <a:xfrm>
            <a:off x="2634505" y="2486891"/>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801BD8-80DE-CE0E-B3F5-CB691FC68E71}"/>
              </a:ext>
            </a:extLst>
          </p:cNvPr>
          <p:cNvSpPr/>
          <p:nvPr/>
        </p:nvSpPr>
        <p:spPr>
          <a:xfrm>
            <a:off x="4034344"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D39CE4-8C1A-B73F-2942-EB702EDA5EA4}"/>
              </a:ext>
            </a:extLst>
          </p:cNvPr>
          <p:cNvSpPr/>
          <p:nvPr/>
        </p:nvSpPr>
        <p:spPr>
          <a:xfrm>
            <a:off x="3690826"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DDE419-F949-6E6B-1B53-E6F9CD26DE3C}"/>
              </a:ext>
            </a:extLst>
          </p:cNvPr>
          <p:cNvSpPr/>
          <p:nvPr/>
        </p:nvSpPr>
        <p:spPr>
          <a:xfrm>
            <a:off x="3342806"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D961AE-DA18-56ED-1851-FE2B3C459181}"/>
              </a:ext>
            </a:extLst>
          </p:cNvPr>
          <p:cNvSpPr/>
          <p:nvPr/>
        </p:nvSpPr>
        <p:spPr>
          <a:xfrm>
            <a:off x="2990665"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793B40B-B75D-D8F8-00AB-FAA678B31685}"/>
              </a:ext>
            </a:extLst>
          </p:cNvPr>
          <p:cNvSpPr/>
          <p:nvPr/>
        </p:nvSpPr>
        <p:spPr>
          <a:xfrm>
            <a:off x="466750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98E33821-9673-6DA7-106D-5A882E752ECF}"/>
              </a:ext>
            </a:extLst>
          </p:cNvPr>
          <p:cNvSpPr/>
          <p:nvPr/>
        </p:nvSpPr>
        <p:spPr>
          <a:xfrm>
            <a:off x="5416735" y="2491818"/>
            <a:ext cx="302354" cy="62292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F910B9ED-AEB9-2FDE-18B7-470F80C227C1}"/>
              </a:ext>
            </a:extLst>
          </p:cNvPr>
          <p:cNvSpPr/>
          <p:nvPr/>
        </p:nvSpPr>
        <p:spPr>
          <a:xfrm>
            <a:off x="6139533" y="249205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4B5063B-2528-DEFA-8FF2-9CC37D229E8C}"/>
              </a:ext>
            </a:extLst>
          </p:cNvPr>
          <p:cNvSpPr/>
          <p:nvPr/>
        </p:nvSpPr>
        <p:spPr>
          <a:xfrm>
            <a:off x="6892885" y="2498214"/>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71857818-3DD9-6FAD-3F71-853D38F1A863}"/>
              </a:ext>
            </a:extLst>
          </p:cNvPr>
          <p:cNvSpPr/>
          <p:nvPr/>
        </p:nvSpPr>
        <p:spPr>
          <a:xfrm>
            <a:off x="9809477" y="2498213"/>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F9394CCF-9676-00F6-9F1F-1A4FBF302878}"/>
              </a:ext>
            </a:extLst>
          </p:cNvPr>
          <p:cNvSpPr/>
          <p:nvPr/>
        </p:nvSpPr>
        <p:spPr>
          <a:xfrm>
            <a:off x="10496505"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30E6CFB1-4CF0-12A4-0198-E96E06DA287C}"/>
              </a:ext>
            </a:extLst>
          </p:cNvPr>
          <p:cNvSpPr/>
          <p:nvPr/>
        </p:nvSpPr>
        <p:spPr>
          <a:xfrm>
            <a:off x="11257023" y="2498214"/>
            <a:ext cx="302354" cy="6241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20E6AD-B7A5-93A6-3B1F-DBE3F90C27F6}"/>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lterations &amp; Tailoring with solid fill">
            <a:extLst>
              <a:ext uri="{FF2B5EF4-FFF2-40B4-BE49-F238E27FC236}">
                <a16:creationId xmlns:a16="http://schemas.microsoft.com/office/drawing/2014/main" id="{59DA67C7-3C15-AEE0-D191-86367395F4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2487423" y="2566100"/>
            <a:ext cx="403537" cy="403537"/>
          </a:xfrm>
          <a:prstGeom prst="rect">
            <a:avLst/>
          </a:prstGeom>
        </p:spPr>
      </p:pic>
      <p:sp>
        <p:nvSpPr>
          <p:cNvPr id="5" name="Slide Number Placeholder 355">
            <a:extLst>
              <a:ext uri="{FF2B5EF4-FFF2-40B4-BE49-F238E27FC236}">
                <a16:creationId xmlns:a16="http://schemas.microsoft.com/office/drawing/2014/main" id="{46BECC77-08EB-3FDF-34FF-67B56A085D03}"/>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21</a:t>
            </a:fld>
            <a:endParaRPr lang="en-US"/>
          </a:p>
        </p:txBody>
      </p:sp>
      <p:pic>
        <p:nvPicPr>
          <p:cNvPr id="6" name="Graphic 5" descr="Alterations &amp; Tailoring with solid fill">
            <a:extLst>
              <a:ext uri="{FF2B5EF4-FFF2-40B4-BE49-F238E27FC236}">
                <a16:creationId xmlns:a16="http://schemas.microsoft.com/office/drawing/2014/main" id="{AC6A0506-EBE3-7DD5-9351-B3709259FC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sp>
        <p:nvSpPr>
          <p:cNvPr id="4" name="TextBox 3">
            <a:extLst>
              <a:ext uri="{FF2B5EF4-FFF2-40B4-BE49-F238E27FC236}">
                <a16:creationId xmlns:a16="http://schemas.microsoft.com/office/drawing/2014/main" id="{287903CD-4E9B-CB36-EC2A-D0CAB709E30F}"/>
              </a:ext>
            </a:extLst>
          </p:cNvPr>
          <p:cNvSpPr txBox="1"/>
          <p:nvPr/>
        </p:nvSpPr>
        <p:spPr>
          <a:xfrm>
            <a:off x="684853" y="1926643"/>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5" name="TextBox 14">
            <a:extLst>
              <a:ext uri="{FF2B5EF4-FFF2-40B4-BE49-F238E27FC236}">
                <a16:creationId xmlns:a16="http://schemas.microsoft.com/office/drawing/2014/main" id="{E2C3AF08-4669-1517-2453-8C89BE128A79}"/>
              </a:ext>
            </a:extLst>
          </p:cNvPr>
          <p:cNvSpPr txBox="1"/>
          <p:nvPr/>
        </p:nvSpPr>
        <p:spPr>
          <a:xfrm>
            <a:off x="3918254" y="1922676"/>
            <a:ext cx="1762468" cy="400110"/>
          </a:xfrm>
          <a:prstGeom prst="rect">
            <a:avLst/>
          </a:prstGeom>
          <a:noFill/>
          <a:ln>
            <a:noFill/>
          </a:ln>
        </p:spPr>
        <p:txBody>
          <a:bodyPr wrap="square">
            <a:spAutoFit/>
          </a:bodyPr>
          <a:lstStyle/>
          <a:p>
            <a:pPr algn="ctr"/>
            <a:r>
              <a:rPr lang="en-US" sz="2000" b="1" dirty="0">
                <a:solidFill>
                  <a:srgbClr val="95D0FC"/>
                </a:solidFill>
              </a:rPr>
              <a:t>PT </a:t>
            </a:r>
            <a:r>
              <a:rPr lang="en-US" sz="2000" b="1" dirty="0">
                <a:solidFill>
                  <a:srgbClr val="453370"/>
                </a:solidFill>
              </a:rPr>
              <a:t>Req</a:t>
            </a:r>
            <a:endParaRPr lang="en-US" sz="2000" dirty="0">
              <a:latin typeface="Franklin Gothic Medium" panose="020B0603020102020204" pitchFamily="34" charset="0"/>
            </a:endParaRPr>
          </a:p>
        </p:txBody>
      </p:sp>
      <p:sp>
        <p:nvSpPr>
          <p:cNvPr id="16" name="TextBox 15">
            <a:extLst>
              <a:ext uri="{FF2B5EF4-FFF2-40B4-BE49-F238E27FC236}">
                <a16:creationId xmlns:a16="http://schemas.microsoft.com/office/drawing/2014/main" id="{04DCBAE6-B850-B1B5-B150-867E3100512F}"/>
              </a:ext>
            </a:extLst>
          </p:cNvPr>
          <p:cNvSpPr txBox="1"/>
          <p:nvPr/>
        </p:nvSpPr>
        <p:spPr>
          <a:xfrm>
            <a:off x="2661389" y="1922676"/>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7" name="TextBox 16">
            <a:extLst>
              <a:ext uri="{FF2B5EF4-FFF2-40B4-BE49-F238E27FC236}">
                <a16:creationId xmlns:a16="http://schemas.microsoft.com/office/drawing/2014/main" id="{BE782E5D-1CEA-12EB-8181-A52B877FC2BC}"/>
              </a:ext>
            </a:extLst>
          </p:cNvPr>
          <p:cNvSpPr txBox="1"/>
          <p:nvPr/>
        </p:nvSpPr>
        <p:spPr>
          <a:xfrm>
            <a:off x="5292657" y="1922676"/>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8" name="TextBox 17">
            <a:extLst>
              <a:ext uri="{FF2B5EF4-FFF2-40B4-BE49-F238E27FC236}">
                <a16:creationId xmlns:a16="http://schemas.microsoft.com/office/drawing/2014/main" id="{E76A6745-E591-0BCA-0AD7-9D035780B30A}"/>
              </a:ext>
            </a:extLst>
          </p:cNvPr>
          <p:cNvSpPr txBox="1"/>
          <p:nvPr/>
        </p:nvSpPr>
        <p:spPr>
          <a:xfrm>
            <a:off x="6185183" y="1928656"/>
            <a:ext cx="1747197" cy="400110"/>
          </a:xfrm>
          <a:prstGeom prst="rect">
            <a:avLst/>
          </a:prstGeom>
          <a:noFill/>
          <a:ln>
            <a:noFill/>
          </a:ln>
        </p:spPr>
        <p:txBody>
          <a:bodyPr wrap="square">
            <a:spAutoFit/>
          </a:bodyPr>
          <a:lstStyle/>
          <a:p>
            <a:pPr algn="ctr"/>
            <a:r>
              <a:rPr lang="en-US" sz="2000" b="1" dirty="0">
                <a:solidFill>
                  <a:srgbClr val="95D0FC"/>
                </a:solidFill>
              </a:rPr>
              <a:t>PT </a:t>
            </a:r>
            <a:r>
              <a:rPr lang="en-US" sz="2000" b="1" dirty="0" err="1">
                <a:solidFill>
                  <a:srgbClr val="AA4F23"/>
                </a:solidFill>
              </a:rPr>
              <a:t>Rsp</a:t>
            </a:r>
            <a:endParaRPr lang="en-US" sz="2000" dirty="0">
              <a:latin typeface="Franklin Gothic Medium" panose="020B0603020102020204" pitchFamily="34" charset="0"/>
            </a:endParaRPr>
          </a:p>
        </p:txBody>
      </p:sp>
      <p:sp>
        <p:nvSpPr>
          <p:cNvPr id="19" name="TextBox 18">
            <a:extLst>
              <a:ext uri="{FF2B5EF4-FFF2-40B4-BE49-F238E27FC236}">
                <a16:creationId xmlns:a16="http://schemas.microsoft.com/office/drawing/2014/main" id="{45918743-85FC-B959-F079-608EA1AC6676}"/>
              </a:ext>
            </a:extLst>
          </p:cNvPr>
          <p:cNvSpPr txBox="1"/>
          <p:nvPr/>
        </p:nvSpPr>
        <p:spPr>
          <a:xfrm>
            <a:off x="7616902" y="1928656"/>
            <a:ext cx="147755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0" name="TextBox 19">
            <a:extLst>
              <a:ext uri="{FF2B5EF4-FFF2-40B4-BE49-F238E27FC236}">
                <a16:creationId xmlns:a16="http://schemas.microsoft.com/office/drawing/2014/main" id="{0B09AC35-75D9-56D7-8657-EB739B20AC33}"/>
              </a:ext>
            </a:extLst>
          </p:cNvPr>
          <p:cNvSpPr txBox="1"/>
          <p:nvPr/>
        </p:nvSpPr>
        <p:spPr>
          <a:xfrm>
            <a:off x="9665305" y="1924930"/>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1" name="TextBox 20">
            <a:extLst>
              <a:ext uri="{FF2B5EF4-FFF2-40B4-BE49-F238E27FC236}">
                <a16:creationId xmlns:a16="http://schemas.microsoft.com/office/drawing/2014/main" id="{2546168B-B8F0-BF1F-B467-4BB430BA9844}"/>
              </a:ext>
            </a:extLst>
          </p:cNvPr>
          <p:cNvSpPr txBox="1"/>
          <p:nvPr/>
        </p:nvSpPr>
        <p:spPr>
          <a:xfrm>
            <a:off x="10892513" y="1922676"/>
            <a:ext cx="1405180"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4" name="Content Placeholder 2">
            <a:extLst>
              <a:ext uri="{FF2B5EF4-FFF2-40B4-BE49-F238E27FC236}">
                <a16:creationId xmlns:a16="http://schemas.microsoft.com/office/drawing/2014/main" id="{52810413-46A5-6574-8736-DD6C0758ED59}"/>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3FBA48"/>
                </a:solidFill>
                <a:latin typeface="Tw Cen MT" panose="020B0602020104020603" pitchFamily="34" charset="77"/>
              </a:rPr>
              <a:t>Stitch flits across request categories to reduce network traffic overhead</a:t>
            </a:r>
          </a:p>
        </p:txBody>
      </p:sp>
    </p:spTree>
    <p:custDataLst>
      <p:tags r:id="rId1"/>
    </p:custDataLst>
    <p:extLst>
      <p:ext uri="{BB962C8B-B14F-4D97-AF65-F5344CB8AC3E}">
        <p14:creationId xmlns:p14="http://schemas.microsoft.com/office/powerpoint/2010/main" val="1687877062"/>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97BFC-6360-D5B0-E56D-2DFEAEA5F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EF553-196F-9DC9-35A0-719A4A5B8B23}"/>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sp>
        <p:nvSpPr>
          <p:cNvPr id="149" name="Rectangle 148">
            <a:extLst>
              <a:ext uri="{FF2B5EF4-FFF2-40B4-BE49-F238E27FC236}">
                <a16:creationId xmlns:a16="http://schemas.microsoft.com/office/drawing/2014/main" id="{D7D6AEE0-9C7F-39F2-0315-37F493C98D12}"/>
              </a:ext>
            </a:extLst>
          </p:cNvPr>
          <p:cNvSpPr/>
          <p:nvPr/>
        </p:nvSpPr>
        <p:spPr>
          <a:xfrm>
            <a:off x="11261219" y="2672454"/>
            <a:ext cx="298157" cy="44989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6" name="Rectangle 165">
            <a:extLst>
              <a:ext uri="{FF2B5EF4-FFF2-40B4-BE49-F238E27FC236}">
                <a16:creationId xmlns:a16="http://schemas.microsoft.com/office/drawing/2014/main" id="{D4FFA968-7D40-C671-CD56-72CE7B7E2EBD}"/>
              </a:ext>
            </a:extLst>
          </p:cNvPr>
          <p:cNvSpPr/>
          <p:nvPr/>
        </p:nvSpPr>
        <p:spPr>
          <a:xfrm>
            <a:off x="6890033" y="2661433"/>
            <a:ext cx="308321" cy="453308"/>
          </a:xfrm>
          <a:prstGeom prst="rect">
            <a:avLst/>
          </a:prstGeom>
          <a:solidFill>
            <a:srgbClr val="5F9E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3" name="Rectangle 142">
            <a:extLst>
              <a:ext uri="{FF2B5EF4-FFF2-40B4-BE49-F238E27FC236}">
                <a16:creationId xmlns:a16="http://schemas.microsoft.com/office/drawing/2014/main" id="{401020A1-0696-AA3D-CA4E-438F1CB130AE}"/>
              </a:ext>
            </a:extLst>
          </p:cNvPr>
          <p:cNvSpPr/>
          <p:nvPr/>
        </p:nvSpPr>
        <p:spPr>
          <a:xfrm>
            <a:off x="6142122"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7" name="Rectangle 146">
            <a:extLst>
              <a:ext uri="{FF2B5EF4-FFF2-40B4-BE49-F238E27FC236}">
                <a16:creationId xmlns:a16="http://schemas.microsoft.com/office/drawing/2014/main" id="{86E0D73A-08D4-7D8C-4384-551CE2CDCA4F}"/>
              </a:ext>
            </a:extLst>
          </p:cNvPr>
          <p:cNvSpPr/>
          <p:nvPr/>
        </p:nvSpPr>
        <p:spPr>
          <a:xfrm>
            <a:off x="9816245"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6F97F4FA-E6BF-BA71-9E21-A1910D881014}"/>
              </a:ext>
            </a:extLst>
          </p:cNvPr>
          <p:cNvSpPr/>
          <p:nvPr/>
        </p:nvSpPr>
        <p:spPr>
          <a:xfrm>
            <a:off x="10503706" y="2968285"/>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4AB80910-E863-9083-3FA7-330265A08FC4}"/>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BDEDA6F9-DB59-240C-02EA-C70370F181F3}"/>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468A8A40-FB9D-B41E-0908-B827740D5265}"/>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2EDFB750-4E5B-C90E-B7CB-145C4CF2087F}"/>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64635A88-FBB5-1079-5536-BE17DD3868DA}"/>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86B932A6-7CE5-88BC-7C80-3A2CF4C33F1D}"/>
              </a:ext>
            </a:extLst>
          </p:cNvPr>
          <p:cNvSpPr/>
          <p:nvPr/>
        </p:nvSpPr>
        <p:spPr>
          <a:xfrm>
            <a:off x="7536368" y="2666842"/>
            <a:ext cx="307441" cy="4479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E7CD9FBC-6C6E-C586-3A50-8B3A05365C09}"/>
              </a:ext>
            </a:extLst>
          </p:cNvPr>
          <p:cNvSpPr/>
          <p:nvPr/>
        </p:nvSpPr>
        <p:spPr>
          <a:xfrm>
            <a:off x="8890421" y="2498213"/>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BA8A94EB-16F5-15E3-8341-A136BC2BE5ED}"/>
              </a:ext>
            </a:extLst>
          </p:cNvPr>
          <p:cNvSpPr/>
          <p:nvPr/>
        </p:nvSpPr>
        <p:spPr>
          <a:xfrm>
            <a:off x="8548856"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94877481-399F-8004-F00F-C5FC135D4656}"/>
              </a:ext>
            </a:extLst>
          </p:cNvPr>
          <p:cNvSpPr/>
          <p:nvPr/>
        </p:nvSpPr>
        <p:spPr>
          <a:xfrm>
            <a:off x="8211581"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D96C2DCA-7295-54CC-D189-F543E35F6726}"/>
              </a:ext>
            </a:extLst>
          </p:cNvPr>
          <p:cNvSpPr/>
          <p:nvPr/>
        </p:nvSpPr>
        <p:spPr>
          <a:xfrm>
            <a:off x="7870188"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B86DB539-2883-921F-6EC2-CD2905A22D25}"/>
              </a:ext>
            </a:extLst>
          </p:cNvPr>
          <p:cNvSpPr/>
          <p:nvPr/>
        </p:nvSpPr>
        <p:spPr>
          <a:xfrm>
            <a:off x="7530542" y="2498214"/>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594F851-133F-D75F-AA4A-D1E0484CC299}"/>
              </a:ext>
            </a:extLst>
          </p:cNvPr>
          <p:cNvSpPr/>
          <p:nvPr/>
        </p:nvSpPr>
        <p:spPr>
          <a:xfrm>
            <a:off x="5416449" y="2943771"/>
            <a:ext cx="300545" cy="16448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39" name="Rectangle 138">
            <a:extLst>
              <a:ext uri="{FF2B5EF4-FFF2-40B4-BE49-F238E27FC236}">
                <a16:creationId xmlns:a16="http://schemas.microsoft.com/office/drawing/2014/main" id="{864EBCCE-2784-7764-D603-EE9BA0715C7D}"/>
              </a:ext>
            </a:extLst>
          </p:cNvPr>
          <p:cNvSpPr/>
          <p:nvPr/>
        </p:nvSpPr>
        <p:spPr>
          <a:xfrm>
            <a:off x="4665339" y="2651188"/>
            <a:ext cx="300112" cy="46843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 name="Rectangle 7">
            <a:extLst>
              <a:ext uri="{FF2B5EF4-FFF2-40B4-BE49-F238E27FC236}">
                <a16:creationId xmlns:a16="http://schemas.microsoft.com/office/drawing/2014/main" id="{BC1B3CFA-5A26-3210-89B3-F16D615FC691}"/>
              </a:ext>
            </a:extLst>
          </p:cNvPr>
          <p:cNvSpPr/>
          <p:nvPr/>
        </p:nvSpPr>
        <p:spPr>
          <a:xfrm>
            <a:off x="2634505" y="2486891"/>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65A4D85-AD4B-01DC-8BF1-89BD9A80ECB9}"/>
              </a:ext>
            </a:extLst>
          </p:cNvPr>
          <p:cNvSpPr/>
          <p:nvPr/>
        </p:nvSpPr>
        <p:spPr>
          <a:xfrm>
            <a:off x="4034344"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2FAB10E-7DD0-831F-5424-C9B1F2EE9C68}"/>
              </a:ext>
            </a:extLst>
          </p:cNvPr>
          <p:cNvSpPr/>
          <p:nvPr/>
        </p:nvSpPr>
        <p:spPr>
          <a:xfrm>
            <a:off x="3690826"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CD9601-A6DD-1DF2-E9F0-80B00A25CB8D}"/>
              </a:ext>
            </a:extLst>
          </p:cNvPr>
          <p:cNvSpPr/>
          <p:nvPr/>
        </p:nvSpPr>
        <p:spPr>
          <a:xfrm>
            <a:off x="3342806"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5CC924-70C7-6558-BEBE-CAEEAFA2189F}"/>
              </a:ext>
            </a:extLst>
          </p:cNvPr>
          <p:cNvSpPr/>
          <p:nvPr/>
        </p:nvSpPr>
        <p:spPr>
          <a:xfrm>
            <a:off x="2990665"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C9A194F7-88A6-9AB3-2E04-406EF11E5C4D}"/>
              </a:ext>
            </a:extLst>
          </p:cNvPr>
          <p:cNvSpPr/>
          <p:nvPr/>
        </p:nvSpPr>
        <p:spPr>
          <a:xfrm>
            <a:off x="466750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1166EEA2-6D48-7886-833E-8FC1322E601A}"/>
              </a:ext>
            </a:extLst>
          </p:cNvPr>
          <p:cNvSpPr/>
          <p:nvPr/>
        </p:nvSpPr>
        <p:spPr>
          <a:xfrm>
            <a:off x="5416735" y="2491818"/>
            <a:ext cx="302354" cy="62292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ECF80450-9BF8-83A2-2EA0-2DFEB3917D1B}"/>
              </a:ext>
            </a:extLst>
          </p:cNvPr>
          <p:cNvSpPr/>
          <p:nvPr/>
        </p:nvSpPr>
        <p:spPr>
          <a:xfrm>
            <a:off x="6139533" y="249205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1D49127C-CAD4-5CAA-9D65-EC80C7AB3723}"/>
              </a:ext>
            </a:extLst>
          </p:cNvPr>
          <p:cNvSpPr/>
          <p:nvPr/>
        </p:nvSpPr>
        <p:spPr>
          <a:xfrm>
            <a:off x="6892885" y="2498214"/>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9BA57D71-E0D3-9850-3087-191C031EB63A}"/>
              </a:ext>
            </a:extLst>
          </p:cNvPr>
          <p:cNvSpPr/>
          <p:nvPr/>
        </p:nvSpPr>
        <p:spPr>
          <a:xfrm>
            <a:off x="9809477" y="2498213"/>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61A96A90-2E78-5C30-2718-B972624D6F2D}"/>
              </a:ext>
            </a:extLst>
          </p:cNvPr>
          <p:cNvSpPr/>
          <p:nvPr/>
        </p:nvSpPr>
        <p:spPr>
          <a:xfrm>
            <a:off x="10496505"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F7BE150-F732-3188-732E-339A94FFDBFC}"/>
              </a:ext>
            </a:extLst>
          </p:cNvPr>
          <p:cNvSpPr/>
          <p:nvPr/>
        </p:nvSpPr>
        <p:spPr>
          <a:xfrm>
            <a:off x="11257023" y="2498214"/>
            <a:ext cx="302354" cy="6241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765F3F-0A70-5587-989C-80C551B66627}"/>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lterations &amp; Tailoring with solid fill">
            <a:extLst>
              <a:ext uri="{FF2B5EF4-FFF2-40B4-BE49-F238E27FC236}">
                <a16:creationId xmlns:a16="http://schemas.microsoft.com/office/drawing/2014/main" id="{CAB614A4-512A-099C-73BF-10E3D0E0C0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64985" y="2430317"/>
            <a:ext cx="403537" cy="403537"/>
          </a:xfrm>
          <a:prstGeom prst="rect">
            <a:avLst/>
          </a:prstGeom>
        </p:spPr>
      </p:pic>
      <p:sp>
        <p:nvSpPr>
          <p:cNvPr id="5" name="Rectangle 4">
            <a:extLst>
              <a:ext uri="{FF2B5EF4-FFF2-40B4-BE49-F238E27FC236}">
                <a16:creationId xmlns:a16="http://schemas.microsoft.com/office/drawing/2014/main" id="{97FBBA3E-BA91-2ED1-6ADB-075A99AF7184}"/>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356C82AA-9D83-FA53-786E-4B27124CE10F}"/>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lterations &amp; Tailoring with solid fill">
            <a:extLst>
              <a:ext uri="{FF2B5EF4-FFF2-40B4-BE49-F238E27FC236}">
                <a16:creationId xmlns:a16="http://schemas.microsoft.com/office/drawing/2014/main" id="{8EE5DC5E-3601-9565-0229-3FD2782BEB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5247655" y="2607554"/>
            <a:ext cx="403537" cy="403537"/>
          </a:xfrm>
          <a:prstGeom prst="rect">
            <a:avLst/>
          </a:prstGeom>
        </p:spPr>
      </p:pic>
      <p:sp>
        <p:nvSpPr>
          <p:cNvPr id="16" name="Slide Number Placeholder 355">
            <a:extLst>
              <a:ext uri="{FF2B5EF4-FFF2-40B4-BE49-F238E27FC236}">
                <a16:creationId xmlns:a16="http://schemas.microsoft.com/office/drawing/2014/main" id="{8A84DA70-7A26-6304-9677-2706F9B4745E}"/>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22</a:t>
            </a:fld>
            <a:endParaRPr lang="en-US"/>
          </a:p>
        </p:txBody>
      </p:sp>
      <p:pic>
        <p:nvPicPr>
          <p:cNvPr id="18" name="Graphic 17" descr="Alterations &amp; Tailoring with solid fill">
            <a:extLst>
              <a:ext uri="{FF2B5EF4-FFF2-40B4-BE49-F238E27FC236}">
                <a16:creationId xmlns:a16="http://schemas.microsoft.com/office/drawing/2014/main" id="{F9FF542B-51D2-C616-76B5-B10B1D9478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sp>
        <p:nvSpPr>
          <p:cNvPr id="3" name="TextBox 2">
            <a:extLst>
              <a:ext uri="{FF2B5EF4-FFF2-40B4-BE49-F238E27FC236}">
                <a16:creationId xmlns:a16="http://schemas.microsoft.com/office/drawing/2014/main" id="{5DA70612-0A2D-BC94-A4D5-CD564BA02B72}"/>
              </a:ext>
            </a:extLst>
          </p:cNvPr>
          <p:cNvSpPr txBox="1"/>
          <p:nvPr/>
        </p:nvSpPr>
        <p:spPr>
          <a:xfrm>
            <a:off x="684853" y="1926643"/>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4" name="TextBox 3">
            <a:extLst>
              <a:ext uri="{FF2B5EF4-FFF2-40B4-BE49-F238E27FC236}">
                <a16:creationId xmlns:a16="http://schemas.microsoft.com/office/drawing/2014/main" id="{58D50340-821D-5CAF-03AB-A40B25F2D841}"/>
              </a:ext>
            </a:extLst>
          </p:cNvPr>
          <p:cNvSpPr txBox="1"/>
          <p:nvPr/>
        </p:nvSpPr>
        <p:spPr>
          <a:xfrm>
            <a:off x="3918254" y="1922676"/>
            <a:ext cx="1762468" cy="400110"/>
          </a:xfrm>
          <a:prstGeom prst="rect">
            <a:avLst/>
          </a:prstGeom>
          <a:noFill/>
          <a:ln>
            <a:noFill/>
          </a:ln>
        </p:spPr>
        <p:txBody>
          <a:bodyPr wrap="square">
            <a:spAutoFit/>
          </a:bodyPr>
          <a:lstStyle/>
          <a:p>
            <a:pPr algn="ctr"/>
            <a:r>
              <a:rPr lang="en-US" sz="2000" b="1" dirty="0">
                <a:solidFill>
                  <a:srgbClr val="95D0FC"/>
                </a:solidFill>
              </a:rPr>
              <a:t>PT </a:t>
            </a:r>
            <a:r>
              <a:rPr lang="en-US" sz="2000" b="1" dirty="0">
                <a:solidFill>
                  <a:srgbClr val="453370"/>
                </a:solidFill>
              </a:rPr>
              <a:t>Req</a:t>
            </a:r>
            <a:endParaRPr lang="en-US" sz="2000" dirty="0">
              <a:latin typeface="Franklin Gothic Medium" panose="020B0603020102020204" pitchFamily="34" charset="0"/>
            </a:endParaRPr>
          </a:p>
        </p:txBody>
      </p:sp>
      <p:sp>
        <p:nvSpPr>
          <p:cNvPr id="7" name="TextBox 6">
            <a:extLst>
              <a:ext uri="{FF2B5EF4-FFF2-40B4-BE49-F238E27FC236}">
                <a16:creationId xmlns:a16="http://schemas.microsoft.com/office/drawing/2014/main" id="{E814EA37-62D8-2431-550C-AC23D00BAD01}"/>
              </a:ext>
            </a:extLst>
          </p:cNvPr>
          <p:cNvSpPr txBox="1"/>
          <p:nvPr/>
        </p:nvSpPr>
        <p:spPr>
          <a:xfrm>
            <a:off x="2661389" y="1922676"/>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5" name="TextBox 14">
            <a:extLst>
              <a:ext uri="{FF2B5EF4-FFF2-40B4-BE49-F238E27FC236}">
                <a16:creationId xmlns:a16="http://schemas.microsoft.com/office/drawing/2014/main" id="{075A3A7F-3BF4-E0F8-40B6-C05B57993465}"/>
              </a:ext>
            </a:extLst>
          </p:cNvPr>
          <p:cNvSpPr txBox="1"/>
          <p:nvPr/>
        </p:nvSpPr>
        <p:spPr>
          <a:xfrm>
            <a:off x="5292657" y="1922676"/>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9" name="TextBox 18">
            <a:extLst>
              <a:ext uri="{FF2B5EF4-FFF2-40B4-BE49-F238E27FC236}">
                <a16:creationId xmlns:a16="http://schemas.microsoft.com/office/drawing/2014/main" id="{527EE701-74E1-ADB9-C99F-9132D7F7E977}"/>
              </a:ext>
            </a:extLst>
          </p:cNvPr>
          <p:cNvSpPr txBox="1"/>
          <p:nvPr/>
        </p:nvSpPr>
        <p:spPr>
          <a:xfrm>
            <a:off x="6185183" y="1928656"/>
            <a:ext cx="1747197" cy="400110"/>
          </a:xfrm>
          <a:prstGeom prst="rect">
            <a:avLst/>
          </a:prstGeom>
          <a:noFill/>
          <a:ln>
            <a:noFill/>
          </a:ln>
        </p:spPr>
        <p:txBody>
          <a:bodyPr wrap="square">
            <a:spAutoFit/>
          </a:bodyPr>
          <a:lstStyle/>
          <a:p>
            <a:pPr algn="ctr"/>
            <a:r>
              <a:rPr lang="en-US" sz="2000" b="1" dirty="0">
                <a:solidFill>
                  <a:srgbClr val="95D0FC"/>
                </a:solidFill>
              </a:rPr>
              <a:t>PT </a:t>
            </a:r>
            <a:r>
              <a:rPr lang="en-US" sz="2000" b="1" dirty="0" err="1">
                <a:solidFill>
                  <a:srgbClr val="AA4F23"/>
                </a:solidFill>
              </a:rPr>
              <a:t>Rsp</a:t>
            </a:r>
            <a:endParaRPr lang="en-US" sz="2000" dirty="0">
              <a:latin typeface="Franklin Gothic Medium" panose="020B0603020102020204" pitchFamily="34" charset="0"/>
            </a:endParaRPr>
          </a:p>
        </p:txBody>
      </p:sp>
      <p:sp>
        <p:nvSpPr>
          <p:cNvPr id="20" name="TextBox 19">
            <a:extLst>
              <a:ext uri="{FF2B5EF4-FFF2-40B4-BE49-F238E27FC236}">
                <a16:creationId xmlns:a16="http://schemas.microsoft.com/office/drawing/2014/main" id="{67413D8D-98DB-27C0-3E35-292811D6A912}"/>
              </a:ext>
            </a:extLst>
          </p:cNvPr>
          <p:cNvSpPr txBox="1"/>
          <p:nvPr/>
        </p:nvSpPr>
        <p:spPr>
          <a:xfrm>
            <a:off x="7616902" y="1928656"/>
            <a:ext cx="147755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1" name="TextBox 20">
            <a:extLst>
              <a:ext uri="{FF2B5EF4-FFF2-40B4-BE49-F238E27FC236}">
                <a16:creationId xmlns:a16="http://schemas.microsoft.com/office/drawing/2014/main" id="{F26B1561-396E-B530-8408-CBC5B0B21FCF}"/>
              </a:ext>
            </a:extLst>
          </p:cNvPr>
          <p:cNvSpPr txBox="1"/>
          <p:nvPr/>
        </p:nvSpPr>
        <p:spPr>
          <a:xfrm>
            <a:off x="9665305" y="1924930"/>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2" name="TextBox 21">
            <a:extLst>
              <a:ext uri="{FF2B5EF4-FFF2-40B4-BE49-F238E27FC236}">
                <a16:creationId xmlns:a16="http://schemas.microsoft.com/office/drawing/2014/main" id="{7C554813-60AC-55F0-991F-E8258620A5FF}"/>
              </a:ext>
            </a:extLst>
          </p:cNvPr>
          <p:cNvSpPr txBox="1"/>
          <p:nvPr/>
        </p:nvSpPr>
        <p:spPr>
          <a:xfrm>
            <a:off x="10892513" y="1922676"/>
            <a:ext cx="1405180"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3" name="Content Placeholder 2">
            <a:extLst>
              <a:ext uri="{FF2B5EF4-FFF2-40B4-BE49-F238E27FC236}">
                <a16:creationId xmlns:a16="http://schemas.microsoft.com/office/drawing/2014/main" id="{4035137D-F26E-02F1-546E-CF1947EFA278}"/>
              </a:ext>
            </a:extLst>
          </p:cNvPr>
          <p:cNvSpPr>
            <a:spLocks noGrp="1"/>
          </p:cNvSpPr>
          <p:nvPr>
            <p:ph idx="1"/>
          </p:nvPr>
        </p:nvSpPr>
        <p:spPr>
          <a:xfrm>
            <a:off x="596897" y="1423986"/>
            <a:ext cx="11024831" cy="607563"/>
          </a:xfrm>
        </p:spPr>
        <p:txBody>
          <a:bodyPr>
            <a:noAutofit/>
          </a:bodyPr>
          <a:lstStyle/>
          <a:p>
            <a:pPr marL="0" indent="0">
              <a:buNone/>
            </a:pPr>
            <a:r>
              <a:rPr lang="en-US" b="1">
                <a:solidFill>
                  <a:srgbClr val="3FBA48"/>
                </a:solidFill>
                <a:latin typeface="Tw Cen MT" panose="020B0602020104020603" pitchFamily="34" charset="77"/>
              </a:rPr>
              <a:t>Stitch flits across request categories to reduce network traffic overhead</a:t>
            </a:r>
          </a:p>
        </p:txBody>
      </p:sp>
    </p:spTree>
    <p:custDataLst>
      <p:tags r:id="rId1"/>
    </p:custDataLst>
    <p:extLst>
      <p:ext uri="{BB962C8B-B14F-4D97-AF65-F5344CB8AC3E}">
        <p14:creationId xmlns:p14="http://schemas.microsoft.com/office/powerpoint/2010/main" val="14672280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05187-3642-CDD3-D8BA-AF8D2847D53F}"/>
            </a:ext>
          </a:extLst>
        </p:cNvPr>
        <p:cNvGrpSpPr/>
        <p:nvPr/>
      </p:nvGrpSpPr>
      <p:grpSpPr>
        <a:xfrm>
          <a:off x="0" y="0"/>
          <a:ext cx="0" cy="0"/>
          <a:chOff x="0" y="0"/>
          <a:chExt cx="0" cy="0"/>
        </a:xfrm>
      </p:grpSpPr>
      <p:sp>
        <p:nvSpPr>
          <p:cNvPr id="149" name="Rectangle 148">
            <a:extLst>
              <a:ext uri="{FF2B5EF4-FFF2-40B4-BE49-F238E27FC236}">
                <a16:creationId xmlns:a16="http://schemas.microsoft.com/office/drawing/2014/main" id="{700DC5F1-EBDA-658F-6AF9-C4CF2D454DB0}"/>
              </a:ext>
            </a:extLst>
          </p:cNvPr>
          <p:cNvSpPr/>
          <p:nvPr/>
        </p:nvSpPr>
        <p:spPr>
          <a:xfrm>
            <a:off x="11261219" y="2672454"/>
            <a:ext cx="298157" cy="44989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6" name="Rectangle 165">
            <a:extLst>
              <a:ext uri="{FF2B5EF4-FFF2-40B4-BE49-F238E27FC236}">
                <a16:creationId xmlns:a16="http://schemas.microsoft.com/office/drawing/2014/main" id="{E207318D-8964-A065-96D5-3C57F5520BD9}"/>
              </a:ext>
            </a:extLst>
          </p:cNvPr>
          <p:cNvSpPr/>
          <p:nvPr/>
        </p:nvSpPr>
        <p:spPr>
          <a:xfrm>
            <a:off x="6890033" y="2661433"/>
            <a:ext cx="308321" cy="453308"/>
          </a:xfrm>
          <a:prstGeom prst="rect">
            <a:avLst/>
          </a:prstGeom>
          <a:solidFill>
            <a:srgbClr val="5F9E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 name="Title 1">
            <a:extLst>
              <a:ext uri="{FF2B5EF4-FFF2-40B4-BE49-F238E27FC236}">
                <a16:creationId xmlns:a16="http://schemas.microsoft.com/office/drawing/2014/main" id="{AE136F26-B0C1-BF5F-AF23-0AFA13A14C15}"/>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pic>
        <p:nvPicPr>
          <p:cNvPr id="4" name="Graphic 3" descr="Alterations &amp; Tailoring with solid fill">
            <a:extLst>
              <a:ext uri="{FF2B5EF4-FFF2-40B4-BE49-F238E27FC236}">
                <a16:creationId xmlns:a16="http://schemas.microsoft.com/office/drawing/2014/main" id="{8BE31689-F222-356B-E611-CCA25CE6E6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sp>
        <p:nvSpPr>
          <p:cNvPr id="143" name="Rectangle 142">
            <a:extLst>
              <a:ext uri="{FF2B5EF4-FFF2-40B4-BE49-F238E27FC236}">
                <a16:creationId xmlns:a16="http://schemas.microsoft.com/office/drawing/2014/main" id="{48CD2414-F626-9EC8-4102-82E940729712}"/>
              </a:ext>
            </a:extLst>
          </p:cNvPr>
          <p:cNvSpPr/>
          <p:nvPr/>
        </p:nvSpPr>
        <p:spPr>
          <a:xfrm>
            <a:off x="6142122"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7" name="Rectangle 146">
            <a:extLst>
              <a:ext uri="{FF2B5EF4-FFF2-40B4-BE49-F238E27FC236}">
                <a16:creationId xmlns:a16="http://schemas.microsoft.com/office/drawing/2014/main" id="{772595A4-3C0B-9E87-4BC9-D53620CAF593}"/>
              </a:ext>
            </a:extLst>
          </p:cNvPr>
          <p:cNvSpPr/>
          <p:nvPr/>
        </p:nvSpPr>
        <p:spPr>
          <a:xfrm>
            <a:off x="9816245"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F8FD1E44-15BF-0ED4-CAA8-4B11D2866C48}"/>
              </a:ext>
            </a:extLst>
          </p:cNvPr>
          <p:cNvSpPr/>
          <p:nvPr/>
        </p:nvSpPr>
        <p:spPr>
          <a:xfrm>
            <a:off x="10503706" y="2968285"/>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7B689459-021F-1E74-0E94-ECE446F79475}"/>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BF94C449-946E-94CD-9A5B-6A74468A3514}"/>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DFA5A4A4-44BC-A5D1-8A7F-537F090B501B}"/>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60523BC-F4AF-1DA0-C37D-CEF6E9872D78}"/>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2F36500D-3C8F-61E3-CEAA-2584DF5A7242}"/>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5C9D07B0-ED06-1C3B-FFC6-93F025E1BC9F}"/>
              </a:ext>
            </a:extLst>
          </p:cNvPr>
          <p:cNvSpPr/>
          <p:nvPr/>
        </p:nvSpPr>
        <p:spPr>
          <a:xfrm>
            <a:off x="7536368" y="2666842"/>
            <a:ext cx="307441" cy="4479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24AC3C72-1DAE-77F6-949F-56A9E523D915}"/>
              </a:ext>
            </a:extLst>
          </p:cNvPr>
          <p:cNvSpPr/>
          <p:nvPr/>
        </p:nvSpPr>
        <p:spPr>
          <a:xfrm>
            <a:off x="8890421" y="2498213"/>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F1B600B4-1688-FF10-9880-4AF2F583B8E4}"/>
              </a:ext>
            </a:extLst>
          </p:cNvPr>
          <p:cNvSpPr/>
          <p:nvPr/>
        </p:nvSpPr>
        <p:spPr>
          <a:xfrm>
            <a:off x="8548856"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B55E9213-D56A-1C94-C36D-119B9EA6614A}"/>
              </a:ext>
            </a:extLst>
          </p:cNvPr>
          <p:cNvSpPr/>
          <p:nvPr/>
        </p:nvSpPr>
        <p:spPr>
          <a:xfrm>
            <a:off x="8211581"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769E7C3B-F2C1-B542-F244-D64C79B01E78}"/>
              </a:ext>
            </a:extLst>
          </p:cNvPr>
          <p:cNvSpPr/>
          <p:nvPr/>
        </p:nvSpPr>
        <p:spPr>
          <a:xfrm>
            <a:off x="7870188"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676DA16B-6E3F-CDA6-808F-4FE2B7FE4B2A}"/>
              </a:ext>
            </a:extLst>
          </p:cNvPr>
          <p:cNvSpPr/>
          <p:nvPr/>
        </p:nvSpPr>
        <p:spPr>
          <a:xfrm>
            <a:off x="7530542" y="2498214"/>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B0C56729-F1A4-470D-8081-3ADD22F295FE}"/>
              </a:ext>
            </a:extLst>
          </p:cNvPr>
          <p:cNvSpPr/>
          <p:nvPr/>
        </p:nvSpPr>
        <p:spPr>
          <a:xfrm>
            <a:off x="466533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 name="Rectangle 7">
            <a:extLst>
              <a:ext uri="{FF2B5EF4-FFF2-40B4-BE49-F238E27FC236}">
                <a16:creationId xmlns:a16="http://schemas.microsoft.com/office/drawing/2014/main" id="{29C50C80-E718-84E5-414B-A30E392503B0}"/>
              </a:ext>
            </a:extLst>
          </p:cNvPr>
          <p:cNvSpPr/>
          <p:nvPr/>
        </p:nvSpPr>
        <p:spPr>
          <a:xfrm>
            <a:off x="2634505" y="2486891"/>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2FA8BBE-3B76-82F8-B14A-166B5EB9B281}"/>
              </a:ext>
            </a:extLst>
          </p:cNvPr>
          <p:cNvSpPr/>
          <p:nvPr/>
        </p:nvSpPr>
        <p:spPr>
          <a:xfrm>
            <a:off x="4034344"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4B23B7-1F43-F6F8-F3B3-3ABEBEB5974D}"/>
              </a:ext>
            </a:extLst>
          </p:cNvPr>
          <p:cNvSpPr/>
          <p:nvPr/>
        </p:nvSpPr>
        <p:spPr>
          <a:xfrm>
            <a:off x="3690826"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6A0280-58B0-32D7-7F93-884513D0B048}"/>
              </a:ext>
            </a:extLst>
          </p:cNvPr>
          <p:cNvSpPr/>
          <p:nvPr/>
        </p:nvSpPr>
        <p:spPr>
          <a:xfrm>
            <a:off x="3342806"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9B0DCD8-EC3C-8505-21ED-D7189F1B7895}"/>
              </a:ext>
            </a:extLst>
          </p:cNvPr>
          <p:cNvSpPr/>
          <p:nvPr/>
        </p:nvSpPr>
        <p:spPr>
          <a:xfrm>
            <a:off x="2990665"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B6CC39A4-93A5-F251-8DE7-02323BEA6634}"/>
              </a:ext>
            </a:extLst>
          </p:cNvPr>
          <p:cNvSpPr/>
          <p:nvPr/>
        </p:nvSpPr>
        <p:spPr>
          <a:xfrm>
            <a:off x="5416735" y="2491818"/>
            <a:ext cx="302354" cy="62292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0253DAC3-2775-8B47-88A7-093BF5E620E7}"/>
              </a:ext>
            </a:extLst>
          </p:cNvPr>
          <p:cNvSpPr/>
          <p:nvPr/>
        </p:nvSpPr>
        <p:spPr>
          <a:xfrm>
            <a:off x="6139533" y="249205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F954C30-96BB-21C6-A1F6-806C66B52698}"/>
              </a:ext>
            </a:extLst>
          </p:cNvPr>
          <p:cNvSpPr/>
          <p:nvPr/>
        </p:nvSpPr>
        <p:spPr>
          <a:xfrm>
            <a:off x="6892885" y="2498214"/>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2A0DD1E1-35EE-C93F-9CF7-65E4E6354C8F}"/>
              </a:ext>
            </a:extLst>
          </p:cNvPr>
          <p:cNvSpPr/>
          <p:nvPr/>
        </p:nvSpPr>
        <p:spPr>
          <a:xfrm>
            <a:off x="9809477" y="2498213"/>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8C44B303-B583-3C34-B2BE-F9F352436CCC}"/>
              </a:ext>
            </a:extLst>
          </p:cNvPr>
          <p:cNvSpPr/>
          <p:nvPr/>
        </p:nvSpPr>
        <p:spPr>
          <a:xfrm>
            <a:off x="10496505"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17E3755-5397-4379-5F5F-09561671F469}"/>
              </a:ext>
            </a:extLst>
          </p:cNvPr>
          <p:cNvSpPr/>
          <p:nvPr/>
        </p:nvSpPr>
        <p:spPr>
          <a:xfrm>
            <a:off x="11257023" y="2498214"/>
            <a:ext cx="302354" cy="6241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7472AB-F299-436E-73D1-E4F1D4CC3C60}"/>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lterations &amp; Tailoring with solid fill">
            <a:extLst>
              <a:ext uri="{FF2B5EF4-FFF2-40B4-BE49-F238E27FC236}">
                <a16:creationId xmlns:a16="http://schemas.microsoft.com/office/drawing/2014/main" id="{ED85C7DB-CBD7-1A16-6612-77A1E16829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64985" y="2430317"/>
            <a:ext cx="403537" cy="403537"/>
          </a:xfrm>
          <a:prstGeom prst="rect">
            <a:avLst/>
          </a:prstGeom>
        </p:spPr>
      </p:pic>
      <p:sp>
        <p:nvSpPr>
          <p:cNvPr id="5" name="Rectangle 4">
            <a:extLst>
              <a:ext uri="{FF2B5EF4-FFF2-40B4-BE49-F238E27FC236}">
                <a16:creationId xmlns:a16="http://schemas.microsoft.com/office/drawing/2014/main" id="{DA091FFF-9DC4-6D7C-8DC6-8BBA9886C5CE}"/>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0216BF66-F797-A8C2-67B2-AD42BE179986}"/>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DE214B0-27CE-44FB-6E80-15904B4A6B15}"/>
              </a:ext>
            </a:extLst>
          </p:cNvPr>
          <p:cNvSpPr/>
          <p:nvPr/>
        </p:nvSpPr>
        <p:spPr>
          <a:xfrm>
            <a:off x="467009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0" name="Rectangle 139">
            <a:extLst>
              <a:ext uri="{FF2B5EF4-FFF2-40B4-BE49-F238E27FC236}">
                <a16:creationId xmlns:a16="http://schemas.microsoft.com/office/drawing/2014/main" id="{F0393BCB-2453-75C1-0F86-F154D92A6C71}"/>
              </a:ext>
            </a:extLst>
          </p:cNvPr>
          <p:cNvSpPr/>
          <p:nvPr/>
        </p:nvSpPr>
        <p:spPr>
          <a:xfrm>
            <a:off x="466750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lterations &amp; Tailoring with solid fill">
            <a:extLst>
              <a:ext uri="{FF2B5EF4-FFF2-40B4-BE49-F238E27FC236}">
                <a16:creationId xmlns:a16="http://schemas.microsoft.com/office/drawing/2014/main" id="{9C7A81D5-1850-A7E3-AA5F-FA9E4D01CB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475051" y="2277281"/>
            <a:ext cx="403537" cy="403537"/>
          </a:xfrm>
          <a:prstGeom prst="rect">
            <a:avLst/>
          </a:prstGeom>
        </p:spPr>
      </p:pic>
      <p:pic>
        <p:nvPicPr>
          <p:cNvPr id="7" name="Graphic 6" descr="Alterations &amp; Tailoring with solid fill">
            <a:extLst>
              <a:ext uri="{FF2B5EF4-FFF2-40B4-BE49-F238E27FC236}">
                <a16:creationId xmlns:a16="http://schemas.microsoft.com/office/drawing/2014/main" id="{34017FE5-A8D5-D4BF-00CD-5987B94E0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714980" y="2370482"/>
            <a:ext cx="403537" cy="403537"/>
          </a:xfrm>
          <a:prstGeom prst="rect">
            <a:avLst/>
          </a:prstGeom>
        </p:spPr>
      </p:pic>
      <p:sp>
        <p:nvSpPr>
          <p:cNvPr id="17" name="Slide Number Placeholder 355">
            <a:extLst>
              <a:ext uri="{FF2B5EF4-FFF2-40B4-BE49-F238E27FC236}">
                <a16:creationId xmlns:a16="http://schemas.microsoft.com/office/drawing/2014/main" id="{63718571-65E2-2CAA-224A-8F7ADB490740}"/>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23</a:t>
            </a:fld>
            <a:endParaRPr lang="en-US"/>
          </a:p>
        </p:txBody>
      </p:sp>
      <p:sp>
        <p:nvSpPr>
          <p:cNvPr id="3" name="TextBox 2">
            <a:extLst>
              <a:ext uri="{FF2B5EF4-FFF2-40B4-BE49-F238E27FC236}">
                <a16:creationId xmlns:a16="http://schemas.microsoft.com/office/drawing/2014/main" id="{DA86AFB8-B1C2-8387-B8D3-3E291A3ED79B}"/>
              </a:ext>
            </a:extLst>
          </p:cNvPr>
          <p:cNvSpPr txBox="1"/>
          <p:nvPr/>
        </p:nvSpPr>
        <p:spPr>
          <a:xfrm>
            <a:off x="684853" y="1926643"/>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5" name="TextBox 14">
            <a:extLst>
              <a:ext uri="{FF2B5EF4-FFF2-40B4-BE49-F238E27FC236}">
                <a16:creationId xmlns:a16="http://schemas.microsoft.com/office/drawing/2014/main" id="{448E5C1F-59E8-4ECF-CF81-844D85F51ED8}"/>
              </a:ext>
            </a:extLst>
          </p:cNvPr>
          <p:cNvSpPr txBox="1"/>
          <p:nvPr/>
        </p:nvSpPr>
        <p:spPr>
          <a:xfrm>
            <a:off x="3918254" y="1922676"/>
            <a:ext cx="1762468" cy="400110"/>
          </a:xfrm>
          <a:prstGeom prst="rect">
            <a:avLst/>
          </a:prstGeom>
          <a:noFill/>
          <a:ln>
            <a:noFill/>
          </a:ln>
        </p:spPr>
        <p:txBody>
          <a:bodyPr wrap="square">
            <a:spAutoFit/>
          </a:bodyPr>
          <a:lstStyle/>
          <a:p>
            <a:pPr algn="ctr"/>
            <a:r>
              <a:rPr lang="en-US" sz="2000" b="1" dirty="0">
                <a:solidFill>
                  <a:srgbClr val="95D0FC"/>
                </a:solidFill>
              </a:rPr>
              <a:t>PT </a:t>
            </a:r>
            <a:r>
              <a:rPr lang="en-US" sz="2000" b="1" dirty="0">
                <a:solidFill>
                  <a:srgbClr val="453370"/>
                </a:solidFill>
              </a:rPr>
              <a:t>Req</a:t>
            </a:r>
            <a:endParaRPr lang="en-US" sz="2000" dirty="0">
              <a:latin typeface="Franklin Gothic Medium" panose="020B0603020102020204" pitchFamily="34" charset="0"/>
            </a:endParaRPr>
          </a:p>
        </p:txBody>
      </p:sp>
      <p:sp>
        <p:nvSpPr>
          <p:cNvPr id="16" name="TextBox 15">
            <a:extLst>
              <a:ext uri="{FF2B5EF4-FFF2-40B4-BE49-F238E27FC236}">
                <a16:creationId xmlns:a16="http://schemas.microsoft.com/office/drawing/2014/main" id="{593E87E8-A509-888F-F586-07F53D6BA107}"/>
              </a:ext>
            </a:extLst>
          </p:cNvPr>
          <p:cNvSpPr txBox="1"/>
          <p:nvPr/>
        </p:nvSpPr>
        <p:spPr>
          <a:xfrm>
            <a:off x="2661389" y="1922676"/>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9" name="TextBox 18">
            <a:extLst>
              <a:ext uri="{FF2B5EF4-FFF2-40B4-BE49-F238E27FC236}">
                <a16:creationId xmlns:a16="http://schemas.microsoft.com/office/drawing/2014/main" id="{4F8D7BD5-4FB4-E679-A09E-DC42BAB88020}"/>
              </a:ext>
            </a:extLst>
          </p:cNvPr>
          <p:cNvSpPr txBox="1"/>
          <p:nvPr/>
        </p:nvSpPr>
        <p:spPr>
          <a:xfrm>
            <a:off x="5292657" y="1922676"/>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0" name="TextBox 19">
            <a:extLst>
              <a:ext uri="{FF2B5EF4-FFF2-40B4-BE49-F238E27FC236}">
                <a16:creationId xmlns:a16="http://schemas.microsoft.com/office/drawing/2014/main" id="{7432AE44-BD64-0B14-9E3D-71E8725CB880}"/>
              </a:ext>
            </a:extLst>
          </p:cNvPr>
          <p:cNvSpPr txBox="1"/>
          <p:nvPr/>
        </p:nvSpPr>
        <p:spPr>
          <a:xfrm>
            <a:off x="6185183" y="1928656"/>
            <a:ext cx="1747197" cy="400110"/>
          </a:xfrm>
          <a:prstGeom prst="rect">
            <a:avLst/>
          </a:prstGeom>
          <a:noFill/>
          <a:ln>
            <a:noFill/>
          </a:ln>
        </p:spPr>
        <p:txBody>
          <a:bodyPr wrap="square">
            <a:spAutoFit/>
          </a:bodyPr>
          <a:lstStyle/>
          <a:p>
            <a:pPr algn="ctr"/>
            <a:r>
              <a:rPr lang="en-US" sz="2000" b="1" dirty="0">
                <a:solidFill>
                  <a:srgbClr val="95D0FC"/>
                </a:solidFill>
              </a:rPr>
              <a:t>PT </a:t>
            </a:r>
            <a:r>
              <a:rPr lang="en-US" sz="2000" b="1" dirty="0" err="1">
                <a:solidFill>
                  <a:srgbClr val="AA4F23"/>
                </a:solidFill>
              </a:rPr>
              <a:t>Rsp</a:t>
            </a:r>
            <a:endParaRPr lang="en-US" sz="2000" dirty="0">
              <a:latin typeface="Franklin Gothic Medium" panose="020B0603020102020204" pitchFamily="34" charset="0"/>
            </a:endParaRPr>
          </a:p>
        </p:txBody>
      </p:sp>
      <p:sp>
        <p:nvSpPr>
          <p:cNvPr id="21" name="TextBox 20">
            <a:extLst>
              <a:ext uri="{FF2B5EF4-FFF2-40B4-BE49-F238E27FC236}">
                <a16:creationId xmlns:a16="http://schemas.microsoft.com/office/drawing/2014/main" id="{B33539F8-6CFF-6B41-D524-FE878012E79D}"/>
              </a:ext>
            </a:extLst>
          </p:cNvPr>
          <p:cNvSpPr txBox="1"/>
          <p:nvPr/>
        </p:nvSpPr>
        <p:spPr>
          <a:xfrm>
            <a:off x="7616902" y="1928656"/>
            <a:ext cx="147755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2" name="TextBox 21">
            <a:extLst>
              <a:ext uri="{FF2B5EF4-FFF2-40B4-BE49-F238E27FC236}">
                <a16:creationId xmlns:a16="http://schemas.microsoft.com/office/drawing/2014/main" id="{BE7CDE7F-D392-578F-5F81-2103F4CB7B10}"/>
              </a:ext>
            </a:extLst>
          </p:cNvPr>
          <p:cNvSpPr txBox="1"/>
          <p:nvPr/>
        </p:nvSpPr>
        <p:spPr>
          <a:xfrm>
            <a:off x="9665305" y="1924930"/>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3" name="TextBox 22">
            <a:extLst>
              <a:ext uri="{FF2B5EF4-FFF2-40B4-BE49-F238E27FC236}">
                <a16:creationId xmlns:a16="http://schemas.microsoft.com/office/drawing/2014/main" id="{C6A75000-F87A-C097-07B2-321C4FE866F5}"/>
              </a:ext>
            </a:extLst>
          </p:cNvPr>
          <p:cNvSpPr txBox="1"/>
          <p:nvPr/>
        </p:nvSpPr>
        <p:spPr>
          <a:xfrm>
            <a:off x="10892513" y="1922676"/>
            <a:ext cx="1405180"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6" name="Content Placeholder 2">
            <a:extLst>
              <a:ext uri="{FF2B5EF4-FFF2-40B4-BE49-F238E27FC236}">
                <a16:creationId xmlns:a16="http://schemas.microsoft.com/office/drawing/2014/main" id="{F0DC9B0A-C645-5E3B-3416-4FED3A10B524}"/>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3FBA48"/>
                </a:solidFill>
                <a:latin typeface="Tw Cen MT" panose="020B0602020104020603" pitchFamily="34" charset="77"/>
              </a:rPr>
              <a:t>Stitch flits across request categories to reduce network traffic overhead</a:t>
            </a:r>
          </a:p>
        </p:txBody>
      </p:sp>
    </p:spTree>
    <p:custDataLst>
      <p:tags r:id="rId1"/>
    </p:custDataLst>
    <p:extLst>
      <p:ext uri="{BB962C8B-B14F-4D97-AF65-F5344CB8AC3E}">
        <p14:creationId xmlns:p14="http://schemas.microsoft.com/office/powerpoint/2010/main" val="41267704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F218F-452F-7975-1426-B08969162D21}"/>
            </a:ext>
          </a:extLst>
        </p:cNvPr>
        <p:cNvGrpSpPr/>
        <p:nvPr/>
      </p:nvGrpSpPr>
      <p:grpSpPr>
        <a:xfrm>
          <a:off x="0" y="0"/>
          <a:ext cx="0" cy="0"/>
          <a:chOff x="0" y="0"/>
          <a:chExt cx="0" cy="0"/>
        </a:xfrm>
      </p:grpSpPr>
      <p:sp>
        <p:nvSpPr>
          <p:cNvPr id="149" name="Rectangle 148">
            <a:extLst>
              <a:ext uri="{FF2B5EF4-FFF2-40B4-BE49-F238E27FC236}">
                <a16:creationId xmlns:a16="http://schemas.microsoft.com/office/drawing/2014/main" id="{8758ADDF-D7EA-D060-6C65-35DBBB8673D1}"/>
              </a:ext>
            </a:extLst>
          </p:cNvPr>
          <p:cNvSpPr/>
          <p:nvPr/>
        </p:nvSpPr>
        <p:spPr>
          <a:xfrm>
            <a:off x="11261219" y="2672454"/>
            <a:ext cx="298157" cy="44989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 name="Title 1">
            <a:extLst>
              <a:ext uri="{FF2B5EF4-FFF2-40B4-BE49-F238E27FC236}">
                <a16:creationId xmlns:a16="http://schemas.microsoft.com/office/drawing/2014/main" id="{C6DDE3B6-B725-F539-7752-CD36399788A4}"/>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sp>
        <p:nvSpPr>
          <p:cNvPr id="143" name="Rectangle 142">
            <a:extLst>
              <a:ext uri="{FF2B5EF4-FFF2-40B4-BE49-F238E27FC236}">
                <a16:creationId xmlns:a16="http://schemas.microsoft.com/office/drawing/2014/main" id="{E9203BC5-6950-C8F3-191A-E2CF43DD1A15}"/>
              </a:ext>
            </a:extLst>
          </p:cNvPr>
          <p:cNvSpPr/>
          <p:nvPr/>
        </p:nvSpPr>
        <p:spPr>
          <a:xfrm>
            <a:off x="6142122"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7" name="Rectangle 146">
            <a:extLst>
              <a:ext uri="{FF2B5EF4-FFF2-40B4-BE49-F238E27FC236}">
                <a16:creationId xmlns:a16="http://schemas.microsoft.com/office/drawing/2014/main" id="{6F959784-83ED-0162-929E-27A780268C75}"/>
              </a:ext>
            </a:extLst>
          </p:cNvPr>
          <p:cNvSpPr/>
          <p:nvPr/>
        </p:nvSpPr>
        <p:spPr>
          <a:xfrm>
            <a:off x="9816245"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8BD19B16-4979-3DA0-5B10-20681404EBB3}"/>
              </a:ext>
            </a:extLst>
          </p:cNvPr>
          <p:cNvSpPr/>
          <p:nvPr/>
        </p:nvSpPr>
        <p:spPr>
          <a:xfrm>
            <a:off x="10503706" y="2968285"/>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E42C3982-F95C-7C24-C06F-C24BFB6D1208}"/>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576300B5-58CD-B87B-7EF1-C882E5C88D67}"/>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A5D77C4B-66AB-52E6-86A0-72D0EE79717B}"/>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447E1AF2-E1EF-A46F-EC29-BBA096B4C9F3}"/>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878F3457-E322-58C0-1F23-F355A52B48F7}"/>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D9490F92-5A11-6E21-CB98-3F6E46AA729D}"/>
              </a:ext>
            </a:extLst>
          </p:cNvPr>
          <p:cNvSpPr/>
          <p:nvPr/>
        </p:nvSpPr>
        <p:spPr>
          <a:xfrm>
            <a:off x="7536368" y="2666842"/>
            <a:ext cx="307441" cy="4479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A4688301-A71B-2EF5-3ACC-9DC387446C6E}"/>
              </a:ext>
            </a:extLst>
          </p:cNvPr>
          <p:cNvSpPr/>
          <p:nvPr/>
        </p:nvSpPr>
        <p:spPr>
          <a:xfrm>
            <a:off x="8890421" y="2498213"/>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E4C38310-542A-786A-AD41-CFE9D1ABF451}"/>
              </a:ext>
            </a:extLst>
          </p:cNvPr>
          <p:cNvSpPr/>
          <p:nvPr/>
        </p:nvSpPr>
        <p:spPr>
          <a:xfrm>
            <a:off x="8548856"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D0A9EB1D-79C2-8A0C-2B84-F3CD62BDEFFF}"/>
              </a:ext>
            </a:extLst>
          </p:cNvPr>
          <p:cNvSpPr/>
          <p:nvPr/>
        </p:nvSpPr>
        <p:spPr>
          <a:xfrm>
            <a:off x="8211581"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44A5564A-A879-2F7A-DF60-ABBAFB389383}"/>
              </a:ext>
            </a:extLst>
          </p:cNvPr>
          <p:cNvSpPr/>
          <p:nvPr/>
        </p:nvSpPr>
        <p:spPr>
          <a:xfrm>
            <a:off x="7870188"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C3797426-CBAB-278B-628C-A13FF48848F3}"/>
              </a:ext>
            </a:extLst>
          </p:cNvPr>
          <p:cNvSpPr/>
          <p:nvPr/>
        </p:nvSpPr>
        <p:spPr>
          <a:xfrm>
            <a:off x="7530542" y="2498214"/>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441D53D-DAD7-8294-5274-5D0E366E3C97}"/>
              </a:ext>
            </a:extLst>
          </p:cNvPr>
          <p:cNvSpPr/>
          <p:nvPr/>
        </p:nvSpPr>
        <p:spPr>
          <a:xfrm>
            <a:off x="466533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 name="Rectangle 7">
            <a:extLst>
              <a:ext uri="{FF2B5EF4-FFF2-40B4-BE49-F238E27FC236}">
                <a16:creationId xmlns:a16="http://schemas.microsoft.com/office/drawing/2014/main" id="{311EAF20-CDA0-15FB-59D0-2EFC71A2409C}"/>
              </a:ext>
            </a:extLst>
          </p:cNvPr>
          <p:cNvSpPr/>
          <p:nvPr/>
        </p:nvSpPr>
        <p:spPr>
          <a:xfrm>
            <a:off x="2634505" y="2486891"/>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D29C65D-808E-3567-7F96-EA0743FB3133}"/>
              </a:ext>
            </a:extLst>
          </p:cNvPr>
          <p:cNvSpPr/>
          <p:nvPr/>
        </p:nvSpPr>
        <p:spPr>
          <a:xfrm>
            <a:off x="4034344"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8ABC90-9C66-C199-74A5-B3EA59587E6F}"/>
              </a:ext>
            </a:extLst>
          </p:cNvPr>
          <p:cNvSpPr/>
          <p:nvPr/>
        </p:nvSpPr>
        <p:spPr>
          <a:xfrm>
            <a:off x="3690826"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27F79E-B6AA-3538-20E1-38C84A7BBC7F}"/>
              </a:ext>
            </a:extLst>
          </p:cNvPr>
          <p:cNvSpPr/>
          <p:nvPr/>
        </p:nvSpPr>
        <p:spPr>
          <a:xfrm>
            <a:off x="3342806"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044B60-1848-15A8-9B6E-FFA38E669399}"/>
              </a:ext>
            </a:extLst>
          </p:cNvPr>
          <p:cNvSpPr/>
          <p:nvPr/>
        </p:nvSpPr>
        <p:spPr>
          <a:xfrm>
            <a:off x="2990665"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DE0F25C3-B9E1-9D54-22C9-7FC2DF783CB3}"/>
              </a:ext>
            </a:extLst>
          </p:cNvPr>
          <p:cNvSpPr/>
          <p:nvPr/>
        </p:nvSpPr>
        <p:spPr>
          <a:xfrm>
            <a:off x="5416735" y="2491818"/>
            <a:ext cx="302354" cy="62292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D150CDA0-6A11-8AC0-287A-724384087AE5}"/>
              </a:ext>
            </a:extLst>
          </p:cNvPr>
          <p:cNvSpPr/>
          <p:nvPr/>
        </p:nvSpPr>
        <p:spPr>
          <a:xfrm>
            <a:off x="6892885" y="2498214"/>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277D602-7834-3BD7-CF65-068A5DFD046C}"/>
              </a:ext>
            </a:extLst>
          </p:cNvPr>
          <p:cNvSpPr/>
          <p:nvPr/>
        </p:nvSpPr>
        <p:spPr>
          <a:xfrm>
            <a:off x="9809477" y="2498213"/>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B6F46717-D046-342C-F7EC-AED9098FD618}"/>
              </a:ext>
            </a:extLst>
          </p:cNvPr>
          <p:cNvSpPr/>
          <p:nvPr/>
        </p:nvSpPr>
        <p:spPr>
          <a:xfrm>
            <a:off x="10496505"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6106AF9B-73F7-B7EE-6EF8-0E8F98477C91}"/>
              </a:ext>
            </a:extLst>
          </p:cNvPr>
          <p:cNvSpPr/>
          <p:nvPr/>
        </p:nvSpPr>
        <p:spPr>
          <a:xfrm>
            <a:off x="11257023" y="2498214"/>
            <a:ext cx="302354" cy="6241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lterations &amp; Tailoring with solid fill">
            <a:extLst>
              <a:ext uri="{FF2B5EF4-FFF2-40B4-BE49-F238E27FC236}">
                <a16:creationId xmlns:a16="http://schemas.microsoft.com/office/drawing/2014/main" id="{DFC3832B-4114-0E3B-298C-97E3F4C090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64985" y="2430317"/>
            <a:ext cx="403537" cy="403537"/>
          </a:xfrm>
          <a:prstGeom prst="rect">
            <a:avLst/>
          </a:prstGeom>
        </p:spPr>
      </p:pic>
      <p:sp>
        <p:nvSpPr>
          <p:cNvPr id="5" name="Rectangle 4">
            <a:extLst>
              <a:ext uri="{FF2B5EF4-FFF2-40B4-BE49-F238E27FC236}">
                <a16:creationId xmlns:a16="http://schemas.microsoft.com/office/drawing/2014/main" id="{1CA35EF7-D6D6-0A0E-881D-ACAE1FC9FA1E}"/>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11F56918-062B-299C-52B7-9D10A31DFED0}"/>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4757439-6590-7FAB-1B91-A540D9DC0CD9}"/>
              </a:ext>
            </a:extLst>
          </p:cNvPr>
          <p:cNvSpPr/>
          <p:nvPr/>
        </p:nvSpPr>
        <p:spPr>
          <a:xfrm>
            <a:off x="467009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0" name="Rectangle 139">
            <a:extLst>
              <a:ext uri="{FF2B5EF4-FFF2-40B4-BE49-F238E27FC236}">
                <a16:creationId xmlns:a16="http://schemas.microsoft.com/office/drawing/2014/main" id="{69933F6D-D0D5-2867-8610-3024B8CBA716}"/>
              </a:ext>
            </a:extLst>
          </p:cNvPr>
          <p:cNvSpPr/>
          <p:nvPr/>
        </p:nvSpPr>
        <p:spPr>
          <a:xfrm>
            <a:off x="466750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2BA08CBF-55E3-4072-E31C-712FCBE2E8A0}"/>
              </a:ext>
            </a:extLst>
          </p:cNvPr>
          <p:cNvSpPr/>
          <p:nvPr/>
        </p:nvSpPr>
        <p:spPr>
          <a:xfrm>
            <a:off x="6135025" y="2490290"/>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4" name="Rectangle 143">
            <a:extLst>
              <a:ext uri="{FF2B5EF4-FFF2-40B4-BE49-F238E27FC236}">
                <a16:creationId xmlns:a16="http://schemas.microsoft.com/office/drawing/2014/main" id="{DB0D67A0-27A7-5260-3A94-4D0441538ECC}"/>
              </a:ext>
            </a:extLst>
          </p:cNvPr>
          <p:cNvSpPr/>
          <p:nvPr/>
        </p:nvSpPr>
        <p:spPr>
          <a:xfrm>
            <a:off x="6139533" y="249205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18F45B-283D-3FEC-EE4D-11A942701C7F}"/>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lterations &amp; Tailoring with solid fill">
            <a:extLst>
              <a:ext uri="{FF2B5EF4-FFF2-40B4-BE49-F238E27FC236}">
                <a16:creationId xmlns:a16="http://schemas.microsoft.com/office/drawing/2014/main" id="{82596EF7-AC36-FCD3-AB1F-F975A4534B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475051" y="2277281"/>
            <a:ext cx="403537" cy="403537"/>
          </a:xfrm>
          <a:prstGeom prst="rect">
            <a:avLst/>
          </a:prstGeom>
        </p:spPr>
      </p:pic>
      <p:pic>
        <p:nvPicPr>
          <p:cNvPr id="7" name="Graphic 6" descr="Alterations &amp; Tailoring with solid fill">
            <a:extLst>
              <a:ext uri="{FF2B5EF4-FFF2-40B4-BE49-F238E27FC236}">
                <a16:creationId xmlns:a16="http://schemas.microsoft.com/office/drawing/2014/main" id="{047603E8-F408-E1D5-C569-630294BDC4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5967069" y="2206608"/>
            <a:ext cx="403537" cy="403537"/>
          </a:xfrm>
          <a:prstGeom prst="rect">
            <a:avLst/>
          </a:prstGeom>
        </p:spPr>
      </p:pic>
      <p:pic>
        <p:nvPicPr>
          <p:cNvPr id="15" name="Graphic 14" descr="Alterations &amp; Tailoring with solid fill">
            <a:extLst>
              <a:ext uri="{FF2B5EF4-FFF2-40B4-BE49-F238E27FC236}">
                <a16:creationId xmlns:a16="http://schemas.microsoft.com/office/drawing/2014/main" id="{13AE825E-5B55-5C24-4A1B-ADFA48D3B7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9636203" y="2639990"/>
            <a:ext cx="403537" cy="403537"/>
          </a:xfrm>
          <a:prstGeom prst="rect">
            <a:avLst/>
          </a:prstGeom>
        </p:spPr>
      </p:pic>
      <p:sp>
        <p:nvSpPr>
          <p:cNvPr id="18" name="Slide Number Placeholder 355">
            <a:extLst>
              <a:ext uri="{FF2B5EF4-FFF2-40B4-BE49-F238E27FC236}">
                <a16:creationId xmlns:a16="http://schemas.microsoft.com/office/drawing/2014/main" id="{C1334654-F452-2E6E-60E0-BAF4945CDE23}"/>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24</a:t>
            </a:fld>
            <a:endParaRPr lang="en-US"/>
          </a:p>
        </p:txBody>
      </p:sp>
      <p:pic>
        <p:nvPicPr>
          <p:cNvPr id="20" name="Graphic 19" descr="Alterations &amp; Tailoring with solid fill">
            <a:extLst>
              <a:ext uri="{FF2B5EF4-FFF2-40B4-BE49-F238E27FC236}">
                <a16:creationId xmlns:a16="http://schemas.microsoft.com/office/drawing/2014/main" id="{9CA2081B-118A-C8F1-EC24-16C6BAFCB1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sp>
        <p:nvSpPr>
          <p:cNvPr id="3" name="TextBox 2">
            <a:extLst>
              <a:ext uri="{FF2B5EF4-FFF2-40B4-BE49-F238E27FC236}">
                <a16:creationId xmlns:a16="http://schemas.microsoft.com/office/drawing/2014/main" id="{19A550EA-BB3D-F234-43C4-B4ADAAE18960}"/>
              </a:ext>
            </a:extLst>
          </p:cNvPr>
          <p:cNvSpPr txBox="1"/>
          <p:nvPr/>
        </p:nvSpPr>
        <p:spPr>
          <a:xfrm>
            <a:off x="684853" y="1926643"/>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4" name="TextBox 3">
            <a:extLst>
              <a:ext uri="{FF2B5EF4-FFF2-40B4-BE49-F238E27FC236}">
                <a16:creationId xmlns:a16="http://schemas.microsoft.com/office/drawing/2014/main" id="{0605BAE0-0C3B-D1D0-FC7B-FC0EE9DD4DCB}"/>
              </a:ext>
            </a:extLst>
          </p:cNvPr>
          <p:cNvSpPr txBox="1"/>
          <p:nvPr/>
        </p:nvSpPr>
        <p:spPr>
          <a:xfrm>
            <a:off x="3918254" y="1922676"/>
            <a:ext cx="1762468" cy="400110"/>
          </a:xfrm>
          <a:prstGeom prst="rect">
            <a:avLst/>
          </a:prstGeom>
          <a:noFill/>
          <a:ln>
            <a:noFill/>
          </a:ln>
        </p:spPr>
        <p:txBody>
          <a:bodyPr wrap="square">
            <a:spAutoFit/>
          </a:bodyPr>
          <a:lstStyle/>
          <a:p>
            <a:pPr algn="ctr"/>
            <a:r>
              <a:rPr lang="en-US" sz="2000" b="1" dirty="0">
                <a:solidFill>
                  <a:srgbClr val="95D0FC"/>
                </a:solidFill>
              </a:rPr>
              <a:t>PT </a:t>
            </a:r>
            <a:r>
              <a:rPr lang="en-US" sz="2000" b="1" dirty="0">
                <a:solidFill>
                  <a:srgbClr val="453370"/>
                </a:solidFill>
              </a:rPr>
              <a:t>Req</a:t>
            </a:r>
            <a:endParaRPr lang="en-US" sz="2000" dirty="0">
              <a:latin typeface="Franklin Gothic Medium" panose="020B0603020102020204" pitchFamily="34" charset="0"/>
            </a:endParaRPr>
          </a:p>
        </p:txBody>
      </p:sp>
      <p:sp>
        <p:nvSpPr>
          <p:cNvPr id="16" name="TextBox 15">
            <a:extLst>
              <a:ext uri="{FF2B5EF4-FFF2-40B4-BE49-F238E27FC236}">
                <a16:creationId xmlns:a16="http://schemas.microsoft.com/office/drawing/2014/main" id="{869D8C1A-DBA7-248C-61BD-0CB8D863D60E}"/>
              </a:ext>
            </a:extLst>
          </p:cNvPr>
          <p:cNvSpPr txBox="1"/>
          <p:nvPr/>
        </p:nvSpPr>
        <p:spPr>
          <a:xfrm>
            <a:off x="2661389" y="1922676"/>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7" name="TextBox 16">
            <a:extLst>
              <a:ext uri="{FF2B5EF4-FFF2-40B4-BE49-F238E27FC236}">
                <a16:creationId xmlns:a16="http://schemas.microsoft.com/office/drawing/2014/main" id="{8456E1D3-33E7-E9CE-9EE4-FD88BFD26DA4}"/>
              </a:ext>
            </a:extLst>
          </p:cNvPr>
          <p:cNvSpPr txBox="1"/>
          <p:nvPr/>
        </p:nvSpPr>
        <p:spPr>
          <a:xfrm>
            <a:off x="5292657" y="1922676"/>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1" name="TextBox 20">
            <a:extLst>
              <a:ext uri="{FF2B5EF4-FFF2-40B4-BE49-F238E27FC236}">
                <a16:creationId xmlns:a16="http://schemas.microsoft.com/office/drawing/2014/main" id="{60DD2E12-7865-B59A-63DC-3AF5A9E55775}"/>
              </a:ext>
            </a:extLst>
          </p:cNvPr>
          <p:cNvSpPr txBox="1"/>
          <p:nvPr/>
        </p:nvSpPr>
        <p:spPr>
          <a:xfrm>
            <a:off x="6185183" y="1928656"/>
            <a:ext cx="1747197" cy="400110"/>
          </a:xfrm>
          <a:prstGeom prst="rect">
            <a:avLst/>
          </a:prstGeom>
          <a:noFill/>
          <a:ln>
            <a:noFill/>
          </a:ln>
        </p:spPr>
        <p:txBody>
          <a:bodyPr wrap="square">
            <a:spAutoFit/>
          </a:bodyPr>
          <a:lstStyle/>
          <a:p>
            <a:pPr algn="ctr"/>
            <a:r>
              <a:rPr lang="en-US" sz="2000" b="1" dirty="0">
                <a:solidFill>
                  <a:srgbClr val="95D0FC"/>
                </a:solidFill>
              </a:rPr>
              <a:t>PT </a:t>
            </a:r>
            <a:r>
              <a:rPr lang="en-US" sz="2000" b="1" dirty="0" err="1">
                <a:solidFill>
                  <a:srgbClr val="AA4F23"/>
                </a:solidFill>
              </a:rPr>
              <a:t>Rsp</a:t>
            </a:r>
            <a:endParaRPr lang="en-US" sz="2000" dirty="0">
              <a:latin typeface="Franklin Gothic Medium" panose="020B0603020102020204" pitchFamily="34" charset="0"/>
            </a:endParaRPr>
          </a:p>
        </p:txBody>
      </p:sp>
      <p:sp>
        <p:nvSpPr>
          <p:cNvPr id="22" name="TextBox 21">
            <a:extLst>
              <a:ext uri="{FF2B5EF4-FFF2-40B4-BE49-F238E27FC236}">
                <a16:creationId xmlns:a16="http://schemas.microsoft.com/office/drawing/2014/main" id="{7C29EB0B-E83A-7194-CB0A-A0704CE41557}"/>
              </a:ext>
            </a:extLst>
          </p:cNvPr>
          <p:cNvSpPr txBox="1"/>
          <p:nvPr/>
        </p:nvSpPr>
        <p:spPr>
          <a:xfrm>
            <a:off x="7616902" y="1928656"/>
            <a:ext cx="147755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3" name="TextBox 22">
            <a:extLst>
              <a:ext uri="{FF2B5EF4-FFF2-40B4-BE49-F238E27FC236}">
                <a16:creationId xmlns:a16="http://schemas.microsoft.com/office/drawing/2014/main" id="{63C04B22-DCFC-75F6-B3DD-EEBDAEA4EACE}"/>
              </a:ext>
            </a:extLst>
          </p:cNvPr>
          <p:cNvSpPr txBox="1"/>
          <p:nvPr/>
        </p:nvSpPr>
        <p:spPr>
          <a:xfrm>
            <a:off x="9665305" y="1924930"/>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4" name="TextBox 23">
            <a:extLst>
              <a:ext uri="{FF2B5EF4-FFF2-40B4-BE49-F238E27FC236}">
                <a16:creationId xmlns:a16="http://schemas.microsoft.com/office/drawing/2014/main" id="{E08319C4-C02C-E4A4-36FD-C2D6B15437BD}"/>
              </a:ext>
            </a:extLst>
          </p:cNvPr>
          <p:cNvSpPr txBox="1"/>
          <p:nvPr/>
        </p:nvSpPr>
        <p:spPr>
          <a:xfrm>
            <a:off x="10892513" y="1922676"/>
            <a:ext cx="1405180"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7" name="Content Placeholder 2">
            <a:extLst>
              <a:ext uri="{FF2B5EF4-FFF2-40B4-BE49-F238E27FC236}">
                <a16:creationId xmlns:a16="http://schemas.microsoft.com/office/drawing/2014/main" id="{B56B47CE-FA95-5349-E320-00FE968CAD81}"/>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3FBA48"/>
                </a:solidFill>
                <a:latin typeface="Tw Cen MT" panose="020B0602020104020603" pitchFamily="34" charset="77"/>
              </a:rPr>
              <a:t>Stitch flits across request categories to reduce network traffic overhead</a:t>
            </a:r>
          </a:p>
        </p:txBody>
      </p:sp>
    </p:spTree>
    <p:custDataLst>
      <p:tags r:id="rId1"/>
    </p:custDataLst>
    <p:extLst>
      <p:ext uri="{BB962C8B-B14F-4D97-AF65-F5344CB8AC3E}">
        <p14:creationId xmlns:p14="http://schemas.microsoft.com/office/powerpoint/2010/main" val="17995226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F37EB-CAEF-62BC-D624-36D0DA7FA5F7}"/>
            </a:ext>
          </a:extLst>
        </p:cNvPr>
        <p:cNvGrpSpPr/>
        <p:nvPr/>
      </p:nvGrpSpPr>
      <p:grpSpPr>
        <a:xfrm>
          <a:off x="0" y="0"/>
          <a:ext cx="0" cy="0"/>
          <a:chOff x="0" y="0"/>
          <a:chExt cx="0" cy="0"/>
        </a:xfrm>
      </p:grpSpPr>
      <p:sp>
        <p:nvSpPr>
          <p:cNvPr id="149" name="Rectangle 148">
            <a:extLst>
              <a:ext uri="{FF2B5EF4-FFF2-40B4-BE49-F238E27FC236}">
                <a16:creationId xmlns:a16="http://schemas.microsoft.com/office/drawing/2014/main" id="{80248447-A741-60C6-63D7-04DE05083B96}"/>
              </a:ext>
            </a:extLst>
          </p:cNvPr>
          <p:cNvSpPr/>
          <p:nvPr/>
        </p:nvSpPr>
        <p:spPr>
          <a:xfrm>
            <a:off x="11261219" y="2672454"/>
            <a:ext cx="298157" cy="44989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 name="Title 1">
            <a:extLst>
              <a:ext uri="{FF2B5EF4-FFF2-40B4-BE49-F238E27FC236}">
                <a16:creationId xmlns:a16="http://schemas.microsoft.com/office/drawing/2014/main" id="{D0D3FBB5-9090-5DA8-1085-28C88E574A51}"/>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sp>
        <p:nvSpPr>
          <p:cNvPr id="143" name="Rectangle 142">
            <a:extLst>
              <a:ext uri="{FF2B5EF4-FFF2-40B4-BE49-F238E27FC236}">
                <a16:creationId xmlns:a16="http://schemas.microsoft.com/office/drawing/2014/main" id="{FAA2814D-3C55-303C-0F09-2B4281E531AD}"/>
              </a:ext>
            </a:extLst>
          </p:cNvPr>
          <p:cNvSpPr/>
          <p:nvPr/>
        </p:nvSpPr>
        <p:spPr>
          <a:xfrm>
            <a:off x="6142122"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2D2BB3EC-CAC3-4902-BE17-417E134980D4}"/>
              </a:ext>
            </a:extLst>
          </p:cNvPr>
          <p:cNvSpPr/>
          <p:nvPr/>
        </p:nvSpPr>
        <p:spPr>
          <a:xfrm>
            <a:off x="10503706" y="2968285"/>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8B07FDF2-9FF7-5FCA-22F5-BF009E964C09}"/>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54E9B343-AB25-BA14-2114-F1612300447D}"/>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627C2A96-2FBC-5FE4-1949-C3E76A677F75}"/>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61153807-37E2-CD03-681F-1796662D2E0C}"/>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A5DA671F-CAE5-8D33-C00D-520149C25C87}"/>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4030CA4B-3DC1-537F-8901-FD6943FEA736}"/>
              </a:ext>
            </a:extLst>
          </p:cNvPr>
          <p:cNvSpPr/>
          <p:nvPr/>
        </p:nvSpPr>
        <p:spPr>
          <a:xfrm>
            <a:off x="7536368" y="2660775"/>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E3C2EAF0-8D16-46F1-8E15-223F4CCA6DF4}"/>
              </a:ext>
            </a:extLst>
          </p:cNvPr>
          <p:cNvSpPr/>
          <p:nvPr/>
        </p:nvSpPr>
        <p:spPr>
          <a:xfrm>
            <a:off x="8890421" y="2498213"/>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E284343C-6760-5706-6329-634382445585}"/>
              </a:ext>
            </a:extLst>
          </p:cNvPr>
          <p:cNvSpPr/>
          <p:nvPr/>
        </p:nvSpPr>
        <p:spPr>
          <a:xfrm>
            <a:off x="8548856"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8A5E1D08-5A61-F53C-F283-17591F4EC7AA}"/>
              </a:ext>
            </a:extLst>
          </p:cNvPr>
          <p:cNvSpPr/>
          <p:nvPr/>
        </p:nvSpPr>
        <p:spPr>
          <a:xfrm>
            <a:off x="8211581"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D3F35817-C284-7F77-D8C2-5227007AA22A}"/>
              </a:ext>
            </a:extLst>
          </p:cNvPr>
          <p:cNvSpPr/>
          <p:nvPr/>
        </p:nvSpPr>
        <p:spPr>
          <a:xfrm>
            <a:off x="7870188"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E213BE4E-5208-5DEC-7D3A-ED037BA129DB}"/>
              </a:ext>
            </a:extLst>
          </p:cNvPr>
          <p:cNvSpPr/>
          <p:nvPr/>
        </p:nvSpPr>
        <p:spPr>
          <a:xfrm>
            <a:off x="466533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 name="Rectangle 7">
            <a:extLst>
              <a:ext uri="{FF2B5EF4-FFF2-40B4-BE49-F238E27FC236}">
                <a16:creationId xmlns:a16="http://schemas.microsoft.com/office/drawing/2014/main" id="{1D1313BD-D9D5-BC34-E0B2-158FE39109B8}"/>
              </a:ext>
            </a:extLst>
          </p:cNvPr>
          <p:cNvSpPr/>
          <p:nvPr/>
        </p:nvSpPr>
        <p:spPr>
          <a:xfrm>
            <a:off x="2634505" y="2486891"/>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E5639C-FFC7-045E-9276-57AB271AB6E3}"/>
              </a:ext>
            </a:extLst>
          </p:cNvPr>
          <p:cNvSpPr/>
          <p:nvPr/>
        </p:nvSpPr>
        <p:spPr>
          <a:xfrm>
            <a:off x="4034344"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5A28CB-CA0E-B4DA-367D-A0FACD9F388A}"/>
              </a:ext>
            </a:extLst>
          </p:cNvPr>
          <p:cNvSpPr/>
          <p:nvPr/>
        </p:nvSpPr>
        <p:spPr>
          <a:xfrm>
            <a:off x="3690826"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91C685-801A-CA6A-FCBC-D0E128C78C91}"/>
              </a:ext>
            </a:extLst>
          </p:cNvPr>
          <p:cNvSpPr/>
          <p:nvPr/>
        </p:nvSpPr>
        <p:spPr>
          <a:xfrm>
            <a:off x="3342806"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AC15BD-6A1B-C2B9-957F-AD2158DB3A06}"/>
              </a:ext>
            </a:extLst>
          </p:cNvPr>
          <p:cNvSpPr/>
          <p:nvPr/>
        </p:nvSpPr>
        <p:spPr>
          <a:xfrm>
            <a:off x="2990665"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5A63F45F-DD87-4748-CB08-5AA6E1AC7CBC}"/>
              </a:ext>
            </a:extLst>
          </p:cNvPr>
          <p:cNvSpPr/>
          <p:nvPr/>
        </p:nvSpPr>
        <p:spPr>
          <a:xfrm>
            <a:off x="5416735" y="2491818"/>
            <a:ext cx="302354" cy="62292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9F5B1756-DFB2-58A3-02B8-4B8B49095500}"/>
              </a:ext>
            </a:extLst>
          </p:cNvPr>
          <p:cNvSpPr/>
          <p:nvPr/>
        </p:nvSpPr>
        <p:spPr>
          <a:xfrm>
            <a:off x="6892885" y="2498214"/>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A7CFEA7-7BDF-1717-E0EC-67CBB2768223}"/>
              </a:ext>
            </a:extLst>
          </p:cNvPr>
          <p:cNvSpPr/>
          <p:nvPr/>
        </p:nvSpPr>
        <p:spPr>
          <a:xfrm>
            <a:off x="9809477" y="2498213"/>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18D38B1B-D2E7-FCDD-F248-1ABC2ED622DE}"/>
              </a:ext>
            </a:extLst>
          </p:cNvPr>
          <p:cNvSpPr/>
          <p:nvPr/>
        </p:nvSpPr>
        <p:spPr>
          <a:xfrm>
            <a:off x="10496505"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C11639D-8193-38F7-F535-E0A13AA49DE0}"/>
              </a:ext>
            </a:extLst>
          </p:cNvPr>
          <p:cNvSpPr/>
          <p:nvPr/>
        </p:nvSpPr>
        <p:spPr>
          <a:xfrm>
            <a:off x="11257023" y="2498214"/>
            <a:ext cx="302354" cy="6241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lterations &amp; Tailoring with solid fill">
            <a:extLst>
              <a:ext uri="{FF2B5EF4-FFF2-40B4-BE49-F238E27FC236}">
                <a16:creationId xmlns:a16="http://schemas.microsoft.com/office/drawing/2014/main" id="{661D3E9F-D7D5-D76F-A3EA-B129246860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64985" y="2430317"/>
            <a:ext cx="403537" cy="403537"/>
          </a:xfrm>
          <a:prstGeom prst="rect">
            <a:avLst/>
          </a:prstGeom>
        </p:spPr>
      </p:pic>
      <p:sp>
        <p:nvSpPr>
          <p:cNvPr id="5" name="Rectangle 4">
            <a:extLst>
              <a:ext uri="{FF2B5EF4-FFF2-40B4-BE49-F238E27FC236}">
                <a16:creationId xmlns:a16="http://schemas.microsoft.com/office/drawing/2014/main" id="{2CDAF7FD-0642-BA3B-EE61-0DBBECA5E23E}"/>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D9340312-C27A-3D04-FC32-03C74ED39E25}"/>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AA05BB12-601B-5BE0-BF32-DC9A67B2D094}"/>
              </a:ext>
            </a:extLst>
          </p:cNvPr>
          <p:cNvSpPr/>
          <p:nvPr/>
        </p:nvSpPr>
        <p:spPr>
          <a:xfrm>
            <a:off x="467009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0" name="Rectangle 139">
            <a:extLst>
              <a:ext uri="{FF2B5EF4-FFF2-40B4-BE49-F238E27FC236}">
                <a16:creationId xmlns:a16="http://schemas.microsoft.com/office/drawing/2014/main" id="{200057E6-34BC-5716-1A87-E11B09F80E95}"/>
              </a:ext>
            </a:extLst>
          </p:cNvPr>
          <p:cNvSpPr/>
          <p:nvPr/>
        </p:nvSpPr>
        <p:spPr>
          <a:xfrm>
            <a:off x="466750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4D93EE99-BE05-A072-EEB3-D926C13F2D56}"/>
              </a:ext>
            </a:extLst>
          </p:cNvPr>
          <p:cNvSpPr/>
          <p:nvPr/>
        </p:nvSpPr>
        <p:spPr>
          <a:xfrm>
            <a:off x="6135025" y="2490290"/>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4" name="Rectangle 143">
            <a:extLst>
              <a:ext uri="{FF2B5EF4-FFF2-40B4-BE49-F238E27FC236}">
                <a16:creationId xmlns:a16="http://schemas.microsoft.com/office/drawing/2014/main" id="{05602478-7B49-6FC4-9C23-0D6CC63F73E1}"/>
              </a:ext>
            </a:extLst>
          </p:cNvPr>
          <p:cNvSpPr/>
          <p:nvPr/>
        </p:nvSpPr>
        <p:spPr>
          <a:xfrm>
            <a:off x="6139533" y="249205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5E5BAF1-5228-0387-9BD3-AFAEE51C4472}"/>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lterations &amp; Tailoring with solid fill">
            <a:extLst>
              <a:ext uri="{FF2B5EF4-FFF2-40B4-BE49-F238E27FC236}">
                <a16:creationId xmlns:a16="http://schemas.microsoft.com/office/drawing/2014/main" id="{322EAECB-3C7D-6B0D-5AB9-A573C62219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475051" y="2277281"/>
            <a:ext cx="403537" cy="403537"/>
          </a:xfrm>
          <a:prstGeom prst="rect">
            <a:avLst/>
          </a:prstGeom>
        </p:spPr>
      </p:pic>
      <p:pic>
        <p:nvPicPr>
          <p:cNvPr id="7" name="Graphic 6" descr="Alterations &amp; Tailoring with solid fill">
            <a:extLst>
              <a:ext uri="{FF2B5EF4-FFF2-40B4-BE49-F238E27FC236}">
                <a16:creationId xmlns:a16="http://schemas.microsoft.com/office/drawing/2014/main" id="{3137F639-9A37-B399-43C8-8C09299DD5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5967069" y="2206608"/>
            <a:ext cx="403537" cy="403537"/>
          </a:xfrm>
          <a:prstGeom prst="rect">
            <a:avLst/>
          </a:prstGeom>
        </p:spPr>
      </p:pic>
      <p:pic>
        <p:nvPicPr>
          <p:cNvPr id="15" name="Graphic 14" descr="Alterations &amp; Tailoring with solid fill">
            <a:extLst>
              <a:ext uri="{FF2B5EF4-FFF2-40B4-BE49-F238E27FC236}">
                <a16:creationId xmlns:a16="http://schemas.microsoft.com/office/drawing/2014/main" id="{705ADE72-E71E-FDD1-7C4B-7035D4C29E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7349139" y="2186026"/>
            <a:ext cx="403537" cy="403537"/>
          </a:xfrm>
          <a:prstGeom prst="rect">
            <a:avLst/>
          </a:prstGeom>
        </p:spPr>
      </p:pic>
      <p:sp>
        <p:nvSpPr>
          <p:cNvPr id="147" name="Rectangle 146">
            <a:extLst>
              <a:ext uri="{FF2B5EF4-FFF2-40B4-BE49-F238E27FC236}">
                <a16:creationId xmlns:a16="http://schemas.microsoft.com/office/drawing/2014/main" id="{705CC45C-ED26-9C89-8031-8D10DDB97666}"/>
              </a:ext>
            </a:extLst>
          </p:cNvPr>
          <p:cNvSpPr/>
          <p:nvPr/>
        </p:nvSpPr>
        <p:spPr>
          <a:xfrm>
            <a:off x="7529975" y="2497558"/>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4" name="Rectangle 193">
            <a:extLst>
              <a:ext uri="{FF2B5EF4-FFF2-40B4-BE49-F238E27FC236}">
                <a16:creationId xmlns:a16="http://schemas.microsoft.com/office/drawing/2014/main" id="{195D24DA-7925-ACDB-344A-324CB361766E}"/>
              </a:ext>
            </a:extLst>
          </p:cNvPr>
          <p:cNvSpPr/>
          <p:nvPr/>
        </p:nvSpPr>
        <p:spPr>
          <a:xfrm>
            <a:off x="7530542" y="2498214"/>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Alterations &amp; Tailoring with solid fill">
            <a:extLst>
              <a:ext uri="{FF2B5EF4-FFF2-40B4-BE49-F238E27FC236}">
                <a16:creationId xmlns:a16="http://schemas.microsoft.com/office/drawing/2014/main" id="{98BE0253-2FA0-BB6B-C8C8-9D511EDA41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11093620" y="2355016"/>
            <a:ext cx="403537" cy="403537"/>
          </a:xfrm>
          <a:prstGeom prst="rect">
            <a:avLst/>
          </a:prstGeom>
        </p:spPr>
      </p:pic>
      <p:sp>
        <p:nvSpPr>
          <p:cNvPr id="19" name="Slide Number Placeholder 355">
            <a:extLst>
              <a:ext uri="{FF2B5EF4-FFF2-40B4-BE49-F238E27FC236}">
                <a16:creationId xmlns:a16="http://schemas.microsoft.com/office/drawing/2014/main" id="{F386D641-3171-BD57-A9FE-C4B1D19F6225}"/>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25</a:t>
            </a:fld>
            <a:endParaRPr lang="en-US"/>
          </a:p>
        </p:txBody>
      </p:sp>
      <p:pic>
        <p:nvPicPr>
          <p:cNvPr id="21" name="Graphic 20" descr="Alterations &amp; Tailoring with solid fill">
            <a:extLst>
              <a:ext uri="{FF2B5EF4-FFF2-40B4-BE49-F238E27FC236}">
                <a16:creationId xmlns:a16="http://schemas.microsoft.com/office/drawing/2014/main" id="{C626AA61-DBF3-20F5-7AB6-F5891C80E4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sp>
        <p:nvSpPr>
          <p:cNvPr id="3" name="TextBox 2">
            <a:extLst>
              <a:ext uri="{FF2B5EF4-FFF2-40B4-BE49-F238E27FC236}">
                <a16:creationId xmlns:a16="http://schemas.microsoft.com/office/drawing/2014/main" id="{72AC0565-8081-380A-DC73-D7E1D54C7243}"/>
              </a:ext>
            </a:extLst>
          </p:cNvPr>
          <p:cNvSpPr txBox="1"/>
          <p:nvPr/>
        </p:nvSpPr>
        <p:spPr>
          <a:xfrm>
            <a:off x="684853" y="1926643"/>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4" name="TextBox 3">
            <a:extLst>
              <a:ext uri="{FF2B5EF4-FFF2-40B4-BE49-F238E27FC236}">
                <a16:creationId xmlns:a16="http://schemas.microsoft.com/office/drawing/2014/main" id="{F0A1BF86-72F9-97A6-E648-4DCD4156DFF1}"/>
              </a:ext>
            </a:extLst>
          </p:cNvPr>
          <p:cNvSpPr txBox="1"/>
          <p:nvPr/>
        </p:nvSpPr>
        <p:spPr>
          <a:xfrm>
            <a:off x="3918254" y="1922676"/>
            <a:ext cx="1762468" cy="400110"/>
          </a:xfrm>
          <a:prstGeom prst="rect">
            <a:avLst/>
          </a:prstGeom>
          <a:noFill/>
          <a:ln>
            <a:noFill/>
          </a:ln>
        </p:spPr>
        <p:txBody>
          <a:bodyPr wrap="square">
            <a:spAutoFit/>
          </a:bodyPr>
          <a:lstStyle/>
          <a:p>
            <a:pPr algn="ctr"/>
            <a:r>
              <a:rPr lang="en-US" sz="2000" b="1" dirty="0">
                <a:solidFill>
                  <a:srgbClr val="95D0FC"/>
                </a:solidFill>
              </a:rPr>
              <a:t>PT </a:t>
            </a:r>
            <a:r>
              <a:rPr lang="en-US" sz="2000" b="1" dirty="0">
                <a:solidFill>
                  <a:srgbClr val="453370"/>
                </a:solidFill>
              </a:rPr>
              <a:t>Req</a:t>
            </a:r>
            <a:endParaRPr lang="en-US" sz="2000" dirty="0">
              <a:latin typeface="Franklin Gothic Medium" panose="020B0603020102020204" pitchFamily="34" charset="0"/>
            </a:endParaRPr>
          </a:p>
        </p:txBody>
      </p:sp>
      <p:sp>
        <p:nvSpPr>
          <p:cNvPr id="17" name="TextBox 16">
            <a:extLst>
              <a:ext uri="{FF2B5EF4-FFF2-40B4-BE49-F238E27FC236}">
                <a16:creationId xmlns:a16="http://schemas.microsoft.com/office/drawing/2014/main" id="{7764BA35-5FDB-439D-5E25-C8FD6E45F39F}"/>
              </a:ext>
            </a:extLst>
          </p:cNvPr>
          <p:cNvSpPr txBox="1"/>
          <p:nvPr/>
        </p:nvSpPr>
        <p:spPr>
          <a:xfrm>
            <a:off x="2661389" y="1922676"/>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18" name="TextBox 17">
            <a:extLst>
              <a:ext uri="{FF2B5EF4-FFF2-40B4-BE49-F238E27FC236}">
                <a16:creationId xmlns:a16="http://schemas.microsoft.com/office/drawing/2014/main" id="{A30DED1F-D4F7-2281-7505-5BBB2CDED722}"/>
              </a:ext>
            </a:extLst>
          </p:cNvPr>
          <p:cNvSpPr txBox="1"/>
          <p:nvPr/>
        </p:nvSpPr>
        <p:spPr>
          <a:xfrm>
            <a:off x="5292657" y="1922676"/>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2" name="TextBox 21">
            <a:extLst>
              <a:ext uri="{FF2B5EF4-FFF2-40B4-BE49-F238E27FC236}">
                <a16:creationId xmlns:a16="http://schemas.microsoft.com/office/drawing/2014/main" id="{EFFB857E-8281-0F9B-38D2-8B5CF50CB0A4}"/>
              </a:ext>
            </a:extLst>
          </p:cNvPr>
          <p:cNvSpPr txBox="1"/>
          <p:nvPr/>
        </p:nvSpPr>
        <p:spPr>
          <a:xfrm>
            <a:off x="6185183" y="1928656"/>
            <a:ext cx="1747197" cy="400110"/>
          </a:xfrm>
          <a:prstGeom prst="rect">
            <a:avLst/>
          </a:prstGeom>
          <a:noFill/>
          <a:ln>
            <a:noFill/>
          </a:ln>
        </p:spPr>
        <p:txBody>
          <a:bodyPr wrap="square">
            <a:spAutoFit/>
          </a:bodyPr>
          <a:lstStyle/>
          <a:p>
            <a:pPr algn="ctr"/>
            <a:r>
              <a:rPr lang="en-US" sz="2000" b="1" dirty="0">
                <a:solidFill>
                  <a:srgbClr val="95D0FC"/>
                </a:solidFill>
              </a:rPr>
              <a:t>PT </a:t>
            </a:r>
            <a:r>
              <a:rPr lang="en-US" sz="2000" b="1" dirty="0" err="1">
                <a:solidFill>
                  <a:srgbClr val="AA4F23"/>
                </a:solidFill>
              </a:rPr>
              <a:t>Rsp</a:t>
            </a:r>
            <a:endParaRPr lang="en-US" sz="2000" dirty="0">
              <a:latin typeface="Franklin Gothic Medium" panose="020B0603020102020204" pitchFamily="34" charset="0"/>
            </a:endParaRPr>
          </a:p>
        </p:txBody>
      </p:sp>
      <p:sp>
        <p:nvSpPr>
          <p:cNvPr id="23" name="TextBox 22">
            <a:extLst>
              <a:ext uri="{FF2B5EF4-FFF2-40B4-BE49-F238E27FC236}">
                <a16:creationId xmlns:a16="http://schemas.microsoft.com/office/drawing/2014/main" id="{42615D73-A076-E46D-3001-D2AB3A8A922F}"/>
              </a:ext>
            </a:extLst>
          </p:cNvPr>
          <p:cNvSpPr txBox="1"/>
          <p:nvPr/>
        </p:nvSpPr>
        <p:spPr>
          <a:xfrm>
            <a:off x="7616902" y="1928656"/>
            <a:ext cx="147755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4" name="TextBox 23">
            <a:extLst>
              <a:ext uri="{FF2B5EF4-FFF2-40B4-BE49-F238E27FC236}">
                <a16:creationId xmlns:a16="http://schemas.microsoft.com/office/drawing/2014/main" id="{FFB967AF-1606-52A6-3BE3-4E179258DA53}"/>
              </a:ext>
            </a:extLst>
          </p:cNvPr>
          <p:cNvSpPr txBox="1"/>
          <p:nvPr/>
        </p:nvSpPr>
        <p:spPr>
          <a:xfrm>
            <a:off x="9665305" y="1924930"/>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5" name="TextBox 24">
            <a:extLst>
              <a:ext uri="{FF2B5EF4-FFF2-40B4-BE49-F238E27FC236}">
                <a16:creationId xmlns:a16="http://schemas.microsoft.com/office/drawing/2014/main" id="{9B2142E3-12BD-233E-F574-FD0D273E031E}"/>
              </a:ext>
            </a:extLst>
          </p:cNvPr>
          <p:cNvSpPr txBox="1"/>
          <p:nvPr/>
        </p:nvSpPr>
        <p:spPr>
          <a:xfrm>
            <a:off x="10892513" y="1922676"/>
            <a:ext cx="1405180"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8" name="Content Placeholder 2">
            <a:extLst>
              <a:ext uri="{FF2B5EF4-FFF2-40B4-BE49-F238E27FC236}">
                <a16:creationId xmlns:a16="http://schemas.microsoft.com/office/drawing/2014/main" id="{1A2C2295-0C4A-778A-4EEB-4E129DD5FF63}"/>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3FBA48"/>
                </a:solidFill>
                <a:latin typeface="Tw Cen MT" panose="020B0602020104020603" pitchFamily="34" charset="77"/>
              </a:rPr>
              <a:t>Stitch flits across request categories to reduce network traffic overhead</a:t>
            </a:r>
          </a:p>
        </p:txBody>
      </p:sp>
    </p:spTree>
    <p:custDataLst>
      <p:tags r:id="rId1"/>
    </p:custDataLst>
    <p:extLst>
      <p:ext uri="{BB962C8B-B14F-4D97-AF65-F5344CB8AC3E}">
        <p14:creationId xmlns:p14="http://schemas.microsoft.com/office/powerpoint/2010/main" val="33431273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06F17-4734-E81C-4E4C-988E567BD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943395-7C73-1DC9-58FB-319A3DAB8B5E}"/>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sp>
        <p:nvSpPr>
          <p:cNvPr id="143" name="Rectangle 142">
            <a:extLst>
              <a:ext uri="{FF2B5EF4-FFF2-40B4-BE49-F238E27FC236}">
                <a16:creationId xmlns:a16="http://schemas.microsoft.com/office/drawing/2014/main" id="{B3C526C4-C127-7259-BF61-9399309AE8E8}"/>
              </a:ext>
            </a:extLst>
          </p:cNvPr>
          <p:cNvSpPr/>
          <p:nvPr/>
        </p:nvSpPr>
        <p:spPr>
          <a:xfrm>
            <a:off x="6142122"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BF9D1F64-997A-C31B-75C8-D21B1D369B07}"/>
              </a:ext>
            </a:extLst>
          </p:cNvPr>
          <p:cNvSpPr/>
          <p:nvPr/>
        </p:nvSpPr>
        <p:spPr>
          <a:xfrm>
            <a:off x="10503706" y="2968285"/>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4758E398-9EDE-DF8E-490F-79D629C52AA9}"/>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FF9616C3-6A91-1B86-1DC9-32DE3867C3DA}"/>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A91999CD-FC7F-7381-4BB0-AB74D0E26826}"/>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3920FEB0-535A-BE34-1FDB-7953690E88F6}"/>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62C27960-56E0-8C7D-6867-C61578C01CEC}"/>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EC81D533-E910-BA9A-EAFA-AA3E4AF93DDE}"/>
              </a:ext>
            </a:extLst>
          </p:cNvPr>
          <p:cNvSpPr/>
          <p:nvPr/>
        </p:nvSpPr>
        <p:spPr>
          <a:xfrm>
            <a:off x="7536368" y="2660775"/>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FE889EDE-D803-10C2-A03E-19F63C530EFD}"/>
              </a:ext>
            </a:extLst>
          </p:cNvPr>
          <p:cNvSpPr/>
          <p:nvPr/>
        </p:nvSpPr>
        <p:spPr>
          <a:xfrm>
            <a:off x="8890421" y="2498213"/>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3FF29CC4-5B34-FB41-85EC-0EA6DF97CA21}"/>
              </a:ext>
            </a:extLst>
          </p:cNvPr>
          <p:cNvSpPr/>
          <p:nvPr/>
        </p:nvSpPr>
        <p:spPr>
          <a:xfrm>
            <a:off x="8548856"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FAB31960-2814-ED0C-744B-A05B80987196}"/>
              </a:ext>
            </a:extLst>
          </p:cNvPr>
          <p:cNvSpPr/>
          <p:nvPr/>
        </p:nvSpPr>
        <p:spPr>
          <a:xfrm>
            <a:off x="8211581"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2129067-4235-84F5-C106-DE9DEEA632F5}"/>
              </a:ext>
            </a:extLst>
          </p:cNvPr>
          <p:cNvSpPr/>
          <p:nvPr/>
        </p:nvSpPr>
        <p:spPr>
          <a:xfrm>
            <a:off x="7870188"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5B0C72BB-13CE-41B2-5F2C-32DDB9085D27}"/>
              </a:ext>
            </a:extLst>
          </p:cNvPr>
          <p:cNvSpPr/>
          <p:nvPr/>
        </p:nvSpPr>
        <p:spPr>
          <a:xfrm>
            <a:off x="466533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 name="Rectangle 7">
            <a:extLst>
              <a:ext uri="{FF2B5EF4-FFF2-40B4-BE49-F238E27FC236}">
                <a16:creationId xmlns:a16="http://schemas.microsoft.com/office/drawing/2014/main" id="{A2E5B8CD-2E5D-DA4C-B20C-C5C78E86493A}"/>
              </a:ext>
            </a:extLst>
          </p:cNvPr>
          <p:cNvSpPr/>
          <p:nvPr/>
        </p:nvSpPr>
        <p:spPr>
          <a:xfrm>
            <a:off x="2634505" y="2486891"/>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ECE238-5BDB-7029-194D-E1E3173715FB}"/>
              </a:ext>
            </a:extLst>
          </p:cNvPr>
          <p:cNvSpPr/>
          <p:nvPr/>
        </p:nvSpPr>
        <p:spPr>
          <a:xfrm>
            <a:off x="4034344"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C4265DC-A2D1-181D-EC46-62B0DA8F3814}"/>
              </a:ext>
            </a:extLst>
          </p:cNvPr>
          <p:cNvSpPr/>
          <p:nvPr/>
        </p:nvSpPr>
        <p:spPr>
          <a:xfrm>
            <a:off x="3690826"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8BB967B-E61D-3510-29D1-B566EC3C0860}"/>
              </a:ext>
            </a:extLst>
          </p:cNvPr>
          <p:cNvSpPr/>
          <p:nvPr/>
        </p:nvSpPr>
        <p:spPr>
          <a:xfrm>
            <a:off x="3342806"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A79746-5F0A-8B63-210A-52B5757CBACF}"/>
              </a:ext>
            </a:extLst>
          </p:cNvPr>
          <p:cNvSpPr/>
          <p:nvPr/>
        </p:nvSpPr>
        <p:spPr>
          <a:xfrm>
            <a:off x="2990665"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AB473A50-2AE0-97D2-B836-2E171868DF98}"/>
              </a:ext>
            </a:extLst>
          </p:cNvPr>
          <p:cNvSpPr/>
          <p:nvPr/>
        </p:nvSpPr>
        <p:spPr>
          <a:xfrm>
            <a:off x="5416735" y="2491818"/>
            <a:ext cx="302354" cy="62292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471497F1-A523-52AE-20D7-EDA158BFAC74}"/>
              </a:ext>
            </a:extLst>
          </p:cNvPr>
          <p:cNvSpPr/>
          <p:nvPr/>
        </p:nvSpPr>
        <p:spPr>
          <a:xfrm>
            <a:off x="6892885" y="2498214"/>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5E08881-082A-8EF9-F62F-F69C6DC2644B}"/>
              </a:ext>
            </a:extLst>
          </p:cNvPr>
          <p:cNvSpPr/>
          <p:nvPr/>
        </p:nvSpPr>
        <p:spPr>
          <a:xfrm>
            <a:off x="9809477" y="2498213"/>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28EBCC1D-59E3-B402-EB7E-7F678C028456}"/>
              </a:ext>
            </a:extLst>
          </p:cNvPr>
          <p:cNvSpPr/>
          <p:nvPr/>
        </p:nvSpPr>
        <p:spPr>
          <a:xfrm>
            <a:off x="11257023" y="2498214"/>
            <a:ext cx="302354" cy="6241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lterations &amp; Tailoring with solid fill">
            <a:extLst>
              <a:ext uri="{FF2B5EF4-FFF2-40B4-BE49-F238E27FC236}">
                <a16:creationId xmlns:a16="http://schemas.microsoft.com/office/drawing/2014/main" id="{ED149311-BBF5-40B5-52EA-22366BF628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64985" y="2430317"/>
            <a:ext cx="403537" cy="403537"/>
          </a:xfrm>
          <a:prstGeom prst="rect">
            <a:avLst/>
          </a:prstGeom>
        </p:spPr>
      </p:pic>
      <p:sp>
        <p:nvSpPr>
          <p:cNvPr id="5" name="Rectangle 4">
            <a:extLst>
              <a:ext uri="{FF2B5EF4-FFF2-40B4-BE49-F238E27FC236}">
                <a16:creationId xmlns:a16="http://schemas.microsoft.com/office/drawing/2014/main" id="{4DBC3173-CB71-9C9F-385D-7C172D39AA79}"/>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D1463CFD-97C3-3A96-A047-69FB6CBB9F4E}"/>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A9A019FB-4D50-B0BD-0C06-C71E89336DDB}"/>
              </a:ext>
            </a:extLst>
          </p:cNvPr>
          <p:cNvSpPr/>
          <p:nvPr/>
        </p:nvSpPr>
        <p:spPr>
          <a:xfrm>
            <a:off x="467009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0" name="Rectangle 139">
            <a:extLst>
              <a:ext uri="{FF2B5EF4-FFF2-40B4-BE49-F238E27FC236}">
                <a16:creationId xmlns:a16="http://schemas.microsoft.com/office/drawing/2014/main" id="{34880601-B876-975C-CA97-E0CE163EE691}"/>
              </a:ext>
            </a:extLst>
          </p:cNvPr>
          <p:cNvSpPr/>
          <p:nvPr/>
        </p:nvSpPr>
        <p:spPr>
          <a:xfrm>
            <a:off x="466750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A1D470FB-8B7F-B2F0-2D7F-D343943FBCC3}"/>
              </a:ext>
            </a:extLst>
          </p:cNvPr>
          <p:cNvSpPr/>
          <p:nvPr/>
        </p:nvSpPr>
        <p:spPr>
          <a:xfrm>
            <a:off x="6135025" y="2490290"/>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4" name="Rectangle 143">
            <a:extLst>
              <a:ext uri="{FF2B5EF4-FFF2-40B4-BE49-F238E27FC236}">
                <a16:creationId xmlns:a16="http://schemas.microsoft.com/office/drawing/2014/main" id="{CF862CD3-6F66-2028-B219-183EC3EEC8F9}"/>
              </a:ext>
            </a:extLst>
          </p:cNvPr>
          <p:cNvSpPr/>
          <p:nvPr/>
        </p:nvSpPr>
        <p:spPr>
          <a:xfrm>
            <a:off x="6139533" y="249205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40FC7E-CEF5-7BA7-3175-1DA7B113C820}"/>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lterations &amp; Tailoring with solid fill">
            <a:extLst>
              <a:ext uri="{FF2B5EF4-FFF2-40B4-BE49-F238E27FC236}">
                <a16:creationId xmlns:a16="http://schemas.microsoft.com/office/drawing/2014/main" id="{8A5A7001-9EF9-2D38-5BFB-2F1A6E25134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475051" y="2277281"/>
            <a:ext cx="403537" cy="403537"/>
          </a:xfrm>
          <a:prstGeom prst="rect">
            <a:avLst/>
          </a:prstGeom>
        </p:spPr>
      </p:pic>
      <p:pic>
        <p:nvPicPr>
          <p:cNvPr id="7" name="Graphic 6" descr="Alterations &amp; Tailoring with solid fill">
            <a:extLst>
              <a:ext uri="{FF2B5EF4-FFF2-40B4-BE49-F238E27FC236}">
                <a16:creationId xmlns:a16="http://schemas.microsoft.com/office/drawing/2014/main" id="{CE49228E-06F8-E2BE-CDF3-D6D9E78D23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5967069" y="2206608"/>
            <a:ext cx="403537" cy="403537"/>
          </a:xfrm>
          <a:prstGeom prst="rect">
            <a:avLst/>
          </a:prstGeom>
        </p:spPr>
      </p:pic>
      <p:pic>
        <p:nvPicPr>
          <p:cNvPr id="15" name="Graphic 14" descr="Alterations &amp; Tailoring with solid fill">
            <a:extLst>
              <a:ext uri="{FF2B5EF4-FFF2-40B4-BE49-F238E27FC236}">
                <a16:creationId xmlns:a16="http://schemas.microsoft.com/office/drawing/2014/main" id="{778FF560-4330-7461-8BB8-55BBD74719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7349139" y="2186026"/>
            <a:ext cx="403537" cy="403537"/>
          </a:xfrm>
          <a:prstGeom prst="rect">
            <a:avLst/>
          </a:prstGeom>
        </p:spPr>
      </p:pic>
      <p:sp>
        <p:nvSpPr>
          <p:cNvPr id="147" name="Rectangle 146">
            <a:extLst>
              <a:ext uri="{FF2B5EF4-FFF2-40B4-BE49-F238E27FC236}">
                <a16:creationId xmlns:a16="http://schemas.microsoft.com/office/drawing/2014/main" id="{D0F83F20-E14E-D26F-A658-CE71E0A8DC4E}"/>
              </a:ext>
            </a:extLst>
          </p:cNvPr>
          <p:cNvSpPr/>
          <p:nvPr/>
        </p:nvSpPr>
        <p:spPr>
          <a:xfrm>
            <a:off x="7529975" y="2497558"/>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4" name="Rectangle 193">
            <a:extLst>
              <a:ext uri="{FF2B5EF4-FFF2-40B4-BE49-F238E27FC236}">
                <a16:creationId xmlns:a16="http://schemas.microsoft.com/office/drawing/2014/main" id="{381FE6C8-7372-09B1-D074-9C37A360424D}"/>
              </a:ext>
            </a:extLst>
          </p:cNvPr>
          <p:cNvSpPr/>
          <p:nvPr/>
        </p:nvSpPr>
        <p:spPr>
          <a:xfrm>
            <a:off x="7530542" y="2498214"/>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BC056FE9-8419-170F-FE7C-D589EB406CF1}"/>
              </a:ext>
            </a:extLst>
          </p:cNvPr>
          <p:cNvSpPr/>
          <p:nvPr/>
        </p:nvSpPr>
        <p:spPr>
          <a:xfrm>
            <a:off x="10494585"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3" name="Rectangle 162">
            <a:extLst>
              <a:ext uri="{FF2B5EF4-FFF2-40B4-BE49-F238E27FC236}">
                <a16:creationId xmlns:a16="http://schemas.microsoft.com/office/drawing/2014/main" id="{FC474476-1D56-01DC-ACA9-DC654AB533D0}"/>
              </a:ext>
            </a:extLst>
          </p:cNvPr>
          <p:cNvSpPr/>
          <p:nvPr/>
        </p:nvSpPr>
        <p:spPr>
          <a:xfrm>
            <a:off x="10496505"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Alterations &amp; Tailoring with solid fill">
            <a:extLst>
              <a:ext uri="{FF2B5EF4-FFF2-40B4-BE49-F238E27FC236}">
                <a16:creationId xmlns:a16="http://schemas.microsoft.com/office/drawing/2014/main" id="{CB02E9D7-E6E1-9EAA-6183-B431E96943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10301532" y="2213626"/>
            <a:ext cx="403537" cy="403537"/>
          </a:xfrm>
          <a:prstGeom prst="rect">
            <a:avLst/>
          </a:prstGeom>
        </p:spPr>
      </p:pic>
      <p:sp>
        <p:nvSpPr>
          <p:cNvPr id="17" name="Multiply 16">
            <a:extLst>
              <a:ext uri="{FF2B5EF4-FFF2-40B4-BE49-F238E27FC236}">
                <a16:creationId xmlns:a16="http://schemas.microsoft.com/office/drawing/2014/main" id="{A0CA83C4-A245-BD35-E281-46506FF31FD2}"/>
              </a:ext>
            </a:extLst>
          </p:cNvPr>
          <p:cNvSpPr/>
          <p:nvPr/>
        </p:nvSpPr>
        <p:spPr>
          <a:xfrm>
            <a:off x="2523909" y="2579166"/>
            <a:ext cx="515616" cy="52425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ultiply 17">
            <a:extLst>
              <a:ext uri="{FF2B5EF4-FFF2-40B4-BE49-F238E27FC236}">
                <a16:creationId xmlns:a16="http://schemas.microsoft.com/office/drawing/2014/main" id="{7DA57112-9215-D734-C117-6251A75D4A25}"/>
              </a:ext>
            </a:extLst>
          </p:cNvPr>
          <p:cNvSpPr/>
          <p:nvPr/>
        </p:nvSpPr>
        <p:spPr>
          <a:xfrm>
            <a:off x="5304955" y="2575447"/>
            <a:ext cx="515616" cy="52425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a:extLst>
              <a:ext uri="{FF2B5EF4-FFF2-40B4-BE49-F238E27FC236}">
                <a16:creationId xmlns:a16="http://schemas.microsoft.com/office/drawing/2014/main" id="{D05D1B71-0740-06D8-CF85-6C6BB6ED914B}"/>
              </a:ext>
            </a:extLst>
          </p:cNvPr>
          <p:cNvSpPr/>
          <p:nvPr/>
        </p:nvSpPr>
        <p:spPr>
          <a:xfrm>
            <a:off x="6784548" y="2575447"/>
            <a:ext cx="515616" cy="52425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y 19">
            <a:extLst>
              <a:ext uri="{FF2B5EF4-FFF2-40B4-BE49-F238E27FC236}">
                <a16:creationId xmlns:a16="http://schemas.microsoft.com/office/drawing/2014/main" id="{7B5CABE0-26EE-7DE4-DA4A-C4D333A9ABB0}"/>
              </a:ext>
            </a:extLst>
          </p:cNvPr>
          <p:cNvSpPr/>
          <p:nvPr/>
        </p:nvSpPr>
        <p:spPr>
          <a:xfrm>
            <a:off x="9697728" y="2545736"/>
            <a:ext cx="515616" cy="52425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ultiply 20">
            <a:extLst>
              <a:ext uri="{FF2B5EF4-FFF2-40B4-BE49-F238E27FC236}">
                <a16:creationId xmlns:a16="http://schemas.microsoft.com/office/drawing/2014/main" id="{54B409F9-36EF-3366-9230-F9C794E2702D}"/>
              </a:ext>
            </a:extLst>
          </p:cNvPr>
          <p:cNvSpPr/>
          <p:nvPr/>
        </p:nvSpPr>
        <p:spPr>
          <a:xfrm>
            <a:off x="11141947" y="2575447"/>
            <a:ext cx="515616" cy="524256"/>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lide Number Placeholder 355">
            <a:extLst>
              <a:ext uri="{FF2B5EF4-FFF2-40B4-BE49-F238E27FC236}">
                <a16:creationId xmlns:a16="http://schemas.microsoft.com/office/drawing/2014/main" id="{BA79CD64-5394-A6E7-3511-CFCA5ED86BC4}"/>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26</a:t>
            </a:fld>
            <a:endParaRPr lang="en-US"/>
          </a:p>
        </p:txBody>
      </p:sp>
      <p:pic>
        <p:nvPicPr>
          <p:cNvPr id="26" name="Graphic 25" descr="Alterations &amp; Tailoring with solid fill">
            <a:extLst>
              <a:ext uri="{FF2B5EF4-FFF2-40B4-BE49-F238E27FC236}">
                <a16:creationId xmlns:a16="http://schemas.microsoft.com/office/drawing/2014/main" id="{729ECABD-34E1-C6FA-4EA8-76B587E6B1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sp>
        <p:nvSpPr>
          <p:cNvPr id="3" name="TextBox 2">
            <a:extLst>
              <a:ext uri="{FF2B5EF4-FFF2-40B4-BE49-F238E27FC236}">
                <a16:creationId xmlns:a16="http://schemas.microsoft.com/office/drawing/2014/main" id="{F8BCDC37-3132-5868-8170-ABC13E899E04}"/>
              </a:ext>
            </a:extLst>
          </p:cNvPr>
          <p:cNvSpPr txBox="1"/>
          <p:nvPr/>
        </p:nvSpPr>
        <p:spPr>
          <a:xfrm>
            <a:off x="684853" y="1926643"/>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4" name="TextBox 3">
            <a:extLst>
              <a:ext uri="{FF2B5EF4-FFF2-40B4-BE49-F238E27FC236}">
                <a16:creationId xmlns:a16="http://schemas.microsoft.com/office/drawing/2014/main" id="{35CDDEA6-E975-2E55-37AB-438FD90BC87E}"/>
              </a:ext>
            </a:extLst>
          </p:cNvPr>
          <p:cNvSpPr txBox="1"/>
          <p:nvPr/>
        </p:nvSpPr>
        <p:spPr>
          <a:xfrm>
            <a:off x="3918254" y="1922676"/>
            <a:ext cx="1762468" cy="400110"/>
          </a:xfrm>
          <a:prstGeom prst="rect">
            <a:avLst/>
          </a:prstGeom>
          <a:noFill/>
          <a:ln>
            <a:noFill/>
          </a:ln>
        </p:spPr>
        <p:txBody>
          <a:bodyPr wrap="square">
            <a:spAutoFit/>
          </a:bodyPr>
          <a:lstStyle/>
          <a:p>
            <a:pPr algn="ctr"/>
            <a:r>
              <a:rPr lang="en-US" sz="2000" b="1" dirty="0">
                <a:solidFill>
                  <a:srgbClr val="95D0FC"/>
                </a:solidFill>
              </a:rPr>
              <a:t>PT </a:t>
            </a:r>
            <a:r>
              <a:rPr lang="en-US" sz="2000" b="1" dirty="0">
                <a:solidFill>
                  <a:srgbClr val="453370"/>
                </a:solidFill>
              </a:rPr>
              <a:t>Req</a:t>
            </a:r>
            <a:endParaRPr lang="en-US" sz="2000" dirty="0">
              <a:latin typeface="Franklin Gothic Medium" panose="020B0603020102020204" pitchFamily="34" charset="0"/>
            </a:endParaRPr>
          </a:p>
        </p:txBody>
      </p:sp>
      <p:sp>
        <p:nvSpPr>
          <p:cNvPr id="22" name="TextBox 21">
            <a:extLst>
              <a:ext uri="{FF2B5EF4-FFF2-40B4-BE49-F238E27FC236}">
                <a16:creationId xmlns:a16="http://schemas.microsoft.com/office/drawing/2014/main" id="{E0CF4104-D901-C844-95B1-827A12311C6E}"/>
              </a:ext>
            </a:extLst>
          </p:cNvPr>
          <p:cNvSpPr txBox="1"/>
          <p:nvPr/>
        </p:nvSpPr>
        <p:spPr>
          <a:xfrm>
            <a:off x="2661389" y="1922676"/>
            <a:ext cx="1574465"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3" name="TextBox 22">
            <a:extLst>
              <a:ext uri="{FF2B5EF4-FFF2-40B4-BE49-F238E27FC236}">
                <a16:creationId xmlns:a16="http://schemas.microsoft.com/office/drawing/2014/main" id="{49890208-259F-08BF-9635-03FD547FEE89}"/>
              </a:ext>
            </a:extLst>
          </p:cNvPr>
          <p:cNvSpPr txBox="1"/>
          <p:nvPr/>
        </p:nvSpPr>
        <p:spPr>
          <a:xfrm>
            <a:off x="5292657" y="1922676"/>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27" name="TextBox 26">
            <a:extLst>
              <a:ext uri="{FF2B5EF4-FFF2-40B4-BE49-F238E27FC236}">
                <a16:creationId xmlns:a16="http://schemas.microsoft.com/office/drawing/2014/main" id="{79B97F28-B569-F60E-F6DA-028BB8B198DC}"/>
              </a:ext>
            </a:extLst>
          </p:cNvPr>
          <p:cNvSpPr txBox="1"/>
          <p:nvPr/>
        </p:nvSpPr>
        <p:spPr>
          <a:xfrm>
            <a:off x="6185183" y="1928656"/>
            <a:ext cx="1747197" cy="400110"/>
          </a:xfrm>
          <a:prstGeom prst="rect">
            <a:avLst/>
          </a:prstGeom>
          <a:noFill/>
          <a:ln>
            <a:noFill/>
          </a:ln>
        </p:spPr>
        <p:txBody>
          <a:bodyPr wrap="square">
            <a:spAutoFit/>
          </a:bodyPr>
          <a:lstStyle/>
          <a:p>
            <a:pPr algn="ctr"/>
            <a:r>
              <a:rPr lang="en-US" sz="2000" b="1" dirty="0">
                <a:solidFill>
                  <a:srgbClr val="95D0FC"/>
                </a:solidFill>
              </a:rPr>
              <a:t>PT </a:t>
            </a:r>
            <a:r>
              <a:rPr lang="en-US" sz="2000" b="1" dirty="0" err="1">
                <a:solidFill>
                  <a:srgbClr val="AA4F23"/>
                </a:solidFill>
              </a:rPr>
              <a:t>Rsp</a:t>
            </a:r>
            <a:endParaRPr lang="en-US" sz="2000" dirty="0">
              <a:latin typeface="Franklin Gothic Medium" panose="020B0603020102020204" pitchFamily="34" charset="0"/>
            </a:endParaRPr>
          </a:p>
        </p:txBody>
      </p:sp>
      <p:sp>
        <p:nvSpPr>
          <p:cNvPr id="28" name="TextBox 27">
            <a:extLst>
              <a:ext uri="{FF2B5EF4-FFF2-40B4-BE49-F238E27FC236}">
                <a16:creationId xmlns:a16="http://schemas.microsoft.com/office/drawing/2014/main" id="{AFF1E33B-6426-92BE-2A5A-C439A447A876}"/>
              </a:ext>
            </a:extLst>
          </p:cNvPr>
          <p:cNvSpPr txBox="1"/>
          <p:nvPr/>
        </p:nvSpPr>
        <p:spPr>
          <a:xfrm>
            <a:off x="7616902" y="1928656"/>
            <a:ext cx="147755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29" name="TextBox 28">
            <a:extLst>
              <a:ext uri="{FF2B5EF4-FFF2-40B4-BE49-F238E27FC236}">
                <a16:creationId xmlns:a16="http://schemas.microsoft.com/office/drawing/2014/main" id="{6F769C74-5F71-8EF3-CAB4-5A46E8774B79}"/>
              </a:ext>
            </a:extLst>
          </p:cNvPr>
          <p:cNvSpPr txBox="1"/>
          <p:nvPr/>
        </p:nvSpPr>
        <p:spPr>
          <a:xfrm>
            <a:off x="9665305" y="1924930"/>
            <a:ext cx="1385572" cy="400110"/>
          </a:xfrm>
          <a:prstGeom prst="rect">
            <a:avLst/>
          </a:prstGeom>
          <a:noFill/>
          <a:ln>
            <a:noFill/>
          </a:ln>
        </p:spPr>
        <p:txBody>
          <a:bodyPr wrap="square">
            <a:spAutoFit/>
          </a:bodyPr>
          <a:lstStyle/>
          <a:p>
            <a:pPr algn="ctr"/>
            <a:r>
              <a:rPr lang="en-US" sz="2000" b="1" dirty="0">
                <a:solidFill>
                  <a:srgbClr val="A4D46C"/>
                </a:solidFill>
              </a:rPr>
              <a:t>Write</a:t>
            </a:r>
            <a:r>
              <a:rPr lang="en-US" sz="2000" dirty="0"/>
              <a:t> </a:t>
            </a:r>
            <a:r>
              <a:rPr lang="en-US" sz="2000" b="1" dirty="0" err="1">
                <a:solidFill>
                  <a:srgbClr val="AA4F23"/>
                </a:solidFill>
              </a:rPr>
              <a:t>Rsp</a:t>
            </a:r>
            <a:endParaRPr lang="en-US" sz="2000" dirty="0">
              <a:latin typeface="Franklin Gothic Medium" panose="020B0603020102020204" pitchFamily="34" charset="0"/>
            </a:endParaRPr>
          </a:p>
        </p:txBody>
      </p:sp>
      <p:sp>
        <p:nvSpPr>
          <p:cNvPr id="30" name="TextBox 29">
            <a:extLst>
              <a:ext uri="{FF2B5EF4-FFF2-40B4-BE49-F238E27FC236}">
                <a16:creationId xmlns:a16="http://schemas.microsoft.com/office/drawing/2014/main" id="{1FF14046-7E0E-1D5D-F6F6-CE08C770004B}"/>
              </a:ext>
            </a:extLst>
          </p:cNvPr>
          <p:cNvSpPr txBox="1"/>
          <p:nvPr/>
        </p:nvSpPr>
        <p:spPr>
          <a:xfrm>
            <a:off x="10892513" y="1922676"/>
            <a:ext cx="1405180" cy="400110"/>
          </a:xfrm>
          <a:prstGeom prst="rect">
            <a:avLst/>
          </a:prstGeom>
          <a:noFill/>
          <a:ln>
            <a:noFill/>
          </a:ln>
        </p:spPr>
        <p:txBody>
          <a:bodyPr wrap="square">
            <a:spAutoFit/>
          </a:bodyPr>
          <a:lstStyle/>
          <a:p>
            <a:pPr algn="ctr"/>
            <a:r>
              <a:rPr lang="en-US" sz="2000" b="1" dirty="0">
                <a:solidFill>
                  <a:srgbClr val="FF796C"/>
                </a:solidFill>
              </a:rPr>
              <a:t>Read</a:t>
            </a:r>
            <a:r>
              <a:rPr lang="en-US" sz="2000" dirty="0"/>
              <a:t> </a:t>
            </a:r>
            <a:r>
              <a:rPr lang="en-US" sz="2000" b="1" dirty="0">
                <a:solidFill>
                  <a:srgbClr val="453370"/>
                </a:solidFill>
              </a:rPr>
              <a:t>Req</a:t>
            </a:r>
            <a:endParaRPr lang="en-US" sz="2000" dirty="0">
              <a:latin typeface="Franklin Gothic Medium" panose="020B0603020102020204" pitchFamily="34" charset="0"/>
            </a:endParaRPr>
          </a:p>
        </p:txBody>
      </p:sp>
      <p:sp>
        <p:nvSpPr>
          <p:cNvPr id="33" name="Content Placeholder 2">
            <a:extLst>
              <a:ext uri="{FF2B5EF4-FFF2-40B4-BE49-F238E27FC236}">
                <a16:creationId xmlns:a16="http://schemas.microsoft.com/office/drawing/2014/main" id="{6047C674-AE64-D616-F9A3-73AAD6580C8B}"/>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3FBA48"/>
                </a:solidFill>
                <a:latin typeface="Tw Cen MT" panose="020B0602020104020603" pitchFamily="34" charset="77"/>
              </a:rPr>
              <a:t>Stitch flits across request categories to reduce network traffic overhead</a:t>
            </a:r>
          </a:p>
        </p:txBody>
      </p:sp>
    </p:spTree>
    <p:custDataLst>
      <p:tags r:id="rId1"/>
    </p:custDataLst>
    <p:extLst>
      <p:ext uri="{BB962C8B-B14F-4D97-AF65-F5344CB8AC3E}">
        <p14:creationId xmlns:p14="http://schemas.microsoft.com/office/powerpoint/2010/main" val="347982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249"/>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436C8-6252-56EE-F1D7-6CF3F5776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9C2B7-1A24-6C1D-33AB-CE3BC066CB23}"/>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sp>
        <p:nvSpPr>
          <p:cNvPr id="143" name="Rectangle 142">
            <a:extLst>
              <a:ext uri="{FF2B5EF4-FFF2-40B4-BE49-F238E27FC236}">
                <a16:creationId xmlns:a16="http://schemas.microsoft.com/office/drawing/2014/main" id="{751C6340-B62C-A31D-7DE6-98520832DD2B}"/>
              </a:ext>
            </a:extLst>
          </p:cNvPr>
          <p:cNvSpPr/>
          <p:nvPr/>
        </p:nvSpPr>
        <p:spPr>
          <a:xfrm>
            <a:off x="6142122" y="2943772"/>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A8CA0D67-851A-A6B7-6376-DF695FC5B282}"/>
              </a:ext>
            </a:extLst>
          </p:cNvPr>
          <p:cNvSpPr/>
          <p:nvPr/>
        </p:nvSpPr>
        <p:spPr>
          <a:xfrm>
            <a:off x="10503706" y="2968285"/>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60F392C8-14ED-6D1A-5B5F-72722DE8F44D}"/>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56C17AB2-5BAC-862F-9447-ABE31DEB559C}"/>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51063E39-BEDF-7DB4-0E4C-E6BE84D46387}"/>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96C2A91E-41ED-2F93-71CF-40745122F21D}"/>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D68A0254-8F4C-67D2-C577-9E0E607BFD0A}"/>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2CD565F5-6B59-BA4A-F33A-415E80344917}"/>
              </a:ext>
            </a:extLst>
          </p:cNvPr>
          <p:cNvSpPr/>
          <p:nvPr/>
        </p:nvSpPr>
        <p:spPr>
          <a:xfrm>
            <a:off x="7536368" y="2660775"/>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CD71C740-D208-77AD-58B3-D2D31FE88361}"/>
              </a:ext>
            </a:extLst>
          </p:cNvPr>
          <p:cNvSpPr/>
          <p:nvPr/>
        </p:nvSpPr>
        <p:spPr>
          <a:xfrm>
            <a:off x="8890421" y="2498213"/>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913F3E2B-D22C-2DEF-BDBB-E0EF6F049686}"/>
              </a:ext>
            </a:extLst>
          </p:cNvPr>
          <p:cNvSpPr/>
          <p:nvPr/>
        </p:nvSpPr>
        <p:spPr>
          <a:xfrm>
            <a:off x="8548856"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8A63218C-0709-D9D2-4520-C02EEC1F2BDE}"/>
              </a:ext>
            </a:extLst>
          </p:cNvPr>
          <p:cNvSpPr/>
          <p:nvPr/>
        </p:nvSpPr>
        <p:spPr>
          <a:xfrm>
            <a:off x="8211581"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B7329481-2106-02C0-B96F-518A12CF9CD4}"/>
              </a:ext>
            </a:extLst>
          </p:cNvPr>
          <p:cNvSpPr/>
          <p:nvPr/>
        </p:nvSpPr>
        <p:spPr>
          <a:xfrm>
            <a:off x="7870188" y="249821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7A296DA9-A2CA-FC33-CD17-CAD2C9798535}"/>
              </a:ext>
            </a:extLst>
          </p:cNvPr>
          <p:cNvSpPr/>
          <p:nvPr/>
        </p:nvSpPr>
        <p:spPr>
          <a:xfrm>
            <a:off x="466533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9" name="Rectangle 8">
            <a:extLst>
              <a:ext uri="{FF2B5EF4-FFF2-40B4-BE49-F238E27FC236}">
                <a16:creationId xmlns:a16="http://schemas.microsoft.com/office/drawing/2014/main" id="{A0A7861E-80C9-8545-D688-F1318DFEF277}"/>
              </a:ext>
            </a:extLst>
          </p:cNvPr>
          <p:cNvSpPr/>
          <p:nvPr/>
        </p:nvSpPr>
        <p:spPr>
          <a:xfrm>
            <a:off x="4034344"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1D0CC9-E1A2-43F1-1642-71C5D7A59D8A}"/>
              </a:ext>
            </a:extLst>
          </p:cNvPr>
          <p:cNvSpPr/>
          <p:nvPr/>
        </p:nvSpPr>
        <p:spPr>
          <a:xfrm>
            <a:off x="3690826"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FFCF8BD-365E-676B-59E0-17313F45F30A}"/>
              </a:ext>
            </a:extLst>
          </p:cNvPr>
          <p:cNvSpPr/>
          <p:nvPr/>
        </p:nvSpPr>
        <p:spPr>
          <a:xfrm>
            <a:off x="3342806"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69BE72-CFDD-5B53-3016-517BAA8F66C9}"/>
              </a:ext>
            </a:extLst>
          </p:cNvPr>
          <p:cNvSpPr/>
          <p:nvPr/>
        </p:nvSpPr>
        <p:spPr>
          <a:xfrm>
            <a:off x="2990665"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lterations &amp; Tailoring with solid fill">
            <a:extLst>
              <a:ext uri="{FF2B5EF4-FFF2-40B4-BE49-F238E27FC236}">
                <a16:creationId xmlns:a16="http://schemas.microsoft.com/office/drawing/2014/main" id="{5F4DC076-05FB-9ACE-CE43-1FAA38558D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64985" y="2430317"/>
            <a:ext cx="403537" cy="403537"/>
          </a:xfrm>
          <a:prstGeom prst="rect">
            <a:avLst/>
          </a:prstGeom>
        </p:spPr>
      </p:pic>
      <p:sp>
        <p:nvSpPr>
          <p:cNvPr id="5" name="Rectangle 4">
            <a:extLst>
              <a:ext uri="{FF2B5EF4-FFF2-40B4-BE49-F238E27FC236}">
                <a16:creationId xmlns:a16="http://schemas.microsoft.com/office/drawing/2014/main" id="{0B82453A-95CE-90D4-4A1B-D100DD99924D}"/>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E8376EE-BDA2-DBB1-6745-A8BEAC2FD173}"/>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9D70E23-D3D4-6AA5-0748-35CB2D8FDC7C}"/>
              </a:ext>
            </a:extLst>
          </p:cNvPr>
          <p:cNvSpPr/>
          <p:nvPr/>
        </p:nvSpPr>
        <p:spPr>
          <a:xfrm>
            <a:off x="467009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0" name="Rectangle 139">
            <a:extLst>
              <a:ext uri="{FF2B5EF4-FFF2-40B4-BE49-F238E27FC236}">
                <a16:creationId xmlns:a16="http://schemas.microsoft.com/office/drawing/2014/main" id="{216C6C4A-1FC2-5FB8-9F0C-E4E89BC3C6F2}"/>
              </a:ext>
            </a:extLst>
          </p:cNvPr>
          <p:cNvSpPr/>
          <p:nvPr/>
        </p:nvSpPr>
        <p:spPr>
          <a:xfrm>
            <a:off x="466750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1508EA8F-F658-FB55-9FCD-8C402D34F538}"/>
              </a:ext>
            </a:extLst>
          </p:cNvPr>
          <p:cNvSpPr/>
          <p:nvPr/>
        </p:nvSpPr>
        <p:spPr>
          <a:xfrm>
            <a:off x="6135025" y="2490290"/>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4" name="Rectangle 143">
            <a:extLst>
              <a:ext uri="{FF2B5EF4-FFF2-40B4-BE49-F238E27FC236}">
                <a16:creationId xmlns:a16="http://schemas.microsoft.com/office/drawing/2014/main" id="{136EF0EF-E7DC-BF88-1400-3602CB647FE9}"/>
              </a:ext>
            </a:extLst>
          </p:cNvPr>
          <p:cNvSpPr/>
          <p:nvPr/>
        </p:nvSpPr>
        <p:spPr>
          <a:xfrm>
            <a:off x="6139533" y="249205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645797-8507-67B5-C3E5-BB591256F002}"/>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lterations &amp; Tailoring with solid fill">
            <a:extLst>
              <a:ext uri="{FF2B5EF4-FFF2-40B4-BE49-F238E27FC236}">
                <a16:creationId xmlns:a16="http://schemas.microsoft.com/office/drawing/2014/main" id="{6C76E8ED-D0A5-0298-5D73-4EA578952E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475051" y="2277281"/>
            <a:ext cx="403537" cy="403537"/>
          </a:xfrm>
          <a:prstGeom prst="rect">
            <a:avLst/>
          </a:prstGeom>
        </p:spPr>
      </p:pic>
      <p:pic>
        <p:nvPicPr>
          <p:cNvPr id="7" name="Graphic 6" descr="Alterations &amp; Tailoring with solid fill">
            <a:extLst>
              <a:ext uri="{FF2B5EF4-FFF2-40B4-BE49-F238E27FC236}">
                <a16:creationId xmlns:a16="http://schemas.microsoft.com/office/drawing/2014/main" id="{82A2A124-7512-A8A5-C229-3A9B57FD61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5967069" y="2206608"/>
            <a:ext cx="403537" cy="403537"/>
          </a:xfrm>
          <a:prstGeom prst="rect">
            <a:avLst/>
          </a:prstGeom>
        </p:spPr>
      </p:pic>
      <p:pic>
        <p:nvPicPr>
          <p:cNvPr id="15" name="Graphic 14" descr="Alterations &amp; Tailoring with solid fill">
            <a:extLst>
              <a:ext uri="{FF2B5EF4-FFF2-40B4-BE49-F238E27FC236}">
                <a16:creationId xmlns:a16="http://schemas.microsoft.com/office/drawing/2014/main" id="{4AE83A1A-09BC-2179-B884-6705BA07EE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7349139" y="2186026"/>
            <a:ext cx="403537" cy="403537"/>
          </a:xfrm>
          <a:prstGeom prst="rect">
            <a:avLst/>
          </a:prstGeom>
        </p:spPr>
      </p:pic>
      <p:sp>
        <p:nvSpPr>
          <p:cNvPr id="147" name="Rectangle 146">
            <a:extLst>
              <a:ext uri="{FF2B5EF4-FFF2-40B4-BE49-F238E27FC236}">
                <a16:creationId xmlns:a16="http://schemas.microsoft.com/office/drawing/2014/main" id="{FCA285F6-4112-8282-0DD8-52F7C5E4897D}"/>
              </a:ext>
            </a:extLst>
          </p:cNvPr>
          <p:cNvSpPr/>
          <p:nvPr/>
        </p:nvSpPr>
        <p:spPr>
          <a:xfrm>
            <a:off x="7529975" y="2497558"/>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4" name="Rectangle 193">
            <a:extLst>
              <a:ext uri="{FF2B5EF4-FFF2-40B4-BE49-F238E27FC236}">
                <a16:creationId xmlns:a16="http://schemas.microsoft.com/office/drawing/2014/main" id="{87E2CA36-598C-C609-B8DD-993C372473E8}"/>
              </a:ext>
            </a:extLst>
          </p:cNvPr>
          <p:cNvSpPr/>
          <p:nvPr/>
        </p:nvSpPr>
        <p:spPr>
          <a:xfrm>
            <a:off x="7530542" y="2498214"/>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89DBC6A7-6AB1-A51C-0980-B9FE28C698D3}"/>
              </a:ext>
            </a:extLst>
          </p:cNvPr>
          <p:cNvSpPr/>
          <p:nvPr/>
        </p:nvSpPr>
        <p:spPr>
          <a:xfrm>
            <a:off x="10494585"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3" name="Rectangle 162">
            <a:extLst>
              <a:ext uri="{FF2B5EF4-FFF2-40B4-BE49-F238E27FC236}">
                <a16:creationId xmlns:a16="http://schemas.microsoft.com/office/drawing/2014/main" id="{1A1AA9DE-13AE-0DFF-2EB7-99D317A39181}"/>
              </a:ext>
            </a:extLst>
          </p:cNvPr>
          <p:cNvSpPr/>
          <p:nvPr/>
        </p:nvSpPr>
        <p:spPr>
          <a:xfrm>
            <a:off x="10496505"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Alterations &amp; Tailoring with solid fill">
            <a:extLst>
              <a:ext uri="{FF2B5EF4-FFF2-40B4-BE49-F238E27FC236}">
                <a16:creationId xmlns:a16="http://schemas.microsoft.com/office/drawing/2014/main" id="{E98926C8-6DEB-5E11-21BE-9FEC890564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10301532" y="2213626"/>
            <a:ext cx="403537" cy="403537"/>
          </a:xfrm>
          <a:prstGeom prst="rect">
            <a:avLst/>
          </a:prstGeom>
        </p:spPr>
      </p:pic>
      <p:sp>
        <p:nvSpPr>
          <p:cNvPr id="18" name="Slide Number Placeholder 355">
            <a:extLst>
              <a:ext uri="{FF2B5EF4-FFF2-40B4-BE49-F238E27FC236}">
                <a16:creationId xmlns:a16="http://schemas.microsoft.com/office/drawing/2014/main" id="{54C155FE-058E-2709-C1A5-DA1E786D48CD}"/>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27</a:t>
            </a:fld>
            <a:endParaRPr lang="en-US"/>
          </a:p>
        </p:txBody>
      </p:sp>
      <p:pic>
        <p:nvPicPr>
          <p:cNvPr id="21" name="Graphic 20" descr="Alterations &amp; Tailoring with solid fill">
            <a:extLst>
              <a:ext uri="{FF2B5EF4-FFF2-40B4-BE49-F238E27FC236}">
                <a16:creationId xmlns:a16="http://schemas.microsoft.com/office/drawing/2014/main" id="{889FAEC3-1F32-EE45-0A08-050378609A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sp>
        <p:nvSpPr>
          <p:cNvPr id="8" name="Content Placeholder 2">
            <a:extLst>
              <a:ext uri="{FF2B5EF4-FFF2-40B4-BE49-F238E27FC236}">
                <a16:creationId xmlns:a16="http://schemas.microsoft.com/office/drawing/2014/main" id="{36D99356-AF3B-AED2-06AD-35534376FA06}"/>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3FBA48"/>
                </a:solidFill>
                <a:latin typeface="Tw Cen MT" panose="020B0602020104020603" pitchFamily="34" charset="77"/>
              </a:rPr>
              <a:t>Stitch flits across request categories to reduce network traffic overhead</a:t>
            </a:r>
          </a:p>
        </p:txBody>
      </p:sp>
    </p:spTree>
    <p:custDataLst>
      <p:tags r:id="rId1"/>
    </p:custDataLst>
    <p:extLst>
      <p:ext uri="{BB962C8B-B14F-4D97-AF65-F5344CB8AC3E}">
        <p14:creationId xmlns:p14="http://schemas.microsoft.com/office/powerpoint/2010/main" val="29570538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A2E84-2025-D875-8E4A-9771E9DD20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6DA64-9D01-E463-169B-E2365D1DBC88}"/>
              </a:ext>
            </a:extLst>
          </p:cNvPr>
          <p:cNvSpPr>
            <a:spLocks noGrp="1"/>
          </p:cNvSpPr>
          <p:nvPr>
            <p:ph type="title"/>
          </p:nvPr>
        </p:nvSpPr>
        <p:spPr>
          <a:xfrm>
            <a:off x="731713" y="254284"/>
            <a:ext cx="10515600" cy="1325563"/>
          </a:xfrm>
        </p:spPr>
        <p:txBody>
          <a:bodyPr/>
          <a:lstStyle/>
          <a:p>
            <a:r>
              <a:rPr lang="en-US"/>
              <a:t>KEY IDEA I: </a:t>
            </a:r>
            <a:r>
              <a:rPr lang="en-US">
                <a:solidFill>
                  <a:schemeClr val="accent1">
                    <a:lumMod val="75000"/>
                  </a:schemeClr>
                </a:solidFill>
              </a:rPr>
              <a:t>STITCHING </a:t>
            </a:r>
            <a:endParaRPr lang="en-US"/>
          </a:p>
        </p:txBody>
      </p:sp>
      <p:sp>
        <p:nvSpPr>
          <p:cNvPr id="143" name="Rectangle 142">
            <a:extLst>
              <a:ext uri="{FF2B5EF4-FFF2-40B4-BE49-F238E27FC236}">
                <a16:creationId xmlns:a16="http://schemas.microsoft.com/office/drawing/2014/main" id="{7002DDB6-5304-8818-E2AE-DFA270C9FAC6}"/>
              </a:ext>
            </a:extLst>
          </p:cNvPr>
          <p:cNvSpPr/>
          <p:nvPr/>
        </p:nvSpPr>
        <p:spPr>
          <a:xfrm>
            <a:off x="4663542"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2" name="Rectangle 161">
            <a:extLst>
              <a:ext uri="{FF2B5EF4-FFF2-40B4-BE49-F238E27FC236}">
                <a16:creationId xmlns:a16="http://schemas.microsoft.com/office/drawing/2014/main" id="{824E8BE2-1EDE-7845-E9A4-5BAB0976EDE9}"/>
              </a:ext>
            </a:extLst>
          </p:cNvPr>
          <p:cNvSpPr/>
          <p:nvPr/>
        </p:nvSpPr>
        <p:spPr>
          <a:xfrm>
            <a:off x="7214039"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73" name="Rectangle 172">
            <a:extLst>
              <a:ext uri="{FF2B5EF4-FFF2-40B4-BE49-F238E27FC236}">
                <a16:creationId xmlns:a16="http://schemas.microsoft.com/office/drawing/2014/main" id="{FB4ECE9E-2021-51B1-9F97-744254E5CB8D}"/>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4DEF8062-722F-EDF5-B5F7-85053C35C4ED}"/>
              </a:ext>
            </a:extLst>
          </p:cNvPr>
          <p:cNvSpPr/>
          <p:nvPr/>
        </p:nvSpPr>
        <p:spPr>
          <a:xfrm>
            <a:off x="2008176" y="249029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B007732D-9EEA-A486-EB20-5E8E99ACAC9A}"/>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83A896B7-FB61-4364-717A-9FA363E7D967}"/>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2E5C9D6B-E2B9-62C4-3B24-5D892B88B39E}"/>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01DB1E05-328E-43AD-3609-24CB48FB6F8E}"/>
              </a:ext>
            </a:extLst>
          </p:cNvPr>
          <p:cNvSpPr/>
          <p:nvPr/>
        </p:nvSpPr>
        <p:spPr>
          <a:xfrm>
            <a:off x="5263233"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0" name="Rectangle 189">
            <a:extLst>
              <a:ext uri="{FF2B5EF4-FFF2-40B4-BE49-F238E27FC236}">
                <a16:creationId xmlns:a16="http://schemas.microsoft.com/office/drawing/2014/main" id="{12EA795A-6624-FDE3-53AA-EE723099AF10}"/>
              </a:ext>
            </a:extLst>
          </p:cNvPr>
          <p:cNvSpPr/>
          <p:nvPr/>
        </p:nvSpPr>
        <p:spPr>
          <a:xfrm>
            <a:off x="6617286"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FAD83467-B7D0-CA61-9C2B-4A720C3D3FD7}"/>
              </a:ext>
            </a:extLst>
          </p:cNvPr>
          <p:cNvSpPr/>
          <p:nvPr/>
        </p:nvSpPr>
        <p:spPr>
          <a:xfrm>
            <a:off x="6275721"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6940200E-77B0-D992-A217-8E1ECA43DC19}"/>
              </a:ext>
            </a:extLst>
          </p:cNvPr>
          <p:cNvSpPr/>
          <p:nvPr/>
        </p:nvSpPr>
        <p:spPr>
          <a:xfrm>
            <a:off x="5938446"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0E78CB79-A455-9DF1-ED90-F94ECB083B06}"/>
              </a:ext>
            </a:extLst>
          </p:cNvPr>
          <p:cNvSpPr/>
          <p:nvPr/>
        </p:nvSpPr>
        <p:spPr>
          <a:xfrm>
            <a:off x="5597053"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8FEB2B8D-48AC-B032-EC05-43FCE123DA12}"/>
              </a:ext>
            </a:extLst>
          </p:cNvPr>
          <p:cNvSpPr/>
          <p:nvPr/>
        </p:nvSpPr>
        <p:spPr>
          <a:xfrm>
            <a:off x="410876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9" name="Rectangle 8">
            <a:extLst>
              <a:ext uri="{FF2B5EF4-FFF2-40B4-BE49-F238E27FC236}">
                <a16:creationId xmlns:a16="http://schemas.microsoft.com/office/drawing/2014/main" id="{7E06FA40-0CC3-6E99-086D-4AEF20E8D0A2}"/>
              </a:ext>
            </a:extLst>
          </p:cNvPr>
          <p:cNvSpPr/>
          <p:nvPr/>
        </p:nvSpPr>
        <p:spPr>
          <a:xfrm>
            <a:off x="3565216"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8B44F0-5CE3-B3D6-1D2B-8AB62F422C42}"/>
              </a:ext>
            </a:extLst>
          </p:cNvPr>
          <p:cNvSpPr/>
          <p:nvPr/>
        </p:nvSpPr>
        <p:spPr>
          <a:xfrm>
            <a:off x="3221698"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91D858-4ABB-D6F0-A479-5BC5EFBCE72A}"/>
              </a:ext>
            </a:extLst>
          </p:cNvPr>
          <p:cNvSpPr/>
          <p:nvPr/>
        </p:nvSpPr>
        <p:spPr>
          <a:xfrm>
            <a:off x="2873678"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D9ACEC-DE63-7C47-0A0E-611DF809DEFD}"/>
              </a:ext>
            </a:extLst>
          </p:cNvPr>
          <p:cNvSpPr/>
          <p:nvPr/>
        </p:nvSpPr>
        <p:spPr>
          <a:xfrm>
            <a:off x="2521537"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Alterations &amp; Tailoring with solid fill">
            <a:extLst>
              <a:ext uri="{FF2B5EF4-FFF2-40B4-BE49-F238E27FC236}">
                <a16:creationId xmlns:a16="http://schemas.microsoft.com/office/drawing/2014/main" id="{A28AFA42-5D86-A8B2-81A9-3D6E469530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64985" y="2430317"/>
            <a:ext cx="403537" cy="403537"/>
          </a:xfrm>
          <a:prstGeom prst="rect">
            <a:avLst/>
          </a:prstGeom>
        </p:spPr>
      </p:pic>
      <p:sp>
        <p:nvSpPr>
          <p:cNvPr id="5" name="Rectangle 4">
            <a:extLst>
              <a:ext uri="{FF2B5EF4-FFF2-40B4-BE49-F238E27FC236}">
                <a16:creationId xmlns:a16="http://schemas.microsoft.com/office/drawing/2014/main" id="{3240056C-D78F-30FF-7590-1DC0E2FBCD27}"/>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A15176D9-47D7-ED6D-3E78-C6F67789D50F}"/>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F4B0E62-11C5-D778-C1D7-406F328B161D}"/>
              </a:ext>
            </a:extLst>
          </p:cNvPr>
          <p:cNvSpPr/>
          <p:nvPr/>
        </p:nvSpPr>
        <p:spPr>
          <a:xfrm>
            <a:off x="411352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0" name="Rectangle 139">
            <a:extLst>
              <a:ext uri="{FF2B5EF4-FFF2-40B4-BE49-F238E27FC236}">
                <a16:creationId xmlns:a16="http://schemas.microsoft.com/office/drawing/2014/main" id="{ABB22AE5-C836-D9A9-D5F6-E638A7699F7E}"/>
              </a:ext>
            </a:extLst>
          </p:cNvPr>
          <p:cNvSpPr/>
          <p:nvPr/>
        </p:nvSpPr>
        <p:spPr>
          <a:xfrm>
            <a:off x="411093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31D059E5-0829-3983-687D-15334DF9E729}"/>
              </a:ext>
            </a:extLst>
          </p:cNvPr>
          <p:cNvSpPr/>
          <p:nvPr/>
        </p:nvSpPr>
        <p:spPr>
          <a:xfrm>
            <a:off x="4656445"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4" name="Rectangle 143">
            <a:extLst>
              <a:ext uri="{FF2B5EF4-FFF2-40B4-BE49-F238E27FC236}">
                <a16:creationId xmlns:a16="http://schemas.microsoft.com/office/drawing/2014/main" id="{4C55BE8B-8440-9812-2C3B-E1FE84E9B7B5}"/>
              </a:ext>
            </a:extLst>
          </p:cNvPr>
          <p:cNvSpPr/>
          <p:nvPr/>
        </p:nvSpPr>
        <p:spPr>
          <a:xfrm>
            <a:off x="4660953"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BFF79B-FEE7-5598-E210-6DA87DE07BF6}"/>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lterations &amp; Tailoring with solid fill">
            <a:extLst>
              <a:ext uri="{FF2B5EF4-FFF2-40B4-BE49-F238E27FC236}">
                <a16:creationId xmlns:a16="http://schemas.microsoft.com/office/drawing/2014/main" id="{0BE43CC6-F152-2329-218F-BDD5D5BDC7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3918481" y="2277281"/>
            <a:ext cx="403537" cy="403537"/>
          </a:xfrm>
          <a:prstGeom prst="rect">
            <a:avLst/>
          </a:prstGeom>
        </p:spPr>
      </p:pic>
      <p:pic>
        <p:nvPicPr>
          <p:cNvPr id="7" name="Graphic 6" descr="Alterations &amp; Tailoring with solid fill">
            <a:extLst>
              <a:ext uri="{FF2B5EF4-FFF2-40B4-BE49-F238E27FC236}">
                <a16:creationId xmlns:a16="http://schemas.microsoft.com/office/drawing/2014/main" id="{6B683FFA-515C-2508-B839-491467376F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4488489" y="2213876"/>
            <a:ext cx="403537" cy="403537"/>
          </a:xfrm>
          <a:prstGeom prst="rect">
            <a:avLst/>
          </a:prstGeom>
        </p:spPr>
      </p:pic>
      <p:pic>
        <p:nvPicPr>
          <p:cNvPr id="15" name="Graphic 14" descr="Alterations &amp; Tailoring with solid fill">
            <a:extLst>
              <a:ext uri="{FF2B5EF4-FFF2-40B4-BE49-F238E27FC236}">
                <a16:creationId xmlns:a16="http://schemas.microsoft.com/office/drawing/2014/main" id="{3683EFCF-A4F9-7A7E-3799-0AA0F8A255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5076004" y="2190907"/>
            <a:ext cx="403537" cy="403537"/>
          </a:xfrm>
          <a:prstGeom prst="rect">
            <a:avLst/>
          </a:prstGeom>
        </p:spPr>
      </p:pic>
      <p:sp>
        <p:nvSpPr>
          <p:cNvPr id="147" name="Rectangle 146">
            <a:extLst>
              <a:ext uri="{FF2B5EF4-FFF2-40B4-BE49-F238E27FC236}">
                <a16:creationId xmlns:a16="http://schemas.microsoft.com/office/drawing/2014/main" id="{16A19F14-64A7-D3B7-B1FC-0F1D895D4815}"/>
              </a:ext>
            </a:extLst>
          </p:cNvPr>
          <p:cNvSpPr/>
          <p:nvPr/>
        </p:nvSpPr>
        <p:spPr>
          <a:xfrm>
            <a:off x="5256840"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4" name="Rectangle 193">
            <a:extLst>
              <a:ext uri="{FF2B5EF4-FFF2-40B4-BE49-F238E27FC236}">
                <a16:creationId xmlns:a16="http://schemas.microsoft.com/office/drawing/2014/main" id="{EFCE911B-59BE-A53C-DE67-4DCB8CF5883A}"/>
              </a:ext>
            </a:extLst>
          </p:cNvPr>
          <p:cNvSpPr/>
          <p:nvPr/>
        </p:nvSpPr>
        <p:spPr>
          <a:xfrm>
            <a:off x="5257407"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FE9C8EF2-AB79-14B2-F719-44825AAD52C9}"/>
              </a:ext>
            </a:extLst>
          </p:cNvPr>
          <p:cNvSpPr/>
          <p:nvPr/>
        </p:nvSpPr>
        <p:spPr>
          <a:xfrm>
            <a:off x="7204917"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63" name="Rectangle 162">
            <a:extLst>
              <a:ext uri="{FF2B5EF4-FFF2-40B4-BE49-F238E27FC236}">
                <a16:creationId xmlns:a16="http://schemas.microsoft.com/office/drawing/2014/main" id="{7FB54AFC-72FE-9A34-302D-44140A017A63}"/>
              </a:ext>
            </a:extLst>
          </p:cNvPr>
          <p:cNvSpPr/>
          <p:nvPr/>
        </p:nvSpPr>
        <p:spPr>
          <a:xfrm>
            <a:off x="7206837"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Alterations &amp; Tailoring with solid fill">
            <a:extLst>
              <a:ext uri="{FF2B5EF4-FFF2-40B4-BE49-F238E27FC236}">
                <a16:creationId xmlns:a16="http://schemas.microsoft.com/office/drawing/2014/main" id="{D977A905-B587-32B4-9AC8-CD1E633383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7011864" y="2213626"/>
            <a:ext cx="403537" cy="403537"/>
          </a:xfrm>
          <a:prstGeom prst="rect">
            <a:avLst/>
          </a:prstGeom>
        </p:spPr>
      </p:pic>
      <p:sp>
        <p:nvSpPr>
          <p:cNvPr id="22" name="TextBox 21">
            <a:extLst>
              <a:ext uri="{FF2B5EF4-FFF2-40B4-BE49-F238E27FC236}">
                <a16:creationId xmlns:a16="http://schemas.microsoft.com/office/drawing/2014/main" id="{59958EB9-25C0-6E05-3429-8D48F8E93563}"/>
              </a:ext>
            </a:extLst>
          </p:cNvPr>
          <p:cNvSpPr txBox="1"/>
          <p:nvPr/>
        </p:nvSpPr>
        <p:spPr>
          <a:xfrm>
            <a:off x="8017174" y="2486709"/>
            <a:ext cx="3142962" cy="369332"/>
          </a:xfrm>
          <a:prstGeom prst="rect">
            <a:avLst/>
          </a:prstGeom>
          <a:noFill/>
        </p:spPr>
        <p:txBody>
          <a:bodyPr wrap="square" lIns="0" tIns="0" rIns="0" bIns="0" rtlCol="0">
            <a:spAutoFit/>
          </a:bodyPr>
          <a:lstStyle/>
          <a:p>
            <a:r>
              <a:rPr lang="en-US" sz="2400" b="1" i="1">
                <a:solidFill>
                  <a:schemeClr val="accent5"/>
                </a:solidFill>
                <a:latin typeface="Tw Cen MT" panose="020B0602020104020603" pitchFamily="34" charset="77"/>
              </a:rPr>
              <a:t>Network Traffic Reduced</a:t>
            </a:r>
          </a:p>
        </p:txBody>
      </p:sp>
      <p:cxnSp>
        <p:nvCxnSpPr>
          <p:cNvPr id="23" name="Straight Arrow Connector 22">
            <a:extLst>
              <a:ext uri="{FF2B5EF4-FFF2-40B4-BE49-F238E27FC236}">
                <a16:creationId xmlns:a16="http://schemas.microsoft.com/office/drawing/2014/main" id="{484D2998-5FF5-3A49-C942-E57E0FB583C5}"/>
              </a:ext>
            </a:extLst>
          </p:cNvPr>
          <p:cNvCxnSpPr>
            <a:cxnSpLocks/>
          </p:cNvCxnSpPr>
          <p:nvPr/>
        </p:nvCxnSpPr>
        <p:spPr>
          <a:xfrm>
            <a:off x="7607352" y="2841165"/>
            <a:ext cx="3714800"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Slide Number Placeholder 355">
            <a:extLst>
              <a:ext uri="{FF2B5EF4-FFF2-40B4-BE49-F238E27FC236}">
                <a16:creationId xmlns:a16="http://schemas.microsoft.com/office/drawing/2014/main" id="{91FFFAE5-04FA-5CEC-D658-4C27068EA577}"/>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28</a:t>
            </a:fld>
            <a:endParaRPr lang="en-US"/>
          </a:p>
        </p:txBody>
      </p:sp>
      <p:pic>
        <p:nvPicPr>
          <p:cNvPr id="21" name="Graphic 20" descr="Alterations &amp; Tailoring with solid fill">
            <a:extLst>
              <a:ext uri="{FF2B5EF4-FFF2-40B4-BE49-F238E27FC236}">
                <a16:creationId xmlns:a16="http://schemas.microsoft.com/office/drawing/2014/main" id="{FB22F3FB-9A3B-30D3-C16E-E9DF759EAB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35299">
            <a:off x="6831668" y="435358"/>
            <a:ext cx="727141" cy="727141"/>
          </a:xfrm>
          <a:prstGeom prst="rect">
            <a:avLst/>
          </a:prstGeom>
        </p:spPr>
      </p:pic>
      <p:sp>
        <p:nvSpPr>
          <p:cNvPr id="17" name="Content Placeholder 2">
            <a:extLst>
              <a:ext uri="{FF2B5EF4-FFF2-40B4-BE49-F238E27FC236}">
                <a16:creationId xmlns:a16="http://schemas.microsoft.com/office/drawing/2014/main" id="{A815CACB-CE4C-C37C-26B2-145F029306C9}"/>
              </a:ext>
            </a:extLst>
          </p:cNvPr>
          <p:cNvSpPr>
            <a:spLocks noGrp="1"/>
          </p:cNvSpPr>
          <p:nvPr>
            <p:ph idx="1"/>
          </p:nvPr>
        </p:nvSpPr>
        <p:spPr>
          <a:xfrm>
            <a:off x="596897" y="1423986"/>
            <a:ext cx="11024831" cy="607563"/>
          </a:xfrm>
        </p:spPr>
        <p:txBody>
          <a:bodyPr>
            <a:noAutofit/>
          </a:bodyPr>
          <a:lstStyle/>
          <a:p>
            <a:pPr marL="0" indent="0">
              <a:buNone/>
            </a:pPr>
            <a:r>
              <a:rPr lang="en-US" b="1">
                <a:solidFill>
                  <a:srgbClr val="3FBA48"/>
                </a:solidFill>
                <a:latin typeface="Tw Cen MT" panose="020B0602020104020603" pitchFamily="34" charset="77"/>
              </a:rPr>
              <a:t>Stitch flits across request categories to reduce network traffic overhead</a:t>
            </a:r>
          </a:p>
        </p:txBody>
      </p:sp>
    </p:spTree>
    <p:custDataLst>
      <p:tags r:id="rId1"/>
    </p:custDataLst>
    <p:extLst>
      <p:ext uri="{BB962C8B-B14F-4D97-AF65-F5344CB8AC3E}">
        <p14:creationId xmlns:p14="http://schemas.microsoft.com/office/powerpoint/2010/main" val="32087452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4FC4A-6583-E169-31CF-4E1CA7FB6B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EEDAF-5F29-0172-FB8F-AD8177A0DC1C}"/>
              </a:ext>
            </a:extLst>
          </p:cNvPr>
          <p:cNvSpPr>
            <a:spLocks noGrp="1"/>
          </p:cNvSpPr>
          <p:nvPr>
            <p:ph type="title"/>
          </p:nvPr>
        </p:nvSpPr>
        <p:spPr>
          <a:xfrm>
            <a:off x="731713" y="254284"/>
            <a:ext cx="10515600" cy="1325563"/>
          </a:xfrm>
        </p:spPr>
        <p:txBody>
          <a:bodyPr/>
          <a:lstStyle/>
          <a:p>
            <a:r>
              <a:rPr lang="en-US">
                <a:solidFill>
                  <a:schemeClr val="accent2"/>
                </a:solidFill>
              </a:rPr>
              <a:t>OBSERVATION #02</a:t>
            </a:r>
          </a:p>
        </p:txBody>
      </p:sp>
      <p:sp>
        <p:nvSpPr>
          <p:cNvPr id="3" name="Content Placeholder 2">
            <a:extLst>
              <a:ext uri="{FF2B5EF4-FFF2-40B4-BE49-F238E27FC236}">
                <a16:creationId xmlns:a16="http://schemas.microsoft.com/office/drawing/2014/main" id="{ED60D870-CA24-12C8-3EEB-01C373D7731A}"/>
              </a:ext>
            </a:extLst>
          </p:cNvPr>
          <p:cNvSpPr>
            <a:spLocks noGrp="1"/>
          </p:cNvSpPr>
          <p:nvPr>
            <p:ph idx="1"/>
          </p:nvPr>
        </p:nvSpPr>
        <p:spPr>
          <a:xfrm>
            <a:off x="596897" y="1423986"/>
            <a:ext cx="11595103" cy="3665903"/>
          </a:xfrm>
        </p:spPr>
        <p:txBody>
          <a:bodyPr vert="horz" lIns="91440" tIns="45720" rIns="91440" bIns="45720" rtlCol="0" anchor="t">
            <a:noAutofit/>
          </a:bodyPr>
          <a:lstStyle/>
          <a:p>
            <a:pPr marL="0" indent="0">
              <a:buNone/>
            </a:pPr>
            <a:r>
              <a:rPr lang="en-US" b="1">
                <a:solidFill>
                  <a:srgbClr val="453370"/>
                </a:solidFill>
                <a:latin typeface="Tw Cen MT" panose="020B0602020104020603" pitchFamily="34" charset="77"/>
              </a:rPr>
              <a:t>Prefetched unused data wastes bandwidth</a:t>
            </a:r>
            <a:endParaRPr lang="en-US" b="1">
              <a:solidFill>
                <a:srgbClr val="D81E00"/>
              </a:solidFill>
              <a:latin typeface="Tw Cen MT" panose="020B0602020104020603" pitchFamily="34" charset="77"/>
            </a:endParaRPr>
          </a:p>
        </p:txBody>
      </p:sp>
      <p:sp>
        <p:nvSpPr>
          <p:cNvPr id="15" name="Slide Number Placeholder 355">
            <a:extLst>
              <a:ext uri="{FF2B5EF4-FFF2-40B4-BE49-F238E27FC236}">
                <a16:creationId xmlns:a16="http://schemas.microsoft.com/office/drawing/2014/main" id="{AA65C879-18DE-E711-E5A9-234D507DB4CF}"/>
              </a:ext>
            </a:extLst>
          </p:cNvPr>
          <p:cNvSpPr>
            <a:spLocks noGrp="1"/>
          </p:cNvSpPr>
          <p:nvPr>
            <p:ph type="sldNum" sz="quarter" idx="12"/>
          </p:nvPr>
        </p:nvSpPr>
        <p:spPr>
          <a:xfrm>
            <a:off x="11247312" y="6492875"/>
            <a:ext cx="949221" cy="365125"/>
          </a:xfrm>
        </p:spPr>
        <p:txBody>
          <a:bodyPr/>
          <a:lstStyle/>
          <a:p>
            <a:fld id="{8E6588BE-EA6E-4966-9815-D86B81AB0B84}" type="slidenum">
              <a:rPr lang="en-US" smtClean="0"/>
              <a:pPr/>
              <a:t>29</a:t>
            </a:fld>
            <a:endParaRPr lang="en-US"/>
          </a:p>
        </p:txBody>
      </p:sp>
    </p:spTree>
    <p:custDataLst>
      <p:tags r:id="rId1"/>
    </p:custDataLst>
    <p:extLst>
      <p:ext uri="{BB962C8B-B14F-4D97-AF65-F5344CB8AC3E}">
        <p14:creationId xmlns:p14="http://schemas.microsoft.com/office/powerpoint/2010/main" val="131513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BF267-1CF8-3A06-76AF-8C9659F48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95A3BF-4B58-2AC6-4DB1-0F8F33068431}"/>
              </a:ext>
            </a:extLst>
          </p:cNvPr>
          <p:cNvSpPr>
            <a:spLocks noGrp="1"/>
          </p:cNvSpPr>
          <p:nvPr>
            <p:ph type="title"/>
          </p:nvPr>
        </p:nvSpPr>
        <p:spPr>
          <a:xfrm>
            <a:off x="838200" y="292140"/>
            <a:ext cx="10515600" cy="1325563"/>
          </a:xfrm>
        </p:spPr>
        <p:txBody>
          <a:bodyPr/>
          <a:lstStyle/>
          <a:p>
            <a:pPr algn="ctr"/>
            <a:r>
              <a:rPr lang="en-US" b="1">
                <a:latin typeface="Cambria" panose="02040503050406030204" pitchFamily="18" charset="0"/>
              </a:rPr>
              <a:t>OUTLINE</a:t>
            </a:r>
          </a:p>
        </p:txBody>
      </p:sp>
      <p:sp>
        <p:nvSpPr>
          <p:cNvPr id="4" name="Rectangle 3">
            <a:extLst>
              <a:ext uri="{FF2B5EF4-FFF2-40B4-BE49-F238E27FC236}">
                <a16:creationId xmlns:a16="http://schemas.microsoft.com/office/drawing/2014/main" id="{B5D11C22-B4E7-F4A8-C1EA-71077178222B}"/>
              </a:ext>
            </a:extLst>
          </p:cNvPr>
          <p:cNvSpPr/>
          <p:nvPr/>
        </p:nvSpPr>
        <p:spPr>
          <a:xfrm>
            <a:off x="2665378" y="1634234"/>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BACKGROUND AND MOTIVATION</a:t>
            </a:r>
          </a:p>
        </p:txBody>
      </p:sp>
      <p:sp>
        <p:nvSpPr>
          <p:cNvPr id="5" name="Rectangle 4">
            <a:extLst>
              <a:ext uri="{FF2B5EF4-FFF2-40B4-BE49-F238E27FC236}">
                <a16:creationId xmlns:a16="http://schemas.microsoft.com/office/drawing/2014/main" id="{991D26F9-BC50-C4D6-CE19-80D1B4654B18}"/>
              </a:ext>
            </a:extLst>
          </p:cNvPr>
          <p:cNvSpPr/>
          <p:nvPr/>
        </p:nvSpPr>
        <p:spPr>
          <a:xfrm>
            <a:off x="2665378" y="3110896"/>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OBSERVATIONS &amp; KEY IDEAS</a:t>
            </a:r>
          </a:p>
        </p:txBody>
      </p:sp>
      <p:sp>
        <p:nvSpPr>
          <p:cNvPr id="7" name="Rectangle 6">
            <a:extLst>
              <a:ext uri="{FF2B5EF4-FFF2-40B4-BE49-F238E27FC236}">
                <a16:creationId xmlns:a16="http://schemas.microsoft.com/office/drawing/2014/main" id="{0F2152DB-7891-5AB9-EE70-7410462C82FB}"/>
              </a:ext>
            </a:extLst>
          </p:cNvPr>
          <p:cNvSpPr/>
          <p:nvPr/>
        </p:nvSpPr>
        <p:spPr>
          <a:xfrm>
            <a:off x="2665378" y="3829912"/>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NETCRAFTER DESIGN</a:t>
            </a:r>
          </a:p>
        </p:txBody>
      </p:sp>
      <p:sp>
        <p:nvSpPr>
          <p:cNvPr id="8" name="Rectangle 7">
            <a:extLst>
              <a:ext uri="{FF2B5EF4-FFF2-40B4-BE49-F238E27FC236}">
                <a16:creationId xmlns:a16="http://schemas.microsoft.com/office/drawing/2014/main" id="{A5501F1F-DB97-3F81-3911-DCC7906135D2}"/>
              </a:ext>
            </a:extLst>
          </p:cNvPr>
          <p:cNvSpPr/>
          <p:nvPr/>
        </p:nvSpPr>
        <p:spPr>
          <a:xfrm>
            <a:off x="2665378" y="4548928"/>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EVALUATION</a:t>
            </a:r>
          </a:p>
        </p:txBody>
      </p:sp>
      <p:sp>
        <p:nvSpPr>
          <p:cNvPr id="9" name="Rectangle 8">
            <a:extLst>
              <a:ext uri="{FF2B5EF4-FFF2-40B4-BE49-F238E27FC236}">
                <a16:creationId xmlns:a16="http://schemas.microsoft.com/office/drawing/2014/main" id="{4BFB207F-6742-EF64-0FBA-221CB5465B98}"/>
              </a:ext>
            </a:extLst>
          </p:cNvPr>
          <p:cNvSpPr/>
          <p:nvPr/>
        </p:nvSpPr>
        <p:spPr>
          <a:xfrm>
            <a:off x="2665377" y="5268430"/>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CONCLUSION</a:t>
            </a:r>
          </a:p>
        </p:txBody>
      </p:sp>
      <p:sp>
        <p:nvSpPr>
          <p:cNvPr id="3" name="Rectangle 2">
            <a:extLst>
              <a:ext uri="{FF2B5EF4-FFF2-40B4-BE49-F238E27FC236}">
                <a16:creationId xmlns:a16="http://schemas.microsoft.com/office/drawing/2014/main" id="{C88BCF33-ED1C-CA4E-E850-E4D043A0A18C}"/>
              </a:ext>
            </a:extLst>
          </p:cNvPr>
          <p:cNvSpPr/>
          <p:nvPr/>
        </p:nvSpPr>
        <p:spPr>
          <a:xfrm>
            <a:off x="2665377" y="2391394"/>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GOAL</a:t>
            </a:r>
          </a:p>
        </p:txBody>
      </p:sp>
      <p:sp>
        <p:nvSpPr>
          <p:cNvPr id="12" name="Slide Number Placeholder 355">
            <a:extLst>
              <a:ext uri="{FF2B5EF4-FFF2-40B4-BE49-F238E27FC236}">
                <a16:creationId xmlns:a16="http://schemas.microsoft.com/office/drawing/2014/main" id="{9F29C90B-7E2B-A09D-EFDE-8EF0DBC3417C}"/>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3</a:t>
            </a:fld>
            <a:endParaRPr lang="en-US"/>
          </a:p>
        </p:txBody>
      </p:sp>
    </p:spTree>
    <p:extLst>
      <p:ext uri="{BB962C8B-B14F-4D97-AF65-F5344CB8AC3E}">
        <p14:creationId xmlns:p14="http://schemas.microsoft.com/office/powerpoint/2010/main" val="975035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4FC4A-6583-E169-31CF-4E1CA7FB6B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EEDAF-5F29-0172-FB8F-AD8177A0DC1C}"/>
              </a:ext>
            </a:extLst>
          </p:cNvPr>
          <p:cNvSpPr>
            <a:spLocks noGrp="1"/>
          </p:cNvSpPr>
          <p:nvPr>
            <p:ph type="title"/>
          </p:nvPr>
        </p:nvSpPr>
        <p:spPr>
          <a:xfrm>
            <a:off x="731713" y="254284"/>
            <a:ext cx="10515600" cy="1325563"/>
          </a:xfrm>
        </p:spPr>
        <p:txBody>
          <a:bodyPr/>
          <a:lstStyle/>
          <a:p>
            <a:r>
              <a:rPr lang="en-US">
                <a:solidFill>
                  <a:schemeClr val="accent2"/>
                </a:solidFill>
              </a:rPr>
              <a:t>OBSERVATION #02</a:t>
            </a:r>
          </a:p>
        </p:txBody>
      </p:sp>
      <p:sp>
        <p:nvSpPr>
          <p:cNvPr id="3" name="Content Placeholder 2">
            <a:extLst>
              <a:ext uri="{FF2B5EF4-FFF2-40B4-BE49-F238E27FC236}">
                <a16:creationId xmlns:a16="http://schemas.microsoft.com/office/drawing/2014/main" id="{ED60D870-CA24-12C8-3EEB-01C373D7731A}"/>
              </a:ext>
            </a:extLst>
          </p:cNvPr>
          <p:cNvSpPr>
            <a:spLocks noGrp="1"/>
          </p:cNvSpPr>
          <p:nvPr>
            <p:ph idx="1"/>
          </p:nvPr>
        </p:nvSpPr>
        <p:spPr>
          <a:xfrm>
            <a:off x="596897" y="1423986"/>
            <a:ext cx="11595103" cy="3665903"/>
          </a:xfrm>
        </p:spPr>
        <p:txBody>
          <a:bodyPr vert="horz" lIns="91440" tIns="45720" rIns="91440" bIns="45720" rtlCol="0" anchor="t">
            <a:noAutofit/>
          </a:bodyPr>
          <a:lstStyle/>
          <a:p>
            <a:pPr marL="0" indent="0">
              <a:buNone/>
            </a:pPr>
            <a:r>
              <a:rPr lang="en-US" b="1">
                <a:solidFill>
                  <a:srgbClr val="453370"/>
                </a:solidFill>
                <a:latin typeface="Tw Cen MT"/>
              </a:rPr>
              <a:t>Prefetched unused data wastes bandwidth</a:t>
            </a:r>
          </a:p>
          <a:p>
            <a:pPr marL="457200" lvl="1" indent="0">
              <a:buNone/>
            </a:pPr>
            <a:endParaRPr lang="en-US" b="1">
              <a:solidFill>
                <a:srgbClr val="D81E00"/>
              </a:solidFill>
              <a:latin typeface="Tw Cen MT" panose="020B0602020104020603" pitchFamily="34" charset="77"/>
            </a:endParaRPr>
          </a:p>
        </p:txBody>
      </p:sp>
      <p:sp>
        <p:nvSpPr>
          <p:cNvPr id="15" name="Slide Number Placeholder 355">
            <a:extLst>
              <a:ext uri="{FF2B5EF4-FFF2-40B4-BE49-F238E27FC236}">
                <a16:creationId xmlns:a16="http://schemas.microsoft.com/office/drawing/2014/main" id="{AA65C879-18DE-E711-E5A9-234D507DB4CF}"/>
              </a:ext>
            </a:extLst>
          </p:cNvPr>
          <p:cNvSpPr>
            <a:spLocks noGrp="1"/>
          </p:cNvSpPr>
          <p:nvPr>
            <p:ph type="sldNum" sz="quarter" idx="12"/>
          </p:nvPr>
        </p:nvSpPr>
        <p:spPr>
          <a:xfrm>
            <a:off x="11247312" y="6492875"/>
            <a:ext cx="949221" cy="365125"/>
          </a:xfrm>
        </p:spPr>
        <p:txBody>
          <a:bodyPr/>
          <a:lstStyle/>
          <a:p>
            <a:fld id="{8E6588BE-EA6E-4966-9815-D86B81AB0B84}" type="slidenum">
              <a:rPr lang="en-US" smtClean="0"/>
              <a:pPr/>
              <a:t>30</a:t>
            </a:fld>
            <a:endParaRPr lang="en-US"/>
          </a:p>
        </p:txBody>
      </p:sp>
      <p:cxnSp>
        <p:nvCxnSpPr>
          <p:cNvPr id="36" name="Straight Connector 35">
            <a:extLst>
              <a:ext uri="{FF2B5EF4-FFF2-40B4-BE49-F238E27FC236}">
                <a16:creationId xmlns:a16="http://schemas.microsoft.com/office/drawing/2014/main" id="{DF22C030-5B4F-4960-7ECA-F143DC493379}"/>
              </a:ext>
            </a:extLst>
          </p:cNvPr>
          <p:cNvCxnSpPr>
            <a:cxnSpLocks/>
          </p:cNvCxnSpPr>
          <p:nvPr/>
        </p:nvCxnSpPr>
        <p:spPr>
          <a:xfrm flipV="1">
            <a:off x="10398768" y="4881033"/>
            <a:ext cx="0" cy="272435"/>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sp>
        <p:nvSpPr>
          <p:cNvPr id="121" name="Rectangle 120">
            <a:extLst>
              <a:ext uri="{FF2B5EF4-FFF2-40B4-BE49-F238E27FC236}">
                <a16:creationId xmlns:a16="http://schemas.microsoft.com/office/drawing/2014/main" id="{DE2C8D54-7BC0-1040-B5F6-BC1F70ACAD97}"/>
              </a:ext>
            </a:extLst>
          </p:cNvPr>
          <p:cNvSpPr/>
          <p:nvPr/>
        </p:nvSpPr>
        <p:spPr>
          <a:xfrm>
            <a:off x="5326364" y="2945522"/>
            <a:ext cx="3482155" cy="38191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2A755759-74AB-D928-B1BE-A2992633B910}"/>
              </a:ext>
            </a:extLst>
          </p:cNvPr>
          <p:cNvGrpSpPr/>
          <p:nvPr/>
        </p:nvGrpSpPr>
        <p:grpSpPr>
          <a:xfrm>
            <a:off x="5813361" y="3117108"/>
            <a:ext cx="2559704" cy="1968240"/>
            <a:chOff x="6480463" y="769036"/>
            <a:chExt cx="3314760" cy="2494609"/>
          </a:xfrm>
        </p:grpSpPr>
        <p:sp>
          <p:nvSpPr>
            <p:cNvPr id="123" name="Rectangle 122">
              <a:extLst>
                <a:ext uri="{FF2B5EF4-FFF2-40B4-BE49-F238E27FC236}">
                  <a16:creationId xmlns:a16="http://schemas.microsoft.com/office/drawing/2014/main" id="{EEB51530-38DA-31FA-6A9D-F6785E4BF871}"/>
                </a:ext>
              </a:extLst>
            </p:cNvPr>
            <p:cNvSpPr/>
            <p:nvPr/>
          </p:nvSpPr>
          <p:spPr>
            <a:xfrm>
              <a:off x="6480463" y="769036"/>
              <a:ext cx="3046491"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124" name="Rectangle 123">
              <a:extLst>
                <a:ext uri="{FF2B5EF4-FFF2-40B4-BE49-F238E27FC236}">
                  <a16:creationId xmlns:a16="http://schemas.microsoft.com/office/drawing/2014/main" id="{E97AD946-BF8E-B390-3588-153618757F66}"/>
                </a:ext>
              </a:extLst>
            </p:cNvPr>
            <p:cNvSpPr/>
            <p:nvPr/>
          </p:nvSpPr>
          <p:spPr>
            <a:xfrm>
              <a:off x="6615826" y="892403"/>
              <a:ext cx="3046036"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125" name="Rectangle 124">
              <a:extLst>
                <a:ext uri="{FF2B5EF4-FFF2-40B4-BE49-F238E27FC236}">
                  <a16:creationId xmlns:a16="http://schemas.microsoft.com/office/drawing/2014/main" id="{63E552F6-9299-0F35-A84B-9E54C9052CD5}"/>
                </a:ext>
              </a:extLst>
            </p:cNvPr>
            <p:cNvSpPr/>
            <p:nvPr/>
          </p:nvSpPr>
          <p:spPr>
            <a:xfrm>
              <a:off x="6750192" y="1026685"/>
              <a:ext cx="3045030"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126" name="Rounded Rectangle 125">
              <a:extLst>
                <a:ext uri="{FF2B5EF4-FFF2-40B4-BE49-F238E27FC236}">
                  <a16:creationId xmlns:a16="http://schemas.microsoft.com/office/drawing/2014/main" id="{00F614D2-9008-AC33-9D59-7654A5BC9B00}"/>
                </a:ext>
              </a:extLst>
            </p:cNvPr>
            <p:cNvSpPr/>
            <p:nvPr/>
          </p:nvSpPr>
          <p:spPr>
            <a:xfrm>
              <a:off x="8254967"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127" name="Rounded Rectangle 126">
              <a:extLst>
                <a:ext uri="{FF2B5EF4-FFF2-40B4-BE49-F238E27FC236}">
                  <a16:creationId xmlns:a16="http://schemas.microsoft.com/office/drawing/2014/main" id="{AA6F795C-96D2-CAE2-7508-69E29CC3FA9F}"/>
                </a:ext>
              </a:extLst>
            </p:cNvPr>
            <p:cNvSpPr/>
            <p:nvPr/>
          </p:nvSpPr>
          <p:spPr>
            <a:xfrm>
              <a:off x="7536239"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128" name="Rounded Rectangle 127">
              <a:extLst>
                <a:ext uri="{FF2B5EF4-FFF2-40B4-BE49-F238E27FC236}">
                  <a16:creationId xmlns:a16="http://schemas.microsoft.com/office/drawing/2014/main" id="{B69A712B-3561-C483-CED2-75A1C9C53BDF}"/>
                </a:ext>
              </a:extLst>
            </p:cNvPr>
            <p:cNvSpPr/>
            <p:nvPr/>
          </p:nvSpPr>
          <p:spPr>
            <a:xfrm>
              <a:off x="8250041"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129" name="Rounded Rectangle 128">
              <a:extLst>
                <a:ext uri="{FF2B5EF4-FFF2-40B4-BE49-F238E27FC236}">
                  <a16:creationId xmlns:a16="http://schemas.microsoft.com/office/drawing/2014/main" id="{673EAEF3-05DF-459B-72B6-822671C7B0D8}"/>
                </a:ext>
              </a:extLst>
            </p:cNvPr>
            <p:cNvSpPr/>
            <p:nvPr/>
          </p:nvSpPr>
          <p:spPr>
            <a:xfrm>
              <a:off x="7531313"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130" name="TextBox 129">
              <a:extLst>
                <a:ext uri="{FF2B5EF4-FFF2-40B4-BE49-F238E27FC236}">
                  <a16:creationId xmlns:a16="http://schemas.microsoft.com/office/drawing/2014/main" id="{9B3BB768-C5C8-3A28-8441-D8E5F8ED3C8B}"/>
                </a:ext>
              </a:extLst>
            </p:cNvPr>
            <p:cNvSpPr txBox="1"/>
            <p:nvPr/>
          </p:nvSpPr>
          <p:spPr>
            <a:xfrm>
              <a:off x="7544258" y="1905057"/>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131" name="TextBox 130">
              <a:extLst>
                <a:ext uri="{FF2B5EF4-FFF2-40B4-BE49-F238E27FC236}">
                  <a16:creationId xmlns:a16="http://schemas.microsoft.com/office/drawing/2014/main" id="{7072133E-4396-6E20-A5C7-5733DBA05D1A}"/>
                </a:ext>
              </a:extLst>
            </p:cNvPr>
            <p:cNvSpPr txBox="1"/>
            <p:nvPr/>
          </p:nvSpPr>
          <p:spPr>
            <a:xfrm>
              <a:off x="6758142" y="1020009"/>
              <a:ext cx="3037081" cy="307697"/>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COMPUTE UNIT</a:t>
              </a:r>
            </a:p>
          </p:txBody>
        </p:sp>
        <p:sp>
          <p:nvSpPr>
            <p:cNvPr id="132" name="TextBox 131">
              <a:extLst>
                <a:ext uri="{FF2B5EF4-FFF2-40B4-BE49-F238E27FC236}">
                  <a16:creationId xmlns:a16="http://schemas.microsoft.com/office/drawing/2014/main" id="{5A7A7EC1-7135-6531-FF42-7CB6CBA262B1}"/>
                </a:ext>
              </a:extLst>
            </p:cNvPr>
            <p:cNvSpPr txBox="1"/>
            <p:nvPr/>
          </p:nvSpPr>
          <p:spPr>
            <a:xfrm>
              <a:off x="8246722" y="1887331"/>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133" name="TextBox 132">
              <a:extLst>
                <a:ext uri="{FF2B5EF4-FFF2-40B4-BE49-F238E27FC236}">
                  <a16:creationId xmlns:a16="http://schemas.microsoft.com/office/drawing/2014/main" id="{972E1F60-A03E-786E-8A02-9EDF9DC55E76}"/>
                </a:ext>
              </a:extLst>
            </p:cNvPr>
            <p:cNvSpPr txBox="1"/>
            <p:nvPr/>
          </p:nvSpPr>
          <p:spPr>
            <a:xfrm>
              <a:off x="7530690" y="1469686"/>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134" name="TextBox 133">
              <a:extLst>
                <a:ext uri="{FF2B5EF4-FFF2-40B4-BE49-F238E27FC236}">
                  <a16:creationId xmlns:a16="http://schemas.microsoft.com/office/drawing/2014/main" id="{7A2218E9-6B41-18F4-EF41-FB8E23EE0099}"/>
                </a:ext>
              </a:extLst>
            </p:cNvPr>
            <p:cNvSpPr txBox="1"/>
            <p:nvPr/>
          </p:nvSpPr>
          <p:spPr>
            <a:xfrm>
              <a:off x="8243724" y="1469589"/>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grpSp>
      <p:grpSp>
        <p:nvGrpSpPr>
          <p:cNvPr id="135" name="Group 134">
            <a:extLst>
              <a:ext uri="{FF2B5EF4-FFF2-40B4-BE49-F238E27FC236}">
                <a16:creationId xmlns:a16="http://schemas.microsoft.com/office/drawing/2014/main" id="{6431790E-6927-AF9F-A89D-F1043D017E38}"/>
              </a:ext>
            </a:extLst>
          </p:cNvPr>
          <p:cNvGrpSpPr/>
          <p:nvPr/>
        </p:nvGrpSpPr>
        <p:grpSpPr>
          <a:xfrm>
            <a:off x="6542497" y="4284436"/>
            <a:ext cx="1229957" cy="358582"/>
            <a:chOff x="7970127" y="2290627"/>
            <a:chExt cx="1416166" cy="525193"/>
          </a:xfrm>
        </p:grpSpPr>
        <p:cxnSp>
          <p:nvCxnSpPr>
            <p:cNvPr id="136" name="Straight Connector 135">
              <a:extLst>
                <a:ext uri="{FF2B5EF4-FFF2-40B4-BE49-F238E27FC236}">
                  <a16:creationId xmlns:a16="http://schemas.microsoft.com/office/drawing/2014/main" id="{31CA2DA5-976A-BAB9-938C-AC44D1080294}"/>
                </a:ext>
              </a:extLst>
            </p:cNvPr>
            <p:cNvCxnSpPr>
              <a:cxnSpLocks/>
            </p:cNvCxnSpPr>
            <p:nvPr/>
          </p:nvCxnSpPr>
          <p:spPr>
            <a:xfrm flipH="1">
              <a:off x="8660577" y="2640400"/>
              <a:ext cx="659441"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F13587F0-94BD-96F9-BB1A-377277D0036E}"/>
                </a:ext>
              </a:extLst>
            </p:cNvPr>
            <p:cNvCxnSpPr>
              <a:cxnSpLocks/>
            </p:cNvCxnSpPr>
            <p:nvPr/>
          </p:nvCxnSpPr>
          <p:spPr>
            <a:xfrm>
              <a:off x="9306507" y="2618189"/>
              <a:ext cx="0" cy="197631"/>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69D3EB02-511F-F9E9-73EE-232410E755E7}"/>
                </a:ext>
              </a:extLst>
            </p:cNvPr>
            <p:cNvCxnSpPr>
              <a:cxnSpLocks/>
            </p:cNvCxnSpPr>
            <p:nvPr/>
          </p:nvCxnSpPr>
          <p:spPr>
            <a:xfrm flipV="1">
              <a:off x="8665467" y="2560075"/>
              <a:ext cx="0" cy="86895"/>
            </a:xfrm>
            <a:prstGeom prst="line">
              <a:avLst/>
            </a:prstGeom>
            <a:ln w="28575"/>
          </p:spPr>
          <p:style>
            <a:lnRef idx="2">
              <a:schemeClr val="dk1"/>
            </a:lnRef>
            <a:fillRef idx="0">
              <a:schemeClr val="dk1"/>
            </a:fillRef>
            <a:effectRef idx="1">
              <a:schemeClr val="dk1"/>
            </a:effectRef>
            <a:fontRef idx="minor">
              <a:schemeClr val="tx1"/>
            </a:fontRef>
          </p:style>
        </p:cxnSp>
        <p:sp>
          <p:nvSpPr>
            <p:cNvPr id="139" name="Rounded Rectangle 138">
              <a:extLst>
                <a:ext uri="{FF2B5EF4-FFF2-40B4-BE49-F238E27FC236}">
                  <a16:creationId xmlns:a16="http://schemas.microsoft.com/office/drawing/2014/main" id="{EA52BF37-DC03-7EC1-7E98-0B83CE71697E}"/>
                </a:ext>
              </a:extLst>
            </p:cNvPr>
            <p:cNvSpPr/>
            <p:nvPr/>
          </p:nvSpPr>
          <p:spPr>
            <a:xfrm>
              <a:off x="7970127" y="2290627"/>
              <a:ext cx="1416166" cy="26816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cxnSp>
        <p:nvCxnSpPr>
          <p:cNvPr id="140" name="Straight Connector 139">
            <a:extLst>
              <a:ext uri="{FF2B5EF4-FFF2-40B4-BE49-F238E27FC236}">
                <a16:creationId xmlns:a16="http://schemas.microsoft.com/office/drawing/2014/main" id="{A3FC8747-E40A-31A6-E528-853E7390E3BD}"/>
              </a:ext>
            </a:extLst>
          </p:cNvPr>
          <p:cNvCxnSpPr>
            <a:cxnSpLocks/>
          </p:cNvCxnSpPr>
          <p:nvPr/>
        </p:nvCxnSpPr>
        <p:spPr>
          <a:xfrm>
            <a:off x="6568832" y="4508068"/>
            <a:ext cx="0" cy="134935"/>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grpSp>
        <p:nvGrpSpPr>
          <p:cNvPr id="141" name="Group 140">
            <a:extLst>
              <a:ext uri="{FF2B5EF4-FFF2-40B4-BE49-F238E27FC236}">
                <a16:creationId xmlns:a16="http://schemas.microsoft.com/office/drawing/2014/main" id="{3DAD47C7-89C8-9DE1-0872-B8BAD375010A}"/>
              </a:ext>
            </a:extLst>
          </p:cNvPr>
          <p:cNvGrpSpPr/>
          <p:nvPr/>
        </p:nvGrpSpPr>
        <p:grpSpPr>
          <a:xfrm>
            <a:off x="7713327" y="3322516"/>
            <a:ext cx="3624283" cy="1664134"/>
            <a:chOff x="8639193" y="1170633"/>
            <a:chExt cx="3512599" cy="2054709"/>
          </a:xfrm>
        </p:grpSpPr>
        <p:cxnSp>
          <p:nvCxnSpPr>
            <p:cNvPr id="142" name="Straight Connector 141">
              <a:extLst>
                <a:ext uri="{FF2B5EF4-FFF2-40B4-BE49-F238E27FC236}">
                  <a16:creationId xmlns:a16="http://schemas.microsoft.com/office/drawing/2014/main" id="{7E1D5B75-A2AD-AF38-95E1-5140C64ACD68}"/>
                </a:ext>
              </a:extLst>
            </p:cNvPr>
            <p:cNvCxnSpPr>
              <a:cxnSpLocks/>
            </p:cNvCxnSpPr>
            <p:nvPr/>
          </p:nvCxnSpPr>
          <p:spPr>
            <a:xfrm>
              <a:off x="8639424" y="2131749"/>
              <a:ext cx="1752206" cy="1024206"/>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CE1A8A82-858E-D502-2A11-E1ECED579E97}"/>
                </a:ext>
              </a:extLst>
            </p:cNvPr>
            <p:cNvCxnSpPr>
              <a:cxnSpLocks/>
            </p:cNvCxnSpPr>
            <p:nvPr/>
          </p:nvCxnSpPr>
          <p:spPr>
            <a:xfrm flipV="1">
              <a:off x="8639193" y="1170633"/>
              <a:ext cx="1806974" cy="839066"/>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44" name="Rounded Rectangle 143">
              <a:extLst>
                <a:ext uri="{FF2B5EF4-FFF2-40B4-BE49-F238E27FC236}">
                  <a16:creationId xmlns:a16="http://schemas.microsoft.com/office/drawing/2014/main" id="{909D2A60-74CC-A2B5-77C7-17DC5307A249}"/>
                </a:ext>
              </a:extLst>
            </p:cNvPr>
            <p:cNvSpPr/>
            <p:nvPr/>
          </p:nvSpPr>
          <p:spPr>
            <a:xfrm>
              <a:off x="10334065" y="1195189"/>
              <a:ext cx="1817727" cy="2030153"/>
            </a:xfrm>
            <a:prstGeom prst="roundRect">
              <a:avLst>
                <a:gd name="adj" fmla="val 9764"/>
              </a:avLst>
            </a:prstGeom>
            <a:solidFill>
              <a:srgbClr val="FFEFD7"/>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45" name="Rectangle 144">
              <a:extLst>
                <a:ext uri="{FF2B5EF4-FFF2-40B4-BE49-F238E27FC236}">
                  <a16:creationId xmlns:a16="http://schemas.microsoft.com/office/drawing/2014/main" id="{F1F363BC-14E6-36F4-95A7-91D2A2E16767}"/>
                </a:ext>
              </a:extLst>
            </p:cNvPr>
            <p:cNvSpPr/>
            <p:nvPr/>
          </p:nvSpPr>
          <p:spPr>
            <a:xfrm>
              <a:off x="10460166" y="1458816"/>
              <a:ext cx="1587612" cy="16586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latin typeface="Franklin Gothic Medium"/>
                </a:rPr>
                <a:t>x</a:t>
              </a:r>
            </a:p>
          </p:txBody>
        </p:sp>
        <p:sp>
          <p:nvSpPr>
            <p:cNvPr id="146" name="TextBox 145">
              <a:extLst>
                <a:ext uri="{FF2B5EF4-FFF2-40B4-BE49-F238E27FC236}">
                  <a16:creationId xmlns:a16="http://schemas.microsoft.com/office/drawing/2014/main" id="{89BDC3EA-FABC-D4DB-17E0-406924A54068}"/>
                </a:ext>
              </a:extLst>
            </p:cNvPr>
            <p:cNvSpPr txBox="1"/>
            <p:nvPr/>
          </p:nvSpPr>
          <p:spPr>
            <a:xfrm>
              <a:off x="10628597" y="1443130"/>
              <a:ext cx="1188296"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Wavefront</a:t>
              </a:r>
            </a:p>
          </p:txBody>
        </p:sp>
        <p:sp>
          <p:nvSpPr>
            <p:cNvPr id="147" name="TextBox 146">
              <a:extLst>
                <a:ext uri="{FF2B5EF4-FFF2-40B4-BE49-F238E27FC236}">
                  <a16:creationId xmlns:a16="http://schemas.microsoft.com/office/drawing/2014/main" id="{9B9DE8B6-6B7B-6A28-E425-A81451C6E350}"/>
                </a:ext>
              </a:extLst>
            </p:cNvPr>
            <p:cNvSpPr txBox="1"/>
            <p:nvPr/>
          </p:nvSpPr>
          <p:spPr>
            <a:xfrm>
              <a:off x="11037748" y="1714208"/>
              <a:ext cx="865610"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address</a:t>
              </a:r>
            </a:p>
          </p:txBody>
        </p:sp>
        <p:sp>
          <p:nvSpPr>
            <p:cNvPr id="148" name="TextBox 147">
              <a:extLst>
                <a:ext uri="{FF2B5EF4-FFF2-40B4-BE49-F238E27FC236}">
                  <a16:creationId xmlns:a16="http://schemas.microsoft.com/office/drawing/2014/main" id="{A1E1569E-9900-E8D7-CE1A-71CB9D554344}"/>
                </a:ext>
              </a:extLst>
            </p:cNvPr>
            <p:cNvSpPr txBox="1"/>
            <p:nvPr/>
          </p:nvSpPr>
          <p:spPr>
            <a:xfrm>
              <a:off x="11078237" y="1973488"/>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0x0</a:t>
              </a:r>
            </a:p>
          </p:txBody>
        </p:sp>
        <p:sp>
          <p:nvSpPr>
            <p:cNvPr id="149" name="Rectangle 148">
              <a:extLst>
                <a:ext uri="{FF2B5EF4-FFF2-40B4-BE49-F238E27FC236}">
                  <a16:creationId xmlns:a16="http://schemas.microsoft.com/office/drawing/2014/main" id="{0BFF6C97-BB5B-123B-D598-F0979EBBEFCA}"/>
                </a:ext>
              </a:extLst>
            </p:cNvPr>
            <p:cNvSpPr/>
            <p:nvPr/>
          </p:nvSpPr>
          <p:spPr>
            <a:xfrm>
              <a:off x="11026295" y="1743879"/>
              <a:ext cx="91719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0" name="Rectangle 149">
              <a:extLst>
                <a:ext uri="{FF2B5EF4-FFF2-40B4-BE49-F238E27FC236}">
                  <a16:creationId xmlns:a16="http://schemas.microsoft.com/office/drawing/2014/main" id="{4F1222D3-9646-2F1A-3997-1808212CC8CA}"/>
                </a:ext>
              </a:extLst>
            </p:cNvPr>
            <p:cNvSpPr/>
            <p:nvPr/>
          </p:nvSpPr>
          <p:spPr>
            <a:xfrm>
              <a:off x="11027735" y="2006017"/>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1" name="TextBox 150">
              <a:extLst>
                <a:ext uri="{FF2B5EF4-FFF2-40B4-BE49-F238E27FC236}">
                  <a16:creationId xmlns:a16="http://schemas.microsoft.com/office/drawing/2014/main" id="{5E986FAE-651E-56D5-5416-0A4F026C9EAD}"/>
                </a:ext>
              </a:extLst>
            </p:cNvPr>
            <p:cNvSpPr txBox="1"/>
            <p:nvPr/>
          </p:nvSpPr>
          <p:spPr>
            <a:xfrm>
              <a:off x="11079781" y="223134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0x4</a:t>
              </a:r>
            </a:p>
          </p:txBody>
        </p:sp>
        <p:sp>
          <p:nvSpPr>
            <p:cNvPr id="152" name="TextBox 151">
              <a:extLst>
                <a:ext uri="{FF2B5EF4-FFF2-40B4-BE49-F238E27FC236}">
                  <a16:creationId xmlns:a16="http://schemas.microsoft.com/office/drawing/2014/main" id="{C384253C-7C82-46E3-70C5-3D65D296FBCA}"/>
                </a:ext>
              </a:extLst>
            </p:cNvPr>
            <p:cNvSpPr txBox="1"/>
            <p:nvPr/>
          </p:nvSpPr>
          <p:spPr>
            <a:xfrm>
              <a:off x="11079781" y="248467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0x8</a:t>
              </a:r>
            </a:p>
          </p:txBody>
        </p:sp>
        <p:sp>
          <p:nvSpPr>
            <p:cNvPr id="153" name="TextBox 152">
              <a:extLst>
                <a:ext uri="{FF2B5EF4-FFF2-40B4-BE49-F238E27FC236}">
                  <a16:creationId xmlns:a16="http://schemas.microsoft.com/office/drawing/2014/main" id="{7B60E90F-2175-F372-3A9D-597928F1A4ED}"/>
                </a:ext>
              </a:extLst>
            </p:cNvPr>
            <p:cNvSpPr txBox="1"/>
            <p:nvPr/>
          </p:nvSpPr>
          <p:spPr>
            <a:xfrm>
              <a:off x="10442934" y="1714090"/>
              <a:ext cx="570648" cy="215444"/>
            </a:xfrm>
            <a:prstGeom prst="rect">
              <a:avLst/>
            </a:prstGeom>
            <a:noFill/>
          </p:spPr>
          <p:txBody>
            <a:bodyPr wrap="square" lIns="0" tIns="0" rIns="0" bIns="0" rtlCol="0">
              <a:spAutoFit/>
            </a:bodyPr>
            <a:lstStyle/>
            <a:p>
              <a:pPr algn="ctr"/>
              <a:r>
                <a:rPr lang="en-US" sz="1400" err="1">
                  <a:latin typeface="Franklin Gothic Medium" panose="020B0603020102020204" pitchFamily="34" charset="0"/>
                  <a:cs typeface="Calibri" panose="020F0502020204030204" pitchFamily="34" charset="0"/>
                </a:rPr>
                <a:t>tid</a:t>
              </a:r>
              <a:endParaRPr lang="en-US" sz="1400">
                <a:latin typeface="Franklin Gothic Medium" panose="020B0603020102020204" pitchFamily="34" charset="0"/>
                <a:cs typeface="Calibri" panose="020F0502020204030204" pitchFamily="34" charset="0"/>
              </a:endParaRPr>
            </a:p>
          </p:txBody>
        </p:sp>
        <p:sp>
          <p:nvSpPr>
            <p:cNvPr id="154" name="TextBox 153">
              <a:extLst>
                <a:ext uri="{FF2B5EF4-FFF2-40B4-BE49-F238E27FC236}">
                  <a16:creationId xmlns:a16="http://schemas.microsoft.com/office/drawing/2014/main" id="{5796D1D4-148E-5A12-A343-DDB4184729FD}"/>
                </a:ext>
              </a:extLst>
            </p:cNvPr>
            <p:cNvSpPr txBox="1"/>
            <p:nvPr/>
          </p:nvSpPr>
          <p:spPr>
            <a:xfrm>
              <a:off x="10580158" y="1972713"/>
              <a:ext cx="391254"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a:t>
              </a:r>
            </a:p>
          </p:txBody>
        </p:sp>
        <p:sp>
          <p:nvSpPr>
            <p:cNvPr id="155" name="Rectangle 154">
              <a:extLst>
                <a:ext uri="{FF2B5EF4-FFF2-40B4-BE49-F238E27FC236}">
                  <a16:creationId xmlns:a16="http://schemas.microsoft.com/office/drawing/2014/main" id="{40A55C56-BC74-F61B-811E-68DC684C1503}"/>
                </a:ext>
              </a:extLst>
            </p:cNvPr>
            <p:cNvSpPr/>
            <p:nvPr/>
          </p:nvSpPr>
          <p:spPr>
            <a:xfrm>
              <a:off x="10549405" y="1742846"/>
              <a:ext cx="476055"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6" name="Rectangle 155">
              <a:extLst>
                <a:ext uri="{FF2B5EF4-FFF2-40B4-BE49-F238E27FC236}">
                  <a16:creationId xmlns:a16="http://schemas.microsoft.com/office/drawing/2014/main" id="{D82D5622-1147-3239-755E-A11BB0C2507F}"/>
                </a:ext>
              </a:extLst>
            </p:cNvPr>
            <p:cNvSpPr/>
            <p:nvPr/>
          </p:nvSpPr>
          <p:spPr>
            <a:xfrm>
              <a:off x="10550841" y="1998484"/>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7" name="TextBox 156">
              <a:extLst>
                <a:ext uri="{FF2B5EF4-FFF2-40B4-BE49-F238E27FC236}">
                  <a16:creationId xmlns:a16="http://schemas.microsoft.com/office/drawing/2014/main" id="{7442C0A3-54E3-4E9B-C34A-70ED3D2B82D4}"/>
                </a:ext>
              </a:extLst>
            </p:cNvPr>
            <p:cNvSpPr txBox="1"/>
            <p:nvPr/>
          </p:nvSpPr>
          <p:spPr>
            <a:xfrm>
              <a:off x="10572119" y="2223493"/>
              <a:ext cx="40832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1</a:t>
              </a:r>
            </a:p>
          </p:txBody>
        </p:sp>
        <p:sp>
          <p:nvSpPr>
            <p:cNvPr id="158" name="TextBox 157">
              <a:extLst>
                <a:ext uri="{FF2B5EF4-FFF2-40B4-BE49-F238E27FC236}">
                  <a16:creationId xmlns:a16="http://schemas.microsoft.com/office/drawing/2014/main" id="{8A12F9AB-442D-B986-A383-CCFFE9E8F46C}"/>
                </a:ext>
              </a:extLst>
            </p:cNvPr>
            <p:cNvSpPr txBox="1"/>
            <p:nvPr/>
          </p:nvSpPr>
          <p:spPr>
            <a:xfrm>
              <a:off x="10580161" y="2482255"/>
              <a:ext cx="40412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2</a:t>
              </a:r>
            </a:p>
          </p:txBody>
        </p:sp>
        <p:sp>
          <p:nvSpPr>
            <p:cNvPr id="159" name="TextBox 158">
              <a:extLst>
                <a:ext uri="{FF2B5EF4-FFF2-40B4-BE49-F238E27FC236}">
                  <a16:creationId xmlns:a16="http://schemas.microsoft.com/office/drawing/2014/main" id="{9705E786-66B4-2EA2-95A4-62B52146277C}"/>
                </a:ext>
              </a:extLst>
            </p:cNvPr>
            <p:cNvSpPr txBox="1"/>
            <p:nvPr/>
          </p:nvSpPr>
          <p:spPr>
            <a:xfrm>
              <a:off x="10584738" y="2737893"/>
              <a:ext cx="394478"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3</a:t>
              </a:r>
            </a:p>
          </p:txBody>
        </p:sp>
        <p:sp>
          <p:nvSpPr>
            <p:cNvPr id="160" name="Freeform 159">
              <a:extLst>
                <a:ext uri="{FF2B5EF4-FFF2-40B4-BE49-F238E27FC236}">
                  <a16:creationId xmlns:a16="http://schemas.microsoft.com/office/drawing/2014/main" id="{BD74AF4E-DE0F-53CD-2AD4-26C5000A1BBA}"/>
                </a:ext>
              </a:extLst>
            </p:cNvPr>
            <p:cNvSpPr/>
            <p:nvPr/>
          </p:nvSpPr>
          <p:spPr>
            <a:xfrm>
              <a:off x="10899703" y="1781383"/>
              <a:ext cx="63321" cy="178421"/>
            </a:xfrm>
            <a:custGeom>
              <a:avLst/>
              <a:gdLst>
                <a:gd name="connsiteX0" fmla="*/ 102542 w 233181"/>
                <a:gd name="connsiteY0" fmla="*/ 0 h 859971"/>
                <a:gd name="connsiteX1" fmla="*/ 4570 w 233181"/>
                <a:gd name="connsiteY1" fmla="*/ 130628 h 859971"/>
                <a:gd name="connsiteX2" fmla="*/ 233170 w 233181"/>
                <a:gd name="connsiteY2" fmla="*/ 250371 h 859971"/>
                <a:gd name="connsiteX3" fmla="*/ 15456 w 233181"/>
                <a:gd name="connsiteY3" fmla="*/ 424542 h 859971"/>
                <a:gd name="connsiteX4" fmla="*/ 200513 w 233181"/>
                <a:gd name="connsiteY4" fmla="*/ 566057 h 859971"/>
                <a:gd name="connsiteX5" fmla="*/ 26342 w 233181"/>
                <a:gd name="connsiteY5" fmla="*/ 751114 h 859971"/>
                <a:gd name="connsiteX6" fmla="*/ 135199 w 233181"/>
                <a:gd name="connsiteY6" fmla="*/ 859971 h 85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81" h="859971">
                  <a:moveTo>
                    <a:pt x="102542" y="0"/>
                  </a:moveTo>
                  <a:cubicBezTo>
                    <a:pt x="42670" y="44450"/>
                    <a:pt x="-17201" y="88900"/>
                    <a:pt x="4570" y="130628"/>
                  </a:cubicBezTo>
                  <a:cubicBezTo>
                    <a:pt x="26341" y="172356"/>
                    <a:pt x="231356" y="201385"/>
                    <a:pt x="233170" y="250371"/>
                  </a:cubicBezTo>
                  <a:cubicBezTo>
                    <a:pt x="234984" y="299357"/>
                    <a:pt x="20899" y="371928"/>
                    <a:pt x="15456" y="424542"/>
                  </a:cubicBezTo>
                  <a:cubicBezTo>
                    <a:pt x="10013" y="477156"/>
                    <a:pt x="198699" y="511628"/>
                    <a:pt x="200513" y="566057"/>
                  </a:cubicBezTo>
                  <a:cubicBezTo>
                    <a:pt x="202327" y="620486"/>
                    <a:pt x="37228" y="702128"/>
                    <a:pt x="26342" y="751114"/>
                  </a:cubicBezTo>
                  <a:cubicBezTo>
                    <a:pt x="15456" y="800100"/>
                    <a:pt x="75327" y="830035"/>
                    <a:pt x="135199" y="85997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Franklin Gothic Medium"/>
              </a:endParaRPr>
            </a:p>
          </p:txBody>
        </p:sp>
        <p:sp>
          <p:nvSpPr>
            <p:cNvPr id="161" name="Rectangle 160">
              <a:extLst>
                <a:ext uri="{FF2B5EF4-FFF2-40B4-BE49-F238E27FC236}">
                  <a16:creationId xmlns:a16="http://schemas.microsoft.com/office/drawing/2014/main" id="{C851FC05-0EAA-1F41-16D3-E725BE7F5D7F}"/>
                </a:ext>
              </a:extLst>
            </p:cNvPr>
            <p:cNvSpPr/>
            <p:nvPr/>
          </p:nvSpPr>
          <p:spPr>
            <a:xfrm>
              <a:off x="10548999" y="2253090"/>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2" name="Rectangle 161">
              <a:extLst>
                <a:ext uri="{FF2B5EF4-FFF2-40B4-BE49-F238E27FC236}">
                  <a16:creationId xmlns:a16="http://schemas.microsoft.com/office/drawing/2014/main" id="{75C01C03-F566-9CEB-E6C0-58AD9FF88AB1}"/>
                </a:ext>
              </a:extLst>
            </p:cNvPr>
            <p:cNvSpPr/>
            <p:nvPr/>
          </p:nvSpPr>
          <p:spPr>
            <a:xfrm>
              <a:off x="10548999" y="2509973"/>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3" name="Rectangle 162">
              <a:extLst>
                <a:ext uri="{FF2B5EF4-FFF2-40B4-BE49-F238E27FC236}">
                  <a16:creationId xmlns:a16="http://schemas.microsoft.com/office/drawing/2014/main" id="{FA3CB0BC-11E9-3753-B526-40663C1D6AA0}"/>
                </a:ext>
              </a:extLst>
            </p:cNvPr>
            <p:cNvSpPr/>
            <p:nvPr/>
          </p:nvSpPr>
          <p:spPr>
            <a:xfrm>
              <a:off x="10548733" y="2763546"/>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4" name="TextBox 163">
              <a:extLst>
                <a:ext uri="{FF2B5EF4-FFF2-40B4-BE49-F238E27FC236}">
                  <a16:creationId xmlns:a16="http://schemas.microsoft.com/office/drawing/2014/main" id="{320E7C07-39FE-E7E1-B81F-F6B4600DB53D}"/>
                </a:ext>
              </a:extLst>
            </p:cNvPr>
            <p:cNvSpPr txBox="1"/>
            <p:nvPr/>
          </p:nvSpPr>
          <p:spPr>
            <a:xfrm>
              <a:off x="10804727" y="1176578"/>
              <a:ext cx="822843" cy="307697"/>
            </a:xfrm>
            <a:prstGeom prst="rect">
              <a:avLst/>
            </a:prstGeom>
            <a:noFill/>
          </p:spPr>
          <p:txBody>
            <a:bodyPr wrap="square" lIns="0" tIns="0" rIns="0" bIns="0" rtlCol="0">
              <a:normAutofit/>
            </a:bodyPr>
            <a:lstStyle/>
            <a:p>
              <a:pPr algn="ctr"/>
              <a:r>
                <a:rPr lang="en-US" sz="1400">
                  <a:latin typeface="Franklin Gothic Medium" panose="020B0603020102020204" pitchFamily="34" charset="0"/>
                  <a:cs typeface="Calibri" panose="020F0502020204030204" pitchFamily="34" charset="0"/>
                </a:rPr>
                <a:t>SIMD</a:t>
              </a:r>
            </a:p>
          </p:txBody>
        </p:sp>
        <p:sp>
          <p:nvSpPr>
            <p:cNvPr id="165" name="Rectangle 164">
              <a:extLst>
                <a:ext uri="{FF2B5EF4-FFF2-40B4-BE49-F238E27FC236}">
                  <a16:creationId xmlns:a16="http://schemas.microsoft.com/office/drawing/2014/main" id="{665C9290-8D07-4CBA-A8A8-19D231C93100}"/>
                </a:ext>
              </a:extLst>
            </p:cNvPr>
            <p:cNvSpPr/>
            <p:nvPr/>
          </p:nvSpPr>
          <p:spPr>
            <a:xfrm>
              <a:off x="11027014" y="2253255"/>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6" name="Rectangle 165">
              <a:extLst>
                <a:ext uri="{FF2B5EF4-FFF2-40B4-BE49-F238E27FC236}">
                  <a16:creationId xmlns:a16="http://schemas.microsoft.com/office/drawing/2014/main" id="{89FBD89D-0354-AF19-6927-5B3FAB94FB86}"/>
                </a:ext>
              </a:extLst>
            </p:cNvPr>
            <p:cNvSpPr/>
            <p:nvPr/>
          </p:nvSpPr>
          <p:spPr>
            <a:xfrm>
              <a:off x="11025152" y="2507366"/>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7" name="Rectangle 166">
              <a:extLst>
                <a:ext uri="{FF2B5EF4-FFF2-40B4-BE49-F238E27FC236}">
                  <a16:creationId xmlns:a16="http://schemas.microsoft.com/office/drawing/2014/main" id="{6AF24B92-3F91-E2DE-64F1-944E8C3536D9}"/>
                </a:ext>
              </a:extLst>
            </p:cNvPr>
            <p:cNvSpPr/>
            <p:nvPr/>
          </p:nvSpPr>
          <p:spPr>
            <a:xfrm>
              <a:off x="11024790" y="2763664"/>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8" name="TextBox 167">
              <a:extLst>
                <a:ext uri="{FF2B5EF4-FFF2-40B4-BE49-F238E27FC236}">
                  <a16:creationId xmlns:a16="http://schemas.microsoft.com/office/drawing/2014/main" id="{25C35A47-34F7-60F5-BF38-CC5C009236A7}"/>
                </a:ext>
              </a:extLst>
            </p:cNvPr>
            <p:cNvSpPr txBox="1"/>
            <p:nvPr/>
          </p:nvSpPr>
          <p:spPr>
            <a:xfrm>
              <a:off x="11082520" y="2744104"/>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0xC</a:t>
              </a:r>
            </a:p>
          </p:txBody>
        </p:sp>
      </p:grpSp>
      <p:cxnSp>
        <p:nvCxnSpPr>
          <p:cNvPr id="169" name="Straight Arrow Connector 168">
            <a:extLst>
              <a:ext uri="{FF2B5EF4-FFF2-40B4-BE49-F238E27FC236}">
                <a16:creationId xmlns:a16="http://schemas.microsoft.com/office/drawing/2014/main" id="{9FB1833C-8E6F-6A02-8767-06D7E7DD1330}"/>
              </a:ext>
            </a:extLst>
          </p:cNvPr>
          <p:cNvCxnSpPr>
            <a:cxnSpLocks/>
          </p:cNvCxnSpPr>
          <p:nvPr/>
        </p:nvCxnSpPr>
        <p:spPr>
          <a:xfrm>
            <a:off x="10398768" y="5268375"/>
            <a:ext cx="0" cy="27699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0" name="Rounded Rectangle 169">
            <a:extLst>
              <a:ext uri="{FF2B5EF4-FFF2-40B4-BE49-F238E27FC236}">
                <a16:creationId xmlns:a16="http://schemas.microsoft.com/office/drawing/2014/main" id="{CEBE043D-695B-20DA-49AE-D08F0A8CE3A0}"/>
              </a:ext>
            </a:extLst>
          </p:cNvPr>
          <p:cNvSpPr/>
          <p:nvPr/>
        </p:nvSpPr>
        <p:spPr>
          <a:xfrm>
            <a:off x="9701046" y="5082028"/>
            <a:ext cx="1416166" cy="23734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nvGrpSpPr>
          <p:cNvPr id="171" name="Group 170">
            <a:extLst>
              <a:ext uri="{FF2B5EF4-FFF2-40B4-BE49-F238E27FC236}">
                <a16:creationId xmlns:a16="http://schemas.microsoft.com/office/drawing/2014/main" id="{17B4ABA3-268F-9BA1-E3BB-F76C64D19876}"/>
              </a:ext>
            </a:extLst>
          </p:cNvPr>
          <p:cNvGrpSpPr/>
          <p:nvPr/>
        </p:nvGrpSpPr>
        <p:grpSpPr>
          <a:xfrm>
            <a:off x="8943293" y="5533437"/>
            <a:ext cx="3069453" cy="492215"/>
            <a:chOff x="8333693" y="5261667"/>
            <a:chExt cx="3069453" cy="492215"/>
          </a:xfrm>
        </p:grpSpPr>
        <p:sp>
          <p:nvSpPr>
            <p:cNvPr id="172" name="Rectangle 171">
              <a:extLst>
                <a:ext uri="{FF2B5EF4-FFF2-40B4-BE49-F238E27FC236}">
                  <a16:creationId xmlns:a16="http://schemas.microsoft.com/office/drawing/2014/main" id="{FD29833A-AA55-F72B-4158-8A3A7D531DAB}"/>
                </a:ext>
              </a:extLst>
            </p:cNvPr>
            <p:cNvSpPr/>
            <p:nvPr/>
          </p:nvSpPr>
          <p:spPr>
            <a:xfrm>
              <a:off x="8896843" y="5540248"/>
              <a:ext cx="116695" cy="212921"/>
            </a:xfrm>
            <a:prstGeom prst="rect">
              <a:avLst/>
            </a:prstGeom>
            <a:solidFill>
              <a:schemeClr val="accent6">
                <a:lumMod val="40000"/>
                <a:lumOff val="6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3" name="Rectangle 172">
              <a:extLst>
                <a:ext uri="{FF2B5EF4-FFF2-40B4-BE49-F238E27FC236}">
                  <a16:creationId xmlns:a16="http://schemas.microsoft.com/office/drawing/2014/main" id="{6C820C27-974F-4F74-A339-10E580FCDDDC}"/>
                </a:ext>
              </a:extLst>
            </p:cNvPr>
            <p:cNvSpPr/>
            <p:nvPr/>
          </p:nvSpPr>
          <p:spPr>
            <a:xfrm>
              <a:off x="9013898" y="5540248"/>
              <a:ext cx="116695" cy="212921"/>
            </a:xfrm>
            <a:prstGeom prst="rect">
              <a:avLst/>
            </a:prstGeom>
            <a:solidFill>
              <a:schemeClr val="accent6">
                <a:lumMod val="40000"/>
                <a:lumOff val="6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4" name="Rectangle 173">
              <a:extLst>
                <a:ext uri="{FF2B5EF4-FFF2-40B4-BE49-F238E27FC236}">
                  <a16:creationId xmlns:a16="http://schemas.microsoft.com/office/drawing/2014/main" id="{73019524-8FBF-3334-B47A-CDBE5405C061}"/>
                </a:ext>
              </a:extLst>
            </p:cNvPr>
            <p:cNvSpPr/>
            <p:nvPr/>
          </p:nvSpPr>
          <p:spPr>
            <a:xfrm>
              <a:off x="9127960" y="5540961"/>
              <a:ext cx="116695" cy="212921"/>
            </a:xfrm>
            <a:prstGeom prst="rect">
              <a:avLst/>
            </a:prstGeom>
            <a:solidFill>
              <a:schemeClr val="accent6">
                <a:lumMod val="40000"/>
                <a:lumOff val="6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5" name="Rectangle 174">
              <a:extLst>
                <a:ext uri="{FF2B5EF4-FFF2-40B4-BE49-F238E27FC236}">
                  <a16:creationId xmlns:a16="http://schemas.microsoft.com/office/drawing/2014/main" id="{11388F97-5CEF-DC90-C078-D78018E79C0F}"/>
                </a:ext>
              </a:extLst>
            </p:cNvPr>
            <p:cNvSpPr/>
            <p:nvPr/>
          </p:nvSpPr>
          <p:spPr>
            <a:xfrm>
              <a:off x="9232432" y="5540960"/>
              <a:ext cx="116695" cy="212921"/>
            </a:xfrm>
            <a:prstGeom prst="rect">
              <a:avLst/>
            </a:prstGeom>
            <a:solidFill>
              <a:schemeClr val="accent6">
                <a:lumMod val="40000"/>
                <a:lumOff val="6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6" name="Rectangle 175">
              <a:extLst>
                <a:ext uri="{FF2B5EF4-FFF2-40B4-BE49-F238E27FC236}">
                  <a16:creationId xmlns:a16="http://schemas.microsoft.com/office/drawing/2014/main" id="{646CEE85-0FFC-F993-0150-5A30CC2543FE}"/>
                </a:ext>
              </a:extLst>
            </p:cNvPr>
            <p:cNvSpPr/>
            <p:nvPr/>
          </p:nvSpPr>
          <p:spPr>
            <a:xfrm>
              <a:off x="9360791" y="5540606"/>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7" name="Rectangle 176">
              <a:extLst>
                <a:ext uri="{FF2B5EF4-FFF2-40B4-BE49-F238E27FC236}">
                  <a16:creationId xmlns:a16="http://schemas.microsoft.com/office/drawing/2014/main" id="{BEAC0104-BF59-6E41-612C-5DC607626B64}"/>
                </a:ext>
              </a:extLst>
            </p:cNvPr>
            <p:cNvSpPr/>
            <p:nvPr/>
          </p:nvSpPr>
          <p:spPr>
            <a:xfrm>
              <a:off x="9477964" y="5540605"/>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8" name="Rectangle 177">
              <a:extLst>
                <a:ext uri="{FF2B5EF4-FFF2-40B4-BE49-F238E27FC236}">
                  <a16:creationId xmlns:a16="http://schemas.microsoft.com/office/drawing/2014/main" id="{E7645A54-8395-F2E3-E012-DA0435B9220A}"/>
                </a:ext>
              </a:extLst>
            </p:cNvPr>
            <p:cNvSpPr/>
            <p:nvPr/>
          </p:nvSpPr>
          <p:spPr>
            <a:xfrm>
              <a:off x="9592912" y="5540605"/>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9" name="Rectangle 178">
              <a:extLst>
                <a:ext uri="{FF2B5EF4-FFF2-40B4-BE49-F238E27FC236}">
                  <a16:creationId xmlns:a16="http://schemas.microsoft.com/office/drawing/2014/main" id="{798EA2D1-DF5A-CE71-5461-F5200A91CFF4}"/>
                </a:ext>
              </a:extLst>
            </p:cNvPr>
            <p:cNvSpPr/>
            <p:nvPr/>
          </p:nvSpPr>
          <p:spPr>
            <a:xfrm>
              <a:off x="9710084" y="5540604"/>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0" name="Rectangle 179">
              <a:extLst>
                <a:ext uri="{FF2B5EF4-FFF2-40B4-BE49-F238E27FC236}">
                  <a16:creationId xmlns:a16="http://schemas.microsoft.com/office/drawing/2014/main" id="{9A3C3A9E-5BF6-D4F8-2489-50322EB0A486}"/>
                </a:ext>
              </a:extLst>
            </p:cNvPr>
            <p:cNvSpPr/>
            <p:nvPr/>
          </p:nvSpPr>
          <p:spPr>
            <a:xfrm>
              <a:off x="9830131" y="5540606"/>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1" name="Rectangle 180">
              <a:extLst>
                <a:ext uri="{FF2B5EF4-FFF2-40B4-BE49-F238E27FC236}">
                  <a16:creationId xmlns:a16="http://schemas.microsoft.com/office/drawing/2014/main" id="{1A759850-222A-2C1D-24D9-C76222F4F01B}"/>
                </a:ext>
              </a:extLst>
            </p:cNvPr>
            <p:cNvSpPr/>
            <p:nvPr/>
          </p:nvSpPr>
          <p:spPr>
            <a:xfrm>
              <a:off x="9947304" y="5540605"/>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2" name="Rectangle 181">
              <a:extLst>
                <a:ext uri="{FF2B5EF4-FFF2-40B4-BE49-F238E27FC236}">
                  <a16:creationId xmlns:a16="http://schemas.microsoft.com/office/drawing/2014/main" id="{FC1BDEC8-4EDA-A76D-B281-E44B7E10E1FB}"/>
                </a:ext>
              </a:extLst>
            </p:cNvPr>
            <p:cNvSpPr/>
            <p:nvPr/>
          </p:nvSpPr>
          <p:spPr>
            <a:xfrm>
              <a:off x="10067725" y="5540605"/>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3" name="Rectangle 182">
              <a:extLst>
                <a:ext uri="{FF2B5EF4-FFF2-40B4-BE49-F238E27FC236}">
                  <a16:creationId xmlns:a16="http://schemas.microsoft.com/office/drawing/2014/main" id="{028D724A-0BBC-1BAC-4B7A-B6BBA48F5DC3}"/>
                </a:ext>
              </a:extLst>
            </p:cNvPr>
            <p:cNvSpPr/>
            <p:nvPr/>
          </p:nvSpPr>
          <p:spPr>
            <a:xfrm>
              <a:off x="10184898" y="5540604"/>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4" name="Rectangle 183">
              <a:extLst>
                <a:ext uri="{FF2B5EF4-FFF2-40B4-BE49-F238E27FC236}">
                  <a16:creationId xmlns:a16="http://schemas.microsoft.com/office/drawing/2014/main" id="{AED4E666-9F33-FA51-A4ED-2D07992A869F}"/>
                </a:ext>
              </a:extLst>
            </p:cNvPr>
            <p:cNvSpPr/>
            <p:nvPr/>
          </p:nvSpPr>
          <p:spPr>
            <a:xfrm>
              <a:off x="10300557" y="5540250"/>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5" name="Rectangle 184">
              <a:extLst>
                <a:ext uri="{FF2B5EF4-FFF2-40B4-BE49-F238E27FC236}">
                  <a16:creationId xmlns:a16="http://schemas.microsoft.com/office/drawing/2014/main" id="{BCD178B2-59C6-35C9-7744-249686A70B17}"/>
                </a:ext>
              </a:extLst>
            </p:cNvPr>
            <p:cNvSpPr/>
            <p:nvPr/>
          </p:nvSpPr>
          <p:spPr>
            <a:xfrm>
              <a:off x="10417729" y="5540249"/>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6" name="Rectangle 185">
              <a:extLst>
                <a:ext uri="{FF2B5EF4-FFF2-40B4-BE49-F238E27FC236}">
                  <a16:creationId xmlns:a16="http://schemas.microsoft.com/office/drawing/2014/main" id="{8A3D809E-7DD4-AB31-D6AD-ACCF31E825D6}"/>
                </a:ext>
              </a:extLst>
            </p:cNvPr>
            <p:cNvSpPr/>
            <p:nvPr/>
          </p:nvSpPr>
          <p:spPr>
            <a:xfrm>
              <a:off x="10532677" y="5540249"/>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7" name="Rectangle 186">
              <a:extLst>
                <a:ext uri="{FF2B5EF4-FFF2-40B4-BE49-F238E27FC236}">
                  <a16:creationId xmlns:a16="http://schemas.microsoft.com/office/drawing/2014/main" id="{379CD799-4B45-A1E5-DC90-2805C7C3695D}"/>
                </a:ext>
              </a:extLst>
            </p:cNvPr>
            <p:cNvSpPr/>
            <p:nvPr/>
          </p:nvSpPr>
          <p:spPr>
            <a:xfrm>
              <a:off x="10649850" y="5540248"/>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8" name="TextBox 187">
              <a:extLst>
                <a:ext uri="{FF2B5EF4-FFF2-40B4-BE49-F238E27FC236}">
                  <a16:creationId xmlns:a16="http://schemas.microsoft.com/office/drawing/2014/main" id="{8FDF00E9-A817-A7AC-8B1D-C206CE613B01}"/>
                </a:ext>
              </a:extLst>
            </p:cNvPr>
            <p:cNvSpPr txBox="1"/>
            <p:nvPr/>
          </p:nvSpPr>
          <p:spPr>
            <a:xfrm>
              <a:off x="8333693" y="5261667"/>
              <a:ext cx="3069453"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64-BYTE CACHE LINE READ REQUEST</a:t>
              </a:r>
            </a:p>
          </p:txBody>
        </p:sp>
      </p:grpSp>
      <p:cxnSp>
        <p:nvCxnSpPr>
          <p:cNvPr id="193" name="Straight Connector 192">
            <a:extLst>
              <a:ext uri="{FF2B5EF4-FFF2-40B4-BE49-F238E27FC236}">
                <a16:creationId xmlns:a16="http://schemas.microsoft.com/office/drawing/2014/main" id="{AF20CCD5-AA9C-1A42-5584-C8E437D8E535}"/>
              </a:ext>
            </a:extLst>
          </p:cNvPr>
          <p:cNvCxnSpPr>
            <a:cxnSpLocks/>
          </p:cNvCxnSpPr>
          <p:nvPr/>
        </p:nvCxnSpPr>
        <p:spPr>
          <a:xfrm flipH="1">
            <a:off x="6573413" y="4522641"/>
            <a:ext cx="572732" cy="0"/>
          </a:xfrm>
          <a:prstGeom prst="line">
            <a:avLst/>
          </a:prstGeom>
          <a:ln w="28575"/>
        </p:spPr>
        <p:style>
          <a:lnRef idx="2">
            <a:schemeClr val="dk1"/>
          </a:lnRef>
          <a:fillRef idx="0">
            <a:schemeClr val="dk1"/>
          </a:fillRef>
          <a:effectRef idx="1">
            <a:schemeClr val="dk1"/>
          </a:effectRef>
          <a:fontRef idx="minor">
            <a:schemeClr val="tx1"/>
          </a:fontRef>
        </p:style>
      </p:cxnSp>
      <p:grpSp>
        <p:nvGrpSpPr>
          <p:cNvPr id="194" name="Group 193">
            <a:extLst>
              <a:ext uri="{FF2B5EF4-FFF2-40B4-BE49-F238E27FC236}">
                <a16:creationId xmlns:a16="http://schemas.microsoft.com/office/drawing/2014/main" id="{3A534221-8A14-41DF-D7B2-775589D3B28A}"/>
              </a:ext>
            </a:extLst>
          </p:cNvPr>
          <p:cNvGrpSpPr/>
          <p:nvPr/>
        </p:nvGrpSpPr>
        <p:grpSpPr>
          <a:xfrm>
            <a:off x="5404310" y="4829256"/>
            <a:ext cx="2543447" cy="1760187"/>
            <a:chOff x="5404310" y="4753056"/>
            <a:chExt cx="2543447" cy="1760187"/>
          </a:xfrm>
        </p:grpSpPr>
        <p:cxnSp>
          <p:nvCxnSpPr>
            <p:cNvPr id="195" name="Straight Arrow Connector 194">
              <a:extLst>
                <a:ext uri="{FF2B5EF4-FFF2-40B4-BE49-F238E27FC236}">
                  <a16:creationId xmlns:a16="http://schemas.microsoft.com/office/drawing/2014/main" id="{F7B06B02-DAD9-5681-C505-36BAA68C83E6}"/>
                </a:ext>
              </a:extLst>
            </p:cNvPr>
            <p:cNvCxnSpPr>
              <a:cxnSpLocks/>
            </p:cNvCxnSpPr>
            <p:nvPr/>
          </p:nvCxnSpPr>
          <p:spPr>
            <a:xfrm>
              <a:off x="5550456" y="4935403"/>
              <a:ext cx="0" cy="1097671"/>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196" name="Elbow Connector 195">
              <a:extLst>
                <a:ext uri="{FF2B5EF4-FFF2-40B4-BE49-F238E27FC236}">
                  <a16:creationId xmlns:a16="http://schemas.microsoft.com/office/drawing/2014/main" id="{193CB867-C82C-EB71-D8AD-D33D585938D5}"/>
                </a:ext>
              </a:extLst>
            </p:cNvPr>
            <p:cNvCxnSpPr>
              <a:cxnSpLocks/>
              <a:stCxn id="205" idx="1"/>
            </p:cNvCxnSpPr>
            <p:nvPr/>
          </p:nvCxnSpPr>
          <p:spPr>
            <a:xfrm rot="5400000">
              <a:off x="7037221" y="5553346"/>
              <a:ext cx="175229" cy="1645842"/>
            </a:xfrm>
            <a:prstGeom prst="bentConnector2">
              <a:avLst/>
            </a:prstGeom>
            <a:ln w="28575">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97" name="TextBox 196">
              <a:extLst>
                <a:ext uri="{FF2B5EF4-FFF2-40B4-BE49-F238E27FC236}">
                  <a16:creationId xmlns:a16="http://schemas.microsoft.com/office/drawing/2014/main" id="{21D5C0A0-E218-2180-BFAB-D73E904C648E}"/>
                </a:ext>
              </a:extLst>
            </p:cNvPr>
            <p:cNvSpPr txBox="1"/>
            <p:nvPr/>
          </p:nvSpPr>
          <p:spPr>
            <a:xfrm>
              <a:off x="5404310" y="6045585"/>
              <a:ext cx="892991" cy="467658"/>
            </a:xfrm>
            <a:prstGeom prst="roundRect">
              <a:avLst/>
            </a:prstGeom>
            <a:solidFill>
              <a:srgbClr val="E4E1F2"/>
            </a:solidFill>
            <a:ln w="38100">
              <a:solidFill>
                <a:srgbClr val="FF796C"/>
              </a:solidFill>
            </a:ln>
            <a:effectLst>
              <a:outerShdw blurRad="50800" dist="38100" dir="8100000" algn="tr" rotWithShape="0">
                <a:prstClr val="black">
                  <a:alpha val="40000"/>
                </a:prstClr>
              </a:outerShdw>
            </a:effectLst>
          </p:spPr>
          <p:txBody>
            <a:bodyPr wrap="square" lIns="0" tIns="0" rIns="0" bIns="0" rtlCol="0">
              <a:noAutofit/>
            </a:bodyPr>
            <a:lstStyle/>
            <a:p>
              <a:pPr algn="ctr"/>
              <a:r>
                <a:rPr lang="en-US" sz="1400" b="1">
                  <a:solidFill>
                    <a:srgbClr val="453370"/>
                  </a:solidFill>
                  <a:latin typeface="Franklin Gothic Medium" panose="020B0603020102020204" pitchFamily="34" charset="0"/>
                  <a:cs typeface="Calibri" panose="020F0502020204030204" pitchFamily="34" charset="0"/>
                </a:rPr>
                <a:t>RDMA Engine</a:t>
              </a:r>
            </a:p>
          </p:txBody>
        </p:sp>
        <p:cxnSp>
          <p:nvCxnSpPr>
            <p:cNvPr id="198" name="Straight Connector 197">
              <a:extLst>
                <a:ext uri="{FF2B5EF4-FFF2-40B4-BE49-F238E27FC236}">
                  <a16:creationId xmlns:a16="http://schemas.microsoft.com/office/drawing/2014/main" id="{D9B32773-1C1B-4750-B118-C7F3EBA7B415}"/>
                </a:ext>
              </a:extLst>
            </p:cNvPr>
            <p:cNvCxnSpPr>
              <a:cxnSpLocks/>
            </p:cNvCxnSpPr>
            <p:nvPr/>
          </p:nvCxnSpPr>
          <p:spPr>
            <a:xfrm flipV="1">
              <a:off x="5543732" y="4941234"/>
              <a:ext cx="2065120" cy="7747"/>
            </a:xfrm>
            <a:prstGeom prst="line">
              <a:avLst/>
            </a:prstGeom>
            <a:ln w="38100">
              <a:solidFill>
                <a:srgbClr val="FF796C"/>
              </a:solidFill>
            </a:ln>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C562E2A7-77FD-F971-0060-6A988CD6BF61}"/>
                </a:ext>
              </a:extLst>
            </p:cNvPr>
            <p:cNvCxnSpPr>
              <a:cxnSpLocks/>
            </p:cNvCxnSpPr>
            <p:nvPr/>
          </p:nvCxnSpPr>
          <p:spPr>
            <a:xfrm flipV="1">
              <a:off x="7603065" y="4753056"/>
              <a:ext cx="0" cy="199709"/>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Elbow Connector 199">
              <a:extLst>
                <a:ext uri="{FF2B5EF4-FFF2-40B4-BE49-F238E27FC236}">
                  <a16:creationId xmlns:a16="http://schemas.microsoft.com/office/drawing/2014/main" id="{99BF032C-56A4-9559-44B8-5E40678AB3D3}"/>
                </a:ext>
              </a:extLst>
            </p:cNvPr>
            <p:cNvCxnSpPr>
              <a:cxnSpLocks/>
              <a:stCxn id="210" idx="2"/>
            </p:cNvCxnSpPr>
            <p:nvPr/>
          </p:nvCxnSpPr>
          <p:spPr>
            <a:xfrm rot="5400000">
              <a:off x="6525790" y="5745916"/>
              <a:ext cx="298768" cy="784705"/>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201" name="Group 200">
            <a:extLst>
              <a:ext uri="{FF2B5EF4-FFF2-40B4-BE49-F238E27FC236}">
                <a16:creationId xmlns:a16="http://schemas.microsoft.com/office/drawing/2014/main" id="{18CB3AB2-C000-04A3-984C-589BCDD3FE4D}"/>
              </a:ext>
            </a:extLst>
          </p:cNvPr>
          <p:cNvGrpSpPr/>
          <p:nvPr/>
        </p:nvGrpSpPr>
        <p:grpSpPr>
          <a:xfrm>
            <a:off x="5601626" y="4637055"/>
            <a:ext cx="2988569" cy="1657326"/>
            <a:chOff x="5601626" y="4560855"/>
            <a:chExt cx="2988569" cy="1657326"/>
          </a:xfrm>
        </p:grpSpPr>
        <p:sp>
          <p:nvSpPr>
            <p:cNvPr id="202" name="Rounded Rectangle 201">
              <a:extLst>
                <a:ext uri="{FF2B5EF4-FFF2-40B4-BE49-F238E27FC236}">
                  <a16:creationId xmlns:a16="http://schemas.microsoft.com/office/drawing/2014/main" id="{479B825E-5868-A02F-6380-A0E888542F7D}"/>
                </a:ext>
              </a:extLst>
            </p:cNvPr>
            <p:cNvSpPr/>
            <p:nvPr/>
          </p:nvSpPr>
          <p:spPr>
            <a:xfrm>
              <a:off x="6415819" y="4560855"/>
              <a:ext cx="732705" cy="18309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L1 TLB</a:t>
              </a:r>
            </a:p>
          </p:txBody>
        </p:sp>
        <p:sp>
          <p:nvSpPr>
            <p:cNvPr id="203" name="Rectangle 202">
              <a:extLst>
                <a:ext uri="{FF2B5EF4-FFF2-40B4-BE49-F238E27FC236}">
                  <a16:creationId xmlns:a16="http://schemas.microsoft.com/office/drawing/2014/main" id="{8B9F121A-9A4E-55F6-4FED-C858DBD32084}"/>
                </a:ext>
              </a:extLst>
            </p:cNvPr>
            <p:cNvSpPr/>
            <p:nvPr/>
          </p:nvSpPr>
          <p:spPr>
            <a:xfrm>
              <a:off x="7176335" y="4562370"/>
              <a:ext cx="732706" cy="181580"/>
            </a:xfrm>
            <a:prstGeom prst="rect">
              <a:avLst/>
            </a:prstGeom>
            <a:solidFill>
              <a:srgbClr val="FFFFDC"/>
            </a:solidFill>
            <a:ln w="38100">
              <a:solidFill>
                <a:srgbClr val="FF79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 L1 $   </a:t>
              </a:r>
            </a:p>
          </p:txBody>
        </p:sp>
        <p:sp>
          <p:nvSpPr>
            <p:cNvPr id="204" name="Rounded Rectangle 203">
              <a:extLst>
                <a:ext uri="{FF2B5EF4-FFF2-40B4-BE49-F238E27FC236}">
                  <a16:creationId xmlns:a16="http://schemas.microsoft.com/office/drawing/2014/main" id="{BFEE5C53-60AF-A3E8-5CE2-E4B157720672}"/>
                </a:ext>
              </a:extLst>
            </p:cNvPr>
            <p:cNvSpPr/>
            <p:nvPr/>
          </p:nvSpPr>
          <p:spPr>
            <a:xfrm>
              <a:off x="5601626" y="5497352"/>
              <a:ext cx="828839" cy="40517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a:t>
              </a:r>
            </a:p>
            <a:p>
              <a:pPr algn="ctr"/>
              <a:r>
                <a:rPr lang="en-US" sz="1400">
                  <a:solidFill>
                    <a:schemeClr val="tx1"/>
                  </a:solidFill>
                  <a:latin typeface="Franklin Gothic Medium" panose="020B0603020102020204" pitchFamily="34" charset="0"/>
                  <a:cs typeface="Calibri" panose="020F0502020204030204" pitchFamily="34" charset="0"/>
                </a:rPr>
                <a:t>L2 TLB</a:t>
              </a:r>
            </a:p>
          </p:txBody>
        </p:sp>
        <p:sp>
          <p:nvSpPr>
            <p:cNvPr id="205" name="Rounded Rectangle 204">
              <a:extLst>
                <a:ext uri="{FF2B5EF4-FFF2-40B4-BE49-F238E27FC236}">
                  <a16:creationId xmlns:a16="http://schemas.microsoft.com/office/drawing/2014/main" id="{CCD1471D-D217-AAB5-186D-1F2E1177D65A}"/>
                </a:ext>
              </a:extLst>
            </p:cNvPr>
            <p:cNvSpPr/>
            <p:nvPr/>
          </p:nvSpPr>
          <p:spPr>
            <a:xfrm rot="16200000">
              <a:off x="7429426" y="5444338"/>
              <a:ext cx="1036661" cy="499570"/>
            </a:xfrm>
            <a:prstGeom prst="roundRect">
              <a:avLst/>
            </a:prstGeom>
            <a:solidFill>
              <a:srgbClr val="FFFFDC"/>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 L2 Cache</a:t>
              </a:r>
            </a:p>
          </p:txBody>
        </p:sp>
        <p:sp>
          <p:nvSpPr>
            <p:cNvPr id="206" name="Rounded Rectangle 205">
              <a:extLst>
                <a:ext uri="{FF2B5EF4-FFF2-40B4-BE49-F238E27FC236}">
                  <a16:creationId xmlns:a16="http://schemas.microsoft.com/office/drawing/2014/main" id="{126C0DC6-B67B-33AF-779E-DEB7B77C1993}"/>
                </a:ext>
              </a:extLst>
            </p:cNvPr>
            <p:cNvSpPr/>
            <p:nvPr/>
          </p:nvSpPr>
          <p:spPr>
            <a:xfrm rot="16200000">
              <a:off x="7891422" y="5519408"/>
              <a:ext cx="1036661" cy="360885"/>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HBM</a:t>
              </a:r>
            </a:p>
          </p:txBody>
        </p:sp>
        <p:cxnSp>
          <p:nvCxnSpPr>
            <p:cNvPr id="207" name="Straight Arrow Connector 206">
              <a:extLst>
                <a:ext uri="{FF2B5EF4-FFF2-40B4-BE49-F238E27FC236}">
                  <a16:creationId xmlns:a16="http://schemas.microsoft.com/office/drawing/2014/main" id="{348DD620-4D2E-B534-4BD1-F21C3C443C0E}"/>
                </a:ext>
              </a:extLst>
            </p:cNvPr>
            <p:cNvCxnSpPr>
              <a:cxnSpLocks/>
            </p:cNvCxnSpPr>
            <p:nvPr/>
          </p:nvCxnSpPr>
          <p:spPr>
            <a:xfrm flipV="1">
              <a:off x="7831830" y="4727572"/>
              <a:ext cx="0" cy="459795"/>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8" name="Elbow Connector 207">
              <a:extLst>
                <a:ext uri="{FF2B5EF4-FFF2-40B4-BE49-F238E27FC236}">
                  <a16:creationId xmlns:a16="http://schemas.microsoft.com/office/drawing/2014/main" id="{A81F6DE6-8A80-1835-710A-234C328F4046}"/>
                </a:ext>
              </a:extLst>
            </p:cNvPr>
            <p:cNvCxnSpPr>
              <a:cxnSpLocks/>
              <a:stCxn id="202" idx="1"/>
            </p:cNvCxnSpPr>
            <p:nvPr/>
          </p:nvCxnSpPr>
          <p:spPr>
            <a:xfrm rot="10800000" flipV="1">
              <a:off x="6182845" y="4652403"/>
              <a:ext cx="232975" cy="862020"/>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09" name="Rounded Rectangle 208">
              <a:extLst>
                <a:ext uri="{FF2B5EF4-FFF2-40B4-BE49-F238E27FC236}">
                  <a16:creationId xmlns:a16="http://schemas.microsoft.com/office/drawing/2014/main" id="{AB13FF54-58A4-AE06-D15A-E1EC104BC35B}"/>
                </a:ext>
              </a:extLst>
            </p:cNvPr>
            <p:cNvSpPr/>
            <p:nvPr/>
          </p:nvSpPr>
          <p:spPr>
            <a:xfrm>
              <a:off x="6599669" y="5064122"/>
              <a:ext cx="922720" cy="886971"/>
            </a:xfrm>
            <a:prstGeom prst="roundRect">
              <a:avLst>
                <a:gd name="adj" fmla="val 11872"/>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10000"/>
                    <a:lumOff val="90000"/>
                  </a:schemeClr>
                </a:solidFill>
              </a:endParaRPr>
            </a:p>
          </p:txBody>
        </p:sp>
        <p:sp>
          <p:nvSpPr>
            <p:cNvPr id="210" name="Rounded Rectangle 209">
              <a:extLst>
                <a:ext uri="{FF2B5EF4-FFF2-40B4-BE49-F238E27FC236}">
                  <a16:creationId xmlns:a16="http://schemas.microsoft.com/office/drawing/2014/main" id="{ECB6131E-6E7A-44F1-750A-9A0622F4708D}"/>
                </a:ext>
              </a:extLst>
            </p:cNvPr>
            <p:cNvSpPr/>
            <p:nvPr/>
          </p:nvSpPr>
          <p:spPr>
            <a:xfrm>
              <a:off x="6653260" y="5500875"/>
              <a:ext cx="828531" cy="411809"/>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Page Walker</a:t>
              </a:r>
            </a:p>
          </p:txBody>
        </p:sp>
        <p:sp>
          <p:nvSpPr>
            <p:cNvPr id="211" name="Rounded Rectangle 210">
              <a:extLst>
                <a:ext uri="{FF2B5EF4-FFF2-40B4-BE49-F238E27FC236}">
                  <a16:creationId xmlns:a16="http://schemas.microsoft.com/office/drawing/2014/main" id="{04C58B91-5BAC-2072-0627-8E4C2E9B5161}"/>
                </a:ext>
              </a:extLst>
            </p:cNvPr>
            <p:cNvSpPr/>
            <p:nvPr/>
          </p:nvSpPr>
          <p:spPr>
            <a:xfrm>
              <a:off x="6653260" y="5236665"/>
              <a:ext cx="828530" cy="22643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PWC</a:t>
              </a:r>
            </a:p>
          </p:txBody>
        </p:sp>
        <p:cxnSp>
          <p:nvCxnSpPr>
            <p:cNvPr id="212" name="Straight Arrow Connector 211">
              <a:extLst>
                <a:ext uri="{FF2B5EF4-FFF2-40B4-BE49-F238E27FC236}">
                  <a16:creationId xmlns:a16="http://schemas.microsoft.com/office/drawing/2014/main" id="{E5ABCE22-BB49-E99F-A820-9E6020AA3F25}"/>
                </a:ext>
              </a:extLst>
            </p:cNvPr>
            <p:cNvCxnSpPr>
              <a:cxnSpLocks/>
            </p:cNvCxnSpPr>
            <p:nvPr/>
          </p:nvCxnSpPr>
          <p:spPr>
            <a:xfrm flipH="1">
              <a:off x="7500120" y="5717078"/>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3" name="TextBox 212">
              <a:extLst>
                <a:ext uri="{FF2B5EF4-FFF2-40B4-BE49-F238E27FC236}">
                  <a16:creationId xmlns:a16="http://schemas.microsoft.com/office/drawing/2014/main" id="{C2CEB5C7-3D47-228F-6984-7BBDFFBBFB15}"/>
                </a:ext>
              </a:extLst>
            </p:cNvPr>
            <p:cNvSpPr txBox="1"/>
            <p:nvPr/>
          </p:nvSpPr>
          <p:spPr>
            <a:xfrm>
              <a:off x="6724350" y="4993571"/>
              <a:ext cx="731080" cy="319533"/>
            </a:xfrm>
            <a:prstGeom prst="rect">
              <a:avLst/>
            </a:prstGeom>
            <a:noFill/>
          </p:spPr>
          <p:txBody>
            <a:bodyPr wrap="none" rtlCol="0">
              <a:spAutoFit/>
            </a:bodyPr>
            <a:lstStyle/>
            <a:p>
              <a:r>
                <a:rPr lang="en-US" sz="1400">
                  <a:latin typeface="Franklin Gothic Medium" panose="020B0603020102020204" pitchFamily="34" charset="0"/>
                </a:rPr>
                <a:t>GMMU</a:t>
              </a:r>
            </a:p>
          </p:txBody>
        </p:sp>
        <p:cxnSp>
          <p:nvCxnSpPr>
            <p:cNvPr id="214" name="Straight Arrow Connector 213">
              <a:extLst>
                <a:ext uri="{FF2B5EF4-FFF2-40B4-BE49-F238E27FC236}">
                  <a16:creationId xmlns:a16="http://schemas.microsoft.com/office/drawing/2014/main" id="{5DD97262-9636-2076-EA54-A6EEC1546B02}"/>
                </a:ext>
              </a:extLst>
            </p:cNvPr>
            <p:cNvCxnSpPr>
              <a:cxnSpLocks/>
            </p:cNvCxnSpPr>
            <p:nvPr/>
          </p:nvCxnSpPr>
          <p:spPr>
            <a:xfrm flipH="1">
              <a:off x="6439696" y="5693484"/>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222" name="Rectangle 221">
            <a:extLst>
              <a:ext uri="{FF2B5EF4-FFF2-40B4-BE49-F238E27FC236}">
                <a16:creationId xmlns:a16="http://schemas.microsoft.com/office/drawing/2014/main" id="{617DE8F3-6799-67F3-A043-2A469D652517}"/>
              </a:ext>
            </a:extLst>
          </p:cNvPr>
          <p:cNvSpPr/>
          <p:nvPr/>
        </p:nvSpPr>
        <p:spPr>
          <a:xfrm>
            <a:off x="9489550" y="5806684"/>
            <a:ext cx="1904163" cy="23734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DDC4D56-4E66-55C0-45EA-E0FEBDEAAD80}"/>
              </a:ext>
            </a:extLst>
          </p:cNvPr>
          <p:cNvSpPr/>
          <p:nvPr/>
        </p:nvSpPr>
        <p:spPr>
          <a:xfrm>
            <a:off x="2773935" y="4399954"/>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D49CC8E-CAEE-F248-9A7E-B96A37665AED}"/>
              </a:ext>
            </a:extLst>
          </p:cNvPr>
          <p:cNvSpPr/>
          <p:nvPr/>
        </p:nvSpPr>
        <p:spPr>
          <a:xfrm>
            <a:off x="681069" y="4397583"/>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D2A0F0CE-3BC0-CDB3-0940-29AD10C76DFC}"/>
              </a:ext>
            </a:extLst>
          </p:cNvPr>
          <p:cNvSpPr/>
          <p:nvPr/>
        </p:nvSpPr>
        <p:spPr>
          <a:xfrm>
            <a:off x="1802078" y="4474899"/>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47B1521-6328-3E0A-DB69-FD87097FDC68}"/>
              </a:ext>
            </a:extLst>
          </p:cNvPr>
          <p:cNvCxnSpPr>
            <a:cxnSpLocks/>
          </p:cNvCxnSpPr>
          <p:nvPr/>
        </p:nvCxnSpPr>
        <p:spPr>
          <a:xfrm flipH="1">
            <a:off x="1419333" y="451060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C296EC6-B088-FA82-1E30-2D05ECB42D1B}"/>
              </a:ext>
            </a:extLst>
          </p:cNvPr>
          <p:cNvCxnSpPr>
            <a:cxnSpLocks/>
          </p:cNvCxnSpPr>
          <p:nvPr/>
        </p:nvCxnSpPr>
        <p:spPr>
          <a:xfrm flipH="1">
            <a:off x="1419333" y="459707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3CE76A8-EB99-2943-34C8-912E9FF67CDC}"/>
              </a:ext>
            </a:extLst>
          </p:cNvPr>
          <p:cNvCxnSpPr>
            <a:cxnSpLocks/>
          </p:cNvCxnSpPr>
          <p:nvPr/>
        </p:nvCxnSpPr>
        <p:spPr>
          <a:xfrm flipH="1">
            <a:off x="1419333" y="468780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8F76555-0E33-5B9D-1AB6-87CE9094AD9D}"/>
              </a:ext>
            </a:extLst>
          </p:cNvPr>
          <p:cNvCxnSpPr>
            <a:cxnSpLocks/>
          </p:cNvCxnSpPr>
          <p:nvPr/>
        </p:nvCxnSpPr>
        <p:spPr>
          <a:xfrm flipH="1">
            <a:off x="1419333" y="4777390"/>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45D8B73-2645-4727-00F7-37CF2E38009F}"/>
              </a:ext>
            </a:extLst>
          </p:cNvPr>
          <p:cNvCxnSpPr>
            <a:cxnSpLocks/>
          </p:cNvCxnSpPr>
          <p:nvPr/>
        </p:nvCxnSpPr>
        <p:spPr>
          <a:xfrm flipH="1">
            <a:off x="2454955" y="4602513"/>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0E8E51F-F253-60BB-0727-3F5ADE01E2B7}"/>
              </a:ext>
            </a:extLst>
          </p:cNvPr>
          <p:cNvCxnSpPr>
            <a:cxnSpLocks/>
          </p:cNvCxnSpPr>
          <p:nvPr/>
        </p:nvCxnSpPr>
        <p:spPr>
          <a:xfrm flipH="1" flipV="1">
            <a:off x="2455967" y="4702830"/>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Rounded Rectangle 15">
            <a:extLst>
              <a:ext uri="{FF2B5EF4-FFF2-40B4-BE49-F238E27FC236}">
                <a16:creationId xmlns:a16="http://schemas.microsoft.com/office/drawing/2014/main" id="{11D86E7C-5325-6FAC-0353-97477B7AB237}"/>
              </a:ext>
            </a:extLst>
          </p:cNvPr>
          <p:cNvSpPr/>
          <p:nvPr/>
        </p:nvSpPr>
        <p:spPr>
          <a:xfrm>
            <a:off x="2871810" y="448286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C86E2C9F-D413-0E4B-38B9-D3EF2706F750}"/>
              </a:ext>
            </a:extLst>
          </p:cNvPr>
          <p:cNvCxnSpPr>
            <a:cxnSpLocks/>
          </p:cNvCxnSpPr>
          <p:nvPr/>
        </p:nvCxnSpPr>
        <p:spPr>
          <a:xfrm flipH="1">
            <a:off x="3524686" y="451857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397F0CF-D3E4-615F-2290-29CDB7324297}"/>
              </a:ext>
            </a:extLst>
          </p:cNvPr>
          <p:cNvCxnSpPr>
            <a:cxnSpLocks/>
          </p:cNvCxnSpPr>
          <p:nvPr/>
        </p:nvCxnSpPr>
        <p:spPr>
          <a:xfrm flipH="1">
            <a:off x="3524686" y="460503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4CBCB6A-5235-B68F-D848-EAA117FFB10B}"/>
              </a:ext>
            </a:extLst>
          </p:cNvPr>
          <p:cNvCxnSpPr>
            <a:cxnSpLocks/>
          </p:cNvCxnSpPr>
          <p:nvPr/>
        </p:nvCxnSpPr>
        <p:spPr>
          <a:xfrm flipH="1">
            <a:off x="3524686" y="4695767"/>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EF1C591-BBCA-1496-AAC2-CDCE2D352E18}"/>
              </a:ext>
            </a:extLst>
          </p:cNvPr>
          <p:cNvCxnSpPr>
            <a:cxnSpLocks/>
          </p:cNvCxnSpPr>
          <p:nvPr/>
        </p:nvCxnSpPr>
        <p:spPr>
          <a:xfrm flipH="1">
            <a:off x="3524686" y="4785353"/>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E95C8131-33D2-7A1F-8588-3949C4191F0D}"/>
              </a:ext>
            </a:extLst>
          </p:cNvPr>
          <p:cNvSpPr/>
          <p:nvPr/>
        </p:nvSpPr>
        <p:spPr>
          <a:xfrm>
            <a:off x="2773051" y="5407921"/>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74844E0E-0B30-CC0B-6275-8E962E44C4EC}"/>
              </a:ext>
            </a:extLst>
          </p:cNvPr>
          <p:cNvSpPr/>
          <p:nvPr/>
        </p:nvSpPr>
        <p:spPr>
          <a:xfrm>
            <a:off x="680185" y="5405550"/>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680498B3-E7FE-7626-5ECE-235A354D4C26}"/>
              </a:ext>
            </a:extLst>
          </p:cNvPr>
          <p:cNvSpPr/>
          <p:nvPr/>
        </p:nvSpPr>
        <p:spPr>
          <a:xfrm>
            <a:off x="1801194" y="5482866"/>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15212D90-42F9-36D9-BD3C-4CB6037B0E39}"/>
              </a:ext>
            </a:extLst>
          </p:cNvPr>
          <p:cNvCxnSpPr>
            <a:cxnSpLocks/>
          </p:cNvCxnSpPr>
          <p:nvPr/>
        </p:nvCxnSpPr>
        <p:spPr>
          <a:xfrm flipH="1">
            <a:off x="1418449" y="5518577"/>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1A1190BE-8616-10BE-24CD-2C63F180C715}"/>
              </a:ext>
            </a:extLst>
          </p:cNvPr>
          <p:cNvCxnSpPr>
            <a:cxnSpLocks/>
          </p:cNvCxnSpPr>
          <p:nvPr/>
        </p:nvCxnSpPr>
        <p:spPr>
          <a:xfrm flipH="1">
            <a:off x="1418449" y="560504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87DB8A65-9DE0-1060-1F5B-B186128AEAED}"/>
              </a:ext>
            </a:extLst>
          </p:cNvPr>
          <p:cNvCxnSpPr>
            <a:cxnSpLocks/>
          </p:cNvCxnSpPr>
          <p:nvPr/>
        </p:nvCxnSpPr>
        <p:spPr>
          <a:xfrm flipH="1">
            <a:off x="1418449" y="569577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AF8AF80A-4CA3-BCDC-9188-48EFD2140087}"/>
              </a:ext>
            </a:extLst>
          </p:cNvPr>
          <p:cNvCxnSpPr>
            <a:cxnSpLocks/>
          </p:cNvCxnSpPr>
          <p:nvPr/>
        </p:nvCxnSpPr>
        <p:spPr>
          <a:xfrm flipH="1">
            <a:off x="1418449" y="5785358"/>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66C3E5B-B453-473F-C619-1227866B219F}"/>
              </a:ext>
            </a:extLst>
          </p:cNvPr>
          <p:cNvCxnSpPr>
            <a:cxnSpLocks/>
          </p:cNvCxnSpPr>
          <p:nvPr/>
        </p:nvCxnSpPr>
        <p:spPr>
          <a:xfrm flipH="1">
            <a:off x="2454071" y="5610481"/>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2513E62-6952-C376-98AF-7F4F2E74A299}"/>
              </a:ext>
            </a:extLst>
          </p:cNvPr>
          <p:cNvCxnSpPr>
            <a:cxnSpLocks/>
          </p:cNvCxnSpPr>
          <p:nvPr/>
        </p:nvCxnSpPr>
        <p:spPr>
          <a:xfrm flipH="1" flipV="1">
            <a:off x="2455083" y="5710797"/>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BCB1D2B2-5415-C061-B516-1C3D32DCC15B}"/>
              </a:ext>
            </a:extLst>
          </p:cNvPr>
          <p:cNvCxnSpPr>
            <a:cxnSpLocks/>
          </p:cNvCxnSpPr>
          <p:nvPr/>
        </p:nvCxnSpPr>
        <p:spPr>
          <a:xfrm flipH="1">
            <a:off x="3523802" y="552653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B52C0022-84EB-566E-1B9E-58E2F168E055}"/>
              </a:ext>
            </a:extLst>
          </p:cNvPr>
          <p:cNvCxnSpPr>
            <a:cxnSpLocks/>
          </p:cNvCxnSpPr>
          <p:nvPr/>
        </p:nvCxnSpPr>
        <p:spPr>
          <a:xfrm flipH="1">
            <a:off x="3523802" y="561300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E00D2CD-9E6C-360D-0C0A-C189B7F13F0F}"/>
              </a:ext>
            </a:extLst>
          </p:cNvPr>
          <p:cNvCxnSpPr>
            <a:cxnSpLocks/>
          </p:cNvCxnSpPr>
          <p:nvPr/>
        </p:nvCxnSpPr>
        <p:spPr>
          <a:xfrm flipH="1">
            <a:off x="3523802" y="570373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9E343C70-CB1B-AED0-BBEF-F6C1FE774911}"/>
              </a:ext>
            </a:extLst>
          </p:cNvPr>
          <p:cNvCxnSpPr>
            <a:cxnSpLocks/>
          </p:cNvCxnSpPr>
          <p:nvPr/>
        </p:nvCxnSpPr>
        <p:spPr>
          <a:xfrm flipH="1">
            <a:off x="3523802" y="5793320"/>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9FE5BB74-CC8D-7CD0-5C3C-93F0CC8FADAC}"/>
              </a:ext>
            </a:extLst>
          </p:cNvPr>
          <p:cNvCxnSpPr>
            <a:cxnSpLocks/>
          </p:cNvCxnSpPr>
          <p:nvPr/>
        </p:nvCxnSpPr>
        <p:spPr>
          <a:xfrm flipV="1">
            <a:off x="1092011" y="4815465"/>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141809BD-0F54-2819-E854-5A0C626299C3}"/>
              </a:ext>
            </a:extLst>
          </p:cNvPr>
          <p:cNvCxnSpPr>
            <a:cxnSpLocks/>
          </p:cNvCxnSpPr>
          <p:nvPr/>
        </p:nvCxnSpPr>
        <p:spPr>
          <a:xfrm flipV="1">
            <a:off x="2127633" y="4815465"/>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2AA1F3B-485F-4FD8-88A2-7DC63ED21D26}"/>
              </a:ext>
            </a:extLst>
          </p:cNvPr>
          <p:cNvCxnSpPr>
            <a:cxnSpLocks/>
          </p:cNvCxnSpPr>
          <p:nvPr/>
        </p:nvCxnSpPr>
        <p:spPr>
          <a:xfrm flipH="1">
            <a:off x="1078989" y="4835790"/>
            <a:ext cx="3154882" cy="636833"/>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A14E55C-1A52-3F82-259B-AEAF70247140}"/>
              </a:ext>
            </a:extLst>
          </p:cNvPr>
          <p:cNvCxnSpPr>
            <a:cxnSpLocks/>
          </p:cNvCxnSpPr>
          <p:nvPr/>
        </p:nvCxnSpPr>
        <p:spPr>
          <a:xfrm flipV="1">
            <a:off x="3189810" y="4820953"/>
            <a:ext cx="0" cy="94762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2B7384BD-D94B-2685-33A1-038B18D3DB99}"/>
              </a:ext>
            </a:extLst>
          </p:cNvPr>
          <p:cNvSpPr/>
          <p:nvPr/>
        </p:nvSpPr>
        <p:spPr>
          <a:xfrm>
            <a:off x="2870926" y="5490829"/>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F5A61128-2065-8AFA-B5E8-C9AB85E74A1C}"/>
              </a:ext>
            </a:extLst>
          </p:cNvPr>
          <p:cNvCxnSpPr>
            <a:cxnSpLocks/>
          </p:cNvCxnSpPr>
          <p:nvPr/>
        </p:nvCxnSpPr>
        <p:spPr>
          <a:xfrm flipV="1">
            <a:off x="4232986" y="4820953"/>
            <a:ext cx="884" cy="669876"/>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15F168D2-E904-55A8-47A5-CAA9C0DC6186}"/>
              </a:ext>
            </a:extLst>
          </p:cNvPr>
          <p:cNvCxnSpPr>
            <a:cxnSpLocks/>
          </p:cNvCxnSpPr>
          <p:nvPr/>
        </p:nvCxnSpPr>
        <p:spPr>
          <a:xfrm flipH="1" flipV="1">
            <a:off x="1099098" y="4823344"/>
            <a:ext cx="3133888" cy="667485"/>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65A19641-E410-8D77-D683-D0A5D82F2229}"/>
              </a:ext>
            </a:extLst>
          </p:cNvPr>
          <p:cNvSpPr/>
          <p:nvPr/>
        </p:nvSpPr>
        <p:spPr>
          <a:xfrm>
            <a:off x="3906548" y="5490829"/>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E32B1DC2-78A6-7802-01DC-3A5760AA6F31}"/>
              </a:ext>
            </a:extLst>
          </p:cNvPr>
          <p:cNvSpPr/>
          <p:nvPr/>
        </p:nvSpPr>
        <p:spPr>
          <a:xfrm>
            <a:off x="766457" y="4474899"/>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AB61D45F-B402-1169-C514-E60377EFCA22}"/>
              </a:ext>
            </a:extLst>
          </p:cNvPr>
          <p:cNvSpPr txBox="1"/>
          <p:nvPr/>
        </p:nvSpPr>
        <p:spPr>
          <a:xfrm>
            <a:off x="760542" y="4531820"/>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5</a:t>
            </a:r>
            <a:endParaRPr lang="en-US" sz="1600">
              <a:latin typeface="Franklin Gothic Medium" panose="020B0603020102020204" pitchFamily="34" charset="0"/>
              <a:cs typeface="Calibri" panose="020F0502020204030204" pitchFamily="34" charset="0"/>
            </a:endParaRPr>
          </a:p>
        </p:txBody>
      </p:sp>
      <p:sp>
        <p:nvSpPr>
          <p:cNvPr id="75" name="Rounded Rectangle 74">
            <a:extLst>
              <a:ext uri="{FF2B5EF4-FFF2-40B4-BE49-F238E27FC236}">
                <a16:creationId xmlns:a16="http://schemas.microsoft.com/office/drawing/2014/main" id="{E89673EE-D19A-EA5D-90FE-96CD58B58040}"/>
              </a:ext>
            </a:extLst>
          </p:cNvPr>
          <p:cNvSpPr/>
          <p:nvPr/>
        </p:nvSpPr>
        <p:spPr>
          <a:xfrm>
            <a:off x="765572" y="5482866"/>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5AFCCD55-98EE-453B-B8C7-E0B6FB94BDA7}"/>
              </a:ext>
            </a:extLst>
          </p:cNvPr>
          <p:cNvSpPr/>
          <p:nvPr/>
        </p:nvSpPr>
        <p:spPr>
          <a:xfrm>
            <a:off x="3907432" y="4482861"/>
            <a:ext cx="652876" cy="340566"/>
          </a:xfrm>
          <a:prstGeom prst="roundRect">
            <a:avLst/>
          </a:prstGeom>
          <a:solidFill>
            <a:schemeClr val="accent4">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E283195C-466E-7261-D615-7E9323D486CF}"/>
              </a:ext>
            </a:extLst>
          </p:cNvPr>
          <p:cNvSpPr txBox="1"/>
          <p:nvPr/>
        </p:nvSpPr>
        <p:spPr>
          <a:xfrm>
            <a:off x="1790766" y="4529207"/>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4</a:t>
            </a:r>
            <a:endParaRPr lang="en-US" sz="1600">
              <a:latin typeface="Franklin Gothic Medium" panose="020B0603020102020204" pitchFamily="34" charset="0"/>
              <a:cs typeface="Calibri" panose="020F0502020204030204" pitchFamily="34" charset="0"/>
            </a:endParaRPr>
          </a:p>
        </p:txBody>
      </p:sp>
      <p:sp>
        <p:nvSpPr>
          <p:cNvPr id="80" name="TextBox 79">
            <a:extLst>
              <a:ext uri="{FF2B5EF4-FFF2-40B4-BE49-F238E27FC236}">
                <a16:creationId xmlns:a16="http://schemas.microsoft.com/office/drawing/2014/main" id="{B24DA088-EE44-1822-C428-58516FB3A33E}"/>
              </a:ext>
            </a:extLst>
          </p:cNvPr>
          <p:cNvSpPr txBox="1"/>
          <p:nvPr/>
        </p:nvSpPr>
        <p:spPr>
          <a:xfrm>
            <a:off x="766638" y="554636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7</a:t>
            </a:r>
            <a:endParaRPr lang="en-US" sz="1600">
              <a:latin typeface="Franklin Gothic Medium" panose="020B060302010202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21B9E6A9-1190-6C73-64A5-8A543AB79CD5}"/>
              </a:ext>
            </a:extLst>
          </p:cNvPr>
          <p:cNvSpPr txBox="1"/>
          <p:nvPr/>
        </p:nvSpPr>
        <p:spPr>
          <a:xfrm>
            <a:off x="1794249" y="5549851"/>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6</a:t>
            </a:r>
            <a:endParaRPr lang="en-US" sz="1600">
              <a:latin typeface="Franklin Gothic Medium" panose="020B0603020102020204" pitchFamily="34" charset="0"/>
              <a:cs typeface="Calibri" panose="020F0502020204030204" pitchFamily="34" charset="0"/>
            </a:endParaRPr>
          </a:p>
        </p:txBody>
      </p:sp>
      <p:sp>
        <p:nvSpPr>
          <p:cNvPr id="82" name="TextBox 81">
            <a:extLst>
              <a:ext uri="{FF2B5EF4-FFF2-40B4-BE49-F238E27FC236}">
                <a16:creationId xmlns:a16="http://schemas.microsoft.com/office/drawing/2014/main" id="{1D4B5068-7E4A-A015-430F-E2B71654C183}"/>
              </a:ext>
            </a:extLst>
          </p:cNvPr>
          <p:cNvSpPr txBox="1"/>
          <p:nvPr/>
        </p:nvSpPr>
        <p:spPr>
          <a:xfrm>
            <a:off x="2869758" y="4529207"/>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6</a:t>
            </a:r>
            <a:endParaRPr lang="en-US" sz="1600">
              <a:latin typeface="Franklin Gothic Medium" panose="020B0603020102020204" pitchFamily="34" charset="0"/>
              <a:cs typeface="Calibri" panose="020F0502020204030204" pitchFamily="34" charset="0"/>
            </a:endParaRPr>
          </a:p>
        </p:txBody>
      </p:sp>
      <p:sp>
        <p:nvSpPr>
          <p:cNvPr id="83" name="TextBox 82">
            <a:extLst>
              <a:ext uri="{FF2B5EF4-FFF2-40B4-BE49-F238E27FC236}">
                <a16:creationId xmlns:a16="http://schemas.microsoft.com/office/drawing/2014/main" id="{6DDD92D5-A2F3-F79E-CC64-BE4361AFECD5}"/>
              </a:ext>
            </a:extLst>
          </p:cNvPr>
          <p:cNvSpPr txBox="1"/>
          <p:nvPr/>
        </p:nvSpPr>
        <p:spPr>
          <a:xfrm>
            <a:off x="3899982" y="4529207"/>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3</a:t>
            </a:r>
            <a:endParaRPr lang="en-US" sz="1600">
              <a:latin typeface="Franklin Gothic Medium" panose="020B0603020102020204" pitchFamily="34" charset="0"/>
              <a:cs typeface="Calibri" panose="020F0502020204030204" pitchFamily="34" charset="0"/>
            </a:endParaRPr>
          </a:p>
        </p:txBody>
      </p:sp>
      <p:sp>
        <p:nvSpPr>
          <p:cNvPr id="86" name="TextBox 85">
            <a:extLst>
              <a:ext uri="{FF2B5EF4-FFF2-40B4-BE49-F238E27FC236}">
                <a16:creationId xmlns:a16="http://schemas.microsoft.com/office/drawing/2014/main" id="{41F7EC87-5497-DC91-BB36-5C09F427C9EF}"/>
              </a:ext>
            </a:extLst>
          </p:cNvPr>
          <p:cNvSpPr txBox="1"/>
          <p:nvPr/>
        </p:nvSpPr>
        <p:spPr>
          <a:xfrm>
            <a:off x="2881950" y="5553334"/>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0</a:t>
            </a:r>
            <a:endParaRPr lang="en-US" sz="1600">
              <a:latin typeface="Franklin Gothic Medium" panose="020B0603020102020204" pitchFamily="34" charset="0"/>
              <a:cs typeface="Calibri" panose="020F0502020204030204" pitchFamily="34" charset="0"/>
            </a:endParaRPr>
          </a:p>
        </p:txBody>
      </p:sp>
      <p:sp>
        <p:nvSpPr>
          <p:cNvPr id="87" name="TextBox 86">
            <a:extLst>
              <a:ext uri="{FF2B5EF4-FFF2-40B4-BE49-F238E27FC236}">
                <a16:creationId xmlns:a16="http://schemas.microsoft.com/office/drawing/2014/main" id="{B0AD001A-D9AF-6FD5-FD61-15957ADB4903}"/>
              </a:ext>
            </a:extLst>
          </p:cNvPr>
          <p:cNvSpPr txBox="1"/>
          <p:nvPr/>
        </p:nvSpPr>
        <p:spPr>
          <a:xfrm>
            <a:off x="3899982" y="5546368"/>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1</a:t>
            </a:r>
            <a:endParaRPr lang="en-US" sz="1600">
              <a:latin typeface="Franklin Gothic Medium" panose="020B0603020102020204" pitchFamily="34" charset="0"/>
              <a:cs typeface="Calibri" panose="020F0502020204030204" pitchFamily="34" charset="0"/>
            </a:endParaRPr>
          </a:p>
        </p:txBody>
      </p:sp>
      <p:cxnSp>
        <p:nvCxnSpPr>
          <p:cNvPr id="88" name="Straight Connector 87">
            <a:extLst>
              <a:ext uri="{FF2B5EF4-FFF2-40B4-BE49-F238E27FC236}">
                <a16:creationId xmlns:a16="http://schemas.microsoft.com/office/drawing/2014/main" id="{0137F347-A7F1-BE90-7207-5091EECB3991}"/>
              </a:ext>
            </a:extLst>
          </p:cNvPr>
          <p:cNvCxnSpPr>
            <a:cxnSpLocks/>
          </p:cNvCxnSpPr>
          <p:nvPr/>
        </p:nvCxnSpPr>
        <p:spPr>
          <a:xfrm flipV="1">
            <a:off x="4517571" y="2961719"/>
            <a:ext cx="808793" cy="154634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9CBA953-2344-A147-5E84-3E8662F05115}"/>
              </a:ext>
            </a:extLst>
          </p:cNvPr>
          <p:cNvCxnSpPr>
            <a:cxnSpLocks/>
          </p:cNvCxnSpPr>
          <p:nvPr/>
        </p:nvCxnSpPr>
        <p:spPr>
          <a:xfrm>
            <a:off x="4517571" y="4849576"/>
            <a:ext cx="808793" cy="191506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 name="Left Bracket 4">
            <a:extLst>
              <a:ext uri="{FF2B5EF4-FFF2-40B4-BE49-F238E27FC236}">
                <a16:creationId xmlns:a16="http://schemas.microsoft.com/office/drawing/2014/main" id="{BB0DF725-4291-4C3C-2A9F-BB63F6124BD7}"/>
              </a:ext>
            </a:extLst>
          </p:cNvPr>
          <p:cNvSpPr/>
          <p:nvPr/>
        </p:nvSpPr>
        <p:spPr>
          <a:xfrm rot="16200000">
            <a:off x="9661594" y="5923212"/>
            <a:ext cx="99725" cy="418413"/>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76D2B9C4-F710-609C-F3FC-A8C286666980}"/>
              </a:ext>
            </a:extLst>
          </p:cNvPr>
          <p:cNvSpPr/>
          <p:nvPr/>
        </p:nvSpPr>
        <p:spPr>
          <a:xfrm rot="16200000">
            <a:off x="10632726" y="5408593"/>
            <a:ext cx="99725" cy="1447648"/>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3A2247C-06DE-74F2-080E-4335D04A61C5}"/>
              </a:ext>
            </a:extLst>
          </p:cNvPr>
          <p:cNvSpPr txBox="1"/>
          <p:nvPr/>
        </p:nvSpPr>
        <p:spPr>
          <a:xfrm>
            <a:off x="8920133" y="6182280"/>
            <a:ext cx="1346200" cy="523220"/>
          </a:xfrm>
          <a:prstGeom prst="rect">
            <a:avLst/>
          </a:prstGeom>
          <a:noFill/>
        </p:spPr>
        <p:txBody>
          <a:bodyPr wrap="square" rtlCol="0">
            <a:spAutoFit/>
          </a:bodyPr>
          <a:lstStyle/>
          <a:p>
            <a:pPr algn="ctr"/>
            <a:r>
              <a:rPr lang="en-US" sz="1400" b="1">
                <a:solidFill>
                  <a:schemeClr val="accent6"/>
                </a:solidFill>
                <a:latin typeface="Franklin Gothic Medium" panose="020B0603020102020204" pitchFamily="34" charset="0"/>
              </a:rPr>
              <a:t>Required by wavefront</a:t>
            </a:r>
          </a:p>
        </p:txBody>
      </p:sp>
      <p:sp>
        <p:nvSpPr>
          <p:cNvPr id="47" name="TextBox 46">
            <a:extLst>
              <a:ext uri="{FF2B5EF4-FFF2-40B4-BE49-F238E27FC236}">
                <a16:creationId xmlns:a16="http://schemas.microsoft.com/office/drawing/2014/main" id="{67ED2E2F-212A-2838-64F0-FFAB2DBA9D52}"/>
              </a:ext>
            </a:extLst>
          </p:cNvPr>
          <p:cNvSpPr txBox="1"/>
          <p:nvPr/>
        </p:nvSpPr>
        <p:spPr>
          <a:xfrm>
            <a:off x="10019075" y="6174065"/>
            <a:ext cx="1632934" cy="523220"/>
          </a:xfrm>
          <a:prstGeom prst="rect">
            <a:avLst/>
          </a:prstGeom>
          <a:noFill/>
        </p:spPr>
        <p:txBody>
          <a:bodyPr wrap="square" rtlCol="0">
            <a:spAutoFit/>
          </a:bodyPr>
          <a:lstStyle/>
          <a:p>
            <a:pPr algn="ctr"/>
            <a:r>
              <a:rPr lang="en-US" sz="1400" b="1">
                <a:solidFill>
                  <a:srgbClr val="D81E00"/>
                </a:solidFill>
                <a:latin typeface="Franklin Gothic Medium" panose="020B0603020102020204" pitchFamily="34" charset="0"/>
              </a:rPr>
              <a:t>Prefetched as part of cache line</a:t>
            </a:r>
          </a:p>
        </p:txBody>
      </p:sp>
    </p:spTree>
    <p:custDataLst>
      <p:tags r:id="rId1"/>
    </p:custDataLst>
    <p:extLst>
      <p:ext uri="{BB962C8B-B14F-4D97-AF65-F5344CB8AC3E}">
        <p14:creationId xmlns:p14="http://schemas.microsoft.com/office/powerpoint/2010/main" val="59452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fade">
                                      <p:cBhvr>
                                        <p:cTn id="16" dur="500"/>
                                        <p:tgtEl>
                                          <p:spTgt spid="17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2"/>
                                        </p:tgtEl>
                                        <p:attrNameLst>
                                          <p:attrName>style.visibility</p:attrName>
                                        </p:attrNameLst>
                                      </p:cBhvr>
                                      <p:to>
                                        <p:strVal val="visible"/>
                                      </p:to>
                                    </p:set>
                                    <p:animEffect transition="in" filter="fade">
                                      <p:cBhvr>
                                        <p:cTn id="19" dur="500"/>
                                        <p:tgtEl>
                                          <p:spTgt spid="2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169"/>
                                        </p:tgtEl>
                                        <p:attrNameLst>
                                          <p:attrName>style.visibility</p:attrName>
                                        </p:attrNameLst>
                                      </p:cBhvr>
                                      <p:to>
                                        <p:strVal val="visible"/>
                                      </p:to>
                                    </p:set>
                                    <p:animEffect transition="in" filter="fade">
                                      <p:cBhvr>
                                        <p:cTn id="25" dur="500"/>
                                        <p:tgtEl>
                                          <p:spTgt spid="16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0"/>
                                        </p:tgtEl>
                                        <p:attrNameLst>
                                          <p:attrName>style.visibility</p:attrName>
                                        </p:attrNameLst>
                                      </p:cBhvr>
                                      <p:to>
                                        <p:strVal val="visible"/>
                                      </p:to>
                                    </p:set>
                                    <p:animEffect transition="in" filter="fade">
                                      <p:cBhvr>
                                        <p:cTn id="28" dur="500"/>
                                        <p:tgtEl>
                                          <p:spTgt spid="170"/>
                                        </p:tgtEl>
                                      </p:cBhvr>
                                    </p:animEffect>
                                  </p:childTnLst>
                                </p:cTn>
                              </p:par>
                              <p:par>
                                <p:cTn id="29" presetID="10"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animBg="1"/>
      <p:bldP spid="222" grpId="0" animBg="1"/>
      <p:bldP spid="5" grpId="0" animBg="1"/>
      <p:bldP spid="21" grpId="0" animBg="1"/>
      <p:bldP spid="38" grpId="0"/>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63CD4-3D1E-FCBE-BDAD-6935B8E77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30C6A-DCFA-918D-9911-DA4A63890B46}"/>
              </a:ext>
            </a:extLst>
          </p:cNvPr>
          <p:cNvSpPr>
            <a:spLocks noGrp="1"/>
          </p:cNvSpPr>
          <p:nvPr>
            <p:ph type="title"/>
          </p:nvPr>
        </p:nvSpPr>
        <p:spPr>
          <a:xfrm>
            <a:off x="731713" y="254284"/>
            <a:ext cx="10515600" cy="1325563"/>
          </a:xfrm>
        </p:spPr>
        <p:txBody>
          <a:bodyPr/>
          <a:lstStyle/>
          <a:p>
            <a:r>
              <a:rPr lang="en-US">
                <a:solidFill>
                  <a:schemeClr val="accent2"/>
                </a:solidFill>
              </a:rPr>
              <a:t>OBSERVATION #02</a:t>
            </a:r>
          </a:p>
        </p:txBody>
      </p:sp>
      <p:sp>
        <p:nvSpPr>
          <p:cNvPr id="3" name="Content Placeholder 2">
            <a:extLst>
              <a:ext uri="{FF2B5EF4-FFF2-40B4-BE49-F238E27FC236}">
                <a16:creationId xmlns:a16="http://schemas.microsoft.com/office/drawing/2014/main" id="{5685109B-2CCB-6640-7FEB-117A29A49F91}"/>
              </a:ext>
            </a:extLst>
          </p:cNvPr>
          <p:cNvSpPr>
            <a:spLocks noGrp="1"/>
          </p:cNvSpPr>
          <p:nvPr>
            <p:ph idx="1"/>
          </p:nvPr>
        </p:nvSpPr>
        <p:spPr>
          <a:xfrm>
            <a:off x="596897" y="1423986"/>
            <a:ext cx="11595103" cy="3665903"/>
          </a:xfrm>
        </p:spPr>
        <p:txBody>
          <a:bodyPr>
            <a:noAutofit/>
          </a:bodyPr>
          <a:lstStyle/>
          <a:p>
            <a:pPr marL="0" indent="0">
              <a:buNone/>
            </a:pPr>
            <a:r>
              <a:rPr lang="en-US" b="1">
                <a:solidFill>
                  <a:srgbClr val="453370"/>
                </a:solidFill>
                <a:latin typeface="Tw Cen MT" panose="020B0602020104020603" pitchFamily="34" charset="77"/>
              </a:rPr>
              <a:t>Prefetched unused data wastes bandwidth</a:t>
            </a:r>
          </a:p>
          <a:p>
            <a:pPr lvl="1"/>
            <a:r>
              <a:rPr lang="en-US" b="1">
                <a:solidFill>
                  <a:srgbClr val="D81E00"/>
                </a:solidFill>
                <a:latin typeface="Tw Cen MT" panose="020B0602020104020603" pitchFamily="34" charset="77"/>
              </a:rPr>
              <a:t>Read response includes more data than requested</a:t>
            </a:r>
          </a:p>
        </p:txBody>
      </p:sp>
      <p:sp>
        <p:nvSpPr>
          <p:cNvPr id="15" name="Slide Number Placeholder 355">
            <a:extLst>
              <a:ext uri="{FF2B5EF4-FFF2-40B4-BE49-F238E27FC236}">
                <a16:creationId xmlns:a16="http://schemas.microsoft.com/office/drawing/2014/main" id="{A58684CE-1121-29B3-AF09-114E67FAD74A}"/>
              </a:ext>
            </a:extLst>
          </p:cNvPr>
          <p:cNvSpPr>
            <a:spLocks noGrp="1"/>
          </p:cNvSpPr>
          <p:nvPr>
            <p:ph type="sldNum" sz="quarter" idx="12"/>
          </p:nvPr>
        </p:nvSpPr>
        <p:spPr>
          <a:xfrm>
            <a:off x="11247312" y="6492875"/>
            <a:ext cx="949221" cy="365125"/>
          </a:xfrm>
        </p:spPr>
        <p:txBody>
          <a:bodyPr/>
          <a:lstStyle/>
          <a:p>
            <a:fld id="{8E6588BE-EA6E-4966-9815-D86B81AB0B84}" type="slidenum">
              <a:rPr lang="en-US" smtClean="0"/>
              <a:pPr/>
              <a:t>31</a:t>
            </a:fld>
            <a:endParaRPr lang="en-US"/>
          </a:p>
        </p:txBody>
      </p:sp>
      <p:cxnSp>
        <p:nvCxnSpPr>
          <p:cNvPr id="36" name="Straight Connector 35">
            <a:extLst>
              <a:ext uri="{FF2B5EF4-FFF2-40B4-BE49-F238E27FC236}">
                <a16:creationId xmlns:a16="http://schemas.microsoft.com/office/drawing/2014/main" id="{C1EC4F08-55E1-1D5A-DA95-93833C639873}"/>
              </a:ext>
            </a:extLst>
          </p:cNvPr>
          <p:cNvCxnSpPr>
            <a:cxnSpLocks/>
          </p:cNvCxnSpPr>
          <p:nvPr/>
        </p:nvCxnSpPr>
        <p:spPr>
          <a:xfrm flipV="1">
            <a:off x="10398768" y="4881033"/>
            <a:ext cx="0" cy="272435"/>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sp>
        <p:nvSpPr>
          <p:cNvPr id="121" name="Rectangle 120">
            <a:extLst>
              <a:ext uri="{FF2B5EF4-FFF2-40B4-BE49-F238E27FC236}">
                <a16:creationId xmlns:a16="http://schemas.microsoft.com/office/drawing/2014/main" id="{06C5A174-D48C-3F9A-3DD6-B80CF7836FDE}"/>
              </a:ext>
            </a:extLst>
          </p:cNvPr>
          <p:cNvSpPr/>
          <p:nvPr/>
        </p:nvSpPr>
        <p:spPr>
          <a:xfrm>
            <a:off x="5326364" y="2945522"/>
            <a:ext cx="3482155" cy="38191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70512E35-7AAA-C2CE-5070-49F697793059}"/>
              </a:ext>
            </a:extLst>
          </p:cNvPr>
          <p:cNvGrpSpPr/>
          <p:nvPr/>
        </p:nvGrpSpPr>
        <p:grpSpPr>
          <a:xfrm>
            <a:off x="5813361" y="3117108"/>
            <a:ext cx="2559704" cy="1968240"/>
            <a:chOff x="6480463" y="769036"/>
            <a:chExt cx="3314760" cy="2494609"/>
          </a:xfrm>
        </p:grpSpPr>
        <p:sp>
          <p:nvSpPr>
            <p:cNvPr id="123" name="Rectangle 122">
              <a:extLst>
                <a:ext uri="{FF2B5EF4-FFF2-40B4-BE49-F238E27FC236}">
                  <a16:creationId xmlns:a16="http://schemas.microsoft.com/office/drawing/2014/main" id="{927310D8-540D-32EA-A2C3-5750924A6145}"/>
                </a:ext>
              </a:extLst>
            </p:cNvPr>
            <p:cNvSpPr/>
            <p:nvPr/>
          </p:nvSpPr>
          <p:spPr>
            <a:xfrm>
              <a:off x="6480463" y="769036"/>
              <a:ext cx="3046491"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124" name="Rectangle 123">
              <a:extLst>
                <a:ext uri="{FF2B5EF4-FFF2-40B4-BE49-F238E27FC236}">
                  <a16:creationId xmlns:a16="http://schemas.microsoft.com/office/drawing/2014/main" id="{C0878377-829C-CFF5-38E7-E766B80DF43E}"/>
                </a:ext>
              </a:extLst>
            </p:cNvPr>
            <p:cNvSpPr/>
            <p:nvPr/>
          </p:nvSpPr>
          <p:spPr>
            <a:xfrm>
              <a:off x="6615826" y="892403"/>
              <a:ext cx="3046036"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125" name="Rectangle 124">
              <a:extLst>
                <a:ext uri="{FF2B5EF4-FFF2-40B4-BE49-F238E27FC236}">
                  <a16:creationId xmlns:a16="http://schemas.microsoft.com/office/drawing/2014/main" id="{52ED2E8A-F21F-8BB1-CBDB-E673C684BF4D}"/>
                </a:ext>
              </a:extLst>
            </p:cNvPr>
            <p:cNvSpPr/>
            <p:nvPr/>
          </p:nvSpPr>
          <p:spPr>
            <a:xfrm>
              <a:off x="6750192" y="1026685"/>
              <a:ext cx="3045030"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126" name="Rounded Rectangle 125">
              <a:extLst>
                <a:ext uri="{FF2B5EF4-FFF2-40B4-BE49-F238E27FC236}">
                  <a16:creationId xmlns:a16="http://schemas.microsoft.com/office/drawing/2014/main" id="{02BB6C9A-1D48-2199-7D39-966AD40879F7}"/>
                </a:ext>
              </a:extLst>
            </p:cNvPr>
            <p:cNvSpPr/>
            <p:nvPr/>
          </p:nvSpPr>
          <p:spPr>
            <a:xfrm>
              <a:off x="8254967"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127" name="Rounded Rectangle 126">
              <a:extLst>
                <a:ext uri="{FF2B5EF4-FFF2-40B4-BE49-F238E27FC236}">
                  <a16:creationId xmlns:a16="http://schemas.microsoft.com/office/drawing/2014/main" id="{E18278A8-900B-7433-A62E-1723C9DBC019}"/>
                </a:ext>
              </a:extLst>
            </p:cNvPr>
            <p:cNvSpPr/>
            <p:nvPr/>
          </p:nvSpPr>
          <p:spPr>
            <a:xfrm>
              <a:off x="7536239"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128" name="Rounded Rectangle 127">
              <a:extLst>
                <a:ext uri="{FF2B5EF4-FFF2-40B4-BE49-F238E27FC236}">
                  <a16:creationId xmlns:a16="http://schemas.microsoft.com/office/drawing/2014/main" id="{1D2F94BE-1AB6-66BD-CF4F-D23EFA2AC875}"/>
                </a:ext>
              </a:extLst>
            </p:cNvPr>
            <p:cNvSpPr/>
            <p:nvPr/>
          </p:nvSpPr>
          <p:spPr>
            <a:xfrm>
              <a:off x="8250041"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129" name="Rounded Rectangle 128">
              <a:extLst>
                <a:ext uri="{FF2B5EF4-FFF2-40B4-BE49-F238E27FC236}">
                  <a16:creationId xmlns:a16="http://schemas.microsoft.com/office/drawing/2014/main" id="{0E0755EE-2128-9969-B37A-157C4BD0B43E}"/>
                </a:ext>
              </a:extLst>
            </p:cNvPr>
            <p:cNvSpPr/>
            <p:nvPr/>
          </p:nvSpPr>
          <p:spPr>
            <a:xfrm>
              <a:off x="7531313"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130" name="TextBox 129">
              <a:extLst>
                <a:ext uri="{FF2B5EF4-FFF2-40B4-BE49-F238E27FC236}">
                  <a16:creationId xmlns:a16="http://schemas.microsoft.com/office/drawing/2014/main" id="{7E910964-7F23-3467-E10B-3EEC51443589}"/>
                </a:ext>
              </a:extLst>
            </p:cNvPr>
            <p:cNvSpPr txBox="1"/>
            <p:nvPr/>
          </p:nvSpPr>
          <p:spPr>
            <a:xfrm>
              <a:off x="7544258" y="1905057"/>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131" name="TextBox 130">
              <a:extLst>
                <a:ext uri="{FF2B5EF4-FFF2-40B4-BE49-F238E27FC236}">
                  <a16:creationId xmlns:a16="http://schemas.microsoft.com/office/drawing/2014/main" id="{6EC98631-EF4A-359F-3C19-E4834122FF84}"/>
                </a:ext>
              </a:extLst>
            </p:cNvPr>
            <p:cNvSpPr txBox="1"/>
            <p:nvPr/>
          </p:nvSpPr>
          <p:spPr>
            <a:xfrm>
              <a:off x="6758142" y="1020009"/>
              <a:ext cx="3037081" cy="307697"/>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COMPUTE UNIT</a:t>
              </a:r>
            </a:p>
          </p:txBody>
        </p:sp>
        <p:sp>
          <p:nvSpPr>
            <p:cNvPr id="132" name="TextBox 131">
              <a:extLst>
                <a:ext uri="{FF2B5EF4-FFF2-40B4-BE49-F238E27FC236}">
                  <a16:creationId xmlns:a16="http://schemas.microsoft.com/office/drawing/2014/main" id="{8BE162EA-2828-96CE-3A03-312ADF05B2A8}"/>
                </a:ext>
              </a:extLst>
            </p:cNvPr>
            <p:cNvSpPr txBox="1"/>
            <p:nvPr/>
          </p:nvSpPr>
          <p:spPr>
            <a:xfrm>
              <a:off x="8246722" y="1887331"/>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133" name="TextBox 132">
              <a:extLst>
                <a:ext uri="{FF2B5EF4-FFF2-40B4-BE49-F238E27FC236}">
                  <a16:creationId xmlns:a16="http://schemas.microsoft.com/office/drawing/2014/main" id="{D0DCF8AC-ADF2-AB93-7CCE-8D052A79B3DB}"/>
                </a:ext>
              </a:extLst>
            </p:cNvPr>
            <p:cNvSpPr txBox="1"/>
            <p:nvPr/>
          </p:nvSpPr>
          <p:spPr>
            <a:xfrm>
              <a:off x="7530690" y="1469686"/>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134" name="TextBox 133">
              <a:extLst>
                <a:ext uri="{FF2B5EF4-FFF2-40B4-BE49-F238E27FC236}">
                  <a16:creationId xmlns:a16="http://schemas.microsoft.com/office/drawing/2014/main" id="{66A65C43-8F97-1782-9C82-23B0C970BF08}"/>
                </a:ext>
              </a:extLst>
            </p:cNvPr>
            <p:cNvSpPr txBox="1"/>
            <p:nvPr/>
          </p:nvSpPr>
          <p:spPr>
            <a:xfrm>
              <a:off x="8243724" y="1469589"/>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grpSp>
      <p:grpSp>
        <p:nvGrpSpPr>
          <p:cNvPr id="135" name="Group 134">
            <a:extLst>
              <a:ext uri="{FF2B5EF4-FFF2-40B4-BE49-F238E27FC236}">
                <a16:creationId xmlns:a16="http://schemas.microsoft.com/office/drawing/2014/main" id="{2563214B-DF74-559D-C01C-524D8616B5D2}"/>
              </a:ext>
            </a:extLst>
          </p:cNvPr>
          <p:cNvGrpSpPr/>
          <p:nvPr/>
        </p:nvGrpSpPr>
        <p:grpSpPr>
          <a:xfrm>
            <a:off x="6542497" y="4284436"/>
            <a:ext cx="1229957" cy="358582"/>
            <a:chOff x="7970127" y="2290627"/>
            <a:chExt cx="1416166" cy="525193"/>
          </a:xfrm>
        </p:grpSpPr>
        <p:cxnSp>
          <p:nvCxnSpPr>
            <p:cNvPr id="136" name="Straight Connector 135">
              <a:extLst>
                <a:ext uri="{FF2B5EF4-FFF2-40B4-BE49-F238E27FC236}">
                  <a16:creationId xmlns:a16="http://schemas.microsoft.com/office/drawing/2014/main" id="{F24E4AAD-263F-167D-6647-21A41D41BDAB}"/>
                </a:ext>
              </a:extLst>
            </p:cNvPr>
            <p:cNvCxnSpPr>
              <a:cxnSpLocks/>
            </p:cNvCxnSpPr>
            <p:nvPr/>
          </p:nvCxnSpPr>
          <p:spPr>
            <a:xfrm flipH="1">
              <a:off x="8660577" y="2640400"/>
              <a:ext cx="659441"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40A10367-AD1D-2CE0-6057-D1ED867227F6}"/>
                </a:ext>
              </a:extLst>
            </p:cNvPr>
            <p:cNvCxnSpPr>
              <a:cxnSpLocks/>
            </p:cNvCxnSpPr>
            <p:nvPr/>
          </p:nvCxnSpPr>
          <p:spPr>
            <a:xfrm>
              <a:off x="9306507" y="2618189"/>
              <a:ext cx="0" cy="197631"/>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0AF602F7-C3A8-4892-7D29-2324479B5E0C}"/>
                </a:ext>
              </a:extLst>
            </p:cNvPr>
            <p:cNvCxnSpPr>
              <a:cxnSpLocks/>
            </p:cNvCxnSpPr>
            <p:nvPr/>
          </p:nvCxnSpPr>
          <p:spPr>
            <a:xfrm flipV="1">
              <a:off x="8665467" y="2560075"/>
              <a:ext cx="0" cy="86895"/>
            </a:xfrm>
            <a:prstGeom prst="line">
              <a:avLst/>
            </a:prstGeom>
            <a:ln w="28575"/>
          </p:spPr>
          <p:style>
            <a:lnRef idx="2">
              <a:schemeClr val="dk1"/>
            </a:lnRef>
            <a:fillRef idx="0">
              <a:schemeClr val="dk1"/>
            </a:fillRef>
            <a:effectRef idx="1">
              <a:schemeClr val="dk1"/>
            </a:effectRef>
            <a:fontRef idx="minor">
              <a:schemeClr val="tx1"/>
            </a:fontRef>
          </p:style>
        </p:cxnSp>
        <p:sp>
          <p:nvSpPr>
            <p:cNvPr id="139" name="Rounded Rectangle 138">
              <a:extLst>
                <a:ext uri="{FF2B5EF4-FFF2-40B4-BE49-F238E27FC236}">
                  <a16:creationId xmlns:a16="http://schemas.microsoft.com/office/drawing/2014/main" id="{2DAFB2ED-1C7B-69EA-619C-8F32DF892E10}"/>
                </a:ext>
              </a:extLst>
            </p:cNvPr>
            <p:cNvSpPr/>
            <p:nvPr/>
          </p:nvSpPr>
          <p:spPr>
            <a:xfrm>
              <a:off x="7970127" y="2290627"/>
              <a:ext cx="1416166" cy="26816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cxnSp>
        <p:nvCxnSpPr>
          <p:cNvPr id="140" name="Straight Connector 139">
            <a:extLst>
              <a:ext uri="{FF2B5EF4-FFF2-40B4-BE49-F238E27FC236}">
                <a16:creationId xmlns:a16="http://schemas.microsoft.com/office/drawing/2014/main" id="{9B5F9804-354D-464A-E3AE-001C74D87B15}"/>
              </a:ext>
            </a:extLst>
          </p:cNvPr>
          <p:cNvCxnSpPr>
            <a:cxnSpLocks/>
          </p:cNvCxnSpPr>
          <p:nvPr/>
        </p:nvCxnSpPr>
        <p:spPr>
          <a:xfrm>
            <a:off x="6568832" y="4508068"/>
            <a:ext cx="0" cy="134935"/>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grpSp>
        <p:nvGrpSpPr>
          <p:cNvPr id="141" name="Group 140">
            <a:extLst>
              <a:ext uri="{FF2B5EF4-FFF2-40B4-BE49-F238E27FC236}">
                <a16:creationId xmlns:a16="http://schemas.microsoft.com/office/drawing/2014/main" id="{A85C3772-A44B-AB5A-A9BE-E0FFEDBA3944}"/>
              </a:ext>
            </a:extLst>
          </p:cNvPr>
          <p:cNvGrpSpPr/>
          <p:nvPr/>
        </p:nvGrpSpPr>
        <p:grpSpPr>
          <a:xfrm>
            <a:off x="7713327" y="3322516"/>
            <a:ext cx="3624283" cy="1664134"/>
            <a:chOff x="8639193" y="1170633"/>
            <a:chExt cx="3512599" cy="2054709"/>
          </a:xfrm>
        </p:grpSpPr>
        <p:cxnSp>
          <p:nvCxnSpPr>
            <p:cNvPr id="142" name="Straight Connector 141">
              <a:extLst>
                <a:ext uri="{FF2B5EF4-FFF2-40B4-BE49-F238E27FC236}">
                  <a16:creationId xmlns:a16="http://schemas.microsoft.com/office/drawing/2014/main" id="{6B7F9002-9231-6348-4444-3B21966740B5}"/>
                </a:ext>
              </a:extLst>
            </p:cNvPr>
            <p:cNvCxnSpPr>
              <a:cxnSpLocks/>
            </p:cNvCxnSpPr>
            <p:nvPr/>
          </p:nvCxnSpPr>
          <p:spPr>
            <a:xfrm>
              <a:off x="8639424" y="2131749"/>
              <a:ext cx="1752206" cy="1024206"/>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1166AE29-7770-2D90-DF6D-868BFA0BEC48}"/>
                </a:ext>
              </a:extLst>
            </p:cNvPr>
            <p:cNvCxnSpPr>
              <a:cxnSpLocks/>
            </p:cNvCxnSpPr>
            <p:nvPr/>
          </p:nvCxnSpPr>
          <p:spPr>
            <a:xfrm flipV="1">
              <a:off x="8639193" y="1170633"/>
              <a:ext cx="1806974" cy="839066"/>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44" name="Rounded Rectangle 143">
              <a:extLst>
                <a:ext uri="{FF2B5EF4-FFF2-40B4-BE49-F238E27FC236}">
                  <a16:creationId xmlns:a16="http://schemas.microsoft.com/office/drawing/2014/main" id="{3ED8E4B7-9221-15C0-AB34-1A76B8BBEB30}"/>
                </a:ext>
              </a:extLst>
            </p:cNvPr>
            <p:cNvSpPr/>
            <p:nvPr/>
          </p:nvSpPr>
          <p:spPr>
            <a:xfrm>
              <a:off x="10334065" y="1195189"/>
              <a:ext cx="1817727" cy="2030153"/>
            </a:xfrm>
            <a:prstGeom prst="roundRect">
              <a:avLst>
                <a:gd name="adj" fmla="val 9764"/>
              </a:avLst>
            </a:prstGeom>
            <a:solidFill>
              <a:srgbClr val="FFEFD7"/>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45" name="Rectangle 144">
              <a:extLst>
                <a:ext uri="{FF2B5EF4-FFF2-40B4-BE49-F238E27FC236}">
                  <a16:creationId xmlns:a16="http://schemas.microsoft.com/office/drawing/2014/main" id="{B33162FA-EAB9-166A-B4FD-99F7582F342D}"/>
                </a:ext>
              </a:extLst>
            </p:cNvPr>
            <p:cNvSpPr/>
            <p:nvPr/>
          </p:nvSpPr>
          <p:spPr>
            <a:xfrm>
              <a:off x="10460166" y="1458816"/>
              <a:ext cx="1587612" cy="16586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latin typeface="Franklin Gothic Medium"/>
                </a:rPr>
                <a:t>x</a:t>
              </a:r>
            </a:p>
          </p:txBody>
        </p:sp>
        <p:sp>
          <p:nvSpPr>
            <p:cNvPr id="146" name="TextBox 145">
              <a:extLst>
                <a:ext uri="{FF2B5EF4-FFF2-40B4-BE49-F238E27FC236}">
                  <a16:creationId xmlns:a16="http://schemas.microsoft.com/office/drawing/2014/main" id="{3825EA08-89CC-BE0E-461E-D9883E840B83}"/>
                </a:ext>
              </a:extLst>
            </p:cNvPr>
            <p:cNvSpPr txBox="1"/>
            <p:nvPr/>
          </p:nvSpPr>
          <p:spPr>
            <a:xfrm>
              <a:off x="10628597" y="1443130"/>
              <a:ext cx="1188296"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Wavefront</a:t>
              </a:r>
            </a:p>
          </p:txBody>
        </p:sp>
        <p:sp>
          <p:nvSpPr>
            <p:cNvPr id="147" name="TextBox 146">
              <a:extLst>
                <a:ext uri="{FF2B5EF4-FFF2-40B4-BE49-F238E27FC236}">
                  <a16:creationId xmlns:a16="http://schemas.microsoft.com/office/drawing/2014/main" id="{80A7DFB7-D329-9573-A5D8-B402756EA79B}"/>
                </a:ext>
              </a:extLst>
            </p:cNvPr>
            <p:cNvSpPr txBox="1"/>
            <p:nvPr/>
          </p:nvSpPr>
          <p:spPr>
            <a:xfrm>
              <a:off x="11037748" y="1714208"/>
              <a:ext cx="865610"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address</a:t>
              </a:r>
            </a:p>
          </p:txBody>
        </p:sp>
        <p:sp>
          <p:nvSpPr>
            <p:cNvPr id="148" name="TextBox 147">
              <a:extLst>
                <a:ext uri="{FF2B5EF4-FFF2-40B4-BE49-F238E27FC236}">
                  <a16:creationId xmlns:a16="http://schemas.microsoft.com/office/drawing/2014/main" id="{63DA1B37-7A8F-C399-BCCC-9938DA898C74}"/>
                </a:ext>
              </a:extLst>
            </p:cNvPr>
            <p:cNvSpPr txBox="1"/>
            <p:nvPr/>
          </p:nvSpPr>
          <p:spPr>
            <a:xfrm>
              <a:off x="11078237" y="1973488"/>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0x0</a:t>
              </a:r>
            </a:p>
          </p:txBody>
        </p:sp>
        <p:sp>
          <p:nvSpPr>
            <p:cNvPr id="149" name="Rectangle 148">
              <a:extLst>
                <a:ext uri="{FF2B5EF4-FFF2-40B4-BE49-F238E27FC236}">
                  <a16:creationId xmlns:a16="http://schemas.microsoft.com/office/drawing/2014/main" id="{8CED45B7-15B5-29E5-035F-4F9A4F8E773C}"/>
                </a:ext>
              </a:extLst>
            </p:cNvPr>
            <p:cNvSpPr/>
            <p:nvPr/>
          </p:nvSpPr>
          <p:spPr>
            <a:xfrm>
              <a:off x="11026295" y="1743879"/>
              <a:ext cx="91719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0" name="Rectangle 149">
              <a:extLst>
                <a:ext uri="{FF2B5EF4-FFF2-40B4-BE49-F238E27FC236}">
                  <a16:creationId xmlns:a16="http://schemas.microsoft.com/office/drawing/2014/main" id="{32536CB0-B7E8-7383-A494-DAAEC0F0ECF1}"/>
                </a:ext>
              </a:extLst>
            </p:cNvPr>
            <p:cNvSpPr/>
            <p:nvPr/>
          </p:nvSpPr>
          <p:spPr>
            <a:xfrm>
              <a:off x="11027735" y="2006017"/>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1" name="TextBox 150">
              <a:extLst>
                <a:ext uri="{FF2B5EF4-FFF2-40B4-BE49-F238E27FC236}">
                  <a16:creationId xmlns:a16="http://schemas.microsoft.com/office/drawing/2014/main" id="{77D7A3F7-45F4-7A90-75EE-7BE5F892B002}"/>
                </a:ext>
              </a:extLst>
            </p:cNvPr>
            <p:cNvSpPr txBox="1"/>
            <p:nvPr/>
          </p:nvSpPr>
          <p:spPr>
            <a:xfrm>
              <a:off x="11079781" y="223134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0x4</a:t>
              </a:r>
            </a:p>
          </p:txBody>
        </p:sp>
        <p:sp>
          <p:nvSpPr>
            <p:cNvPr id="152" name="TextBox 151">
              <a:extLst>
                <a:ext uri="{FF2B5EF4-FFF2-40B4-BE49-F238E27FC236}">
                  <a16:creationId xmlns:a16="http://schemas.microsoft.com/office/drawing/2014/main" id="{83A0B7AB-327E-D12B-1E8B-FC2807BE36C1}"/>
                </a:ext>
              </a:extLst>
            </p:cNvPr>
            <p:cNvSpPr txBox="1"/>
            <p:nvPr/>
          </p:nvSpPr>
          <p:spPr>
            <a:xfrm>
              <a:off x="11079781" y="248467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0x8</a:t>
              </a:r>
            </a:p>
          </p:txBody>
        </p:sp>
        <p:sp>
          <p:nvSpPr>
            <p:cNvPr id="153" name="TextBox 152">
              <a:extLst>
                <a:ext uri="{FF2B5EF4-FFF2-40B4-BE49-F238E27FC236}">
                  <a16:creationId xmlns:a16="http://schemas.microsoft.com/office/drawing/2014/main" id="{BCF8DCF8-A59F-BAD6-0CD8-7B072FF8C284}"/>
                </a:ext>
              </a:extLst>
            </p:cNvPr>
            <p:cNvSpPr txBox="1"/>
            <p:nvPr/>
          </p:nvSpPr>
          <p:spPr>
            <a:xfrm>
              <a:off x="10442934" y="1714090"/>
              <a:ext cx="570648" cy="215444"/>
            </a:xfrm>
            <a:prstGeom prst="rect">
              <a:avLst/>
            </a:prstGeom>
            <a:noFill/>
          </p:spPr>
          <p:txBody>
            <a:bodyPr wrap="square" lIns="0" tIns="0" rIns="0" bIns="0" rtlCol="0">
              <a:spAutoFit/>
            </a:bodyPr>
            <a:lstStyle/>
            <a:p>
              <a:pPr algn="ctr"/>
              <a:r>
                <a:rPr lang="en-US" sz="1400" err="1">
                  <a:latin typeface="Franklin Gothic Medium" panose="020B0603020102020204" pitchFamily="34" charset="0"/>
                  <a:cs typeface="Calibri" panose="020F0502020204030204" pitchFamily="34" charset="0"/>
                </a:rPr>
                <a:t>tid</a:t>
              </a:r>
              <a:endParaRPr lang="en-US" sz="1400">
                <a:latin typeface="Franklin Gothic Medium" panose="020B0603020102020204" pitchFamily="34" charset="0"/>
                <a:cs typeface="Calibri" panose="020F0502020204030204" pitchFamily="34" charset="0"/>
              </a:endParaRPr>
            </a:p>
          </p:txBody>
        </p:sp>
        <p:sp>
          <p:nvSpPr>
            <p:cNvPr id="154" name="TextBox 153">
              <a:extLst>
                <a:ext uri="{FF2B5EF4-FFF2-40B4-BE49-F238E27FC236}">
                  <a16:creationId xmlns:a16="http://schemas.microsoft.com/office/drawing/2014/main" id="{49A5B522-EAE6-4234-E2BE-10EB42859982}"/>
                </a:ext>
              </a:extLst>
            </p:cNvPr>
            <p:cNvSpPr txBox="1"/>
            <p:nvPr/>
          </p:nvSpPr>
          <p:spPr>
            <a:xfrm>
              <a:off x="10580158" y="1972713"/>
              <a:ext cx="391254"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a:t>
              </a:r>
            </a:p>
          </p:txBody>
        </p:sp>
        <p:sp>
          <p:nvSpPr>
            <p:cNvPr id="155" name="Rectangle 154">
              <a:extLst>
                <a:ext uri="{FF2B5EF4-FFF2-40B4-BE49-F238E27FC236}">
                  <a16:creationId xmlns:a16="http://schemas.microsoft.com/office/drawing/2014/main" id="{C4A54AE2-093C-57C0-1CAC-779AE8CB7D47}"/>
                </a:ext>
              </a:extLst>
            </p:cNvPr>
            <p:cNvSpPr/>
            <p:nvPr/>
          </p:nvSpPr>
          <p:spPr>
            <a:xfrm>
              <a:off x="10549405" y="1742846"/>
              <a:ext cx="476055"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6" name="Rectangle 155">
              <a:extLst>
                <a:ext uri="{FF2B5EF4-FFF2-40B4-BE49-F238E27FC236}">
                  <a16:creationId xmlns:a16="http://schemas.microsoft.com/office/drawing/2014/main" id="{3FCE0FFB-A905-9D2C-079C-D2EAB36660A2}"/>
                </a:ext>
              </a:extLst>
            </p:cNvPr>
            <p:cNvSpPr/>
            <p:nvPr/>
          </p:nvSpPr>
          <p:spPr>
            <a:xfrm>
              <a:off x="10550841" y="1998484"/>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7" name="TextBox 156">
              <a:extLst>
                <a:ext uri="{FF2B5EF4-FFF2-40B4-BE49-F238E27FC236}">
                  <a16:creationId xmlns:a16="http://schemas.microsoft.com/office/drawing/2014/main" id="{FD0C38EE-7EF6-C1C3-D804-D5447CBF47D2}"/>
                </a:ext>
              </a:extLst>
            </p:cNvPr>
            <p:cNvSpPr txBox="1"/>
            <p:nvPr/>
          </p:nvSpPr>
          <p:spPr>
            <a:xfrm>
              <a:off x="10572119" y="2223493"/>
              <a:ext cx="40832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1</a:t>
              </a:r>
            </a:p>
          </p:txBody>
        </p:sp>
        <p:sp>
          <p:nvSpPr>
            <p:cNvPr id="158" name="TextBox 157">
              <a:extLst>
                <a:ext uri="{FF2B5EF4-FFF2-40B4-BE49-F238E27FC236}">
                  <a16:creationId xmlns:a16="http://schemas.microsoft.com/office/drawing/2014/main" id="{E7CABB98-46BC-A771-E355-8FA1EB186366}"/>
                </a:ext>
              </a:extLst>
            </p:cNvPr>
            <p:cNvSpPr txBox="1"/>
            <p:nvPr/>
          </p:nvSpPr>
          <p:spPr>
            <a:xfrm>
              <a:off x="10580161" y="2482255"/>
              <a:ext cx="40412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2</a:t>
              </a:r>
            </a:p>
          </p:txBody>
        </p:sp>
        <p:sp>
          <p:nvSpPr>
            <p:cNvPr id="159" name="TextBox 158">
              <a:extLst>
                <a:ext uri="{FF2B5EF4-FFF2-40B4-BE49-F238E27FC236}">
                  <a16:creationId xmlns:a16="http://schemas.microsoft.com/office/drawing/2014/main" id="{5E23759B-2B90-493C-1465-46C87E18549D}"/>
                </a:ext>
              </a:extLst>
            </p:cNvPr>
            <p:cNvSpPr txBox="1"/>
            <p:nvPr/>
          </p:nvSpPr>
          <p:spPr>
            <a:xfrm>
              <a:off x="10584738" y="2737893"/>
              <a:ext cx="394478"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3</a:t>
              </a:r>
            </a:p>
          </p:txBody>
        </p:sp>
        <p:sp>
          <p:nvSpPr>
            <p:cNvPr id="160" name="Freeform 159">
              <a:extLst>
                <a:ext uri="{FF2B5EF4-FFF2-40B4-BE49-F238E27FC236}">
                  <a16:creationId xmlns:a16="http://schemas.microsoft.com/office/drawing/2014/main" id="{A64973E4-6828-FEEC-67C6-1B7A219825CB}"/>
                </a:ext>
              </a:extLst>
            </p:cNvPr>
            <p:cNvSpPr/>
            <p:nvPr/>
          </p:nvSpPr>
          <p:spPr>
            <a:xfrm>
              <a:off x="10899703" y="1781383"/>
              <a:ext cx="63321" cy="178421"/>
            </a:xfrm>
            <a:custGeom>
              <a:avLst/>
              <a:gdLst>
                <a:gd name="connsiteX0" fmla="*/ 102542 w 233181"/>
                <a:gd name="connsiteY0" fmla="*/ 0 h 859971"/>
                <a:gd name="connsiteX1" fmla="*/ 4570 w 233181"/>
                <a:gd name="connsiteY1" fmla="*/ 130628 h 859971"/>
                <a:gd name="connsiteX2" fmla="*/ 233170 w 233181"/>
                <a:gd name="connsiteY2" fmla="*/ 250371 h 859971"/>
                <a:gd name="connsiteX3" fmla="*/ 15456 w 233181"/>
                <a:gd name="connsiteY3" fmla="*/ 424542 h 859971"/>
                <a:gd name="connsiteX4" fmla="*/ 200513 w 233181"/>
                <a:gd name="connsiteY4" fmla="*/ 566057 h 859971"/>
                <a:gd name="connsiteX5" fmla="*/ 26342 w 233181"/>
                <a:gd name="connsiteY5" fmla="*/ 751114 h 859971"/>
                <a:gd name="connsiteX6" fmla="*/ 135199 w 233181"/>
                <a:gd name="connsiteY6" fmla="*/ 859971 h 85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81" h="859971">
                  <a:moveTo>
                    <a:pt x="102542" y="0"/>
                  </a:moveTo>
                  <a:cubicBezTo>
                    <a:pt x="42670" y="44450"/>
                    <a:pt x="-17201" y="88900"/>
                    <a:pt x="4570" y="130628"/>
                  </a:cubicBezTo>
                  <a:cubicBezTo>
                    <a:pt x="26341" y="172356"/>
                    <a:pt x="231356" y="201385"/>
                    <a:pt x="233170" y="250371"/>
                  </a:cubicBezTo>
                  <a:cubicBezTo>
                    <a:pt x="234984" y="299357"/>
                    <a:pt x="20899" y="371928"/>
                    <a:pt x="15456" y="424542"/>
                  </a:cubicBezTo>
                  <a:cubicBezTo>
                    <a:pt x="10013" y="477156"/>
                    <a:pt x="198699" y="511628"/>
                    <a:pt x="200513" y="566057"/>
                  </a:cubicBezTo>
                  <a:cubicBezTo>
                    <a:pt x="202327" y="620486"/>
                    <a:pt x="37228" y="702128"/>
                    <a:pt x="26342" y="751114"/>
                  </a:cubicBezTo>
                  <a:cubicBezTo>
                    <a:pt x="15456" y="800100"/>
                    <a:pt x="75327" y="830035"/>
                    <a:pt x="135199" y="85997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Franklin Gothic Medium"/>
              </a:endParaRPr>
            </a:p>
          </p:txBody>
        </p:sp>
        <p:sp>
          <p:nvSpPr>
            <p:cNvPr id="161" name="Rectangle 160">
              <a:extLst>
                <a:ext uri="{FF2B5EF4-FFF2-40B4-BE49-F238E27FC236}">
                  <a16:creationId xmlns:a16="http://schemas.microsoft.com/office/drawing/2014/main" id="{EE2F8677-F2D7-6589-F565-6ACE5EDAAAD2}"/>
                </a:ext>
              </a:extLst>
            </p:cNvPr>
            <p:cNvSpPr/>
            <p:nvPr/>
          </p:nvSpPr>
          <p:spPr>
            <a:xfrm>
              <a:off x="10548999" y="2253090"/>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2" name="Rectangle 161">
              <a:extLst>
                <a:ext uri="{FF2B5EF4-FFF2-40B4-BE49-F238E27FC236}">
                  <a16:creationId xmlns:a16="http://schemas.microsoft.com/office/drawing/2014/main" id="{3319615E-383F-9E7E-440E-1A8354B966C4}"/>
                </a:ext>
              </a:extLst>
            </p:cNvPr>
            <p:cNvSpPr/>
            <p:nvPr/>
          </p:nvSpPr>
          <p:spPr>
            <a:xfrm>
              <a:off x="10548999" y="2509973"/>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3" name="Rectangle 162">
              <a:extLst>
                <a:ext uri="{FF2B5EF4-FFF2-40B4-BE49-F238E27FC236}">
                  <a16:creationId xmlns:a16="http://schemas.microsoft.com/office/drawing/2014/main" id="{DCF41168-4DD7-F37B-DC31-2769A749B91D}"/>
                </a:ext>
              </a:extLst>
            </p:cNvPr>
            <p:cNvSpPr/>
            <p:nvPr/>
          </p:nvSpPr>
          <p:spPr>
            <a:xfrm>
              <a:off x="10548733" y="2763546"/>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4" name="TextBox 163">
              <a:extLst>
                <a:ext uri="{FF2B5EF4-FFF2-40B4-BE49-F238E27FC236}">
                  <a16:creationId xmlns:a16="http://schemas.microsoft.com/office/drawing/2014/main" id="{891422D3-DE49-A8B4-ED94-AAAD6F023752}"/>
                </a:ext>
              </a:extLst>
            </p:cNvPr>
            <p:cNvSpPr txBox="1"/>
            <p:nvPr/>
          </p:nvSpPr>
          <p:spPr>
            <a:xfrm>
              <a:off x="10804727" y="1176578"/>
              <a:ext cx="822843" cy="307697"/>
            </a:xfrm>
            <a:prstGeom prst="rect">
              <a:avLst/>
            </a:prstGeom>
            <a:noFill/>
          </p:spPr>
          <p:txBody>
            <a:bodyPr wrap="square" lIns="0" tIns="0" rIns="0" bIns="0" rtlCol="0">
              <a:normAutofit/>
            </a:bodyPr>
            <a:lstStyle/>
            <a:p>
              <a:pPr algn="ctr"/>
              <a:r>
                <a:rPr lang="en-US" sz="1400">
                  <a:latin typeface="Franklin Gothic Medium" panose="020B0603020102020204" pitchFamily="34" charset="0"/>
                  <a:cs typeface="Calibri" panose="020F0502020204030204" pitchFamily="34" charset="0"/>
                </a:rPr>
                <a:t>SIMD</a:t>
              </a:r>
            </a:p>
          </p:txBody>
        </p:sp>
        <p:sp>
          <p:nvSpPr>
            <p:cNvPr id="165" name="Rectangle 164">
              <a:extLst>
                <a:ext uri="{FF2B5EF4-FFF2-40B4-BE49-F238E27FC236}">
                  <a16:creationId xmlns:a16="http://schemas.microsoft.com/office/drawing/2014/main" id="{68BD8BEE-7E6E-81A4-8A5B-42C79F48C4D8}"/>
                </a:ext>
              </a:extLst>
            </p:cNvPr>
            <p:cNvSpPr/>
            <p:nvPr/>
          </p:nvSpPr>
          <p:spPr>
            <a:xfrm>
              <a:off x="11027014" y="2253255"/>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6" name="Rectangle 165">
              <a:extLst>
                <a:ext uri="{FF2B5EF4-FFF2-40B4-BE49-F238E27FC236}">
                  <a16:creationId xmlns:a16="http://schemas.microsoft.com/office/drawing/2014/main" id="{06B1CA1F-4968-4176-CA2F-E3ED74173256}"/>
                </a:ext>
              </a:extLst>
            </p:cNvPr>
            <p:cNvSpPr/>
            <p:nvPr/>
          </p:nvSpPr>
          <p:spPr>
            <a:xfrm>
              <a:off x="11025152" y="2507366"/>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7" name="Rectangle 166">
              <a:extLst>
                <a:ext uri="{FF2B5EF4-FFF2-40B4-BE49-F238E27FC236}">
                  <a16:creationId xmlns:a16="http://schemas.microsoft.com/office/drawing/2014/main" id="{0DE4CB0E-249D-4F1D-3BAB-7430D721F3B9}"/>
                </a:ext>
              </a:extLst>
            </p:cNvPr>
            <p:cNvSpPr/>
            <p:nvPr/>
          </p:nvSpPr>
          <p:spPr>
            <a:xfrm>
              <a:off x="11024790" y="2763664"/>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8" name="TextBox 167">
              <a:extLst>
                <a:ext uri="{FF2B5EF4-FFF2-40B4-BE49-F238E27FC236}">
                  <a16:creationId xmlns:a16="http://schemas.microsoft.com/office/drawing/2014/main" id="{FC4A5750-09B5-EEAD-D2EA-048D3E8001CD}"/>
                </a:ext>
              </a:extLst>
            </p:cNvPr>
            <p:cNvSpPr txBox="1"/>
            <p:nvPr/>
          </p:nvSpPr>
          <p:spPr>
            <a:xfrm>
              <a:off x="11082520" y="2744104"/>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0xC</a:t>
              </a:r>
            </a:p>
          </p:txBody>
        </p:sp>
      </p:grpSp>
      <p:cxnSp>
        <p:nvCxnSpPr>
          <p:cNvPr id="169" name="Straight Arrow Connector 168">
            <a:extLst>
              <a:ext uri="{FF2B5EF4-FFF2-40B4-BE49-F238E27FC236}">
                <a16:creationId xmlns:a16="http://schemas.microsoft.com/office/drawing/2014/main" id="{72A9A5D7-3F06-0564-B99A-4F620B43902C}"/>
              </a:ext>
            </a:extLst>
          </p:cNvPr>
          <p:cNvCxnSpPr>
            <a:cxnSpLocks/>
          </p:cNvCxnSpPr>
          <p:nvPr/>
        </p:nvCxnSpPr>
        <p:spPr>
          <a:xfrm>
            <a:off x="10398768" y="5268375"/>
            <a:ext cx="0" cy="27699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0" name="Rounded Rectangle 169">
            <a:extLst>
              <a:ext uri="{FF2B5EF4-FFF2-40B4-BE49-F238E27FC236}">
                <a16:creationId xmlns:a16="http://schemas.microsoft.com/office/drawing/2014/main" id="{F7E01D55-F928-EB78-25F8-65AA6D7378B0}"/>
              </a:ext>
            </a:extLst>
          </p:cNvPr>
          <p:cNvSpPr/>
          <p:nvPr/>
        </p:nvSpPr>
        <p:spPr>
          <a:xfrm>
            <a:off x="9701046" y="5082028"/>
            <a:ext cx="1416166" cy="23734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nvGrpSpPr>
          <p:cNvPr id="171" name="Group 170">
            <a:extLst>
              <a:ext uri="{FF2B5EF4-FFF2-40B4-BE49-F238E27FC236}">
                <a16:creationId xmlns:a16="http://schemas.microsoft.com/office/drawing/2014/main" id="{CD4C9AC3-B5C5-6E30-3AAE-25AF72995AA3}"/>
              </a:ext>
            </a:extLst>
          </p:cNvPr>
          <p:cNvGrpSpPr/>
          <p:nvPr/>
        </p:nvGrpSpPr>
        <p:grpSpPr>
          <a:xfrm>
            <a:off x="8943293" y="5533437"/>
            <a:ext cx="3069453" cy="492215"/>
            <a:chOff x="8333693" y="5261667"/>
            <a:chExt cx="3069453" cy="492215"/>
          </a:xfrm>
        </p:grpSpPr>
        <p:sp>
          <p:nvSpPr>
            <p:cNvPr id="172" name="Rectangle 171">
              <a:extLst>
                <a:ext uri="{FF2B5EF4-FFF2-40B4-BE49-F238E27FC236}">
                  <a16:creationId xmlns:a16="http://schemas.microsoft.com/office/drawing/2014/main" id="{47E6C93B-B2D4-98C9-2439-C9ED82D5CE41}"/>
                </a:ext>
              </a:extLst>
            </p:cNvPr>
            <p:cNvSpPr/>
            <p:nvPr/>
          </p:nvSpPr>
          <p:spPr>
            <a:xfrm>
              <a:off x="8896843" y="5540248"/>
              <a:ext cx="116695" cy="212921"/>
            </a:xfrm>
            <a:prstGeom prst="rect">
              <a:avLst/>
            </a:prstGeom>
            <a:solidFill>
              <a:schemeClr val="accent6">
                <a:lumMod val="40000"/>
                <a:lumOff val="6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3" name="Rectangle 172">
              <a:extLst>
                <a:ext uri="{FF2B5EF4-FFF2-40B4-BE49-F238E27FC236}">
                  <a16:creationId xmlns:a16="http://schemas.microsoft.com/office/drawing/2014/main" id="{6DE612B1-CBB0-3C34-58AA-2D67068DC4BD}"/>
                </a:ext>
              </a:extLst>
            </p:cNvPr>
            <p:cNvSpPr/>
            <p:nvPr/>
          </p:nvSpPr>
          <p:spPr>
            <a:xfrm>
              <a:off x="9013898" y="5540248"/>
              <a:ext cx="116695" cy="212921"/>
            </a:xfrm>
            <a:prstGeom prst="rect">
              <a:avLst/>
            </a:prstGeom>
            <a:solidFill>
              <a:schemeClr val="accent6">
                <a:lumMod val="40000"/>
                <a:lumOff val="6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4" name="Rectangle 173">
              <a:extLst>
                <a:ext uri="{FF2B5EF4-FFF2-40B4-BE49-F238E27FC236}">
                  <a16:creationId xmlns:a16="http://schemas.microsoft.com/office/drawing/2014/main" id="{973FB329-2A6F-E594-8687-4FF6A98F78A5}"/>
                </a:ext>
              </a:extLst>
            </p:cNvPr>
            <p:cNvSpPr/>
            <p:nvPr/>
          </p:nvSpPr>
          <p:spPr>
            <a:xfrm>
              <a:off x="9127960" y="5540961"/>
              <a:ext cx="116695" cy="212921"/>
            </a:xfrm>
            <a:prstGeom prst="rect">
              <a:avLst/>
            </a:prstGeom>
            <a:solidFill>
              <a:schemeClr val="accent6">
                <a:lumMod val="40000"/>
                <a:lumOff val="6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5" name="Rectangle 174">
              <a:extLst>
                <a:ext uri="{FF2B5EF4-FFF2-40B4-BE49-F238E27FC236}">
                  <a16:creationId xmlns:a16="http://schemas.microsoft.com/office/drawing/2014/main" id="{B480A9CD-E3A7-1EA2-3346-97F767FDEF17}"/>
                </a:ext>
              </a:extLst>
            </p:cNvPr>
            <p:cNvSpPr/>
            <p:nvPr/>
          </p:nvSpPr>
          <p:spPr>
            <a:xfrm>
              <a:off x="9232432" y="5540960"/>
              <a:ext cx="116695" cy="212921"/>
            </a:xfrm>
            <a:prstGeom prst="rect">
              <a:avLst/>
            </a:prstGeom>
            <a:solidFill>
              <a:schemeClr val="accent6">
                <a:lumMod val="40000"/>
                <a:lumOff val="60000"/>
              </a:schemeClr>
            </a:solidFill>
            <a:ln w="381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6" name="Rectangle 175">
              <a:extLst>
                <a:ext uri="{FF2B5EF4-FFF2-40B4-BE49-F238E27FC236}">
                  <a16:creationId xmlns:a16="http://schemas.microsoft.com/office/drawing/2014/main" id="{E2E1D4CD-A9D4-04C1-F5A3-45E9DC03E6BF}"/>
                </a:ext>
              </a:extLst>
            </p:cNvPr>
            <p:cNvSpPr/>
            <p:nvPr/>
          </p:nvSpPr>
          <p:spPr>
            <a:xfrm>
              <a:off x="9360791" y="5540606"/>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7" name="Rectangle 176">
              <a:extLst>
                <a:ext uri="{FF2B5EF4-FFF2-40B4-BE49-F238E27FC236}">
                  <a16:creationId xmlns:a16="http://schemas.microsoft.com/office/drawing/2014/main" id="{0B8B198A-33D9-6112-913C-BD55A750C39E}"/>
                </a:ext>
              </a:extLst>
            </p:cNvPr>
            <p:cNvSpPr/>
            <p:nvPr/>
          </p:nvSpPr>
          <p:spPr>
            <a:xfrm>
              <a:off x="9477964" y="5540605"/>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8" name="Rectangle 177">
              <a:extLst>
                <a:ext uri="{FF2B5EF4-FFF2-40B4-BE49-F238E27FC236}">
                  <a16:creationId xmlns:a16="http://schemas.microsoft.com/office/drawing/2014/main" id="{641A8DB3-2F07-E93F-4CEC-DB4CE6C99900}"/>
                </a:ext>
              </a:extLst>
            </p:cNvPr>
            <p:cNvSpPr/>
            <p:nvPr/>
          </p:nvSpPr>
          <p:spPr>
            <a:xfrm>
              <a:off x="9592912" y="5540605"/>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9" name="Rectangle 178">
              <a:extLst>
                <a:ext uri="{FF2B5EF4-FFF2-40B4-BE49-F238E27FC236}">
                  <a16:creationId xmlns:a16="http://schemas.microsoft.com/office/drawing/2014/main" id="{182FF977-9C13-F6B5-6166-19596B1DD58A}"/>
                </a:ext>
              </a:extLst>
            </p:cNvPr>
            <p:cNvSpPr/>
            <p:nvPr/>
          </p:nvSpPr>
          <p:spPr>
            <a:xfrm>
              <a:off x="9710084" y="5540604"/>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0" name="Rectangle 179">
              <a:extLst>
                <a:ext uri="{FF2B5EF4-FFF2-40B4-BE49-F238E27FC236}">
                  <a16:creationId xmlns:a16="http://schemas.microsoft.com/office/drawing/2014/main" id="{CB3FF5B0-E24D-DC4B-6E3E-233CBA658850}"/>
                </a:ext>
              </a:extLst>
            </p:cNvPr>
            <p:cNvSpPr/>
            <p:nvPr/>
          </p:nvSpPr>
          <p:spPr>
            <a:xfrm>
              <a:off x="9830131" y="5540606"/>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1" name="Rectangle 180">
              <a:extLst>
                <a:ext uri="{FF2B5EF4-FFF2-40B4-BE49-F238E27FC236}">
                  <a16:creationId xmlns:a16="http://schemas.microsoft.com/office/drawing/2014/main" id="{6EA9D3E2-30E6-5551-3BDE-E7A46CDF48A2}"/>
                </a:ext>
              </a:extLst>
            </p:cNvPr>
            <p:cNvSpPr/>
            <p:nvPr/>
          </p:nvSpPr>
          <p:spPr>
            <a:xfrm>
              <a:off x="9947304" y="5540605"/>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2" name="Rectangle 181">
              <a:extLst>
                <a:ext uri="{FF2B5EF4-FFF2-40B4-BE49-F238E27FC236}">
                  <a16:creationId xmlns:a16="http://schemas.microsoft.com/office/drawing/2014/main" id="{3C59B222-D88F-91DD-29FF-458F2C1B1BDA}"/>
                </a:ext>
              </a:extLst>
            </p:cNvPr>
            <p:cNvSpPr/>
            <p:nvPr/>
          </p:nvSpPr>
          <p:spPr>
            <a:xfrm>
              <a:off x="10067725" y="5540605"/>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3" name="Rectangle 182">
              <a:extLst>
                <a:ext uri="{FF2B5EF4-FFF2-40B4-BE49-F238E27FC236}">
                  <a16:creationId xmlns:a16="http://schemas.microsoft.com/office/drawing/2014/main" id="{DD885918-7D16-1A23-F80F-CE0433DFC6C9}"/>
                </a:ext>
              </a:extLst>
            </p:cNvPr>
            <p:cNvSpPr/>
            <p:nvPr/>
          </p:nvSpPr>
          <p:spPr>
            <a:xfrm>
              <a:off x="10184898" y="5540604"/>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4" name="Rectangle 183">
              <a:extLst>
                <a:ext uri="{FF2B5EF4-FFF2-40B4-BE49-F238E27FC236}">
                  <a16:creationId xmlns:a16="http://schemas.microsoft.com/office/drawing/2014/main" id="{D83521DC-D397-1566-441A-08D6FC2721C3}"/>
                </a:ext>
              </a:extLst>
            </p:cNvPr>
            <p:cNvSpPr/>
            <p:nvPr/>
          </p:nvSpPr>
          <p:spPr>
            <a:xfrm>
              <a:off x="10300557" y="5540250"/>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5" name="Rectangle 184">
              <a:extLst>
                <a:ext uri="{FF2B5EF4-FFF2-40B4-BE49-F238E27FC236}">
                  <a16:creationId xmlns:a16="http://schemas.microsoft.com/office/drawing/2014/main" id="{2079AF65-C1CC-DA4A-71DC-EF503920B97F}"/>
                </a:ext>
              </a:extLst>
            </p:cNvPr>
            <p:cNvSpPr/>
            <p:nvPr/>
          </p:nvSpPr>
          <p:spPr>
            <a:xfrm>
              <a:off x="10417729" y="5540249"/>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6" name="Rectangle 185">
              <a:extLst>
                <a:ext uri="{FF2B5EF4-FFF2-40B4-BE49-F238E27FC236}">
                  <a16:creationId xmlns:a16="http://schemas.microsoft.com/office/drawing/2014/main" id="{313B7D80-8CE3-043D-32E4-43160D7C5338}"/>
                </a:ext>
              </a:extLst>
            </p:cNvPr>
            <p:cNvSpPr/>
            <p:nvPr/>
          </p:nvSpPr>
          <p:spPr>
            <a:xfrm>
              <a:off x="10532677" y="5540249"/>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7" name="Rectangle 186">
              <a:extLst>
                <a:ext uri="{FF2B5EF4-FFF2-40B4-BE49-F238E27FC236}">
                  <a16:creationId xmlns:a16="http://schemas.microsoft.com/office/drawing/2014/main" id="{FBBF7F2F-3CA8-A524-0681-3C1AA0F039D0}"/>
                </a:ext>
              </a:extLst>
            </p:cNvPr>
            <p:cNvSpPr/>
            <p:nvPr/>
          </p:nvSpPr>
          <p:spPr>
            <a:xfrm>
              <a:off x="10649850" y="5540248"/>
              <a:ext cx="116695" cy="212921"/>
            </a:xfrm>
            <a:prstGeom prst="rect">
              <a:avLst/>
            </a:prstGeom>
            <a:solidFill>
              <a:srgbClr val="FF7E79"/>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88" name="TextBox 187">
              <a:extLst>
                <a:ext uri="{FF2B5EF4-FFF2-40B4-BE49-F238E27FC236}">
                  <a16:creationId xmlns:a16="http://schemas.microsoft.com/office/drawing/2014/main" id="{6F4E6A8D-5A7F-DCFF-63C3-092D150B0330}"/>
                </a:ext>
              </a:extLst>
            </p:cNvPr>
            <p:cNvSpPr txBox="1"/>
            <p:nvPr/>
          </p:nvSpPr>
          <p:spPr>
            <a:xfrm>
              <a:off x="8333693" y="5261667"/>
              <a:ext cx="3069453"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64-BYTE CACHE LINE READ REQUEST</a:t>
              </a:r>
            </a:p>
          </p:txBody>
        </p:sp>
      </p:grpSp>
      <p:cxnSp>
        <p:nvCxnSpPr>
          <p:cNvPr id="193" name="Straight Connector 192">
            <a:extLst>
              <a:ext uri="{FF2B5EF4-FFF2-40B4-BE49-F238E27FC236}">
                <a16:creationId xmlns:a16="http://schemas.microsoft.com/office/drawing/2014/main" id="{1E4C6C93-3E87-F5A5-645E-1B854C2DC4D9}"/>
              </a:ext>
            </a:extLst>
          </p:cNvPr>
          <p:cNvCxnSpPr>
            <a:cxnSpLocks/>
          </p:cNvCxnSpPr>
          <p:nvPr/>
        </p:nvCxnSpPr>
        <p:spPr>
          <a:xfrm flipH="1">
            <a:off x="6573413" y="4522641"/>
            <a:ext cx="572732" cy="0"/>
          </a:xfrm>
          <a:prstGeom prst="line">
            <a:avLst/>
          </a:prstGeom>
          <a:ln w="28575"/>
        </p:spPr>
        <p:style>
          <a:lnRef idx="2">
            <a:schemeClr val="dk1"/>
          </a:lnRef>
          <a:fillRef idx="0">
            <a:schemeClr val="dk1"/>
          </a:fillRef>
          <a:effectRef idx="1">
            <a:schemeClr val="dk1"/>
          </a:effectRef>
          <a:fontRef idx="minor">
            <a:schemeClr val="tx1"/>
          </a:fontRef>
        </p:style>
      </p:cxnSp>
      <p:grpSp>
        <p:nvGrpSpPr>
          <p:cNvPr id="194" name="Group 193">
            <a:extLst>
              <a:ext uri="{FF2B5EF4-FFF2-40B4-BE49-F238E27FC236}">
                <a16:creationId xmlns:a16="http://schemas.microsoft.com/office/drawing/2014/main" id="{45585897-3B9B-7458-2578-C78D2E696F34}"/>
              </a:ext>
            </a:extLst>
          </p:cNvPr>
          <p:cNvGrpSpPr/>
          <p:nvPr/>
        </p:nvGrpSpPr>
        <p:grpSpPr>
          <a:xfrm>
            <a:off x="5404310" y="4829256"/>
            <a:ext cx="2543447" cy="1760187"/>
            <a:chOff x="5404310" y="4753056"/>
            <a:chExt cx="2543447" cy="1760187"/>
          </a:xfrm>
        </p:grpSpPr>
        <p:cxnSp>
          <p:nvCxnSpPr>
            <p:cNvPr id="195" name="Straight Arrow Connector 194">
              <a:extLst>
                <a:ext uri="{FF2B5EF4-FFF2-40B4-BE49-F238E27FC236}">
                  <a16:creationId xmlns:a16="http://schemas.microsoft.com/office/drawing/2014/main" id="{A99E260F-157D-DD3C-71E8-ECC5537D4914}"/>
                </a:ext>
              </a:extLst>
            </p:cNvPr>
            <p:cNvCxnSpPr>
              <a:cxnSpLocks/>
            </p:cNvCxnSpPr>
            <p:nvPr/>
          </p:nvCxnSpPr>
          <p:spPr>
            <a:xfrm>
              <a:off x="5550456" y="4935403"/>
              <a:ext cx="0" cy="1097671"/>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196" name="Elbow Connector 195">
              <a:extLst>
                <a:ext uri="{FF2B5EF4-FFF2-40B4-BE49-F238E27FC236}">
                  <a16:creationId xmlns:a16="http://schemas.microsoft.com/office/drawing/2014/main" id="{53CA48DC-C4BC-578E-D830-0C22E4FEBA21}"/>
                </a:ext>
              </a:extLst>
            </p:cNvPr>
            <p:cNvCxnSpPr>
              <a:cxnSpLocks/>
              <a:stCxn id="205" idx="1"/>
            </p:cNvCxnSpPr>
            <p:nvPr/>
          </p:nvCxnSpPr>
          <p:spPr>
            <a:xfrm rot="5400000">
              <a:off x="7037221" y="5553346"/>
              <a:ext cx="175229" cy="1645842"/>
            </a:xfrm>
            <a:prstGeom prst="bentConnector2">
              <a:avLst/>
            </a:prstGeom>
            <a:ln w="28575">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97" name="TextBox 196">
              <a:extLst>
                <a:ext uri="{FF2B5EF4-FFF2-40B4-BE49-F238E27FC236}">
                  <a16:creationId xmlns:a16="http://schemas.microsoft.com/office/drawing/2014/main" id="{DAEF2C48-8A5F-6B22-A5D3-89AA6CD0B1C6}"/>
                </a:ext>
              </a:extLst>
            </p:cNvPr>
            <p:cNvSpPr txBox="1"/>
            <p:nvPr/>
          </p:nvSpPr>
          <p:spPr>
            <a:xfrm>
              <a:off x="5404310" y="6045585"/>
              <a:ext cx="892991" cy="467658"/>
            </a:xfrm>
            <a:prstGeom prst="roundRect">
              <a:avLst/>
            </a:prstGeom>
            <a:solidFill>
              <a:srgbClr val="E4E1F2"/>
            </a:solidFill>
            <a:ln w="38100">
              <a:solidFill>
                <a:srgbClr val="FF796C"/>
              </a:solidFill>
            </a:ln>
            <a:effectLst>
              <a:outerShdw blurRad="50800" dist="38100" dir="8100000" algn="tr" rotWithShape="0">
                <a:prstClr val="black">
                  <a:alpha val="40000"/>
                </a:prstClr>
              </a:outerShdw>
            </a:effectLst>
          </p:spPr>
          <p:txBody>
            <a:bodyPr wrap="square" lIns="0" tIns="0" rIns="0" bIns="0" rtlCol="0">
              <a:noAutofit/>
            </a:bodyPr>
            <a:lstStyle/>
            <a:p>
              <a:pPr algn="ctr"/>
              <a:r>
                <a:rPr lang="en-US" sz="1400" b="1">
                  <a:solidFill>
                    <a:srgbClr val="453370"/>
                  </a:solidFill>
                  <a:latin typeface="Franklin Gothic Medium" panose="020B0603020102020204" pitchFamily="34" charset="0"/>
                  <a:cs typeface="Calibri" panose="020F0502020204030204" pitchFamily="34" charset="0"/>
                </a:rPr>
                <a:t>RDMA Engine</a:t>
              </a:r>
            </a:p>
          </p:txBody>
        </p:sp>
        <p:cxnSp>
          <p:nvCxnSpPr>
            <p:cNvPr id="198" name="Straight Connector 197">
              <a:extLst>
                <a:ext uri="{FF2B5EF4-FFF2-40B4-BE49-F238E27FC236}">
                  <a16:creationId xmlns:a16="http://schemas.microsoft.com/office/drawing/2014/main" id="{40E73641-1F1E-BC7A-DA39-9617BFF1E88F}"/>
                </a:ext>
              </a:extLst>
            </p:cNvPr>
            <p:cNvCxnSpPr>
              <a:cxnSpLocks/>
            </p:cNvCxnSpPr>
            <p:nvPr/>
          </p:nvCxnSpPr>
          <p:spPr>
            <a:xfrm flipV="1">
              <a:off x="5543732" y="4941234"/>
              <a:ext cx="2065120" cy="7747"/>
            </a:xfrm>
            <a:prstGeom prst="line">
              <a:avLst/>
            </a:prstGeom>
            <a:ln w="38100">
              <a:solidFill>
                <a:srgbClr val="FF796C"/>
              </a:solidFill>
            </a:ln>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71836353-A0CB-A297-83FB-9AFAE629D729}"/>
                </a:ext>
              </a:extLst>
            </p:cNvPr>
            <p:cNvCxnSpPr>
              <a:cxnSpLocks/>
            </p:cNvCxnSpPr>
            <p:nvPr/>
          </p:nvCxnSpPr>
          <p:spPr>
            <a:xfrm flipV="1">
              <a:off x="7603065" y="4753056"/>
              <a:ext cx="0" cy="199709"/>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Elbow Connector 199">
              <a:extLst>
                <a:ext uri="{FF2B5EF4-FFF2-40B4-BE49-F238E27FC236}">
                  <a16:creationId xmlns:a16="http://schemas.microsoft.com/office/drawing/2014/main" id="{1E5C8B56-E3C1-AEC6-66DC-AB2A9EB50063}"/>
                </a:ext>
              </a:extLst>
            </p:cNvPr>
            <p:cNvCxnSpPr>
              <a:cxnSpLocks/>
              <a:stCxn id="210" idx="2"/>
            </p:cNvCxnSpPr>
            <p:nvPr/>
          </p:nvCxnSpPr>
          <p:spPr>
            <a:xfrm rot="5400000">
              <a:off x="6525790" y="5745916"/>
              <a:ext cx="298768" cy="784705"/>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201" name="Group 200">
            <a:extLst>
              <a:ext uri="{FF2B5EF4-FFF2-40B4-BE49-F238E27FC236}">
                <a16:creationId xmlns:a16="http://schemas.microsoft.com/office/drawing/2014/main" id="{28188E26-7BCB-978A-6460-10632A759630}"/>
              </a:ext>
            </a:extLst>
          </p:cNvPr>
          <p:cNvGrpSpPr/>
          <p:nvPr/>
        </p:nvGrpSpPr>
        <p:grpSpPr>
          <a:xfrm>
            <a:off x="5601626" y="4637055"/>
            <a:ext cx="2988569" cy="1657326"/>
            <a:chOff x="5601626" y="4560855"/>
            <a:chExt cx="2988569" cy="1657326"/>
          </a:xfrm>
        </p:grpSpPr>
        <p:sp>
          <p:nvSpPr>
            <p:cNvPr id="202" name="Rounded Rectangle 201">
              <a:extLst>
                <a:ext uri="{FF2B5EF4-FFF2-40B4-BE49-F238E27FC236}">
                  <a16:creationId xmlns:a16="http://schemas.microsoft.com/office/drawing/2014/main" id="{EA9785A8-9FBC-AA0B-7E5D-7E0965FCD9A9}"/>
                </a:ext>
              </a:extLst>
            </p:cNvPr>
            <p:cNvSpPr/>
            <p:nvPr/>
          </p:nvSpPr>
          <p:spPr>
            <a:xfrm>
              <a:off x="6415819" y="4560855"/>
              <a:ext cx="732705" cy="18309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L1 TLB</a:t>
              </a:r>
            </a:p>
          </p:txBody>
        </p:sp>
        <p:sp>
          <p:nvSpPr>
            <p:cNvPr id="203" name="Rectangle 202">
              <a:extLst>
                <a:ext uri="{FF2B5EF4-FFF2-40B4-BE49-F238E27FC236}">
                  <a16:creationId xmlns:a16="http://schemas.microsoft.com/office/drawing/2014/main" id="{759EBB1D-4372-97CF-43D1-D324B4103D96}"/>
                </a:ext>
              </a:extLst>
            </p:cNvPr>
            <p:cNvSpPr/>
            <p:nvPr/>
          </p:nvSpPr>
          <p:spPr>
            <a:xfrm>
              <a:off x="7176335" y="4562370"/>
              <a:ext cx="732706" cy="181580"/>
            </a:xfrm>
            <a:prstGeom prst="rect">
              <a:avLst/>
            </a:prstGeom>
            <a:solidFill>
              <a:srgbClr val="FFFFDC"/>
            </a:solidFill>
            <a:ln w="38100">
              <a:solidFill>
                <a:srgbClr val="FF79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 L1 $   </a:t>
              </a:r>
            </a:p>
          </p:txBody>
        </p:sp>
        <p:sp>
          <p:nvSpPr>
            <p:cNvPr id="204" name="Rounded Rectangle 203">
              <a:extLst>
                <a:ext uri="{FF2B5EF4-FFF2-40B4-BE49-F238E27FC236}">
                  <a16:creationId xmlns:a16="http://schemas.microsoft.com/office/drawing/2014/main" id="{6F59BBB8-7AB8-467E-F841-55B9B0FE3F42}"/>
                </a:ext>
              </a:extLst>
            </p:cNvPr>
            <p:cNvSpPr/>
            <p:nvPr/>
          </p:nvSpPr>
          <p:spPr>
            <a:xfrm>
              <a:off x="5601626" y="5497352"/>
              <a:ext cx="828839" cy="40517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a:t>
              </a:r>
            </a:p>
            <a:p>
              <a:pPr algn="ctr"/>
              <a:r>
                <a:rPr lang="en-US" sz="1400">
                  <a:solidFill>
                    <a:schemeClr val="tx1"/>
                  </a:solidFill>
                  <a:latin typeface="Franklin Gothic Medium" panose="020B0603020102020204" pitchFamily="34" charset="0"/>
                  <a:cs typeface="Calibri" panose="020F0502020204030204" pitchFamily="34" charset="0"/>
                </a:rPr>
                <a:t>L2 TLB</a:t>
              </a:r>
            </a:p>
          </p:txBody>
        </p:sp>
        <p:sp>
          <p:nvSpPr>
            <p:cNvPr id="205" name="Rounded Rectangle 204">
              <a:extLst>
                <a:ext uri="{FF2B5EF4-FFF2-40B4-BE49-F238E27FC236}">
                  <a16:creationId xmlns:a16="http://schemas.microsoft.com/office/drawing/2014/main" id="{E4BAAB30-DE3E-61DD-3EF3-C670846F5883}"/>
                </a:ext>
              </a:extLst>
            </p:cNvPr>
            <p:cNvSpPr/>
            <p:nvPr/>
          </p:nvSpPr>
          <p:spPr>
            <a:xfrm rot="16200000">
              <a:off x="7429426" y="5444338"/>
              <a:ext cx="1036661" cy="499570"/>
            </a:xfrm>
            <a:prstGeom prst="roundRect">
              <a:avLst/>
            </a:prstGeom>
            <a:solidFill>
              <a:srgbClr val="FFFFDC"/>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 L2 Cache</a:t>
              </a:r>
            </a:p>
          </p:txBody>
        </p:sp>
        <p:sp>
          <p:nvSpPr>
            <p:cNvPr id="206" name="Rounded Rectangle 205">
              <a:extLst>
                <a:ext uri="{FF2B5EF4-FFF2-40B4-BE49-F238E27FC236}">
                  <a16:creationId xmlns:a16="http://schemas.microsoft.com/office/drawing/2014/main" id="{CBCFCD09-EDBE-BF2E-9460-EC724CA1E97B}"/>
                </a:ext>
              </a:extLst>
            </p:cNvPr>
            <p:cNvSpPr/>
            <p:nvPr/>
          </p:nvSpPr>
          <p:spPr>
            <a:xfrm rot="16200000">
              <a:off x="7891422" y="5519408"/>
              <a:ext cx="1036661" cy="360885"/>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HBM</a:t>
              </a:r>
            </a:p>
          </p:txBody>
        </p:sp>
        <p:cxnSp>
          <p:nvCxnSpPr>
            <p:cNvPr id="207" name="Straight Arrow Connector 206">
              <a:extLst>
                <a:ext uri="{FF2B5EF4-FFF2-40B4-BE49-F238E27FC236}">
                  <a16:creationId xmlns:a16="http://schemas.microsoft.com/office/drawing/2014/main" id="{64380859-AE05-E9AE-6D42-9E5EB84227DC}"/>
                </a:ext>
              </a:extLst>
            </p:cNvPr>
            <p:cNvCxnSpPr>
              <a:cxnSpLocks/>
            </p:cNvCxnSpPr>
            <p:nvPr/>
          </p:nvCxnSpPr>
          <p:spPr>
            <a:xfrm flipV="1">
              <a:off x="7831830" y="4727572"/>
              <a:ext cx="0" cy="459795"/>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8" name="Elbow Connector 207">
              <a:extLst>
                <a:ext uri="{FF2B5EF4-FFF2-40B4-BE49-F238E27FC236}">
                  <a16:creationId xmlns:a16="http://schemas.microsoft.com/office/drawing/2014/main" id="{1C8ECC02-AE22-8DE1-84E3-09DC2989E676}"/>
                </a:ext>
              </a:extLst>
            </p:cNvPr>
            <p:cNvCxnSpPr>
              <a:cxnSpLocks/>
              <a:stCxn id="202" idx="1"/>
            </p:cNvCxnSpPr>
            <p:nvPr/>
          </p:nvCxnSpPr>
          <p:spPr>
            <a:xfrm rot="10800000" flipV="1">
              <a:off x="6182845" y="4652403"/>
              <a:ext cx="232975" cy="862020"/>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09" name="Rounded Rectangle 208">
              <a:extLst>
                <a:ext uri="{FF2B5EF4-FFF2-40B4-BE49-F238E27FC236}">
                  <a16:creationId xmlns:a16="http://schemas.microsoft.com/office/drawing/2014/main" id="{ADB591CC-E63D-EA58-C757-FCCC1E0596A1}"/>
                </a:ext>
              </a:extLst>
            </p:cNvPr>
            <p:cNvSpPr/>
            <p:nvPr/>
          </p:nvSpPr>
          <p:spPr>
            <a:xfrm>
              <a:off x="6599669" y="5064122"/>
              <a:ext cx="922720" cy="886971"/>
            </a:xfrm>
            <a:prstGeom prst="roundRect">
              <a:avLst>
                <a:gd name="adj" fmla="val 11872"/>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10000"/>
                    <a:lumOff val="90000"/>
                  </a:schemeClr>
                </a:solidFill>
              </a:endParaRPr>
            </a:p>
          </p:txBody>
        </p:sp>
        <p:sp>
          <p:nvSpPr>
            <p:cNvPr id="210" name="Rounded Rectangle 209">
              <a:extLst>
                <a:ext uri="{FF2B5EF4-FFF2-40B4-BE49-F238E27FC236}">
                  <a16:creationId xmlns:a16="http://schemas.microsoft.com/office/drawing/2014/main" id="{88D9DDFB-434A-1A05-A01F-71BF19E9CDF9}"/>
                </a:ext>
              </a:extLst>
            </p:cNvPr>
            <p:cNvSpPr/>
            <p:nvPr/>
          </p:nvSpPr>
          <p:spPr>
            <a:xfrm>
              <a:off x="6653260" y="5500875"/>
              <a:ext cx="828531" cy="411809"/>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Page Walker</a:t>
              </a:r>
            </a:p>
          </p:txBody>
        </p:sp>
        <p:sp>
          <p:nvSpPr>
            <p:cNvPr id="211" name="Rounded Rectangle 210">
              <a:extLst>
                <a:ext uri="{FF2B5EF4-FFF2-40B4-BE49-F238E27FC236}">
                  <a16:creationId xmlns:a16="http://schemas.microsoft.com/office/drawing/2014/main" id="{06382EE5-E6E0-E2E6-1204-D7AE86CF87A9}"/>
                </a:ext>
              </a:extLst>
            </p:cNvPr>
            <p:cNvSpPr/>
            <p:nvPr/>
          </p:nvSpPr>
          <p:spPr>
            <a:xfrm>
              <a:off x="6653260" y="5236665"/>
              <a:ext cx="828530" cy="22643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PWC</a:t>
              </a:r>
            </a:p>
          </p:txBody>
        </p:sp>
        <p:cxnSp>
          <p:nvCxnSpPr>
            <p:cNvPr id="212" name="Straight Arrow Connector 211">
              <a:extLst>
                <a:ext uri="{FF2B5EF4-FFF2-40B4-BE49-F238E27FC236}">
                  <a16:creationId xmlns:a16="http://schemas.microsoft.com/office/drawing/2014/main" id="{3D2DBDAD-6A25-8A73-F14A-1B2DCBEB1474}"/>
                </a:ext>
              </a:extLst>
            </p:cNvPr>
            <p:cNvCxnSpPr>
              <a:cxnSpLocks/>
            </p:cNvCxnSpPr>
            <p:nvPr/>
          </p:nvCxnSpPr>
          <p:spPr>
            <a:xfrm flipH="1">
              <a:off x="7500120" y="5717078"/>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3" name="TextBox 212">
              <a:extLst>
                <a:ext uri="{FF2B5EF4-FFF2-40B4-BE49-F238E27FC236}">
                  <a16:creationId xmlns:a16="http://schemas.microsoft.com/office/drawing/2014/main" id="{AEBDF16B-9E93-923C-5BAB-C3113FF3F868}"/>
                </a:ext>
              </a:extLst>
            </p:cNvPr>
            <p:cNvSpPr txBox="1"/>
            <p:nvPr/>
          </p:nvSpPr>
          <p:spPr>
            <a:xfrm>
              <a:off x="6724350" y="4993571"/>
              <a:ext cx="731080" cy="319533"/>
            </a:xfrm>
            <a:prstGeom prst="rect">
              <a:avLst/>
            </a:prstGeom>
            <a:noFill/>
          </p:spPr>
          <p:txBody>
            <a:bodyPr wrap="none" rtlCol="0">
              <a:spAutoFit/>
            </a:bodyPr>
            <a:lstStyle/>
            <a:p>
              <a:r>
                <a:rPr lang="en-US" sz="1400">
                  <a:latin typeface="Franklin Gothic Medium" panose="020B0603020102020204" pitchFamily="34" charset="0"/>
                </a:rPr>
                <a:t>GMMU</a:t>
              </a:r>
            </a:p>
          </p:txBody>
        </p:sp>
        <p:cxnSp>
          <p:nvCxnSpPr>
            <p:cNvPr id="214" name="Straight Arrow Connector 213">
              <a:extLst>
                <a:ext uri="{FF2B5EF4-FFF2-40B4-BE49-F238E27FC236}">
                  <a16:creationId xmlns:a16="http://schemas.microsoft.com/office/drawing/2014/main" id="{246E9BC5-9CEF-A62F-2E43-ED775F76DF7A}"/>
                </a:ext>
              </a:extLst>
            </p:cNvPr>
            <p:cNvCxnSpPr>
              <a:cxnSpLocks/>
            </p:cNvCxnSpPr>
            <p:nvPr/>
          </p:nvCxnSpPr>
          <p:spPr>
            <a:xfrm flipH="1">
              <a:off x="6439696" y="5693484"/>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218" name="Left Bracket 217">
            <a:extLst>
              <a:ext uri="{FF2B5EF4-FFF2-40B4-BE49-F238E27FC236}">
                <a16:creationId xmlns:a16="http://schemas.microsoft.com/office/drawing/2014/main" id="{C8B40CCB-749A-CB30-2FC4-BD639D4035CA}"/>
              </a:ext>
            </a:extLst>
          </p:cNvPr>
          <p:cNvSpPr/>
          <p:nvPr/>
        </p:nvSpPr>
        <p:spPr>
          <a:xfrm rot="16200000">
            <a:off x="9661594" y="5923212"/>
            <a:ext cx="99725" cy="418413"/>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0" name="Left Bracket 219">
            <a:extLst>
              <a:ext uri="{FF2B5EF4-FFF2-40B4-BE49-F238E27FC236}">
                <a16:creationId xmlns:a16="http://schemas.microsoft.com/office/drawing/2014/main" id="{CCDC467F-2C9C-0048-C9BB-B612A7BC1165}"/>
              </a:ext>
            </a:extLst>
          </p:cNvPr>
          <p:cNvSpPr/>
          <p:nvPr/>
        </p:nvSpPr>
        <p:spPr>
          <a:xfrm rot="16200000">
            <a:off x="10632726" y="5408593"/>
            <a:ext cx="99725" cy="1447648"/>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2" name="Rectangle 221">
            <a:extLst>
              <a:ext uri="{FF2B5EF4-FFF2-40B4-BE49-F238E27FC236}">
                <a16:creationId xmlns:a16="http://schemas.microsoft.com/office/drawing/2014/main" id="{AD44C747-CA52-A028-A3F3-FC46990DCCBE}"/>
              </a:ext>
            </a:extLst>
          </p:cNvPr>
          <p:cNvSpPr/>
          <p:nvPr/>
        </p:nvSpPr>
        <p:spPr>
          <a:xfrm>
            <a:off x="9489550" y="5806684"/>
            <a:ext cx="1904163" cy="23734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TextBox 222">
            <a:extLst>
              <a:ext uri="{FF2B5EF4-FFF2-40B4-BE49-F238E27FC236}">
                <a16:creationId xmlns:a16="http://schemas.microsoft.com/office/drawing/2014/main" id="{DAF1CD20-4A69-5525-741C-FA5BC2D13F57}"/>
              </a:ext>
            </a:extLst>
          </p:cNvPr>
          <p:cNvSpPr txBox="1"/>
          <p:nvPr/>
        </p:nvSpPr>
        <p:spPr>
          <a:xfrm>
            <a:off x="8920133" y="6182280"/>
            <a:ext cx="1346200" cy="523220"/>
          </a:xfrm>
          <a:prstGeom prst="rect">
            <a:avLst/>
          </a:prstGeom>
          <a:noFill/>
        </p:spPr>
        <p:txBody>
          <a:bodyPr wrap="square" rtlCol="0">
            <a:spAutoFit/>
          </a:bodyPr>
          <a:lstStyle/>
          <a:p>
            <a:pPr algn="ctr"/>
            <a:r>
              <a:rPr lang="en-US" sz="1400" b="1">
                <a:solidFill>
                  <a:schemeClr val="accent6"/>
                </a:solidFill>
                <a:latin typeface="Franklin Gothic Medium" panose="020B0603020102020204" pitchFamily="34" charset="0"/>
              </a:rPr>
              <a:t>Required by wavefront</a:t>
            </a:r>
          </a:p>
        </p:txBody>
      </p:sp>
      <p:sp>
        <p:nvSpPr>
          <p:cNvPr id="224" name="TextBox 223">
            <a:extLst>
              <a:ext uri="{FF2B5EF4-FFF2-40B4-BE49-F238E27FC236}">
                <a16:creationId xmlns:a16="http://schemas.microsoft.com/office/drawing/2014/main" id="{9E0FA872-B2FD-7EAB-19A9-6D020DD6FBA5}"/>
              </a:ext>
            </a:extLst>
          </p:cNvPr>
          <p:cNvSpPr txBox="1"/>
          <p:nvPr/>
        </p:nvSpPr>
        <p:spPr>
          <a:xfrm>
            <a:off x="10019075" y="6174065"/>
            <a:ext cx="1632934" cy="523220"/>
          </a:xfrm>
          <a:prstGeom prst="rect">
            <a:avLst/>
          </a:prstGeom>
          <a:noFill/>
        </p:spPr>
        <p:txBody>
          <a:bodyPr wrap="square" rtlCol="0">
            <a:spAutoFit/>
          </a:bodyPr>
          <a:lstStyle/>
          <a:p>
            <a:pPr algn="ctr"/>
            <a:r>
              <a:rPr lang="en-US" sz="1400" b="1">
                <a:solidFill>
                  <a:srgbClr val="D81E00"/>
                </a:solidFill>
                <a:latin typeface="Franklin Gothic Medium" panose="020B0603020102020204" pitchFamily="34" charset="0"/>
              </a:rPr>
              <a:t>Prefetched as part of cache line</a:t>
            </a:r>
          </a:p>
        </p:txBody>
      </p:sp>
      <p:sp>
        <p:nvSpPr>
          <p:cNvPr id="22" name="Rectangle 21">
            <a:extLst>
              <a:ext uri="{FF2B5EF4-FFF2-40B4-BE49-F238E27FC236}">
                <a16:creationId xmlns:a16="http://schemas.microsoft.com/office/drawing/2014/main" id="{7E91DC3B-D40E-45CA-F336-00004B98BB64}"/>
              </a:ext>
            </a:extLst>
          </p:cNvPr>
          <p:cNvSpPr/>
          <p:nvPr/>
        </p:nvSpPr>
        <p:spPr>
          <a:xfrm>
            <a:off x="1884036" y="3397883"/>
            <a:ext cx="309008" cy="176102"/>
          </a:xfrm>
          <a:prstGeom prst="rect">
            <a:avLst/>
          </a:prstGeom>
          <a:solidFill>
            <a:schemeClr val="bg2">
              <a:lumMod val="75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2D6CA47-5AC0-423D-C246-FAC2A1FA6FEC}"/>
              </a:ext>
            </a:extLst>
          </p:cNvPr>
          <p:cNvSpPr/>
          <p:nvPr/>
        </p:nvSpPr>
        <p:spPr>
          <a:xfrm flipV="1">
            <a:off x="1878579" y="2940158"/>
            <a:ext cx="315873" cy="457725"/>
          </a:xfrm>
          <a:prstGeom prst="rect">
            <a:avLst/>
          </a:prstGeom>
          <a:pattFill prst="wdDnDiag">
            <a:fgClr>
              <a:schemeClr val="bg1">
                <a:lumMod val="75000"/>
              </a:schemeClr>
            </a:fgClr>
            <a:bgClr>
              <a:schemeClr val="bg1"/>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71C2D49D-17AC-2B1F-1C5A-48D091D89E3B}"/>
              </a:ext>
            </a:extLst>
          </p:cNvPr>
          <p:cNvSpPr txBox="1"/>
          <p:nvPr/>
        </p:nvSpPr>
        <p:spPr>
          <a:xfrm>
            <a:off x="1983990" y="2548575"/>
            <a:ext cx="1574465" cy="400110"/>
          </a:xfrm>
          <a:prstGeom prst="rect">
            <a:avLst/>
          </a:prstGeom>
          <a:noFill/>
          <a:ln>
            <a:noFill/>
          </a:ln>
        </p:spPr>
        <p:txBody>
          <a:bodyPr wrap="square">
            <a:spAutoFit/>
          </a:bodyPr>
          <a:lstStyle/>
          <a:p>
            <a:pPr algn="ctr"/>
            <a:r>
              <a:rPr lang="en-US" sz="2000" b="1">
                <a:solidFill>
                  <a:srgbClr val="FF796C"/>
                </a:solidFill>
              </a:rPr>
              <a:t>Read</a:t>
            </a:r>
            <a:r>
              <a:rPr lang="en-US" sz="2000"/>
              <a:t> </a:t>
            </a:r>
            <a:r>
              <a:rPr lang="en-US" sz="2000" b="1" err="1">
                <a:solidFill>
                  <a:srgbClr val="AA4F23"/>
                </a:solidFill>
              </a:rPr>
              <a:t>Rsp</a:t>
            </a:r>
            <a:endParaRPr lang="en-US" sz="2000">
              <a:latin typeface="Franklin Gothic Medium" panose="020B0603020102020204" pitchFamily="34" charset="0"/>
            </a:endParaRPr>
          </a:p>
        </p:txBody>
      </p:sp>
      <p:sp>
        <p:nvSpPr>
          <p:cNvPr id="26" name="Rectangle 25">
            <a:extLst>
              <a:ext uri="{FF2B5EF4-FFF2-40B4-BE49-F238E27FC236}">
                <a16:creationId xmlns:a16="http://schemas.microsoft.com/office/drawing/2014/main" id="{DAA7E0CA-A724-7F90-CBB6-ABD9AC698745}"/>
              </a:ext>
            </a:extLst>
          </p:cNvPr>
          <p:cNvSpPr/>
          <p:nvPr/>
        </p:nvSpPr>
        <p:spPr>
          <a:xfrm>
            <a:off x="3317108" y="2940919"/>
            <a:ext cx="310896" cy="633066"/>
          </a:xfrm>
          <a:prstGeom prst="rect">
            <a:avLst/>
          </a:prstGeom>
          <a:solidFill>
            <a:srgbClr val="FF796C"/>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F51049-8F50-FE9E-B3FA-BBD99B73C8D1}"/>
              </a:ext>
            </a:extLst>
          </p:cNvPr>
          <p:cNvSpPr/>
          <p:nvPr/>
        </p:nvSpPr>
        <p:spPr>
          <a:xfrm>
            <a:off x="2953097" y="2940920"/>
            <a:ext cx="310896" cy="632661"/>
          </a:xfrm>
          <a:prstGeom prst="rect">
            <a:avLst/>
          </a:prstGeom>
          <a:solidFill>
            <a:srgbClr val="FF796C"/>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873B03E-A2AE-3A74-2CB3-C84F760DB198}"/>
              </a:ext>
            </a:extLst>
          </p:cNvPr>
          <p:cNvSpPr/>
          <p:nvPr/>
        </p:nvSpPr>
        <p:spPr>
          <a:xfrm>
            <a:off x="2599220" y="2940923"/>
            <a:ext cx="310896" cy="638044"/>
          </a:xfrm>
          <a:prstGeom prst="rect">
            <a:avLst/>
          </a:prstGeom>
          <a:solidFill>
            <a:srgbClr val="FF796C"/>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54C27FD-B2E1-2157-AABC-FE8C10A9E305}"/>
              </a:ext>
            </a:extLst>
          </p:cNvPr>
          <p:cNvSpPr/>
          <p:nvPr/>
        </p:nvSpPr>
        <p:spPr>
          <a:xfrm>
            <a:off x="2241604" y="2941324"/>
            <a:ext cx="310896" cy="638044"/>
          </a:xfrm>
          <a:prstGeom prst="rect">
            <a:avLst/>
          </a:prstGeom>
          <a:solidFill>
            <a:schemeClr val="accent6">
              <a:lumMod val="40000"/>
              <a:lumOff val="60000"/>
            </a:schemeClr>
          </a:solid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Bracket 29">
            <a:extLst>
              <a:ext uri="{FF2B5EF4-FFF2-40B4-BE49-F238E27FC236}">
                <a16:creationId xmlns:a16="http://schemas.microsoft.com/office/drawing/2014/main" id="{195BCEC3-342C-F1C7-6C7F-BA8F6B126212}"/>
              </a:ext>
            </a:extLst>
          </p:cNvPr>
          <p:cNvSpPr/>
          <p:nvPr/>
        </p:nvSpPr>
        <p:spPr>
          <a:xfrm rot="16200000">
            <a:off x="1970841" y="3513826"/>
            <a:ext cx="74129" cy="307600"/>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Left Bracket 30">
            <a:extLst>
              <a:ext uri="{FF2B5EF4-FFF2-40B4-BE49-F238E27FC236}">
                <a16:creationId xmlns:a16="http://schemas.microsoft.com/office/drawing/2014/main" id="{79780159-1402-7CF2-65D8-8D43C82FA6FE}"/>
              </a:ext>
            </a:extLst>
          </p:cNvPr>
          <p:cNvSpPr/>
          <p:nvPr/>
        </p:nvSpPr>
        <p:spPr>
          <a:xfrm rot="16200000">
            <a:off x="2892149" y="3002109"/>
            <a:ext cx="75581" cy="1332481"/>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941571E1-B3C6-CF6A-1558-F23E0E49FEB0}"/>
              </a:ext>
            </a:extLst>
          </p:cNvPr>
          <p:cNvSpPr txBox="1"/>
          <p:nvPr/>
        </p:nvSpPr>
        <p:spPr>
          <a:xfrm>
            <a:off x="1481325" y="3677670"/>
            <a:ext cx="1056068" cy="400110"/>
          </a:xfrm>
          <a:prstGeom prst="rect">
            <a:avLst/>
          </a:prstGeom>
          <a:noFill/>
        </p:spPr>
        <p:txBody>
          <a:bodyPr wrap="square" rtlCol="0">
            <a:spAutoFit/>
          </a:bodyPr>
          <a:lstStyle/>
          <a:p>
            <a:r>
              <a:rPr lang="en-US" sz="2000">
                <a:latin typeface="Tw Cen MT" panose="020B0602020104020603" pitchFamily="34" charset="77"/>
              </a:rPr>
              <a:t>Header</a:t>
            </a:r>
          </a:p>
        </p:txBody>
      </p:sp>
      <p:sp>
        <p:nvSpPr>
          <p:cNvPr id="33" name="TextBox 32">
            <a:extLst>
              <a:ext uri="{FF2B5EF4-FFF2-40B4-BE49-F238E27FC236}">
                <a16:creationId xmlns:a16="http://schemas.microsoft.com/office/drawing/2014/main" id="{530C553A-3EA3-672E-9043-C1C65E764B76}"/>
              </a:ext>
            </a:extLst>
          </p:cNvPr>
          <p:cNvSpPr txBox="1"/>
          <p:nvPr/>
        </p:nvSpPr>
        <p:spPr>
          <a:xfrm>
            <a:off x="2449778" y="3677696"/>
            <a:ext cx="1122956" cy="400110"/>
          </a:xfrm>
          <a:prstGeom prst="rect">
            <a:avLst/>
          </a:prstGeom>
          <a:noFill/>
        </p:spPr>
        <p:txBody>
          <a:bodyPr wrap="square" rtlCol="0">
            <a:spAutoFit/>
          </a:bodyPr>
          <a:lstStyle/>
          <a:p>
            <a:r>
              <a:rPr lang="en-US" sz="2000">
                <a:latin typeface="Tw Cen MT" panose="020B0602020104020603" pitchFamily="34" charset="77"/>
              </a:rPr>
              <a:t>Payload</a:t>
            </a:r>
          </a:p>
        </p:txBody>
      </p:sp>
      <p:sp>
        <p:nvSpPr>
          <p:cNvPr id="25" name="Rectangle 24">
            <a:extLst>
              <a:ext uri="{FF2B5EF4-FFF2-40B4-BE49-F238E27FC236}">
                <a16:creationId xmlns:a16="http://schemas.microsoft.com/office/drawing/2014/main" id="{74FE4ADA-81DA-5875-9753-D5245BCD6634}"/>
              </a:ext>
            </a:extLst>
          </p:cNvPr>
          <p:cNvSpPr/>
          <p:nvPr/>
        </p:nvSpPr>
        <p:spPr>
          <a:xfrm>
            <a:off x="1885444" y="2941325"/>
            <a:ext cx="309008" cy="63266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58150457-4B29-34A1-FBD1-3FA23A835959}"/>
              </a:ext>
            </a:extLst>
          </p:cNvPr>
          <p:cNvSpPr/>
          <p:nvPr/>
        </p:nvSpPr>
        <p:spPr>
          <a:xfrm>
            <a:off x="2773935" y="4399954"/>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3A20EEB-D2CC-3CED-AD57-4C294826474E}"/>
              </a:ext>
            </a:extLst>
          </p:cNvPr>
          <p:cNvSpPr/>
          <p:nvPr/>
        </p:nvSpPr>
        <p:spPr>
          <a:xfrm>
            <a:off x="681069" y="4397583"/>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21A12071-EEDE-DB4C-DE7A-2AA68FF145EA}"/>
              </a:ext>
            </a:extLst>
          </p:cNvPr>
          <p:cNvSpPr/>
          <p:nvPr/>
        </p:nvSpPr>
        <p:spPr>
          <a:xfrm>
            <a:off x="1802078" y="4474899"/>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8347E56-2D60-8EA8-724A-552A5422E412}"/>
              </a:ext>
            </a:extLst>
          </p:cNvPr>
          <p:cNvCxnSpPr>
            <a:cxnSpLocks/>
          </p:cNvCxnSpPr>
          <p:nvPr/>
        </p:nvCxnSpPr>
        <p:spPr>
          <a:xfrm flipH="1">
            <a:off x="1419333" y="451060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34119E3-33D7-33A0-BBD5-D8F28ACF2613}"/>
              </a:ext>
            </a:extLst>
          </p:cNvPr>
          <p:cNvCxnSpPr>
            <a:cxnSpLocks/>
          </p:cNvCxnSpPr>
          <p:nvPr/>
        </p:nvCxnSpPr>
        <p:spPr>
          <a:xfrm flipH="1">
            <a:off x="1419333" y="459707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431E1FF-D6D8-8047-C0AA-17190832F070}"/>
              </a:ext>
            </a:extLst>
          </p:cNvPr>
          <p:cNvCxnSpPr>
            <a:cxnSpLocks/>
          </p:cNvCxnSpPr>
          <p:nvPr/>
        </p:nvCxnSpPr>
        <p:spPr>
          <a:xfrm flipH="1">
            <a:off x="1419333" y="468780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1AEE935-FD3A-B725-4A2A-D5DC130F6411}"/>
              </a:ext>
            </a:extLst>
          </p:cNvPr>
          <p:cNvCxnSpPr>
            <a:cxnSpLocks/>
          </p:cNvCxnSpPr>
          <p:nvPr/>
        </p:nvCxnSpPr>
        <p:spPr>
          <a:xfrm flipH="1">
            <a:off x="1419333" y="4777390"/>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96F75EC-FE94-B77A-46BC-8F7D61F6576C}"/>
              </a:ext>
            </a:extLst>
          </p:cNvPr>
          <p:cNvCxnSpPr>
            <a:cxnSpLocks/>
          </p:cNvCxnSpPr>
          <p:nvPr/>
        </p:nvCxnSpPr>
        <p:spPr>
          <a:xfrm flipH="1">
            <a:off x="2454955" y="4602513"/>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741B8F6-8F2A-2285-2106-E2052DD95847}"/>
              </a:ext>
            </a:extLst>
          </p:cNvPr>
          <p:cNvCxnSpPr>
            <a:cxnSpLocks/>
          </p:cNvCxnSpPr>
          <p:nvPr/>
        </p:nvCxnSpPr>
        <p:spPr>
          <a:xfrm flipH="1" flipV="1">
            <a:off x="2455967" y="4702830"/>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Rounded Rectangle 15">
            <a:extLst>
              <a:ext uri="{FF2B5EF4-FFF2-40B4-BE49-F238E27FC236}">
                <a16:creationId xmlns:a16="http://schemas.microsoft.com/office/drawing/2014/main" id="{75568A10-DA16-90A6-FE9C-C730F06032FB}"/>
              </a:ext>
            </a:extLst>
          </p:cNvPr>
          <p:cNvSpPr/>
          <p:nvPr/>
        </p:nvSpPr>
        <p:spPr>
          <a:xfrm>
            <a:off x="2871810" y="448286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A9F64D3-6183-5DAA-A5F9-3C28015D04A6}"/>
              </a:ext>
            </a:extLst>
          </p:cNvPr>
          <p:cNvCxnSpPr>
            <a:cxnSpLocks/>
          </p:cNvCxnSpPr>
          <p:nvPr/>
        </p:nvCxnSpPr>
        <p:spPr>
          <a:xfrm flipH="1">
            <a:off x="3524686" y="451857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89759C0-38C1-8D42-A6EB-A51E75470D26}"/>
              </a:ext>
            </a:extLst>
          </p:cNvPr>
          <p:cNvCxnSpPr>
            <a:cxnSpLocks/>
          </p:cNvCxnSpPr>
          <p:nvPr/>
        </p:nvCxnSpPr>
        <p:spPr>
          <a:xfrm flipH="1">
            <a:off x="3524686" y="460503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12372E9-E653-A24C-0708-00CC10591E39}"/>
              </a:ext>
            </a:extLst>
          </p:cNvPr>
          <p:cNvCxnSpPr>
            <a:cxnSpLocks/>
          </p:cNvCxnSpPr>
          <p:nvPr/>
        </p:nvCxnSpPr>
        <p:spPr>
          <a:xfrm flipH="1">
            <a:off x="3524686" y="4695767"/>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D656FD9-1D76-9636-1DDE-51A86B24E26F}"/>
              </a:ext>
            </a:extLst>
          </p:cNvPr>
          <p:cNvCxnSpPr>
            <a:cxnSpLocks/>
          </p:cNvCxnSpPr>
          <p:nvPr/>
        </p:nvCxnSpPr>
        <p:spPr>
          <a:xfrm flipH="1">
            <a:off x="3524686" y="4785353"/>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FBB02F4F-78EE-CCB4-20A8-D40CD58DA66A}"/>
              </a:ext>
            </a:extLst>
          </p:cNvPr>
          <p:cNvSpPr/>
          <p:nvPr/>
        </p:nvSpPr>
        <p:spPr>
          <a:xfrm>
            <a:off x="2773051" y="5407921"/>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7B167133-B405-646D-8365-EDE8A95DCBC0}"/>
              </a:ext>
            </a:extLst>
          </p:cNvPr>
          <p:cNvSpPr/>
          <p:nvPr/>
        </p:nvSpPr>
        <p:spPr>
          <a:xfrm>
            <a:off x="680185" y="5405550"/>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28A37C66-E4A4-7E75-3180-9F9A58142EF9}"/>
              </a:ext>
            </a:extLst>
          </p:cNvPr>
          <p:cNvSpPr/>
          <p:nvPr/>
        </p:nvSpPr>
        <p:spPr>
          <a:xfrm>
            <a:off x="1801194" y="5482866"/>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092A0C80-8EBB-3058-BCE5-05CEBCE7A294}"/>
              </a:ext>
            </a:extLst>
          </p:cNvPr>
          <p:cNvCxnSpPr>
            <a:cxnSpLocks/>
          </p:cNvCxnSpPr>
          <p:nvPr/>
        </p:nvCxnSpPr>
        <p:spPr>
          <a:xfrm flipH="1">
            <a:off x="1418449" y="5518577"/>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8369642-E8C2-A99D-A778-34BF1D17CB48}"/>
              </a:ext>
            </a:extLst>
          </p:cNvPr>
          <p:cNvCxnSpPr>
            <a:cxnSpLocks/>
          </p:cNvCxnSpPr>
          <p:nvPr/>
        </p:nvCxnSpPr>
        <p:spPr>
          <a:xfrm flipH="1">
            <a:off x="1418449" y="560504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CAA58A6-B7F3-8599-5935-20BD54224CF1}"/>
              </a:ext>
            </a:extLst>
          </p:cNvPr>
          <p:cNvCxnSpPr>
            <a:cxnSpLocks/>
          </p:cNvCxnSpPr>
          <p:nvPr/>
        </p:nvCxnSpPr>
        <p:spPr>
          <a:xfrm flipH="1">
            <a:off x="1418449" y="569577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A1AA0D07-FAE6-F4A8-80DE-65116D2661A1}"/>
              </a:ext>
            </a:extLst>
          </p:cNvPr>
          <p:cNvCxnSpPr>
            <a:cxnSpLocks/>
          </p:cNvCxnSpPr>
          <p:nvPr/>
        </p:nvCxnSpPr>
        <p:spPr>
          <a:xfrm flipH="1">
            <a:off x="1418449" y="5785358"/>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643D2A5-3575-DA97-DA1E-131044C11BC6}"/>
              </a:ext>
            </a:extLst>
          </p:cNvPr>
          <p:cNvCxnSpPr>
            <a:cxnSpLocks/>
          </p:cNvCxnSpPr>
          <p:nvPr/>
        </p:nvCxnSpPr>
        <p:spPr>
          <a:xfrm flipH="1">
            <a:off x="2454071" y="5610481"/>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6B5AA018-281E-1F8D-B3E4-3A8817E99DFC}"/>
              </a:ext>
            </a:extLst>
          </p:cNvPr>
          <p:cNvCxnSpPr>
            <a:cxnSpLocks/>
          </p:cNvCxnSpPr>
          <p:nvPr/>
        </p:nvCxnSpPr>
        <p:spPr>
          <a:xfrm flipH="1" flipV="1">
            <a:off x="2455083" y="5710797"/>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5A0A660-2BD5-A0CF-EF07-914D86391673}"/>
              </a:ext>
            </a:extLst>
          </p:cNvPr>
          <p:cNvCxnSpPr>
            <a:cxnSpLocks/>
          </p:cNvCxnSpPr>
          <p:nvPr/>
        </p:nvCxnSpPr>
        <p:spPr>
          <a:xfrm flipH="1">
            <a:off x="3523802" y="552653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CCFBD925-CFBB-712B-F332-DC301EBC3E8E}"/>
              </a:ext>
            </a:extLst>
          </p:cNvPr>
          <p:cNvCxnSpPr>
            <a:cxnSpLocks/>
          </p:cNvCxnSpPr>
          <p:nvPr/>
        </p:nvCxnSpPr>
        <p:spPr>
          <a:xfrm flipH="1">
            <a:off x="3523802" y="561300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CEF7C9C-67E6-2F4B-2E94-EAB88FB20EA3}"/>
              </a:ext>
            </a:extLst>
          </p:cNvPr>
          <p:cNvCxnSpPr>
            <a:cxnSpLocks/>
          </p:cNvCxnSpPr>
          <p:nvPr/>
        </p:nvCxnSpPr>
        <p:spPr>
          <a:xfrm flipH="1">
            <a:off x="3523802" y="570373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9C733F7-F5AD-079D-9CF7-0C7A28E960E6}"/>
              </a:ext>
            </a:extLst>
          </p:cNvPr>
          <p:cNvCxnSpPr>
            <a:cxnSpLocks/>
          </p:cNvCxnSpPr>
          <p:nvPr/>
        </p:nvCxnSpPr>
        <p:spPr>
          <a:xfrm flipH="1">
            <a:off x="3523802" y="5793320"/>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A53A96DE-B22A-5461-946E-69F18C801E78}"/>
              </a:ext>
            </a:extLst>
          </p:cNvPr>
          <p:cNvCxnSpPr>
            <a:cxnSpLocks/>
          </p:cNvCxnSpPr>
          <p:nvPr/>
        </p:nvCxnSpPr>
        <p:spPr>
          <a:xfrm flipV="1">
            <a:off x="1092011" y="4815465"/>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2770455B-B85F-2FDD-6E26-1F19E1B109F1}"/>
              </a:ext>
            </a:extLst>
          </p:cNvPr>
          <p:cNvCxnSpPr>
            <a:cxnSpLocks/>
          </p:cNvCxnSpPr>
          <p:nvPr/>
        </p:nvCxnSpPr>
        <p:spPr>
          <a:xfrm flipV="1">
            <a:off x="2127633" y="4815465"/>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6C7D6B54-5092-5A3D-45DA-DD1A98F22816}"/>
              </a:ext>
            </a:extLst>
          </p:cNvPr>
          <p:cNvCxnSpPr>
            <a:cxnSpLocks/>
          </p:cNvCxnSpPr>
          <p:nvPr/>
        </p:nvCxnSpPr>
        <p:spPr>
          <a:xfrm flipH="1">
            <a:off x="1078989" y="4835790"/>
            <a:ext cx="3154882" cy="636833"/>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72180C8-B49F-310B-4445-C8673A23F6DA}"/>
              </a:ext>
            </a:extLst>
          </p:cNvPr>
          <p:cNvCxnSpPr>
            <a:cxnSpLocks/>
          </p:cNvCxnSpPr>
          <p:nvPr/>
        </p:nvCxnSpPr>
        <p:spPr>
          <a:xfrm flipV="1">
            <a:off x="3189810" y="4820953"/>
            <a:ext cx="0" cy="94762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65" name="Rounded Rectangle 64">
            <a:extLst>
              <a:ext uri="{FF2B5EF4-FFF2-40B4-BE49-F238E27FC236}">
                <a16:creationId xmlns:a16="http://schemas.microsoft.com/office/drawing/2014/main" id="{8BF81857-A023-F604-C70D-473688CBD9D8}"/>
              </a:ext>
            </a:extLst>
          </p:cNvPr>
          <p:cNvSpPr/>
          <p:nvPr/>
        </p:nvSpPr>
        <p:spPr>
          <a:xfrm>
            <a:off x="2870926" y="5490829"/>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B4BD03B5-0DCA-6C4C-C0F1-C25886C8E5AA}"/>
              </a:ext>
            </a:extLst>
          </p:cNvPr>
          <p:cNvCxnSpPr>
            <a:cxnSpLocks/>
          </p:cNvCxnSpPr>
          <p:nvPr/>
        </p:nvCxnSpPr>
        <p:spPr>
          <a:xfrm flipV="1">
            <a:off x="4232986" y="4820953"/>
            <a:ext cx="884" cy="669876"/>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66A25FE-DEF5-C6F5-8229-112877EB5B5E}"/>
              </a:ext>
            </a:extLst>
          </p:cNvPr>
          <p:cNvCxnSpPr>
            <a:cxnSpLocks/>
          </p:cNvCxnSpPr>
          <p:nvPr/>
        </p:nvCxnSpPr>
        <p:spPr>
          <a:xfrm flipH="1" flipV="1">
            <a:off x="1099098" y="4823344"/>
            <a:ext cx="3133888" cy="667485"/>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C0C8A5F4-7794-8926-035E-8FFCD07B7043}"/>
              </a:ext>
            </a:extLst>
          </p:cNvPr>
          <p:cNvSpPr/>
          <p:nvPr/>
        </p:nvSpPr>
        <p:spPr>
          <a:xfrm>
            <a:off x="3906548" y="5490829"/>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2BF86B02-1302-F181-5328-1001246C15F9}"/>
              </a:ext>
            </a:extLst>
          </p:cNvPr>
          <p:cNvSpPr/>
          <p:nvPr/>
        </p:nvSpPr>
        <p:spPr>
          <a:xfrm>
            <a:off x="766457" y="4474899"/>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0860BF3-8123-C33D-5EEE-1327EC879775}"/>
              </a:ext>
            </a:extLst>
          </p:cNvPr>
          <p:cNvSpPr txBox="1"/>
          <p:nvPr/>
        </p:nvSpPr>
        <p:spPr>
          <a:xfrm>
            <a:off x="760542" y="4531820"/>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5</a:t>
            </a:r>
            <a:endParaRPr lang="en-US" sz="1600">
              <a:latin typeface="Franklin Gothic Medium" panose="020B0603020102020204" pitchFamily="34" charset="0"/>
              <a:cs typeface="Calibri" panose="020F0502020204030204" pitchFamily="34" charset="0"/>
            </a:endParaRPr>
          </a:p>
        </p:txBody>
      </p:sp>
      <p:sp>
        <p:nvSpPr>
          <p:cNvPr id="75" name="Rounded Rectangle 74">
            <a:extLst>
              <a:ext uri="{FF2B5EF4-FFF2-40B4-BE49-F238E27FC236}">
                <a16:creationId xmlns:a16="http://schemas.microsoft.com/office/drawing/2014/main" id="{75E7C8C0-5B73-F828-4C0F-3023218E6C77}"/>
              </a:ext>
            </a:extLst>
          </p:cNvPr>
          <p:cNvSpPr/>
          <p:nvPr/>
        </p:nvSpPr>
        <p:spPr>
          <a:xfrm>
            <a:off x="765572" y="5482866"/>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AD12298B-E69A-72F2-1910-E36731093815}"/>
              </a:ext>
            </a:extLst>
          </p:cNvPr>
          <p:cNvSpPr/>
          <p:nvPr/>
        </p:nvSpPr>
        <p:spPr>
          <a:xfrm>
            <a:off x="3907432" y="4482861"/>
            <a:ext cx="652876" cy="340566"/>
          </a:xfrm>
          <a:prstGeom prst="roundRect">
            <a:avLst/>
          </a:prstGeom>
          <a:solidFill>
            <a:schemeClr val="accent4">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3E5D20CD-7260-E274-9A76-10BDF04B5F5B}"/>
              </a:ext>
            </a:extLst>
          </p:cNvPr>
          <p:cNvSpPr txBox="1"/>
          <p:nvPr/>
        </p:nvSpPr>
        <p:spPr>
          <a:xfrm>
            <a:off x="1790766" y="4529207"/>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4</a:t>
            </a:r>
            <a:endParaRPr lang="en-US" sz="1600">
              <a:latin typeface="Franklin Gothic Medium" panose="020B0603020102020204" pitchFamily="34" charset="0"/>
              <a:cs typeface="Calibri" panose="020F0502020204030204" pitchFamily="34" charset="0"/>
            </a:endParaRPr>
          </a:p>
        </p:txBody>
      </p:sp>
      <p:sp>
        <p:nvSpPr>
          <p:cNvPr id="80" name="TextBox 79">
            <a:extLst>
              <a:ext uri="{FF2B5EF4-FFF2-40B4-BE49-F238E27FC236}">
                <a16:creationId xmlns:a16="http://schemas.microsoft.com/office/drawing/2014/main" id="{74BE0BC0-BC9B-3AD4-81F5-9192DA7CE184}"/>
              </a:ext>
            </a:extLst>
          </p:cNvPr>
          <p:cNvSpPr txBox="1"/>
          <p:nvPr/>
        </p:nvSpPr>
        <p:spPr>
          <a:xfrm>
            <a:off x="766638" y="554636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7</a:t>
            </a:r>
            <a:endParaRPr lang="en-US" sz="1600">
              <a:latin typeface="Franklin Gothic Medium" panose="020B0603020102020204" pitchFamily="34" charset="0"/>
              <a:cs typeface="Calibri" panose="020F0502020204030204" pitchFamily="34" charset="0"/>
            </a:endParaRPr>
          </a:p>
        </p:txBody>
      </p:sp>
      <p:sp>
        <p:nvSpPr>
          <p:cNvPr id="81" name="TextBox 80">
            <a:extLst>
              <a:ext uri="{FF2B5EF4-FFF2-40B4-BE49-F238E27FC236}">
                <a16:creationId xmlns:a16="http://schemas.microsoft.com/office/drawing/2014/main" id="{5A7B6CC5-324A-D25C-7A48-A4590014C4DD}"/>
              </a:ext>
            </a:extLst>
          </p:cNvPr>
          <p:cNvSpPr txBox="1"/>
          <p:nvPr/>
        </p:nvSpPr>
        <p:spPr>
          <a:xfrm>
            <a:off x="1794249" y="5549851"/>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6</a:t>
            </a:r>
            <a:endParaRPr lang="en-US" sz="1600">
              <a:latin typeface="Franklin Gothic Medium" panose="020B0603020102020204" pitchFamily="34" charset="0"/>
              <a:cs typeface="Calibri" panose="020F0502020204030204" pitchFamily="34" charset="0"/>
            </a:endParaRPr>
          </a:p>
        </p:txBody>
      </p:sp>
      <p:sp>
        <p:nvSpPr>
          <p:cNvPr id="82" name="TextBox 81">
            <a:extLst>
              <a:ext uri="{FF2B5EF4-FFF2-40B4-BE49-F238E27FC236}">
                <a16:creationId xmlns:a16="http://schemas.microsoft.com/office/drawing/2014/main" id="{EFA96B3B-7D1F-0830-57A0-D39A20067529}"/>
              </a:ext>
            </a:extLst>
          </p:cNvPr>
          <p:cNvSpPr txBox="1"/>
          <p:nvPr/>
        </p:nvSpPr>
        <p:spPr>
          <a:xfrm>
            <a:off x="2869758" y="4529207"/>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6</a:t>
            </a:r>
            <a:endParaRPr lang="en-US" sz="1600">
              <a:latin typeface="Franklin Gothic Medium" panose="020B0603020102020204" pitchFamily="34" charset="0"/>
              <a:cs typeface="Calibri" panose="020F0502020204030204" pitchFamily="34" charset="0"/>
            </a:endParaRPr>
          </a:p>
        </p:txBody>
      </p:sp>
      <p:sp>
        <p:nvSpPr>
          <p:cNvPr id="83" name="TextBox 82">
            <a:extLst>
              <a:ext uri="{FF2B5EF4-FFF2-40B4-BE49-F238E27FC236}">
                <a16:creationId xmlns:a16="http://schemas.microsoft.com/office/drawing/2014/main" id="{9A3D2AD2-FD3D-3A46-A91A-EC83B439EF1A}"/>
              </a:ext>
            </a:extLst>
          </p:cNvPr>
          <p:cNvSpPr txBox="1"/>
          <p:nvPr/>
        </p:nvSpPr>
        <p:spPr>
          <a:xfrm>
            <a:off x="3899982" y="4529207"/>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3</a:t>
            </a:r>
            <a:endParaRPr lang="en-US" sz="1600">
              <a:latin typeface="Franklin Gothic Medium" panose="020B0603020102020204" pitchFamily="34" charset="0"/>
              <a:cs typeface="Calibri" panose="020F0502020204030204" pitchFamily="34" charset="0"/>
            </a:endParaRPr>
          </a:p>
        </p:txBody>
      </p:sp>
      <p:sp>
        <p:nvSpPr>
          <p:cNvPr id="86" name="TextBox 85">
            <a:extLst>
              <a:ext uri="{FF2B5EF4-FFF2-40B4-BE49-F238E27FC236}">
                <a16:creationId xmlns:a16="http://schemas.microsoft.com/office/drawing/2014/main" id="{C91203ED-21E6-03DD-E92F-7BFA863DDF94}"/>
              </a:ext>
            </a:extLst>
          </p:cNvPr>
          <p:cNvSpPr txBox="1"/>
          <p:nvPr/>
        </p:nvSpPr>
        <p:spPr>
          <a:xfrm>
            <a:off x="2881950" y="5553334"/>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0</a:t>
            </a:r>
            <a:endParaRPr lang="en-US" sz="1600">
              <a:latin typeface="Franklin Gothic Medium" panose="020B0603020102020204" pitchFamily="34" charset="0"/>
              <a:cs typeface="Calibri" panose="020F0502020204030204" pitchFamily="34" charset="0"/>
            </a:endParaRPr>
          </a:p>
        </p:txBody>
      </p:sp>
      <p:sp>
        <p:nvSpPr>
          <p:cNvPr id="87" name="TextBox 86">
            <a:extLst>
              <a:ext uri="{FF2B5EF4-FFF2-40B4-BE49-F238E27FC236}">
                <a16:creationId xmlns:a16="http://schemas.microsoft.com/office/drawing/2014/main" id="{400BED84-17EB-7A5A-3067-D413D0CC66C0}"/>
              </a:ext>
            </a:extLst>
          </p:cNvPr>
          <p:cNvSpPr txBox="1"/>
          <p:nvPr/>
        </p:nvSpPr>
        <p:spPr>
          <a:xfrm>
            <a:off x="3899982" y="5546368"/>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1</a:t>
            </a:r>
            <a:endParaRPr lang="en-US" sz="1600">
              <a:latin typeface="Franklin Gothic Medium" panose="020B0603020102020204" pitchFamily="34" charset="0"/>
              <a:cs typeface="Calibri" panose="020F0502020204030204" pitchFamily="34" charset="0"/>
            </a:endParaRPr>
          </a:p>
        </p:txBody>
      </p:sp>
      <p:cxnSp>
        <p:nvCxnSpPr>
          <p:cNvPr id="88" name="Straight Connector 87">
            <a:extLst>
              <a:ext uri="{FF2B5EF4-FFF2-40B4-BE49-F238E27FC236}">
                <a16:creationId xmlns:a16="http://schemas.microsoft.com/office/drawing/2014/main" id="{824C2DFB-8687-7527-9A53-CE2AD25F80F8}"/>
              </a:ext>
            </a:extLst>
          </p:cNvPr>
          <p:cNvCxnSpPr>
            <a:cxnSpLocks/>
          </p:cNvCxnSpPr>
          <p:nvPr/>
        </p:nvCxnSpPr>
        <p:spPr>
          <a:xfrm flipV="1">
            <a:off x="4517571" y="2961719"/>
            <a:ext cx="808793" cy="154634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887872CD-FA45-613E-6BB9-9CEB3424FA78}"/>
              </a:ext>
            </a:extLst>
          </p:cNvPr>
          <p:cNvCxnSpPr>
            <a:cxnSpLocks/>
          </p:cNvCxnSpPr>
          <p:nvPr/>
        </p:nvCxnSpPr>
        <p:spPr>
          <a:xfrm>
            <a:off x="4517571" y="4849576"/>
            <a:ext cx="808793" cy="1915069"/>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0" name="Left Arrow 89">
            <a:extLst>
              <a:ext uri="{FF2B5EF4-FFF2-40B4-BE49-F238E27FC236}">
                <a16:creationId xmlns:a16="http://schemas.microsoft.com/office/drawing/2014/main" id="{81B4A2C1-B38A-79E1-4F17-9D0246B2A28A}"/>
              </a:ext>
            </a:extLst>
          </p:cNvPr>
          <p:cNvSpPr/>
          <p:nvPr/>
        </p:nvSpPr>
        <p:spPr>
          <a:xfrm rot="5400000">
            <a:off x="4135239" y="5034425"/>
            <a:ext cx="686212" cy="265895"/>
          </a:xfrm>
          <a:prstGeom prst="leftArrow">
            <a:avLst>
              <a:gd name="adj1" fmla="val 50000"/>
              <a:gd name="adj2" fmla="val 43081"/>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Left Arrow 90">
            <a:extLst>
              <a:ext uri="{FF2B5EF4-FFF2-40B4-BE49-F238E27FC236}">
                <a16:creationId xmlns:a16="http://schemas.microsoft.com/office/drawing/2014/main" id="{6AC33912-8481-CB0D-5976-3D8618845026}"/>
              </a:ext>
            </a:extLst>
          </p:cNvPr>
          <p:cNvSpPr/>
          <p:nvPr/>
        </p:nvSpPr>
        <p:spPr>
          <a:xfrm rot="16200000">
            <a:off x="3904264" y="5043667"/>
            <a:ext cx="686212" cy="265895"/>
          </a:xfrm>
          <a:prstGeom prst="leftArrow">
            <a:avLst>
              <a:gd name="adj1" fmla="val 50000"/>
              <a:gd name="adj2" fmla="val 43081"/>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78698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02279-AE70-9B8D-0C81-A8308B6FE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9DC42-F8A2-C691-F525-1301E03B9D1E}"/>
              </a:ext>
            </a:extLst>
          </p:cNvPr>
          <p:cNvSpPr>
            <a:spLocks noGrp="1"/>
          </p:cNvSpPr>
          <p:nvPr>
            <p:ph type="title"/>
          </p:nvPr>
        </p:nvSpPr>
        <p:spPr>
          <a:xfrm>
            <a:off x="731713" y="254284"/>
            <a:ext cx="10515600" cy="1325563"/>
          </a:xfrm>
        </p:spPr>
        <p:txBody>
          <a:bodyPr/>
          <a:lstStyle/>
          <a:p>
            <a:r>
              <a:rPr lang="en-US">
                <a:solidFill>
                  <a:schemeClr val="accent2"/>
                </a:solidFill>
              </a:rPr>
              <a:t>OBSERVATION #02</a:t>
            </a:r>
          </a:p>
        </p:txBody>
      </p:sp>
      <p:sp>
        <p:nvSpPr>
          <p:cNvPr id="3" name="Content Placeholder 2">
            <a:extLst>
              <a:ext uri="{FF2B5EF4-FFF2-40B4-BE49-F238E27FC236}">
                <a16:creationId xmlns:a16="http://schemas.microsoft.com/office/drawing/2014/main" id="{31B04D81-482F-E7A3-B6AB-3123F4980B3B}"/>
              </a:ext>
            </a:extLst>
          </p:cNvPr>
          <p:cNvSpPr>
            <a:spLocks noGrp="1"/>
          </p:cNvSpPr>
          <p:nvPr>
            <p:ph idx="1"/>
          </p:nvPr>
        </p:nvSpPr>
        <p:spPr>
          <a:xfrm>
            <a:off x="596897" y="1423986"/>
            <a:ext cx="11595103" cy="3665903"/>
          </a:xfrm>
        </p:spPr>
        <p:txBody>
          <a:bodyPr>
            <a:noAutofit/>
          </a:bodyPr>
          <a:lstStyle/>
          <a:p>
            <a:pPr marL="0" indent="0">
              <a:buNone/>
            </a:pPr>
            <a:r>
              <a:rPr lang="en-US" b="1">
                <a:solidFill>
                  <a:srgbClr val="453370"/>
                </a:solidFill>
                <a:latin typeface="Tw Cen MT" panose="020B0602020104020603" pitchFamily="34" charset="77"/>
              </a:rPr>
              <a:t>Prefetched unused data wastes bandwidth</a:t>
            </a:r>
          </a:p>
          <a:p>
            <a:pPr lvl="1"/>
            <a:r>
              <a:rPr lang="en-US" b="1">
                <a:solidFill>
                  <a:srgbClr val="D81E00"/>
                </a:solidFill>
                <a:latin typeface="Tw Cen MT" panose="020B0602020104020603" pitchFamily="34" charset="77"/>
              </a:rPr>
              <a:t>Read response includes more data than requested</a:t>
            </a:r>
          </a:p>
        </p:txBody>
      </p:sp>
      <p:graphicFrame>
        <p:nvGraphicFramePr>
          <p:cNvPr id="5" name="Chart 4">
            <a:extLst>
              <a:ext uri="{FF2B5EF4-FFF2-40B4-BE49-F238E27FC236}">
                <a16:creationId xmlns:a16="http://schemas.microsoft.com/office/drawing/2014/main" id="{FAC8452E-C5F6-2A5C-30D3-1DA471967A2B}"/>
              </a:ext>
            </a:extLst>
          </p:cNvPr>
          <p:cNvGraphicFramePr/>
          <p:nvPr>
            <p:extLst>
              <p:ext uri="{D42A27DB-BD31-4B8C-83A1-F6EECF244321}">
                <p14:modId xmlns:p14="http://schemas.microsoft.com/office/powerpoint/2010/main" val="1443210024"/>
              </p:ext>
            </p:extLst>
          </p:nvPr>
        </p:nvGraphicFramePr>
        <p:xfrm>
          <a:off x="2023027" y="2495767"/>
          <a:ext cx="8384032" cy="5418667"/>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A5619C41-8873-008E-7345-9D71B69D5367}"/>
              </a:ext>
            </a:extLst>
          </p:cNvPr>
          <p:cNvSpPr txBox="1"/>
          <p:nvPr/>
        </p:nvSpPr>
        <p:spPr>
          <a:xfrm rot="16200000">
            <a:off x="366790" y="3536284"/>
            <a:ext cx="2788920" cy="707886"/>
          </a:xfrm>
          <a:prstGeom prst="rect">
            <a:avLst/>
          </a:prstGeom>
          <a:noFill/>
        </p:spPr>
        <p:txBody>
          <a:bodyPr wrap="square" rtlCol="0">
            <a:spAutoFit/>
          </a:bodyPr>
          <a:lstStyle/>
          <a:p>
            <a:pPr algn="ctr"/>
            <a:r>
              <a:rPr lang="en-US" sz="2000" b="1">
                <a:effectLst/>
                <a:highlight>
                  <a:srgbClr val="FFFFFF"/>
                </a:highlight>
                <a:latin typeface="Calibri" panose="020F0502020204030204" pitchFamily="34" charset="0"/>
                <a:cs typeface="Calibri" panose="020F0502020204030204" pitchFamily="34" charset="0"/>
              </a:rPr>
              <a:t>Percentage of Total</a:t>
            </a:r>
          </a:p>
          <a:p>
            <a:pPr algn="ctr"/>
            <a:r>
              <a:rPr lang="en-US" sz="2000" b="1">
                <a:effectLst/>
                <a:highlight>
                  <a:srgbClr val="FFFFFF"/>
                </a:highlight>
                <a:latin typeface="Calibri" panose="020F0502020204030204" pitchFamily="34" charset="0"/>
                <a:cs typeface="Calibri" panose="020F0502020204030204" pitchFamily="34" charset="0"/>
              </a:rPr>
              <a:t> Read Requests</a:t>
            </a:r>
            <a:endParaRPr lang="en-US" sz="2000">
              <a:effectLst/>
              <a:highlight>
                <a:srgbClr val="FFFFFF"/>
              </a:highlight>
              <a:latin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A3A1A3B3-D494-9FC8-1C36-059ED606B8C9}"/>
              </a:ext>
            </a:extLst>
          </p:cNvPr>
          <p:cNvSpPr/>
          <p:nvPr/>
        </p:nvSpPr>
        <p:spPr>
          <a:xfrm>
            <a:off x="87085" y="5936098"/>
            <a:ext cx="12017829" cy="646986"/>
          </a:xfrm>
          <a:prstGeom prst="roundRect">
            <a:avLst/>
          </a:prstGeom>
          <a:solidFill>
            <a:schemeClr val="accent2">
              <a:lumMod val="20000"/>
              <a:lumOff val="80000"/>
            </a:schemeClr>
          </a:solidFill>
        </p:spPr>
        <p:txBody>
          <a:bodyPr wrap="square">
            <a:spAutoFit/>
          </a:bodyPr>
          <a:lstStyle/>
          <a:p>
            <a:pPr algn="ctr"/>
            <a:r>
              <a:rPr lang="en-US" sz="3200">
                <a:latin typeface="Tw Cen MT" panose="020B0602020104020603" pitchFamily="34" charset="77"/>
              </a:rPr>
              <a:t>Most applications require </a:t>
            </a:r>
            <a:r>
              <a:rPr lang="en-US" sz="3200" b="1">
                <a:solidFill>
                  <a:schemeClr val="accent6"/>
                </a:solidFill>
                <a:latin typeface="Tw Cen MT" panose="020B0602020104020603" pitchFamily="34" charset="77"/>
              </a:rPr>
              <a:t>≤16B </a:t>
            </a:r>
            <a:r>
              <a:rPr lang="en-US" sz="3200">
                <a:latin typeface="Tw Cen MT" panose="020B0602020104020603" pitchFamily="34" charset="77"/>
              </a:rPr>
              <a:t>from each 64B GPU cache line</a:t>
            </a:r>
          </a:p>
        </p:txBody>
      </p:sp>
      <p:sp>
        <p:nvSpPr>
          <p:cNvPr id="8" name="TextBox 7">
            <a:extLst>
              <a:ext uri="{FF2B5EF4-FFF2-40B4-BE49-F238E27FC236}">
                <a16:creationId xmlns:a16="http://schemas.microsoft.com/office/drawing/2014/main" id="{2340C6FC-B604-8A80-2C7A-B2CF9EF67018}"/>
              </a:ext>
            </a:extLst>
          </p:cNvPr>
          <p:cNvSpPr txBox="1"/>
          <p:nvPr/>
        </p:nvSpPr>
        <p:spPr>
          <a:xfrm>
            <a:off x="-1320800" y="4572000"/>
            <a:ext cx="184731" cy="369332"/>
          </a:xfrm>
          <a:prstGeom prst="rect">
            <a:avLst/>
          </a:prstGeom>
          <a:noFill/>
        </p:spPr>
        <p:txBody>
          <a:bodyPr wrap="none" rtlCol="0">
            <a:spAutoFit/>
          </a:bodyPr>
          <a:lstStyle/>
          <a:p>
            <a:endParaRPr lang="en-US"/>
          </a:p>
        </p:txBody>
      </p:sp>
      <p:sp>
        <p:nvSpPr>
          <p:cNvPr id="4" name="Slide Number Placeholder 355">
            <a:extLst>
              <a:ext uri="{FF2B5EF4-FFF2-40B4-BE49-F238E27FC236}">
                <a16:creationId xmlns:a16="http://schemas.microsoft.com/office/drawing/2014/main" id="{29AC042A-5408-DCDB-8A13-9DA12DBA7503}"/>
              </a:ext>
            </a:extLst>
          </p:cNvPr>
          <p:cNvSpPr>
            <a:spLocks noGrp="1"/>
          </p:cNvSpPr>
          <p:nvPr>
            <p:ph type="sldNum" sz="quarter" idx="12"/>
          </p:nvPr>
        </p:nvSpPr>
        <p:spPr>
          <a:xfrm>
            <a:off x="11247312" y="6492875"/>
            <a:ext cx="949221" cy="365125"/>
          </a:xfrm>
        </p:spPr>
        <p:txBody>
          <a:bodyPr/>
          <a:lstStyle/>
          <a:p>
            <a:fld id="{8E6588BE-EA6E-4966-9815-D86B81AB0B84}" type="slidenum">
              <a:rPr lang="en-US" smtClean="0"/>
              <a:pPr/>
              <a:t>32</a:t>
            </a:fld>
            <a:endParaRPr lang="en-US"/>
          </a:p>
        </p:txBody>
      </p:sp>
    </p:spTree>
    <p:custDataLst>
      <p:tags r:id="rId1"/>
    </p:custDataLst>
    <p:extLst>
      <p:ext uri="{BB962C8B-B14F-4D97-AF65-F5344CB8AC3E}">
        <p14:creationId xmlns:p14="http://schemas.microsoft.com/office/powerpoint/2010/main" val="3910212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BA002-5905-B25C-192B-D942F40B0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DDE93-A3BE-3B8E-CB3A-84EE6E5A02AA}"/>
              </a:ext>
            </a:extLst>
          </p:cNvPr>
          <p:cNvSpPr>
            <a:spLocks noGrp="1"/>
          </p:cNvSpPr>
          <p:nvPr>
            <p:ph type="title"/>
          </p:nvPr>
        </p:nvSpPr>
        <p:spPr>
          <a:xfrm>
            <a:off x="731713" y="254284"/>
            <a:ext cx="10515600" cy="1325563"/>
          </a:xfrm>
        </p:spPr>
        <p:txBody>
          <a:bodyPr/>
          <a:lstStyle/>
          <a:p>
            <a:r>
              <a:rPr lang="en-US"/>
              <a:t>KEY IDEA II: </a:t>
            </a:r>
            <a:r>
              <a:rPr lang="en-US">
                <a:solidFill>
                  <a:schemeClr val="accent1">
                    <a:lumMod val="75000"/>
                  </a:schemeClr>
                </a:solidFill>
              </a:rPr>
              <a:t>TRIMMING </a:t>
            </a:r>
            <a:endParaRPr lang="en-US"/>
          </a:p>
        </p:txBody>
      </p:sp>
      <p:sp>
        <p:nvSpPr>
          <p:cNvPr id="5" name="Rectangle 4">
            <a:extLst>
              <a:ext uri="{FF2B5EF4-FFF2-40B4-BE49-F238E27FC236}">
                <a16:creationId xmlns:a16="http://schemas.microsoft.com/office/drawing/2014/main" id="{5FC19A1D-D9C6-0459-3719-06D121EA9FE1}"/>
              </a:ext>
            </a:extLst>
          </p:cNvPr>
          <p:cNvSpPr/>
          <p:nvPr/>
        </p:nvSpPr>
        <p:spPr>
          <a:xfrm>
            <a:off x="4663542"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 name="Rectangle 5">
            <a:extLst>
              <a:ext uri="{FF2B5EF4-FFF2-40B4-BE49-F238E27FC236}">
                <a16:creationId xmlns:a16="http://schemas.microsoft.com/office/drawing/2014/main" id="{D295297B-9190-64BF-810D-EF420A677A40}"/>
              </a:ext>
            </a:extLst>
          </p:cNvPr>
          <p:cNvSpPr/>
          <p:nvPr/>
        </p:nvSpPr>
        <p:spPr>
          <a:xfrm>
            <a:off x="7214039"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5" name="Rectangle 14">
            <a:extLst>
              <a:ext uri="{FF2B5EF4-FFF2-40B4-BE49-F238E27FC236}">
                <a16:creationId xmlns:a16="http://schemas.microsoft.com/office/drawing/2014/main" id="{85EE13AC-CA83-7576-B292-4EA67E6C64B3}"/>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E66ECA-931E-C61D-2C19-8CB21D89D322}"/>
              </a:ext>
            </a:extLst>
          </p:cNvPr>
          <p:cNvSpPr/>
          <p:nvPr/>
        </p:nvSpPr>
        <p:spPr>
          <a:xfrm>
            <a:off x="2008176" y="2497558"/>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EEDB36E-DBEE-2841-7857-6AECB7B6E55A}"/>
              </a:ext>
            </a:extLst>
          </p:cNvPr>
          <p:cNvSpPr/>
          <p:nvPr/>
        </p:nvSpPr>
        <p:spPr>
          <a:xfrm>
            <a:off x="1664658" y="249029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036BF12-2596-4262-8104-F80823A5F1E3}"/>
              </a:ext>
            </a:extLst>
          </p:cNvPr>
          <p:cNvSpPr/>
          <p:nvPr/>
        </p:nvSpPr>
        <p:spPr>
          <a:xfrm>
            <a:off x="1316638" y="249029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CAFCB8A-5E41-DF88-DE63-1530545DBEA0}"/>
              </a:ext>
            </a:extLst>
          </p:cNvPr>
          <p:cNvSpPr/>
          <p:nvPr/>
        </p:nvSpPr>
        <p:spPr>
          <a:xfrm>
            <a:off x="964497" y="249069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1C0CD73-9A02-20D0-3003-DA5A04F480FA}"/>
              </a:ext>
            </a:extLst>
          </p:cNvPr>
          <p:cNvSpPr/>
          <p:nvPr/>
        </p:nvSpPr>
        <p:spPr>
          <a:xfrm>
            <a:off x="5263233"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1" name="Rectangle 20">
            <a:extLst>
              <a:ext uri="{FF2B5EF4-FFF2-40B4-BE49-F238E27FC236}">
                <a16:creationId xmlns:a16="http://schemas.microsoft.com/office/drawing/2014/main" id="{A31A5525-7EC8-8727-957E-FD4BBBF6D02C}"/>
              </a:ext>
            </a:extLst>
          </p:cNvPr>
          <p:cNvSpPr/>
          <p:nvPr/>
        </p:nvSpPr>
        <p:spPr>
          <a:xfrm>
            <a:off x="6617286"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771AB60-BD3D-837D-922A-F2FFAC3A5F4F}"/>
              </a:ext>
            </a:extLst>
          </p:cNvPr>
          <p:cNvSpPr/>
          <p:nvPr/>
        </p:nvSpPr>
        <p:spPr>
          <a:xfrm>
            <a:off x="6275721"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07AE309-D5A9-92C9-07DD-AFB1FBCD4A9E}"/>
              </a:ext>
            </a:extLst>
          </p:cNvPr>
          <p:cNvSpPr/>
          <p:nvPr/>
        </p:nvSpPr>
        <p:spPr>
          <a:xfrm>
            <a:off x="5938446"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7A25DF8-3CE6-EAAD-9AF7-D5326CD368CA}"/>
              </a:ext>
            </a:extLst>
          </p:cNvPr>
          <p:cNvSpPr/>
          <p:nvPr/>
        </p:nvSpPr>
        <p:spPr>
          <a:xfrm>
            <a:off x="5597053"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538B68-9C34-9393-1C6C-D668E6E39714}"/>
              </a:ext>
            </a:extLst>
          </p:cNvPr>
          <p:cNvSpPr/>
          <p:nvPr/>
        </p:nvSpPr>
        <p:spPr>
          <a:xfrm>
            <a:off x="410876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6" name="Rectangle 25">
            <a:extLst>
              <a:ext uri="{FF2B5EF4-FFF2-40B4-BE49-F238E27FC236}">
                <a16:creationId xmlns:a16="http://schemas.microsoft.com/office/drawing/2014/main" id="{DEE6E71D-1489-7C45-6786-9749A8715049}"/>
              </a:ext>
            </a:extLst>
          </p:cNvPr>
          <p:cNvSpPr/>
          <p:nvPr/>
        </p:nvSpPr>
        <p:spPr>
          <a:xfrm>
            <a:off x="3565216"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A8CD93-8AAD-EB81-0D18-03B5A4302BF6}"/>
              </a:ext>
            </a:extLst>
          </p:cNvPr>
          <p:cNvSpPr/>
          <p:nvPr/>
        </p:nvSpPr>
        <p:spPr>
          <a:xfrm>
            <a:off x="3221698"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B358438-C51A-644D-518A-0EB7894CD1BD}"/>
              </a:ext>
            </a:extLst>
          </p:cNvPr>
          <p:cNvSpPr/>
          <p:nvPr/>
        </p:nvSpPr>
        <p:spPr>
          <a:xfrm>
            <a:off x="2873678"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0763247-A967-98BE-7B73-9BD231ECAA50}"/>
              </a:ext>
            </a:extLst>
          </p:cNvPr>
          <p:cNvSpPr/>
          <p:nvPr/>
        </p:nvSpPr>
        <p:spPr>
          <a:xfrm>
            <a:off x="2521537"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CAF8FA4-8EBC-C2E5-796E-E32721A2AC4D}"/>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78FAB9-29CB-5116-D033-9526F6719306}"/>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C5F5352-3827-C43D-F0E4-3C3665869639}"/>
              </a:ext>
            </a:extLst>
          </p:cNvPr>
          <p:cNvSpPr/>
          <p:nvPr/>
        </p:nvSpPr>
        <p:spPr>
          <a:xfrm>
            <a:off x="411352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4" name="Rectangle 33">
            <a:extLst>
              <a:ext uri="{FF2B5EF4-FFF2-40B4-BE49-F238E27FC236}">
                <a16:creationId xmlns:a16="http://schemas.microsoft.com/office/drawing/2014/main" id="{5169EA7D-8AE4-4CC6-3C34-54203BF64946}"/>
              </a:ext>
            </a:extLst>
          </p:cNvPr>
          <p:cNvSpPr/>
          <p:nvPr/>
        </p:nvSpPr>
        <p:spPr>
          <a:xfrm>
            <a:off x="411093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07F3C0F-9584-46D5-3D06-7F0CFBFDCE7D}"/>
              </a:ext>
            </a:extLst>
          </p:cNvPr>
          <p:cNvSpPr/>
          <p:nvPr/>
        </p:nvSpPr>
        <p:spPr>
          <a:xfrm>
            <a:off x="4656445"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6" name="Rectangle 35">
            <a:extLst>
              <a:ext uri="{FF2B5EF4-FFF2-40B4-BE49-F238E27FC236}">
                <a16:creationId xmlns:a16="http://schemas.microsoft.com/office/drawing/2014/main" id="{1FCD2A09-E359-2044-DD3C-322684EA4217}"/>
              </a:ext>
            </a:extLst>
          </p:cNvPr>
          <p:cNvSpPr/>
          <p:nvPr/>
        </p:nvSpPr>
        <p:spPr>
          <a:xfrm>
            <a:off x="4660953"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440A972-59FA-5782-402E-AA901400337C}"/>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B91504F-F413-112E-BFA9-BFDDCE62C822}"/>
              </a:ext>
            </a:extLst>
          </p:cNvPr>
          <p:cNvSpPr/>
          <p:nvPr/>
        </p:nvSpPr>
        <p:spPr>
          <a:xfrm>
            <a:off x="5256840"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2" name="Rectangle 41">
            <a:extLst>
              <a:ext uri="{FF2B5EF4-FFF2-40B4-BE49-F238E27FC236}">
                <a16:creationId xmlns:a16="http://schemas.microsoft.com/office/drawing/2014/main" id="{8642F69E-6ADD-36BC-CA7A-03A4F770040D}"/>
              </a:ext>
            </a:extLst>
          </p:cNvPr>
          <p:cNvSpPr/>
          <p:nvPr/>
        </p:nvSpPr>
        <p:spPr>
          <a:xfrm>
            <a:off x="5257407"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8A75992-1BA9-CA91-BA09-970EB48F645D}"/>
              </a:ext>
            </a:extLst>
          </p:cNvPr>
          <p:cNvSpPr/>
          <p:nvPr/>
        </p:nvSpPr>
        <p:spPr>
          <a:xfrm>
            <a:off x="7204917"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4" name="Rectangle 43">
            <a:extLst>
              <a:ext uri="{FF2B5EF4-FFF2-40B4-BE49-F238E27FC236}">
                <a16:creationId xmlns:a16="http://schemas.microsoft.com/office/drawing/2014/main" id="{5AD8317A-46A9-E185-28F2-D3D335FF58DC}"/>
              </a:ext>
            </a:extLst>
          </p:cNvPr>
          <p:cNvSpPr/>
          <p:nvPr/>
        </p:nvSpPr>
        <p:spPr>
          <a:xfrm>
            <a:off x="7206837"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Scissors with solid fill">
            <a:extLst>
              <a:ext uri="{FF2B5EF4-FFF2-40B4-BE49-F238E27FC236}">
                <a16:creationId xmlns:a16="http://schemas.microsoft.com/office/drawing/2014/main" id="{120F0610-0AF0-10A6-B14F-B09A6373C5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6985212" y="420111"/>
            <a:ext cx="743683" cy="743683"/>
          </a:xfrm>
          <a:prstGeom prst="rect">
            <a:avLst/>
          </a:prstGeom>
        </p:spPr>
      </p:pic>
      <p:cxnSp>
        <p:nvCxnSpPr>
          <p:cNvPr id="51" name="Straight Connector 50">
            <a:extLst>
              <a:ext uri="{FF2B5EF4-FFF2-40B4-BE49-F238E27FC236}">
                <a16:creationId xmlns:a16="http://schemas.microsoft.com/office/drawing/2014/main" id="{17B9C385-CE52-8BEF-47FC-413ABABB862F}"/>
              </a:ext>
            </a:extLst>
          </p:cNvPr>
          <p:cNvCxnSpPr>
            <a:cxnSpLocks/>
          </p:cNvCxnSpPr>
          <p:nvPr/>
        </p:nvCxnSpPr>
        <p:spPr>
          <a:xfrm>
            <a:off x="956546" y="2438782"/>
            <a:ext cx="1019008"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55" name="Graphic 54" descr="Scissors with solid fill">
            <a:extLst>
              <a:ext uri="{FF2B5EF4-FFF2-40B4-BE49-F238E27FC236}">
                <a16:creationId xmlns:a16="http://schemas.microsoft.com/office/drawing/2014/main" id="{B30B516E-46C5-7F0A-154D-D8CD2A62FA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1894312" y="2115101"/>
            <a:ext cx="405294" cy="405294"/>
          </a:xfrm>
          <a:prstGeom prst="rect">
            <a:avLst/>
          </a:prstGeom>
        </p:spPr>
      </p:pic>
      <p:sp>
        <p:nvSpPr>
          <p:cNvPr id="4" name="Slide Number Placeholder 355">
            <a:extLst>
              <a:ext uri="{FF2B5EF4-FFF2-40B4-BE49-F238E27FC236}">
                <a16:creationId xmlns:a16="http://schemas.microsoft.com/office/drawing/2014/main" id="{1EADD9EB-71FC-AC84-78D7-1FBBE92442D2}"/>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33</a:t>
            </a:fld>
            <a:endParaRPr lang="en-US"/>
          </a:p>
        </p:txBody>
      </p:sp>
      <p:sp>
        <p:nvSpPr>
          <p:cNvPr id="9" name="Content Placeholder 2">
            <a:extLst>
              <a:ext uri="{FF2B5EF4-FFF2-40B4-BE49-F238E27FC236}">
                <a16:creationId xmlns:a16="http://schemas.microsoft.com/office/drawing/2014/main" id="{8A3B089B-77A0-53A9-167F-82BE5116EF30}"/>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rgbClr val="3FBA48"/>
                </a:solidFill>
                <a:latin typeface="Tw Cen MT" panose="020B0602020104020603" pitchFamily="34" charset="77"/>
              </a:rPr>
              <a:t>Trim redundant flits to cut network overhead</a:t>
            </a:r>
          </a:p>
        </p:txBody>
      </p:sp>
    </p:spTree>
    <p:custDataLst>
      <p:tags r:id="rId1"/>
    </p:custDataLst>
    <p:extLst>
      <p:ext uri="{BB962C8B-B14F-4D97-AF65-F5344CB8AC3E}">
        <p14:creationId xmlns:p14="http://schemas.microsoft.com/office/powerpoint/2010/main" val="326232198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BCB7F-8224-805E-0EB6-EB0FAD1F3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E484F-68D2-FF0D-F8CB-1CAB9FE989D9}"/>
              </a:ext>
            </a:extLst>
          </p:cNvPr>
          <p:cNvSpPr>
            <a:spLocks noGrp="1"/>
          </p:cNvSpPr>
          <p:nvPr>
            <p:ph type="title"/>
          </p:nvPr>
        </p:nvSpPr>
        <p:spPr>
          <a:xfrm>
            <a:off x="731713" y="254284"/>
            <a:ext cx="10515600" cy="1325563"/>
          </a:xfrm>
        </p:spPr>
        <p:txBody>
          <a:bodyPr/>
          <a:lstStyle/>
          <a:p>
            <a:r>
              <a:rPr lang="en-US"/>
              <a:t>KEY IDEA II: </a:t>
            </a:r>
            <a:r>
              <a:rPr lang="en-US">
                <a:solidFill>
                  <a:schemeClr val="accent1">
                    <a:lumMod val="75000"/>
                  </a:schemeClr>
                </a:solidFill>
              </a:rPr>
              <a:t>TRIMMING </a:t>
            </a:r>
            <a:endParaRPr lang="en-US"/>
          </a:p>
        </p:txBody>
      </p:sp>
      <p:sp>
        <p:nvSpPr>
          <p:cNvPr id="5" name="Rectangle 4">
            <a:extLst>
              <a:ext uri="{FF2B5EF4-FFF2-40B4-BE49-F238E27FC236}">
                <a16:creationId xmlns:a16="http://schemas.microsoft.com/office/drawing/2014/main" id="{26637DA9-DD64-868D-3BB1-77B6AD4A56A5}"/>
              </a:ext>
            </a:extLst>
          </p:cNvPr>
          <p:cNvSpPr/>
          <p:nvPr/>
        </p:nvSpPr>
        <p:spPr>
          <a:xfrm>
            <a:off x="4663542"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 name="Rectangle 5">
            <a:extLst>
              <a:ext uri="{FF2B5EF4-FFF2-40B4-BE49-F238E27FC236}">
                <a16:creationId xmlns:a16="http://schemas.microsoft.com/office/drawing/2014/main" id="{4D55B558-6DF4-C077-BE2F-40072EA3F16D}"/>
              </a:ext>
            </a:extLst>
          </p:cNvPr>
          <p:cNvSpPr/>
          <p:nvPr/>
        </p:nvSpPr>
        <p:spPr>
          <a:xfrm>
            <a:off x="7214039"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5" name="Rectangle 14">
            <a:extLst>
              <a:ext uri="{FF2B5EF4-FFF2-40B4-BE49-F238E27FC236}">
                <a16:creationId xmlns:a16="http://schemas.microsoft.com/office/drawing/2014/main" id="{C11D1FE2-5B74-33B0-6B34-1265F5083EDB}"/>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3D5E8D-2410-F66C-D4B7-E8DF217F7E56}"/>
              </a:ext>
            </a:extLst>
          </p:cNvPr>
          <p:cNvSpPr/>
          <p:nvPr/>
        </p:nvSpPr>
        <p:spPr>
          <a:xfrm>
            <a:off x="2008176" y="2497558"/>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781F18-CE57-0BEE-6D83-093A6A0E830E}"/>
              </a:ext>
            </a:extLst>
          </p:cNvPr>
          <p:cNvSpPr/>
          <p:nvPr/>
        </p:nvSpPr>
        <p:spPr>
          <a:xfrm>
            <a:off x="5263233"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1" name="Rectangle 20">
            <a:extLst>
              <a:ext uri="{FF2B5EF4-FFF2-40B4-BE49-F238E27FC236}">
                <a16:creationId xmlns:a16="http://schemas.microsoft.com/office/drawing/2014/main" id="{60895FFE-A736-A9F8-AE50-FF3A797399F3}"/>
              </a:ext>
            </a:extLst>
          </p:cNvPr>
          <p:cNvSpPr/>
          <p:nvPr/>
        </p:nvSpPr>
        <p:spPr>
          <a:xfrm>
            <a:off x="6617286"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60EE890-CD97-15A1-7844-A5352E19D33E}"/>
              </a:ext>
            </a:extLst>
          </p:cNvPr>
          <p:cNvSpPr/>
          <p:nvPr/>
        </p:nvSpPr>
        <p:spPr>
          <a:xfrm>
            <a:off x="6275721"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A2142DD-B377-11AF-1D81-6623538AC01D}"/>
              </a:ext>
            </a:extLst>
          </p:cNvPr>
          <p:cNvSpPr/>
          <p:nvPr/>
        </p:nvSpPr>
        <p:spPr>
          <a:xfrm>
            <a:off x="5938446"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5784A60-C53E-989B-2786-E97F08421AC2}"/>
              </a:ext>
            </a:extLst>
          </p:cNvPr>
          <p:cNvSpPr/>
          <p:nvPr/>
        </p:nvSpPr>
        <p:spPr>
          <a:xfrm>
            <a:off x="5597053"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9D01CD0-4DB9-7D8B-1C6D-E137A69CAF94}"/>
              </a:ext>
            </a:extLst>
          </p:cNvPr>
          <p:cNvSpPr/>
          <p:nvPr/>
        </p:nvSpPr>
        <p:spPr>
          <a:xfrm>
            <a:off x="410876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6" name="Rectangle 25">
            <a:extLst>
              <a:ext uri="{FF2B5EF4-FFF2-40B4-BE49-F238E27FC236}">
                <a16:creationId xmlns:a16="http://schemas.microsoft.com/office/drawing/2014/main" id="{32A70009-0D76-0384-1C7E-CFF0C69C435B}"/>
              </a:ext>
            </a:extLst>
          </p:cNvPr>
          <p:cNvSpPr/>
          <p:nvPr/>
        </p:nvSpPr>
        <p:spPr>
          <a:xfrm>
            <a:off x="3565216"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DF4BF6-AC1B-25A7-966B-66A3E1E7A1DA}"/>
              </a:ext>
            </a:extLst>
          </p:cNvPr>
          <p:cNvSpPr/>
          <p:nvPr/>
        </p:nvSpPr>
        <p:spPr>
          <a:xfrm>
            <a:off x="3221698"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FF3D74D-D598-5779-8A26-13AD44784D73}"/>
              </a:ext>
            </a:extLst>
          </p:cNvPr>
          <p:cNvSpPr/>
          <p:nvPr/>
        </p:nvSpPr>
        <p:spPr>
          <a:xfrm>
            <a:off x="2873678"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AF5ACDD-0FE1-6B08-DA35-CB4938962AB8}"/>
              </a:ext>
            </a:extLst>
          </p:cNvPr>
          <p:cNvSpPr/>
          <p:nvPr/>
        </p:nvSpPr>
        <p:spPr>
          <a:xfrm>
            <a:off x="2521537"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CAE3899-DE86-F57C-FAE2-A6CB08CB7FA3}"/>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1F5134-84D6-397B-E6BE-3E57287562CF}"/>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696B98F-2EF4-6B86-E6B9-D5C2A6AA812D}"/>
              </a:ext>
            </a:extLst>
          </p:cNvPr>
          <p:cNvSpPr/>
          <p:nvPr/>
        </p:nvSpPr>
        <p:spPr>
          <a:xfrm>
            <a:off x="411352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4" name="Rectangle 33">
            <a:extLst>
              <a:ext uri="{FF2B5EF4-FFF2-40B4-BE49-F238E27FC236}">
                <a16:creationId xmlns:a16="http://schemas.microsoft.com/office/drawing/2014/main" id="{CE43231D-1936-6F4B-E6BB-B1337349B87A}"/>
              </a:ext>
            </a:extLst>
          </p:cNvPr>
          <p:cNvSpPr/>
          <p:nvPr/>
        </p:nvSpPr>
        <p:spPr>
          <a:xfrm>
            <a:off x="411093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7C7AAA6-0AB8-391D-7445-7695451FB937}"/>
              </a:ext>
            </a:extLst>
          </p:cNvPr>
          <p:cNvSpPr/>
          <p:nvPr/>
        </p:nvSpPr>
        <p:spPr>
          <a:xfrm>
            <a:off x="4656445"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6" name="Rectangle 35">
            <a:extLst>
              <a:ext uri="{FF2B5EF4-FFF2-40B4-BE49-F238E27FC236}">
                <a16:creationId xmlns:a16="http://schemas.microsoft.com/office/drawing/2014/main" id="{6C87363A-98F1-D3EA-00E2-6B284AD55846}"/>
              </a:ext>
            </a:extLst>
          </p:cNvPr>
          <p:cNvSpPr/>
          <p:nvPr/>
        </p:nvSpPr>
        <p:spPr>
          <a:xfrm>
            <a:off x="4660953"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919B8DF-C6C9-C343-0EE9-227F182DB1D7}"/>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638E389-245B-064C-AE17-C1711D4CD86D}"/>
              </a:ext>
            </a:extLst>
          </p:cNvPr>
          <p:cNvSpPr/>
          <p:nvPr/>
        </p:nvSpPr>
        <p:spPr>
          <a:xfrm>
            <a:off x="5256840"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2" name="Rectangle 41">
            <a:extLst>
              <a:ext uri="{FF2B5EF4-FFF2-40B4-BE49-F238E27FC236}">
                <a16:creationId xmlns:a16="http://schemas.microsoft.com/office/drawing/2014/main" id="{BEF65EDC-EB3E-854F-47CF-630A963E59A6}"/>
              </a:ext>
            </a:extLst>
          </p:cNvPr>
          <p:cNvSpPr/>
          <p:nvPr/>
        </p:nvSpPr>
        <p:spPr>
          <a:xfrm>
            <a:off x="5257407"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638B44-75D8-5236-7177-0814B6FCA127}"/>
              </a:ext>
            </a:extLst>
          </p:cNvPr>
          <p:cNvSpPr/>
          <p:nvPr/>
        </p:nvSpPr>
        <p:spPr>
          <a:xfrm>
            <a:off x="7204917"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4" name="Rectangle 43">
            <a:extLst>
              <a:ext uri="{FF2B5EF4-FFF2-40B4-BE49-F238E27FC236}">
                <a16:creationId xmlns:a16="http://schemas.microsoft.com/office/drawing/2014/main" id="{475667F6-0E75-5A37-905F-9A9E15E0AB5D}"/>
              </a:ext>
            </a:extLst>
          </p:cNvPr>
          <p:cNvSpPr/>
          <p:nvPr/>
        </p:nvSpPr>
        <p:spPr>
          <a:xfrm>
            <a:off x="7206837"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B245D64A-E407-34EA-CD75-0A598EC14C01}"/>
              </a:ext>
            </a:extLst>
          </p:cNvPr>
          <p:cNvCxnSpPr>
            <a:cxnSpLocks/>
          </p:cNvCxnSpPr>
          <p:nvPr/>
        </p:nvCxnSpPr>
        <p:spPr>
          <a:xfrm>
            <a:off x="956546" y="2438782"/>
            <a:ext cx="1019008"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55" name="Graphic 54" descr="Scissors with solid fill">
            <a:extLst>
              <a:ext uri="{FF2B5EF4-FFF2-40B4-BE49-F238E27FC236}">
                <a16:creationId xmlns:a16="http://schemas.microsoft.com/office/drawing/2014/main" id="{AD19CD29-A05C-C2CC-452A-2741411AF2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884496" y="2115101"/>
            <a:ext cx="405294" cy="405294"/>
          </a:xfrm>
          <a:prstGeom prst="rect">
            <a:avLst/>
          </a:prstGeom>
        </p:spPr>
      </p:pic>
      <p:sp>
        <p:nvSpPr>
          <p:cNvPr id="3" name="Content Placeholder 2">
            <a:extLst>
              <a:ext uri="{FF2B5EF4-FFF2-40B4-BE49-F238E27FC236}">
                <a16:creationId xmlns:a16="http://schemas.microsoft.com/office/drawing/2014/main" id="{5D09ABE5-F8FC-D6EC-785C-632A6B19B03F}"/>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rgbClr val="3FBA48"/>
                </a:solidFill>
                <a:latin typeface="Tw Cen MT" panose="020B0602020104020603" pitchFamily="34" charset="77"/>
              </a:rPr>
              <a:t>Trim redundant flits to cut network overhead</a:t>
            </a:r>
          </a:p>
        </p:txBody>
      </p:sp>
      <p:pic>
        <p:nvPicPr>
          <p:cNvPr id="7" name="Graphic 6" descr="Scissors with solid fill">
            <a:extLst>
              <a:ext uri="{FF2B5EF4-FFF2-40B4-BE49-F238E27FC236}">
                <a16:creationId xmlns:a16="http://schemas.microsoft.com/office/drawing/2014/main" id="{1357F2B2-E0D1-10A0-F242-FB50691C25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6985212" y="420111"/>
            <a:ext cx="743683" cy="743683"/>
          </a:xfrm>
          <a:prstGeom prst="rect">
            <a:avLst/>
          </a:prstGeom>
        </p:spPr>
      </p:pic>
      <p:sp>
        <p:nvSpPr>
          <p:cNvPr id="9" name="Slide Number Placeholder 355">
            <a:extLst>
              <a:ext uri="{FF2B5EF4-FFF2-40B4-BE49-F238E27FC236}">
                <a16:creationId xmlns:a16="http://schemas.microsoft.com/office/drawing/2014/main" id="{9CF70A1A-7A17-6884-179E-D28443BABA5F}"/>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34</a:t>
            </a:fld>
            <a:endParaRPr lang="en-US"/>
          </a:p>
        </p:txBody>
      </p:sp>
    </p:spTree>
    <p:custDataLst>
      <p:tags r:id="rId1"/>
    </p:custDataLst>
    <p:extLst>
      <p:ext uri="{BB962C8B-B14F-4D97-AF65-F5344CB8AC3E}">
        <p14:creationId xmlns:p14="http://schemas.microsoft.com/office/powerpoint/2010/main" val="12936018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158AC-8CF6-DBFE-D38E-50CDA2ECA7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65D24-E497-8DCE-3D3E-42402CDB876B}"/>
              </a:ext>
            </a:extLst>
          </p:cNvPr>
          <p:cNvSpPr>
            <a:spLocks noGrp="1"/>
          </p:cNvSpPr>
          <p:nvPr>
            <p:ph type="title"/>
          </p:nvPr>
        </p:nvSpPr>
        <p:spPr>
          <a:xfrm>
            <a:off x="731713" y="254284"/>
            <a:ext cx="10515600" cy="1325563"/>
          </a:xfrm>
        </p:spPr>
        <p:txBody>
          <a:bodyPr/>
          <a:lstStyle/>
          <a:p>
            <a:r>
              <a:rPr lang="en-US"/>
              <a:t>KEY IDEA II: </a:t>
            </a:r>
            <a:r>
              <a:rPr lang="en-US">
                <a:solidFill>
                  <a:schemeClr val="accent1">
                    <a:lumMod val="75000"/>
                  </a:schemeClr>
                </a:solidFill>
              </a:rPr>
              <a:t>TRIMMING </a:t>
            </a:r>
            <a:endParaRPr lang="en-US"/>
          </a:p>
        </p:txBody>
      </p:sp>
      <p:sp>
        <p:nvSpPr>
          <p:cNvPr id="5" name="Rectangle 4">
            <a:extLst>
              <a:ext uri="{FF2B5EF4-FFF2-40B4-BE49-F238E27FC236}">
                <a16:creationId xmlns:a16="http://schemas.microsoft.com/office/drawing/2014/main" id="{661DC388-795F-CA6F-81A6-74CDF9549C64}"/>
              </a:ext>
            </a:extLst>
          </p:cNvPr>
          <p:cNvSpPr/>
          <p:nvPr/>
        </p:nvSpPr>
        <p:spPr>
          <a:xfrm>
            <a:off x="4663542"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 name="Rectangle 5">
            <a:extLst>
              <a:ext uri="{FF2B5EF4-FFF2-40B4-BE49-F238E27FC236}">
                <a16:creationId xmlns:a16="http://schemas.microsoft.com/office/drawing/2014/main" id="{3051BEBF-37AC-43A0-FDB6-AD4ADE299BA8}"/>
              </a:ext>
            </a:extLst>
          </p:cNvPr>
          <p:cNvSpPr/>
          <p:nvPr/>
        </p:nvSpPr>
        <p:spPr>
          <a:xfrm>
            <a:off x="7214039"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5" name="Rectangle 14">
            <a:extLst>
              <a:ext uri="{FF2B5EF4-FFF2-40B4-BE49-F238E27FC236}">
                <a16:creationId xmlns:a16="http://schemas.microsoft.com/office/drawing/2014/main" id="{44293C9B-C9EA-1C5D-29A3-EB2669132393}"/>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E1D9C2A-2432-2B0C-076C-EE3D1628A015}"/>
              </a:ext>
            </a:extLst>
          </p:cNvPr>
          <p:cNvSpPr/>
          <p:nvPr/>
        </p:nvSpPr>
        <p:spPr>
          <a:xfrm>
            <a:off x="974507" y="2497558"/>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4BFE4E-FB86-E9B5-E8D4-1550817544DE}"/>
              </a:ext>
            </a:extLst>
          </p:cNvPr>
          <p:cNvSpPr/>
          <p:nvPr/>
        </p:nvSpPr>
        <p:spPr>
          <a:xfrm>
            <a:off x="5263233"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1" name="Rectangle 20">
            <a:extLst>
              <a:ext uri="{FF2B5EF4-FFF2-40B4-BE49-F238E27FC236}">
                <a16:creationId xmlns:a16="http://schemas.microsoft.com/office/drawing/2014/main" id="{07F9AB8D-41D8-2373-83B6-AE145C400783}"/>
              </a:ext>
            </a:extLst>
          </p:cNvPr>
          <p:cNvSpPr/>
          <p:nvPr/>
        </p:nvSpPr>
        <p:spPr>
          <a:xfrm>
            <a:off x="6617286"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08BC19-ACF1-68BC-5770-A1ED073EEF5D}"/>
              </a:ext>
            </a:extLst>
          </p:cNvPr>
          <p:cNvSpPr/>
          <p:nvPr/>
        </p:nvSpPr>
        <p:spPr>
          <a:xfrm>
            <a:off x="6275721"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3325F94-58B8-678B-01A0-BADF6CB0689B}"/>
              </a:ext>
            </a:extLst>
          </p:cNvPr>
          <p:cNvSpPr/>
          <p:nvPr/>
        </p:nvSpPr>
        <p:spPr>
          <a:xfrm>
            <a:off x="5938446"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6A5EB-289C-B226-BBEB-372E463FA224}"/>
              </a:ext>
            </a:extLst>
          </p:cNvPr>
          <p:cNvSpPr/>
          <p:nvPr/>
        </p:nvSpPr>
        <p:spPr>
          <a:xfrm>
            <a:off x="5597053"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178101-6D08-F6D6-896B-A90ADD57BE53}"/>
              </a:ext>
            </a:extLst>
          </p:cNvPr>
          <p:cNvSpPr/>
          <p:nvPr/>
        </p:nvSpPr>
        <p:spPr>
          <a:xfrm>
            <a:off x="410876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6" name="Rectangle 25">
            <a:extLst>
              <a:ext uri="{FF2B5EF4-FFF2-40B4-BE49-F238E27FC236}">
                <a16:creationId xmlns:a16="http://schemas.microsoft.com/office/drawing/2014/main" id="{EE2DC5FD-F524-E898-B2C5-191DC7E900B3}"/>
              </a:ext>
            </a:extLst>
          </p:cNvPr>
          <p:cNvSpPr/>
          <p:nvPr/>
        </p:nvSpPr>
        <p:spPr>
          <a:xfrm>
            <a:off x="3565216"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7F0430-FD4C-5CA7-3C2C-397D5AF2A74C}"/>
              </a:ext>
            </a:extLst>
          </p:cNvPr>
          <p:cNvSpPr/>
          <p:nvPr/>
        </p:nvSpPr>
        <p:spPr>
          <a:xfrm>
            <a:off x="3221698" y="248648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9C03C08-C7AA-8DFD-DDFB-D0A87D72FD33}"/>
              </a:ext>
            </a:extLst>
          </p:cNvPr>
          <p:cNvSpPr/>
          <p:nvPr/>
        </p:nvSpPr>
        <p:spPr>
          <a:xfrm>
            <a:off x="2873678" y="2486490"/>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B5D3A8B-2D65-9C5C-4550-C484CC5F5266}"/>
              </a:ext>
            </a:extLst>
          </p:cNvPr>
          <p:cNvSpPr/>
          <p:nvPr/>
        </p:nvSpPr>
        <p:spPr>
          <a:xfrm>
            <a:off x="2521537" y="2486891"/>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FB6500-A0C8-E242-7D76-32308A3CE590}"/>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B866FB-5FE2-0081-7DC0-B9870F3D3C85}"/>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E7087A9-A8EC-A1D4-437E-C3CA31A249AB}"/>
              </a:ext>
            </a:extLst>
          </p:cNvPr>
          <p:cNvSpPr/>
          <p:nvPr/>
        </p:nvSpPr>
        <p:spPr>
          <a:xfrm>
            <a:off x="411352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4" name="Rectangle 33">
            <a:extLst>
              <a:ext uri="{FF2B5EF4-FFF2-40B4-BE49-F238E27FC236}">
                <a16:creationId xmlns:a16="http://schemas.microsoft.com/office/drawing/2014/main" id="{6610C63F-0165-9FC3-283F-8D86F5A58AF2}"/>
              </a:ext>
            </a:extLst>
          </p:cNvPr>
          <p:cNvSpPr/>
          <p:nvPr/>
        </p:nvSpPr>
        <p:spPr>
          <a:xfrm>
            <a:off x="411093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5A51CBB-D4CE-34EA-8B7C-FAE917199B1C}"/>
              </a:ext>
            </a:extLst>
          </p:cNvPr>
          <p:cNvSpPr/>
          <p:nvPr/>
        </p:nvSpPr>
        <p:spPr>
          <a:xfrm>
            <a:off x="4656445"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6" name="Rectangle 35">
            <a:extLst>
              <a:ext uri="{FF2B5EF4-FFF2-40B4-BE49-F238E27FC236}">
                <a16:creationId xmlns:a16="http://schemas.microsoft.com/office/drawing/2014/main" id="{590E458D-6C5C-7BEF-0443-E10261F36D6C}"/>
              </a:ext>
            </a:extLst>
          </p:cNvPr>
          <p:cNvSpPr/>
          <p:nvPr/>
        </p:nvSpPr>
        <p:spPr>
          <a:xfrm>
            <a:off x="4660953"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C643913-254D-27A4-2845-1E8C287AD020}"/>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FCF1743-71C6-3958-BE10-8BCD4786CC69}"/>
              </a:ext>
            </a:extLst>
          </p:cNvPr>
          <p:cNvSpPr/>
          <p:nvPr/>
        </p:nvSpPr>
        <p:spPr>
          <a:xfrm>
            <a:off x="5256840"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2" name="Rectangle 41">
            <a:extLst>
              <a:ext uri="{FF2B5EF4-FFF2-40B4-BE49-F238E27FC236}">
                <a16:creationId xmlns:a16="http://schemas.microsoft.com/office/drawing/2014/main" id="{0484C5B5-187E-2699-30B0-C532D296E3F2}"/>
              </a:ext>
            </a:extLst>
          </p:cNvPr>
          <p:cNvSpPr/>
          <p:nvPr/>
        </p:nvSpPr>
        <p:spPr>
          <a:xfrm>
            <a:off x="5257407"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1224378-1FB4-1A05-D244-CA909791FC05}"/>
              </a:ext>
            </a:extLst>
          </p:cNvPr>
          <p:cNvSpPr/>
          <p:nvPr/>
        </p:nvSpPr>
        <p:spPr>
          <a:xfrm>
            <a:off x="7204917"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4" name="Rectangle 43">
            <a:extLst>
              <a:ext uri="{FF2B5EF4-FFF2-40B4-BE49-F238E27FC236}">
                <a16:creationId xmlns:a16="http://schemas.microsoft.com/office/drawing/2014/main" id="{C8917935-2668-C1D5-15E2-8DE887C71C10}"/>
              </a:ext>
            </a:extLst>
          </p:cNvPr>
          <p:cNvSpPr/>
          <p:nvPr/>
        </p:nvSpPr>
        <p:spPr>
          <a:xfrm>
            <a:off x="7206837"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Scissors with solid fill">
            <a:extLst>
              <a:ext uri="{FF2B5EF4-FFF2-40B4-BE49-F238E27FC236}">
                <a16:creationId xmlns:a16="http://schemas.microsoft.com/office/drawing/2014/main" id="{222A26B1-8723-B61C-4126-44B85E850E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884496" y="2115101"/>
            <a:ext cx="405294" cy="405294"/>
          </a:xfrm>
          <a:prstGeom prst="rect">
            <a:avLst/>
          </a:prstGeom>
        </p:spPr>
      </p:pic>
      <p:cxnSp>
        <p:nvCxnSpPr>
          <p:cNvPr id="4" name="Straight Connector 3">
            <a:extLst>
              <a:ext uri="{FF2B5EF4-FFF2-40B4-BE49-F238E27FC236}">
                <a16:creationId xmlns:a16="http://schemas.microsoft.com/office/drawing/2014/main" id="{0D6B3FBE-ECA9-B9F8-C787-995898BD1BD1}"/>
              </a:ext>
            </a:extLst>
          </p:cNvPr>
          <p:cNvCxnSpPr>
            <a:cxnSpLocks/>
          </p:cNvCxnSpPr>
          <p:nvPr/>
        </p:nvCxnSpPr>
        <p:spPr>
          <a:xfrm>
            <a:off x="2522762" y="2446975"/>
            <a:ext cx="1019008"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7" name="Graphic 6" descr="Scissors with solid fill">
            <a:extLst>
              <a:ext uri="{FF2B5EF4-FFF2-40B4-BE49-F238E27FC236}">
                <a16:creationId xmlns:a16="http://schemas.microsoft.com/office/drawing/2014/main" id="{B924E5EF-601F-3DFB-8C58-0545423212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3460528" y="2123294"/>
            <a:ext cx="405294" cy="405294"/>
          </a:xfrm>
          <a:prstGeom prst="rect">
            <a:avLst/>
          </a:prstGeom>
        </p:spPr>
      </p:pic>
      <p:sp>
        <p:nvSpPr>
          <p:cNvPr id="3" name="Content Placeholder 2">
            <a:extLst>
              <a:ext uri="{FF2B5EF4-FFF2-40B4-BE49-F238E27FC236}">
                <a16:creationId xmlns:a16="http://schemas.microsoft.com/office/drawing/2014/main" id="{4FA4669F-6CC1-EE80-CBE9-A8646E567C0A}"/>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rgbClr val="3FBA48"/>
                </a:solidFill>
                <a:latin typeface="Tw Cen MT" panose="020B0602020104020603" pitchFamily="34" charset="77"/>
              </a:rPr>
              <a:t>Trim redundant flits to cut network overhead</a:t>
            </a:r>
          </a:p>
        </p:txBody>
      </p:sp>
      <p:pic>
        <p:nvPicPr>
          <p:cNvPr id="9" name="Graphic 8" descr="Scissors with solid fill">
            <a:extLst>
              <a:ext uri="{FF2B5EF4-FFF2-40B4-BE49-F238E27FC236}">
                <a16:creationId xmlns:a16="http://schemas.microsoft.com/office/drawing/2014/main" id="{78B0D741-3F7B-2ED9-07C1-22CF5E0566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6985212" y="420111"/>
            <a:ext cx="743683" cy="743683"/>
          </a:xfrm>
          <a:prstGeom prst="rect">
            <a:avLst/>
          </a:prstGeom>
        </p:spPr>
      </p:pic>
      <p:sp>
        <p:nvSpPr>
          <p:cNvPr id="11" name="Slide Number Placeholder 355">
            <a:extLst>
              <a:ext uri="{FF2B5EF4-FFF2-40B4-BE49-F238E27FC236}">
                <a16:creationId xmlns:a16="http://schemas.microsoft.com/office/drawing/2014/main" id="{10934BC4-1216-72A4-FFD1-D003F9A5B895}"/>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35</a:t>
            </a:fld>
            <a:endParaRPr lang="en-US"/>
          </a:p>
        </p:txBody>
      </p:sp>
    </p:spTree>
    <p:custDataLst>
      <p:tags r:id="rId1"/>
    </p:custDataLst>
    <p:extLst>
      <p:ext uri="{BB962C8B-B14F-4D97-AF65-F5344CB8AC3E}">
        <p14:creationId xmlns:p14="http://schemas.microsoft.com/office/powerpoint/2010/main" val="31643227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3A883-95C2-0C4E-A041-C9A61FCA0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A7D596-98ED-844E-B466-5A504ED5BC72}"/>
              </a:ext>
            </a:extLst>
          </p:cNvPr>
          <p:cNvSpPr>
            <a:spLocks noGrp="1"/>
          </p:cNvSpPr>
          <p:nvPr>
            <p:ph type="title"/>
          </p:nvPr>
        </p:nvSpPr>
        <p:spPr>
          <a:xfrm>
            <a:off x="731713" y="254284"/>
            <a:ext cx="10515600" cy="1325563"/>
          </a:xfrm>
        </p:spPr>
        <p:txBody>
          <a:bodyPr/>
          <a:lstStyle/>
          <a:p>
            <a:r>
              <a:rPr lang="en-US"/>
              <a:t>KEY IDEA II: </a:t>
            </a:r>
            <a:r>
              <a:rPr lang="en-US">
                <a:solidFill>
                  <a:schemeClr val="accent1">
                    <a:lumMod val="75000"/>
                  </a:schemeClr>
                </a:solidFill>
              </a:rPr>
              <a:t>TRIMMING </a:t>
            </a:r>
            <a:endParaRPr lang="en-US"/>
          </a:p>
        </p:txBody>
      </p:sp>
      <p:sp>
        <p:nvSpPr>
          <p:cNvPr id="5" name="Rectangle 4">
            <a:extLst>
              <a:ext uri="{FF2B5EF4-FFF2-40B4-BE49-F238E27FC236}">
                <a16:creationId xmlns:a16="http://schemas.microsoft.com/office/drawing/2014/main" id="{60887638-A4DF-88EB-463F-4F830C78DB26}"/>
              </a:ext>
            </a:extLst>
          </p:cNvPr>
          <p:cNvSpPr/>
          <p:nvPr/>
        </p:nvSpPr>
        <p:spPr>
          <a:xfrm>
            <a:off x="4663542"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 name="Rectangle 5">
            <a:extLst>
              <a:ext uri="{FF2B5EF4-FFF2-40B4-BE49-F238E27FC236}">
                <a16:creationId xmlns:a16="http://schemas.microsoft.com/office/drawing/2014/main" id="{1E0A0089-6D28-C5BB-70D1-BAB83D471F9E}"/>
              </a:ext>
            </a:extLst>
          </p:cNvPr>
          <p:cNvSpPr/>
          <p:nvPr/>
        </p:nvSpPr>
        <p:spPr>
          <a:xfrm>
            <a:off x="7214039"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5" name="Rectangle 14">
            <a:extLst>
              <a:ext uri="{FF2B5EF4-FFF2-40B4-BE49-F238E27FC236}">
                <a16:creationId xmlns:a16="http://schemas.microsoft.com/office/drawing/2014/main" id="{E11676B8-8F0A-7C7D-16C3-4F9667E2FF35}"/>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73F8C3-180A-E162-71B7-C3FAF1D9D8A3}"/>
              </a:ext>
            </a:extLst>
          </p:cNvPr>
          <p:cNvSpPr/>
          <p:nvPr/>
        </p:nvSpPr>
        <p:spPr>
          <a:xfrm>
            <a:off x="974507" y="2497558"/>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0D046E-C04A-1F33-81D2-446E19EA50F2}"/>
              </a:ext>
            </a:extLst>
          </p:cNvPr>
          <p:cNvSpPr/>
          <p:nvPr/>
        </p:nvSpPr>
        <p:spPr>
          <a:xfrm>
            <a:off x="5263233"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1" name="Rectangle 20">
            <a:extLst>
              <a:ext uri="{FF2B5EF4-FFF2-40B4-BE49-F238E27FC236}">
                <a16:creationId xmlns:a16="http://schemas.microsoft.com/office/drawing/2014/main" id="{963AB8BD-C6F7-6B71-3C62-AE9BCAED132C}"/>
              </a:ext>
            </a:extLst>
          </p:cNvPr>
          <p:cNvSpPr/>
          <p:nvPr/>
        </p:nvSpPr>
        <p:spPr>
          <a:xfrm>
            <a:off x="6617286"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2ACA82-5679-F868-0465-CCB518948277}"/>
              </a:ext>
            </a:extLst>
          </p:cNvPr>
          <p:cNvSpPr/>
          <p:nvPr/>
        </p:nvSpPr>
        <p:spPr>
          <a:xfrm>
            <a:off x="6275721"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A9EA425-C3EE-E6D2-C14F-347D9FC7304B}"/>
              </a:ext>
            </a:extLst>
          </p:cNvPr>
          <p:cNvSpPr/>
          <p:nvPr/>
        </p:nvSpPr>
        <p:spPr>
          <a:xfrm>
            <a:off x="5938446"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E677281-5BE8-E98E-167F-31BD2F77058E}"/>
              </a:ext>
            </a:extLst>
          </p:cNvPr>
          <p:cNvSpPr/>
          <p:nvPr/>
        </p:nvSpPr>
        <p:spPr>
          <a:xfrm>
            <a:off x="5597053"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F6B2D81-A68A-D818-E051-9EC1E4473BFA}"/>
              </a:ext>
            </a:extLst>
          </p:cNvPr>
          <p:cNvSpPr/>
          <p:nvPr/>
        </p:nvSpPr>
        <p:spPr>
          <a:xfrm>
            <a:off x="410876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6" name="Rectangle 25">
            <a:extLst>
              <a:ext uri="{FF2B5EF4-FFF2-40B4-BE49-F238E27FC236}">
                <a16:creationId xmlns:a16="http://schemas.microsoft.com/office/drawing/2014/main" id="{95A3477C-7257-018E-7A61-2497BF2B3C74}"/>
              </a:ext>
            </a:extLst>
          </p:cNvPr>
          <p:cNvSpPr/>
          <p:nvPr/>
        </p:nvSpPr>
        <p:spPr>
          <a:xfrm>
            <a:off x="3565216"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2276B96-8EA4-A5B5-E2B2-9A81957B9293}"/>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11A41D2-F700-6945-77CB-DA3D705C2A0E}"/>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DEF71F9-FD78-5951-EB33-5D9D9DB2F993}"/>
              </a:ext>
            </a:extLst>
          </p:cNvPr>
          <p:cNvSpPr/>
          <p:nvPr/>
        </p:nvSpPr>
        <p:spPr>
          <a:xfrm>
            <a:off x="411352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4" name="Rectangle 33">
            <a:extLst>
              <a:ext uri="{FF2B5EF4-FFF2-40B4-BE49-F238E27FC236}">
                <a16:creationId xmlns:a16="http://schemas.microsoft.com/office/drawing/2014/main" id="{23AF32B2-D031-AB48-86DC-0044FE6478FE}"/>
              </a:ext>
            </a:extLst>
          </p:cNvPr>
          <p:cNvSpPr/>
          <p:nvPr/>
        </p:nvSpPr>
        <p:spPr>
          <a:xfrm>
            <a:off x="411093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1ADA5EF-8A04-B6A4-1733-F19CD4E9EAC3}"/>
              </a:ext>
            </a:extLst>
          </p:cNvPr>
          <p:cNvSpPr/>
          <p:nvPr/>
        </p:nvSpPr>
        <p:spPr>
          <a:xfrm>
            <a:off x="4656445"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6" name="Rectangle 35">
            <a:extLst>
              <a:ext uri="{FF2B5EF4-FFF2-40B4-BE49-F238E27FC236}">
                <a16:creationId xmlns:a16="http://schemas.microsoft.com/office/drawing/2014/main" id="{A2268DA6-D231-6559-10D8-2673933C85ED}"/>
              </a:ext>
            </a:extLst>
          </p:cNvPr>
          <p:cNvSpPr/>
          <p:nvPr/>
        </p:nvSpPr>
        <p:spPr>
          <a:xfrm>
            <a:off x="4660953"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158BB7F-EB86-A12E-77F6-3D991435E043}"/>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0170132-275E-2B87-8363-A47BE0EEB12A}"/>
              </a:ext>
            </a:extLst>
          </p:cNvPr>
          <p:cNvSpPr/>
          <p:nvPr/>
        </p:nvSpPr>
        <p:spPr>
          <a:xfrm>
            <a:off x="5256840"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2" name="Rectangle 41">
            <a:extLst>
              <a:ext uri="{FF2B5EF4-FFF2-40B4-BE49-F238E27FC236}">
                <a16:creationId xmlns:a16="http://schemas.microsoft.com/office/drawing/2014/main" id="{32605903-07A5-E016-D4D2-A8285D27A019}"/>
              </a:ext>
            </a:extLst>
          </p:cNvPr>
          <p:cNvSpPr/>
          <p:nvPr/>
        </p:nvSpPr>
        <p:spPr>
          <a:xfrm>
            <a:off x="5257407"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BDAFEB3-E7B2-6AAE-3008-03C1E4DC14DF}"/>
              </a:ext>
            </a:extLst>
          </p:cNvPr>
          <p:cNvSpPr/>
          <p:nvPr/>
        </p:nvSpPr>
        <p:spPr>
          <a:xfrm>
            <a:off x="7204917"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4" name="Rectangle 43">
            <a:extLst>
              <a:ext uri="{FF2B5EF4-FFF2-40B4-BE49-F238E27FC236}">
                <a16:creationId xmlns:a16="http://schemas.microsoft.com/office/drawing/2014/main" id="{EF809D07-87BC-9E56-3431-2E70F5A08824}"/>
              </a:ext>
            </a:extLst>
          </p:cNvPr>
          <p:cNvSpPr/>
          <p:nvPr/>
        </p:nvSpPr>
        <p:spPr>
          <a:xfrm>
            <a:off x="7206837"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Scissors with solid fill">
            <a:extLst>
              <a:ext uri="{FF2B5EF4-FFF2-40B4-BE49-F238E27FC236}">
                <a16:creationId xmlns:a16="http://schemas.microsoft.com/office/drawing/2014/main" id="{18A762F1-F762-EE51-CF77-5652451180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884496" y="2115101"/>
            <a:ext cx="405294" cy="405294"/>
          </a:xfrm>
          <a:prstGeom prst="rect">
            <a:avLst/>
          </a:prstGeom>
        </p:spPr>
      </p:pic>
      <p:cxnSp>
        <p:nvCxnSpPr>
          <p:cNvPr id="4" name="Straight Connector 3">
            <a:extLst>
              <a:ext uri="{FF2B5EF4-FFF2-40B4-BE49-F238E27FC236}">
                <a16:creationId xmlns:a16="http://schemas.microsoft.com/office/drawing/2014/main" id="{99AA108B-1C57-F179-D97F-E5842A4FBA96}"/>
              </a:ext>
            </a:extLst>
          </p:cNvPr>
          <p:cNvCxnSpPr>
            <a:cxnSpLocks/>
          </p:cNvCxnSpPr>
          <p:nvPr/>
        </p:nvCxnSpPr>
        <p:spPr>
          <a:xfrm>
            <a:off x="2522762" y="2446975"/>
            <a:ext cx="1019008"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pic>
        <p:nvPicPr>
          <p:cNvPr id="7" name="Graphic 6" descr="Scissors with solid fill">
            <a:extLst>
              <a:ext uri="{FF2B5EF4-FFF2-40B4-BE49-F238E27FC236}">
                <a16:creationId xmlns:a16="http://schemas.microsoft.com/office/drawing/2014/main" id="{03649CE0-8F5D-708D-949B-7C69570356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2522274" y="2123294"/>
            <a:ext cx="405294" cy="405294"/>
          </a:xfrm>
          <a:prstGeom prst="rect">
            <a:avLst/>
          </a:prstGeom>
        </p:spPr>
      </p:pic>
      <p:sp>
        <p:nvSpPr>
          <p:cNvPr id="3" name="Content Placeholder 2">
            <a:extLst>
              <a:ext uri="{FF2B5EF4-FFF2-40B4-BE49-F238E27FC236}">
                <a16:creationId xmlns:a16="http://schemas.microsoft.com/office/drawing/2014/main" id="{721B7A4B-F967-2A84-4A07-25991B1A82C6}"/>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rgbClr val="3FBA48"/>
                </a:solidFill>
                <a:latin typeface="Tw Cen MT" panose="020B0602020104020603" pitchFamily="34" charset="77"/>
              </a:rPr>
              <a:t>Trim redundant flits to cut network overhead</a:t>
            </a:r>
          </a:p>
        </p:txBody>
      </p:sp>
      <p:pic>
        <p:nvPicPr>
          <p:cNvPr id="9" name="Graphic 8" descr="Scissors with solid fill">
            <a:extLst>
              <a:ext uri="{FF2B5EF4-FFF2-40B4-BE49-F238E27FC236}">
                <a16:creationId xmlns:a16="http://schemas.microsoft.com/office/drawing/2014/main" id="{D8B5EFDC-B620-E2A6-8E88-62ADEEA0F7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6985212" y="420111"/>
            <a:ext cx="743683" cy="743683"/>
          </a:xfrm>
          <a:prstGeom prst="rect">
            <a:avLst/>
          </a:prstGeom>
        </p:spPr>
      </p:pic>
      <p:sp>
        <p:nvSpPr>
          <p:cNvPr id="11" name="Slide Number Placeholder 355">
            <a:extLst>
              <a:ext uri="{FF2B5EF4-FFF2-40B4-BE49-F238E27FC236}">
                <a16:creationId xmlns:a16="http://schemas.microsoft.com/office/drawing/2014/main" id="{59399ABB-6D70-15D2-9772-FD48C2D5CBCD}"/>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36</a:t>
            </a:fld>
            <a:endParaRPr lang="en-US"/>
          </a:p>
        </p:txBody>
      </p:sp>
    </p:spTree>
    <p:custDataLst>
      <p:tags r:id="rId1"/>
    </p:custDataLst>
    <p:extLst>
      <p:ext uri="{BB962C8B-B14F-4D97-AF65-F5344CB8AC3E}">
        <p14:creationId xmlns:p14="http://schemas.microsoft.com/office/powerpoint/2010/main" val="32138766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375E3-F70D-1ADF-CBAB-9243D725D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11B41-6A6A-0E8C-09E9-C38CF2CB576F}"/>
              </a:ext>
            </a:extLst>
          </p:cNvPr>
          <p:cNvSpPr>
            <a:spLocks noGrp="1"/>
          </p:cNvSpPr>
          <p:nvPr>
            <p:ph type="title"/>
          </p:nvPr>
        </p:nvSpPr>
        <p:spPr>
          <a:xfrm>
            <a:off x="731713" y="254284"/>
            <a:ext cx="10515600" cy="1325563"/>
          </a:xfrm>
        </p:spPr>
        <p:txBody>
          <a:bodyPr/>
          <a:lstStyle/>
          <a:p>
            <a:r>
              <a:rPr lang="en-US"/>
              <a:t>KEY IDEA II: </a:t>
            </a:r>
            <a:r>
              <a:rPr lang="en-US">
                <a:solidFill>
                  <a:schemeClr val="accent1">
                    <a:lumMod val="75000"/>
                  </a:schemeClr>
                </a:solidFill>
              </a:rPr>
              <a:t>TRIMMING </a:t>
            </a:r>
            <a:endParaRPr lang="en-US"/>
          </a:p>
        </p:txBody>
      </p:sp>
      <p:sp>
        <p:nvSpPr>
          <p:cNvPr id="5" name="Rectangle 4">
            <a:extLst>
              <a:ext uri="{FF2B5EF4-FFF2-40B4-BE49-F238E27FC236}">
                <a16:creationId xmlns:a16="http://schemas.microsoft.com/office/drawing/2014/main" id="{657F056C-F3F2-C3AE-7D2E-AFAD0F122BCD}"/>
              </a:ext>
            </a:extLst>
          </p:cNvPr>
          <p:cNvSpPr/>
          <p:nvPr/>
        </p:nvSpPr>
        <p:spPr>
          <a:xfrm>
            <a:off x="4663542"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 name="Rectangle 5">
            <a:extLst>
              <a:ext uri="{FF2B5EF4-FFF2-40B4-BE49-F238E27FC236}">
                <a16:creationId xmlns:a16="http://schemas.microsoft.com/office/drawing/2014/main" id="{61ADF313-7EDC-0DEA-D231-FB1C020701C6}"/>
              </a:ext>
            </a:extLst>
          </p:cNvPr>
          <p:cNvSpPr/>
          <p:nvPr/>
        </p:nvSpPr>
        <p:spPr>
          <a:xfrm>
            <a:off x="7214039"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5" name="Rectangle 14">
            <a:extLst>
              <a:ext uri="{FF2B5EF4-FFF2-40B4-BE49-F238E27FC236}">
                <a16:creationId xmlns:a16="http://schemas.microsoft.com/office/drawing/2014/main" id="{3042A70C-2D7A-C0D0-44FE-28E453B869AA}"/>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E54C92-4B12-789F-4B37-92F6D9D61EF0}"/>
              </a:ext>
            </a:extLst>
          </p:cNvPr>
          <p:cNvSpPr/>
          <p:nvPr/>
        </p:nvSpPr>
        <p:spPr>
          <a:xfrm>
            <a:off x="974507" y="2497558"/>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66FD27-2B80-1D8D-F7F7-8143B476FC26}"/>
              </a:ext>
            </a:extLst>
          </p:cNvPr>
          <p:cNvSpPr/>
          <p:nvPr/>
        </p:nvSpPr>
        <p:spPr>
          <a:xfrm>
            <a:off x="5263233"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1" name="Rectangle 20">
            <a:extLst>
              <a:ext uri="{FF2B5EF4-FFF2-40B4-BE49-F238E27FC236}">
                <a16:creationId xmlns:a16="http://schemas.microsoft.com/office/drawing/2014/main" id="{10E71FE2-5545-81B0-6FD4-8752C28DA26F}"/>
              </a:ext>
            </a:extLst>
          </p:cNvPr>
          <p:cNvSpPr/>
          <p:nvPr/>
        </p:nvSpPr>
        <p:spPr>
          <a:xfrm>
            <a:off x="6617286"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40AD02C-91BB-D228-F9B9-7F0ACA6F7764}"/>
              </a:ext>
            </a:extLst>
          </p:cNvPr>
          <p:cNvSpPr/>
          <p:nvPr/>
        </p:nvSpPr>
        <p:spPr>
          <a:xfrm>
            <a:off x="6275721"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68B4CDD-9F90-F9DA-7155-ECB2453AF5E8}"/>
              </a:ext>
            </a:extLst>
          </p:cNvPr>
          <p:cNvSpPr/>
          <p:nvPr/>
        </p:nvSpPr>
        <p:spPr>
          <a:xfrm>
            <a:off x="5938446"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C7EA1AA-4810-A41D-6536-3323E4B7E4D4}"/>
              </a:ext>
            </a:extLst>
          </p:cNvPr>
          <p:cNvSpPr/>
          <p:nvPr/>
        </p:nvSpPr>
        <p:spPr>
          <a:xfrm>
            <a:off x="5597053"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844DF57-1A48-8850-4D07-4642D01AC600}"/>
              </a:ext>
            </a:extLst>
          </p:cNvPr>
          <p:cNvSpPr/>
          <p:nvPr/>
        </p:nvSpPr>
        <p:spPr>
          <a:xfrm>
            <a:off x="4108769"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6" name="Rectangle 25">
            <a:extLst>
              <a:ext uri="{FF2B5EF4-FFF2-40B4-BE49-F238E27FC236}">
                <a16:creationId xmlns:a16="http://schemas.microsoft.com/office/drawing/2014/main" id="{EA924003-0CC8-F367-5C89-258B51B62B99}"/>
              </a:ext>
            </a:extLst>
          </p:cNvPr>
          <p:cNvSpPr/>
          <p:nvPr/>
        </p:nvSpPr>
        <p:spPr>
          <a:xfrm>
            <a:off x="2531547"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7E7BD3-747E-DD8D-5939-7685C3D599C0}"/>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D05757-5C0D-C320-94AD-821108305AA7}"/>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2D04C16-86DF-0DEE-2FB2-8D53A41874BA}"/>
              </a:ext>
            </a:extLst>
          </p:cNvPr>
          <p:cNvSpPr/>
          <p:nvPr/>
        </p:nvSpPr>
        <p:spPr>
          <a:xfrm>
            <a:off x="4113525"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4" name="Rectangle 33">
            <a:extLst>
              <a:ext uri="{FF2B5EF4-FFF2-40B4-BE49-F238E27FC236}">
                <a16:creationId xmlns:a16="http://schemas.microsoft.com/office/drawing/2014/main" id="{BC13C33D-3819-5D14-0E5B-BC1780CD697F}"/>
              </a:ext>
            </a:extLst>
          </p:cNvPr>
          <p:cNvSpPr/>
          <p:nvPr/>
        </p:nvSpPr>
        <p:spPr>
          <a:xfrm>
            <a:off x="4110936"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DB868FB-6329-D42E-11E0-5CB3026CCA25}"/>
              </a:ext>
            </a:extLst>
          </p:cNvPr>
          <p:cNvSpPr/>
          <p:nvPr/>
        </p:nvSpPr>
        <p:spPr>
          <a:xfrm>
            <a:off x="4656445"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6" name="Rectangle 35">
            <a:extLst>
              <a:ext uri="{FF2B5EF4-FFF2-40B4-BE49-F238E27FC236}">
                <a16:creationId xmlns:a16="http://schemas.microsoft.com/office/drawing/2014/main" id="{B0DFAB14-A246-6469-02C7-BDD33D28FC8D}"/>
              </a:ext>
            </a:extLst>
          </p:cNvPr>
          <p:cNvSpPr/>
          <p:nvPr/>
        </p:nvSpPr>
        <p:spPr>
          <a:xfrm>
            <a:off x="4660953"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91E6C4A-03AA-F4DE-31CD-B73A056AED40}"/>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E9E9BCB-D2A2-6906-5CC9-4B1E10D0BD7C}"/>
              </a:ext>
            </a:extLst>
          </p:cNvPr>
          <p:cNvSpPr/>
          <p:nvPr/>
        </p:nvSpPr>
        <p:spPr>
          <a:xfrm>
            <a:off x="5256840"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2" name="Rectangle 41">
            <a:extLst>
              <a:ext uri="{FF2B5EF4-FFF2-40B4-BE49-F238E27FC236}">
                <a16:creationId xmlns:a16="http://schemas.microsoft.com/office/drawing/2014/main" id="{1A05F556-F49B-E6C4-8309-8BAC6C921F56}"/>
              </a:ext>
            </a:extLst>
          </p:cNvPr>
          <p:cNvSpPr/>
          <p:nvPr/>
        </p:nvSpPr>
        <p:spPr>
          <a:xfrm>
            <a:off x="5257407"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E476E9-2687-49A5-816D-8D2936784A04}"/>
              </a:ext>
            </a:extLst>
          </p:cNvPr>
          <p:cNvSpPr/>
          <p:nvPr/>
        </p:nvSpPr>
        <p:spPr>
          <a:xfrm>
            <a:off x="7204917"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4" name="Rectangle 43">
            <a:extLst>
              <a:ext uri="{FF2B5EF4-FFF2-40B4-BE49-F238E27FC236}">
                <a16:creationId xmlns:a16="http://schemas.microsoft.com/office/drawing/2014/main" id="{9F8BD9FE-781B-AC75-30DC-C31BA01D826C}"/>
              </a:ext>
            </a:extLst>
          </p:cNvPr>
          <p:cNvSpPr/>
          <p:nvPr/>
        </p:nvSpPr>
        <p:spPr>
          <a:xfrm>
            <a:off x="7206837"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Scissors with solid fill">
            <a:extLst>
              <a:ext uri="{FF2B5EF4-FFF2-40B4-BE49-F238E27FC236}">
                <a16:creationId xmlns:a16="http://schemas.microsoft.com/office/drawing/2014/main" id="{9FB7C426-F609-0A3C-97B7-65325EF08B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884496" y="2115101"/>
            <a:ext cx="405294" cy="405294"/>
          </a:xfrm>
          <a:prstGeom prst="rect">
            <a:avLst/>
          </a:prstGeom>
        </p:spPr>
      </p:pic>
      <p:pic>
        <p:nvPicPr>
          <p:cNvPr id="7" name="Graphic 6" descr="Scissors with solid fill">
            <a:extLst>
              <a:ext uri="{FF2B5EF4-FFF2-40B4-BE49-F238E27FC236}">
                <a16:creationId xmlns:a16="http://schemas.microsoft.com/office/drawing/2014/main" id="{2352EE38-0F7B-1606-5E26-B8E66DEB80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2522274" y="2123294"/>
            <a:ext cx="405294" cy="405294"/>
          </a:xfrm>
          <a:prstGeom prst="rect">
            <a:avLst/>
          </a:prstGeom>
        </p:spPr>
      </p:pic>
      <p:sp>
        <p:nvSpPr>
          <p:cNvPr id="3" name="Content Placeholder 2">
            <a:extLst>
              <a:ext uri="{FF2B5EF4-FFF2-40B4-BE49-F238E27FC236}">
                <a16:creationId xmlns:a16="http://schemas.microsoft.com/office/drawing/2014/main" id="{AC942122-3B8A-CB11-BA4E-221DB186B371}"/>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rgbClr val="3FBA48"/>
                </a:solidFill>
                <a:latin typeface="Tw Cen MT" panose="020B0602020104020603" pitchFamily="34" charset="77"/>
              </a:rPr>
              <a:t>Trim redundant flits to cut network overhead</a:t>
            </a:r>
          </a:p>
        </p:txBody>
      </p:sp>
      <p:pic>
        <p:nvPicPr>
          <p:cNvPr id="8" name="Graphic 7" descr="Scissors with solid fill">
            <a:extLst>
              <a:ext uri="{FF2B5EF4-FFF2-40B4-BE49-F238E27FC236}">
                <a16:creationId xmlns:a16="http://schemas.microsoft.com/office/drawing/2014/main" id="{37CD00FE-F853-EAC4-C574-4316838424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6985212" y="420111"/>
            <a:ext cx="743683" cy="743683"/>
          </a:xfrm>
          <a:prstGeom prst="rect">
            <a:avLst/>
          </a:prstGeom>
        </p:spPr>
      </p:pic>
      <p:sp>
        <p:nvSpPr>
          <p:cNvPr id="10" name="Slide Number Placeholder 355">
            <a:extLst>
              <a:ext uri="{FF2B5EF4-FFF2-40B4-BE49-F238E27FC236}">
                <a16:creationId xmlns:a16="http://schemas.microsoft.com/office/drawing/2014/main" id="{BD8D5A6A-D781-E4E7-56C6-2B472FA43CCE}"/>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37</a:t>
            </a:fld>
            <a:endParaRPr lang="en-US"/>
          </a:p>
        </p:txBody>
      </p:sp>
    </p:spTree>
    <p:custDataLst>
      <p:tags r:id="rId1"/>
    </p:custDataLst>
    <p:extLst>
      <p:ext uri="{BB962C8B-B14F-4D97-AF65-F5344CB8AC3E}">
        <p14:creationId xmlns:p14="http://schemas.microsoft.com/office/powerpoint/2010/main" val="14235349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E308-EDBC-5A2E-66A7-0F66B218A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0E7FB2-AD26-55A7-C10C-750263A6ED88}"/>
              </a:ext>
            </a:extLst>
          </p:cNvPr>
          <p:cNvSpPr>
            <a:spLocks noGrp="1"/>
          </p:cNvSpPr>
          <p:nvPr>
            <p:ph type="title"/>
          </p:nvPr>
        </p:nvSpPr>
        <p:spPr>
          <a:xfrm>
            <a:off x="731713" y="254284"/>
            <a:ext cx="10515600" cy="1325563"/>
          </a:xfrm>
        </p:spPr>
        <p:txBody>
          <a:bodyPr/>
          <a:lstStyle/>
          <a:p>
            <a:r>
              <a:rPr lang="en-US"/>
              <a:t>KEY IDEA II: </a:t>
            </a:r>
            <a:r>
              <a:rPr lang="en-US">
                <a:solidFill>
                  <a:schemeClr val="accent1">
                    <a:lumMod val="75000"/>
                  </a:schemeClr>
                </a:solidFill>
              </a:rPr>
              <a:t>TRIMMING </a:t>
            </a:r>
            <a:endParaRPr lang="en-US"/>
          </a:p>
        </p:txBody>
      </p:sp>
      <p:sp>
        <p:nvSpPr>
          <p:cNvPr id="5" name="Rectangle 4">
            <a:extLst>
              <a:ext uri="{FF2B5EF4-FFF2-40B4-BE49-F238E27FC236}">
                <a16:creationId xmlns:a16="http://schemas.microsoft.com/office/drawing/2014/main" id="{004FD89F-464B-7E5F-2BAF-20EC705E91B9}"/>
              </a:ext>
            </a:extLst>
          </p:cNvPr>
          <p:cNvSpPr/>
          <p:nvPr/>
        </p:nvSpPr>
        <p:spPr>
          <a:xfrm>
            <a:off x="2802938"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 name="Rectangle 5">
            <a:extLst>
              <a:ext uri="{FF2B5EF4-FFF2-40B4-BE49-F238E27FC236}">
                <a16:creationId xmlns:a16="http://schemas.microsoft.com/office/drawing/2014/main" id="{1B7337E4-5022-693A-15D4-5430165C5990}"/>
              </a:ext>
            </a:extLst>
          </p:cNvPr>
          <p:cNvSpPr/>
          <p:nvPr/>
        </p:nvSpPr>
        <p:spPr>
          <a:xfrm>
            <a:off x="5353435"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5" name="Rectangle 14">
            <a:extLst>
              <a:ext uri="{FF2B5EF4-FFF2-40B4-BE49-F238E27FC236}">
                <a16:creationId xmlns:a16="http://schemas.microsoft.com/office/drawing/2014/main" id="{03C1EB6F-E9B8-9B84-D45E-7686D9AA66B6}"/>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502CE1-3BAC-19E5-211D-F8B3A16A7F92}"/>
              </a:ext>
            </a:extLst>
          </p:cNvPr>
          <p:cNvSpPr/>
          <p:nvPr/>
        </p:nvSpPr>
        <p:spPr>
          <a:xfrm>
            <a:off x="974507" y="2497558"/>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052A6E2-CC78-2753-CEC0-FE08FDAE406C}"/>
              </a:ext>
            </a:extLst>
          </p:cNvPr>
          <p:cNvSpPr/>
          <p:nvPr/>
        </p:nvSpPr>
        <p:spPr>
          <a:xfrm>
            <a:off x="3402629"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1" name="Rectangle 20">
            <a:extLst>
              <a:ext uri="{FF2B5EF4-FFF2-40B4-BE49-F238E27FC236}">
                <a16:creationId xmlns:a16="http://schemas.microsoft.com/office/drawing/2014/main" id="{FA05E138-079C-C202-34FC-4B2160709450}"/>
              </a:ext>
            </a:extLst>
          </p:cNvPr>
          <p:cNvSpPr/>
          <p:nvPr/>
        </p:nvSpPr>
        <p:spPr>
          <a:xfrm>
            <a:off x="4756682"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EC9D91C-8D82-5FF6-0EF1-6C0D3FA986CC}"/>
              </a:ext>
            </a:extLst>
          </p:cNvPr>
          <p:cNvSpPr/>
          <p:nvPr/>
        </p:nvSpPr>
        <p:spPr>
          <a:xfrm>
            <a:off x="4415117"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B74B80D-67F2-2009-0BED-C85978FBD6CB}"/>
              </a:ext>
            </a:extLst>
          </p:cNvPr>
          <p:cNvSpPr/>
          <p:nvPr/>
        </p:nvSpPr>
        <p:spPr>
          <a:xfrm>
            <a:off x="4077842"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40180-74AC-C1A9-8FC3-82F4DC2E4516}"/>
              </a:ext>
            </a:extLst>
          </p:cNvPr>
          <p:cNvSpPr/>
          <p:nvPr/>
        </p:nvSpPr>
        <p:spPr>
          <a:xfrm>
            <a:off x="3736449"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294A673-1C00-024A-2537-6F491437E022}"/>
              </a:ext>
            </a:extLst>
          </p:cNvPr>
          <p:cNvSpPr/>
          <p:nvPr/>
        </p:nvSpPr>
        <p:spPr>
          <a:xfrm>
            <a:off x="2248165"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6" name="Rectangle 25">
            <a:extLst>
              <a:ext uri="{FF2B5EF4-FFF2-40B4-BE49-F238E27FC236}">
                <a16:creationId xmlns:a16="http://schemas.microsoft.com/office/drawing/2014/main" id="{C35B8359-E4E8-4D63-B5DF-F88909EC7C42}"/>
              </a:ext>
            </a:extLst>
          </p:cNvPr>
          <p:cNvSpPr/>
          <p:nvPr/>
        </p:nvSpPr>
        <p:spPr>
          <a:xfrm>
            <a:off x="1617148"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B021371-2B6F-891B-93BE-9C5813CA5E70}"/>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970FD88-4339-999E-F211-2CCD56B4F74C}"/>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4E69205-62B1-E479-8096-82EE180493D5}"/>
              </a:ext>
            </a:extLst>
          </p:cNvPr>
          <p:cNvSpPr/>
          <p:nvPr/>
        </p:nvSpPr>
        <p:spPr>
          <a:xfrm>
            <a:off x="2252921"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4" name="Rectangle 33">
            <a:extLst>
              <a:ext uri="{FF2B5EF4-FFF2-40B4-BE49-F238E27FC236}">
                <a16:creationId xmlns:a16="http://schemas.microsoft.com/office/drawing/2014/main" id="{6D4E0F81-44A2-D195-EDF7-C486F831B444}"/>
              </a:ext>
            </a:extLst>
          </p:cNvPr>
          <p:cNvSpPr/>
          <p:nvPr/>
        </p:nvSpPr>
        <p:spPr>
          <a:xfrm>
            <a:off x="2250332"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49261E8-DDF8-9E7B-E979-5FBD58390853}"/>
              </a:ext>
            </a:extLst>
          </p:cNvPr>
          <p:cNvSpPr/>
          <p:nvPr/>
        </p:nvSpPr>
        <p:spPr>
          <a:xfrm>
            <a:off x="2795841"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6" name="Rectangle 35">
            <a:extLst>
              <a:ext uri="{FF2B5EF4-FFF2-40B4-BE49-F238E27FC236}">
                <a16:creationId xmlns:a16="http://schemas.microsoft.com/office/drawing/2014/main" id="{8743C287-3306-A1CB-37E6-8A6A153E1AE6}"/>
              </a:ext>
            </a:extLst>
          </p:cNvPr>
          <p:cNvSpPr/>
          <p:nvPr/>
        </p:nvSpPr>
        <p:spPr>
          <a:xfrm>
            <a:off x="2800349"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A5E15B-3214-4CC7-C3F1-F31983B7796E}"/>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661ED81-BB58-129C-87FF-7A8D0C83BE33}"/>
              </a:ext>
            </a:extLst>
          </p:cNvPr>
          <p:cNvSpPr/>
          <p:nvPr/>
        </p:nvSpPr>
        <p:spPr>
          <a:xfrm>
            <a:off x="3396236"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2" name="Rectangle 41">
            <a:extLst>
              <a:ext uri="{FF2B5EF4-FFF2-40B4-BE49-F238E27FC236}">
                <a16:creationId xmlns:a16="http://schemas.microsoft.com/office/drawing/2014/main" id="{A337F92A-8343-A1E8-584A-1BDE79BDA50A}"/>
              </a:ext>
            </a:extLst>
          </p:cNvPr>
          <p:cNvSpPr/>
          <p:nvPr/>
        </p:nvSpPr>
        <p:spPr>
          <a:xfrm>
            <a:off x="3396803"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7C12D0D-7771-AF0A-A86F-79A73F68E3A5}"/>
              </a:ext>
            </a:extLst>
          </p:cNvPr>
          <p:cNvSpPr/>
          <p:nvPr/>
        </p:nvSpPr>
        <p:spPr>
          <a:xfrm>
            <a:off x="5344313"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4" name="Rectangle 43">
            <a:extLst>
              <a:ext uri="{FF2B5EF4-FFF2-40B4-BE49-F238E27FC236}">
                <a16:creationId xmlns:a16="http://schemas.microsoft.com/office/drawing/2014/main" id="{8B575F55-612D-3B28-9008-5E8DE2E9F29C}"/>
              </a:ext>
            </a:extLst>
          </p:cNvPr>
          <p:cNvSpPr/>
          <p:nvPr/>
        </p:nvSpPr>
        <p:spPr>
          <a:xfrm>
            <a:off x="5346233"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Scissors with solid fill">
            <a:extLst>
              <a:ext uri="{FF2B5EF4-FFF2-40B4-BE49-F238E27FC236}">
                <a16:creationId xmlns:a16="http://schemas.microsoft.com/office/drawing/2014/main" id="{E4DF4ED9-0FB6-B033-D4D8-829B4AF750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884496" y="2115101"/>
            <a:ext cx="405294" cy="405294"/>
          </a:xfrm>
          <a:prstGeom prst="rect">
            <a:avLst/>
          </a:prstGeom>
        </p:spPr>
      </p:pic>
      <p:pic>
        <p:nvPicPr>
          <p:cNvPr id="7" name="Graphic 6" descr="Scissors with solid fill">
            <a:extLst>
              <a:ext uri="{FF2B5EF4-FFF2-40B4-BE49-F238E27FC236}">
                <a16:creationId xmlns:a16="http://schemas.microsoft.com/office/drawing/2014/main" id="{A947D31B-1A8D-4D53-A22B-9627E71931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1607875" y="2123294"/>
            <a:ext cx="405294" cy="405294"/>
          </a:xfrm>
          <a:prstGeom prst="rect">
            <a:avLst/>
          </a:prstGeom>
        </p:spPr>
      </p:pic>
      <p:sp>
        <p:nvSpPr>
          <p:cNvPr id="4" name="TextBox 3">
            <a:extLst>
              <a:ext uri="{FF2B5EF4-FFF2-40B4-BE49-F238E27FC236}">
                <a16:creationId xmlns:a16="http://schemas.microsoft.com/office/drawing/2014/main" id="{1B024157-E5D6-90BE-D0B1-65C6C80AC6C2}"/>
              </a:ext>
            </a:extLst>
          </p:cNvPr>
          <p:cNvSpPr txBox="1"/>
          <p:nvPr/>
        </p:nvSpPr>
        <p:spPr>
          <a:xfrm>
            <a:off x="8017174" y="2486709"/>
            <a:ext cx="3142962" cy="369332"/>
          </a:xfrm>
          <a:prstGeom prst="rect">
            <a:avLst/>
          </a:prstGeom>
          <a:noFill/>
        </p:spPr>
        <p:txBody>
          <a:bodyPr wrap="square" lIns="0" tIns="0" rIns="0" bIns="0" rtlCol="0">
            <a:spAutoFit/>
          </a:bodyPr>
          <a:lstStyle/>
          <a:p>
            <a:r>
              <a:rPr lang="en-US" sz="2400" b="1" i="1">
                <a:solidFill>
                  <a:schemeClr val="accent5"/>
                </a:solidFill>
                <a:latin typeface="Tw Cen MT" panose="020B0602020104020603" pitchFamily="34" charset="77"/>
              </a:rPr>
              <a:t>Network Traffic Reduced</a:t>
            </a:r>
          </a:p>
        </p:txBody>
      </p:sp>
      <p:cxnSp>
        <p:nvCxnSpPr>
          <p:cNvPr id="8" name="Straight Arrow Connector 7">
            <a:extLst>
              <a:ext uri="{FF2B5EF4-FFF2-40B4-BE49-F238E27FC236}">
                <a16:creationId xmlns:a16="http://schemas.microsoft.com/office/drawing/2014/main" id="{8293AF27-090F-E09A-45FB-A5A7EFEDDC7C}"/>
              </a:ext>
            </a:extLst>
          </p:cNvPr>
          <p:cNvCxnSpPr>
            <a:cxnSpLocks/>
          </p:cNvCxnSpPr>
          <p:nvPr/>
        </p:nvCxnSpPr>
        <p:spPr>
          <a:xfrm>
            <a:off x="5740842" y="2825263"/>
            <a:ext cx="5581310" cy="15902"/>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9" name="Slide Number Placeholder 355">
            <a:extLst>
              <a:ext uri="{FF2B5EF4-FFF2-40B4-BE49-F238E27FC236}">
                <a16:creationId xmlns:a16="http://schemas.microsoft.com/office/drawing/2014/main" id="{AEC4620F-0640-E167-A17B-88162E90EA43}"/>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38</a:t>
            </a:fld>
            <a:endParaRPr lang="en-US"/>
          </a:p>
        </p:txBody>
      </p:sp>
      <p:sp>
        <p:nvSpPr>
          <p:cNvPr id="3" name="Content Placeholder 2">
            <a:extLst>
              <a:ext uri="{FF2B5EF4-FFF2-40B4-BE49-F238E27FC236}">
                <a16:creationId xmlns:a16="http://schemas.microsoft.com/office/drawing/2014/main" id="{D86033A9-D90E-D9C8-4729-F1D976183860}"/>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rgbClr val="3FBA48"/>
                </a:solidFill>
                <a:latin typeface="Tw Cen MT" panose="020B0602020104020603" pitchFamily="34" charset="77"/>
              </a:rPr>
              <a:t>Trim redundant flits to cut network overhead</a:t>
            </a:r>
          </a:p>
        </p:txBody>
      </p:sp>
      <p:pic>
        <p:nvPicPr>
          <p:cNvPr id="10" name="Graphic 9" descr="Scissors with solid fill">
            <a:extLst>
              <a:ext uri="{FF2B5EF4-FFF2-40B4-BE49-F238E27FC236}">
                <a16:creationId xmlns:a16="http://schemas.microsoft.com/office/drawing/2014/main" id="{36A3BD07-B6EF-D08E-03C6-6277B334FC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7268">
            <a:off x="6985212" y="420111"/>
            <a:ext cx="743683" cy="743683"/>
          </a:xfrm>
          <a:prstGeom prst="rect">
            <a:avLst/>
          </a:prstGeom>
        </p:spPr>
      </p:pic>
    </p:spTree>
    <p:custDataLst>
      <p:tags r:id="rId1"/>
    </p:custDataLst>
    <p:extLst>
      <p:ext uri="{BB962C8B-B14F-4D97-AF65-F5344CB8AC3E}">
        <p14:creationId xmlns:p14="http://schemas.microsoft.com/office/powerpoint/2010/main" val="20056029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03CA8-E0FB-F454-D662-25B5D7C4A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57228-1F0F-660B-573E-5588497966D5}"/>
              </a:ext>
            </a:extLst>
          </p:cNvPr>
          <p:cNvSpPr>
            <a:spLocks noGrp="1"/>
          </p:cNvSpPr>
          <p:nvPr>
            <p:ph type="title"/>
          </p:nvPr>
        </p:nvSpPr>
        <p:spPr/>
        <p:txBody>
          <a:bodyPr/>
          <a:lstStyle/>
          <a:p>
            <a:r>
              <a:rPr lang="en-US">
                <a:solidFill>
                  <a:schemeClr val="accent2"/>
                </a:solidFill>
              </a:rPr>
              <a:t>OBSERVATION#03</a:t>
            </a:r>
            <a:endParaRPr lang="en-US"/>
          </a:p>
        </p:txBody>
      </p:sp>
      <p:sp>
        <p:nvSpPr>
          <p:cNvPr id="3" name="Content Placeholder 2">
            <a:extLst>
              <a:ext uri="{FF2B5EF4-FFF2-40B4-BE49-F238E27FC236}">
                <a16:creationId xmlns:a16="http://schemas.microsoft.com/office/drawing/2014/main" id="{1249F776-F9ED-9087-25B9-ACD501885D08}"/>
              </a:ext>
            </a:extLst>
          </p:cNvPr>
          <p:cNvSpPr>
            <a:spLocks noGrp="1"/>
          </p:cNvSpPr>
          <p:nvPr>
            <p:ph idx="1"/>
          </p:nvPr>
        </p:nvSpPr>
        <p:spPr>
          <a:xfrm>
            <a:off x="838199" y="1690686"/>
            <a:ext cx="9720388" cy="805081"/>
          </a:xfrm>
        </p:spPr>
        <p:txBody>
          <a:bodyPr>
            <a:noAutofit/>
          </a:bodyPr>
          <a:lstStyle/>
          <a:p>
            <a:pPr marL="0" indent="0">
              <a:buNone/>
            </a:pPr>
            <a:r>
              <a:rPr lang="en-US" b="1">
                <a:solidFill>
                  <a:srgbClr val="453370"/>
                </a:solidFill>
                <a:latin typeface="Tw Cen MT" panose="020B0602020104020603" pitchFamily="34" charset="77"/>
              </a:rPr>
              <a:t>PTW-related flits are more latency critical than other flits</a:t>
            </a:r>
          </a:p>
        </p:txBody>
      </p:sp>
      <p:graphicFrame>
        <p:nvGraphicFramePr>
          <p:cNvPr id="7" name="Chart 6">
            <a:extLst>
              <a:ext uri="{FF2B5EF4-FFF2-40B4-BE49-F238E27FC236}">
                <a16:creationId xmlns:a16="http://schemas.microsoft.com/office/drawing/2014/main" id="{7C14F086-7274-BBC5-2E94-F1C33836D524}"/>
              </a:ext>
            </a:extLst>
          </p:cNvPr>
          <p:cNvGraphicFramePr/>
          <p:nvPr>
            <p:extLst>
              <p:ext uri="{D42A27DB-BD31-4B8C-83A1-F6EECF244321}">
                <p14:modId xmlns:p14="http://schemas.microsoft.com/office/powerpoint/2010/main" val="1179652441"/>
              </p:ext>
            </p:extLst>
          </p:nvPr>
        </p:nvGraphicFramePr>
        <p:xfrm>
          <a:off x="2364930" y="2711506"/>
          <a:ext cx="8128000" cy="569534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D4C4B441-F7A8-8C6E-7F48-4B27C098F701}"/>
              </a:ext>
            </a:extLst>
          </p:cNvPr>
          <p:cNvSpPr txBox="1"/>
          <p:nvPr/>
        </p:nvSpPr>
        <p:spPr>
          <a:xfrm rot="16200000">
            <a:off x="201410" y="3777748"/>
            <a:ext cx="3879669" cy="1015663"/>
          </a:xfrm>
          <a:prstGeom prst="rect">
            <a:avLst/>
          </a:prstGeom>
          <a:noFill/>
        </p:spPr>
        <p:txBody>
          <a:bodyPr wrap="square" rtlCol="0">
            <a:spAutoFit/>
          </a:bodyPr>
          <a:lstStyle/>
          <a:p>
            <a:pPr algn="ctr"/>
            <a:r>
              <a:rPr lang="en-US" sz="2000" b="1" i="0">
                <a:effectLst/>
                <a:latin typeface="Calibri" panose="020F0502020204030204" pitchFamily="34" charset="0"/>
                <a:cs typeface="Calibri" panose="020F0502020204030204" pitchFamily="34" charset="0"/>
              </a:rPr>
              <a:t> Speedup Normalized to</a:t>
            </a:r>
          </a:p>
          <a:p>
            <a:pPr algn="ctr"/>
            <a:r>
              <a:rPr lang="en-US" sz="2000" b="1" i="0">
                <a:effectLst/>
                <a:latin typeface="Calibri" panose="020F0502020204030204" pitchFamily="34" charset="0"/>
                <a:cs typeface="Calibri" panose="020F0502020204030204" pitchFamily="34" charset="0"/>
              </a:rPr>
              <a:t> </a:t>
            </a:r>
            <a:r>
              <a:rPr lang="en-US" sz="2000" b="1">
                <a:latin typeface="Calibri" panose="020F0502020204030204" pitchFamily="34" charset="0"/>
                <a:cs typeface="Calibri" panose="020F0502020204030204" pitchFamily="34" charset="0"/>
              </a:rPr>
              <a:t>Non-uniform BW</a:t>
            </a:r>
            <a:r>
              <a:rPr lang="en-US" sz="2000" b="1" i="0">
                <a:effectLst/>
                <a:latin typeface="Calibri" panose="020F0502020204030204" pitchFamily="34" charset="0"/>
                <a:cs typeface="Calibri" panose="020F0502020204030204" pitchFamily="34" charset="0"/>
              </a:rPr>
              <a:t> Configuration</a:t>
            </a:r>
            <a:endParaRPr lang="en-US" sz="2000" b="1">
              <a:latin typeface="Calibri" panose="020F0502020204030204" pitchFamily="34" charset="0"/>
              <a:cs typeface="Calibri" panose="020F0502020204030204" pitchFamily="34" charset="0"/>
            </a:endParaRPr>
          </a:p>
          <a:p>
            <a:endParaRPr lang="en-US" sz="2000">
              <a:latin typeface="Calibri" panose="020F0502020204030204" pitchFamily="34" charset="0"/>
              <a:cs typeface="Calibri" panose="020F0502020204030204" pitchFamily="34" charset="0"/>
            </a:endParaRPr>
          </a:p>
        </p:txBody>
      </p:sp>
      <p:sp>
        <p:nvSpPr>
          <p:cNvPr id="4" name="Slide Number Placeholder 355">
            <a:extLst>
              <a:ext uri="{FF2B5EF4-FFF2-40B4-BE49-F238E27FC236}">
                <a16:creationId xmlns:a16="http://schemas.microsoft.com/office/drawing/2014/main" id="{E9D47107-04E7-D4F3-163A-B6FDC20ADE79}"/>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39</a:t>
            </a:fld>
            <a:endParaRPr lang="en-US"/>
          </a:p>
        </p:txBody>
      </p:sp>
      <p:sp>
        <p:nvSpPr>
          <p:cNvPr id="5" name="TextBox 4">
            <a:extLst>
              <a:ext uri="{FF2B5EF4-FFF2-40B4-BE49-F238E27FC236}">
                <a16:creationId xmlns:a16="http://schemas.microsoft.com/office/drawing/2014/main" id="{1E1B098A-7B1E-31EF-6A9F-CE3542E32FD6}"/>
              </a:ext>
            </a:extLst>
          </p:cNvPr>
          <p:cNvSpPr txBox="1"/>
          <p:nvPr/>
        </p:nvSpPr>
        <p:spPr>
          <a:xfrm>
            <a:off x="4902951" y="3023285"/>
            <a:ext cx="1636410" cy="369332"/>
          </a:xfrm>
          <a:prstGeom prst="rect">
            <a:avLst/>
          </a:prstGeom>
          <a:noFill/>
        </p:spPr>
        <p:txBody>
          <a:bodyPr wrap="none" rtlCol="0">
            <a:spAutoFit/>
          </a:bodyPr>
          <a:lstStyle/>
          <a:p>
            <a:r>
              <a:rPr lang="en-US" b="1">
                <a:latin typeface="Tw Cen MT" panose="020B0602020104020603" pitchFamily="34" charset="77"/>
              </a:rPr>
              <a:t>Higher is better</a:t>
            </a:r>
          </a:p>
        </p:txBody>
      </p:sp>
      <p:sp>
        <p:nvSpPr>
          <p:cNvPr id="6" name="Right Arrow 5">
            <a:extLst>
              <a:ext uri="{FF2B5EF4-FFF2-40B4-BE49-F238E27FC236}">
                <a16:creationId xmlns:a16="http://schemas.microsoft.com/office/drawing/2014/main" id="{6E5CFFF3-7BFD-1781-9F44-E85C1FDB1582}"/>
              </a:ext>
            </a:extLst>
          </p:cNvPr>
          <p:cNvSpPr/>
          <p:nvPr/>
        </p:nvSpPr>
        <p:spPr>
          <a:xfrm rot="16200000">
            <a:off x="4786632" y="3144667"/>
            <a:ext cx="232639" cy="126568"/>
          </a:xfrm>
          <a:prstGeom prst="rightArrow">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35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7" grpId="0">
        <p:bldAsOne/>
      </p:bldGraphic>
      <p:bldP spid="8" grpId="0"/>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010E3-01B9-D267-3BC3-28ABAE233B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5EBBAE-4331-6555-6800-690B18C154F7}"/>
              </a:ext>
            </a:extLst>
          </p:cNvPr>
          <p:cNvSpPr>
            <a:spLocks noGrp="1"/>
          </p:cNvSpPr>
          <p:nvPr>
            <p:ph type="title"/>
          </p:nvPr>
        </p:nvSpPr>
        <p:spPr>
          <a:xfrm>
            <a:off x="838200" y="292140"/>
            <a:ext cx="10515600" cy="1325563"/>
          </a:xfrm>
        </p:spPr>
        <p:txBody>
          <a:bodyPr/>
          <a:lstStyle/>
          <a:p>
            <a:pPr algn="ctr"/>
            <a:r>
              <a:rPr lang="en-US" b="1">
                <a:latin typeface="Cambria" panose="02040503050406030204" pitchFamily="18" charset="0"/>
              </a:rPr>
              <a:t>OUTLINE</a:t>
            </a:r>
          </a:p>
        </p:txBody>
      </p:sp>
      <p:sp>
        <p:nvSpPr>
          <p:cNvPr id="4" name="Rectangle 3">
            <a:extLst>
              <a:ext uri="{FF2B5EF4-FFF2-40B4-BE49-F238E27FC236}">
                <a16:creationId xmlns:a16="http://schemas.microsoft.com/office/drawing/2014/main" id="{87B0E2D8-A4E7-3EB0-481D-66F1EEFA228F}"/>
              </a:ext>
            </a:extLst>
          </p:cNvPr>
          <p:cNvSpPr/>
          <p:nvPr/>
        </p:nvSpPr>
        <p:spPr>
          <a:xfrm>
            <a:off x="2665378" y="163423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lumMod val="50000"/>
                  </a:schemeClr>
                </a:solidFill>
                <a:latin typeface="Tw Cen MT" panose="020B0602020104020603" pitchFamily="34" charset="77"/>
              </a:rPr>
              <a:t>BACKGROUND AND MOTIVATION</a:t>
            </a:r>
          </a:p>
        </p:txBody>
      </p:sp>
      <p:sp>
        <p:nvSpPr>
          <p:cNvPr id="5" name="Rectangle 4">
            <a:extLst>
              <a:ext uri="{FF2B5EF4-FFF2-40B4-BE49-F238E27FC236}">
                <a16:creationId xmlns:a16="http://schemas.microsoft.com/office/drawing/2014/main" id="{32658CCE-8962-52DE-57A2-BDE773E0476D}"/>
              </a:ext>
            </a:extLst>
          </p:cNvPr>
          <p:cNvSpPr/>
          <p:nvPr/>
        </p:nvSpPr>
        <p:spPr>
          <a:xfrm>
            <a:off x="2665378" y="3110896"/>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OBSERVATIONS &amp; KEY IDEAS</a:t>
            </a:r>
          </a:p>
        </p:txBody>
      </p:sp>
      <p:sp>
        <p:nvSpPr>
          <p:cNvPr id="7" name="Rectangle 6">
            <a:extLst>
              <a:ext uri="{FF2B5EF4-FFF2-40B4-BE49-F238E27FC236}">
                <a16:creationId xmlns:a16="http://schemas.microsoft.com/office/drawing/2014/main" id="{F982F279-E056-55FC-22CC-168B6030DFBE}"/>
              </a:ext>
            </a:extLst>
          </p:cNvPr>
          <p:cNvSpPr/>
          <p:nvPr/>
        </p:nvSpPr>
        <p:spPr>
          <a:xfrm>
            <a:off x="2665378" y="3829912"/>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NETCRAFTER DESIGN</a:t>
            </a:r>
          </a:p>
        </p:txBody>
      </p:sp>
      <p:sp>
        <p:nvSpPr>
          <p:cNvPr id="8" name="Rectangle 7">
            <a:extLst>
              <a:ext uri="{FF2B5EF4-FFF2-40B4-BE49-F238E27FC236}">
                <a16:creationId xmlns:a16="http://schemas.microsoft.com/office/drawing/2014/main" id="{B4FCB6B1-F64F-6D7F-7537-9277EA1CBB2A}"/>
              </a:ext>
            </a:extLst>
          </p:cNvPr>
          <p:cNvSpPr/>
          <p:nvPr/>
        </p:nvSpPr>
        <p:spPr>
          <a:xfrm>
            <a:off x="2665378" y="4548928"/>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EVALUATION</a:t>
            </a:r>
          </a:p>
        </p:txBody>
      </p:sp>
      <p:sp>
        <p:nvSpPr>
          <p:cNvPr id="9" name="Rectangle 8">
            <a:extLst>
              <a:ext uri="{FF2B5EF4-FFF2-40B4-BE49-F238E27FC236}">
                <a16:creationId xmlns:a16="http://schemas.microsoft.com/office/drawing/2014/main" id="{F2A7EB4C-46AC-1D3D-0BCA-5903827C86D1}"/>
              </a:ext>
            </a:extLst>
          </p:cNvPr>
          <p:cNvSpPr/>
          <p:nvPr/>
        </p:nvSpPr>
        <p:spPr>
          <a:xfrm>
            <a:off x="2665377" y="5268430"/>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CONCLUSION</a:t>
            </a:r>
          </a:p>
        </p:txBody>
      </p:sp>
      <p:sp>
        <p:nvSpPr>
          <p:cNvPr id="3" name="Rectangle 2">
            <a:extLst>
              <a:ext uri="{FF2B5EF4-FFF2-40B4-BE49-F238E27FC236}">
                <a16:creationId xmlns:a16="http://schemas.microsoft.com/office/drawing/2014/main" id="{E1A9DB61-DE9C-7CA6-38BB-157A08768151}"/>
              </a:ext>
            </a:extLst>
          </p:cNvPr>
          <p:cNvSpPr/>
          <p:nvPr/>
        </p:nvSpPr>
        <p:spPr>
          <a:xfrm>
            <a:off x="2665377" y="2391394"/>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GOAL</a:t>
            </a:r>
          </a:p>
        </p:txBody>
      </p:sp>
      <p:sp>
        <p:nvSpPr>
          <p:cNvPr id="12" name="Slide Number Placeholder 355">
            <a:extLst>
              <a:ext uri="{FF2B5EF4-FFF2-40B4-BE49-F238E27FC236}">
                <a16:creationId xmlns:a16="http://schemas.microsoft.com/office/drawing/2014/main" id="{F726342A-19A7-340D-64C2-88C8F31E706A}"/>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a:t>
            </a:fld>
            <a:endParaRPr lang="en-US"/>
          </a:p>
        </p:txBody>
      </p:sp>
    </p:spTree>
    <p:extLst>
      <p:ext uri="{BB962C8B-B14F-4D97-AF65-F5344CB8AC3E}">
        <p14:creationId xmlns:p14="http://schemas.microsoft.com/office/powerpoint/2010/main" val="2582452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B2CA7-839B-524B-917A-DAA9035ED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A7364-2A33-22B5-78B1-E2FC80EA4963}"/>
              </a:ext>
            </a:extLst>
          </p:cNvPr>
          <p:cNvSpPr>
            <a:spLocks noGrp="1"/>
          </p:cNvSpPr>
          <p:nvPr>
            <p:ph type="title"/>
          </p:nvPr>
        </p:nvSpPr>
        <p:spPr>
          <a:xfrm>
            <a:off x="731712" y="254284"/>
            <a:ext cx="9707688" cy="1325563"/>
          </a:xfrm>
        </p:spPr>
        <p:txBody>
          <a:bodyPr/>
          <a:lstStyle/>
          <a:p>
            <a:r>
              <a:rPr lang="en-US"/>
              <a:t>KEY IDEA III: </a:t>
            </a:r>
            <a:r>
              <a:rPr lang="en-US">
                <a:solidFill>
                  <a:schemeClr val="accent1">
                    <a:lumMod val="75000"/>
                  </a:schemeClr>
                </a:solidFill>
              </a:rPr>
              <a:t>SEQUENCING </a:t>
            </a:r>
            <a:endParaRPr lang="en-US"/>
          </a:p>
        </p:txBody>
      </p:sp>
      <p:sp>
        <p:nvSpPr>
          <p:cNvPr id="3" name="Content Placeholder 2">
            <a:extLst>
              <a:ext uri="{FF2B5EF4-FFF2-40B4-BE49-F238E27FC236}">
                <a16:creationId xmlns:a16="http://schemas.microsoft.com/office/drawing/2014/main" id="{FB1863EF-2E3A-7AED-FA7B-A8324354A176}"/>
              </a:ext>
            </a:extLst>
          </p:cNvPr>
          <p:cNvSpPr>
            <a:spLocks noGrp="1"/>
          </p:cNvSpPr>
          <p:nvPr>
            <p:ph idx="1"/>
          </p:nvPr>
        </p:nvSpPr>
        <p:spPr>
          <a:xfrm>
            <a:off x="596897" y="1423986"/>
            <a:ext cx="11595103" cy="607563"/>
          </a:xfrm>
        </p:spPr>
        <p:txBody>
          <a:bodyPr>
            <a:noAutofit/>
          </a:bodyPr>
          <a:lstStyle/>
          <a:p>
            <a:pPr marL="0" indent="0">
              <a:buNone/>
            </a:pPr>
            <a:r>
              <a:rPr lang="en-US" b="1">
                <a:solidFill>
                  <a:srgbClr val="3FBA48"/>
                </a:solidFill>
                <a:latin typeface="Tw Cen MT" panose="020B0602020104020603" pitchFamily="34" charset="77"/>
              </a:rPr>
              <a:t>Prioritize flits in flight so latency-critical packets lead the line on slow links</a:t>
            </a:r>
          </a:p>
        </p:txBody>
      </p:sp>
      <p:pic>
        <p:nvPicPr>
          <p:cNvPr id="8" name="Graphic 7" descr="Alterations &amp; Tailoring with solid fill">
            <a:extLst>
              <a:ext uri="{FF2B5EF4-FFF2-40B4-BE49-F238E27FC236}">
                <a16:creationId xmlns:a16="http://schemas.microsoft.com/office/drawing/2014/main" id="{9069F1E1-8F4C-00B3-A882-F9F15A585E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36099">
            <a:off x="7599319" y="545088"/>
            <a:ext cx="627378" cy="627378"/>
          </a:xfrm>
          <a:prstGeom prst="rect">
            <a:avLst/>
          </a:prstGeom>
        </p:spPr>
      </p:pic>
      <p:sp>
        <p:nvSpPr>
          <p:cNvPr id="10" name="Rectangle 9">
            <a:extLst>
              <a:ext uri="{FF2B5EF4-FFF2-40B4-BE49-F238E27FC236}">
                <a16:creationId xmlns:a16="http://schemas.microsoft.com/office/drawing/2014/main" id="{92710EEE-BAB0-29AD-3948-F96CD64B9979}"/>
              </a:ext>
            </a:extLst>
          </p:cNvPr>
          <p:cNvSpPr/>
          <p:nvPr/>
        </p:nvSpPr>
        <p:spPr>
          <a:xfrm>
            <a:off x="5353435"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1" name="Rectangle 10">
            <a:extLst>
              <a:ext uri="{FF2B5EF4-FFF2-40B4-BE49-F238E27FC236}">
                <a16:creationId xmlns:a16="http://schemas.microsoft.com/office/drawing/2014/main" id="{F3BA74A5-4762-1009-A4C0-B1310A5ED4B8}"/>
              </a:ext>
            </a:extLst>
          </p:cNvPr>
          <p:cNvSpPr/>
          <p:nvPr/>
        </p:nvSpPr>
        <p:spPr>
          <a:xfrm>
            <a:off x="612461" y="294792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2B7FAE-EFD4-7E43-B227-1ADDA8E99971}"/>
              </a:ext>
            </a:extLst>
          </p:cNvPr>
          <p:cNvSpPr/>
          <p:nvPr/>
        </p:nvSpPr>
        <p:spPr>
          <a:xfrm>
            <a:off x="974507" y="2497558"/>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4D088D8-DE11-49DD-D70B-672F41518C7D}"/>
              </a:ext>
            </a:extLst>
          </p:cNvPr>
          <p:cNvSpPr/>
          <p:nvPr/>
        </p:nvSpPr>
        <p:spPr>
          <a:xfrm>
            <a:off x="3402629"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 name="Rectangle 13">
            <a:extLst>
              <a:ext uri="{FF2B5EF4-FFF2-40B4-BE49-F238E27FC236}">
                <a16:creationId xmlns:a16="http://schemas.microsoft.com/office/drawing/2014/main" id="{E41279C0-E1EF-566D-1DAE-2A46746A8283}"/>
              </a:ext>
            </a:extLst>
          </p:cNvPr>
          <p:cNvSpPr/>
          <p:nvPr/>
        </p:nvSpPr>
        <p:spPr>
          <a:xfrm>
            <a:off x="4756682"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D0B73C1-45E3-D52A-8AC3-A7BBD692BADB}"/>
              </a:ext>
            </a:extLst>
          </p:cNvPr>
          <p:cNvSpPr/>
          <p:nvPr/>
        </p:nvSpPr>
        <p:spPr>
          <a:xfrm>
            <a:off x="4415117"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BD82ECA-379A-50B8-F921-C758C7D873BB}"/>
              </a:ext>
            </a:extLst>
          </p:cNvPr>
          <p:cNvSpPr/>
          <p:nvPr/>
        </p:nvSpPr>
        <p:spPr>
          <a:xfrm>
            <a:off x="4077842"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22B273-DEB4-8153-F471-5CB407499560}"/>
              </a:ext>
            </a:extLst>
          </p:cNvPr>
          <p:cNvSpPr/>
          <p:nvPr/>
        </p:nvSpPr>
        <p:spPr>
          <a:xfrm>
            <a:off x="3736449"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5D7DF10-9801-7985-5D0C-273F7E3BB5AF}"/>
              </a:ext>
            </a:extLst>
          </p:cNvPr>
          <p:cNvSpPr/>
          <p:nvPr/>
        </p:nvSpPr>
        <p:spPr>
          <a:xfrm>
            <a:off x="1617148" y="248649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8D8E6B4-2320-4190-2A56-E26FFC2FBEC1}"/>
              </a:ext>
            </a:extLst>
          </p:cNvPr>
          <p:cNvSpPr/>
          <p:nvPr/>
        </p:nvSpPr>
        <p:spPr>
          <a:xfrm>
            <a:off x="606243" y="277347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5F098C2-28D1-B649-BA09-96F716B75BBE}"/>
              </a:ext>
            </a:extLst>
          </p:cNvPr>
          <p:cNvSpPr/>
          <p:nvPr/>
        </p:nvSpPr>
        <p:spPr>
          <a:xfrm>
            <a:off x="608337" y="249069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32EE353-8034-6F1B-D3D5-B3BC373273A6}"/>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DB9EF32-6D79-F77A-B755-AA59C41E5805}"/>
              </a:ext>
            </a:extLst>
          </p:cNvPr>
          <p:cNvSpPr/>
          <p:nvPr/>
        </p:nvSpPr>
        <p:spPr>
          <a:xfrm>
            <a:off x="3396236"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4" name="Rectangle 53">
            <a:extLst>
              <a:ext uri="{FF2B5EF4-FFF2-40B4-BE49-F238E27FC236}">
                <a16:creationId xmlns:a16="http://schemas.microsoft.com/office/drawing/2014/main" id="{4BD7F607-3CF1-A6D5-69AC-F584C60F503A}"/>
              </a:ext>
            </a:extLst>
          </p:cNvPr>
          <p:cNvSpPr/>
          <p:nvPr/>
        </p:nvSpPr>
        <p:spPr>
          <a:xfrm>
            <a:off x="3396803"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41152C3-5CB5-3FA5-3E74-4AA9F4A12585}"/>
              </a:ext>
            </a:extLst>
          </p:cNvPr>
          <p:cNvSpPr/>
          <p:nvPr/>
        </p:nvSpPr>
        <p:spPr>
          <a:xfrm>
            <a:off x="5344313"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6" name="Rectangle 55">
            <a:extLst>
              <a:ext uri="{FF2B5EF4-FFF2-40B4-BE49-F238E27FC236}">
                <a16:creationId xmlns:a16="http://schemas.microsoft.com/office/drawing/2014/main" id="{DDDA25EB-5118-91E6-E2B5-6959500FB0F8}"/>
              </a:ext>
            </a:extLst>
          </p:cNvPr>
          <p:cNvSpPr/>
          <p:nvPr/>
        </p:nvSpPr>
        <p:spPr>
          <a:xfrm>
            <a:off x="5346233"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lterations &amp; Tailoring with solid fill">
            <a:extLst>
              <a:ext uri="{FF2B5EF4-FFF2-40B4-BE49-F238E27FC236}">
                <a16:creationId xmlns:a16="http://schemas.microsoft.com/office/drawing/2014/main" id="{029F0554-7402-D808-3872-7854839217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36099">
            <a:off x="1670700" y="1938900"/>
            <a:ext cx="425410" cy="425410"/>
          </a:xfrm>
          <a:prstGeom prst="rect">
            <a:avLst/>
          </a:prstGeom>
        </p:spPr>
      </p:pic>
      <p:grpSp>
        <p:nvGrpSpPr>
          <p:cNvPr id="18" name="Group 17">
            <a:extLst>
              <a:ext uri="{FF2B5EF4-FFF2-40B4-BE49-F238E27FC236}">
                <a16:creationId xmlns:a16="http://schemas.microsoft.com/office/drawing/2014/main" id="{25DE879F-95F0-FAC7-FD38-E61C95F5A608}"/>
              </a:ext>
            </a:extLst>
          </p:cNvPr>
          <p:cNvGrpSpPr/>
          <p:nvPr/>
        </p:nvGrpSpPr>
        <p:grpSpPr>
          <a:xfrm>
            <a:off x="2023720" y="1957456"/>
            <a:ext cx="1417030" cy="1164552"/>
            <a:chOff x="2023720" y="1957456"/>
            <a:chExt cx="1417030" cy="1164552"/>
          </a:xfrm>
        </p:grpSpPr>
        <p:grpSp>
          <p:nvGrpSpPr>
            <p:cNvPr id="4" name="Group 3">
              <a:extLst>
                <a:ext uri="{FF2B5EF4-FFF2-40B4-BE49-F238E27FC236}">
                  <a16:creationId xmlns:a16="http://schemas.microsoft.com/office/drawing/2014/main" id="{2D71316F-016B-6EF0-F91F-766424F7D137}"/>
                </a:ext>
              </a:extLst>
            </p:cNvPr>
            <p:cNvGrpSpPr/>
            <p:nvPr/>
          </p:nvGrpSpPr>
          <p:grpSpPr>
            <a:xfrm>
              <a:off x="2248165" y="2497559"/>
              <a:ext cx="304868" cy="622720"/>
              <a:chOff x="2248165" y="2497559"/>
              <a:chExt cx="304868" cy="622720"/>
            </a:xfrm>
          </p:grpSpPr>
          <p:sp>
            <p:nvSpPr>
              <p:cNvPr id="40" name="Rectangle 39">
                <a:extLst>
                  <a:ext uri="{FF2B5EF4-FFF2-40B4-BE49-F238E27FC236}">
                    <a16:creationId xmlns:a16="http://schemas.microsoft.com/office/drawing/2014/main" id="{CFDBEC5A-DDD1-EE85-ABD9-583369B522DE}"/>
                  </a:ext>
                </a:extLst>
              </p:cNvPr>
              <p:cNvSpPr/>
              <p:nvPr/>
            </p:nvSpPr>
            <p:spPr>
              <a:xfrm>
                <a:off x="2248165"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8" name="Rectangle 47">
                <a:extLst>
                  <a:ext uri="{FF2B5EF4-FFF2-40B4-BE49-F238E27FC236}">
                    <a16:creationId xmlns:a16="http://schemas.microsoft.com/office/drawing/2014/main" id="{F76FE496-DAF0-A42E-A6D8-A37820311DBE}"/>
                  </a:ext>
                </a:extLst>
              </p:cNvPr>
              <p:cNvSpPr/>
              <p:nvPr/>
            </p:nvSpPr>
            <p:spPr>
              <a:xfrm>
                <a:off x="2252921"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9" name="Rectangle 48">
                <a:extLst>
                  <a:ext uri="{FF2B5EF4-FFF2-40B4-BE49-F238E27FC236}">
                    <a16:creationId xmlns:a16="http://schemas.microsoft.com/office/drawing/2014/main" id="{8F8A19BB-A656-4E17-6C46-180DD22B6197}"/>
                  </a:ext>
                </a:extLst>
              </p:cNvPr>
              <p:cNvSpPr/>
              <p:nvPr/>
            </p:nvSpPr>
            <p:spPr>
              <a:xfrm>
                <a:off x="2250332"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1128A91-96C1-212E-825F-B1DD66B7D313}"/>
                </a:ext>
              </a:extLst>
            </p:cNvPr>
            <p:cNvGrpSpPr/>
            <p:nvPr/>
          </p:nvGrpSpPr>
          <p:grpSpPr>
            <a:xfrm>
              <a:off x="2795841" y="2497558"/>
              <a:ext cx="311370" cy="624450"/>
              <a:chOff x="2795841" y="2497558"/>
              <a:chExt cx="311370" cy="624450"/>
            </a:xfrm>
          </p:grpSpPr>
          <p:sp>
            <p:nvSpPr>
              <p:cNvPr id="9" name="Rectangle 8">
                <a:extLst>
                  <a:ext uri="{FF2B5EF4-FFF2-40B4-BE49-F238E27FC236}">
                    <a16:creationId xmlns:a16="http://schemas.microsoft.com/office/drawing/2014/main" id="{E3E625F6-D9B4-78AC-04B2-9BC2052DF475}"/>
                  </a:ext>
                </a:extLst>
              </p:cNvPr>
              <p:cNvSpPr/>
              <p:nvPr/>
            </p:nvSpPr>
            <p:spPr>
              <a:xfrm>
                <a:off x="2802938"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0" name="Rectangle 49">
                <a:extLst>
                  <a:ext uri="{FF2B5EF4-FFF2-40B4-BE49-F238E27FC236}">
                    <a16:creationId xmlns:a16="http://schemas.microsoft.com/office/drawing/2014/main" id="{75EF58EA-9259-4606-D674-1AE2352DC65A}"/>
                  </a:ext>
                </a:extLst>
              </p:cNvPr>
              <p:cNvSpPr/>
              <p:nvPr/>
            </p:nvSpPr>
            <p:spPr>
              <a:xfrm>
                <a:off x="2795841"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1" name="Rectangle 50">
                <a:extLst>
                  <a:ext uri="{FF2B5EF4-FFF2-40B4-BE49-F238E27FC236}">
                    <a16:creationId xmlns:a16="http://schemas.microsoft.com/office/drawing/2014/main" id="{9DEA1219-59DE-1448-A39D-02D950FE1F88}"/>
                  </a:ext>
                </a:extLst>
              </p:cNvPr>
              <p:cNvSpPr/>
              <p:nvPr/>
            </p:nvSpPr>
            <p:spPr>
              <a:xfrm>
                <a:off x="2800349"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D4D55FD2-1DF2-4896-1BCC-16E7618DBD27}"/>
                </a:ext>
              </a:extLst>
            </p:cNvPr>
            <p:cNvSpPr/>
            <p:nvPr/>
          </p:nvSpPr>
          <p:spPr>
            <a:xfrm>
              <a:off x="2244699" y="2480326"/>
              <a:ext cx="306862" cy="63313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6CD7DD-E052-FFEB-DC3F-84997E1CC67B}"/>
                </a:ext>
              </a:extLst>
            </p:cNvPr>
            <p:cNvSpPr/>
            <p:nvPr/>
          </p:nvSpPr>
          <p:spPr>
            <a:xfrm>
              <a:off x="2780014" y="2483057"/>
              <a:ext cx="306862" cy="63313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ent-Up Arrow 5">
              <a:extLst>
                <a:ext uri="{FF2B5EF4-FFF2-40B4-BE49-F238E27FC236}">
                  <a16:creationId xmlns:a16="http://schemas.microsoft.com/office/drawing/2014/main" id="{9E989AC9-290A-841D-5E25-E2E81AD0E043}"/>
                </a:ext>
              </a:extLst>
            </p:cNvPr>
            <p:cNvSpPr/>
            <p:nvPr/>
          </p:nvSpPr>
          <p:spPr>
            <a:xfrm rot="16200000">
              <a:off x="2025943" y="2029325"/>
              <a:ext cx="448777" cy="453224"/>
            </a:xfrm>
            <a:prstGeom prst="bentUp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Up Arrow 14">
              <a:extLst>
                <a:ext uri="{FF2B5EF4-FFF2-40B4-BE49-F238E27FC236}">
                  <a16:creationId xmlns:a16="http://schemas.microsoft.com/office/drawing/2014/main" id="{0CD7405B-154D-5F5B-F4A1-D3BC2007D0CB}"/>
                </a:ext>
              </a:extLst>
            </p:cNvPr>
            <p:cNvSpPr/>
            <p:nvPr/>
          </p:nvSpPr>
          <p:spPr>
            <a:xfrm rot="16200000">
              <a:off x="2555626" y="2030996"/>
              <a:ext cx="448777" cy="453224"/>
            </a:xfrm>
            <a:prstGeom prst="bentUp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Alterations &amp; Tailoring with solid fill">
              <a:extLst>
                <a:ext uri="{FF2B5EF4-FFF2-40B4-BE49-F238E27FC236}">
                  <a16:creationId xmlns:a16="http://schemas.microsoft.com/office/drawing/2014/main" id="{8CDFC556-5C51-6790-9684-A8F24595A3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36099">
              <a:off x="3015340" y="1957456"/>
              <a:ext cx="425410" cy="425410"/>
            </a:xfrm>
            <a:prstGeom prst="rect">
              <a:avLst/>
            </a:prstGeom>
          </p:spPr>
        </p:pic>
      </p:grpSp>
      <p:sp>
        <p:nvSpPr>
          <p:cNvPr id="17" name="Slide Number Placeholder 355">
            <a:extLst>
              <a:ext uri="{FF2B5EF4-FFF2-40B4-BE49-F238E27FC236}">
                <a16:creationId xmlns:a16="http://schemas.microsoft.com/office/drawing/2014/main" id="{4F546E3B-B7D7-6E57-F4CF-DEFC682A3D2B}"/>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40</a:t>
            </a:fld>
            <a:endParaRPr lang="en-US"/>
          </a:p>
        </p:txBody>
      </p:sp>
    </p:spTree>
    <p:custDataLst>
      <p:tags r:id="rId1"/>
    </p:custDataLst>
    <p:extLst>
      <p:ext uri="{BB962C8B-B14F-4D97-AF65-F5344CB8AC3E}">
        <p14:creationId xmlns:p14="http://schemas.microsoft.com/office/powerpoint/2010/main" val="929362117"/>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DBD35-4939-6E68-EC6C-0D434039765B}"/>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2E43210D-CCB1-204E-DD95-EBD78008BC62}"/>
              </a:ext>
            </a:extLst>
          </p:cNvPr>
          <p:cNvSpPr/>
          <p:nvPr/>
        </p:nvSpPr>
        <p:spPr>
          <a:xfrm>
            <a:off x="2768458" y="2480326"/>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1347753-C368-3F1A-5E63-AEDB4652C9FF}"/>
              </a:ext>
            </a:extLst>
          </p:cNvPr>
          <p:cNvGrpSpPr/>
          <p:nvPr/>
        </p:nvGrpSpPr>
        <p:grpSpPr>
          <a:xfrm>
            <a:off x="1757553" y="2484529"/>
            <a:ext cx="679160" cy="627851"/>
            <a:chOff x="1757553" y="2484529"/>
            <a:chExt cx="679160" cy="627851"/>
          </a:xfrm>
        </p:grpSpPr>
        <p:sp>
          <p:nvSpPr>
            <p:cNvPr id="11" name="Rectangle 10">
              <a:extLst>
                <a:ext uri="{FF2B5EF4-FFF2-40B4-BE49-F238E27FC236}">
                  <a16:creationId xmlns:a16="http://schemas.microsoft.com/office/drawing/2014/main" id="{99B36FD5-6AB6-CADD-D897-CD3470D02CF2}"/>
                </a:ext>
              </a:extLst>
            </p:cNvPr>
            <p:cNvSpPr/>
            <p:nvPr/>
          </p:nvSpPr>
          <p:spPr>
            <a:xfrm>
              <a:off x="1763771" y="2941765"/>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B96C9C-D8D3-8715-FA03-3E1C886A143D}"/>
                </a:ext>
              </a:extLst>
            </p:cNvPr>
            <p:cNvSpPr/>
            <p:nvPr/>
          </p:nvSpPr>
          <p:spPr>
            <a:xfrm>
              <a:off x="2125817" y="2491394"/>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7246797-038D-A6FD-87D4-E962F2B36B84}"/>
                </a:ext>
              </a:extLst>
            </p:cNvPr>
            <p:cNvSpPr/>
            <p:nvPr/>
          </p:nvSpPr>
          <p:spPr>
            <a:xfrm>
              <a:off x="1757553" y="2767312"/>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5E1553A-8D1B-4EEB-8B82-69A561D617AC}"/>
                </a:ext>
              </a:extLst>
            </p:cNvPr>
            <p:cNvSpPr/>
            <p:nvPr/>
          </p:nvSpPr>
          <p:spPr>
            <a:xfrm>
              <a:off x="1759647" y="2484529"/>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ABC73873-2D78-85BB-86A0-BA8FD605FDA5}"/>
              </a:ext>
            </a:extLst>
          </p:cNvPr>
          <p:cNvSpPr/>
          <p:nvPr/>
        </p:nvSpPr>
        <p:spPr>
          <a:xfrm>
            <a:off x="538766" y="2376632"/>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03A0952-1505-425D-62B0-AFEA9DDDD551}"/>
              </a:ext>
            </a:extLst>
          </p:cNvPr>
          <p:cNvGrpSpPr/>
          <p:nvPr/>
        </p:nvGrpSpPr>
        <p:grpSpPr>
          <a:xfrm>
            <a:off x="3396236" y="2502439"/>
            <a:ext cx="1671342" cy="617184"/>
            <a:chOff x="3396236" y="2502439"/>
            <a:chExt cx="1671342" cy="617184"/>
          </a:xfrm>
        </p:grpSpPr>
        <p:sp>
          <p:nvSpPr>
            <p:cNvPr id="13" name="Rectangle 12">
              <a:extLst>
                <a:ext uri="{FF2B5EF4-FFF2-40B4-BE49-F238E27FC236}">
                  <a16:creationId xmlns:a16="http://schemas.microsoft.com/office/drawing/2014/main" id="{E0F729FB-4BF5-9464-4400-7C83D5010FDC}"/>
                </a:ext>
              </a:extLst>
            </p:cNvPr>
            <p:cNvSpPr/>
            <p:nvPr/>
          </p:nvSpPr>
          <p:spPr>
            <a:xfrm>
              <a:off x="3402629" y="2665656"/>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 name="Rectangle 13">
              <a:extLst>
                <a:ext uri="{FF2B5EF4-FFF2-40B4-BE49-F238E27FC236}">
                  <a16:creationId xmlns:a16="http://schemas.microsoft.com/office/drawing/2014/main" id="{38CBBA57-B508-AA05-D556-D25C85442568}"/>
                </a:ext>
              </a:extLst>
            </p:cNvPr>
            <p:cNvSpPr/>
            <p:nvPr/>
          </p:nvSpPr>
          <p:spPr>
            <a:xfrm>
              <a:off x="4756682" y="2503094"/>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F31964-1D2A-DA74-ACAC-C68AC2EEC500}"/>
                </a:ext>
              </a:extLst>
            </p:cNvPr>
            <p:cNvSpPr/>
            <p:nvPr/>
          </p:nvSpPr>
          <p:spPr>
            <a:xfrm>
              <a:off x="4415117"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C26A8FD-894A-A49F-206B-A160C660E6FB}"/>
                </a:ext>
              </a:extLst>
            </p:cNvPr>
            <p:cNvSpPr/>
            <p:nvPr/>
          </p:nvSpPr>
          <p:spPr>
            <a:xfrm>
              <a:off x="4077842"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BE5F71D-E656-4DA8-0344-C41EA4DCD1D7}"/>
                </a:ext>
              </a:extLst>
            </p:cNvPr>
            <p:cNvSpPr/>
            <p:nvPr/>
          </p:nvSpPr>
          <p:spPr>
            <a:xfrm>
              <a:off x="3736449" y="2503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63F0E8C-967B-5026-ED5E-51BE327505D9}"/>
                </a:ext>
              </a:extLst>
            </p:cNvPr>
            <p:cNvSpPr/>
            <p:nvPr/>
          </p:nvSpPr>
          <p:spPr>
            <a:xfrm>
              <a:off x="3396236" y="2502439"/>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4" name="Rectangle 53">
              <a:extLst>
                <a:ext uri="{FF2B5EF4-FFF2-40B4-BE49-F238E27FC236}">
                  <a16:creationId xmlns:a16="http://schemas.microsoft.com/office/drawing/2014/main" id="{FC37C508-3C25-9093-12A6-D5136D5B770C}"/>
                </a:ext>
              </a:extLst>
            </p:cNvPr>
            <p:cNvSpPr/>
            <p:nvPr/>
          </p:nvSpPr>
          <p:spPr>
            <a:xfrm>
              <a:off x="3396803" y="2503095"/>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4051A2DC-0865-F021-D6B0-57865FA92E0E}"/>
              </a:ext>
            </a:extLst>
          </p:cNvPr>
          <p:cNvGrpSpPr/>
          <p:nvPr/>
        </p:nvGrpSpPr>
        <p:grpSpPr>
          <a:xfrm>
            <a:off x="5344313" y="2497558"/>
            <a:ext cx="304274" cy="617183"/>
            <a:chOff x="5344313" y="2497558"/>
            <a:chExt cx="304274" cy="617183"/>
          </a:xfrm>
        </p:grpSpPr>
        <p:sp>
          <p:nvSpPr>
            <p:cNvPr id="10" name="Rectangle 9">
              <a:extLst>
                <a:ext uri="{FF2B5EF4-FFF2-40B4-BE49-F238E27FC236}">
                  <a16:creationId xmlns:a16="http://schemas.microsoft.com/office/drawing/2014/main" id="{6CD80A5A-2B51-3522-00B8-E9C81A618B04}"/>
                </a:ext>
              </a:extLst>
            </p:cNvPr>
            <p:cNvSpPr/>
            <p:nvPr/>
          </p:nvSpPr>
          <p:spPr>
            <a:xfrm>
              <a:off x="5353435" y="2977169"/>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5" name="Rectangle 54">
              <a:extLst>
                <a:ext uri="{FF2B5EF4-FFF2-40B4-BE49-F238E27FC236}">
                  <a16:creationId xmlns:a16="http://schemas.microsoft.com/office/drawing/2014/main" id="{E53850E6-A335-296C-DA18-93C51A24D818}"/>
                </a:ext>
              </a:extLst>
            </p:cNvPr>
            <p:cNvSpPr/>
            <p:nvPr/>
          </p:nvSpPr>
          <p:spPr>
            <a:xfrm>
              <a:off x="5344313" y="2497558"/>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6" name="Rectangle 55">
              <a:extLst>
                <a:ext uri="{FF2B5EF4-FFF2-40B4-BE49-F238E27FC236}">
                  <a16:creationId xmlns:a16="http://schemas.microsoft.com/office/drawing/2014/main" id="{D5B9EE8C-F56E-2FB0-0C40-59032E2A6BF8}"/>
                </a:ext>
              </a:extLst>
            </p:cNvPr>
            <p:cNvSpPr/>
            <p:nvPr/>
          </p:nvSpPr>
          <p:spPr>
            <a:xfrm>
              <a:off x="5346233" y="2498213"/>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607F0E07-708C-8C81-A270-C33E306D2F9F}"/>
              </a:ext>
            </a:extLst>
          </p:cNvPr>
          <p:cNvGrpSpPr/>
          <p:nvPr/>
        </p:nvGrpSpPr>
        <p:grpSpPr>
          <a:xfrm>
            <a:off x="586852" y="2018267"/>
            <a:ext cx="425410" cy="1102012"/>
            <a:chOff x="586852" y="2018267"/>
            <a:chExt cx="425410" cy="1102012"/>
          </a:xfrm>
        </p:grpSpPr>
        <p:grpSp>
          <p:nvGrpSpPr>
            <p:cNvPr id="69" name="Group 68">
              <a:extLst>
                <a:ext uri="{FF2B5EF4-FFF2-40B4-BE49-F238E27FC236}">
                  <a16:creationId xmlns:a16="http://schemas.microsoft.com/office/drawing/2014/main" id="{DEB62FCC-E936-2D86-48AA-8A157F56F608}"/>
                </a:ext>
              </a:extLst>
            </p:cNvPr>
            <p:cNvGrpSpPr/>
            <p:nvPr/>
          </p:nvGrpSpPr>
          <p:grpSpPr>
            <a:xfrm>
              <a:off x="626101" y="2497559"/>
              <a:ext cx="304868" cy="622720"/>
              <a:chOff x="626101" y="2497559"/>
              <a:chExt cx="304868" cy="622720"/>
            </a:xfrm>
          </p:grpSpPr>
          <p:sp>
            <p:nvSpPr>
              <p:cNvPr id="40" name="Rectangle 39">
                <a:extLst>
                  <a:ext uri="{FF2B5EF4-FFF2-40B4-BE49-F238E27FC236}">
                    <a16:creationId xmlns:a16="http://schemas.microsoft.com/office/drawing/2014/main" id="{B670BBD2-73E3-BA5B-BA6C-603E01A22968}"/>
                  </a:ext>
                </a:extLst>
              </p:cNvPr>
              <p:cNvSpPr/>
              <p:nvPr/>
            </p:nvSpPr>
            <p:spPr>
              <a:xfrm>
                <a:off x="626101"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8" name="Rectangle 47">
                <a:extLst>
                  <a:ext uri="{FF2B5EF4-FFF2-40B4-BE49-F238E27FC236}">
                    <a16:creationId xmlns:a16="http://schemas.microsoft.com/office/drawing/2014/main" id="{15FB6A2B-CCBD-389E-5851-E90D4F34EEA0}"/>
                  </a:ext>
                </a:extLst>
              </p:cNvPr>
              <p:cNvSpPr/>
              <p:nvPr/>
            </p:nvSpPr>
            <p:spPr>
              <a:xfrm>
                <a:off x="630857"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9" name="Rectangle 48">
                <a:extLst>
                  <a:ext uri="{FF2B5EF4-FFF2-40B4-BE49-F238E27FC236}">
                    <a16:creationId xmlns:a16="http://schemas.microsoft.com/office/drawing/2014/main" id="{34D0909E-6655-4589-EA82-BF38315362EF}"/>
                  </a:ext>
                </a:extLst>
              </p:cNvPr>
              <p:cNvSpPr/>
              <p:nvPr/>
            </p:nvSpPr>
            <p:spPr>
              <a:xfrm>
                <a:off x="628268"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2621C73C-0D07-6869-D53A-C1C8BFDD4ABF}"/>
                </a:ext>
              </a:extLst>
            </p:cNvPr>
            <p:cNvSpPr/>
            <p:nvPr/>
          </p:nvSpPr>
          <p:spPr>
            <a:xfrm>
              <a:off x="622635" y="2480326"/>
              <a:ext cx="306862" cy="63313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Alterations &amp; Tailoring with solid fill">
              <a:extLst>
                <a:ext uri="{FF2B5EF4-FFF2-40B4-BE49-F238E27FC236}">
                  <a16:creationId xmlns:a16="http://schemas.microsoft.com/office/drawing/2014/main" id="{259EB70E-E1B2-E275-ADC8-ED1432A501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36099">
              <a:off x="586852" y="2018267"/>
              <a:ext cx="425410" cy="425410"/>
            </a:xfrm>
            <a:prstGeom prst="rect">
              <a:avLst/>
            </a:prstGeom>
          </p:spPr>
        </p:pic>
      </p:grpSp>
      <p:grpSp>
        <p:nvGrpSpPr>
          <p:cNvPr id="7" name="Group 6">
            <a:extLst>
              <a:ext uri="{FF2B5EF4-FFF2-40B4-BE49-F238E27FC236}">
                <a16:creationId xmlns:a16="http://schemas.microsoft.com/office/drawing/2014/main" id="{0B7D7209-75B1-9675-ECFB-4CD867A2B40D}"/>
              </a:ext>
            </a:extLst>
          </p:cNvPr>
          <p:cNvGrpSpPr/>
          <p:nvPr/>
        </p:nvGrpSpPr>
        <p:grpSpPr>
          <a:xfrm>
            <a:off x="1160327" y="2019250"/>
            <a:ext cx="441614" cy="1105276"/>
            <a:chOff x="1160327" y="2019250"/>
            <a:chExt cx="441614" cy="1105276"/>
          </a:xfrm>
        </p:grpSpPr>
        <p:grpSp>
          <p:nvGrpSpPr>
            <p:cNvPr id="70" name="Group 69">
              <a:extLst>
                <a:ext uri="{FF2B5EF4-FFF2-40B4-BE49-F238E27FC236}">
                  <a16:creationId xmlns:a16="http://schemas.microsoft.com/office/drawing/2014/main" id="{57282CD5-3BD3-AB15-FE26-A5C041F0A2F4}"/>
                </a:ext>
              </a:extLst>
            </p:cNvPr>
            <p:cNvGrpSpPr/>
            <p:nvPr/>
          </p:nvGrpSpPr>
          <p:grpSpPr>
            <a:xfrm>
              <a:off x="1173777" y="2497558"/>
              <a:ext cx="311370" cy="624450"/>
              <a:chOff x="1173777" y="2497558"/>
              <a:chExt cx="311370" cy="624450"/>
            </a:xfrm>
          </p:grpSpPr>
          <p:sp>
            <p:nvSpPr>
              <p:cNvPr id="9" name="Rectangle 8">
                <a:extLst>
                  <a:ext uri="{FF2B5EF4-FFF2-40B4-BE49-F238E27FC236}">
                    <a16:creationId xmlns:a16="http://schemas.microsoft.com/office/drawing/2014/main" id="{A1060FD4-555D-3DE3-BE57-D9796FAF485F}"/>
                  </a:ext>
                </a:extLst>
              </p:cNvPr>
              <p:cNvSpPr/>
              <p:nvPr/>
            </p:nvSpPr>
            <p:spPr>
              <a:xfrm>
                <a:off x="1180874"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0" name="Rectangle 49">
                <a:extLst>
                  <a:ext uri="{FF2B5EF4-FFF2-40B4-BE49-F238E27FC236}">
                    <a16:creationId xmlns:a16="http://schemas.microsoft.com/office/drawing/2014/main" id="{0C0DDB8E-E29D-60B1-864D-665F3F951724}"/>
                  </a:ext>
                </a:extLst>
              </p:cNvPr>
              <p:cNvSpPr/>
              <p:nvPr/>
            </p:nvSpPr>
            <p:spPr>
              <a:xfrm>
                <a:off x="1173777"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1" name="Rectangle 50">
                <a:extLst>
                  <a:ext uri="{FF2B5EF4-FFF2-40B4-BE49-F238E27FC236}">
                    <a16:creationId xmlns:a16="http://schemas.microsoft.com/office/drawing/2014/main" id="{C91157A4-B429-24E6-BCA9-9EDEEFD7C65F}"/>
                  </a:ext>
                </a:extLst>
              </p:cNvPr>
              <p:cNvSpPr/>
              <p:nvPr/>
            </p:nvSpPr>
            <p:spPr>
              <a:xfrm>
                <a:off x="1178285"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ectangle 61">
              <a:extLst>
                <a:ext uri="{FF2B5EF4-FFF2-40B4-BE49-F238E27FC236}">
                  <a16:creationId xmlns:a16="http://schemas.microsoft.com/office/drawing/2014/main" id="{D1BD8EC3-56F3-0EEE-1E83-B3A3F2090398}"/>
                </a:ext>
              </a:extLst>
            </p:cNvPr>
            <p:cNvSpPr/>
            <p:nvPr/>
          </p:nvSpPr>
          <p:spPr>
            <a:xfrm>
              <a:off x="1160327" y="2491394"/>
              <a:ext cx="306862" cy="63313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Alterations &amp; Tailoring with solid fill">
              <a:extLst>
                <a:ext uri="{FF2B5EF4-FFF2-40B4-BE49-F238E27FC236}">
                  <a16:creationId xmlns:a16="http://schemas.microsoft.com/office/drawing/2014/main" id="{35B3E901-0E82-E2F7-57A5-EB7E52557E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36099">
              <a:off x="1176531" y="2019250"/>
              <a:ext cx="425410" cy="425410"/>
            </a:xfrm>
            <a:prstGeom prst="rect">
              <a:avLst/>
            </a:prstGeom>
          </p:spPr>
        </p:pic>
      </p:grpSp>
      <p:sp>
        <p:nvSpPr>
          <p:cNvPr id="73" name="TextBox 72">
            <a:extLst>
              <a:ext uri="{FF2B5EF4-FFF2-40B4-BE49-F238E27FC236}">
                <a16:creationId xmlns:a16="http://schemas.microsoft.com/office/drawing/2014/main" id="{76C88FEF-91B3-E52E-8C98-770CFCA37F51}"/>
              </a:ext>
            </a:extLst>
          </p:cNvPr>
          <p:cNvSpPr txBox="1"/>
          <p:nvPr/>
        </p:nvSpPr>
        <p:spPr>
          <a:xfrm>
            <a:off x="7140695" y="2486709"/>
            <a:ext cx="3142962" cy="369332"/>
          </a:xfrm>
          <a:prstGeom prst="rect">
            <a:avLst/>
          </a:prstGeom>
          <a:noFill/>
        </p:spPr>
        <p:txBody>
          <a:bodyPr wrap="square" lIns="0" tIns="0" rIns="0" bIns="0" rtlCol="0">
            <a:spAutoFit/>
          </a:bodyPr>
          <a:lstStyle/>
          <a:p>
            <a:r>
              <a:rPr lang="en-US" sz="2400" b="1" i="1">
                <a:solidFill>
                  <a:schemeClr val="accent5"/>
                </a:solidFill>
                <a:latin typeface="Tw Cen MT" panose="020B0602020104020603" pitchFamily="34" charset="77"/>
              </a:rPr>
              <a:t>Execution Time Reduced</a:t>
            </a:r>
          </a:p>
        </p:txBody>
      </p:sp>
      <p:cxnSp>
        <p:nvCxnSpPr>
          <p:cNvPr id="74" name="Straight Arrow Connector 73">
            <a:extLst>
              <a:ext uri="{FF2B5EF4-FFF2-40B4-BE49-F238E27FC236}">
                <a16:creationId xmlns:a16="http://schemas.microsoft.com/office/drawing/2014/main" id="{E97B5226-68F0-8882-D0F7-46EB42FD0B54}"/>
              </a:ext>
            </a:extLst>
          </p:cNvPr>
          <p:cNvCxnSpPr>
            <a:cxnSpLocks/>
          </p:cNvCxnSpPr>
          <p:nvPr/>
        </p:nvCxnSpPr>
        <p:spPr>
          <a:xfrm>
            <a:off x="5740842" y="2825263"/>
            <a:ext cx="5581310" cy="15902"/>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Title 1">
            <a:extLst>
              <a:ext uri="{FF2B5EF4-FFF2-40B4-BE49-F238E27FC236}">
                <a16:creationId xmlns:a16="http://schemas.microsoft.com/office/drawing/2014/main" id="{E0E2F65C-3046-433E-876A-CD5232E5F514}"/>
              </a:ext>
            </a:extLst>
          </p:cNvPr>
          <p:cNvSpPr>
            <a:spLocks noGrp="1"/>
          </p:cNvSpPr>
          <p:nvPr>
            <p:ph type="title"/>
          </p:nvPr>
        </p:nvSpPr>
        <p:spPr>
          <a:xfrm>
            <a:off x="731712" y="254284"/>
            <a:ext cx="9707688" cy="1325563"/>
          </a:xfrm>
        </p:spPr>
        <p:txBody>
          <a:bodyPr/>
          <a:lstStyle/>
          <a:p>
            <a:r>
              <a:rPr lang="en-US"/>
              <a:t>KEY IDEA III: </a:t>
            </a:r>
            <a:r>
              <a:rPr lang="en-US">
                <a:solidFill>
                  <a:schemeClr val="accent1">
                    <a:lumMod val="75000"/>
                  </a:schemeClr>
                </a:solidFill>
              </a:rPr>
              <a:t>SEQUENCING </a:t>
            </a:r>
            <a:endParaRPr lang="en-US"/>
          </a:p>
        </p:txBody>
      </p:sp>
      <p:pic>
        <p:nvPicPr>
          <p:cNvPr id="20" name="Graphic 19" descr="Alterations &amp; Tailoring with solid fill">
            <a:extLst>
              <a:ext uri="{FF2B5EF4-FFF2-40B4-BE49-F238E27FC236}">
                <a16:creationId xmlns:a16="http://schemas.microsoft.com/office/drawing/2014/main" id="{F0384B70-B8D6-827D-8C06-EDDF283A58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36099">
            <a:off x="7599319" y="545088"/>
            <a:ext cx="627378" cy="627378"/>
          </a:xfrm>
          <a:prstGeom prst="rect">
            <a:avLst/>
          </a:prstGeom>
        </p:spPr>
      </p:pic>
      <p:sp>
        <p:nvSpPr>
          <p:cNvPr id="21" name="Slide Number Placeholder 355">
            <a:extLst>
              <a:ext uri="{FF2B5EF4-FFF2-40B4-BE49-F238E27FC236}">
                <a16:creationId xmlns:a16="http://schemas.microsoft.com/office/drawing/2014/main" id="{713E15E2-36DC-B04C-7EA2-8618EC0C5F1A}"/>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41</a:t>
            </a:fld>
            <a:endParaRPr lang="en-US"/>
          </a:p>
        </p:txBody>
      </p:sp>
      <p:sp>
        <p:nvSpPr>
          <p:cNvPr id="24" name="Content Placeholder 2">
            <a:extLst>
              <a:ext uri="{FF2B5EF4-FFF2-40B4-BE49-F238E27FC236}">
                <a16:creationId xmlns:a16="http://schemas.microsoft.com/office/drawing/2014/main" id="{435816E1-B4BF-895D-647B-9E749D43527A}"/>
              </a:ext>
            </a:extLst>
          </p:cNvPr>
          <p:cNvSpPr txBox="1">
            <a:spLocks/>
          </p:cNvSpPr>
          <p:nvPr/>
        </p:nvSpPr>
        <p:spPr>
          <a:xfrm>
            <a:off x="596897" y="1423986"/>
            <a:ext cx="11595103"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rgbClr val="3FBA48"/>
                </a:solidFill>
                <a:latin typeface="Tw Cen MT" panose="020B0602020104020603" pitchFamily="34" charset="77"/>
              </a:rPr>
              <a:t>Prioritize flits in flight so latency-critical packets lead the line on slow links</a:t>
            </a:r>
          </a:p>
        </p:txBody>
      </p:sp>
    </p:spTree>
    <p:custDataLst>
      <p:tags r:id="rId1"/>
    </p:custDataLst>
    <p:extLst>
      <p:ext uri="{BB962C8B-B14F-4D97-AF65-F5344CB8AC3E}">
        <p14:creationId xmlns:p14="http://schemas.microsoft.com/office/powerpoint/2010/main" val="3413324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6AAB6-5543-C9E3-2C64-681BFC77A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858FA-151F-9AA9-4C49-BCE1B9DB2510}"/>
              </a:ext>
            </a:extLst>
          </p:cNvPr>
          <p:cNvSpPr>
            <a:spLocks noGrp="1"/>
          </p:cNvSpPr>
          <p:nvPr>
            <p:ph type="title"/>
          </p:nvPr>
        </p:nvSpPr>
        <p:spPr>
          <a:xfrm>
            <a:off x="731712" y="254284"/>
            <a:ext cx="6543731" cy="1325563"/>
          </a:xfrm>
        </p:spPr>
        <p:txBody>
          <a:bodyPr/>
          <a:lstStyle/>
          <a:p>
            <a:r>
              <a:rPr lang="en-US"/>
              <a:t>PUTTING IT TOGETHER</a:t>
            </a:r>
          </a:p>
        </p:txBody>
      </p:sp>
      <p:sp>
        <p:nvSpPr>
          <p:cNvPr id="10" name="Rectangle 9">
            <a:extLst>
              <a:ext uri="{FF2B5EF4-FFF2-40B4-BE49-F238E27FC236}">
                <a16:creationId xmlns:a16="http://schemas.microsoft.com/office/drawing/2014/main" id="{43A55436-7E51-0E11-1787-770B2A97C971}"/>
              </a:ext>
            </a:extLst>
          </p:cNvPr>
          <p:cNvSpPr/>
          <p:nvPr/>
        </p:nvSpPr>
        <p:spPr>
          <a:xfrm>
            <a:off x="5341314" y="5599253"/>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1" name="Rectangle 10">
            <a:extLst>
              <a:ext uri="{FF2B5EF4-FFF2-40B4-BE49-F238E27FC236}">
                <a16:creationId xmlns:a16="http://schemas.microsoft.com/office/drawing/2014/main" id="{7478CF73-38F9-0A23-B287-1D7934124876}"/>
              </a:ext>
            </a:extLst>
          </p:cNvPr>
          <p:cNvSpPr/>
          <p:nvPr/>
        </p:nvSpPr>
        <p:spPr>
          <a:xfrm>
            <a:off x="1751650" y="556384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B69A4D-04BC-D14C-8B58-EDB9CD6A405B}"/>
              </a:ext>
            </a:extLst>
          </p:cNvPr>
          <p:cNvSpPr/>
          <p:nvPr/>
        </p:nvSpPr>
        <p:spPr>
          <a:xfrm>
            <a:off x="2113696" y="5113478"/>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B112A2-194A-11F4-BFF9-81D9E38CE3E4}"/>
              </a:ext>
            </a:extLst>
          </p:cNvPr>
          <p:cNvSpPr/>
          <p:nvPr/>
        </p:nvSpPr>
        <p:spPr>
          <a:xfrm>
            <a:off x="3390508" y="5287740"/>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 name="Rectangle 13">
            <a:extLst>
              <a:ext uri="{FF2B5EF4-FFF2-40B4-BE49-F238E27FC236}">
                <a16:creationId xmlns:a16="http://schemas.microsoft.com/office/drawing/2014/main" id="{571C0D4E-3790-1CF1-09F8-8CC4B9BC06C9}"/>
              </a:ext>
            </a:extLst>
          </p:cNvPr>
          <p:cNvSpPr/>
          <p:nvPr/>
        </p:nvSpPr>
        <p:spPr>
          <a:xfrm>
            <a:off x="4744561" y="5125178"/>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4934A74-6A6F-2632-0F26-ABAAC97F0A11}"/>
              </a:ext>
            </a:extLst>
          </p:cNvPr>
          <p:cNvSpPr/>
          <p:nvPr/>
        </p:nvSpPr>
        <p:spPr>
          <a:xfrm>
            <a:off x="4402996" y="5125179"/>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3607ABD-98B7-EBD1-AD9D-5D94CE70B4F2}"/>
              </a:ext>
            </a:extLst>
          </p:cNvPr>
          <p:cNvSpPr/>
          <p:nvPr/>
        </p:nvSpPr>
        <p:spPr>
          <a:xfrm>
            <a:off x="4065721" y="5125179"/>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7F8AD43-D015-4897-0467-4749A9409654}"/>
              </a:ext>
            </a:extLst>
          </p:cNvPr>
          <p:cNvSpPr/>
          <p:nvPr/>
        </p:nvSpPr>
        <p:spPr>
          <a:xfrm>
            <a:off x="3724328" y="5125179"/>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AFADFED-3CFD-EF83-B1C1-33CEA4BE3F92}"/>
              </a:ext>
            </a:extLst>
          </p:cNvPr>
          <p:cNvSpPr/>
          <p:nvPr/>
        </p:nvSpPr>
        <p:spPr>
          <a:xfrm>
            <a:off x="2756337" y="5102410"/>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8BC2A11-10CA-ABB6-5B3C-17B9B7744036}"/>
              </a:ext>
            </a:extLst>
          </p:cNvPr>
          <p:cNvSpPr/>
          <p:nvPr/>
        </p:nvSpPr>
        <p:spPr>
          <a:xfrm>
            <a:off x="1745432" y="5389396"/>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59F645E-F60E-7242-FDDD-071D75C0E3E2}"/>
              </a:ext>
            </a:extLst>
          </p:cNvPr>
          <p:cNvSpPr/>
          <p:nvPr/>
        </p:nvSpPr>
        <p:spPr>
          <a:xfrm>
            <a:off x="1747526" y="510661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328C02CE-AB62-C773-5C57-6963FA122E93}"/>
              </a:ext>
            </a:extLst>
          </p:cNvPr>
          <p:cNvGrpSpPr/>
          <p:nvPr/>
        </p:nvGrpSpPr>
        <p:grpSpPr>
          <a:xfrm>
            <a:off x="613980" y="5119643"/>
            <a:ext cx="304868" cy="622720"/>
            <a:chOff x="626101" y="2497559"/>
            <a:chExt cx="304868" cy="622720"/>
          </a:xfrm>
        </p:grpSpPr>
        <p:sp>
          <p:nvSpPr>
            <p:cNvPr id="40" name="Rectangle 39">
              <a:extLst>
                <a:ext uri="{FF2B5EF4-FFF2-40B4-BE49-F238E27FC236}">
                  <a16:creationId xmlns:a16="http://schemas.microsoft.com/office/drawing/2014/main" id="{01C859D9-A34A-5F26-2FC8-7A3845036C2C}"/>
                </a:ext>
              </a:extLst>
            </p:cNvPr>
            <p:cNvSpPr/>
            <p:nvPr/>
          </p:nvSpPr>
          <p:spPr>
            <a:xfrm>
              <a:off x="626101" y="2661433"/>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8" name="Rectangle 47">
              <a:extLst>
                <a:ext uri="{FF2B5EF4-FFF2-40B4-BE49-F238E27FC236}">
                  <a16:creationId xmlns:a16="http://schemas.microsoft.com/office/drawing/2014/main" id="{16DB9918-2E80-6114-ACED-7A978430C5EC}"/>
                </a:ext>
              </a:extLst>
            </p:cNvPr>
            <p:cNvSpPr/>
            <p:nvPr/>
          </p:nvSpPr>
          <p:spPr>
            <a:xfrm>
              <a:off x="630857" y="2497559"/>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9" name="Rectangle 48">
              <a:extLst>
                <a:ext uri="{FF2B5EF4-FFF2-40B4-BE49-F238E27FC236}">
                  <a16:creationId xmlns:a16="http://schemas.microsoft.com/office/drawing/2014/main" id="{D43420A0-865F-F296-6A43-5F71113398C0}"/>
                </a:ext>
              </a:extLst>
            </p:cNvPr>
            <p:cNvSpPr/>
            <p:nvPr/>
          </p:nvSpPr>
          <p:spPr>
            <a:xfrm>
              <a:off x="628268" y="2498214"/>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a:extLst>
              <a:ext uri="{FF2B5EF4-FFF2-40B4-BE49-F238E27FC236}">
                <a16:creationId xmlns:a16="http://schemas.microsoft.com/office/drawing/2014/main" id="{0C51E525-1DD2-D2AB-06F3-52FED50E4ED2}"/>
              </a:ext>
            </a:extLst>
          </p:cNvPr>
          <p:cNvGrpSpPr/>
          <p:nvPr/>
        </p:nvGrpSpPr>
        <p:grpSpPr>
          <a:xfrm>
            <a:off x="1161656" y="5119642"/>
            <a:ext cx="311370" cy="624450"/>
            <a:chOff x="1173777" y="2497558"/>
            <a:chExt cx="311370" cy="624450"/>
          </a:xfrm>
        </p:grpSpPr>
        <p:sp>
          <p:nvSpPr>
            <p:cNvPr id="9" name="Rectangle 8">
              <a:extLst>
                <a:ext uri="{FF2B5EF4-FFF2-40B4-BE49-F238E27FC236}">
                  <a16:creationId xmlns:a16="http://schemas.microsoft.com/office/drawing/2014/main" id="{7BDF72BE-9FD4-79D7-FF10-7251A7A99BB2}"/>
                </a:ext>
              </a:extLst>
            </p:cNvPr>
            <p:cNvSpPr/>
            <p:nvPr/>
          </p:nvSpPr>
          <p:spPr>
            <a:xfrm>
              <a:off x="1180874" y="2951040"/>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0" name="Rectangle 49">
              <a:extLst>
                <a:ext uri="{FF2B5EF4-FFF2-40B4-BE49-F238E27FC236}">
                  <a16:creationId xmlns:a16="http://schemas.microsoft.com/office/drawing/2014/main" id="{1CF66C67-070F-2E63-5438-9EFC5976414D}"/>
                </a:ext>
              </a:extLst>
            </p:cNvPr>
            <p:cNvSpPr/>
            <p:nvPr/>
          </p:nvSpPr>
          <p:spPr>
            <a:xfrm>
              <a:off x="1173777" y="2497558"/>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1" name="Rectangle 50">
              <a:extLst>
                <a:ext uri="{FF2B5EF4-FFF2-40B4-BE49-F238E27FC236}">
                  <a16:creationId xmlns:a16="http://schemas.microsoft.com/office/drawing/2014/main" id="{77C25805-A1AA-385C-4A15-64A471954F8F}"/>
                </a:ext>
              </a:extLst>
            </p:cNvPr>
            <p:cNvSpPr/>
            <p:nvPr/>
          </p:nvSpPr>
          <p:spPr>
            <a:xfrm>
              <a:off x="1178285" y="2499322"/>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Rectangle 51">
            <a:extLst>
              <a:ext uri="{FF2B5EF4-FFF2-40B4-BE49-F238E27FC236}">
                <a16:creationId xmlns:a16="http://schemas.microsoft.com/office/drawing/2014/main" id="{959DA6DB-4EAC-F0F9-14E3-13EB17158852}"/>
              </a:ext>
            </a:extLst>
          </p:cNvPr>
          <p:cNvSpPr/>
          <p:nvPr/>
        </p:nvSpPr>
        <p:spPr>
          <a:xfrm>
            <a:off x="526645" y="4998716"/>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5E898DC-C9F5-9323-700A-DF99E62E8C13}"/>
              </a:ext>
            </a:extLst>
          </p:cNvPr>
          <p:cNvSpPr/>
          <p:nvPr/>
        </p:nvSpPr>
        <p:spPr>
          <a:xfrm>
            <a:off x="3384115" y="5124523"/>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4" name="Rectangle 53">
            <a:extLst>
              <a:ext uri="{FF2B5EF4-FFF2-40B4-BE49-F238E27FC236}">
                <a16:creationId xmlns:a16="http://schemas.microsoft.com/office/drawing/2014/main" id="{9B6FB0ED-8DEF-48C8-B673-4365B0B8A0C5}"/>
              </a:ext>
            </a:extLst>
          </p:cNvPr>
          <p:cNvSpPr/>
          <p:nvPr/>
        </p:nvSpPr>
        <p:spPr>
          <a:xfrm>
            <a:off x="3384682" y="5125179"/>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A074BCB-F358-022E-B86C-2369AE31004B}"/>
              </a:ext>
            </a:extLst>
          </p:cNvPr>
          <p:cNvSpPr/>
          <p:nvPr/>
        </p:nvSpPr>
        <p:spPr>
          <a:xfrm>
            <a:off x="5332192" y="5119642"/>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6" name="Rectangle 55">
            <a:extLst>
              <a:ext uri="{FF2B5EF4-FFF2-40B4-BE49-F238E27FC236}">
                <a16:creationId xmlns:a16="http://schemas.microsoft.com/office/drawing/2014/main" id="{8DBC838E-AEBC-5B4A-83FB-6636799A6ECA}"/>
              </a:ext>
            </a:extLst>
          </p:cNvPr>
          <p:cNvSpPr/>
          <p:nvPr/>
        </p:nvSpPr>
        <p:spPr>
          <a:xfrm>
            <a:off x="5334112" y="5120297"/>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61DA781-0264-9F80-9B9E-F8B45F442705}"/>
              </a:ext>
            </a:extLst>
          </p:cNvPr>
          <p:cNvSpPr/>
          <p:nvPr/>
        </p:nvSpPr>
        <p:spPr>
          <a:xfrm>
            <a:off x="610514" y="5102410"/>
            <a:ext cx="306862" cy="63313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4122B3C-694E-2FBD-1AB6-DF9413988EEC}"/>
              </a:ext>
            </a:extLst>
          </p:cNvPr>
          <p:cNvSpPr/>
          <p:nvPr/>
        </p:nvSpPr>
        <p:spPr>
          <a:xfrm>
            <a:off x="1148206" y="5113478"/>
            <a:ext cx="306862" cy="63313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Alterations &amp; Tailoring with solid fill">
            <a:extLst>
              <a:ext uri="{FF2B5EF4-FFF2-40B4-BE49-F238E27FC236}">
                <a16:creationId xmlns:a16="http://schemas.microsoft.com/office/drawing/2014/main" id="{87905CEC-DBC0-7174-CBA5-AC4B2272E6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36099">
            <a:off x="574731" y="4692603"/>
            <a:ext cx="425410" cy="425410"/>
          </a:xfrm>
          <a:prstGeom prst="rect">
            <a:avLst/>
          </a:prstGeom>
        </p:spPr>
      </p:pic>
      <p:pic>
        <p:nvPicPr>
          <p:cNvPr id="72" name="Graphic 71" descr="Alterations &amp; Tailoring with solid fill">
            <a:extLst>
              <a:ext uri="{FF2B5EF4-FFF2-40B4-BE49-F238E27FC236}">
                <a16:creationId xmlns:a16="http://schemas.microsoft.com/office/drawing/2014/main" id="{9C1CBC57-4B62-5454-828C-CA29936DEC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36099">
            <a:off x="1164410" y="4706649"/>
            <a:ext cx="425410" cy="425410"/>
          </a:xfrm>
          <a:prstGeom prst="rect">
            <a:avLst/>
          </a:prstGeom>
        </p:spPr>
      </p:pic>
      <p:sp>
        <p:nvSpPr>
          <p:cNvPr id="73" name="TextBox 72">
            <a:extLst>
              <a:ext uri="{FF2B5EF4-FFF2-40B4-BE49-F238E27FC236}">
                <a16:creationId xmlns:a16="http://schemas.microsoft.com/office/drawing/2014/main" id="{0D6F8CBF-7179-683E-84EC-D9335EA6B362}"/>
              </a:ext>
            </a:extLst>
          </p:cNvPr>
          <p:cNvSpPr txBox="1"/>
          <p:nvPr/>
        </p:nvSpPr>
        <p:spPr>
          <a:xfrm>
            <a:off x="7128574" y="5108793"/>
            <a:ext cx="3142962" cy="338554"/>
          </a:xfrm>
          <a:prstGeom prst="rect">
            <a:avLst/>
          </a:prstGeom>
          <a:noFill/>
        </p:spPr>
        <p:txBody>
          <a:bodyPr wrap="square" lIns="0" tIns="0" rIns="0" bIns="0" rtlCol="0">
            <a:spAutoFit/>
          </a:bodyPr>
          <a:lstStyle/>
          <a:p>
            <a:r>
              <a:rPr lang="en-US" sz="2200" b="1" i="1">
                <a:solidFill>
                  <a:schemeClr val="accent5"/>
                </a:solidFill>
                <a:latin typeface="Franklin Gothic Medium" panose="020B0603020102020204" pitchFamily="34" charset="0"/>
              </a:rPr>
              <a:t>Execution Time Reduced</a:t>
            </a:r>
          </a:p>
        </p:txBody>
      </p:sp>
      <p:cxnSp>
        <p:nvCxnSpPr>
          <p:cNvPr id="74" name="Straight Arrow Connector 73">
            <a:extLst>
              <a:ext uri="{FF2B5EF4-FFF2-40B4-BE49-F238E27FC236}">
                <a16:creationId xmlns:a16="http://schemas.microsoft.com/office/drawing/2014/main" id="{5E94C5E1-DC24-A448-5E15-EC7DBF49A1F7}"/>
              </a:ext>
            </a:extLst>
          </p:cNvPr>
          <p:cNvCxnSpPr>
            <a:cxnSpLocks/>
          </p:cNvCxnSpPr>
          <p:nvPr/>
        </p:nvCxnSpPr>
        <p:spPr>
          <a:xfrm>
            <a:off x="5728721" y="5447347"/>
            <a:ext cx="5581310" cy="15902"/>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CF69086-7A39-ADC3-65AE-0E9065FF520B}"/>
              </a:ext>
            </a:extLst>
          </p:cNvPr>
          <p:cNvSpPr/>
          <p:nvPr/>
        </p:nvSpPr>
        <p:spPr>
          <a:xfrm>
            <a:off x="4659372" y="3050825"/>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 name="Rectangle 4">
            <a:extLst>
              <a:ext uri="{FF2B5EF4-FFF2-40B4-BE49-F238E27FC236}">
                <a16:creationId xmlns:a16="http://schemas.microsoft.com/office/drawing/2014/main" id="{445104CB-4073-B305-C22E-8501732BF160}"/>
              </a:ext>
            </a:extLst>
          </p:cNvPr>
          <p:cNvSpPr/>
          <p:nvPr/>
        </p:nvSpPr>
        <p:spPr>
          <a:xfrm>
            <a:off x="7209869" y="3076954"/>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 name="Rectangle 5">
            <a:extLst>
              <a:ext uri="{FF2B5EF4-FFF2-40B4-BE49-F238E27FC236}">
                <a16:creationId xmlns:a16="http://schemas.microsoft.com/office/drawing/2014/main" id="{A4788356-A328-140E-F6CA-5B6DF28FC3EA}"/>
              </a:ext>
            </a:extLst>
          </p:cNvPr>
          <p:cNvSpPr/>
          <p:nvPr/>
        </p:nvSpPr>
        <p:spPr>
          <a:xfrm>
            <a:off x="608291" y="3047714"/>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A6E50E6-5704-9860-F693-A9EBE0D1B857}"/>
              </a:ext>
            </a:extLst>
          </p:cNvPr>
          <p:cNvSpPr/>
          <p:nvPr/>
        </p:nvSpPr>
        <p:spPr>
          <a:xfrm>
            <a:off x="2004006" y="2590077"/>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7FB4C0-37EB-CD97-5532-37BE0BD8ED51}"/>
              </a:ext>
            </a:extLst>
          </p:cNvPr>
          <p:cNvSpPr/>
          <p:nvPr/>
        </p:nvSpPr>
        <p:spPr>
          <a:xfrm>
            <a:off x="1660488" y="2590075"/>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0C7440-0775-4247-DA75-2B2AFDD670D5}"/>
              </a:ext>
            </a:extLst>
          </p:cNvPr>
          <p:cNvSpPr/>
          <p:nvPr/>
        </p:nvSpPr>
        <p:spPr>
          <a:xfrm>
            <a:off x="1312468" y="2590077"/>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90C83B-B278-89F4-55BF-5E36D8562EF8}"/>
              </a:ext>
            </a:extLst>
          </p:cNvPr>
          <p:cNvSpPr/>
          <p:nvPr/>
        </p:nvSpPr>
        <p:spPr>
          <a:xfrm>
            <a:off x="960327" y="2590478"/>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7D5BC68-1C0E-AC9A-2D30-137A1BF849FF}"/>
              </a:ext>
            </a:extLst>
          </p:cNvPr>
          <p:cNvSpPr/>
          <p:nvPr/>
        </p:nvSpPr>
        <p:spPr>
          <a:xfrm>
            <a:off x="5259063" y="2765441"/>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9" name="Rectangle 18">
            <a:extLst>
              <a:ext uri="{FF2B5EF4-FFF2-40B4-BE49-F238E27FC236}">
                <a16:creationId xmlns:a16="http://schemas.microsoft.com/office/drawing/2014/main" id="{076E8A7A-970A-21E0-E5E5-A1106D4C2524}"/>
              </a:ext>
            </a:extLst>
          </p:cNvPr>
          <p:cNvSpPr/>
          <p:nvPr/>
        </p:nvSpPr>
        <p:spPr>
          <a:xfrm>
            <a:off x="6613116" y="2602879"/>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74954-BE13-0478-B6D2-EE41F9827F41}"/>
              </a:ext>
            </a:extLst>
          </p:cNvPr>
          <p:cNvSpPr/>
          <p:nvPr/>
        </p:nvSpPr>
        <p:spPr>
          <a:xfrm>
            <a:off x="6271551" y="2602880"/>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74B0731-5D82-7BEC-6214-9AFE854BF334}"/>
              </a:ext>
            </a:extLst>
          </p:cNvPr>
          <p:cNvSpPr/>
          <p:nvPr/>
        </p:nvSpPr>
        <p:spPr>
          <a:xfrm>
            <a:off x="5934276" y="2602880"/>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F7F1D9A-A792-3822-DB55-54F041D121DC}"/>
              </a:ext>
            </a:extLst>
          </p:cNvPr>
          <p:cNvSpPr/>
          <p:nvPr/>
        </p:nvSpPr>
        <p:spPr>
          <a:xfrm>
            <a:off x="5592883" y="2602880"/>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13C6A28-8BE2-A921-BADB-5DDD60AA0B81}"/>
              </a:ext>
            </a:extLst>
          </p:cNvPr>
          <p:cNvSpPr/>
          <p:nvPr/>
        </p:nvSpPr>
        <p:spPr>
          <a:xfrm>
            <a:off x="4104599" y="2761218"/>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24" name="Rectangle 23">
            <a:extLst>
              <a:ext uri="{FF2B5EF4-FFF2-40B4-BE49-F238E27FC236}">
                <a16:creationId xmlns:a16="http://schemas.microsoft.com/office/drawing/2014/main" id="{5083AB0C-363D-1A1B-EBAE-B78F77F400CB}"/>
              </a:ext>
            </a:extLst>
          </p:cNvPr>
          <p:cNvSpPr/>
          <p:nvPr/>
        </p:nvSpPr>
        <p:spPr>
          <a:xfrm>
            <a:off x="3561046" y="2586275"/>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F1A64C8-C92B-9047-B26A-958290711888}"/>
              </a:ext>
            </a:extLst>
          </p:cNvPr>
          <p:cNvSpPr/>
          <p:nvPr/>
        </p:nvSpPr>
        <p:spPr>
          <a:xfrm>
            <a:off x="3217528" y="258627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9B2B315-093B-0C54-030A-DE948B555D5F}"/>
              </a:ext>
            </a:extLst>
          </p:cNvPr>
          <p:cNvSpPr/>
          <p:nvPr/>
        </p:nvSpPr>
        <p:spPr>
          <a:xfrm>
            <a:off x="2869508" y="2586275"/>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D8421FF-5F79-882B-6A73-492F9CADC99B}"/>
              </a:ext>
            </a:extLst>
          </p:cNvPr>
          <p:cNvSpPr/>
          <p:nvPr/>
        </p:nvSpPr>
        <p:spPr>
          <a:xfrm>
            <a:off x="2517367" y="2586676"/>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Alterations &amp; Tailoring with solid fill">
            <a:extLst>
              <a:ext uri="{FF2B5EF4-FFF2-40B4-BE49-F238E27FC236}">
                <a16:creationId xmlns:a16="http://schemas.microsoft.com/office/drawing/2014/main" id="{38F237F9-E5DA-0890-AF85-02D6D7B3C8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335299">
            <a:off x="460815" y="2530102"/>
            <a:ext cx="403537" cy="403537"/>
          </a:xfrm>
          <a:prstGeom prst="rect">
            <a:avLst/>
          </a:prstGeom>
        </p:spPr>
      </p:pic>
      <p:sp>
        <p:nvSpPr>
          <p:cNvPr id="29" name="Rectangle 28">
            <a:extLst>
              <a:ext uri="{FF2B5EF4-FFF2-40B4-BE49-F238E27FC236}">
                <a16:creationId xmlns:a16="http://schemas.microsoft.com/office/drawing/2014/main" id="{ED2021B9-B826-22C4-23AB-3388D3DC1389}"/>
              </a:ext>
            </a:extLst>
          </p:cNvPr>
          <p:cNvSpPr/>
          <p:nvPr/>
        </p:nvSpPr>
        <p:spPr>
          <a:xfrm>
            <a:off x="602073" y="2873261"/>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51B461-6BE7-496E-576C-C93FFB4E4298}"/>
              </a:ext>
            </a:extLst>
          </p:cNvPr>
          <p:cNvSpPr/>
          <p:nvPr/>
        </p:nvSpPr>
        <p:spPr>
          <a:xfrm>
            <a:off x="604167" y="2590478"/>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B2D21-D217-B985-CE18-B4009DD11FBE}"/>
              </a:ext>
            </a:extLst>
          </p:cNvPr>
          <p:cNvSpPr/>
          <p:nvPr/>
        </p:nvSpPr>
        <p:spPr>
          <a:xfrm>
            <a:off x="4109355" y="2597344"/>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3" name="Rectangle 32">
            <a:extLst>
              <a:ext uri="{FF2B5EF4-FFF2-40B4-BE49-F238E27FC236}">
                <a16:creationId xmlns:a16="http://schemas.microsoft.com/office/drawing/2014/main" id="{16C607DC-6FF6-D786-ED4E-C419BC2C0110}"/>
              </a:ext>
            </a:extLst>
          </p:cNvPr>
          <p:cNvSpPr/>
          <p:nvPr/>
        </p:nvSpPr>
        <p:spPr>
          <a:xfrm>
            <a:off x="4106766" y="2597999"/>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EDB36D3-37B5-1E80-C2EA-FDF0A5BEBF29}"/>
              </a:ext>
            </a:extLst>
          </p:cNvPr>
          <p:cNvSpPr/>
          <p:nvPr/>
        </p:nvSpPr>
        <p:spPr>
          <a:xfrm>
            <a:off x="4652275" y="2597343"/>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35" name="Rectangle 34">
            <a:extLst>
              <a:ext uri="{FF2B5EF4-FFF2-40B4-BE49-F238E27FC236}">
                <a16:creationId xmlns:a16="http://schemas.microsoft.com/office/drawing/2014/main" id="{600ACF4D-C94B-9047-9F81-90CE529857E1}"/>
              </a:ext>
            </a:extLst>
          </p:cNvPr>
          <p:cNvSpPr/>
          <p:nvPr/>
        </p:nvSpPr>
        <p:spPr>
          <a:xfrm>
            <a:off x="4656783" y="2599107"/>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8FF1E13-21A1-63AD-1F04-5B2DDDD38F70}"/>
              </a:ext>
            </a:extLst>
          </p:cNvPr>
          <p:cNvSpPr/>
          <p:nvPr/>
        </p:nvSpPr>
        <p:spPr>
          <a:xfrm>
            <a:off x="534596" y="2476417"/>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Alterations &amp; Tailoring with solid fill">
            <a:extLst>
              <a:ext uri="{FF2B5EF4-FFF2-40B4-BE49-F238E27FC236}">
                <a16:creationId xmlns:a16="http://schemas.microsoft.com/office/drawing/2014/main" id="{2AAE0EDE-EA7D-D7D3-5117-86E6148F7E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335299">
            <a:off x="3914311" y="2377066"/>
            <a:ext cx="403537" cy="403537"/>
          </a:xfrm>
          <a:prstGeom prst="rect">
            <a:avLst/>
          </a:prstGeom>
        </p:spPr>
      </p:pic>
      <p:pic>
        <p:nvPicPr>
          <p:cNvPr id="41" name="Graphic 40" descr="Alterations &amp; Tailoring with solid fill">
            <a:extLst>
              <a:ext uri="{FF2B5EF4-FFF2-40B4-BE49-F238E27FC236}">
                <a16:creationId xmlns:a16="http://schemas.microsoft.com/office/drawing/2014/main" id="{B0E06F28-C9D4-6221-A66E-4CF67BAE82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335299">
            <a:off x="4484319" y="2696525"/>
            <a:ext cx="403537" cy="403537"/>
          </a:xfrm>
          <a:prstGeom prst="rect">
            <a:avLst/>
          </a:prstGeom>
        </p:spPr>
      </p:pic>
      <p:pic>
        <p:nvPicPr>
          <p:cNvPr id="42" name="Graphic 41" descr="Alterations &amp; Tailoring with solid fill">
            <a:extLst>
              <a:ext uri="{FF2B5EF4-FFF2-40B4-BE49-F238E27FC236}">
                <a16:creationId xmlns:a16="http://schemas.microsoft.com/office/drawing/2014/main" id="{554E7A44-A5A8-222A-3EF7-B030D0452E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335299">
            <a:off x="5071834" y="2673556"/>
            <a:ext cx="403537" cy="403537"/>
          </a:xfrm>
          <a:prstGeom prst="rect">
            <a:avLst/>
          </a:prstGeom>
        </p:spPr>
      </p:pic>
      <p:sp>
        <p:nvSpPr>
          <p:cNvPr id="43" name="Rectangle 42">
            <a:extLst>
              <a:ext uri="{FF2B5EF4-FFF2-40B4-BE49-F238E27FC236}">
                <a16:creationId xmlns:a16="http://schemas.microsoft.com/office/drawing/2014/main" id="{279B1864-D6C5-3075-0227-C2DEB4F1C455}"/>
              </a:ext>
            </a:extLst>
          </p:cNvPr>
          <p:cNvSpPr/>
          <p:nvPr/>
        </p:nvSpPr>
        <p:spPr>
          <a:xfrm>
            <a:off x="5252670" y="2602224"/>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44" name="Rectangle 43">
            <a:extLst>
              <a:ext uri="{FF2B5EF4-FFF2-40B4-BE49-F238E27FC236}">
                <a16:creationId xmlns:a16="http://schemas.microsoft.com/office/drawing/2014/main" id="{DF84ACD0-C29B-0849-47BF-C8998CA3AC13}"/>
              </a:ext>
            </a:extLst>
          </p:cNvPr>
          <p:cNvSpPr/>
          <p:nvPr/>
        </p:nvSpPr>
        <p:spPr>
          <a:xfrm>
            <a:off x="5253237" y="2602880"/>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785238E-372D-F314-ADFB-770867DF6D5B}"/>
              </a:ext>
            </a:extLst>
          </p:cNvPr>
          <p:cNvSpPr/>
          <p:nvPr/>
        </p:nvSpPr>
        <p:spPr>
          <a:xfrm>
            <a:off x="7200747" y="2597343"/>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58" name="Rectangle 57">
            <a:extLst>
              <a:ext uri="{FF2B5EF4-FFF2-40B4-BE49-F238E27FC236}">
                <a16:creationId xmlns:a16="http://schemas.microsoft.com/office/drawing/2014/main" id="{7DE75D58-E674-B5FA-96AB-10A3B64D0BF2}"/>
              </a:ext>
            </a:extLst>
          </p:cNvPr>
          <p:cNvSpPr/>
          <p:nvPr/>
        </p:nvSpPr>
        <p:spPr>
          <a:xfrm>
            <a:off x="7202667" y="2597998"/>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descr="Alterations &amp; Tailoring with solid fill">
            <a:extLst>
              <a:ext uri="{FF2B5EF4-FFF2-40B4-BE49-F238E27FC236}">
                <a16:creationId xmlns:a16="http://schemas.microsoft.com/office/drawing/2014/main" id="{F8AF1F44-AAD9-0272-0A77-0ED26CC821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1335299">
            <a:off x="7007694" y="2696275"/>
            <a:ext cx="403537" cy="403537"/>
          </a:xfrm>
          <a:prstGeom prst="rect">
            <a:avLst/>
          </a:prstGeom>
        </p:spPr>
      </p:pic>
      <p:sp>
        <p:nvSpPr>
          <p:cNvPr id="60" name="TextBox 59">
            <a:extLst>
              <a:ext uri="{FF2B5EF4-FFF2-40B4-BE49-F238E27FC236}">
                <a16:creationId xmlns:a16="http://schemas.microsoft.com/office/drawing/2014/main" id="{759CC72C-A759-5146-DB2B-78D6C631C4C7}"/>
              </a:ext>
            </a:extLst>
          </p:cNvPr>
          <p:cNvSpPr txBox="1"/>
          <p:nvPr/>
        </p:nvSpPr>
        <p:spPr>
          <a:xfrm>
            <a:off x="8013004" y="2586494"/>
            <a:ext cx="3142962" cy="338554"/>
          </a:xfrm>
          <a:prstGeom prst="rect">
            <a:avLst/>
          </a:prstGeom>
          <a:noFill/>
        </p:spPr>
        <p:txBody>
          <a:bodyPr wrap="square" lIns="0" tIns="0" rIns="0" bIns="0" rtlCol="0">
            <a:spAutoFit/>
          </a:bodyPr>
          <a:lstStyle/>
          <a:p>
            <a:r>
              <a:rPr lang="en-US" sz="2200" b="1" i="1">
                <a:solidFill>
                  <a:schemeClr val="accent5"/>
                </a:solidFill>
                <a:latin typeface="Franklin Gothic Medium" panose="020B0603020102020204" pitchFamily="34" charset="0"/>
              </a:rPr>
              <a:t>Network Traffic Reduced</a:t>
            </a:r>
          </a:p>
        </p:txBody>
      </p:sp>
      <p:cxnSp>
        <p:nvCxnSpPr>
          <p:cNvPr id="63" name="Straight Arrow Connector 62">
            <a:extLst>
              <a:ext uri="{FF2B5EF4-FFF2-40B4-BE49-F238E27FC236}">
                <a16:creationId xmlns:a16="http://schemas.microsoft.com/office/drawing/2014/main" id="{2C93C563-262C-74BD-D1B8-D14336FE54A8}"/>
              </a:ext>
            </a:extLst>
          </p:cNvPr>
          <p:cNvCxnSpPr>
            <a:cxnSpLocks/>
          </p:cNvCxnSpPr>
          <p:nvPr/>
        </p:nvCxnSpPr>
        <p:spPr>
          <a:xfrm>
            <a:off x="7603182" y="2940950"/>
            <a:ext cx="3714800"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FC88EFE0-2424-D9A3-3B9B-7B2A915EDB58}"/>
              </a:ext>
            </a:extLst>
          </p:cNvPr>
          <p:cNvSpPr/>
          <p:nvPr/>
        </p:nvSpPr>
        <p:spPr>
          <a:xfrm>
            <a:off x="2790817" y="4310825"/>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5" name="Rectangle 64">
            <a:extLst>
              <a:ext uri="{FF2B5EF4-FFF2-40B4-BE49-F238E27FC236}">
                <a16:creationId xmlns:a16="http://schemas.microsoft.com/office/drawing/2014/main" id="{7FC64262-CE53-1681-CF16-088A8993BEF7}"/>
              </a:ext>
            </a:extLst>
          </p:cNvPr>
          <p:cNvSpPr/>
          <p:nvPr/>
        </p:nvSpPr>
        <p:spPr>
          <a:xfrm>
            <a:off x="5341314" y="4336954"/>
            <a:ext cx="295152" cy="137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66" name="Rectangle 65">
            <a:extLst>
              <a:ext uri="{FF2B5EF4-FFF2-40B4-BE49-F238E27FC236}">
                <a16:creationId xmlns:a16="http://schemas.microsoft.com/office/drawing/2014/main" id="{FDB0A7EC-5B1B-557A-D8F3-02628DF43A2A}"/>
              </a:ext>
            </a:extLst>
          </p:cNvPr>
          <p:cNvSpPr/>
          <p:nvPr/>
        </p:nvSpPr>
        <p:spPr>
          <a:xfrm>
            <a:off x="600340" y="4307714"/>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2A8E720-99D2-4349-68EE-95B6E1758AD7}"/>
              </a:ext>
            </a:extLst>
          </p:cNvPr>
          <p:cNvSpPr/>
          <p:nvPr/>
        </p:nvSpPr>
        <p:spPr>
          <a:xfrm>
            <a:off x="962386" y="3857343"/>
            <a:ext cx="310896" cy="619000"/>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52F1952-D49F-4DC4-6080-2A93D5002BAB}"/>
              </a:ext>
            </a:extLst>
          </p:cNvPr>
          <p:cNvSpPr/>
          <p:nvPr/>
        </p:nvSpPr>
        <p:spPr>
          <a:xfrm>
            <a:off x="3390508" y="4025441"/>
            <a:ext cx="307441" cy="453967"/>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75" name="Rectangle 74">
            <a:extLst>
              <a:ext uri="{FF2B5EF4-FFF2-40B4-BE49-F238E27FC236}">
                <a16:creationId xmlns:a16="http://schemas.microsoft.com/office/drawing/2014/main" id="{8D3A9E40-D0CF-C28C-5E2D-07DA0BC6E1A2}"/>
              </a:ext>
            </a:extLst>
          </p:cNvPr>
          <p:cNvSpPr/>
          <p:nvPr/>
        </p:nvSpPr>
        <p:spPr>
          <a:xfrm>
            <a:off x="4744561" y="3862879"/>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AF7B0FE1-2767-A1DF-0C96-00AE8DAC0366}"/>
              </a:ext>
            </a:extLst>
          </p:cNvPr>
          <p:cNvSpPr/>
          <p:nvPr/>
        </p:nvSpPr>
        <p:spPr>
          <a:xfrm>
            <a:off x="4402996" y="3862880"/>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D3C3523-1FC0-D7DD-F205-15E968C4C225}"/>
              </a:ext>
            </a:extLst>
          </p:cNvPr>
          <p:cNvSpPr/>
          <p:nvPr/>
        </p:nvSpPr>
        <p:spPr>
          <a:xfrm>
            <a:off x="4065721" y="3862880"/>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2EDE23C0-6FEC-D861-7DB4-5D33A45EA38E}"/>
              </a:ext>
            </a:extLst>
          </p:cNvPr>
          <p:cNvSpPr/>
          <p:nvPr/>
        </p:nvSpPr>
        <p:spPr>
          <a:xfrm>
            <a:off x="3724328" y="3862880"/>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BBF7C29F-259F-1BA5-CC24-0E8C6A8119B9}"/>
              </a:ext>
            </a:extLst>
          </p:cNvPr>
          <p:cNvSpPr/>
          <p:nvPr/>
        </p:nvSpPr>
        <p:spPr>
          <a:xfrm>
            <a:off x="2236044" y="4021218"/>
            <a:ext cx="300112" cy="458190"/>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0" name="Rectangle 79">
            <a:extLst>
              <a:ext uri="{FF2B5EF4-FFF2-40B4-BE49-F238E27FC236}">
                <a16:creationId xmlns:a16="http://schemas.microsoft.com/office/drawing/2014/main" id="{342F3BA8-72D4-A4AA-4CEF-92C66BC59CCC}"/>
              </a:ext>
            </a:extLst>
          </p:cNvPr>
          <p:cNvSpPr/>
          <p:nvPr/>
        </p:nvSpPr>
        <p:spPr>
          <a:xfrm>
            <a:off x="1605027" y="3846275"/>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39C698F-7926-D580-73AE-902034496F25}"/>
              </a:ext>
            </a:extLst>
          </p:cNvPr>
          <p:cNvSpPr/>
          <p:nvPr/>
        </p:nvSpPr>
        <p:spPr>
          <a:xfrm>
            <a:off x="594122" y="4133261"/>
            <a:ext cx="311102" cy="170614"/>
          </a:xfrm>
          <a:prstGeom prst="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840A373-95FF-49B3-A6CF-92DB6BC946AF}"/>
              </a:ext>
            </a:extLst>
          </p:cNvPr>
          <p:cNvSpPr/>
          <p:nvPr/>
        </p:nvSpPr>
        <p:spPr>
          <a:xfrm>
            <a:off x="596216" y="3850478"/>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124CC01-5DEE-659E-FE66-4B9C185D31CB}"/>
              </a:ext>
            </a:extLst>
          </p:cNvPr>
          <p:cNvSpPr/>
          <p:nvPr/>
        </p:nvSpPr>
        <p:spPr>
          <a:xfrm>
            <a:off x="2240800" y="3857344"/>
            <a:ext cx="300112" cy="163218"/>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4" name="Rectangle 83">
            <a:extLst>
              <a:ext uri="{FF2B5EF4-FFF2-40B4-BE49-F238E27FC236}">
                <a16:creationId xmlns:a16="http://schemas.microsoft.com/office/drawing/2014/main" id="{D755B133-6E06-274D-7A29-0DFA573BD7A2}"/>
              </a:ext>
            </a:extLst>
          </p:cNvPr>
          <p:cNvSpPr/>
          <p:nvPr/>
        </p:nvSpPr>
        <p:spPr>
          <a:xfrm>
            <a:off x="2238211" y="3857999"/>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77A83EA-7D45-8C53-A718-C21B4947E5B5}"/>
              </a:ext>
            </a:extLst>
          </p:cNvPr>
          <p:cNvSpPr/>
          <p:nvPr/>
        </p:nvSpPr>
        <p:spPr>
          <a:xfrm>
            <a:off x="2783720" y="3857343"/>
            <a:ext cx="306862" cy="452861"/>
          </a:xfrm>
          <a:prstGeom prst="rect">
            <a:avLst/>
          </a:prstGeom>
          <a:solidFill>
            <a:srgbClr val="5F9EA0"/>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6" name="Rectangle 85">
            <a:extLst>
              <a:ext uri="{FF2B5EF4-FFF2-40B4-BE49-F238E27FC236}">
                <a16:creationId xmlns:a16="http://schemas.microsoft.com/office/drawing/2014/main" id="{1920B096-AD1E-AAAE-3B5D-B16AB5539AFD}"/>
              </a:ext>
            </a:extLst>
          </p:cNvPr>
          <p:cNvSpPr/>
          <p:nvPr/>
        </p:nvSpPr>
        <p:spPr>
          <a:xfrm>
            <a:off x="2788228" y="3859107"/>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71E61756-B907-6F99-62C1-DB602638426E}"/>
              </a:ext>
            </a:extLst>
          </p:cNvPr>
          <p:cNvSpPr/>
          <p:nvPr/>
        </p:nvSpPr>
        <p:spPr>
          <a:xfrm>
            <a:off x="526645" y="3736417"/>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68053D4-22C8-5DD3-C731-A83E2867CFB4}"/>
              </a:ext>
            </a:extLst>
          </p:cNvPr>
          <p:cNvSpPr/>
          <p:nvPr/>
        </p:nvSpPr>
        <p:spPr>
          <a:xfrm>
            <a:off x="3384115" y="3862224"/>
            <a:ext cx="317289" cy="163217"/>
          </a:xfrm>
          <a:prstGeom prst="rect">
            <a:avLst/>
          </a:prstGeom>
          <a:solidFill>
            <a:schemeClr val="accent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89" name="Rectangle 88">
            <a:extLst>
              <a:ext uri="{FF2B5EF4-FFF2-40B4-BE49-F238E27FC236}">
                <a16:creationId xmlns:a16="http://schemas.microsoft.com/office/drawing/2014/main" id="{329DE6B1-0CD4-CA9C-72F1-6F9511D1F576}"/>
              </a:ext>
            </a:extLst>
          </p:cNvPr>
          <p:cNvSpPr/>
          <p:nvPr/>
        </p:nvSpPr>
        <p:spPr>
          <a:xfrm>
            <a:off x="3384682" y="3862880"/>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E7616AA-D23B-3ED4-B3E5-B4147A197267}"/>
              </a:ext>
            </a:extLst>
          </p:cNvPr>
          <p:cNvSpPr/>
          <p:nvPr/>
        </p:nvSpPr>
        <p:spPr>
          <a:xfrm>
            <a:off x="5332192" y="3857343"/>
            <a:ext cx="304273" cy="470726"/>
          </a:xfrm>
          <a:prstGeom prst="rect">
            <a:avLst/>
          </a:prstGeom>
          <a:solidFill>
            <a:schemeClr val="accent6">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91" name="Rectangle 90">
            <a:extLst>
              <a:ext uri="{FF2B5EF4-FFF2-40B4-BE49-F238E27FC236}">
                <a16:creationId xmlns:a16="http://schemas.microsoft.com/office/drawing/2014/main" id="{9EEEEF63-AC55-79E1-8AAB-C6AA101978E8}"/>
              </a:ext>
            </a:extLst>
          </p:cNvPr>
          <p:cNvSpPr/>
          <p:nvPr/>
        </p:nvSpPr>
        <p:spPr>
          <a:xfrm>
            <a:off x="5334112" y="3857998"/>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Graphic 91" descr="Scissors with solid fill">
            <a:extLst>
              <a:ext uri="{FF2B5EF4-FFF2-40B4-BE49-F238E27FC236}">
                <a16:creationId xmlns:a16="http://schemas.microsoft.com/office/drawing/2014/main" id="{5D75DD94-9BE9-54AA-6857-19A63DE32E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97268">
            <a:off x="872375" y="3474886"/>
            <a:ext cx="405294" cy="405294"/>
          </a:xfrm>
          <a:prstGeom prst="rect">
            <a:avLst/>
          </a:prstGeom>
        </p:spPr>
      </p:pic>
      <p:pic>
        <p:nvPicPr>
          <p:cNvPr id="93" name="Graphic 92" descr="Scissors with solid fill">
            <a:extLst>
              <a:ext uri="{FF2B5EF4-FFF2-40B4-BE49-F238E27FC236}">
                <a16:creationId xmlns:a16="http://schemas.microsoft.com/office/drawing/2014/main" id="{8DF20018-8D60-5F4F-BB89-1B738260F7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97268">
            <a:off x="1595754" y="3483079"/>
            <a:ext cx="405294" cy="405294"/>
          </a:xfrm>
          <a:prstGeom prst="rect">
            <a:avLst/>
          </a:prstGeom>
        </p:spPr>
      </p:pic>
      <p:sp>
        <p:nvSpPr>
          <p:cNvPr id="94" name="TextBox 93">
            <a:extLst>
              <a:ext uri="{FF2B5EF4-FFF2-40B4-BE49-F238E27FC236}">
                <a16:creationId xmlns:a16="http://schemas.microsoft.com/office/drawing/2014/main" id="{B3F804E5-0238-53B4-0363-7174D7653F78}"/>
              </a:ext>
            </a:extLst>
          </p:cNvPr>
          <p:cNvSpPr txBox="1"/>
          <p:nvPr/>
        </p:nvSpPr>
        <p:spPr>
          <a:xfrm>
            <a:off x="8005053" y="3846494"/>
            <a:ext cx="3142962" cy="338554"/>
          </a:xfrm>
          <a:prstGeom prst="rect">
            <a:avLst/>
          </a:prstGeom>
          <a:noFill/>
        </p:spPr>
        <p:txBody>
          <a:bodyPr wrap="square" lIns="0" tIns="0" rIns="0" bIns="0" rtlCol="0">
            <a:spAutoFit/>
          </a:bodyPr>
          <a:lstStyle/>
          <a:p>
            <a:r>
              <a:rPr lang="en-US" sz="2200" b="1" i="1">
                <a:solidFill>
                  <a:schemeClr val="accent5"/>
                </a:solidFill>
                <a:latin typeface="Franklin Gothic Medium" panose="020B0603020102020204" pitchFamily="34" charset="0"/>
              </a:rPr>
              <a:t>Network Traffic Reduced</a:t>
            </a:r>
          </a:p>
        </p:txBody>
      </p:sp>
      <p:cxnSp>
        <p:nvCxnSpPr>
          <p:cNvPr id="95" name="Straight Arrow Connector 94">
            <a:extLst>
              <a:ext uri="{FF2B5EF4-FFF2-40B4-BE49-F238E27FC236}">
                <a16:creationId xmlns:a16="http://schemas.microsoft.com/office/drawing/2014/main" id="{A829EC71-DC8A-5BD5-2D22-0A5E584392E3}"/>
              </a:ext>
            </a:extLst>
          </p:cNvPr>
          <p:cNvCxnSpPr>
            <a:cxnSpLocks/>
          </p:cNvCxnSpPr>
          <p:nvPr/>
        </p:nvCxnSpPr>
        <p:spPr>
          <a:xfrm>
            <a:off x="5728721" y="4185048"/>
            <a:ext cx="5581310" cy="15902"/>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AB451339-F435-40B0-7A92-53ED7BCB3CBF}"/>
              </a:ext>
            </a:extLst>
          </p:cNvPr>
          <p:cNvSpPr/>
          <p:nvPr/>
        </p:nvSpPr>
        <p:spPr>
          <a:xfrm>
            <a:off x="11257049" y="1489336"/>
            <a:ext cx="298157" cy="44989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33" name="Rectangle 132">
            <a:extLst>
              <a:ext uri="{FF2B5EF4-FFF2-40B4-BE49-F238E27FC236}">
                <a16:creationId xmlns:a16="http://schemas.microsoft.com/office/drawing/2014/main" id="{AB3B96F9-E3FA-AA91-12EA-6A616C3CFF44}"/>
              </a:ext>
            </a:extLst>
          </p:cNvPr>
          <p:cNvSpPr/>
          <p:nvPr/>
        </p:nvSpPr>
        <p:spPr>
          <a:xfrm>
            <a:off x="6885863" y="1478315"/>
            <a:ext cx="308321" cy="453308"/>
          </a:xfrm>
          <a:prstGeom prst="rect">
            <a:avLst/>
          </a:prstGeom>
          <a:solidFill>
            <a:srgbClr val="5F9E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34" name="Rectangle 133">
            <a:extLst>
              <a:ext uri="{FF2B5EF4-FFF2-40B4-BE49-F238E27FC236}">
                <a16:creationId xmlns:a16="http://schemas.microsoft.com/office/drawing/2014/main" id="{94A2B95D-69DE-ABB4-4601-82282F1964F3}"/>
              </a:ext>
            </a:extLst>
          </p:cNvPr>
          <p:cNvSpPr/>
          <p:nvPr/>
        </p:nvSpPr>
        <p:spPr>
          <a:xfrm>
            <a:off x="6137952" y="1760654"/>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35" name="Rectangle 134">
            <a:extLst>
              <a:ext uri="{FF2B5EF4-FFF2-40B4-BE49-F238E27FC236}">
                <a16:creationId xmlns:a16="http://schemas.microsoft.com/office/drawing/2014/main" id="{B4B11B41-431C-333F-43E8-FBBE78ECA642}"/>
              </a:ext>
            </a:extLst>
          </p:cNvPr>
          <p:cNvSpPr/>
          <p:nvPr/>
        </p:nvSpPr>
        <p:spPr>
          <a:xfrm>
            <a:off x="9812075" y="1760654"/>
            <a:ext cx="304273" cy="17096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36" name="Rectangle 135">
            <a:extLst>
              <a:ext uri="{FF2B5EF4-FFF2-40B4-BE49-F238E27FC236}">
                <a16:creationId xmlns:a16="http://schemas.microsoft.com/office/drawing/2014/main" id="{13266974-E60B-9459-4CEF-2898F1382748}"/>
              </a:ext>
            </a:extLst>
          </p:cNvPr>
          <p:cNvSpPr/>
          <p:nvPr/>
        </p:nvSpPr>
        <p:spPr>
          <a:xfrm>
            <a:off x="10499536" y="1785167"/>
            <a:ext cx="304273" cy="14645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37" name="Rectangle 136">
            <a:extLst>
              <a:ext uri="{FF2B5EF4-FFF2-40B4-BE49-F238E27FC236}">
                <a16:creationId xmlns:a16="http://schemas.microsoft.com/office/drawing/2014/main" id="{A7669B05-8672-C954-D818-5AFB593DA80F}"/>
              </a:ext>
            </a:extLst>
          </p:cNvPr>
          <p:cNvSpPr/>
          <p:nvPr/>
        </p:nvSpPr>
        <p:spPr>
          <a:xfrm>
            <a:off x="608291" y="1764811"/>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304F5E93-5C14-0AC0-965D-94D643E37FE5}"/>
              </a:ext>
            </a:extLst>
          </p:cNvPr>
          <p:cNvSpPr/>
          <p:nvPr/>
        </p:nvSpPr>
        <p:spPr>
          <a:xfrm>
            <a:off x="604167" y="1307575"/>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94BF0618-D5CD-7737-728E-455C497E2E6D}"/>
              </a:ext>
            </a:extLst>
          </p:cNvPr>
          <p:cNvSpPr/>
          <p:nvPr/>
        </p:nvSpPr>
        <p:spPr>
          <a:xfrm>
            <a:off x="2004006" y="1307174"/>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C3E99E50-7535-773E-42A7-AF3DE0A6F74A}"/>
              </a:ext>
            </a:extLst>
          </p:cNvPr>
          <p:cNvSpPr/>
          <p:nvPr/>
        </p:nvSpPr>
        <p:spPr>
          <a:xfrm>
            <a:off x="1660488" y="1307172"/>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0E5B2724-36C1-4786-F757-5362CBEE13D7}"/>
              </a:ext>
            </a:extLst>
          </p:cNvPr>
          <p:cNvSpPr/>
          <p:nvPr/>
        </p:nvSpPr>
        <p:spPr>
          <a:xfrm>
            <a:off x="1312468" y="1307174"/>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B353263D-E311-87CA-1F3D-7DF3F89C1962}"/>
              </a:ext>
            </a:extLst>
          </p:cNvPr>
          <p:cNvSpPr/>
          <p:nvPr/>
        </p:nvSpPr>
        <p:spPr>
          <a:xfrm>
            <a:off x="960327" y="1307575"/>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B01A420-6DE7-DE35-C254-C2339BDE4EAE}"/>
              </a:ext>
            </a:extLst>
          </p:cNvPr>
          <p:cNvSpPr/>
          <p:nvPr/>
        </p:nvSpPr>
        <p:spPr>
          <a:xfrm>
            <a:off x="7532198" y="1483724"/>
            <a:ext cx="307441" cy="4479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44" name="Rectangle 143">
            <a:extLst>
              <a:ext uri="{FF2B5EF4-FFF2-40B4-BE49-F238E27FC236}">
                <a16:creationId xmlns:a16="http://schemas.microsoft.com/office/drawing/2014/main" id="{24DF62F9-9EC2-7EB7-EB28-0E380CF0C89F}"/>
              </a:ext>
            </a:extLst>
          </p:cNvPr>
          <p:cNvSpPr/>
          <p:nvPr/>
        </p:nvSpPr>
        <p:spPr>
          <a:xfrm>
            <a:off x="8886251" y="1315095"/>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94041E71-AEB9-8DC4-E0A4-64C59AE66DA1}"/>
              </a:ext>
            </a:extLst>
          </p:cNvPr>
          <p:cNvSpPr/>
          <p:nvPr/>
        </p:nvSpPr>
        <p:spPr>
          <a:xfrm>
            <a:off x="8544686" y="1315096"/>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0FF64E3-840C-8906-0BC4-6054258EFB58}"/>
              </a:ext>
            </a:extLst>
          </p:cNvPr>
          <p:cNvSpPr/>
          <p:nvPr/>
        </p:nvSpPr>
        <p:spPr>
          <a:xfrm>
            <a:off x="8207411" y="1315096"/>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996BB789-BF6C-02C9-DB1A-83ACAADCE112}"/>
              </a:ext>
            </a:extLst>
          </p:cNvPr>
          <p:cNvSpPr/>
          <p:nvPr/>
        </p:nvSpPr>
        <p:spPr>
          <a:xfrm>
            <a:off x="7866018" y="1315096"/>
            <a:ext cx="310896" cy="61652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8D393A3D-54E5-EE5D-872F-9574D0E0E660}"/>
              </a:ext>
            </a:extLst>
          </p:cNvPr>
          <p:cNvSpPr/>
          <p:nvPr/>
        </p:nvSpPr>
        <p:spPr>
          <a:xfrm>
            <a:off x="7526372" y="1315096"/>
            <a:ext cx="310896"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0261FF98-47C8-40B9-5295-42575DD97F69}"/>
              </a:ext>
            </a:extLst>
          </p:cNvPr>
          <p:cNvSpPr/>
          <p:nvPr/>
        </p:nvSpPr>
        <p:spPr>
          <a:xfrm>
            <a:off x="5412279" y="1760653"/>
            <a:ext cx="300545" cy="16448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50" name="Rectangle 149">
            <a:extLst>
              <a:ext uri="{FF2B5EF4-FFF2-40B4-BE49-F238E27FC236}">
                <a16:creationId xmlns:a16="http://schemas.microsoft.com/office/drawing/2014/main" id="{3B25003D-8E75-317A-BA00-3AC30E541100}"/>
              </a:ext>
            </a:extLst>
          </p:cNvPr>
          <p:cNvSpPr/>
          <p:nvPr/>
        </p:nvSpPr>
        <p:spPr>
          <a:xfrm>
            <a:off x="4661169" y="1468070"/>
            <a:ext cx="300112" cy="46843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rgbClr val="00B050"/>
              </a:solidFill>
              <a:latin typeface="Franklin Gothic Medium" panose="020B0603020102020204" pitchFamily="34" charset="0"/>
            </a:endParaRPr>
          </a:p>
        </p:txBody>
      </p:sp>
      <p:sp>
        <p:nvSpPr>
          <p:cNvPr id="151" name="Rectangle 150">
            <a:extLst>
              <a:ext uri="{FF2B5EF4-FFF2-40B4-BE49-F238E27FC236}">
                <a16:creationId xmlns:a16="http://schemas.microsoft.com/office/drawing/2014/main" id="{7A23C918-0B2F-2C3C-DB1F-0F902D3EAC7D}"/>
              </a:ext>
            </a:extLst>
          </p:cNvPr>
          <p:cNvSpPr/>
          <p:nvPr/>
        </p:nvSpPr>
        <p:spPr>
          <a:xfrm>
            <a:off x="2634459" y="1761009"/>
            <a:ext cx="304884" cy="17061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ADE7FE3A-06D7-96CB-AA4D-65642D1EC8C8}"/>
              </a:ext>
            </a:extLst>
          </p:cNvPr>
          <p:cNvSpPr/>
          <p:nvPr/>
        </p:nvSpPr>
        <p:spPr>
          <a:xfrm>
            <a:off x="2630335" y="1303773"/>
            <a:ext cx="309008" cy="62785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C7C19FEA-6135-CA30-DDB4-100167AD45AD}"/>
              </a:ext>
            </a:extLst>
          </p:cNvPr>
          <p:cNvSpPr/>
          <p:nvPr/>
        </p:nvSpPr>
        <p:spPr>
          <a:xfrm>
            <a:off x="4030174" y="1303372"/>
            <a:ext cx="310896" cy="626266"/>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0AC27A6-CBE0-7067-6569-D6BA41AF95B4}"/>
              </a:ext>
            </a:extLst>
          </p:cNvPr>
          <p:cNvSpPr/>
          <p:nvPr/>
        </p:nvSpPr>
        <p:spPr>
          <a:xfrm>
            <a:off x="3686656" y="1303370"/>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A3924218-CF4E-801A-1E84-9571E6752312}"/>
              </a:ext>
            </a:extLst>
          </p:cNvPr>
          <p:cNvSpPr/>
          <p:nvPr/>
        </p:nvSpPr>
        <p:spPr>
          <a:xfrm>
            <a:off x="3338636" y="1303372"/>
            <a:ext cx="310896" cy="628252"/>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4DBFEE4D-BD42-A9BD-906F-7D5FA8C9FC5A}"/>
              </a:ext>
            </a:extLst>
          </p:cNvPr>
          <p:cNvSpPr/>
          <p:nvPr/>
        </p:nvSpPr>
        <p:spPr>
          <a:xfrm>
            <a:off x="2986495" y="1303773"/>
            <a:ext cx="310896" cy="627851"/>
          </a:xfrm>
          <a:prstGeom prst="rect">
            <a:avLst/>
          </a:prstGeom>
          <a:solidFill>
            <a:schemeClr val="bg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1AB2BBCC-48AD-6FAD-7B04-659A0EFCD8F8}"/>
              </a:ext>
            </a:extLst>
          </p:cNvPr>
          <p:cNvSpPr/>
          <p:nvPr/>
        </p:nvSpPr>
        <p:spPr>
          <a:xfrm>
            <a:off x="4663336" y="1315096"/>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441E180C-865E-43C1-9085-5E63B55AF10A}"/>
              </a:ext>
            </a:extLst>
          </p:cNvPr>
          <p:cNvSpPr/>
          <p:nvPr/>
        </p:nvSpPr>
        <p:spPr>
          <a:xfrm>
            <a:off x="5412565" y="1308700"/>
            <a:ext cx="302354" cy="62292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07204853-9CC3-8793-F707-14A7FF6D5008}"/>
              </a:ext>
            </a:extLst>
          </p:cNvPr>
          <p:cNvSpPr/>
          <p:nvPr/>
        </p:nvSpPr>
        <p:spPr>
          <a:xfrm>
            <a:off x="6135363" y="1308936"/>
            <a:ext cx="302354" cy="6220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0E992AD2-9652-CA59-52B9-FF722183FD2D}"/>
              </a:ext>
            </a:extLst>
          </p:cNvPr>
          <p:cNvSpPr/>
          <p:nvPr/>
        </p:nvSpPr>
        <p:spPr>
          <a:xfrm>
            <a:off x="6888715" y="1315096"/>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468BA484-479F-6A49-3CAE-03602E6C8AAC}"/>
              </a:ext>
            </a:extLst>
          </p:cNvPr>
          <p:cNvSpPr/>
          <p:nvPr/>
        </p:nvSpPr>
        <p:spPr>
          <a:xfrm>
            <a:off x="9805307" y="1315095"/>
            <a:ext cx="302354" cy="6165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3EF52D44-3F13-D377-0B23-0F357BFA40B5}"/>
              </a:ext>
            </a:extLst>
          </p:cNvPr>
          <p:cNvSpPr/>
          <p:nvPr/>
        </p:nvSpPr>
        <p:spPr>
          <a:xfrm>
            <a:off x="10492335" y="1315095"/>
            <a:ext cx="302354" cy="616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49409F8B-3C1B-9F3A-0098-10F2EADBF2A1}"/>
              </a:ext>
            </a:extLst>
          </p:cNvPr>
          <p:cNvSpPr/>
          <p:nvPr/>
        </p:nvSpPr>
        <p:spPr>
          <a:xfrm>
            <a:off x="11252853" y="1315096"/>
            <a:ext cx="302354" cy="6241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FF4BA090-2A86-0BCD-29CE-C12D63B87736}"/>
              </a:ext>
            </a:extLst>
          </p:cNvPr>
          <p:cNvSpPr/>
          <p:nvPr/>
        </p:nvSpPr>
        <p:spPr>
          <a:xfrm>
            <a:off x="534596" y="1193514"/>
            <a:ext cx="11138710" cy="824619"/>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A4B4BF-8363-ABD2-3898-36879ED415FB}"/>
              </a:ext>
            </a:extLst>
          </p:cNvPr>
          <p:cNvSpPr>
            <a:spLocks noGrp="1"/>
          </p:cNvSpPr>
          <p:nvPr>
            <p:ph idx="1"/>
          </p:nvPr>
        </p:nvSpPr>
        <p:spPr>
          <a:xfrm>
            <a:off x="4547058" y="2085508"/>
            <a:ext cx="2374291" cy="398113"/>
          </a:xfrm>
        </p:spPr>
        <p:txBody>
          <a:bodyPr>
            <a:noAutofit/>
          </a:bodyPr>
          <a:lstStyle/>
          <a:p>
            <a:pPr marL="457200" lvl="1" indent="0">
              <a:lnSpc>
                <a:spcPct val="100000"/>
              </a:lnSpc>
              <a:buNone/>
            </a:pPr>
            <a:r>
              <a:rPr lang="en-US" b="1">
                <a:solidFill>
                  <a:srgbClr val="3FBA48"/>
                </a:solidFill>
                <a:latin typeface="Tw Cen MT" panose="020B0602020104020603" pitchFamily="34" charset="77"/>
              </a:rPr>
              <a:t>Stitching</a:t>
            </a:r>
          </a:p>
        </p:txBody>
      </p:sp>
      <p:sp>
        <p:nvSpPr>
          <p:cNvPr id="8" name="Content Placeholder 2">
            <a:extLst>
              <a:ext uri="{FF2B5EF4-FFF2-40B4-BE49-F238E27FC236}">
                <a16:creationId xmlns:a16="http://schemas.microsoft.com/office/drawing/2014/main" id="{0D0C2B60-9E07-FEB3-2144-7615D4CD2073}"/>
              </a:ext>
            </a:extLst>
          </p:cNvPr>
          <p:cNvSpPr txBox="1">
            <a:spLocks/>
          </p:cNvSpPr>
          <p:nvPr/>
        </p:nvSpPr>
        <p:spPr>
          <a:xfrm>
            <a:off x="4536220" y="3348700"/>
            <a:ext cx="2480541" cy="3981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Font typeface="Arial" panose="020B0604020202020204" pitchFamily="34" charset="0"/>
              <a:buNone/>
            </a:pPr>
            <a:r>
              <a:rPr lang="en-US" b="1">
                <a:solidFill>
                  <a:srgbClr val="3FBA48"/>
                </a:solidFill>
                <a:latin typeface="Tw Cen MT" panose="020B0602020104020603" pitchFamily="34" charset="77"/>
              </a:rPr>
              <a:t>Trimming</a:t>
            </a:r>
          </a:p>
        </p:txBody>
      </p:sp>
      <p:sp>
        <p:nvSpPr>
          <p:cNvPr id="96" name="Content Placeholder 2">
            <a:extLst>
              <a:ext uri="{FF2B5EF4-FFF2-40B4-BE49-F238E27FC236}">
                <a16:creationId xmlns:a16="http://schemas.microsoft.com/office/drawing/2014/main" id="{93C1605D-2C1D-A79F-7AD7-2CC0957D7016}"/>
              </a:ext>
            </a:extLst>
          </p:cNvPr>
          <p:cNvSpPr txBox="1">
            <a:spLocks/>
          </p:cNvSpPr>
          <p:nvPr/>
        </p:nvSpPr>
        <p:spPr>
          <a:xfrm>
            <a:off x="4563831" y="4599893"/>
            <a:ext cx="3063375" cy="3981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Font typeface="Arial" panose="020B0604020202020204" pitchFamily="34" charset="0"/>
              <a:buNone/>
            </a:pPr>
            <a:r>
              <a:rPr lang="en-US" b="1">
                <a:solidFill>
                  <a:srgbClr val="3FBA48"/>
                </a:solidFill>
                <a:latin typeface="Tw Cen MT" panose="020B0602020104020603" pitchFamily="34" charset="77"/>
              </a:rPr>
              <a:t>Sequencing</a:t>
            </a:r>
          </a:p>
        </p:txBody>
      </p:sp>
      <p:sp>
        <p:nvSpPr>
          <p:cNvPr id="97" name="Slide Number Placeholder 355">
            <a:extLst>
              <a:ext uri="{FF2B5EF4-FFF2-40B4-BE49-F238E27FC236}">
                <a16:creationId xmlns:a16="http://schemas.microsoft.com/office/drawing/2014/main" id="{72A4AA13-D8F8-8389-91C7-250A50A921F9}"/>
              </a:ext>
            </a:extLst>
          </p:cNvPr>
          <p:cNvSpPr txBox="1">
            <a:spLocks/>
          </p:cNvSpPr>
          <p:nvPr/>
        </p:nvSpPr>
        <p:spPr>
          <a:xfrm>
            <a:off x="9453334" y="64928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Franklin Gothic Medium" panose="020B0603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6588BE-EA6E-4966-9815-D86B81AB0B84}" type="slidenum">
              <a:rPr lang="en-US" smtClean="0"/>
              <a:pPr/>
              <a:t>42</a:t>
            </a:fld>
            <a:endParaRPr lang="en-US"/>
          </a:p>
        </p:txBody>
      </p:sp>
      <p:sp>
        <p:nvSpPr>
          <p:cNvPr id="100" name="Rounded Rectangle 99">
            <a:extLst>
              <a:ext uri="{FF2B5EF4-FFF2-40B4-BE49-F238E27FC236}">
                <a16:creationId xmlns:a16="http://schemas.microsoft.com/office/drawing/2014/main" id="{C6D4E1B2-8798-5AF2-00A5-2F75FA956A3F}"/>
              </a:ext>
            </a:extLst>
          </p:cNvPr>
          <p:cNvSpPr/>
          <p:nvPr/>
        </p:nvSpPr>
        <p:spPr>
          <a:xfrm>
            <a:off x="2869508" y="5949453"/>
            <a:ext cx="5844565" cy="824619"/>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01570186-D4C8-EFDC-7036-92245974E83E}"/>
              </a:ext>
            </a:extLst>
          </p:cNvPr>
          <p:cNvSpPr txBox="1"/>
          <p:nvPr/>
        </p:nvSpPr>
        <p:spPr>
          <a:xfrm>
            <a:off x="2869510" y="6041106"/>
            <a:ext cx="5844564" cy="646331"/>
          </a:xfrm>
          <a:prstGeom prst="rect">
            <a:avLst/>
          </a:prstGeom>
          <a:noFill/>
        </p:spPr>
        <p:txBody>
          <a:bodyPr wrap="square">
            <a:spAutoFit/>
          </a:bodyPr>
          <a:lstStyle/>
          <a:p>
            <a:pPr marL="514350" indent="-514350">
              <a:buFont typeface="+mj-lt"/>
              <a:buAutoNum type="arabicPeriod"/>
            </a:pPr>
            <a:r>
              <a:rPr lang="en-US" sz="1800" b="1" u="sng">
                <a:solidFill>
                  <a:schemeClr val="accent6"/>
                </a:solidFill>
                <a:latin typeface="Tw Cen MT" panose="020B0602020104020603" pitchFamily="34" charset="77"/>
                <a:ea typeface="Harding Text Web Regular" pitchFamily="2" charset="0"/>
              </a:rPr>
              <a:t>Reducing network traffic</a:t>
            </a:r>
            <a:r>
              <a:rPr lang="en-US" sz="1800" b="1">
                <a:solidFill>
                  <a:schemeClr val="accent6"/>
                </a:solidFill>
                <a:latin typeface="Tw Cen MT" panose="020B0602020104020603" pitchFamily="34" charset="77"/>
                <a:ea typeface="Harding Text Web Regular" pitchFamily="2" charset="0"/>
              </a:rPr>
              <a:t> </a:t>
            </a:r>
            <a:r>
              <a:rPr lang="en-US" sz="1800">
                <a:latin typeface="Tw Cen MT" panose="020B0602020104020603" pitchFamily="34" charset="77"/>
                <a:ea typeface="Harding Text Web Regular" pitchFamily="2" charset="0"/>
              </a:rPr>
              <a:t>across these links</a:t>
            </a:r>
          </a:p>
          <a:p>
            <a:pPr marL="514350" indent="-514350">
              <a:buFont typeface="+mj-lt"/>
              <a:buAutoNum type="arabicPeriod"/>
            </a:pPr>
            <a:r>
              <a:rPr lang="en-US" sz="1800" b="1" u="sng">
                <a:solidFill>
                  <a:srgbClr val="7030A0"/>
                </a:solidFill>
                <a:latin typeface="Tw Cen MT" panose="020B0602020104020603" pitchFamily="34" charset="77"/>
                <a:ea typeface="Harding Text Web Regular" pitchFamily="2" charset="0"/>
              </a:rPr>
              <a:t>Efficiently managing network traffic</a:t>
            </a:r>
            <a:r>
              <a:rPr lang="en-US" sz="1800">
                <a:solidFill>
                  <a:srgbClr val="7030A0"/>
                </a:solidFill>
                <a:latin typeface="Tw Cen MT" panose="020B0602020104020603" pitchFamily="34" charset="77"/>
                <a:ea typeface="Harding Text Web Regular" pitchFamily="2" charset="0"/>
              </a:rPr>
              <a:t> </a:t>
            </a:r>
            <a:r>
              <a:rPr lang="en-US" sz="1800">
                <a:latin typeface="Tw Cen MT" panose="020B0602020104020603" pitchFamily="34" charset="77"/>
                <a:ea typeface="Harding Text Web Regular" pitchFamily="2" charset="0"/>
              </a:rPr>
              <a:t>across these links</a:t>
            </a:r>
          </a:p>
        </p:txBody>
      </p:sp>
    </p:spTree>
    <p:custDataLst>
      <p:tags r:id="rId1"/>
    </p:custDataLst>
    <p:extLst>
      <p:ext uri="{BB962C8B-B14F-4D97-AF65-F5344CB8AC3E}">
        <p14:creationId xmlns:p14="http://schemas.microsoft.com/office/powerpoint/2010/main" val="695606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A7FDD-E661-0F6E-8DD2-CBCF06B76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DC16D-5156-53BF-1E38-82ECF5151728}"/>
              </a:ext>
            </a:extLst>
          </p:cNvPr>
          <p:cNvSpPr>
            <a:spLocks noGrp="1"/>
          </p:cNvSpPr>
          <p:nvPr>
            <p:ph type="title"/>
          </p:nvPr>
        </p:nvSpPr>
        <p:spPr>
          <a:xfrm>
            <a:off x="838200" y="292140"/>
            <a:ext cx="10515600" cy="1325563"/>
          </a:xfrm>
        </p:spPr>
        <p:txBody>
          <a:bodyPr/>
          <a:lstStyle/>
          <a:p>
            <a:pPr algn="ctr"/>
            <a:r>
              <a:rPr lang="en-US"/>
              <a:t>OUTLINE</a:t>
            </a:r>
          </a:p>
        </p:txBody>
      </p:sp>
      <p:sp>
        <p:nvSpPr>
          <p:cNvPr id="4" name="Rectangle 3">
            <a:extLst>
              <a:ext uri="{FF2B5EF4-FFF2-40B4-BE49-F238E27FC236}">
                <a16:creationId xmlns:a16="http://schemas.microsoft.com/office/drawing/2014/main" id="{A08DA8B6-73E8-4E68-29A3-01084A5002BE}"/>
              </a:ext>
            </a:extLst>
          </p:cNvPr>
          <p:cNvSpPr/>
          <p:nvPr/>
        </p:nvSpPr>
        <p:spPr>
          <a:xfrm>
            <a:off x="2665378" y="163423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lumMod val="50000"/>
                  </a:schemeClr>
                </a:solidFill>
                <a:latin typeface="Tw Cen MT" panose="020B0602020104020603" pitchFamily="34" charset="77"/>
              </a:rPr>
              <a:t>BACKGROUND AND MOTIVATION</a:t>
            </a:r>
          </a:p>
        </p:txBody>
      </p:sp>
      <p:sp>
        <p:nvSpPr>
          <p:cNvPr id="5" name="Rectangle 4">
            <a:extLst>
              <a:ext uri="{FF2B5EF4-FFF2-40B4-BE49-F238E27FC236}">
                <a16:creationId xmlns:a16="http://schemas.microsoft.com/office/drawing/2014/main" id="{C358CC3E-5458-121B-55CF-5A0785138DBC}"/>
              </a:ext>
            </a:extLst>
          </p:cNvPr>
          <p:cNvSpPr/>
          <p:nvPr/>
        </p:nvSpPr>
        <p:spPr>
          <a:xfrm>
            <a:off x="2665378" y="3110896"/>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2">
                    <a:lumMod val="50000"/>
                  </a:schemeClr>
                </a:solidFill>
                <a:latin typeface="Tw Cen MT" panose="020B0602020104020603" pitchFamily="34" charset="77"/>
              </a:rPr>
              <a:t>OBSERVATIONS &amp; KEY IDEAS</a:t>
            </a:r>
          </a:p>
        </p:txBody>
      </p:sp>
      <p:sp>
        <p:nvSpPr>
          <p:cNvPr id="7" name="Rectangle 6">
            <a:extLst>
              <a:ext uri="{FF2B5EF4-FFF2-40B4-BE49-F238E27FC236}">
                <a16:creationId xmlns:a16="http://schemas.microsoft.com/office/drawing/2014/main" id="{696B166C-97DA-31BF-C1BF-388BA6CA551B}"/>
              </a:ext>
            </a:extLst>
          </p:cNvPr>
          <p:cNvSpPr/>
          <p:nvPr/>
        </p:nvSpPr>
        <p:spPr>
          <a:xfrm>
            <a:off x="2665378" y="3829912"/>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2">
                    <a:lumMod val="50000"/>
                  </a:schemeClr>
                </a:solidFill>
                <a:latin typeface="Tw Cen MT" panose="020B0602020104020603" pitchFamily="34" charset="77"/>
              </a:rPr>
              <a:t>NETCRAFTER DESIGN</a:t>
            </a:r>
          </a:p>
        </p:txBody>
      </p:sp>
      <p:sp>
        <p:nvSpPr>
          <p:cNvPr id="8" name="Rectangle 7">
            <a:extLst>
              <a:ext uri="{FF2B5EF4-FFF2-40B4-BE49-F238E27FC236}">
                <a16:creationId xmlns:a16="http://schemas.microsoft.com/office/drawing/2014/main" id="{C5B4B5D9-573A-A488-85C3-E9BDC8A3A5C7}"/>
              </a:ext>
            </a:extLst>
          </p:cNvPr>
          <p:cNvSpPr/>
          <p:nvPr/>
        </p:nvSpPr>
        <p:spPr>
          <a:xfrm>
            <a:off x="2665378" y="4548928"/>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EVALUATION</a:t>
            </a:r>
          </a:p>
        </p:txBody>
      </p:sp>
      <p:sp>
        <p:nvSpPr>
          <p:cNvPr id="9" name="Rectangle 8">
            <a:extLst>
              <a:ext uri="{FF2B5EF4-FFF2-40B4-BE49-F238E27FC236}">
                <a16:creationId xmlns:a16="http://schemas.microsoft.com/office/drawing/2014/main" id="{E247D5D8-B95A-8043-6F82-FD33275456EC}"/>
              </a:ext>
            </a:extLst>
          </p:cNvPr>
          <p:cNvSpPr/>
          <p:nvPr/>
        </p:nvSpPr>
        <p:spPr>
          <a:xfrm>
            <a:off x="2665377" y="5268430"/>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accent2"/>
                </a:solidFill>
                <a:latin typeface="Tw Cen MT" panose="020B0602020104020603" pitchFamily="34" charset="77"/>
              </a:rPr>
              <a:t>CONCLUSION</a:t>
            </a:r>
          </a:p>
        </p:txBody>
      </p:sp>
      <p:sp>
        <p:nvSpPr>
          <p:cNvPr id="3" name="Rectangle 2">
            <a:extLst>
              <a:ext uri="{FF2B5EF4-FFF2-40B4-BE49-F238E27FC236}">
                <a16:creationId xmlns:a16="http://schemas.microsoft.com/office/drawing/2014/main" id="{2AFD7916-4843-19ED-F848-7F0893CD2388}"/>
              </a:ext>
            </a:extLst>
          </p:cNvPr>
          <p:cNvSpPr/>
          <p:nvPr/>
        </p:nvSpPr>
        <p:spPr>
          <a:xfrm>
            <a:off x="2665377" y="239139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2">
                    <a:lumMod val="50000"/>
                  </a:schemeClr>
                </a:solidFill>
                <a:latin typeface="Tw Cen MT" panose="020B0602020104020603" pitchFamily="34" charset="77"/>
              </a:rPr>
              <a:t>GOAL</a:t>
            </a:r>
          </a:p>
        </p:txBody>
      </p:sp>
      <p:sp>
        <p:nvSpPr>
          <p:cNvPr id="12" name="Slide Number Placeholder 355">
            <a:extLst>
              <a:ext uri="{FF2B5EF4-FFF2-40B4-BE49-F238E27FC236}">
                <a16:creationId xmlns:a16="http://schemas.microsoft.com/office/drawing/2014/main" id="{485E823A-CDAA-2D45-E4F3-F70A5C2C387A}"/>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43</a:t>
            </a:fld>
            <a:endParaRPr lang="en-US"/>
          </a:p>
        </p:txBody>
      </p:sp>
    </p:spTree>
    <p:extLst>
      <p:ext uri="{BB962C8B-B14F-4D97-AF65-F5344CB8AC3E}">
        <p14:creationId xmlns:p14="http://schemas.microsoft.com/office/powerpoint/2010/main" val="3127869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88B1B-12B0-569E-DA51-BEE203A8060B}"/>
            </a:ext>
          </a:extLst>
        </p:cNvPr>
        <p:cNvGrpSpPr/>
        <p:nvPr/>
      </p:nvGrpSpPr>
      <p:grpSpPr>
        <a:xfrm>
          <a:off x="0" y="0"/>
          <a:ext cx="0" cy="0"/>
          <a:chOff x="0" y="0"/>
          <a:chExt cx="0" cy="0"/>
        </a:xfrm>
      </p:grpSpPr>
      <p:sp>
        <p:nvSpPr>
          <p:cNvPr id="4" name="Slide Number Placeholder 355">
            <a:extLst>
              <a:ext uri="{FF2B5EF4-FFF2-40B4-BE49-F238E27FC236}">
                <a16:creationId xmlns:a16="http://schemas.microsoft.com/office/drawing/2014/main" id="{73395FD7-C10A-9C3F-3B30-4666A23FFBBE}"/>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44</a:t>
            </a:fld>
            <a:endParaRPr lang="en-US"/>
          </a:p>
        </p:txBody>
      </p:sp>
      <p:sp>
        <p:nvSpPr>
          <p:cNvPr id="16" name="Content Placeholder 2">
            <a:extLst>
              <a:ext uri="{FF2B5EF4-FFF2-40B4-BE49-F238E27FC236}">
                <a16:creationId xmlns:a16="http://schemas.microsoft.com/office/drawing/2014/main" id="{38E0FA18-7703-D167-3C10-4C6222B1AC1B}"/>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1"/>
                </a:solidFill>
                <a:latin typeface="Tw Cen MT" panose="020B0602020104020603" pitchFamily="34" charset="77"/>
              </a:rPr>
              <a:t>Each cluster switch includes an integrated </a:t>
            </a:r>
            <a:r>
              <a:rPr lang="en-US" b="1" err="1">
                <a:solidFill>
                  <a:schemeClr val="accent1"/>
                </a:solidFill>
                <a:latin typeface="Tw Cen MT" panose="020B0602020104020603" pitchFamily="34" charset="77"/>
              </a:rPr>
              <a:t>NetCrafter</a:t>
            </a:r>
            <a:r>
              <a:rPr lang="en-US" b="1">
                <a:solidFill>
                  <a:schemeClr val="accent1"/>
                </a:solidFill>
                <a:latin typeface="Tw Cen MT" panose="020B0602020104020603" pitchFamily="34" charset="77"/>
              </a:rPr>
              <a:t> controller</a:t>
            </a:r>
          </a:p>
        </p:txBody>
      </p:sp>
      <p:sp>
        <p:nvSpPr>
          <p:cNvPr id="17" name="Title 1">
            <a:extLst>
              <a:ext uri="{FF2B5EF4-FFF2-40B4-BE49-F238E27FC236}">
                <a16:creationId xmlns:a16="http://schemas.microsoft.com/office/drawing/2014/main" id="{17C1081A-FC0D-4177-BC86-5002ABF56DBA}"/>
              </a:ext>
            </a:extLst>
          </p:cNvPr>
          <p:cNvSpPr>
            <a:spLocks noGrp="1"/>
          </p:cNvSpPr>
          <p:nvPr>
            <p:ph type="title"/>
          </p:nvPr>
        </p:nvSpPr>
        <p:spPr>
          <a:xfrm>
            <a:off x="731713" y="254284"/>
            <a:ext cx="10515600" cy="1325563"/>
          </a:xfrm>
        </p:spPr>
        <p:txBody>
          <a:bodyPr/>
          <a:lstStyle/>
          <a:p>
            <a:r>
              <a:rPr lang="en-US"/>
              <a:t>Mechanism: </a:t>
            </a:r>
            <a:r>
              <a:rPr lang="en-US" err="1"/>
              <a:t>NetCrafter</a:t>
            </a:r>
            <a:endParaRPr lang="en-US"/>
          </a:p>
        </p:txBody>
      </p:sp>
      <p:pic>
        <p:nvPicPr>
          <p:cNvPr id="18" name="Graphic 17" descr="Scissors with solid fill">
            <a:extLst>
              <a:ext uri="{FF2B5EF4-FFF2-40B4-BE49-F238E27FC236}">
                <a16:creationId xmlns:a16="http://schemas.microsoft.com/office/drawing/2014/main" id="{C37B4B92-A04B-D733-E9B7-7612262493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2452" y="498490"/>
            <a:ext cx="743683" cy="743683"/>
          </a:xfrm>
          <a:prstGeom prst="rect">
            <a:avLst/>
          </a:prstGeom>
        </p:spPr>
      </p:pic>
      <p:pic>
        <p:nvPicPr>
          <p:cNvPr id="19" name="Graphic 18" descr="Alterations &amp; Tailoring with solid fill">
            <a:extLst>
              <a:ext uri="{FF2B5EF4-FFF2-40B4-BE49-F238E27FC236}">
                <a16:creationId xmlns:a16="http://schemas.microsoft.com/office/drawing/2014/main" id="{C371317F-D520-36B7-0779-3CF12F64C4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67459" y="452899"/>
            <a:ext cx="727141" cy="727141"/>
          </a:xfrm>
          <a:prstGeom prst="rect">
            <a:avLst/>
          </a:prstGeom>
        </p:spPr>
      </p:pic>
      <p:pic>
        <p:nvPicPr>
          <p:cNvPr id="20" name="Graphic 19" descr="Alterations &amp; Tailoring with solid fill">
            <a:extLst>
              <a:ext uri="{FF2B5EF4-FFF2-40B4-BE49-F238E27FC236}">
                <a16:creationId xmlns:a16="http://schemas.microsoft.com/office/drawing/2014/main" id="{A75165AD-C761-42B6-3E37-54CC25DC19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35411" y="556752"/>
            <a:ext cx="627378" cy="627378"/>
          </a:xfrm>
          <a:prstGeom prst="rect">
            <a:avLst/>
          </a:prstGeom>
        </p:spPr>
      </p:pic>
      <p:sp>
        <p:nvSpPr>
          <p:cNvPr id="248" name="TextBox 247">
            <a:extLst>
              <a:ext uri="{FF2B5EF4-FFF2-40B4-BE49-F238E27FC236}">
                <a16:creationId xmlns:a16="http://schemas.microsoft.com/office/drawing/2014/main" id="{37D9379A-F6F5-9BC2-D5CB-E683BF54D22A}"/>
              </a:ext>
            </a:extLst>
          </p:cNvPr>
          <p:cNvSpPr txBox="1"/>
          <p:nvPr/>
        </p:nvSpPr>
        <p:spPr>
          <a:xfrm>
            <a:off x="804975" y="2050819"/>
            <a:ext cx="8525242" cy="369332"/>
          </a:xfrm>
          <a:prstGeom prst="rect">
            <a:avLst/>
          </a:prstGeom>
          <a:noFill/>
        </p:spPr>
        <p:txBody>
          <a:bodyPr wrap="square" rtlCol="0">
            <a:spAutoFit/>
          </a:bodyPr>
          <a:lstStyle/>
          <a:p>
            <a:pPr algn="ctr"/>
            <a:r>
              <a:rPr lang="en-US" b="1" err="1">
                <a:latin typeface="Tw Cen MT" panose="020B0602020104020603" pitchFamily="34" charset="77"/>
              </a:rPr>
              <a:t>NetCrafter</a:t>
            </a:r>
            <a:r>
              <a:rPr lang="en-US" b="1">
                <a:latin typeface="Tw Cen MT" panose="020B0602020104020603" pitchFamily="34" charset="77"/>
              </a:rPr>
              <a:t> Controller  </a:t>
            </a:r>
          </a:p>
        </p:txBody>
      </p:sp>
      <p:sp>
        <p:nvSpPr>
          <p:cNvPr id="249" name="Rectangle 248">
            <a:extLst>
              <a:ext uri="{FF2B5EF4-FFF2-40B4-BE49-F238E27FC236}">
                <a16:creationId xmlns:a16="http://schemas.microsoft.com/office/drawing/2014/main" id="{71E2E36D-5F3B-5A83-F98C-4061D1B3DF4A}"/>
              </a:ext>
            </a:extLst>
          </p:cNvPr>
          <p:cNvSpPr/>
          <p:nvPr/>
        </p:nvSpPr>
        <p:spPr>
          <a:xfrm>
            <a:off x="832274" y="2411875"/>
            <a:ext cx="8700609" cy="3229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1728235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B064-F754-496B-8B9A-4DA9E773D5F2}"/>
            </a:ext>
          </a:extLst>
        </p:cNvPr>
        <p:cNvGrpSpPr/>
        <p:nvPr/>
      </p:nvGrpSpPr>
      <p:grpSpPr>
        <a:xfrm>
          <a:off x="0" y="0"/>
          <a:ext cx="0" cy="0"/>
          <a:chOff x="0" y="0"/>
          <a:chExt cx="0" cy="0"/>
        </a:xfrm>
      </p:grpSpPr>
      <p:sp>
        <p:nvSpPr>
          <p:cNvPr id="4" name="Slide Number Placeholder 355">
            <a:extLst>
              <a:ext uri="{FF2B5EF4-FFF2-40B4-BE49-F238E27FC236}">
                <a16:creationId xmlns:a16="http://schemas.microsoft.com/office/drawing/2014/main" id="{700D5262-E601-0A90-0A00-CA7A4FD4AAB5}"/>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45</a:t>
            </a:fld>
            <a:endParaRPr lang="en-US"/>
          </a:p>
        </p:txBody>
      </p:sp>
      <p:sp>
        <p:nvSpPr>
          <p:cNvPr id="16" name="Content Placeholder 2">
            <a:extLst>
              <a:ext uri="{FF2B5EF4-FFF2-40B4-BE49-F238E27FC236}">
                <a16:creationId xmlns:a16="http://schemas.microsoft.com/office/drawing/2014/main" id="{F10041BF-3EA4-45F2-4242-168D70BE076B}"/>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1"/>
                </a:solidFill>
                <a:latin typeface="Tw Cen MT" panose="020B0602020104020603" pitchFamily="34" charset="77"/>
              </a:rPr>
              <a:t>Each cluster switch includes an integrated </a:t>
            </a:r>
            <a:r>
              <a:rPr lang="en-US" b="1" err="1">
                <a:solidFill>
                  <a:schemeClr val="accent1"/>
                </a:solidFill>
                <a:latin typeface="Tw Cen MT" panose="020B0602020104020603" pitchFamily="34" charset="77"/>
              </a:rPr>
              <a:t>NetCrafter</a:t>
            </a:r>
            <a:r>
              <a:rPr lang="en-US" b="1">
                <a:solidFill>
                  <a:schemeClr val="accent1"/>
                </a:solidFill>
                <a:latin typeface="Tw Cen MT" panose="020B0602020104020603" pitchFamily="34" charset="77"/>
              </a:rPr>
              <a:t> controller</a:t>
            </a:r>
          </a:p>
        </p:txBody>
      </p:sp>
      <p:sp>
        <p:nvSpPr>
          <p:cNvPr id="17" name="Title 1">
            <a:extLst>
              <a:ext uri="{FF2B5EF4-FFF2-40B4-BE49-F238E27FC236}">
                <a16:creationId xmlns:a16="http://schemas.microsoft.com/office/drawing/2014/main" id="{C6F5DC14-A308-3DDE-83CD-C463D07AF5DA}"/>
              </a:ext>
            </a:extLst>
          </p:cNvPr>
          <p:cNvSpPr>
            <a:spLocks noGrp="1"/>
          </p:cNvSpPr>
          <p:nvPr>
            <p:ph type="title"/>
          </p:nvPr>
        </p:nvSpPr>
        <p:spPr>
          <a:xfrm>
            <a:off x="731713" y="254284"/>
            <a:ext cx="10515600" cy="1325563"/>
          </a:xfrm>
        </p:spPr>
        <p:txBody>
          <a:bodyPr/>
          <a:lstStyle/>
          <a:p>
            <a:r>
              <a:rPr lang="en-US"/>
              <a:t>Mechanism: </a:t>
            </a:r>
            <a:r>
              <a:rPr lang="en-US" err="1"/>
              <a:t>NetCrafter</a:t>
            </a:r>
            <a:endParaRPr lang="en-US"/>
          </a:p>
        </p:txBody>
      </p:sp>
      <p:pic>
        <p:nvPicPr>
          <p:cNvPr id="18" name="Graphic 17" descr="Scissors with solid fill">
            <a:extLst>
              <a:ext uri="{FF2B5EF4-FFF2-40B4-BE49-F238E27FC236}">
                <a16:creationId xmlns:a16="http://schemas.microsoft.com/office/drawing/2014/main" id="{0FC5B3E4-CE92-C88E-BCDB-54F6B3D20E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82452" y="498490"/>
            <a:ext cx="743683" cy="743683"/>
          </a:xfrm>
          <a:prstGeom prst="rect">
            <a:avLst/>
          </a:prstGeom>
        </p:spPr>
      </p:pic>
      <p:pic>
        <p:nvPicPr>
          <p:cNvPr id="19" name="Graphic 18" descr="Alterations &amp; Tailoring with solid fill">
            <a:extLst>
              <a:ext uri="{FF2B5EF4-FFF2-40B4-BE49-F238E27FC236}">
                <a16:creationId xmlns:a16="http://schemas.microsoft.com/office/drawing/2014/main" id="{ED681E32-2421-8B9D-D5ED-A75EA6399B6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67459" y="452899"/>
            <a:ext cx="727141" cy="727141"/>
          </a:xfrm>
          <a:prstGeom prst="rect">
            <a:avLst/>
          </a:prstGeom>
        </p:spPr>
      </p:pic>
      <p:pic>
        <p:nvPicPr>
          <p:cNvPr id="20" name="Graphic 19" descr="Alterations &amp; Tailoring with solid fill">
            <a:extLst>
              <a:ext uri="{FF2B5EF4-FFF2-40B4-BE49-F238E27FC236}">
                <a16:creationId xmlns:a16="http://schemas.microsoft.com/office/drawing/2014/main" id="{C40DEDD9-46FD-35CB-FF5B-913630FEA4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35411" y="556752"/>
            <a:ext cx="627378" cy="627378"/>
          </a:xfrm>
          <a:prstGeom prst="rect">
            <a:avLst/>
          </a:prstGeom>
        </p:spPr>
      </p:pic>
      <p:sp>
        <p:nvSpPr>
          <p:cNvPr id="195" name="Rectangle 194">
            <a:extLst>
              <a:ext uri="{FF2B5EF4-FFF2-40B4-BE49-F238E27FC236}">
                <a16:creationId xmlns:a16="http://schemas.microsoft.com/office/drawing/2014/main" id="{3DB51E2C-D1E5-CDC2-8008-2754BAA05E0F}"/>
              </a:ext>
            </a:extLst>
          </p:cNvPr>
          <p:cNvSpPr/>
          <p:nvPr/>
        </p:nvSpPr>
        <p:spPr>
          <a:xfrm>
            <a:off x="934973" y="2556236"/>
            <a:ext cx="1974558" cy="2986499"/>
          </a:xfrm>
          <a:prstGeom prst="rect">
            <a:avLst/>
          </a:prstGeom>
          <a:solidFill>
            <a:schemeClr val="tx2">
              <a:lumMod val="20000"/>
              <a:lumOff val="8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23" name="TextBox 222">
            <a:extLst>
              <a:ext uri="{FF2B5EF4-FFF2-40B4-BE49-F238E27FC236}">
                <a16:creationId xmlns:a16="http://schemas.microsoft.com/office/drawing/2014/main" id="{90B6DA36-C273-68A5-21F0-F578B0536921}"/>
              </a:ext>
            </a:extLst>
          </p:cNvPr>
          <p:cNvSpPr txBox="1"/>
          <p:nvPr/>
        </p:nvSpPr>
        <p:spPr>
          <a:xfrm>
            <a:off x="1311187" y="3122027"/>
            <a:ext cx="1072922" cy="584775"/>
          </a:xfrm>
          <a:prstGeom prst="rect">
            <a:avLst/>
          </a:prstGeom>
          <a:noFill/>
        </p:spPr>
        <p:txBody>
          <a:bodyPr wrap="none" lIns="91440" tIns="45720" rIns="91440" bIns="45720" rtlCol="0" anchor="t">
            <a:spAutoFit/>
          </a:bodyPr>
          <a:lstStyle/>
          <a:p>
            <a:pPr algn="ctr"/>
            <a:r>
              <a:rPr lang="en-US" sz="1600">
                <a:latin typeface="Tw Cen MT" panose="020B0602020104020603" pitchFamily="34" charset="77"/>
              </a:rPr>
              <a:t>Cache Line</a:t>
            </a:r>
          </a:p>
          <a:p>
            <a:pPr algn="ctr"/>
            <a:r>
              <a:rPr lang="en-US" sz="1600">
                <a:latin typeface="Tw Cen MT" panose="020B0602020104020603" pitchFamily="34" charset="77"/>
              </a:rPr>
              <a:t>(64B)</a:t>
            </a:r>
          </a:p>
        </p:txBody>
      </p:sp>
      <p:sp>
        <p:nvSpPr>
          <p:cNvPr id="233" name="TextBox 232">
            <a:extLst>
              <a:ext uri="{FF2B5EF4-FFF2-40B4-BE49-F238E27FC236}">
                <a16:creationId xmlns:a16="http://schemas.microsoft.com/office/drawing/2014/main" id="{73472AD7-CAE0-A28E-F510-5E7B6004230D}"/>
              </a:ext>
            </a:extLst>
          </p:cNvPr>
          <p:cNvSpPr txBox="1"/>
          <p:nvPr/>
        </p:nvSpPr>
        <p:spPr>
          <a:xfrm>
            <a:off x="1010950" y="5185641"/>
            <a:ext cx="1905110" cy="369332"/>
          </a:xfrm>
          <a:prstGeom prst="rect">
            <a:avLst/>
          </a:prstGeom>
          <a:noFill/>
        </p:spPr>
        <p:txBody>
          <a:bodyPr wrap="square" rtlCol="0">
            <a:spAutoFit/>
          </a:bodyPr>
          <a:lstStyle/>
          <a:p>
            <a:pPr algn="ctr"/>
            <a:r>
              <a:rPr lang="en-US" b="1" dirty="0">
                <a:solidFill>
                  <a:schemeClr val="accent5"/>
                </a:solidFill>
                <a:latin typeface="Tw Cen MT" panose="020B0602020104020603" pitchFamily="34" charset="77"/>
              </a:rPr>
              <a:t>Trim Engine</a:t>
            </a:r>
          </a:p>
        </p:txBody>
      </p:sp>
      <p:cxnSp>
        <p:nvCxnSpPr>
          <p:cNvPr id="234" name="Straight Arrow Connector 233">
            <a:extLst>
              <a:ext uri="{FF2B5EF4-FFF2-40B4-BE49-F238E27FC236}">
                <a16:creationId xmlns:a16="http://schemas.microsoft.com/office/drawing/2014/main" id="{3FC7D5F7-F8DD-4D7E-A19F-78D682A57EF6}"/>
              </a:ext>
            </a:extLst>
          </p:cNvPr>
          <p:cNvCxnSpPr>
            <a:cxnSpLocks/>
          </p:cNvCxnSpPr>
          <p:nvPr/>
        </p:nvCxnSpPr>
        <p:spPr>
          <a:xfrm>
            <a:off x="472329" y="3866040"/>
            <a:ext cx="803581" cy="1698"/>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242" name="Picture 241">
            <a:extLst>
              <a:ext uri="{FF2B5EF4-FFF2-40B4-BE49-F238E27FC236}">
                <a16:creationId xmlns:a16="http://schemas.microsoft.com/office/drawing/2014/main" id="{7FA2AFD4-7B96-42D8-61D9-0BF22FB3FEAA}"/>
              </a:ext>
            </a:extLst>
          </p:cNvPr>
          <p:cNvPicPr>
            <a:picLocks noChangeAspect="1"/>
          </p:cNvPicPr>
          <p:nvPr/>
        </p:nvPicPr>
        <p:blipFill>
          <a:blip r:embed="rId10"/>
          <a:stretch>
            <a:fillRect/>
          </a:stretch>
        </p:blipFill>
        <p:spPr>
          <a:xfrm>
            <a:off x="1308519" y="3697099"/>
            <a:ext cx="1078259" cy="404347"/>
          </a:xfrm>
          <a:prstGeom prst="rect">
            <a:avLst/>
          </a:prstGeom>
        </p:spPr>
      </p:pic>
      <p:sp>
        <p:nvSpPr>
          <p:cNvPr id="248" name="TextBox 247">
            <a:extLst>
              <a:ext uri="{FF2B5EF4-FFF2-40B4-BE49-F238E27FC236}">
                <a16:creationId xmlns:a16="http://schemas.microsoft.com/office/drawing/2014/main" id="{0369FA9B-CF7A-1AEC-DAA7-5CA5C8AF3126}"/>
              </a:ext>
            </a:extLst>
          </p:cNvPr>
          <p:cNvSpPr txBox="1"/>
          <p:nvPr/>
        </p:nvSpPr>
        <p:spPr>
          <a:xfrm>
            <a:off x="804975" y="2050819"/>
            <a:ext cx="8525242" cy="369332"/>
          </a:xfrm>
          <a:prstGeom prst="rect">
            <a:avLst/>
          </a:prstGeom>
          <a:noFill/>
        </p:spPr>
        <p:txBody>
          <a:bodyPr wrap="square" rtlCol="0">
            <a:spAutoFit/>
          </a:bodyPr>
          <a:lstStyle/>
          <a:p>
            <a:pPr algn="ctr"/>
            <a:r>
              <a:rPr lang="en-US" b="1" err="1">
                <a:latin typeface="Tw Cen MT" panose="020B0602020104020603" pitchFamily="34" charset="77"/>
              </a:rPr>
              <a:t>NetCrafter</a:t>
            </a:r>
            <a:r>
              <a:rPr lang="en-US" b="1">
                <a:latin typeface="Tw Cen MT" panose="020B0602020104020603" pitchFamily="34" charset="77"/>
              </a:rPr>
              <a:t> Controller  </a:t>
            </a:r>
          </a:p>
        </p:txBody>
      </p:sp>
      <p:sp>
        <p:nvSpPr>
          <p:cNvPr id="249" name="Rectangle 248">
            <a:extLst>
              <a:ext uri="{FF2B5EF4-FFF2-40B4-BE49-F238E27FC236}">
                <a16:creationId xmlns:a16="http://schemas.microsoft.com/office/drawing/2014/main" id="{B7D998B8-DCB1-213E-DF58-A0C403E12F79}"/>
              </a:ext>
            </a:extLst>
          </p:cNvPr>
          <p:cNvSpPr/>
          <p:nvPr/>
        </p:nvSpPr>
        <p:spPr>
          <a:xfrm>
            <a:off x="832274" y="2411875"/>
            <a:ext cx="8700609" cy="3229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86411577"/>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E03EB-16E9-BC28-F7FD-AA702D543F74}"/>
            </a:ext>
          </a:extLst>
        </p:cNvPr>
        <p:cNvGrpSpPr/>
        <p:nvPr/>
      </p:nvGrpSpPr>
      <p:grpSpPr>
        <a:xfrm>
          <a:off x="0" y="0"/>
          <a:ext cx="0" cy="0"/>
          <a:chOff x="0" y="0"/>
          <a:chExt cx="0" cy="0"/>
        </a:xfrm>
      </p:grpSpPr>
      <p:sp>
        <p:nvSpPr>
          <p:cNvPr id="4" name="Slide Number Placeholder 355">
            <a:extLst>
              <a:ext uri="{FF2B5EF4-FFF2-40B4-BE49-F238E27FC236}">
                <a16:creationId xmlns:a16="http://schemas.microsoft.com/office/drawing/2014/main" id="{19236ECC-1D2A-D574-3B75-2BE0B647767A}"/>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46</a:t>
            </a:fld>
            <a:endParaRPr lang="en-US"/>
          </a:p>
        </p:txBody>
      </p:sp>
      <p:sp>
        <p:nvSpPr>
          <p:cNvPr id="16" name="Content Placeholder 2">
            <a:extLst>
              <a:ext uri="{FF2B5EF4-FFF2-40B4-BE49-F238E27FC236}">
                <a16:creationId xmlns:a16="http://schemas.microsoft.com/office/drawing/2014/main" id="{C6CC7E29-187F-3229-E579-AC1AA3177080}"/>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1"/>
                </a:solidFill>
                <a:latin typeface="Tw Cen MT" panose="020B0602020104020603" pitchFamily="34" charset="77"/>
              </a:rPr>
              <a:t>Each cluster switch includes an integrated </a:t>
            </a:r>
            <a:r>
              <a:rPr lang="en-US" b="1" err="1">
                <a:solidFill>
                  <a:schemeClr val="accent1"/>
                </a:solidFill>
                <a:latin typeface="Tw Cen MT" panose="020B0602020104020603" pitchFamily="34" charset="77"/>
              </a:rPr>
              <a:t>NetCrafter</a:t>
            </a:r>
            <a:r>
              <a:rPr lang="en-US" b="1">
                <a:solidFill>
                  <a:schemeClr val="accent1"/>
                </a:solidFill>
                <a:latin typeface="Tw Cen MT" panose="020B0602020104020603" pitchFamily="34" charset="77"/>
              </a:rPr>
              <a:t> controller</a:t>
            </a:r>
          </a:p>
        </p:txBody>
      </p:sp>
      <p:sp>
        <p:nvSpPr>
          <p:cNvPr id="195" name="Rectangle 194">
            <a:extLst>
              <a:ext uri="{FF2B5EF4-FFF2-40B4-BE49-F238E27FC236}">
                <a16:creationId xmlns:a16="http://schemas.microsoft.com/office/drawing/2014/main" id="{B2F5BE49-38CB-7B1C-8C37-A6DC60A59B99}"/>
              </a:ext>
            </a:extLst>
          </p:cNvPr>
          <p:cNvSpPr/>
          <p:nvPr/>
        </p:nvSpPr>
        <p:spPr>
          <a:xfrm>
            <a:off x="934973" y="2556236"/>
            <a:ext cx="1974558" cy="2986499"/>
          </a:xfrm>
          <a:prstGeom prst="rect">
            <a:avLst/>
          </a:prstGeom>
          <a:solidFill>
            <a:schemeClr val="tx2">
              <a:lumMod val="20000"/>
              <a:lumOff val="8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cxnSp>
        <p:nvCxnSpPr>
          <p:cNvPr id="196" name="Straight Arrow Connector 195">
            <a:extLst>
              <a:ext uri="{FF2B5EF4-FFF2-40B4-BE49-F238E27FC236}">
                <a16:creationId xmlns:a16="http://schemas.microsoft.com/office/drawing/2014/main" id="{14B55A11-C72F-BF21-570B-4E5F3858842A}"/>
              </a:ext>
            </a:extLst>
          </p:cNvPr>
          <p:cNvCxnSpPr>
            <a:cxnSpLocks/>
          </p:cNvCxnSpPr>
          <p:nvPr/>
        </p:nvCxnSpPr>
        <p:spPr>
          <a:xfrm>
            <a:off x="1531362" y="4034744"/>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7" name="Straight Arrow Connector 196">
            <a:extLst>
              <a:ext uri="{FF2B5EF4-FFF2-40B4-BE49-F238E27FC236}">
                <a16:creationId xmlns:a16="http://schemas.microsoft.com/office/drawing/2014/main" id="{65568F69-C3A9-B8E8-529D-E17676835170}"/>
              </a:ext>
            </a:extLst>
          </p:cNvPr>
          <p:cNvCxnSpPr>
            <a:cxnSpLocks/>
          </p:cNvCxnSpPr>
          <p:nvPr/>
        </p:nvCxnSpPr>
        <p:spPr>
          <a:xfrm>
            <a:off x="1741600"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58891851-B44A-2379-7345-5C19D1862388}"/>
              </a:ext>
            </a:extLst>
          </p:cNvPr>
          <p:cNvCxnSpPr>
            <a:cxnSpLocks/>
          </p:cNvCxnSpPr>
          <p:nvPr/>
        </p:nvCxnSpPr>
        <p:spPr>
          <a:xfrm>
            <a:off x="1945427"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59A0A284-C1DD-323B-5B3A-1531BFF325AA}"/>
              </a:ext>
            </a:extLst>
          </p:cNvPr>
          <p:cNvCxnSpPr>
            <a:cxnSpLocks/>
          </p:cNvCxnSpPr>
          <p:nvPr/>
        </p:nvCxnSpPr>
        <p:spPr>
          <a:xfrm>
            <a:off x="2144476"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00" name="Rectangle 199">
            <a:extLst>
              <a:ext uri="{FF2B5EF4-FFF2-40B4-BE49-F238E27FC236}">
                <a16:creationId xmlns:a16="http://schemas.microsoft.com/office/drawing/2014/main" id="{BE6D2BE8-4724-4B70-B20F-7DB100C13149}"/>
              </a:ext>
            </a:extLst>
          </p:cNvPr>
          <p:cNvSpPr/>
          <p:nvPr/>
        </p:nvSpPr>
        <p:spPr>
          <a:xfrm>
            <a:off x="1472935" y="4029769"/>
            <a:ext cx="789191" cy="687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23" name="TextBox 222">
            <a:extLst>
              <a:ext uri="{FF2B5EF4-FFF2-40B4-BE49-F238E27FC236}">
                <a16:creationId xmlns:a16="http://schemas.microsoft.com/office/drawing/2014/main" id="{6622F126-9412-ACC0-F542-C66314905945}"/>
              </a:ext>
            </a:extLst>
          </p:cNvPr>
          <p:cNvSpPr txBox="1"/>
          <p:nvPr/>
        </p:nvSpPr>
        <p:spPr>
          <a:xfrm>
            <a:off x="1311187" y="3122027"/>
            <a:ext cx="1072922" cy="584775"/>
          </a:xfrm>
          <a:prstGeom prst="rect">
            <a:avLst/>
          </a:prstGeom>
          <a:noFill/>
        </p:spPr>
        <p:txBody>
          <a:bodyPr wrap="none" lIns="91440" tIns="45720" rIns="91440" bIns="45720" rtlCol="0" anchor="t">
            <a:spAutoFit/>
          </a:bodyPr>
          <a:lstStyle/>
          <a:p>
            <a:pPr algn="ctr"/>
            <a:r>
              <a:rPr lang="en-US" sz="1600">
                <a:latin typeface="Tw Cen MT" panose="020B0602020104020603" pitchFamily="34" charset="77"/>
              </a:rPr>
              <a:t>Cache Line</a:t>
            </a:r>
          </a:p>
          <a:p>
            <a:pPr algn="ctr"/>
            <a:r>
              <a:rPr lang="en-US" sz="1600">
                <a:latin typeface="Tw Cen MT" panose="020B0602020104020603" pitchFamily="34" charset="77"/>
              </a:rPr>
              <a:t>(64B)</a:t>
            </a:r>
          </a:p>
        </p:txBody>
      </p:sp>
      <p:sp>
        <p:nvSpPr>
          <p:cNvPr id="224" name="Trapezoid 223">
            <a:extLst>
              <a:ext uri="{FF2B5EF4-FFF2-40B4-BE49-F238E27FC236}">
                <a16:creationId xmlns:a16="http://schemas.microsoft.com/office/drawing/2014/main" id="{7BF310EF-2C94-E5C0-18E1-83628E046417}"/>
              </a:ext>
            </a:extLst>
          </p:cNvPr>
          <p:cNvSpPr/>
          <p:nvPr/>
        </p:nvSpPr>
        <p:spPr>
          <a:xfrm rot="10800000">
            <a:off x="1316830" y="4232046"/>
            <a:ext cx="1061980" cy="280844"/>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25" name="TextBox 224">
            <a:extLst>
              <a:ext uri="{FF2B5EF4-FFF2-40B4-BE49-F238E27FC236}">
                <a16:creationId xmlns:a16="http://schemas.microsoft.com/office/drawing/2014/main" id="{847EDB72-8DCD-C014-15EA-7F242DE32EA9}"/>
              </a:ext>
            </a:extLst>
          </p:cNvPr>
          <p:cNvSpPr txBox="1"/>
          <p:nvPr/>
        </p:nvSpPr>
        <p:spPr>
          <a:xfrm>
            <a:off x="1003877" y="4182856"/>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0</a:t>
            </a:r>
          </a:p>
        </p:txBody>
      </p:sp>
      <p:cxnSp>
        <p:nvCxnSpPr>
          <p:cNvPr id="227" name="Elbow Connector 226">
            <a:extLst>
              <a:ext uri="{FF2B5EF4-FFF2-40B4-BE49-F238E27FC236}">
                <a16:creationId xmlns:a16="http://schemas.microsoft.com/office/drawing/2014/main" id="{61497A03-CCD8-6606-1C1D-690469D67E36}"/>
              </a:ext>
            </a:extLst>
          </p:cNvPr>
          <p:cNvCxnSpPr>
            <a:cxnSpLocks/>
            <a:endCxn id="224" idx="1"/>
          </p:cNvCxnSpPr>
          <p:nvPr/>
        </p:nvCxnSpPr>
        <p:spPr>
          <a:xfrm rot="5400000">
            <a:off x="1886028" y="3696466"/>
            <a:ext cx="1107535" cy="244468"/>
          </a:xfrm>
          <a:prstGeom prst="bentConnector2">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B9B9FC98-2709-3FFE-EED6-09846C0B2700}"/>
              </a:ext>
            </a:extLst>
          </p:cNvPr>
          <p:cNvSpPr txBox="1"/>
          <p:nvPr/>
        </p:nvSpPr>
        <p:spPr>
          <a:xfrm>
            <a:off x="1774821" y="2898130"/>
            <a:ext cx="1156231" cy="338554"/>
          </a:xfrm>
          <a:prstGeom prst="rect">
            <a:avLst/>
          </a:prstGeom>
          <a:noFill/>
        </p:spPr>
        <p:txBody>
          <a:bodyPr wrap="square" rtlCol="0">
            <a:spAutoFit/>
          </a:bodyPr>
          <a:lstStyle/>
          <a:p>
            <a:r>
              <a:rPr lang="en-US" altLang="zh-CN" sz="1600" err="1">
                <a:solidFill>
                  <a:srgbClr val="7030A0"/>
                </a:solidFill>
                <a:latin typeface="Tw Cen MT" panose="020B0602020104020603" pitchFamily="34" charset="77"/>
                <a:cs typeface="Courier New" panose="02070309020205020404" pitchFamily="49" charset="0"/>
              </a:rPr>
              <a:t>pkt.trim</a:t>
            </a:r>
            <a:endParaRPr lang="en-US" altLang="zh-CN" sz="1600">
              <a:solidFill>
                <a:srgbClr val="7030A0"/>
              </a:solidFill>
              <a:latin typeface="Tw Cen MT" panose="020B0602020104020603" pitchFamily="34" charset="77"/>
              <a:cs typeface="Courier New" panose="02070309020205020404" pitchFamily="49" charset="0"/>
            </a:endParaRPr>
          </a:p>
        </p:txBody>
      </p:sp>
      <p:cxnSp>
        <p:nvCxnSpPr>
          <p:cNvPr id="230" name="Elbow Connector 229">
            <a:extLst>
              <a:ext uri="{FF2B5EF4-FFF2-40B4-BE49-F238E27FC236}">
                <a16:creationId xmlns:a16="http://schemas.microsoft.com/office/drawing/2014/main" id="{0DA3FFC6-0406-B441-DF10-27D99983FE5D}"/>
              </a:ext>
            </a:extLst>
          </p:cNvPr>
          <p:cNvCxnSpPr>
            <a:cxnSpLocks/>
            <a:stCxn id="228" idx="1"/>
            <a:endCxn id="224" idx="3"/>
          </p:cNvCxnSpPr>
          <p:nvPr/>
        </p:nvCxnSpPr>
        <p:spPr>
          <a:xfrm rot="10800000" flipV="1">
            <a:off x="1378079" y="3067406"/>
            <a:ext cx="396742" cy="1305061"/>
          </a:xfrm>
          <a:prstGeom prst="bentConnector3">
            <a:avLst>
              <a:gd name="adj1" fmla="val 173057"/>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33" name="TextBox 232">
            <a:extLst>
              <a:ext uri="{FF2B5EF4-FFF2-40B4-BE49-F238E27FC236}">
                <a16:creationId xmlns:a16="http://schemas.microsoft.com/office/drawing/2014/main" id="{A73437D7-C228-D04D-57B5-2CDA13DCC4B4}"/>
              </a:ext>
            </a:extLst>
          </p:cNvPr>
          <p:cNvSpPr txBox="1"/>
          <p:nvPr/>
        </p:nvSpPr>
        <p:spPr>
          <a:xfrm>
            <a:off x="1010950" y="5185641"/>
            <a:ext cx="1905110" cy="369332"/>
          </a:xfrm>
          <a:prstGeom prst="rect">
            <a:avLst/>
          </a:prstGeom>
          <a:noFill/>
        </p:spPr>
        <p:txBody>
          <a:bodyPr wrap="square" rtlCol="0">
            <a:spAutoFit/>
          </a:bodyPr>
          <a:lstStyle/>
          <a:p>
            <a:pPr algn="ctr"/>
            <a:r>
              <a:rPr lang="en-US" b="1">
                <a:solidFill>
                  <a:schemeClr val="accent5"/>
                </a:solidFill>
                <a:latin typeface="Tw Cen MT" panose="020B0602020104020603" pitchFamily="34" charset="77"/>
              </a:rPr>
              <a:t>Trim Engine</a:t>
            </a:r>
          </a:p>
        </p:txBody>
      </p:sp>
      <p:cxnSp>
        <p:nvCxnSpPr>
          <p:cNvPr id="234" name="Straight Arrow Connector 233">
            <a:extLst>
              <a:ext uri="{FF2B5EF4-FFF2-40B4-BE49-F238E27FC236}">
                <a16:creationId xmlns:a16="http://schemas.microsoft.com/office/drawing/2014/main" id="{70BD0484-4BB2-4B63-5536-3A6FD45E912F}"/>
              </a:ext>
            </a:extLst>
          </p:cNvPr>
          <p:cNvCxnSpPr>
            <a:cxnSpLocks/>
          </p:cNvCxnSpPr>
          <p:nvPr/>
        </p:nvCxnSpPr>
        <p:spPr>
          <a:xfrm>
            <a:off x="472329" y="3866040"/>
            <a:ext cx="803581" cy="1698"/>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242" name="Picture 241">
            <a:extLst>
              <a:ext uri="{FF2B5EF4-FFF2-40B4-BE49-F238E27FC236}">
                <a16:creationId xmlns:a16="http://schemas.microsoft.com/office/drawing/2014/main" id="{9865929D-9EA3-5F6A-CA37-51440BA84EFB}"/>
              </a:ext>
            </a:extLst>
          </p:cNvPr>
          <p:cNvPicPr>
            <a:picLocks noChangeAspect="1"/>
          </p:cNvPicPr>
          <p:nvPr/>
        </p:nvPicPr>
        <p:blipFill>
          <a:blip r:embed="rId4"/>
          <a:stretch>
            <a:fillRect/>
          </a:stretch>
        </p:blipFill>
        <p:spPr>
          <a:xfrm>
            <a:off x="1308519" y="3697099"/>
            <a:ext cx="1078259" cy="404347"/>
          </a:xfrm>
          <a:prstGeom prst="rect">
            <a:avLst/>
          </a:prstGeom>
        </p:spPr>
      </p:pic>
      <p:sp>
        <p:nvSpPr>
          <p:cNvPr id="2" name="TextBox 1">
            <a:extLst>
              <a:ext uri="{FF2B5EF4-FFF2-40B4-BE49-F238E27FC236}">
                <a16:creationId xmlns:a16="http://schemas.microsoft.com/office/drawing/2014/main" id="{B3B2D26C-941E-F92F-05B0-41C46EE889E0}"/>
              </a:ext>
            </a:extLst>
          </p:cNvPr>
          <p:cNvSpPr txBox="1"/>
          <p:nvPr/>
        </p:nvSpPr>
        <p:spPr>
          <a:xfrm>
            <a:off x="804975" y="2050819"/>
            <a:ext cx="8525242" cy="369332"/>
          </a:xfrm>
          <a:prstGeom prst="rect">
            <a:avLst/>
          </a:prstGeom>
          <a:noFill/>
        </p:spPr>
        <p:txBody>
          <a:bodyPr wrap="square" rtlCol="0">
            <a:spAutoFit/>
          </a:bodyPr>
          <a:lstStyle/>
          <a:p>
            <a:pPr algn="ctr"/>
            <a:r>
              <a:rPr lang="en-US" b="1" err="1">
                <a:latin typeface="Tw Cen MT" panose="020B0602020104020603" pitchFamily="34" charset="77"/>
              </a:rPr>
              <a:t>NetCrafter</a:t>
            </a:r>
            <a:r>
              <a:rPr lang="en-US" b="1">
                <a:latin typeface="Tw Cen MT" panose="020B0602020104020603" pitchFamily="34" charset="77"/>
              </a:rPr>
              <a:t> Controller  </a:t>
            </a:r>
          </a:p>
        </p:txBody>
      </p:sp>
      <p:sp>
        <p:nvSpPr>
          <p:cNvPr id="3" name="Rectangle 2">
            <a:extLst>
              <a:ext uri="{FF2B5EF4-FFF2-40B4-BE49-F238E27FC236}">
                <a16:creationId xmlns:a16="http://schemas.microsoft.com/office/drawing/2014/main" id="{1FA19C98-248A-B874-C069-1BC22537F8A7}"/>
              </a:ext>
            </a:extLst>
          </p:cNvPr>
          <p:cNvSpPr/>
          <p:nvPr/>
        </p:nvSpPr>
        <p:spPr>
          <a:xfrm>
            <a:off x="832274" y="2411875"/>
            <a:ext cx="8700609" cy="3229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84B384D-90A3-E728-6D0D-18671255AA42}"/>
              </a:ext>
            </a:extLst>
          </p:cNvPr>
          <p:cNvSpPr>
            <a:spLocks noGrp="1"/>
          </p:cNvSpPr>
          <p:nvPr>
            <p:ph type="title"/>
          </p:nvPr>
        </p:nvSpPr>
        <p:spPr>
          <a:xfrm>
            <a:off x="731713" y="254284"/>
            <a:ext cx="10515600" cy="1325563"/>
          </a:xfrm>
        </p:spPr>
        <p:txBody>
          <a:bodyPr/>
          <a:lstStyle/>
          <a:p>
            <a:r>
              <a:rPr lang="en-US"/>
              <a:t>Mechanism: </a:t>
            </a:r>
            <a:r>
              <a:rPr lang="en-US" err="1"/>
              <a:t>NetCrafter</a:t>
            </a:r>
            <a:endParaRPr lang="en-US"/>
          </a:p>
        </p:txBody>
      </p:sp>
      <p:pic>
        <p:nvPicPr>
          <p:cNvPr id="12" name="Graphic 11" descr="Scissors with solid fill">
            <a:extLst>
              <a:ext uri="{FF2B5EF4-FFF2-40B4-BE49-F238E27FC236}">
                <a16:creationId xmlns:a16="http://schemas.microsoft.com/office/drawing/2014/main" id="{7F135B33-798C-27D4-36FE-37BD692055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82452" y="498490"/>
            <a:ext cx="743683" cy="743683"/>
          </a:xfrm>
          <a:prstGeom prst="rect">
            <a:avLst/>
          </a:prstGeom>
        </p:spPr>
      </p:pic>
      <p:pic>
        <p:nvPicPr>
          <p:cNvPr id="13" name="Graphic 12" descr="Alterations &amp; Tailoring with solid fill">
            <a:extLst>
              <a:ext uri="{FF2B5EF4-FFF2-40B4-BE49-F238E27FC236}">
                <a16:creationId xmlns:a16="http://schemas.microsoft.com/office/drawing/2014/main" id="{6119D794-BD9A-B7DF-A060-5050F0C008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67459" y="452899"/>
            <a:ext cx="727141" cy="727141"/>
          </a:xfrm>
          <a:prstGeom prst="rect">
            <a:avLst/>
          </a:prstGeom>
        </p:spPr>
      </p:pic>
      <p:pic>
        <p:nvPicPr>
          <p:cNvPr id="14" name="Graphic 13" descr="Alterations &amp; Tailoring with solid fill">
            <a:extLst>
              <a:ext uri="{FF2B5EF4-FFF2-40B4-BE49-F238E27FC236}">
                <a16:creationId xmlns:a16="http://schemas.microsoft.com/office/drawing/2014/main" id="{58D0B0C5-AE57-9AAA-3485-B77BBA7CFD6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35411" y="556752"/>
            <a:ext cx="627378" cy="627378"/>
          </a:xfrm>
          <a:prstGeom prst="rect">
            <a:avLst/>
          </a:prstGeom>
        </p:spPr>
      </p:pic>
    </p:spTree>
    <p:custDataLst>
      <p:tags r:id="rId1"/>
    </p:custDataLst>
    <p:extLst>
      <p:ext uri="{BB962C8B-B14F-4D97-AF65-F5344CB8AC3E}">
        <p14:creationId xmlns:p14="http://schemas.microsoft.com/office/powerpoint/2010/main" val="3111871847"/>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A5B58-7141-8556-DC82-58618E53FC28}"/>
            </a:ext>
          </a:extLst>
        </p:cNvPr>
        <p:cNvGrpSpPr/>
        <p:nvPr/>
      </p:nvGrpSpPr>
      <p:grpSpPr>
        <a:xfrm>
          <a:off x="0" y="0"/>
          <a:ext cx="0" cy="0"/>
          <a:chOff x="0" y="0"/>
          <a:chExt cx="0" cy="0"/>
        </a:xfrm>
      </p:grpSpPr>
      <p:sp>
        <p:nvSpPr>
          <p:cNvPr id="246" name="Rectangle 245">
            <a:extLst>
              <a:ext uri="{FF2B5EF4-FFF2-40B4-BE49-F238E27FC236}">
                <a16:creationId xmlns:a16="http://schemas.microsoft.com/office/drawing/2014/main" id="{57FD5AFE-010F-46ED-9EE2-72027435539C}"/>
              </a:ext>
            </a:extLst>
          </p:cNvPr>
          <p:cNvSpPr/>
          <p:nvPr/>
        </p:nvSpPr>
        <p:spPr>
          <a:xfrm>
            <a:off x="2904394" y="2570873"/>
            <a:ext cx="3670457" cy="2986499"/>
          </a:xfrm>
          <a:prstGeom prst="rect">
            <a:avLst/>
          </a:prstGeom>
          <a:solidFill>
            <a:schemeClr val="accent2">
              <a:lumMod val="20000"/>
              <a:lumOff val="8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4" name="Slide Number Placeholder 355">
            <a:extLst>
              <a:ext uri="{FF2B5EF4-FFF2-40B4-BE49-F238E27FC236}">
                <a16:creationId xmlns:a16="http://schemas.microsoft.com/office/drawing/2014/main" id="{D1E2ED13-55E9-795D-2FFA-96B9380514DC}"/>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47</a:t>
            </a:fld>
            <a:endParaRPr lang="en-US"/>
          </a:p>
        </p:txBody>
      </p:sp>
      <p:sp>
        <p:nvSpPr>
          <p:cNvPr id="16" name="Content Placeholder 2">
            <a:extLst>
              <a:ext uri="{FF2B5EF4-FFF2-40B4-BE49-F238E27FC236}">
                <a16:creationId xmlns:a16="http://schemas.microsoft.com/office/drawing/2014/main" id="{D3485E63-DE0B-DC4D-762B-8C5BBDBE75D5}"/>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1"/>
                </a:solidFill>
                <a:latin typeface="Tw Cen MT" panose="020B0602020104020603" pitchFamily="34" charset="77"/>
              </a:rPr>
              <a:t>Each cluster switch includes an integrated </a:t>
            </a:r>
            <a:r>
              <a:rPr lang="en-US" b="1" err="1">
                <a:solidFill>
                  <a:schemeClr val="accent1"/>
                </a:solidFill>
                <a:latin typeface="Tw Cen MT" panose="020B0602020104020603" pitchFamily="34" charset="77"/>
              </a:rPr>
              <a:t>NetCrafter</a:t>
            </a:r>
            <a:r>
              <a:rPr lang="en-US" b="1">
                <a:solidFill>
                  <a:schemeClr val="accent1"/>
                </a:solidFill>
                <a:latin typeface="Tw Cen MT" panose="020B0602020104020603" pitchFamily="34" charset="77"/>
              </a:rPr>
              <a:t> controller</a:t>
            </a:r>
          </a:p>
        </p:txBody>
      </p:sp>
      <p:sp>
        <p:nvSpPr>
          <p:cNvPr id="21" name="TextBox 20">
            <a:extLst>
              <a:ext uri="{FF2B5EF4-FFF2-40B4-BE49-F238E27FC236}">
                <a16:creationId xmlns:a16="http://schemas.microsoft.com/office/drawing/2014/main" id="{65DE62DC-9F12-DAF1-DD29-2BD29E1A02D9}"/>
              </a:ext>
            </a:extLst>
          </p:cNvPr>
          <p:cNvSpPr txBox="1"/>
          <p:nvPr/>
        </p:nvSpPr>
        <p:spPr>
          <a:xfrm>
            <a:off x="713305" y="6030920"/>
            <a:ext cx="2305183" cy="369332"/>
          </a:xfrm>
          <a:prstGeom prst="rect">
            <a:avLst/>
          </a:prstGeom>
          <a:noFill/>
        </p:spPr>
        <p:txBody>
          <a:bodyPr wrap="none" rtlCol="0">
            <a:spAutoFit/>
          </a:bodyPr>
          <a:lstStyle/>
          <a:p>
            <a:r>
              <a:rPr lang="en-US" b="1">
                <a:solidFill>
                  <a:schemeClr val="accent5"/>
                </a:solidFill>
                <a:latin typeface="Tw Cen MT" panose="020B0602020104020603" pitchFamily="34" charset="77"/>
              </a:rPr>
              <a:t>Decide the granularity</a:t>
            </a:r>
          </a:p>
        </p:txBody>
      </p:sp>
      <p:sp>
        <p:nvSpPr>
          <p:cNvPr id="195" name="Rectangle 194">
            <a:extLst>
              <a:ext uri="{FF2B5EF4-FFF2-40B4-BE49-F238E27FC236}">
                <a16:creationId xmlns:a16="http://schemas.microsoft.com/office/drawing/2014/main" id="{57A5F65A-FC62-646B-E385-DE0672004A4D}"/>
              </a:ext>
            </a:extLst>
          </p:cNvPr>
          <p:cNvSpPr/>
          <p:nvPr/>
        </p:nvSpPr>
        <p:spPr>
          <a:xfrm>
            <a:off x="934973" y="2556236"/>
            <a:ext cx="1974558" cy="2986499"/>
          </a:xfrm>
          <a:prstGeom prst="rect">
            <a:avLst/>
          </a:prstGeom>
          <a:solidFill>
            <a:schemeClr val="tx2">
              <a:lumMod val="20000"/>
              <a:lumOff val="8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cxnSp>
        <p:nvCxnSpPr>
          <p:cNvPr id="196" name="Straight Arrow Connector 195">
            <a:extLst>
              <a:ext uri="{FF2B5EF4-FFF2-40B4-BE49-F238E27FC236}">
                <a16:creationId xmlns:a16="http://schemas.microsoft.com/office/drawing/2014/main" id="{89242974-2D73-0799-6FCC-9E0BCBCE3466}"/>
              </a:ext>
            </a:extLst>
          </p:cNvPr>
          <p:cNvCxnSpPr>
            <a:cxnSpLocks/>
          </p:cNvCxnSpPr>
          <p:nvPr/>
        </p:nvCxnSpPr>
        <p:spPr>
          <a:xfrm>
            <a:off x="1531362" y="4034744"/>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7" name="Straight Arrow Connector 196">
            <a:extLst>
              <a:ext uri="{FF2B5EF4-FFF2-40B4-BE49-F238E27FC236}">
                <a16:creationId xmlns:a16="http://schemas.microsoft.com/office/drawing/2014/main" id="{FAB11EFF-5753-38E9-7391-E34A8828618D}"/>
              </a:ext>
            </a:extLst>
          </p:cNvPr>
          <p:cNvCxnSpPr>
            <a:cxnSpLocks/>
          </p:cNvCxnSpPr>
          <p:nvPr/>
        </p:nvCxnSpPr>
        <p:spPr>
          <a:xfrm>
            <a:off x="1741600"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8" name="Straight Arrow Connector 197">
            <a:extLst>
              <a:ext uri="{FF2B5EF4-FFF2-40B4-BE49-F238E27FC236}">
                <a16:creationId xmlns:a16="http://schemas.microsoft.com/office/drawing/2014/main" id="{40453CE1-9EF5-2FA6-C02F-6AE82FDEF4FD}"/>
              </a:ext>
            </a:extLst>
          </p:cNvPr>
          <p:cNvCxnSpPr>
            <a:cxnSpLocks/>
          </p:cNvCxnSpPr>
          <p:nvPr/>
        </p:nvCxnSpPr>
        <p:spPr>
          <a:xfrm>
            <a:off x="1945427"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99" name="Straight Arrow Connector 198">
            <a:extLst>
              <a:ext uri="{FF2B5EF4-FFF2-40B4-BE49-F238E27FC236}">
                <a16:creationId xmlns:a16="http://schemas.microsoft.com/office/drawing/2014/main" id="{77E0FBEA-DC8C-361C-BD94-99036E1100FB}"/>
              </a:ext>
            </a:extLst>
          </p:cNvPr>
          <p:cNvCxnSpPr>
            <a:cxnSpLocks/>
          </p:cNvCxnSpPr>
          <p:nvPr/>
        </p:nvCxnSpPr>
        <p:spPr>
          <a:xfrm>
            <a:off x="2144476"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00" name="Rectangle 199">
            <a:extLst>
              <a:ext uri="{FF2B5EF4-FFF2-40B4-BE49-F238E27FC236}">
                <a16:creationId xmlns:a16="http://schemas.microsoft.com/office/drawing/2014/main" id="{3C22B960-54F0-1FDF-13D8-428F09CFC31B}"/>
              </a:ext>
            </a:extLst>
          </p:cNvPr>
          <p:cNvSpPr/>
          <p:nvPr/>
        </p:nvSpPr>
        <p:spPr>
          <a:xfrm>
            <a:off x="1472935" y="4029769"/>
            <a:ext cx="789191" cy="687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cxnSp>
        <p:nvCxnSpPr>
          <p:cNvPr id="203" name="Straight Arrow Connector 202">
            <a:extLst>
              <a:ext uri="{FF2B5EF4-FFF2-40B4-BE49-F238E27FC236}">
                <a16:creationId xmlns:a16="http://schemas.microsoft.com/office/drawing/2014/main" id="{6491E909-DD47-6949-CBD6-9A90FFC72577}"/>
              </a:ext>
            </a:extLst>
          </p:cNvPr>
          <p:cNvCxnSpPr>
            <a:cxnSpLocks/>
          </p:cNvCxnSpPr>
          <p:nvPr/>
        </p:nvCxnSpPr>
        <p:spPr>
          <a:xfrm flipV="1">
            <a:off x="2908057" y="4133780"/>
            <a:ext cx="741476" cy="298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3" name="TextBox 222">
            <a:extLst>
              <a:ext uri="{FF2B5EF4-FFF2-40B4-BE49-F238E27FC236}">
                <a16:creationId xmlns:a16="http://schemas.microsoft.com/office/drawing/2014/main" id="{41EE7F03-0654-7F41-CAA3-478D17F5FF0E}"/>
              </a:ext>
            </a:extLst>
          </p:cNvPr>
          <p:cNvSpPr txBox="1"/>
          <p:nvPr/>
        </p:nvSpPr>
        <p:spPr>
          <a:xfrm>
            <a:off x="1311187" y="3122027"/>
            <a:ext cx="1072922" cy="584775"/>
          </a:xfrm>
          <a:prstGeom prst="rect">
            <a:avLst/>
          </a:prstGeom>
          <a:noFill/>
        </p:spPr>
        <p:txBody>
          <a:bodyPr wrap="none" lIns="91440" tIns="45720" rIns="91440" bIns="45720" rtlCol="0" anchor="t">
            <a:spAutoFit/>
          </a:bodyPr>
          <a:lstStyle/>
          <a:p>
            <a:pPr algn="ctr"/>
            <a:r>
              <a:rPr lang="en-US" sz="1600">
                <a:latin typeface="Tw Cen MT" panose="020B0602020104020603" pitchFamily="34" charset="77"/>
              </a:rPr>
              <a:t>Cache Line</a:t>
            </a:r>
          </a:p>
          <a:p>
            <a:pPr algn="ctr"/>
            <a:r>
              <a:rPr lang="en-US" sz="1600">
                <a:latin typeface="Tw Cen MT" panose="020B0602020104020603" pitchFamily="34" charset="77"/>
              </a:rPr>
              <a:t>(64B)</a:t>
            </a:r>
          </a:p>
        </p:txBody>
      </p:sp>
      <p:sp>
        <p:nvSpPr>
          <p:cNvPr id="224" name="Trapezoid 223">
            <a:extLst>
              <a:ext uri="{FF2B5EF4-FFF2-40B4-BE49-F238E27FC236}">
                <a16:creationId xmlns:a16="http://schemas.microsoft.com/office/drawing/2014/main" id="{C2AFFAB0-BDC9-0707-B0C5-4D5D681DAE2A}"/>
              </a:ext>
            </a:extLst>
          </p:cNvPr>
          <p:cNvSpPr/>
          <p:nvPr/>
        </p:nvSpPr>
        <p:spPr>
          <a:xfrm rot="10800000">
            <a:off x="1316830" y="4232046"/>
            <a:ext cx="1061980" cy="280844"/>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25" name="TextBox 224">
            <a:extLst>
              <a:ext uri="{FF2B5EF4-FFF2-40B4-BE49-F238E27FC236}">
                <a16:creationId xmlns:a16="http://schemas.microsoft.com/office/drawing/2014/main" id="{7DAD84F9-8BB4-6CFA-AF69-C9E88C2E93D1}"/>
              </a:ext>
            </a:extLst>
          </p:cNvPr>
          <p:cNvSpPr txBox="1"/>
          <p:nvPr/>
        </p:nvSpPr>
        <p:spPr>
          <a:xfrm>
            <a:off x="1003877" y="4182856"/>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0</a:t>
            </a:r>
          </a:p>
        </p:txBody>
      </p:sp>
      <p:cxnSp>
        <p:nvCxnSpPr>
          <p:cNvPr id="226" name="Straight Arrow Connector 225">
            <a:extLst>
              <a:ext uri="{FF2B5EF4-FFF2-40B4-BE49-F238E27FC236}">
                <a16:creationId xmlns:a16="http://schemas.microsoft.com/office/drawing/2014/main" id="{2A977CBA-1A5E-D48A-EC3F-4F49ABD234ED}"/>
              </a:ext>
            </a:extLst>
          </p:cNvPr>
          <p:cNvCxnSpPr>
            <a:cxnSpLocks/>
          </p:cNvCxnSpPr>
          <p:nvPr/>
        </p:nvCxnSpPr>
        <p:spPr>
          <a:xfrm>
            <a:off x="1871101" y="4522564"/>
            <a:ext cx="0" cy="554044"/>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27" name="Elbow Connector 226">
            <a:extLst>
              <a:ext uri="{FF2B5EF4-FFF2-40B4-BE49-F238E27FC236}">
                <a16:creationId xmlns:a16="http://schemas.microsoft.com/office/drawing/2014/main" id="{70D17833-0FD4-A7D2-97CC-13538AD8744E}"/>
              </a:ext>
            </a:extLst>
          </p:cNvPr>
          <p:cNvCxnSpPr>
            <a:cxnSpLocks/>
            <a:endCxn id="224" idx="1"/>
          </p:cNvCxnSpPr>
          <p:nvPr/>
        </p:nvCxnSpPr>
        <p:spPr>
          <a:xfrm rot="5400000">
            <a:off x="1886028" y="3696466"/>
            <a:ext cx="1107535" cy="244468"/>
          </a:xfrm>
          <a:prstGeom prst="bentConnector2">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EA81FC2C-68F3-6072-1FF6-96AA90415732}"/>
              </a:ext>
            </a:extLst>
          </p:cNvPr>
          <p:cNvSpPr txBox="1"/>
          <p:nvPr/>
        </p:nvSpPr>
        <p:spPr>
          <a:xfrm>
            <a:off x="1774821" y="2898130"/>
            <a:ext cx="1156231" cy="338554"/>
          </a:xfrm>
          <a:prstGeom prst="rect">
            <a:avLst/>
          </a:prstGeom>
          <a:noFill/>
        </p:spPr>
        <p:txBody>
          <a:bodyPr wrap="square" rtlCol="0">
            <a:spAutoFit/>
          </a:bodyPr>
          <a:lstStyle/>
          <a:p>
            <a:r>
              <a:rPr lang="en-US" altLang="zh-CN" sz="1600" err="1">
                <a:solidFill>
                  <a:srgbClr val="7030A0"/>
                </a:solidFill>
                <a:latin typeface="Tw Cen MT" panose="020B0602020104020603" pitchFamily="34" charset="77"/>
                <a:cs typeface="Courier New" panose="02070309020205020404" pitchFamily="49" charset="0"/>
              </a:rPr>
              <a:t>pkt.trim</a:t>
            </a:r>
            <a:endParaRPr lang="en-US" altLang="zh-CN" sz="1600">
              <a:solidFill>
                <a:srgbClr val="7030A0"/>
              </a:solidFill>
              <a:latin typeface="Tw Cen MT" panose="020B0602020104020603" pitchFamily="34" charset="77"/>
              <a:cs typeface="Courier New" panose="02070309020205020404" pitchFamily="49" charset="0"/>
            </a:endParaRPr>
          </a:p>
        </p:txBody>
      </p:sp>
      <p:sp>
        <p:nvSpPr>
          <p:cNvPr id="229" name="TextBox 228">
            <a:extLst>
              <a:ext uri="{FF2B5EF4-FFF2-40B4-BE49-F238E27FC236}">
                <a16:creationId xmlns:a16="http://schemas.microsoft.com/office/drawing/2014/main" id="{6889AF47-DF76-A83E-9EB6-994347D7D14F}"/>
              </a:ext>
            </a:extLst>
          </p:cNvPr>
          <p:cNvSpPr txBox="1"/>
          <p:nvPr/>
        </p:nvSpPr>
        <p:spPr>
          <a:xfrm>
            <a:off x="1814631" y="4537812"/>
            <a:ext cx="550151" cy="369332"/>
          </a:xfrm>
          <a:prstGeom prst="rect">
            <a:avLst/>
          </a:prstGeom>
          <a:noFill/>
        </p:spPr>
        <p:txBody>
          <a:bodyPr wrap="none" rtlCol="0">
            <a:spAutoFit/>
          </a:bodyPr>
          <a:lstStyle/>
          <a:p>
            <a:r>
              <a:rPr lang="en-US" b="1">
                <a:latin typeface="Tw Cen MT" panose="020B0602020104020603" pitchFamily="34" charset="77"/>
              </a:rPr>
              <a:t>16B</a:t>
            </a:r>
          </a:p>
        </p:txBody>
      </p:sp>
      <p:cxnSp>
        <p:nvCxnSpPr>
          <p:cNvPr id="230" name="Elbow Connector 229">
            <a:extLst>
              <a:ext uri="{FF2B5EF4-FFF2-40B4-BE49-F238E27FC236}">
                <a16:creationId xmlns:a16="http://schemas.microsoft.com/office/drawing/2014/main" id="{A532DEE0-B7DD-B067-FC8B-2D32C8D103E5}"/>
              </a:ext>
            </a:extLst>
          </p:cNvPr>
          <p:cNvCxnSpPr>
            <a:cxnSpLocks/>
            <a:stCxn id="228" idx="1"/>
            <a:endCxn id="224" idx="3"/>
          </p:cNvCxnSpPr>
          <p:nvPr/>
        </p:nvCxnSpPr>
        <p:spPr>
          <a:xfrm rot="10800000" flipV="1">
            <a:off x="1378079" y="3067406"/>
            <a:ext cx="396742" cy="1305061"/>
          </a:xfrm>
          <a:prstGeom prst="bentConnector3">
            <a:avLst>
              <a:gd name="adj1" fmla="val 173057"/>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31" name="Elbow Connector 230">
            <a:extLst>
              <a:ext uri="{FF2B5EF4-FFF2-40B4-BE49-F238E27FC236}">
                <a16:creationId xmlns:a16="http://schemas.microsoft.com/office/drawing/2014/main" id="{A18B0C89-6936-9242-EC70-FC959A5D0002}"/>
              </a:ext>
            </a:extLst>
          </p:cNvPr>
          <p:cNvCxnSpPr>
            <a:cxnSpLocks/>
          </p:cNvCxnSpPr>
          <p:nvPr/>
        </p:nvCxnSpPr>
        <p:spPr>
          <a:xfrm>
            <a:off x="2362084" y="3911665"/>
            <a:ext cx="545973" cy="222115"/>
          </a:xfrm>
          <a:prstGeom prst="bentConnector3">
            <a:avLst>
              <a:gd name="adj1" fmla="val 60049"/>
            </a:avLst>
          </a:prstGeom>
          <a:ln w="38100">
            <a:solidFill>
              <a:schemeClr val="tx1">
                <a:alpha val="501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2" name="Elbow Connector 231">
            <a:extLst>
              <a:ext uri="{FF2B5EF4-FFF2-40B4-BE49-F238E27FC236}">
                <a16:creationId xmlns:a16="http://schemas.microsoft.com/office/drawing/2014/main" id="{B48D5372-3D68-D563-CDC7-01EB1A1A150D}"/>
              </a:ext>
            </a:extLst>
          </p:cNvPr>
          <p:cNvCxnSpPr>
            <a:cxnSpLocks/>
          </p:cNvCxnSpPr>
          <p:nvPr/>
        </p:nvCxnSpPr>
        <p:spPr>
          <a:xfrm flipV="1">
            <a:off x="1861856" y="4175240"/>
            <a:ext cx="1313835" cy="889334"/>
          </a:xfrm>
          <a:prstGeom prst="bentConnector2">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3" name="TextBox 232">
            <a:extLst>
              <a:ext uri="{FF2B5EF4-FFF2-40B4-BE49-F238E27FC236}">
                <a16:creationId xmlns:a16="http://schemas.microsoft.com/office/drawing/2014/main" id="{D1C2E482-93AD-5F95-5C6F-4B8169048233}"/>
              </a:ext>
            </a:extLst>
          </p:cNvPr>
          <p:cNvSpPr txBox="1"/>
          <p:nvPr/>
        </p:nvSpPr>
        <p:spPr>
          <a:xfrm>
            <a:off x="1010950" y="5185641"/>
            <a:ext cx="1905110" cy="369332"/>
          </a:xfrm>
          <a:prstGeom prst="rect">
            <a:avLst/>
          </a:prstGeom>
          <a:noFill/>
        </p:spPr>
        <p:txBody>
          <a:bodyPr wrap="square" rtlCol="0">
            <a:spAutoFit/>
          </a:bodyPr>
          <a:lstStyle/>
          <a:p>
            <a:pPr algn="ctr"/>
            <a:r>
              <a:rPr lang="en-US" b="1">
                <a:solidFill>
                  <a:schemeClr val="accent5"/>
                </a:solidFill>
                <a:latin typeface="Tw Cen MT" panose="020B0602020104020603" pitchFamily="34" charset="77"/>
              </a:rPr>
              <a:t>Trim Engine</a:t>
            </a:r>
          </a:p>
        </p:txBody>
      </p:sp>
      <p:cxnSp>
        <p:nvCxnSpPr>
          <p:cNvPr id="234" name="Straight Arrow Connector 233">
            <a:extLst>
              <a:ext uri="{FF2B5EF4-FFF2-40B4-BE49-F238E27FC236}">
                <a16:creationId xmlns:a16="http://schemas.microsoft.com/office/drawing/2014/main" id="{EA58883B-9102-92A4-68C9-0225AC472C55}"/>
              </a:ext>
            </a:extLst>
          </p:cNvPr>
          <p:cNvCxnSpPr>
            <a:cxnSpLocks/>
          </p:cNvCxnSpPr>
          <p:nvPr/>
        </p:nvCxnSpPr>
        <p:spPr>
          <a:xfrm>
            <a:off x="472329" y="3866040"/>
            <a:ext cx="803581" cy="1698"/>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242" name="Picture 241">
            <a:extLst>
              <a:ext uri="{FF2B5EF4-FFF2-40B4-BE49-F238E27FC236}">
                <a16:creationId xmlns:a16="http://schemas.microsoft.com/office/drawing/2014/main" id="{FA6E0C56-B206-6A44-5495-81541F5B07DA}"/>
              </a:ext>
            </a:extLst>
          </p:cNvPr>
          <p:cNvPicPr>
            <a:picLocks noChangeAspect="1"/>
          </p:cNvPicPr>
          <p:nvPr/>
        </p:nvPicPr>
        <p:blipFill>
          <a:blip r:embed="rId4"/>
          <a:stretch>
            <a:fillRect/>
          </a:stretch>
        </p:blipFill>
        <p:spPr>
          <a:xfrm>
            <a:off x="1308519" y="3697099"/>
            <a:ext cx="1078259" cy="404347"/>
          </a:xfrm>
          <a:prstGeom prst="rect">
            <a:avLst/>
          </a:prstGeom>
        </p:spPr>
      </p:pic>
      <p:pic>
        <p:nvPicPr>
          <p:cNvPr id="243" name="Picture 242">
            <a:extLst>
              <a:ext uri="{FF2B5EF4-FFF2-40B4-BE49-F238E27FC236}">
                <a16:creationId xmlns:a16="http://schemas.microsoft.com/office/drawing/2014/main" id="{15607616-0F67-4B99-6333-0F6E3B8C09DE}"/>
              </a:ext>
            </a:extLst>
          </p:cNvPr>
          <p:cNvPicPr>
            <a:picLocks noChangeAspect="1"/>
          </p:cNvPicPr>
          <p:nvPr/>
        </p:nvPicPr>
        <p:blipFill>
          <a:blip r:embed="rId5"/>
          <a:stretch>
            <a:fillRect/>
          </a:stretch>
        </p:blipFill>
        <p:spPr>
          <a:xfrm>
            <a:off x="1355111" y="4646330"/>
            <a:ext cx="418909" cy="395636"/>
          </a:xfrm>
          <a:prstGeom prst="rect">
            <a:avLst/>
          </a:prstGeom>
        </p:spPr>
      </p:pic>
      <p:pic>
        <p:nvPicPr>
          <p:cNvPr id="244" name="Picture 243">
            <a:extLst>
              <a:ext uri="{FF2B5EF4-FFF2-40B4-BE49-F238E27FC236}">
                <a16:creationId xmlns:a16="http://schemas.microsoft.com/office/drawing/2014/main" id="{415D05AE-4280-AD95-A929-194B14D833FB}"/>
              </a:ext>
            </a:extLst>
          </p:cNvPr>
          <p:cNvPicPr>
            <a:picLocks noChangeAspect="1"/>
          </p:cNvPicPr>
          <p:nvPr/>
        </p:nvPicPr>
        <p:blipFill>
          <a:blip r:embed="rId5"/>
          <a:stretch>
            <a:fillRect/>
          </a:stretch>
        </p:blipFill>
        <p:spPr>
          <a:xfrm>
            <a:off x="2986020" y="3697099"/>
            <a:ext cx="418909" cy="395636"/>
          </a:xfrm>
          <a:prstGeom prst="rect">
            <a:avLst/>
          </a:prstGeom>
        </p:spPr>
      </p:pic>
      <p:sp>
        <p:nvSpPr>
          <p:cNvPr id="2" name="TextBox 1">
            <a:extLst>
              <a:ext uri="{FF2B5EF4-FFF2-40B4-BE49-F238E27FC236}">
                <a16:creationId xmlns:a16="http://schemas.microsoft.com/office/drawing/2014/main" id="{0613F377-45D3-9CCB-4DF3-4F51EF82BE3C}"/>
              </a:ext>
            </a:extLst>
          </p:cNvPr>
          <p:cNvSpPr txBox="1"/>
          <p:nvPr/>
        </p:nvSpPr>
        <p:spPr>
          <a:xfrm>
            <a:off x="804975" y="2050819"/>
            <a:ext cx="8525242" cy="369332"/>
          </a:xfrm>
          <a:prstGeom prst="rect">
            <a:avLst/>
          </a:prstGeom>
          <a:noFill/>
        </p:spPr>
        <p:txBody>
          <a:bodyPr wrap="square" rtlCol="0">
            <a:spAutoFit/>
          </a:bodyPr>
          <a:lstStyle/>
          <a:p>
            <a:pPr algn="ctr"/>
            <a:r>
              <a:rPr lang="en-US" b="1" err="1">
                <a:latin typeface="Tw Cen MT" panose="020B0602020104020603" pitchFamily="34" charset="77"/>
              </a:rPr>
              <a:t>NetCrafter</a:t>
            </a:r>
            <a:r>
              <a:rPr lang="en-US" b="1">
                <a:latin typeface="Tw Cen MT" panose="020B0602020104020603" pitchFamily="34" charset="77"/>
              </a:rPr>
              <a:t> Controller  </a:t>
            </a:r>
          </a:p>
        </p:txBody>
      </p:sp>
      <p:sp>
        <p:nvSpPr>
          <p:cNvPr id="3" name="Rectangle 2">
            <a:extLst>
              <a:ext uri="{FF2B5EF4-FFF2-40B4-BE49-F238E27FC236}">
                <a16:creationId xmlns:a16="http://schemas.microsoft.com/office/drawing/2014/main" id="{4FC687DD-C890-F18B-CCB4-10B9949718B7}"/>
              </a:ext>
            </a:extLst>
          </p:cNvPr>
          <p:cNvSpPr/>
          <p:nvPr/>
        </p:nvSpPr>
        <p:spPr>
          <a:xfrm>
            <a:off x="832274" y="2411875"/>
            <a:ext cx="8700609" cy="3229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5F3B78-5178-7717-3102-78472B78A0D3}"/>
              </a:ext>
            </a:extLst>
          </p:cNvPr>
          <p:cNvSpPr>
            <a:spLocks noGrp="1"/>
          </p:cNvSpPr>
          <p:nvPr>
            <p:ph type="title"/>
          </p:nvPr>
        </p:nvSpPr>
        <p:spPr>
          <a:xfrm>
            <a:off x="731713" y="254284"/>
            <a:ext cx="10515600" cy="1325563"/>
          </a:xfrm>
        </p:spPr>
        <p:txBody>
          <a:bodyPr/>
          <a:lstStyle/>
          <a:p>
            <a:r>
              <a:rPr lang="en-US"/>
              <a:t>Mechanism: </a:t>
            </a:r>
            <a:r>
              <a:rPr lang="en-US" err="1"/>
              <a:t>NetCrafter</a:t>
            </a:r>
            <a:endParaRPr lang="en-US"/>
          </a:p>
        </p:txBody>
      </p:sp>
      <p:pic>
        <p:nvPicPr>
          <p:cNvPr id="8" name="Graphic 7" descr="Scissors with solid fill">
            <a:extLst>
              <a:ext uri="{FF2B5EF4-FFF2-40B4-BE49-F238E27FC236}">
                <a16:creationId xmlns:a16="http://schemas.microsoft.com/office/drawing/2014/main" id="{4CFAF16C-BDF5-E445-2B4E-0D930E3E3E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82452" y="498490"/>
            <a:ext cx="743683" cy="743683"/>
          </a:xfrm>
          <a:prstGeom prst="rect">
            <a:avLst/>
          </a:prstGeom>
        </p:spPr>
      </p:pic>
      <p:pic>
        <p:nvPicPr>
          <p:cNvPr id="9" name="Graphic 8" descr="Alterations &amp; Tailoring with solid fill">
            <a:extLst>
              <a:ext uri="{FF2B5EF4-FFF2-40B4-BE49-F238E27FC236}">
                <a16:creationId xmlns:a16="http://schemas.microsoft.com/office/drawing/2014/main" id="{F79BBA0D-0D9C-AC7F-2270-8C3A2357A0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67459" y="452899"/>
            <a:ext cx="727141" cy="727141"/>
          </a:xfrm>
          <a:prstGeom prst="rect">
            <a:avLst/>
          </a:prstGeom>
        </p:spPr>
      </p:pic>
      <p:pic>
        <p:nvPicPr>
          <p:cNvPr id="10" name="Graphic 9" descr="Alterations &amp; Tailoring with solid fill">
            <a:extLst>
              <a:ext uri="{FF2B5EF4-FFF2-40B4-BE49-F238E27FC236}">
                <a16:creationId xmlns:a16="http://schemas.microsoft.com/office/drawing/2014/main" id="{914C1D3A-1D60-4C9D-9CA7-31A8884C676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35411" y="556752"/>
            <a:ext cx="627378" cy="627378"/>
          </a:xfrm>
          <a:prstGeom prst="rect">
            <a:avLst/>
          </a:prstGeom>
        </p:spPr>
      </p:pic>
    </p:spTree>
    <p:custDataLst>
      <p:tags r:id="rId1"/>
    </p:custDataLst>
    <p:extLst>
      <p:ext uri="{BB962C8B-B14F-4D97-AF65-F5344CB8AC3E}">
        <p14:creationId xmlns:p14="http://schemas.microsoft.com/office/powerpoint/2010/main" val="299070254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86097-CB58-1C63-83EF-FFD9A8E33DF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7CDCE1C-45F3-2D7F-6CFA-7202A9747913}"/>
              </a:ext>
            </a:extLst>
          </p:cNvPr>
          <p:cNvSpPr/>
          <p:nvPr/>
        </p:nvSpPr>
        <p:spPr>
          <a:xfrm>
            <a:off x="2904394" y="2570873"/>
            <a:ext cx="3670457" cy="2986499"/>
          </a:xfrm>
          <a:prstGeom prst="rect">
            <a:avLst/>
          </a:prstGeom>
          <a:solidFill>
            <a:schemeClr val="accent2">
              <a:lumMod val="20000"/>
              <a:lumOff val="8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4" name="Slide Number Placeholder 355">
            <a:extLst>
              <a:ext uri="{FF2B5EF4-FFF2-40B4-BE49-F238E27FC236}">
                <a16:creationId xmlns:a16="http://schemas.microsoft.com/office/drawing/2014/main" id="{9EF1AA7C-EB0A-1E9C-8600-B2043DAB3877}"/>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48</a:t>
            </a:fld>
            <a:endParaRPr lang="en-US"/>
          </a:p>
        </p:txBody>
      </p:sp>
      <p:sp>
        <p:nvSpPr>
          <p:cNvPr id="236" name="Rectangle 235">
            <a:extLst>
              <a:ext uri="{FF2B5EF4-FFF2-40B4-BE49-F238E27FC236}">
                <a16:creationId xmlns:a16="http://schemas.microsoft.com/office/drawing/2014/main" id="{350497FA-917E-0104-C81B-D8456CBE177E}"/>
              </a:ext>
            </a:extLst>
          </p:cNvPr>
          <p:cNvSpPr/>
          <p:nvPr/>
        </p:nvSpPr>
        <p:spPr>
          <a:xfrm>
            <a:off x="934973" y="2556236"/>
            <a:ext cx="1974558" cy="2986499"/>
          </a:xfrm>
          <a:prstGeom prst="rect">
            <a:avLst/>
          </a:prstGeom>
          <a:solidFill>
            <a:schemeClr val="tx2">
              <a:lumMod val="20000"/>
              <a:lumOff val="8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cxnSp>
        <p:nvCxnSpPr>
          <p:cNvPr id="237" name="Straight Arrow Connector 236">
            <a:extLst>
              <a:ext uri="{FF2B5EF4-FFF2-40B4-BE49-F238E27FC236}">
                <a16:creationId xmlns:a16="http://schemas.microsoft.com/office/drawing/2014/main" id="{0298B7D0-3A7F-7106-4144-1749C4E57758}"/>
              </a:ext>
            </a:extLst>
          </p:cNvPr>
          <p:cNvCxnSpPr>
            <a:cxnSpLocks/>
          </p:cNvCxnSpPr>
          <p:nvPr/>
        </p:nvCxnSpPr>
        <p:spPr>
          <a:xfrm>
            <a:off x="1531362" y="4034744"/>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38" name="Straight Arrow Connector 237">
            <a:extLst>
              <a:ext uri="{FF2B5EF4-FFF2-40B4-BE49-F238E27FC236}">
                <a16:creationId xmlns:a16="http://schemas.microsoft.com/office/drawing/2014/main" id="{07D1330D-6315-6864-2062-ABF2F0A9D095}"/>
              </a:ext>
            </a:extLst>
          </p:cNvPr>
          <p:cNvCxnSpPr>
            <a:cxnSpLocks/>
          </p:cNvCxnSpPr>
          <p:nvPr/>
        </p:nvCxnSpPr>
        <p:spPr>
          <a:xfrm>
            <a:off x="1741600"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39" name="Straight Arrow Connector 238">
            <a:extLst>
              <a:ext uri="{FF2B5EF4-FFF2-40B4-BE49-F238E27FC236}">
                <a16:creationId xmlns:a16="http://schemas.microsoft.com/office/drawing/2014/main" id="{3FDB9A8D-49F1-EC03-DD66-B8468D361DED}"/>
              </a:ext>
            </a:extLst>
          </p:cNvPr>
          <p:cNvCxnSpPr>
            <a:cxnSpLocks/>
          </p:cNvCxnSpPr>
          <p:nvPr/>
        </p:nvCxnSpPr>
        <p:spPr>
          <a:xfrm>
            <a:off x="1945427"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40" name="Straight Arrow Connector 239">
            <a:extLst>
              <a:ext uri="{FF2B5EF4-FFF2-40B4-BE49-F238E27FC236}">
                <a16:creationId xmlns:a16="http://schemas.microsoft.com/office/drawing/2014/main" id="{A565D906-9DCF-2F54-4A76-595762344475}"/>
              </a:ext>
            </a:extLst>
          </p:cNvPr>
          <p:cNvCxnSpPr>
            <a:cxnSpLocks/>
          </p:cNvCxnSpPr>
          <p:nvPr/>
        </p:nvCxnSpPr>
        <p:spPr>
          <a:xfrm>
            <a:off x="2144476"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241" name="Rectangle 240">
            <a:extLst>
              <a:ext uri="{FF2B5EF4-FFF2-40B4-BE49-F238E27FC236}">
                <a16:creationId xmlns:a16="http://schemas.microsoft.com/office/drawing/2014/main" id="{067FF141-5B74-5369-B3F4-BA4B249EBFB2}"/>
              </a:ext>
            </a:extLst>
          </p:cNvPr>
          <p:cNvSpPr/>
          <p:nvPr/>
        </p:nvSpPr>
        <p:spPr>
          <a:xfrm>
            <a:off x="1472935" y="4029769"/>
            <a:ext cx="789191" cy="687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42" name="Rounded Rectangle 241">
            <a:extLst>
              <a:ext uri="{FF2B5EF4-FFF2-40B4-BE49-F238E27FC236}">
                <a16:creationId xmlns:a16="http://schemas.microsoft.com/office/drawing/2014/main" id="{D9422870-153E-DF22-1DC4-42976105C996}"/>
              </a:ext>
            </a:extLst>
          </p:cNvPr>
          <p:cNvSpPr/>
          <p:nvPr/>
        </p:nvSpPr>
        <p:spPr>
          <a:xfrm>
            <a:off x="4408238" y="3513279"/>
            <a:ext cx="926804" cy="1226421"/>
          </a:xfrm>
          <a:prstGeom prst="roundRect">
            <a:avLst>
              <a:gd name="adj" fmla="val 10689"/>
            </a:avLst>
          </a:prstGeom>
          <a:solidFill>
            <a:srgbClr val="FFFFDC"/>
          </a:solidFill>
          <a:ln w="19050"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latin typeface="Tw Cen MT" panose="020B0602020104020603" pitchFamily="34" charset="77"/>
            </a:endParaRPr>
          </a:p>
        </p:txBody>
      </p:sp>
      <p:sp>
        <p:nvSpPr>
          <p:cNvPr id="244" name="TextBox 243">
            <a:extLst>
              <a:ext uri="{FF2B5EF4-FFF2-40B4-BE49-F238E27FC236}">
                <a16:creationId xmlns:a16="http://schemas.microsoft.com/office/drawing/2014/main" id="{5C807C5F-8F39-26F6-2245-0B63CFAB238E}"/>
              </a:ext>
            </a:extLst>
          </p:cNvPr>
          <p:cNvSpPr txBox="1"/>
          <p:nvPr/>
        </p:nvSpPr>
        <p:spPr>
          <a:xfrm>
            <a:off x="4809042" y="2488296"/>
            <a:ext cx="1765814" cy="338554"/>
          </a:xfrm>
          <a:prstGeom prst="rect">
            <a:avLst/>
          </a:prstGeom>
          <a:noFill/>
        </p:spPr>
        <p:txBody>
          <a:bodyPr wrap="square" rtlCol="0">
            <a:spAutoFit/>
          </a:bodyPr>
          <a:lstStyle/>
          <a:p>
            <a:r>
              <a:rPr lang="en-US" sz="1600" err="1">
                <a:solidFill>
                  <a:srgbClr val="00B050"/>
                </a:solidFill>
                <a:latin typeface="Tw Cen MT" panose="020B0602020104020603" pitchFamily="34" charset="77"/>
              </a:rPr>
              <a:t>flit.empty_bytes</a:t>
            </a:r>
            <a:endParaRPr lang="en-US" sz="1600">
              <a:solidFill>
                <a:srgbClr val="00B050"/>
              </a:solidFill>
              <a:latin typeface="Tw Cen MT" panose="020B0602020104020603" pitchFamily="34" charset="77"/>
            </a:endParaRPr>
          </a:p>
        </p:txBody>
      </p:sp>
      <p:cxnSp>
        <p:nvCxnSpPr>
          <p:cNvPr id="245" name="Straight Arrow Connector 244">
            <a:extLst>
              <a:ext uri="{FF2B5EF4-FFF2-40B4-BE49-F238E27FC236}">
                <a16:creationId xmlns:a16="http://schemas.microsoft.com/office/drawing/2014/main" id="{2752A616-BCEE-02FD-1123-1C17E0201C0F}"/>
              </a:ext>
            </a:extLst>
          </p:cNvPr>
          <p:cNvCxnSpPr>
            <a:cxnSpLocks/>
          </p:cNvCxnSpPr>
          <p:nvPr/>
        </p:nvCxnSpPr>
        <p:spPr>
          <a:xfrm flipV="1">
            <a:off x="2908057" y="4133780"/>
            <a:ext cx="741476" cy="298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6" name="Trapezoid 245">
            <a:extLst>
              <a:ext uri="{FF2B5EF4-FFF2-40B4-BE49-F238E27FC236}">
                <a16:creationId xmlns:a16="http://schemas.microsoft.com/office/drawing/2014/main" id="{27BA8E5E-7CEF-26C8-4C6F-2C0EB2C75908}"/>
              </a:ext>
            </a:extLst>
          </p:cNvPr>
          <p:cNvSpPr/>
          <p:nvPr/>
        </p:nvSpPr>
        <p:spPr>
          <a:xfrm rot="5400000">
            <a:off x="3014666" y="3950790"/>
            <a:ext cx="1684660" cy="381552"/>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47" name="TextBox 246">
            <a:extLst>
              <a:ext uri="{FF2B5EF4-FFF2-40B4-BE49-F238E27FC236}">
                <a16:creationId xmlns:a16="http://schemas.microsoft.com/office/drawing/2014/main" id="{47B8DA5A-410D-D290-8EAF-ADE17D59F97E}"/>
              </a:ext>
            </a:extLst>
          </p:cNvPr>
          <p:cNvSpPr txBox="1"/>
          <p:nvPr/>
        </p:nvSpPr>
        <p:spPr>
          <a:xfrm rot="16200000">
            <a:off x="2965913" y="3952393"/>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1</a:t>
            </a:r>
          </a:p>
        </p:txBody>
      </p:sp>
      <p:cxnSp>
        <p:nvCxnSpPr>
          <p:cNvPr id="248" name="Straight Arrow Connector 247">
            <a:extLst>
              <a:ext uri="{FF2B5EF4-FFF2-40B4-BE49-F238E27FC236}">
                <a16:creationId xmlns:a16="http://schemas.microsoft.com/office/drawing/2014/main" id="{2568D7E0-38FD-0B35-3473-5B4DB84C9CA3}"/>
              </a:ext>
            </a:extLst>
          </p:cNvPr>
          <p:cNvCxnSpPr>
            <a:cxnSpLocks/>
          </p:cNvCxnSpPr>
          <p:nvPr/>
        </p:nvCxnSpPr>
        <p:spPr>
          <a:xfrm>
            <a:off x="4058585" y="3647342"/>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9" name="Straight Arrow Connector 248">
            <a:extLst>
              <a:ext uri="{FF2B5EF4-FFF2-40B4-BE49-F238E27FC236}">
                <a16:creationId xmlns:a16="http://schemas.microsoft.com/office/drawing/2014/main" id="{1D0D0784-8CE2-0EFB-80EA-BDBC5B2F23C7}"/>
              </a:ext>
            </a:extLst>
          </p:cNvPr>
          <p:cNvCxnSpPr>
            <a:cxnSpLocks/>
          </p:cNvCxnSpPr>
          <p:nvPr/>
        </p:nvCxnSpPr>
        <p:spPr>
          <a:xfrm>
            <a:off x="4062211" y="4470217"/>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0" name="Straight Arrow Connector 249">
            <a:extLst>
              <a:ext uri="{FF2B5EF4-FFF2-40B4-BE49-F238E27FC236}">
                <a16:creationId xmlns:a16="http://schemas.microsoft.com/office/drawing/2014/main" id="{21D11D60-A66B-5772-7C22-29EDFC391708}"/>
              </a:ext>
            </a:extLst>
          </p:cNvPr>
          <p:cNvCxnSpPr>
            <a:cxnSpLocks/>
          </p:cNvCxnSpPr>
          <p:nvPr/>
        </p:nvCxnSpPr>
        <p:spPr>
          <a:xfrm>
            <a:off x="4058585" y="403955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251" name="Picture 2" descr="A blue and white rectangular object&#10;&#10;Description automatically generated">
            <a:extLst>
              <a:ext uri="{FF2B5EF4-FFF2-40B4-BE49-F238E27FC236}">
                <a16:creationId xmlns:a16="http://schemas.microsoft.com/office/drawing/2014/main" id="{9D5A67A8-8AE2-9140-ADDA-E6C626F31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192" y="3552587"/>
            <a:ext cx="812958" cy="347342"/>
          </a:xfrm>
          <a:prstGeom prst="rect">
            <a:avLst/>
          </a:prstGeom>
          <a:noFill/>
          <a:extLst>
            <a:ext uri="{909E8E84-426E-40DD-AFC4-6F175D3DCCD1}">
              <a14:hiddenFill xmlns:a14="http://schemas.microsoft.com/office/drawing/2010/main">
                <a:solidFill>
                  <a:srgbClr val="FFFFFF"/>
                </a:solidFill>
              </a14:hiddenFill>
            </a:ext>
          </a:extLst>
        </p:spPr>
      </p:pic>
      <p:pic>
        <p:nvPicPr>
          <p:cNvPr id="252" name="Picture 2" descr="A blue and white rectangular object&#10;&#10;Description automatically generated">
            <a:extLst>
              <a:ext uri="{FF2B5EF4-FFF2-40B4-BE49-F238E27FC236}">
                <a16:creationId xmlns:a16="http://schemas.microsoft.com/office/drawing/2014/main" id="{A090B390-C8B8-26C9-C36A-0460E8325E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05" y="4360636"/>
            <a:ext cx="812958" cy="347342"/>
          </a:xfrm>
          <a:prstGeom prst="rect">
            <a:avLst/>
          </a:prstGeom>
          <a:noFill/>
          <a:extLst>
            <a:ext uri="{909E8E84-426E-40DD-AFC4-6F175D3DCCD1}">
              <a14:hiddenFill xmlns:a14="http://schemas.microsoft.com/office/drawing/2010/main">
                <a:solidFill>
                  <a:srgbClr val="FFFFFF"/>
                </a:solidFill>
              </a14:hiddenFill>
            </a:ext>
          </a:extLst>
        </p:spPr>
      </p:pic>
      <p:sp>
        <p:nvSpPr>
          <p:cNvPr id="253" name="TextBox 252">
            <a:extLst>
              <a:ext uri="{FF2B5EF4-FFF2-40B4-BE49-F238E27FC236}">
                <a16:creationId xmlns:a16="http://schemas.microsoft.com/office/drawing/2014/main" id="{2B88C989-1C11-D756-529D-73144B557D38}"/>
              </a:ext>
            </a:extLst>
          </p:cNvPr>
          <p:cNvSpPr txBox="1"/>
          <p:nvPr/>
        </p:nvSpPr>
        <p:spPr>
          <a:xfrm>
            <a:off x="2935751" y="2819843"/>
            <a:ext cx="1873552" cy="338554"/>
          </a:xfrm>
          <a:prstGeom prst="rect">
            <a:avLst/>
          </a:prstGeom>
          <a:noFill/>
        </p:spPr>
        <p:txBody>
          <a:bodyPr wrap="square" rtlCol="0">
            <a:spAutoFit/>
          </a:bodyPr>
          <a:lstStyle/>
          <a:p>
            <a:r>
              <a:rPr lang="en-US" altLang="zh-CN" sz="1600" err="1">
                <a:solidFill>
                  <a:srgbClr val="C00000"/>
                </a:solidFill>
                <a:latin typeface="Tw Cen MT" panose="020B0602020104020603" pitchFamily="34" charset="77"/>
                <a:cs typeface="Courier New" panose="02070309020205020404" pitchFamily="49" charset="0"/>
              </a:rPr>
              <a:t>pkt.dst</a:t>
            </a:r>
            <a:r>
              <a:rPr lang="en-US" altLang="zh-CN" sz="1600">
                <a:solidFill>
                  <a:srgbClr val="C00000"/>
                </a:solidFill>
                <a:latin typeface="Tw Cen MT" panose="020B0602020104020603" pitchFamily="34" charset="77"/>
                <a:cs typeface="Courier New" panose="02070309020205020404" pitchFamily="49" charset="0"/>
              </a:rPr>
              <a:t> + </a:t>
            </a:r>
            <a:r>
              <a:rPr lang="en-US" altLang="zh-CN" sz="1600" err="1">
                <a:solidFill>
                  <a:srgbClr val="C00000"/>
                </a:solidFill>
                <a:latin typeface="Tw Cen MT" panose="020B0602020104020603" pitchFamily="34" charset="77"/>
                <a:cs typeface="Courier New" panose="02070309020205020404" pitchFamily="49" charset="0"/>
              </a:rPr>
              <a:t>pkt.type</a:t>
            </a:r>
            <a:endParaRPr lang="en-US" sz="1600">
              <a:solidFill>
                <a:srgbClr val="C00000"/>
              </a:solidFill>
              <a:latin typeface="Tw Cen MT" panose="020B0602020104020603" pitchFamily="34" charset="77"/>
              <a:cs typeface="Courier New" panose="02070309020205020404" pitchFamily="49" charset="0"/>
            </a:endParaRPr>
          </a:p>
        </p:txBody>
      </p:sp>
      <p:cxnSp>
        <p:nvCxnSpPr>
          <p:cNvPr id="254" name="Elbow Connector 253">
            <a:extLst>
              <a:ext uri="{FF2B5EF4-FFF2-40B4-BE49-F238E27FC236}">
                <a16:creationId xmlns:a16="http://schemas.microsoft.com/office/drawing/2014/main" id="{83493CD5-FC5C-22A5-4F88-81FDC4E4811F}"/>
              </a:ext>
            </a:extLst>
          </p:cNvPr>
          <p:cNvCxnSpPr>
            <a:cxnSpLocks/>
          </p:cNvCxnSpPr>
          <p:nvPr/>
        </p:nvCxnSpPr>
        <p:spPr>
          <a:xfrm rot="5400000" flipH="1" flipV="1">
            <a:off x="3295806" y="3545658"/>
            <a:ext cx="762483" cy="402979"/>
          </a:xfrm>
          <a:prstGeom prst="bentConnector3">
            <a:avLst>
              <a:gd name="adj1" fmla="val 12960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55" name="TextBox 254">
            <a:extLst>
              <a:ext uri="{FF2B5EF4-FFF2-40B4-BE49-F238E27FC236}">
                <a16:creationId xmlns:a16="http://schemas.microsoft.com/office/drawing/2014/main" id="{7CAB3F63-C17D-7FEE-B643-54628321914B}"/>
              </a:ext>
            </a:extLst>
          </p:cNvPr>
          <p:cNvSpPr txBox="1"/>
          <p:nvPr/>
        </p:nvSpPr>
        <p:spPr>
          <a:xfrm>
            <a:off x="4349936" y="3233926"/>
            <a:ext cx="1102400" cy="338554"/>
          </a:xfrm>
          <a:prstGeom prst="rect">
            <a:avLst/>
          </a:prstGeom>
          <a:noFill/>
        </p:spPr>
        <p:txBody>
          <a:bodyPr wrap="square" lIns="91440" tIns="45720" rIns="91440" bIns="45720" rtlCol="0" anchor="t">
            <a:spAutoFit/>
          </a:bodyPr>
          <a:lstStyle/>
          <a:p>
            <a:pPr algn="ctr"/>
            <a:r>
              <a:rPr lang="en-US" sz="1600" err="1">
                <a:latin typeface="Tw Cen MT" panose="020B0602020104020603" pitchFamily="34" charset="77"/>
              </a:rPr>
              <a:t>CQ.type</a:t>
            </a:r>
            <a:r>
              <a:rPr lang="en-US" sz="1600">
                <a:latin typeface="Tw Cen MT" panose="020B0602020104020603" pitchFamily="34" charset="77"/>
              </a:rPr>
              <a:t>(s)</a:t>
            </a:r>
            <a:endParaRPr lang="en-US" sz="1600" baseline="-25000">
              <a:latin typeface="Tw Cen MT" panose="020B0602020104020603" pitchFamily="34" charset="77"/>
            </a:endParaRPr>
          </a:p>
        </p:txBody>
      </p:sp>
      <p:pic>
        <p:nvPicPr>
          <p:cNvPr id="256" name="Picture 2" descr="A blue and white rectangular object&#10;&#10;Description automatically generated">
            <a:extLst>
              <a:ext uri="{FF2B5EF4-FFF2-40B4-BE49-F238E27FC236}">
                <a16:creationId xmlns:a16="http://schemas.microsoft.com/office/drawing/2014/main" id="{46503D20-0283-2429-3385-C3F3A55DFD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05" y="3963094"/>
            <a:ext cx="812958" cy="347342"/>
          </a:xfrm>
          <a:prstGeom prst="rect">
            <a:avLst/>
          </a:prstGeom>
          <a:noFill/>
          <a:extLst>
            <a:ext uri="{909E8E84-426E-40DD-AFC4-6F175D3DCCD1}">
              <a14:hiddenFill xmlns:a14="http://schemas.microsoft.com/office/drawing/2010/main">
                <a:solidFill>
                  <a:srgbClr val="FFFFFF"/>
                </a:solidFill>
              </a14:hiddenFill>
            </a:ext>
          </a:extLst>
        </p:spPr>
      </p:pic>
      <p:sp>
        <p:nvSpPr>
          <p:cNvPr id="257" name="Trapezoid 256">
            <a:extLst>
              <a:ext uri="{FF2B5EF4-FFF2-40B4-BE49-F238E27FC236}">
                <a16:creationId xmlns:a16="http://schemas.microsoft.com/office/drawing/2014/main" id="{97C49885-5EB2-660E-6C7B-7F5DBFA3B06B}"/>
              </a:ext>
            </a:extLst>
          </p:cNvPr>
          <p:cNvSpPr/>
          <p:nvPr/>
        </p:nvSpPr>
        <p:spPr>
          <a:xfrm rot="5400000">
            <a:off x="5052712" y="3787449"/>
            <a:ext cx="1684660" cy="381552"/>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258" name="TextBox 257">
            <a:extLst>
              <a:ext uri="{FF2B5EF4-FFF2-40B4-BE49-F238E27FC236}">
                <a16:creationId xmlns:a16="http://schemas.microsoft.com/office/drawing/2014/main" id="{53D76304-4BCE-95EC-B632-C75C16094E1A}"/>
              </a:ext>
            </a:extLst>
          </p:cNvPr>
          <p:cNvSpPr txBox="1"/>
          <p:nvPr/>
        </p:nvSpPr>
        <p:spPr>
          <a:xfrm rot="16200000">
            <a:off x="5043916" y="3789668"/>
            <a:ext cx="1684661"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2</a:t>
            </a:r>
          </a:p>
        </p:txBody>
      </p:sp>
      <p:cxnSp>
        <p:nvCxnSpPr>
          <p:cNvPr id="259" name="Straight Arrow Connector 258">
            <a:extLst>
              <a:ext uri="{FF2B5EF4-FFF2-40B4-BE49-F238E27FC236}">
                <a16:creationId xmlns:a16="http://schemas.microsoft.com/office/drawing/2014/main" id="{E4E1A825-0DA6-4370-14F6-CAC5B8F0E464}"/>
              </a:ext>
            </a:extLst>
          </p:cNvPr>
          <p:cNvCxnSpPr>
            <a:cxnSpLocks/>
          </p:cNvCxnSpPr>
          <p:nvPr/>
        </p:nvCxnSpPr>
        <p:spPr>
          <a:xfrm>
            <a:off x="5268920" y="3723482"/>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F8EAE208-DEC2-57A2-170C-B81AFCD3E2AC}"/>
              </a:ext>
            </a:extLst>
          </p:cNvPr>
          <p:cNvCxnSpPr>
            <a:cxnSpLocks/>
          </p:cNvCxnSpPr>
          <p:nvPr/>
        </p:nvCxnSpPr>
        <p:spPr>
          <a:xfrm>
            <a:off x="5272546" y="453366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1" name="Straight Arrow Connector 260">
            <a:extLst>
              <a:ext uri="{FF2B5EF4-FFF2-40B4-BE49-F238E27FC236}">
                <a16:creationId xmlns:a16="http://schemas.microsoft.com/office/drawing/2014/main" id="{426E9036-CF8B-6580-CCD7-18E40697BEDC}"/>
              </a:ext>
            </a:extLst>
          </p:cNvPr>
          <p:cNvCxnSpPr>
            <a:cxnSpLocks/>
          </p:cNvCxnSpPr>
          <p:nvPr/>
        </p:nvCxnSpPr>
        <p:spPr>
          <a:xfrm>
            <a:off x="5268920" y="412838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4" name="Elbow Connector 263">
            <a:extLst>
              <a:ext uri="{FF2B5EF4-FFF2-40B4-BE49-F238E27FC236}">
                <a16:creationId xmlns:a16="http://schemas.microsoft.com/office/drawing/2014/main" id="{D3E5074A-B0CF-5E6F-0105-D886C5E08F3D}"/>
              </a:ext>
            </a:extLst>
          </p:cNvPr>
          <p:cNvCxnSpPr>
            <a:cxnSpLocks/>
            <a:endCxn id="257" idx="1"/>
          </p:cNvCxnSpPr>
          <p:nvPr/>
        </p:nvCxnSpPr>
        <p:spPr>
          <a:xfrm rot="5400000" flipH="1" flipV="1">
            <a:off x="4994680" y="3621601"/>
            <a:ext cx="1302855" cy="497870"/>
          </a:xfrm>
          <a:prstGeom prst="bentConnector5">
            <a:avLst>
              <a:gd name="adj1" fmla="val 13546"/>
              <a:gd name="adj2" fmla="val 200"/>
              <a:gd name="adj3" fmla="val 13167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99" name="TextBox 298">
            <a:extLst>
              <a:ext uri="{FF2B5EF4-FFF2-40B4-BE49-F238E27FC236}">
                <a16:creationId xmlns:a16="http://schemas.microsoft.com/office/drawing/2014/main" id="{D9B7F394-6560-B42A-76B4-110CCBC003D6}"/>
              </a:ext>
            </a:extLst>
          </p:cNvPr>
          <p:cNvSpPr txBox="1"/>
          <p:nvPr/>
        </p:nvSpPr>
        <p:spPr>
          <a:xfrm>
            <a:off x="4336049" y="4713102"/>
            <a:ext cx="1090363" cy="338554"/>
          </a:xfrm>
          <a:prstGeom prst="rect">
            <a:avLst/>
          </a:prstGeom>
          <a:noFill/>
        </p:spPr>
        <p:txBody>
          <a:bodyPr wrap="none" lIns="91440" tIns="45720" rIns="91440" bIns="45720" rtlCol="0" anchor="t">
            <a:spAutoFit/>
          </a:bodyPr>
          <a:lstStyle/>
          <a:p>
            <a:r>
              <a:rPr lang="en-US" sz="1600">
                <a:solidFill>
                  <a:schemeClr val="accent2">
                    <a:lumMod val="50000"/>
                  </a:schemeClr>
                </a:solidFill>
                <a:latin typeface="Tw Cen MT" panose="020B0602020104020603" pitchFamily="34" charset="77"/>
              </a:rPr>
              <a:t>Per </a:t>
            </a:r>
            <a:r>
              <a:rPr lang="en-US" sz="1600" err="1">
                <a:solidFill>
                  <a:schemeClr val="accent2">
                    <a:lumMod val="50000"/>
                  </a:schemeClr>
                </a:solidFill>
                <a:latin typeface="Tw Cen MT" panose="020B0602020104020603" pitchFamily="34" charset="77"/>
              </a:rPr>
              <a:t>CQ.dst</a:t>
            </a:r>
            <a:endParaRPr lang="en-US" sz="1600" baseline="-25000">
              <a:solidFill>
                <a:schemeClr val="accent2">
                  <a:lumMod val="50000"/>
                </a:schemeClr>
              </a:solidFill>
              <a:latin typeface="Tw Cen MT" panose="020B0602020104020603" pitchFamily="34" charset="77"/>
            </a:endParaRPr>
          </a:p>
        </p:txBody>
      </p:sp>
      <p:sp>
        <p:nvSpPr>
          <p:cNvPr id="300" name="TextBox 299">
            <a:extLst>
              <a:ext uri="{FF2B5EF4-FFF2-40B4-BE49-F238E27FC236}">
                <a16:creationId xmlns:a16="http://schemas.microsoft.com/office/drawing/2014/main" id="{6BF9C0D2-5544-3720-C944-5904819959E2}"/>
              </a:ext>
            </a:extLst>
          </p:cNvPr>
          <p:cNvSpPr txBox="1"/>
          <p:nvPr/>
        </p:nvSpPr>
        <p:spPr>
          <a:xfrm>
            <a:off x="1311187" y="3122027"/>
            <a:ext cx="1072922" cy="584775"/>
          </a:xfrm>
          <a:prstGeom prst="rect">
            <a:avLst/>
          </a:prstGeom>
          <a:noFill/>
        </p:spPr>
        <p:txBody>
          <a:bodyPr wrap="none" lIns="91440" tIns="45720" rIns="91440" bIns="45720" rtlCol="0" anchor="t">
            <a:spAutoFit/>
          </a:bodyPr>
          <a:lstStyle/>
          <a:p>
            <a:pPr algn="ctr"/>
            <a:r>
              <a:rPr lang="en-US" sz="1600">
                <a:latin typeface="Tw Cen MT" panose="020B0602020104020603" pitchFamily="34" charset="77"/>
              </a:rPr>
              <a:t>Cache Line</a:t>
            </a:r>
          </a:p>
          <a:p>
            <a:pPr algn="ctr"/>
            <a:r>
              <a:rPr lang="en-US" sz="1600">
                <a:latin typeface="Tw Cen MT" panose="020B0602020104020603" pitchFamily="34" charset="77"/>
              </a:rPr>
              <a:t>(64B)</a:t>
            </a:r>
          </a:p>
        </p:txBody>
      </p:sp>
      <p:sp>
        <p:nvSpPr>
          <p:cNvPr id="301" name="Trapezoid 300">
            <a:extLst>
              <a:ext uri="{FF2B5EF4-FFF2-40B4-BE49-F238E27FC236}">
                <a16:creationId xmlns:a16="http://schemas.microsoft.com/office/drawing/2014/main" id="{CA67BCCE-9602-8A6C-16C7-3A2B11D42F06}"/>
              </a:ext>
            </a:extLst>
          </p:cNvPr>
          <p:cNvSpPr/>
          <p:nvPr/>
        </p:nvSpPr>
        <p:spPr>
          <a:xfrm rot="10800000">
            <a:off x="1316830" y="4232046"/>
            <a:ext cx="1061980" cy="280844"/>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02" name="TextBox 301">
            <a:extLst>
              <a:ext uri="{FF2B5EF4-FFF2-40B4-BE49-F238E27FC236}">
                <a16:creationId xmlns:a16="http://schemas.microsoft.com/office/drawing/2014/main" id="{80FAE2A6-A3F9-8198-D6F4-4B544BC32C36}"/>
              </a:ext>
            </a:extLst>
          </p:cNvPr>
          <p:cNvSpPr txBox="1"/>
          <p:nvPr/>
        </p:nvSpPr>
        <p:spPr>
          <a:xfrm>
            <a:off x="1003877" y="4182856"/>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0</a:t>
            </a:r>
          </a:p>
        </p:txBody>
      </p:sp>
      <p:cxnSp>
        <p:nvCxnSpPr>
          <p:cNvPr id="303" name="Straight Arrow Connector 302">
            <a:extLst>
              <a:ext uri="{FF2B5EF4-FFF2-40B4-BE49-F238E27FC236}">
                <a16:creationId xmlns:a16="http://schemas.microsoft.com/office/drawing/2014/main" id="{BF636509-59FA-B9FB-4705-00FB8DBD65DA}"/>
              </a:ext>
            </a:extLst>
          </p:cNvPr>
          <p:cNvCxnSpPr>
            <a:cxnSpLocks/>
          </p:cNvCxnSpPr>
          <p:nvPr/>
        </p:nvCxnSpPr>
        <p:spPr>
          <a:xfrm>
            <a:off x="1871101" y="4522564"/>
            <a:ext cx="0" cy="554044"/>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04" name="Elbow Connector 303">
            <a:extLst>
              <a:ext uri="{FF2B5EF4-FFF2-40B4-BE49-F238E27FC236}">
                <a16:creationId xmlns:a16="http://schemas.microsoft.com/office/drawing/2014/main" id="{9EB032E8-6333-C25C-DC13-25A99204DE10}"/>
              </a:ext>
            </a:extLst>
          </p:cNvPr>
          <p:cNvCxnSpPr>
            <a:cxnSpLocks/>
            <a:endCxn id="301" idx="1"/>
          </p:cNvCxnSpPr>
          <p:nvPr/>
        </p:nvCxnSpPr>
        <p:spPr>
          <a:xfrm rot="5400000">
            <a:off x="1886028" y="3696466"/>
            <a:ext cx="1107535" cy="244468"/>
          </a:xfrm>
          <a:prstGeom prst="bentConnector2">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05" name="TextBox 304">
            <a:extLst>
              <a:ext uri="{FF2B5EF4-FFF2-40B4-BE49-F238E27FC236}">
                <a16:creationId xmlns:a16="http://schemas.microsoft.com/office/drawing/2014/main" id="{C14CD4AE-0760-D15E-0DAD-FCD068A13CE4}"/>
              </a:ext>
            </a:extLst>
          </p:cNvPr>
          <p:cNvSpPr txBox="1"/>
          <p:nvPr/>
        </p:nvSpPr>
        <p:spPr>
          <a:xfrm>
            <a:off x="1774821" y="2898130"/>
            <a:ext cx="1156231" cy="338554"/>
          </a:xfrm>
          <a:prstGeom prst="rect">
            <a:avLst/>
          </a:prstGeom>
          <a:noFill/>
        </p:spPr>
        <p:txBody>
          <a:bodyPr wrap="square" rtlCol="0">
            <a:spAutoFit/>
          </a:bodyPr>
          <a:lstStyle/>
          <a:p>
            <a:r>
              <a:rPr lang="en-US" altLang="zh-CN" sz="1600" err="1">
                <a:solidFill>
                  <a:srgbClr val="7030A0"/>
                </a:solidFill>
                <a:latin typeface="Tw Cen MT" panose="020B0602020104020603" pitchFamily="34" charset="77"/>
                <a:cs typeface="Courier New" panose="02070309020205020404" pitchFamily="49" charset="0"/>
              </a:rPr>
              <a:t>pkt.trim</a:t>
            </a:r>
            <a:endParaRPr lang="en-US" altLang="zh-CN" sz="1600">
              <a:solidFill>
                <a:srgbClr val="7030A0"/>
              </a:solidFill>
              <a:latin typeface="Tw Cen MT" panose="020B0602020104020603" pitchFamily="34" charset="77"/>
              <a:cs typeface="Courier New" panose="02070309020205020404" pitchFamily="49" charset="0"/>
            </a:endParaRPr>
          </a:p>
        </p:txBody>
      </p:sp>
      <p:sp>
        <p:nvSpPr>
          <p:cNvPr id="306" name="TextBox 305">
            <a:extLst>
              <a:ext uri="{FF2B5EF4-FFF2-40B4-BE49-F238E27FC236}">
                <a16:creationId xmlns:a16="http://schemas.microsoft.com/office/drawing/2014/main" id="{C940097B-530F-25A6-FBD3-5939419B52BC}"/>
              </a:ext>
            </a:extLst>
          </p:cNvPr>
          <p:cNvSpPr txBox="1"/>
          <p:nvPr/>
        </p:nvSpPr>
        <p:spPr>
          <a:xfrm>
            <a:off x="1814631" y="4537812"/>
            <a:ext cx="550151" cy="369332"/>
          </a:xfrm>
          <a:prstGeom prst="rect">
            <a:avLst/>
          </a:prstGeom>
          <a:noFill/>
        </p:spPr>
        <p:txBody>
          <a:bodyPr wrap="none" rtlCol="0">
            <a:spAutoFit/>
          </a:bodyPr>
          <a:lstStyle/>
          <a:p>
            <a:r>
              <a:rPr lang="en-US" b="1">
                <a:latin typeface="Tw Cen MT" panose="020B0602020104020603" pitchFamily="34" charset="77"/>
              </a:rPr>
              <a:t>16B</a:t>
            </a:r>
          </a:p>
        </p:txBody>
      </p:sp>
      <p:cxnSp>
        <p:nvCxnSpPr>
          <p:cNvPr id="307" name="Elbow Connector 306">
            <a:extLst>
              <a:ext uri="{FF2B5EF4-FFF2-40B4-BE49-F238E27FC236}">
                <a16:creationId xmlns:a16="http://schemas.microsoft.com/office/drawing/2014/main" id="{D420F3EE-9991-452E-7892-D3AED0F5FE24}"/>
              </a:ext>
            </a:extLst>
          </p:cNvPr>
          <p:cNvCxnSpPr>
            <a:cxnSpLocks/>
            <a:stCxn id="305" idx="1"/>
            <a:endCxn id="301" idx="3"/>
          </p:cNvCxnSpPr>
          <p:nvPr/>
        </p:nvCxnSpPr>
        <p:spPr>
          <a:xfrm rot="10800000" flipV="1">
            <a:off x="1378079" y="3067406"/>
            <a:ext cx="396742" cy="1305061"/>
          </a:xfrm>
          <a:prstGeom prst="bentConnector3">
            <a:avLst>
              <a:gd name="adj1" fmla="val 173057"/>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08" name="Elbow Connector 307">
            <a:extLst>
              <a:ext uri="{FF2B5EF4-FFF2-40B4-BE49-F238E27FC236}">
                <a16:creationId xmlns:a16="http://schemas.microsoft.com/office/drawing/2014/main" id="{D45813BE-19AD-9F88-E8BA-42BB74A670A3}"/>
              </a:ext>
            </a:extLst>
          </p:cNvPr>
          <p:cNvCxnSpPr>
            <a:cxnSpLocks/>
          </p:cNvCxnSpPr>
          <p:nvPr/>
        </p:nvCxnSpPr>
        <p:spPr>
          <a:xfrm>
            <a:off x="2362084" y="3911665"/>
            <a:ext cx="545973" cy="222115"/>
          </a:xfrm>
          <a:prstGeom prst="bentConnector3">
            <a:avLst>
              <a:gd name="adj1" fmla="val 60049"/>
            </a:avLst>
          </a:prstGeom>
          <a:ln w="38100">
            <a:solidFill>
              <a:schemeClr val="tx1">
                <a:alpha val="501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09" name="Elbow Connector 308">
            <a:extLst>
              <a:ext uri="{FF2B5EF4-FFF2-40B4-BE49-F238E27FC236}">
                <a16:creationId xmlns:a16="http://schemas.microsoft.com/office/drawing/2014/main" id="{50F228A7-6EC6-B998-7243-422577CCA71A}"/>
              </a:ext>
            </a:extLst>
          </p:cNvPr>
          <p:cNvCxnSpPr>
            <a:cxnSpLocks/>
          </p:cNvCxnSpPr>
          <p:nvPr/>
        </p:nvCxnSpPr>
        <p:spPr>
          <a:xfrm flipV="1">
            <a:off x="1861856" y="4175240"/>
            <a:ext cx="1313835" cy="889334"/>
          </a:xfrm>
          <a:prstGeom prst="bentConnector2">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0" name="TextBox 309">
            <a:extLst>
              <a:ext uri="{FF2B5EF4-FFF2-40B4-BE49-F238E27FC236}">
                <a16:creationId xmlns:a16="http://schemas.microsoft.com/office/drawing/2014/main" id="{DAA2D84B-864A-41EF-E0D6-43293BF55FDD}"/>
              </a:ext>
            </a:extLst>
          </p:cNvPr>
          <p:cNvSpPr txBox="1"/>
          <p:nvPr/>
        </p:nvSpPr>
        <p:spPr>
          <a:xfrm>
            <a:off x="1010950" y="5185641"/>
            <a:ext cx="1905110" cy="369332"/>
          </a:xfrm>
          <a:prstGeom prst="rect">
            <a:avLst/>
          </a:prstGeom>
          <a:noFill/>
        </p:spPr>
        <p:txBody>
          <a:bodyPr wrap="square" rtlCol="0">
            <a:spAutoFit/>
          </a:bodyPr>
          <a:lstStyle/>
          <a:p>
            <a:pPr algn="ctr"/>
            <a:r>
              <a:rPr lang="en-US" b="1">
                <a:solidFill>
                  <a:schemeClr val="accent5"/>
                </a:solidFill>
                <a:latin typeface="Tw Cen MT" panose="020B0602020104020603" pitchFamily="34" charset="77"/>
              </a:rPr>
              <a:t>Trim Engine</a:t>
            </a:r>
          </a:p>
        </p:txBody>
      </p:sp>
      <p:cxnSp>
        <p:nvCxnSpPr>
          <p:cNvPr id="311" name="Straight Arrow Connector 310">
            <a:extLst>
              <a:ext uri="{FF2B5EF4-FFF2-40B4-BE49-F238E27FC236}">
                <a16:creationId xmlns:a16="http://schemas.microsoft.com/office/drawing/2014/main" id="{762EA0CB-F9BA-885E-88BB-ACCB4C3AD6FD}"/>
              </a:ext>
            </a:extLst>
          </p:cNvPr>
          <p:cNvCxnSpPr>
            <a:cxnSpLocks/>
          </p:cNvCxnSpPr>
          <p:nvPr/>
        </p:nvCxnSpPr>
        <p:spPr>
          <a:xfrm>
            <a:off x="472329" y="3866040"/>
            <a:ext cx="803581" cy="1698"/>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29" name="Picture 328">
            <a:extLst>
              <a:ext uri="{FF2B5EF4-FFF2-40B4-BE49-F238E27FC236}">
                <a16:creationId xmlns:a16="http://schemas.microsoft.com/office/drawing/2014/main" id="{AD1FE252-6478-434A-DF92-8695E98A5260}"/>
              </a:ext>
            </a:extLst>
          </p:cNvPr>
          <p:cNvPicPr>
            <a:picLocks noChangeAspect="1"/>
          </p:cNvPicPr>
          <p:nvPr/>
        </p:nvPicPr>
        <p:blipFill>
          <a:blip r:embed="rId5"/>
          <a:stretch>
            <a:fillRect/>
          </a:stretch>
        </p:blipFill>
        <p:spPr>
          <a:xfrm>
            <a:off x="1308519" y="3697099"/>
            <a:ext cx="1078259" cy="404347"/>
          </a:xfrm>
          <a:prstGeom prst="rect">
            <a:avLst/>
          </a:prstGeom>
        </p:spPr>
      </p:pic>
      <p:pic>
        <p:nvPicPr>
          <p:cNvPr id="330" name="Picture 329">
            <a:extLst>
              <a:ext uri="{FF2B5EF4-FFF2-40B4-BE49-F238E27FC236}">
                <a16:creationId xmlns:a16="http://schemas.microsoft.com/office/drawing/2014/main" id="{38690ADC-425D-29B4-1809-0DC4363A9858}"/>
              </a:ext>
            </a:extLst>
          </p:cNvPr>
          <p:cNvPicPr>
            <a:picLocks noChangeAspect="1"/>
          </p:cNvPicPr>
          <p:nvPr/>
        </p:nvPicPr>
        <p:blipFill>
          <a:blip r:embed="rId6"/>
          <a:stretch>
            <a:fillRect/>
          </a:stretch>
        </p:blipFill>
        <p:spPr>
          <a:xfrm>
            <a:off x="1355111" y="4646330"/>
            <a:ext cx="418909" cy="395636"/>
          </a:xfrm>
          <a:prstGeom prst="rect">
            <a:avLst/>
          </a:prstGeom>
        </p:spPr>
      </p:pic>
      <p:pic>
        <p:nvPicPr>
          <p:cNvPr id="331" name="Picture 330">
            <a:extLst>
              <a:ext uri="{FF2B5EF4-FFF2-40B4-BE49-F238E27FC236}">
                <a16:creationId xmlns:a16="http://schemas.microsoft.com/office/drawing/2014/main" id="{F962580B-A3DF-B684-12F1-A736179C0160}"/>
              </a:ext>
            </a:extLst>
          </p:cNvPr>
          <p:cNvPicPr>
            <a:picLocks noChangeAspect="1"/>
          </p:cNvPicPr>
          <p:nvPr/>
        </p:nvPicPr>
        <p:blipFill>
          <a:blip r:embed="rId6"/>
          <a:stretch>
            <a:fillRect/>
          </a:stretch>
        </p:blipFill>
        <p:spPr>
          <a:xfrm>
            <a:off x="2986020" y="3697099"/>
            <a:ext cx="418909" cy="395636"/>
          </a:xfrm>
          <a:prstGeom prst="rect">
            <a:avLst/>
          </a:prstGeom>
        </p:spPr>
      </p:pic>
      <p:sp>
        <p:nvSpPr>
          <p:cNvPr id="10" name="TextBox 9">
            <a:extLst>
              <a:ext uri="{FF2B5EF4-FFF2-40B4-BE49-F238E27FC236}">
                <a16:creationId xmlns:a16="http://schemas.microsoft.com/office/drawing/2014/main" id="{AB946631-721E-258A-1C30-4514E8D4F9FD}"/>
              </a:ext>
            </a:extLst>
          </p:cNvPr>
          <p:cNvSpPr txBox="1"/>
          <p:nvPr/>
        </p:nvSpPr>
        <p:spPr>
          <a:xfrm>
            <a:off x="713305" y="6030920"/>
            <a:ext cx="2305183" cy="369332"/>
          </a:xfrm>
          <a:prstGeom prst="rect">
            <a:avLst/>
          </a:prstGeom>
          <a:noFill/>
        </p:spPr>
        <p:txBody>
          <a:bodyPr wrap="none" rtlCol="0">
            <a:spAutoFit/>
          </a:bodyPr>
          <a:lstStyle/>
          <a:p>
            <a:r>
              <a:rPr lang="en-US" b="1">
                <a:solidFill>
                  <a:schemeClr val="accent5"/>
                </a:solidFill>
                <a:latin typeface="Tw Cen MT" panose="020B0602020104020603" pitchFamily="34" charset="77"/>
              </a:rPr>
              <a:t>Decide the granularity</a:t>
            </a:r>
          </a:p>
        </p:txBody>
      </p:sp>
      <p:sp>
        <p:nvSpPr>
          <p:cNvPr id="11" name="TextBox 10">
            <a:extLst>
              <a:ext uri="{FF2B5EF4-FFF2-40B4-BE49-F238E27FC236}">
                <a16:creationId xmlns:a16="http://schemas.microsoft.com/office/drawing/2014/main" id="{B5B6D709-4E84-7C37-1494-C9A450E9DC70}"/>
              </a:ext>
            </a:extLst>
          </p:cNvPr>
          <p:cNvSpPr txBox="1"/>
          <p:nvPr/>
        </p:nvSpPr>
        <p:spPr>
          <a:xfrm>
            <a:off x="3404929" y="6046317"/>
            <a:ext cx="3194914" cy="369332"/>
          </a:xfrm>
          <a:prstGeom prst="rect">
            <a:avLst/>
          </a:prstGeom>
          <a:noFill/>
        </p:spPr>
        <p:txBody>
          <a:bodyPr wrap="none" rtlCol="0">
            <a:spAutoFit/>
          </a:bodyPr>
          <a:lstStyle/>
          <a:p>
            <a:r>
              <a:rPr lang="en-US" b="1">
                <a:solidFill>
                  <a:schemeClr val="accent2"/>
                </a:solidFill>
                <a:latin typeface="Tw Cen MT" panose="020B0602020104020603" pitchFamily="34" charset="77"/>
              </a:rPr>
              <a:t>Choose the stitching candidates</a:t>
            </a:r>
          </a:p>
        </p:txBody>
      </p:sp>
      <p:sp>
        <p:nvSpPr>
          <p:cNvPr id="12" name="TextBox 11">
            <a:extLst>
              <a:ext uri="{FF2B5EF4-FFF2-40B4-BE49-F238E27FC236}">
                <a16:creationId xmlns:a16="http://schemas.microsoft.com/office/drawing/2014/main" id="{AFD5F4F9-EFBD-994C-33D6-EC204150A0B2}"/>
              </a:ext>
            </a:extLst>
          </p:cNvPr>
          <p:cNvSpPr txBox="1"/>
          <p:nvPr/>
        </p:nvSpPr>
        <p:spPr>
          <a:xfrm>
            <a:off x="804975" y="2050819"/>
            <a:ext cx="8525242" cy="369332"/>
          </a:xfrm>
          <a:prstGeom prst="rect">
            <a:avLst/>
          </a:prstGeom>
          <a:noFill/>
        </p:spPr>
        <p:txBody>
          <a:bodyPr wrap="square" rtlCol="0">
            <a:spAutoFit/>
          </a:bodyPr>
          <a:lstStyle/>
          <a:p>
            <a:pPr algn="ctr"/>
            <a:r>
              <a:rPr lang="en-US" b="1" err="1">
                <a:latin typeface="Tw Cen MT" panose="020B0602020104020603" pitchFamily="34" charset="77"/>
              </a:rPr>
              <a:t>NetCrafter</a:t>
            </a:r>
            <a:r>
              <a:rPr lang="en-US" b="1">
                <a:latin typeface="Tw Cen MT" panose="020B0602020104020603" pitchFamily="34" charset="77"/>
              </a:rPr>
              <a:t> Controller  </a:t>
            </a:r>
          </a:p>
        </p:txBody>
      </p:sp>
      <p:sp>
        <p:nvSpPr>
          <p:cNvPr id="13" name="Rectangle 12">
            <a:extLst>
              <a:ext uri="{FF2B5EF4-FFF2-40B4-BE49-F238E27FC236}">
                <a16:creationId xmlns:a16="http://schemas.microsoft.com/office/drawing/2014/main" id="{7DBC3AED-5935-8911-C682-776F558B2ECA}"/>
              </a:ext>
            </a:extLst>
          </p:cNvPr>
          <p:cNvSpPr/>
          <p:nvPr/>
        </p:nvSpPr>
        <p:spPr>
          <a:xfrm>
            <a:off x="832274" y="2411875"/>
            <a:ext cx="8700609" cy="3229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340421D3-F36C-691B-B943-0D539967760F}"/>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1"/>
                </a:solidFill>
                <a:latin typeface="Tw Cen MT" panose="020B0602020104020603" pitchFamily="34" charset="77"/>
              </a:rPr>
              <a:t>Each cluster switch includes an integrated </a:t>
            </a:r>
            <a:r>
              <a:rPr lang="en-US" b="1" err="1">
                <a:solidFill>
                  <a:schemeClr val="accent1"/>
                </a:solidFill>
                <a:latin typeface="Tw Cen MT" panose="020B0602020104020603" pitchFamily="34" charset="77"/>
              </a:rPr>
              <a:t>NetCrafter</a:t>
            </a:r>
            <a:r>
              <a:rPr lang="en-US" b="1">
                <a:solidFill>
                  <a:schemeClr val="accent1"/>
                </a:solidFill>
                <a:latin typeface="Tw Cen MT" panose="020B0602020104020603" pitchFamily="34" charset="77"/>
              </a:rPr>
              <a:t> controller</a:t>
            </a:r>
          </a:p>
        </p:txBody>
      </p:sp>
      <p:sp>
        <p:nvSpPr>
          <p:cNvPr id="17" name="Title 1">
            <a:extLst>
              <a:ext uri="{FF2B5EF4-FFF2-40B4-BE49-F238E27FC236}">
                <a16:creationId xmlns:a16="http://schemas.microsoft.com/office/drawing/2014/main" id="{140B3E66-F401-DB94-CFD8-F8DB41251308}"/>
              </a:ext>
            </a:extLst>
          </p:cNvPr>
          <p:cNvSpPr>
            <a:spLocks noGrp="1"/>
          </p:cNvSpPr>
          <p:nvPr>
            <p:ph type="title"/>
          </p:nvPr>
        </p:nvSpPr>
        <p:spPr>
          <a:xfrm>
            <a:off x="731713" y="254284"/>
            <a:ext cx="10515600" cy="1325563"/>
          </a:xfrm>
        </p:spPr>
        <p:txBody>
          <a:bodyPr/>
          <a:lstStyle/>
          <a:p>
            <a:r>
              <a:rPr lang="en-US"/>
              <a:t>Mechanism: </a:t>
            </a:r>
            <a:r>
              <a:rPr lang="en-US" err="1"/>
              <a:t>NetCrafter</a:t>
            </a:r>
            <a:endParaRPr lang="en-US"/>
          </a:p>
        </p:txBody>
      </p:sp>
      <p:pic>
        <p:nvPicPr>
          <p:cNvPr id="18" name="Graphic 17" descr="Scissors with solid fill">
            <a:extLst>
              <a:ext uri="{FF2B5EF4-FFF2-40B4-BE49-F238E27FC236}">
                <a16:creationId xmlns:a16="http://schemas.microsoft.com/office/drawing/2014/main" id="{6AF824B0-9668-4C84-64A1-224FB2D4B0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2452" y="498490"/>
            <a:ext cx="743683" cy="743683"/>
          </a:xfrm>
          <a:prstGeom prst="rect">
            <a:avLst/>
          </a:prstGeom>
        </p:spPr>
      </p:pic>
      <p:pic>
        <p:nvPicPr>
          <p:cNvPr id="19" name="Graphic 18" descr="Alterations &amp; Tailoring with solid fill">
            <a:extLst>
              <a:ext uri="{FF2B5EF4-FFF2-40B4-BE49-F238E27FC236}">
                <a16:creationId xmlns:a16="http://schemas.microsoft.com/office/drawing/2014/main" id="{07CE142A-BFDA-8C68-6160-9698502995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67459" y="452899"/>
            <a:ext cx="727141" cy="727141"/>
          </a:xfrm>
          <a:prstGeom prst="rect">
            <a:avLst/>
          </a:prstGeom>
        </p:spPr>
      </p:pic>
      <p:pic>
        <p:nvPicPr>
          <p:cNvPr id="20" name="Graphic 19" descr="Alterations &amp; Tailoring with solid fill">
            <a:extLst>
              <a:ext uri="{FF2B5EF4-FFF2-40B4-BE49-F238E27FC236}">
                <a16:creationId xmlns:a16="http://schemas.microsoft.com/office/drawing/2014/main" id="{3F5CE3BB-CDDF-E112-FDF2-D9A2F286C31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35411" y="556752"/>
            <a:ext cx="627378" cy="627378"/>
          </a:xfrm>
          <a:prstGeom prst="rect">
            <a:avLst/>
          </a:prstGeom>
        </p:spPr>
      </p:pic>
    </p:spTree>
    <p:custDataLst>
      <p:tags r:id="rId1"/>
    </p:custDataLst>
    <p:extLst>
      <p:ext uri="{BB962C8B-B14F-4D97-AF65-F5344CB8AC3E}">
        <p14:creationId xmlns:p14="http://schemas.microsoft.com/office/powerpoint/2010/main" val="296843111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8D57F-3418-378A-B486-8873AE127996}"/>
            </a:ext>
          </a:extLst>
        </p:cNvPr>
        <p:cNvGrpSpPr/>
        <p:nvPr/>
      </p:nvGrpSpPr>
      <p:grpSpPr>
        <a:xfrm>
          <a:off x="0" y="0"/>
          <a:ext cx="0" cy="0"/>
          <a:chOff x="0" y="0"/>
          <a:chExt cx="0" cy="0"/>
        </a:xfrm>
      </p:grpSpPr>
      <p:sp>
        <p:nvSpPr>
          <p:cNvPr id="53" name="Rectangle 52">
            <a:extLst>
              <a:ext uri="{FF2B5EF4-FFF2-40B4-BE49-F238E27FC236}">
                <a16:creationId xmlns:a16="http://schemas.microsoft.com/office/drawing/2014/main" id="{0A1BE81F-8112-FD8E-FEB9-888B207C967B}"/>
              </a:ext>
            </a:extLst>
          </p:cNvPr>
          <p:cNvSpPr/>
          <p:nvPr/>
        </p:nvSpPr>
        <p:spPr>
          <a:xfrm>
            <a:off x="6574851" y="2556236"/>
            <a:ext cx="2817011" cy="2986499"/>
          </a:xfrm>
          <a:prstGeom prst="rect">
            <a:avLst/>
          </a:prstGeom>
          <a:solidFill>
            <a:schemeClr val="accent6">
              <a:lumMod val="20000"/>
              <a:lumOff val="8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5" name="Rectangle 4">
            <a:extLst>
              <a:ext uri="{FF2B5EF4-FFF2-40B4-BE49-F238E27FC236}">
                <a16:creationId xmlns:a16="http://schemas.microsoft.com/office/drawing/2014/main" id="{032CEC71-91E4-AB3C-75A5-9BC5D668F675}"/>
              </a:ext>
            </a:extLst>
          </p:cNvPr>
          <p:cNvSpPr/>
          <p:nvPr/>
        </p:nvSpPr>
        <p:spPr>
          <a:xfrm>
            <a:off x="2904394" y="2570873"/>
            <a:ext cx="3670457" cy="2986499"/>
          </a:xfrm>
          <a:prstGeom prst="rect">
            <a:avLst/>
          </a:prstGeom>
          <a:solidFill>
            <a:schemeClr val="accent2">
              <a:lumMod val="20000"/>
              <a:lumOff val="8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6" name="Rectangle 5">
            <a:extLst>
              <a:ext uri="{FF2B5EF4-FFF2-40B4-BE49-F238E27FC236}">
                <a16:creationId xmlns:a16="http://schemas.microsoft.com/office/drawing/2014/main" id="{697747F0-9DAA-B7A9-4B6B-0A5D65FBE281}"/>
              </a:ext>
            </a:extLst>
          </p:cNvPr>
          <p:cNvSpPr/>
          <p:nvPr/>
        </p:nvSpPr>
        <p:spPr>
          <a:xfrm>
            <a:off x="934973" y="2556236"/>
            <a:ext cx="1974558" cy="2986499"/>
          </a:xfrm>
          <a:prstGeom prst="rect">
            <a:avLst/>
          </a:prstGeom>
          <a:solidFill>
            <a:schemeClr val="tx2">
              <a:lumMod val="20000"/>
              <a:lumOff val="8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cxnSp>
        <p:nvCxnSpPr>
          <p:cNvPr id="8" name="Straight Arrow Connector 7">
            <a:extLst>
              <a:ext uri="{FF2B5EF4-FFF2-40B4-BE49-F238E27FC236}">
                <a16:creationId xmlns:a16="http://schemas.microsoft.com/office/drawing/2014/main" id="{00A551B7-EAE1-095D-3C2E-05926BD797F6}"/>
              </a:ext>
            </a:extLst>
          </p:cNvPr>
          <p:cNvCxnSpPr>
            <a:cxnSpLocks/>
          </p:cNvCxnSpPr>
          <p:nvPr/>
        </p:nvCxnSpPr>
        <p:spPr>
          <a:xfrm>
            <a:off x="1531362" y="4034744"/>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B1D46BC7-B049-580A-A9A1-CCEED01527B0}"/>
              </a:ext>
            </a:extLst>
          </p:cNvPr>
          <p:cNvCxnSpPr>
            <a:cxnSpLocks/>
          </p:cNvCxnSpPr>
          <p:nvPr/>
        </p:nvCxnSpPr>
        <p:spPr>
          <a:xfrm>
            <a:off x="1741600"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53AA712-ECD5-74A6-78CE-89AD1C1669B3}"/>
              </a:ext>
            </a:extLst>
          </p:cNvPr>
          <p:cNvCxnSpPr>
            <a:cxnSpLocks/>
          </p:cNvCxnSpPr>
          <p:nvPr/>
        </p:nvCxnSpPr>
        <p:spPr>
          <a:xfrm>
            <a:off x="1945427"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81A9F26-5C6B-C43A-FE34-1A041D0977AE}"/>
              </a:ext>
            </a:extLst>
          </p:cNvPr>
          <p:cNvCxnSpPr>
            <a:cxnSpLocks/>
          </p:cNvCxnSpPr>
          <p:nvPr/>
        </p:nvCxnSpPr>
        <p:spPr>
          <a:xfrm>
            <a:off x="2144476"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AF043A64-58E0-6C45-0CB7-4A8052FA11BB}"/>
              </a:ext>
            </a:extLst>
          </p:cNvPr>
          <p:cNvSpPr/>
          <p:nvPr/>
        </p:nvSpPr>
        <p:spPr>
          <a:xfrm>
            <a:off x="1472935" y="4029769"/>
            <a:ext cx="789191" cy="687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14" name="Rounded Rectangle 13">
            <a:extLst>
              <a:ext uri="{FF2B5EF4-FFF2-40B4-BE49-F238E27FC236}">
                <a16:creationId xmlns:a16="http://schemas.microsoft.com/office/drawing/2014/main" id="{38B9A083-62B6-7DB0-BA0C-258CF45250CE}"/>
              </a:ext>
            </a:extLst>
          </p:cNvPr>
          <p:cNvSpPr/>
          <p:nvPr/>
        </p:nvSpPr>
        <p:spPr>
          <a:xfrm>
            <a:off x="4408238" y="3513279"/>
            <a:ext cx="926804" cy="1226421"/>
          </a:xfrm>
          <a:prstGeom prst="roundRect">
            <a:avLst>
              <a:gd name="adj" fmla="val 10689"/>
            </a:avLst>
          </a:prstGeom>
          <a:solidFill>
            <a:srgbClr val="FFFFDC"/>
          </a:solidFill>
          <a:ln w="19050"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latin typeface="Tw Cen MT" panose="020B0602020104020603" pitchFamily="34" charset="77"/>
            </a:endParaRPr>
          </a:p>
        </p:txBody>
      </p:sp>
      <p:sp>
        <p:nvSpPr>
          <p:cNvPr id="15" name="TextBox 14">
            <a:extLst>
              <a:ext uri="{FF2B5EF4-FFF2-40B4-BE49-F238E27FC236}">
                <a16:creationId xmlns:a16="http://schemas.microsoft.com/office/drawing/2014/main" id="{C9879DAB-A0B6-F46E-2105-79AB6A5DE216}"/>
              </a:ext>
            </a:extLst>
          </p:cNvPr>
          <p:cNvSpPr txBox="1"/>
          <p:nvPr/>
        </p:nvSpPr>
        <p:spPr>
          <a:xfrm>
            <a:off x="4809042" y="2488296"/>
            <a:ext cx="1765814" cy="338554"/>
          </a:xfrm>
          <a:prstGeom prst="rect">
            <a:avLst/>
          </a:prstGeom>
          <a:noFill/>
        </p:spPr>
        <p:txBody>
          <a:bodyPr wrap="square" rtlCol="0">
            <a:spAutoFit/>
          </a:bodyPr>
          <a:lstStyle/>
          <a:p>
            <a:r>
              <a:rPr lang="en-US" sz="1600" err="1">
                <a:solidFill>
                  <a:srgbClr val="00B050"/>
                </a:solidFill>
                <a:latin typeface="Tw Cen MT" panose="020B0602020104020603" pitchFamily="34" charset="77"/>
              </a:rPr>
              <a:t>flit.empty_bytes</a:t>
            </a:r>
            <a:endParaRPr lang="en-US" sz="1600">
              <a:solidFill>
                <a:srgbClr val="00B050"/>
              </a:solidFill>
              <a:latin typeface="Tw Cen MT" panose="020B0602020104020603" pitchFamily="34" charset="77"/>
            </a:endParaRPr>
          </a:p>
        </p:txBody>
      </p:sp>
      <p:cxnSp>
        <p:nvCxnSpPr>
          <p:cNvPr id="16" name="Straight Arrow Connector 15">
            <a:extLst>
              <a:ext uri="{FF2B5EF4-FFF2-40B4-BE49-F238E27FC236}">
                <a16:creationId xmlns:a16="http://schemas.microsoft.com/office/drawing/2014/main" id="{D4AEBFDA-D1CA-8968-DB2B-7BD8B08504D8}"/>
              </a:ext>
            </a:extLst>
          </p:cNvPr>
          <p:cNvCxnSpPr>
            <a:cxnSpLocks/>
          </p:cNvCxnSpPr>
          <p:nvPr/>
        </p:nvCxnSpPr>
        <p:spPr>
          <a:xfrm flipV="1">
            <a:off x="2908057" y="4133780"/>
            <a:ext cx="741476" cy="298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rapezoid 16">
            <a:extLst>
              <a:ext uri="{FF2B5EF4-FFF2-40B4-BE49-F238E27FC236}">
                <a16:creationId xmlns:a16="http://schemas.microsoft.com/office/drawing/2014/main" id="{B57E2A93-6D87-E4C5-7274-87401D65654D}"/>
              </a:ext>
            </a:extLst>
          </p:cNvPr>
          <p:cNvSpPr/>
          <p:nvPr/>
        </p:nvSpPr>
        <p:spPr>
          <a:xfrm rot="5400000">
            <a:off x="3014666" y="3950790"/>
            <a:ext cx="1684660" cy="381552"/>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18" name="TextBox 17">
            <a:extLst>
              <a:ext uri="{FF2B5EF4-FFF2-40B4-BE49-F238E27FC236}">
                <a16:creationId xmlns:a16="http://schemas.microsoft.com/office/drawing/2014/main" id="{0AB43BF2-7F52-DD19-434E-1CDD6CECBB5D}"/>
              </a:ext>
            </a:extLst>
          </p:cNvPr>
          <p:cNvSpPr txBox="1"/>
          <p:nvPr/>
        </p:nvSpPr>
        <p:spPr>
          <a:xfrm rot="16200000">
            <a:off x="2965913" y="3952393"/>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1</a:t>
            </a:r>
          </a:p>
        </p:txBody>
      </p:sp>
      <p:cxnSp>
        <p:nvCxnSpPr>
          <p:cNvPr id="19" name="Straight Arrow Connector 18">
            <a:extLst>
              <a:ext uri="{FF2B5EF4-FFF2-40B4-BE49-F238E27FC236}">
                <a16:creationId xmlns:a16="http://schemas.microsoft.com/office/drawing/2014/main" id="{6CE89ADB-AEAB-F1BB-DF38-D46E1DC644B3}"/>
              </a:ext>
            </a:extLst>
          </p:cNvPr>
          <p:cNvCxnSpPr>
            <a:cxnSpLocks/>
          </p:cNvCxnSpPr>
          <p:nvPr/>
        </p:nvCxnSpPr>
        <p:spPr>
          <a:xfrm>
            <a:off x="4058585" y="3647342"/>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B45ECFA-08E7-CCC7-B738-9C703E9F558C}"/>
              </a:ext>
            </a:extLst>
          </p:cNvPr>
          <p:cNvCxnSpPr>
            <a:cxnSpLocks/>
          </p:cNvCxnSpPr>
          <p:nvPr/>
        </p:nvCxnSpPr>
        <p:spPr>
          <a:xfrm>
            <a:off x="4062211" y="4470217"/>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488D76C-2CEE-A533-1527-31D7B9015256}"/>
              </a:ext>
            </a:extLst>
          </p:cNvPr>
          <p:cNvCxnSpPr>
            <a:cxnSpLocks/>
          </p:cNvCxnSpPr>
          <p:nvPr/>
        </p:nvCxnSpPr>
        <p:spPr>
          <a:xfrm>
            <a:off x="4058585" y="403955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22" name="Picture 2" descr="A blue and white rectangular object&#10;&#10;Description automatically generated">
            <a:extLst>
              <a:ext uri="{FF2B5EF4-FFF2-40B4-BE49-F238E27FC236}">
                <a16:creationId xmlns:a16="http://schemas.microsoft.com/office/drawing/2014/main" id="{6910D9F9-C0B1-B746-F888-0380E60BD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192" y="3552587"/>
            <a:ext cx="812958" cy="34734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A blue and white rectangular object&#10;&#10;Description automatically generated">
            <a:extLst>
              <a:ext uri="{FF2B5EF4-FFF2-40B4-BE49-F238E27FC236}">
                <a16:creationId xmlns:a16="http://schemas.microsoft.com/office/drawing/2014/main" id="{C3CAD560-7E83-DBB7-9B53-C1F84068B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05" y="4360636"/>
            <a:ext cx="812958" cy="34734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AD27742-4EBE-F458-CCB3-29DDA6D4529F}"/>
              </a:ext>
            </a:extLst>
          </p:cNvPr>
          <p:cNvSpPr txBox="1"/>
          <p:nvPr/>
        </p:nvSpPr>
        <p:spPr>
          <a:xfrm>
            <a:off x="2935751" y="2819843"/>
            <a:ext cx="1873552" cy="338554"/>
          </a:xfrm>
          <a:prstGeom prst="rect">
            <a:avLst/>
          </a:prstGeom>
          <a:noFill/>
        </p:spPr>
        <p:txBody>
          <a:bodyPr wrap="square" rtlCol="0">
            <a:spAutoFit/>
          </a:bodyPr>
          <a:lstStyle/>
          <a:p>
            <a:r>
              <a:rPr lang="en-US" altLang="zh-CN" sz="1600" err="1">
                <a:solidFill>
                  <a:srgbClr val="C00000"/>
                </a:solidFill>
                <a:latin typeface="Tw Cen MT" panose="020B0602020104020603" pitchFamily="34" charset="77"/>
                <a:cs typeface="Courier New" panose="02070309020205020404" pitchFamily="49" charset="0"/>
              </a:rPr>
              <a:t>pkt.dst</a:t>
            </a:r>
            <a:r>
              <a:rPr lang="en-US" altLang="zh-CN" sz="1600">
                <a:solidFill>
                  <a:srgbClr val="C00000"/>
                </a:solidFill>
                <a:latin typeface="Tw Cen MT" panose="020B0602020104020603" pitchFamily="34" charset="77"/>
                <a:cs typeface="Courier New" panose="02070309020205020404" pitchFamily="49" charset="0"/>
              </a:rPr>
              <a:t> + </a:t>
            </a:r>
            <a:r>
              <a:rPr lang="en-US" altLang="zh-CN" sz="1600" err="1">
                <a:solidFill>
                  <a:srgbClr val="C00000"/>
                </a:solidFill>
                <a:latin typeface="Tw Cen MT" panose="020B0602020104020603" pitchFamily="34" charset="77"/>
                <a:cs typeface="Courier New" panose="02070309020205020404" pitchFamily="49" charset="0"/>
              </a:rPr>
              <a:t>pkt.type</a:t>
            </a:r>
            <a:endParaRPr lang="en-US" sz="1600">
              <a:solidFill>
                <a:srgbClr val="C00000"/>
              </a:solidFill>
              <a:latin typeface="Tw Cen MT" panose="020B0602020104020603" pitchFamily="34" charset="77"/>
              <a:cs typeface="Courier New" panose="02070309020205020404" pitchFamily="49" charset="0"/>
            </a:endParaRPr>
          </a:p>
        </p:txBody>
      </p:sp>
      <p:cxnSp>
        <p:nvCxnSpPr>
          <p:cNvPr id="25" name="Elbow Connector 24">
            <a:extLst>
              <a:ext uri="{FF2B5EF4-FFF2-40B4-BE49-F238E27FC236}">
                <a16:creationId xmlns:a16="http://schemas.microsoft.com/office/drawing/2014/main" id="{94BC328D-0FB6-517F-15B3-04C1EAA7CBE2}"/>
              </a:ext>
            </a:extLst>
          </p:cNvPr>
          <p:cNvCxnSpPr>
            <a:cxnSpLocks/>
          </p:cNvCxnSpPr>
          <p:nvPr/>
        </p:nvCxnSpPr>
        <p:spPr>
          <a:xfrm rot="5400000" flipH="1" flipV="1">
            <a:off x="3295806" y="3545658"/>
            <a:ext cx="762483" cy="402979"/>
          </a:xfrm>
          <a:prstGeom prst="bentConnector3">
            <a:avLst>
              <a:gd name="adj1" fmla="val 12960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87A23099-3B74-28A9-680B-C00BD94ADEB7}"/>
              </a:ext>
            </a:extLst>
          </p:cNvPr>
          <p:cNvSpPr txBox="1"/>
          <p:nvPr/>
        </p:nvSpPr>
        <p:spPr>
          <a:xfrm>
            <a:off x="4349936" y="3233926"/>
            <a:ext cx="1102400" cy="338554"/>
          </a:xfrm>
          <a:prstGeom prst="rect">
            <a:avLst/>
          </a:prstGeom>
          <a:noFill/>
        </p:spPr>
        <p:txBody>
          <a:bodyPr wrap="square" lIns="91440" tIns="45720" rIns="91440" bIns="45720" rtlCol="0" anchor="t">
            <a:spAutoFit/>
          </a:bodyPr>
          <a:lstStyle/>
          <a:p>
            <a:pPr algn="ctr"/>
            <a:r>
              <a:rPr lang="en-US" sz="1600" err="1">
                <a:latin typeface="Tw Cen MT" panose="020B0602020104020603" pitchFamily="34" charset="77"/>
              </a:rPr>
              <a:t>CQ.type</a:t>
            </a:r>
            <a:r>
              <a:rPr lang="en-US" sz="1600">
                <a:latin typeface="Tw Cen MT" panose="020B0602020104020603" pitchFamily="34" charset="77"/>
              </a:rPr>
              <a:t>(s)</a:t>
            </a:r>
            <a:endParaRPr lang="en-US" sz="1600" baseline="-25000">
              <a:latin typeface="Tw Cen MT" panose="020B0602020104020603" pitchFamily="34" charset="77"/>
            </a:endParaRPr>
          </a:p>
        </p:txBody>
      </p:sp>
      <p:pic>
        <p:nvPicPr>
          <p:cNvPr id="27" name="Picture 2" descr="A blue and white rectangular object&#10;&#10;Description automatically generated">
            <a:extLst>
              <a:ext uri="{FF2B5EF4-FFF2-40B4-BE49-F238E27FC236}">
                <a16:creationId xmlns:a16="http://schemas.microsoft.com/office/drawing/2014/main" id="{D45C0EA4-E929-087B-CF00-89E8CE53E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05" y="3963094"/>
            <a:ext cx="812958" cy="347342"/>
          </a:xfrm>
          <a:prstGeom prst="rect">
            <a:avLst/>
          </a:prstGeom>
          <a:noFill/>
          <a:extLst>
            <a:ext uri="{909E8E84-426E-40DD-AFC4-6F175D3DCCD1}">
              <a14:hiddenFill xmlns:a14="http://schemas.microsoft.com/office/drawing/2010/main">
                <a:solidFill>
                  <a:srgbClr val="FFFFFF"/>
                </a:solidFill>
              </a14:hiddenFill>
            </a:ext>
          </a:extLst>
        </p:spPr>
      </p:pic>
      <p:sp>
        <p:nvSpPr>
          <p:cNvPr id="28" name="Trapezoid 27">
            <a:extLst>
              <a:ext uri="{FF2B5EF4-FFF2-40B4-BE49-F238E27FC236}">
                <a16:creationId xmlns:a16="http://schemas.microsoft.com/office/drawing/2014/main" id="{50727E53-BF60-BC7C-F41D-6DD7682B285D}"/>
              </a:ext>
            </a:extLst>
          </p:cNvPr>
          <p:cNvSpPr/>
          <p:nvPr/>
        </p:nvSpPr>
        <p:spPr>
          <a:xfrm rot="5400000">
            <a:off x="5052712" y="3787449"/>
            <a:ext cx="1684660" cy="381552"/>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29" name="TextBox 28">
            <a:extLst>
              <a:ext uri="{FF2B5EF4-FFF2-40B4-BE49-F238E27FC236}">
                <a16:creationId xmlns:a16="http://schemas.microsoft.com/office/drawing/2014/main" id="{FA458F62-93A8-4277-F111-116C958B8973}"/>
              </a:ext>
            </a:extLst>
          </p:cNvPr>
          <p:cNvSpPr txBox="1"/>
          <p:nvPr/>
        </p:nvSpPr>
        <p:spPr>
          <a:xfrm rot="16200000">
            <a:off x="5043916" y="3789668"/>
            <a:ext cx="1684661"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2</a:t>
            </a:r>
          </a:p>
        </p:txBody>
      </p:sp>
      <p:cxnSp>
        <p:nvCxnSpPr>
          <p:cNvPr id="30" name="Straight Arrow Connector 29">
            <a:extLst>
              <a:ext uri="{FF2B5EF4-FFF2-40B4-BE49-F238E27FC236}">
                <a16:creationId xmlns:a16="http://schemas.microsoft.com/office/drawing/2014/main" id="{2704FEB0-D230-D8D7-3DF3-304CC39E60C6}"/>
              </a:ext>
            </a:extLst>
          </p:cNvPr>
          <p:cNvCxnSpPr>
            <a:cxnSpLocks/>
          </p:cNvCxnSpPr>
          <p:nvPr/>
        </p:nvCxnSpPr>
        <p:spPr>
          <a:xfrm>
            <a:off x="5268920" y="3723482"/>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B445AA8-F251-1FA4-A867-9E7B10D090EC}"/>
              </a:ext>
            </a:extLst>
          </p:cNvPr>
          <p:cNvCxnSpPr>
            <a:cxnSpLocks/>
          </p:cNvCxnSpPr>
          <p:nvPr/>
        </p:nvCxnSpPr>
        <p:spPr>
          <a:xfrm>
            <a:off x="5272546" y="453366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35F21EB-767F-AA36-54C3-5315C7A052E9}"/>
              </a:ext>
            </a:extLst>
          </p:cNvPr>
          <p:cNvCxnSpPr>
            <a:cxnSpLocks/>
          </p:cNvCxnSpPr>
          <p:nvPr/>
        </p:nvCxnSpPr>
        <p:spPr>
          <a:xfrm>
            <a:off x="5268920" y="412838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Elbow Connector 32">
            <a:extLst>
              <a:ext uri="{FF2B5EF4-FFF2-40B4-BE49-F238E27FC236}">
                <a16:creationId xmlns:a16="http://schemas.microsoft.com/office/drawing/2014/main" id="{064A1724-194E-633C-876E-F8D061D0A1EF}"/>
              </a:ext>
            </a:extLst>
          </p:cNvPr>
          <p:cNvCxnSpPr>
            <a:cxnSpLocks/>
            <a:endCxn id="28" idx="1"/>
          </p:cNvCxnSpPr>
          <p:nvPr/>
        </p:nvCxnSpPr>
        <p:spPr>
          <a:xfrm rot="5400000" flipH="1" flipV="1">
            <a:off x="4994680" y="3621601"/>
            <a:ext cx="1302855" cy="497870"/>
          </a:xfrm>
          <a:prstGeom prst="bentConnector5">
            <a:avLst>
              <a:gd name="adj1" fmla="val 13546"/>
              <a:gd name="adj2" fmla="val 200"/>
              <a:gd name="adj3" fmla="val 13167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56E57470-0F44-951D-D170-63889C5CC950}"/>
              </a:ext>
            </a:extLst>
          </p:cNvPr>
          <p:cNvSpPr txBox="1"/>
          <p:nvPr/>
        </p:nvSpPr>
        <p:spPr>
          <a:xfrm>
            <a:off x="4336049" y="4713102"/>
            <a:ext cx="1090363" cy="338554"/>
          </a:xfrm>
          <a:prstGeom prst="rect">
            <a:avLst/>
          </a:prstGeom>
          <a:noFill/>
        </p:spPr>
        <p:txBody>
          <a:bodyPr wrap="none" lIns="91440" tIns="45720" rIns="91440" bIns="45720" rtlCol="0" anchor="t">
            <a:spAutoFit/>
          </a:bodyPr>
          <a:lstStyle/>
          <a:p>
            <a:r>
              <a:rPr lang="en-US" sz="1600">
                <a:solidFill>
                  <a:schemeClr val="accent2">
                    <a:lumMod val="50000"/>
                  </a:schemeClr>
                </a:solidFill>
                <a:latin typeface="Tw Cen MT" panose="020B0602020104020603" pitchFamily="34" charset="77"/>
              </a:rPr>
              <a:t>Per </a:t>
            </a:r>
            <a:r>
              <a:rPr lang="en-US" sz="1600" err="1">
                <a:solidFill>
                  <a:schemeClr val="accent2">
                    <a:lumMod val="50000"/>
                  </a:schemeClr>
                </a:solidFill>
                <a:latin typeface="Tw Cen MT" panose="020B0602020104020603" pitchFamily="34" charset="77"/>
              </a:rPr>
              <a:t>CQ.dst</a:t>
            </a:r>
            <a:endParaRPr lang="en-US" sz="1600" baseline="-25000">
              <a:solidFill>
                <a:schemeClr val="accent2">
                  <a:lumMod val="50000"/>
                </a:schemeClr>
              </a:solidFill>
              <a:latin typeface="Tw Cen MT" panose="020B0602020104020603" pitchFamily="34" charset="77"/>
            </a:endParaRPr>
          </a:p>
        </p:txBody>
      </p:sp>
      <p:sp>
        <p:nvSpPr>
          <p:cNvPr id="35" name="TextBox 34">
            <a:extLst>
              <a:ext uri="{FF2B5EF4-FFF2-40B4-BE49-F238E27FC236}">
                <a16:creationId xmlns:a16="http://schemas.microsoft.com/office/drawing/2014/main" id="{C742D380-EA95-7555-A67D-1D93D0FD4D5E}"/>
              </a:ext>
            </a:extLst>
          </p:cNvPr>
          <p:cNvSpPr txBox="1"/>
          <p:nvPr/>
        </p:nvSpPr>
        <p:spPr>
          <a:xfrm>
            <a:off x="1311187" y="3122027"/>
            <a:ext cx="1072922" cy="584775"/>
          </a:xfrm>
          <a:prstGeom prst="rect">
            <a:avLst/>
          </a:prstGeom>
          <a:noFill/>
        </p:spPr>
        <p:txBody>
          <a:bodyPr wrap="none" lIns="91440" tIns="45720" rIns="91440" bIns="45720" rtlCol="0" anchor="t">
            <a:spAutoFit/>
          </a:bodyPr>
          <a:lstStyle/>
          <a:p>
            <a:pPr algn="ctr"/>
            <a:r>
              <a:rPr lang="en-US" sz="1600">
                <a:latin typeface="Tw Cen MT" panose="020B0602020104020603" pitchFamily="34" charset="77"/>
              </a:rPr>
              <a:t>Cache Line</a:t>
            </a:r>
          </a:p>
          <a:p>
            <a:pPr algn="ctr"/>
            <a:r>
              <a:rPr lang="en-US" sz="1600">
                <a:latin typeface="Tw Cen MT" panose="020B0602020104020603" pitchFamily="34" charset="77"/>
              </a:rPr>
              <a:t>(64B)</a:t>
            </a:r>
          </a:p>
        </p:txBody>
      </p:sp>
      <p:sp>
        <p:nvSpPr>
          <p:cNvPr id="36" name="Trapezoid 35">
            <a:extLst>
              <a:ext uri="{FF2B5EF4-FFF2-40B4-BE49-F238E27FC236}">
                <a16:creationId xmlns:a16="http://schemas.microsoft.com/office/drawing/2014/main" id="{4C8F4AB2-F7C3-F405-895E-5E59ABDCB5D4}"/>
              </a:ext>
            </a:extLst>
          </p:cNvPr>
          <p:cNvSpPr/>
          <p:nvPr/>
        </p:nvSpPr>
        <p:spPr>
          <a:xfrm rot="10800000">
            <a:off x="1316830" y="4232046"/>
            <a:ext cx="1061980" cy="280844"/>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7" name="TextBox 36">
            <a:extLst>
              <a:ext uri="{FF2B5EF4-FFF2-40B4-BE49-F238E27FC236}">
                <a16:creationId xmlns:a16="http://schemas.microsoft.com/office/drawing/2014/main" id="{07DBF459-89C1-F330-6B34-1BAB95D9DE9E}"/>
              </a:ext>
            </a:extLst>
          </p:cNvPr>
          <p:cNvSpPr txBox="1"/>
          <p:nvPr/>
        </p:nvSpPr>
        <p:spPr>
          <a:xfrm>
            <a:off x="1003877" y="4182856"/>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0</a:t>
            </a:r>
          </a:p>
        </p:txBody>
      </p:sp>
      <p:cxnSp>
        <p:nvCxnSpPr>
          <p:cNvPr id="38" name="Straight Arrow Connector 37">
            <a:extLst>
              <a:ext uri="{FF2B5EF4-FFF2-40B4-BE49-F238E27FC236}">
                <a16:creationId xmlns:a16="http://schemas.microsoft.com/office/drawing/2014/main" id="{1F21CFD8-9DF3-B46D-BABD-494BF5E1AD55}"/>
              </a:ext>
            </a:extLst>
          </p:cNvPr>
          <p:cNvCxnSpPr>
            <a:cxnSpLocks/>
          </p:cNvCxnSpPr>
          <p:nvPr/>
        </p:nvCxnSpPr>
        <p:spPr>
          <a:xfrm>
            <a:off x="1871101" y="4522564"/>
            <a:ext cx="0" cy="554044"/>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ECE77EE3-E89C-F5D4-B45E-6C9B57A40388}"/>
              </a:ext>
            </a:extLst>
          </p:cNvPr>
          <p:cNvCxnSpPr>
            <a:cxnSpLocks/>
            <a:endCxn id="36" idx="1"/>
          </p:cNvCxnSpPr>
          <p:nvPr/>
        </p:nvCxnSpPr>
        <p:spPr>
          <a:xfrm rot="5400000">
            <a:off x="1886028" y="3696466"/>
            <a:ext cx="1107535" cy="244468"/>
          </a:xfrm>
          <a:prstGeom prst="bentConnector2">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47CDC177-66ED-046B-D9D8-D07B8842F542}"/>
              </a:ext>
            </a:extLst>
          </p:cNvPr>
          <p:cNvSpPr txBox="1"/>
          <p:nvPr/>
        </p:nvSpPr>
        <p:spPr>
          <a:xfrm>
            <a:off x="1774821" y="2898130"/>
            <a:ext cx="1156231" cy="338554"/>
          </a:xfrm>
          <a:prstGeom prst="rect">
            <a:avLst/>
          </a:prstGeom>
          <a:noFill/>
        </p:spPr>
        <p:txBody>
          <a:bodyPr wrap="square" rtlCol="0">
            <a:spAutoFit/>
          </a:bodyPr>
          <a:lstStyle/>
          <a:p>
            <a:r>
              <a:rPr lang="en-US" altLang="zh-CN" sz="1600" err="1">
                <a:solidFill>
                  <a:srgbClr val="7030A0"/>
                </a:solidFill>
                <a:latin typeface="Tw Cen MT" panose="020B0602020104020603" pitchFamily="34" charset="77"/>
                <a:cs typeface="Courier New" panose="02070309020205020404" pitchFamily="49" charset="0"/>
              </a:rPr>
              <a:t>pkt.trim</a:t>
            </a:r>
            <a:endParaRPr lang="en-US" altLang="zh-CN" sz="1600">
              <a:solidFill>
                <a:srgbClr val="7030A0"/>
              </a:solidFill>
              <a:latin typeface="Tw Cen MT" panose="020B0602020104020603" pitchFamily="34" charset="77"/>
              <a:cs typeface="Courier New" panose="02070309020205020404" pitchFamily="49" charset="0"/>
            </a:endParaRPr>
          </a:p>
        </p:txBody>
      </p:sp>
      <p:sp>
        <p:nvSpPr>
          <p:cNvPr id="41" name="TextBox 40">
            <a:extLst>
              <a:ext uri="{FF2B5EF4-FFF2-40B4-BE49-F238E27FC236}">
                <a16:creationId xmlns:a16="http://schemas.microsoft.com/office/drawing/2014/main" id="{A58EAE4C-44C7-AB22-FD88-3503EFCCB818}"/>
              </a:ext>
            </a:extLst>
          </p:cNvPr>
          <p:cNvSpPr txBox="1"/>
          <p:nvPr/>
        </p:nvSpPr>
        <p:spPr>
          <a:xfrm>
            <a:off x="1814631" y="4537812"/>
            <a:ext cx="550151" cy="369332"/>
          </a:xfrm>
          <a:prstGeom prst="rect">
            <a:avLst/>
          </a:prstGeom>
          <a:noFill/>
        </p:spPr>
        <p:txBody>
          <a:bodyPr wrap="none" rtlCol="0">
            <a:spAutoFit/>
          </a:bodyPr>
          <a:lstStyle/>
          <a:p>
            <a:r>
              <a:rPr lang="en-US" b="1">
                <a:latin typeface="Tw Cen MT" panose="020B0602020104020603" pitchFamily="34" charset="77"/>
              </a:rPr>
              <a:t>16B</a:t>
            </a:r>
          </a:p>
        </p:txBody>
      </p:sp>
      <p:cxnSp>
        <p:nvCxnSpPr>
          <p:cNvPr id="42" name="Elbow Connector 41">
            <a:extLst>
              <a:ext uri="{FF2B5EF4-FFF2-40B4-BE49-F238E27FC236}">
                <a16:creationId xmlns:a16="http://schemas.microsoft.com/office/drawing/2014/main" id="{BB0C52CF-DDB0-32A5-2853-93755F615F89}"/>
              </a:ext>
            </a:extLst>
          </p:cNvPr>
          <p:cNvCxnSpPr>
            <a:cxnSpLocks/>
            <a:stCxn id="40" idx="1"/>
            <a:endCxn id="36" idx="3"/>
          </p:cNvCxnSpPr>
          <p:nvPr/>
        </p:nvCxnSpPr>
        <p:spPr>
          <a:xfrm rot="10800000" flipV="1">
            <a:off x="1378079" y="3067406"/>
            <a:ext cx="396742" cy="1305061"/>
          </a:xfrm>
          <a:prstGeom prst="bentConnector3">
            <a:avLst>
              <a:gd name="adj1" fmla="val 173057"/>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696B04E-3580-3170-8869-60751974533F}"/>
              </a:ext>
            </a:extLst>
          </p:cNvPr>
          <p:cNvCxnSpPr>
            <a:cxnSpLocks/>
          </p:cNvCxnSpPr>
          <p:nvPr/>
        </p:nvCxnSpPr>
        <p:spPr>
          <a:xfrm>
            <a:off x="2362084" y="3911665"/>
            <a:ext cx="545973" cy="222115"/>
          </a:xfrm>
          <a:prstGeom prst="bentConnector3">
            <a:avLst>
              <a:gd name="adj1" fmla="val 60049"/>
            </a:avLst>
          </a:prstGeom>
          <a:ln w="38100">
            <a:solidFill>
              <a:schemeClr val="tx1">
                <a:alpha val="501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Elbow Connector 43">
            <a:extLst>
              <a:ext uri="{FF2B5EF4-FFF2-40B4-BE49-F238E27FC236}">
                <a16:creationId xmlns:a16="http://schemas.microsoft.com/office/drawing/2014/main" id="{9A7BFD3D-0278-D5E4-88F5-F13E43552BBD}"/>
              </a:ext>
            </a:extLst>
          </p:cNvPr>
          <p:cNvCxnSpPr>
            <a:cxnSpLocks/>
          </p:cNvCxnSpPr>
          <p:nvPr/>
        </p:nvCxnSpPr>
        <p:spPr>
          <a:xfrm flipV="1">
            <a:off x="1861856" y="4175240"/>
            <a:ext cx="1313835" cy="889334"/>
          </a:xfrm>
          <a:prstGeom prst="bentConnector2">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3AB62244-7E00-03E2-DAB6-BEFA83F8FEDC}"/>
              </a:ext>
            </a:extLst>
          </p:cNvPr>
          <p:cNvSpPr txBox="1"/>
          <p:nvPr/>
        </p:nvSpPr>
        <p:spPr>
          <a:xfrm>
            <a:off x="1010950" y="5185641"/>
            <a:ext cx="1905110" cy="369332"/>
          </a:xfrm>
          <a:prstGeom prst="rect">
            <a:avLst/>
          </a:prstGeom>
          <a:noFill/>
        </p:spPr>
        <p:txBody>
          <a:bodyPr wrap="square" rtlCol="0">
            <a:spAutoFit/>
          </a:bodyPr>
          <a:lstStyle/>
          <a:p>
            <a:pPr algn="ctr"/>
            <a:r>
              <a:rPr lang="en-US" b="1">
                <a:solidFill>
                  <a:schemeClr val="accent5"/>
                </a:solidFill>
                <a:latin typeface="Tw Cen MT" panose="020B0602020104020603" pitchFamily="34" charset="77"/>
              </a:rPr>
              <a:t>Trim Engine</a:t>
            </a:r>
          </a:p>
        </p:txBody>
      </p:sp>
      <p:cxnSp>
        <p:nvCxnSpPr>
          <p:cNvPr id="46" name="Straight Arrow Connector 45">
            <a:extLst>
              <a:ext uri="{FF2B5EF4-FFF2-40B4-BE49-F238E27FC236}">
                <a16:creationId xmlns:a16="http://schemas.microsoft.com/office/drawing/2014/main" id="{9B053AAA-AF78-E493-B73E-2E8DB0A179EA}"/>
              </a:ext>
            </a:extLst>
          </p:cNvPr>
          <p:cNvCxnSpPr>
            <a:cxnSpLocks/>
          </p:cNvCxnSpPr>
          <p:nvPr/>
        </p:nvCxnSpPr>
        <p:spPr>
          <a:xfrm>
            <a:off x="472329" y="3866040"/>
            <a:ext cx="803581" cy="1698"/>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47" name="Picture 46">
            <a:extLst>
              <a:ext uri="{FF2B5EF4-FFF2-40B4-BE49-F238E27FC236}">
                <a16:creationId xmlns:a16="http://schemas.microsoft.com/office/drawing/2014/main" id="{7DAA0653-CF4D-72D7-0B74-F335B267C325}"/>
              </a:ext>
            </a:extLst>
          </p:cNvPr>
          <p:cNvPicPr>
            <a:picLocks noChangeAspect="1"/>
          </p:cNvPicPr>
          <p:nvPr/>
        </p:nvPicPr>
        <p:blipFill>
          <a:blip r:embed="rId5"/>
          <a:stretch>
            <a:fillRect/>
          </a:stretch>
        </p:blipFill>
        <p:spPr>
          <a:xfrm>
            <a:off x="1308519" y="3697099"/>
            <a:ext cx="1078259" cy="404347"/>
          </a:xfrm>
          <a:prstGeom prst="rect">
            <a:avLst/>
          </a:prstGeom>
        </p:spPr>
      </p:pic>
      <p:pic>
        <p:nvPicPr>
          <p:cNvPr id="49" name="Picture 48">
            <a:extLst>
              <a:ext uri="{FF2B5EF4-FFF2-40B4-BE49-F238E27FC236}">
                <a16:creationId xmlns:a16="http://schemas.microsoft.com/office/drawing/2014/main" id="{4EC8B24E-49B5-E818-5DD7-7338580C07D6}"/>
              </a:ext>
            </a:extLst>
          </p:cNvPr>
          <p:cNvPicPr>
            <a:picLocks noChangeAspect="1"/>
          </p:cNvPicPr>
          <p:nvPr/>
        </p:nvPicPr>
        <p:blipFill>
          <a:blip r:embed="rId6"/>
          <a:stretch>
            <a:fillRect/>
          </a:stretch>
        </p:blipFill>
        <p:spPr>
          <a:xfrm>
            <a:off x="1355111" y="4646330"/>
            <a:ext cx="418909" cy="395636"/>
          </a:xfrm>
          <a:prstGeom prst="rect">
            <a:avLst/>
          </a:prstGeom>
        </p:spPr>
      </p:pic>
      <p:pic>
        <p:nvPicPr>
          <p:cNvPr id="50" name="Picture 49">
            <a:extLst>
              <a:ext uri="{FF2B5EF4-FFF2-40B4-BE49-F238E27FC236}">
                <a16:creationId xmlns:a16="http://schemas.microsoft.com/office/drawing/2014/main" id="{F2A11162-6AE3-F192-DEDF-03D9BE225670}"/>
              </a:ext>
            </a:extLst>
          </p:cNvPr>
          <p:cNvPicPr>
            <a:picLocks noChangeAspect="1"/>
          </p:cNvPicPr>
          <p:nvPr/>
        </p:nvPicPr>
        <p:blipFill>
          <a:blip r:embed="rId6"/>
          <a:stretch>
            <a:fillRect/>
          </a:stretch>
        </p:blipFill>
        <p:spPr>
          <a:xfrm>
            <a:off x="2986020" y="3697099"/>
            <a:ext cx="418909" cy="395636"/>
          </a:xfrm>
          <a:prstGeom prst="rect">
            <a:avLst/>
          </a:prstGeom>
        </p:spPr>
      </p:pic>
      <p:sp>
        <p:nvSpPr>
          <p:cNvPr id="51" name="TextBox 50">
            <a:extLst>
              <a:ext uri="{FF2B5EF4-FFF2-40B4-BE49-F238E27FC236}">
                <a16:creationId xmlns:a16="http://schemas.microsoft.com/office/drawing/2014/main" id="{D06574CD-92F9-5FFE-A82B-F12291F5CCD0}"/>
              </a:ext>
            </a:extLst>
          </p:cNvPr>
          <p:cNvSpPr txBox="1"/>
          <p:nvPr/>
        </p:nvSpPr>
        <p:spPr>
          <a:xfrm>
            <a:off x="713305" y="6030920"/>
            <a:ext cx="2305183" cy="369332"/>
          </a:xfrm>
          <a:prstGeom prst="rect">
            <a:avLst/>
          </a:prstGeom>
          <a:noFill/>
        </p:spPr>
        <p:txBody>
          <a:bodyPr wrap="none" rtlCol="0">
            <a:spAutoFit/>
          </a:bodyPr>
          <a:lstStyle/>
          <a:p>
            <a:r>
              <a:rPr lang="en-US" b="1">
                <a:solidFill>
                  <a:schemeClr val="accent5"/>
                </a:solidFill>
                <a:latin typeface="Tw Cen MT" panose="020B0602020104020603" pitchFamily="34" charset="77"/>
              </a:rPr>
              <a:t>Decide the granularity</a:t>
            </a:r>
          </a:p>
        </p:txBody>
      </p:sp>
      <p:sp>
        <p:nvSpPr>
          <p:cNvPr id="52" name="TextBox 51">
            <a:extLst>
              <a:ext uri="{FF2B5EF4-FFF2-40B4-BE49-F238E27FC236}">
                <a16:creationId xmlns:a16="http://schemas.microsoft.com/office/drawing/2014/main" id="{910B48D5-1F8C-8189-B39B-F3F7B79C6409}"/>
              </a:ext>
            </a:extLst>
          </p:cNvPr>
          <p:cNvSpPr txBox="1"/>
          <p:nvPr/>
        </p:nvSpPr>
        <p:spPr>
          <a:xfrm>
            <a:off x="3404929" y="6046317"/>
            <a:ext cx="3194914" cy="369332"/>
          </a:xfrm>
          <a:prstGeom prst="rect">
            <a:avLst/>
          </a:prstGeom>
          <a:noFill/>
        </p:spPr>
        <p:txBody>
          <a:bodyPr wrap="none" rtlCol="0">
            <a:spAutoFit/>
          </a:bodyPr>
          <a:lstStyle/>
          <a:p>
            <a:r>
              <a:rPr lang="en-US" b="1">
                <a:solidFill>
                  <a:schemeClr val="accent2"/>
                </a:solidFill>
                <a:latin typeface="Tw Cen MT" panose="020B0602020104020603" pitchFamily="34" charset="77"/>
              </a:rPr>
              <a:t>Choose the stitching candidates</a:t>
            </a:r>
          </a:p>
        </p:txBody>
      </p:sp>
      <p:sp>
        <p:nvSpPr>
          <p:cNvPr id="4" name="Slide Number Placeholder 355">
            <a:extLst>
              <a:ext uri="{FF2B5EF4-FFF2-40B4-BE49-F238E27FC236}">
                <a16:creationId xmlns:a16="http://schemas.microsoft.com/office/drawing/2014/main" id="{BC9D49FB-579A-62F0-6636-E553CA22F952}"/>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49</a:t>
            </a:fld>
            <a:endParaRPr lang="en-US"/>
          </a:p>
        </p:txBody>
      </p:sp>
      <p:cxnSp>
        <p:nvCxnSpPr>
          <p:cNvPr id="262" name="Straight Arrow Connector 261">
            <a:extLst>
              <a:ext uri="{FF2B5EF4-FFF2-40B4-BE49-F238E27FC236}">
                <a16:creationId xmlns:a16="http://schemas.microsoft.com/office/drawing/2014/main" id="{F1D75550-B192-E622-D6D8-EFC3753E76F4}"/>
              </a:ext>
            </a:extLst>
          </p:cNvPr>
          <p:cNvCxnSpPr>
            <a:cxnSpLocks/>
          </p:cNvCxnSpPr>
          <p:nvPr/>
        </p:nvCxnSpPr>
        <p:spPr>
          <a:xfrm>
            <a:off x="6090517" y="3647145"/>
            <a:ext cx="107692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3" name="Straight Arrow Connector 262">
            <a:extLst>
              <a:ext uri="{FF2B5EF4-FFF2-40B4-BE49-F238E27FC236}">
                <a16:creationId xmlns:a16="http://schemas.microsoft.com/office/drawing/2014/main" id="{ADA5BA11-80DD-C354-CC1A-6BB6A9AFB2B7}"/>
              </a:ext>
            </a:extLst>
          </p:cNvPr>
          <p:cNvCxnSpPr>
            <a:cxnSpLocks/>
          </p:cNvCxnSpPr>
          <p:nvPr/>
        </p:nvCxnSpPr>
        <p:spPr>
          <a:xfrm>
            <a:off x="6068038" y="4457333"/>
            <a:ext cx="1102165"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5" name="TextBox 274">
            <a:extLst>
              <a:ext uri="{FF2B5EF4-FFF2-40B4-BE49-F238E27FC236}">
                <a16:creationId xmlns:a16="http://schemas.microsoft.com/office/drawing/2014/main" id="{499C14C4-ED7E-31B3-D4F0-2241127906C4}"/>
              </a:ext>
            </a:extLst>
          </p:cNvPr>
          <p:cNvSpPr txBox="1"/>
          <p:nvPr/>
        </p:nvSpPr>
        <p:spPr>
          <a:xfrm>
            <a:off x="5989823" y="3336181"/>
            <a:ext cx="1304122" cy="338554"/>
          </a:xfrm>
          <a:prstGeom prst="rect">
            <a:avLst/>
          </a:prstGeom>
          <a:noFill/>
        </p:spPr>
        <p:txBody>
          <a:bodyPr wrap="square" rtlCol="0">
            <a:spAutoFit/>
          </a:bodyPr>
          <a:lstStyle/>
          <a:p>
            <a:pPr algn="ctr"/>
            <a:r>
              <a:rPr lang="en-US" sz="1600">
                <a:solidFill>
                  <a:srgbClr val="00B050"/>
                </a:solidFill>
                <a:latin typeface="Tw Cen MT" panose="020B0602020104020603" pitchFamily="34" charset="77"/>
              </a:rPr>
              <a:t>Flit to Stitch</a:t>
            </a:r>
          </a:p>
        </p:txBody>
      </p:sp>
      <p:sp>
        <p:nvSpPr>
          <p:cNvPr id="276" name="TextBox 275">
            <a:extLst>
              <a:ext uri="{FF2B5EF4-FFF2-40B4-BE49-F238E27FC236}">
                <a16:creationId xmlns:a16="http://schemas.microsoft.com/office/drawing/2014/main" id="{EF8A7F1A-B2C6-F522-75B0-246A1742B183}"/>
              </a:ext>
            </a:extLst>
          </p:cNvPr>
          <p:cNvSpPr txBox="1"/>
          <p:nvPr/>
        </p:nvSpPr>
        <p:spPr>
          <a:xfrm>
            <a:off x="6168578" y="4438188"/>
            <a:ext cx="1080260" cy="338554"/>
          </a:xfrm>
          <a:prstGeom prst="rect">
            <a:avLst/>
          </a:prstGeom>
          <a:noFill/>
        </p:spPr>
        <p:txBody>
          <a:bodyPr wrap="square" rtlCol="0">
            <a:spAutoFit/>
          </a:bodyPr>
          <a:lstStyle/>
          <a:p>
            <a:pPr algn="ctr"/>
            <a:r>
              <a:rPr lang="en-US" sz="1600">
                <a:solidFill>
                  <a:srgbClr val="00B050"/>
                </a:solidFill>
                <a:latin typeface="Tw Cen MT" panose="020B0602020104020603" pitchFamily="34" charset="77"/>
              </a:rPr>
              <a:t>Candidate</a:t>
            </a:r>
          </a:p>
        </p:txBody>
      </p:sp>
      <p:sp>
        <p:nvSpPr>
          <p:cNvPr id="277" name="Rectangle 276">
            <a:extLst>
              <a:ext uri="{FF2B5EF4-FFF2-40B4-BE49-F238E27FC236}">
                <a16:creationId xmlns:a16="http://schemas.microsoft.com/office/drawing/2014/main" id="{923E476A-5C35-6AE8-BC7A-CAB5D7FA923A}"/>
              </a:ext>
            </a:extLst>
          </p:cNvPr>
          <p:cNvSpPr/>
          <p:nvPr/>
        </p:nvSpPr>
        <p:spPr>
          <a:xfrm>
            <a:off x="7173565" y="3058359"/>
            <a:ext cx="1976410" cy="1626637"/>
          </a:xfrm>
          <a:prstGeom prst="rect">
            <a:avLst/>
          </a:prstGeom>
          <a:solidFill>
            <a:schemeClr val="accent4">
              <a:lumMod val="20000"/>
              <a:lumOff val="80000"/>
            </a:schemeClr>
          </a:solidFill>
          <a:ln w="28575"/>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278" name="TextBox 277">
            <a:extLst>
              <a:ext uri="{FF2B5EF4-FFF2-40B4-BE49-F238E27FC236}">
                <a16:creationId xmlns:a16="http://schemas.microsoft.com/office/drawing/2014/main" id="{0D83BE9B-0155-7C56-1737-179D95020458}"/>
              </a:ext>
            </a:extLst>
          </p:cNvPr>
          <p:cNvSpPr txBox="1"/>
          <p:nvPr/>
        </p:nvSpPr>
        <p:spPr>
          <a:xfrm>
            <a:off x="7045824" y="2986092"/>
            <a:ext cx="2247048" cy="369332"/>
          </a:xfrm>
          <a:prstGeom prst="rect">
            <a:avLst/>
          </a:prstGeom>
          <a:noFill/>
        </p:spPr>
        <p:txBody>
          <a:bodyPr wrap="square" rtlCol="0">
            <a:spAutoFit/>
          </a:bodyPr>
          <a:lstStyle/>
          <a:p>
            <a:pPr algn="ctr"/>
            <a:r>
              <a:rPr lang="en-US" b="1">
                <a:solidFill>
                  <a:schemeClr val="accent4"/>
                </a:solidFill>
                <a:latin typeface="Tw Cen MT" panose="020B0602020104020603" pitchFamily="34" charset="77"/>
              </a:rPr>
              <a:t>Stitching Engine</a:t>
            </a:r>
          </a:p>
        </p:txBody>
      </p:sp>
      <p:sp>
        <p:nvSpPr>
          <p:cNvPr id="279" name="Rectangle 278">
            <a:extLst>
              <a:ext uri="{FF2B5EF4-FFF2-40B4-BE49-F238E27FC236}">
                <a16:creationId xmlns:a16="http://schemas.microsoft.com/office/drawing/2014/main" id="{8500825F-F0CB-FAE6-B5CB-58240A69013D}"/>
              </a:ext>
            </a:extLst>
          </p:cNvPr>
          <p:cNvSpPr/>
          <p:nvPr/>
        </p:nvSpPr>
        <p:spPr>
          <a:xfrm>
            <a:off x="7184513" y="3572550"/>
            <a:ext cx="356733" cy="144918"/>
          </a:xfrm>
          <a:prstGeom prst="rect">
            <a:avLst/>
          </a:prstGeom>
          <a:solidFill>
            <a:srgbClr val="AAAA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284" name="Straight Arrow Connector 283">
            <a:extLst>
              <a:ext uri="{FF2B5EF4-FFF2-40B4-BE49-F238E27FC236}">
                <a16:creationId xmlns:a16="http://schemas.microsoft.com/office/drawing/2014/main" id="{E1013761-A2FF-EFA3-FF76-9CBD1F3B2700}"/>
              </a:ext>
            </a:extLst>
          </p:cNvPr>
          <p:cNvCxnSpPr>
            <a:cxnSpLocks/>
          </p:cNvCxnSpPr>
          <p:nvPr/>
        </p:nvCxnSpPr>
        <p:spPr>
          <a:xfrm>
            <a:off x="7556957" y="3645546"/>
            <a:ext cx="622256" cy="244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5" name="Elbow Connector 284">
            <a:extLst>
              <a:ext uri="{FF2B5EF4-FFF2-40B4-BE49-F238E27FC236}">
                <a16:creationId xmlns:a16="http://schemas.microsoft.com/office/drawing/2014/main" id="{0B64C6A6-95A3-D335-56BF-2F53496BB3EA}"/>
              </a:ext>
            </a:extLst>
          </p:cNvPr>
          <p:cNvCxnSpPr>
            <a:cxnSpLocks/>
          </p:cNvCxnSpPr>
          <p:nvPr/>
        </p:nvCxnSpPr>
        <p:spPr>
          <a:xfrm rot="5400000" flipH="1" flipV="1">
            <a:off x="7255181" y="3809848"/>
            <a:ext cx="692948" cy="422660"/>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9" name="Rectangle 288">
            <a:extLst>
              <a:ext uri="{FF2B5EF4-FFF2-40B4-BE49-F238E27FC236}">
                <a16:creationId xmlns:a16="http://schemas.microsoft.com/office/drawing/2014/main" id="{D50D160A-6EBF-E14B-FEC4-EA838B7BC8E1}"/>
              </a:ext>
            </a:extLst>
          </p:cNvPr>
          <p:cNvSpPr/>
          <p:nvPr/>
        </p:nvSpPr>
        <p:spPr>
          <a:xfrm>
            <a:off x="7191130" y="4369087"/>
            <a:ext cx="356733" cy="144918"/>
          </a:xfrm>
          <a:prstGeom prst="rect">
            <a:avLst/>
          </a:prstGeom>
          <a:solidFill>
            <a:srgbClr val="AEAE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54" name="TextBox 53">
            <a:extLst>
              <a:ext uri="{FF2B5EF4-FFF2-40B4-BE49-F238E27FC236}">
                <a16:creationId xmlns:a16="http://schemas.microsoft.com/office/drawing/2014/main" id="{2DE78BD6-E86F-BFB4-8027-8786AC2725D6}"/>
              </a:ext>
            </a:extLst>
          </p:cNvPr>
          <p:cNvSpPr txBox="1"/>
          <p:nvPr/>
        </p:nvSpPr>
        <p:spPr>
          <a:xfrm>
            <a:off x="804975" y="2050819"/>
            <a:ext cx="8525242" cy="369332"/>
          </a:xfrm>
          <a:prstGeom prst="rect">
            <a:avLst/>
          </a:prstGeom>
          <a:noFill/>
        </p:spPr>
        <p:txBody>
          <a:bodyPr wrap="square" rtlCol="0">
            <a:spAutoFit/>
          </a:bodyPr>
          <a:lstStyle/>
          <a:p>
            <a:pPr algn="ctr"/>
            <a:r>
              <a:rPr lang="en-US" b="1" err="1">
                <a:latin typeface="Tw Cen MT" panose="020B0602020104020603" pitchFamily="34" charset="77"/>
              </a:rPr>
              <a:t>NetCrafter</a:t>
            </a:r>
            <a:r>
              <a:rPr lang="en-US" b="1">
                <a:latin typeface="Tw Cen MT" panose="020B0602020104020603" pitchFamily="34" charset="77"/>
              </a:rPr>
              <a:t> Controller  </a:t>
            </a:r>
          </a:p>
        </p:txBody>
      </p:sp>
      <p:sp>
        <p:nvSpPr>
          <p:cNvPr id="55" name="Rectangle 54">
            <a:extLst>
              <a:ext uri="{FF2B5EF4-FFF2-40B4-BE49-F238E27FC236}">
                <a16:creationId xmlns:a16="http://schemas.microsoft.com/office/drawing/2014/main" id="{99014291-3A5B-C060-2DF0-34ED78C77C7C}"/>
              </a:ext>
            </a:extLst>
          </p:cNvPr>
          <p:cNvSpPr/>
          <p:nvPr/>
        </p:nvSpPr>
        <p:spPr>
          <a:xfrm>
            <a:off x="832274" y="2411875"/>
            <a:ext cx="8700609" cy="3229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FCEC616-E993-E60B-7B5E-244DF43F9979}"/>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1"/>
                </a:solidFill>
                <a:latin typeface="Tw Cen MT" panose="020B0602020104020603" pitchFamily="34" charset="77"/>
              </a:rPr>
              <a:t>Each cluster switch includes an integrated </a:t>
            </a:r>
            <a:r>
              <a:rPr lang="en-US" b="1" err="1">
                <a:solidFill>
                  <a:schemeClr val="accent1"/>
                </a:solidFill>
                <a:latin typeface="Tw Cen MT" panose="020B0602020104020603" pitchFamily="34" charset="77"/>
              </a:rPr>
              <a:t>NetCrafter</a:t>
            </a:r>
            <a:r>
              <a:rPr lang="en-US" b="1">
                <a:solidFill>
                  <a:schemeClr val="accent1"/>
                </a:solidFill>
                <a:latin typeface="Tw Cen MT" panose="020B0602020104020603" pitchFamily="34" charset="77"/>
              </a:rPr>
              <a:t> controller</a:t>
            </a:r>
          </a:p>
        </p:txBody>
      </p:sp>
      <p:sp>
        <p:nvSpPr>
          <p:cNvPr id="63" name="Title 1">
            <a:extLst>
              <a:ext uri="{FF2B5EF4-FFF2-40B4-BE49-F238E27FC236}">
                <a16:creationId xmlns:a16="http://schemas.microsoft.com/office/drawing/2014/main" id="{2549905F-9599-3C70-45CB-A2680FBA6971}"/>
              </a:ext>
            </a:extLst>
          </p:cNvPr>
          <p:cNvSpPr>
            <a:spLocks noGrp="1"/>
          </p:cNvSpPr>
          <p:nvPr>
            <p:ph type="title"/>
          </p:nvPr>
        </p:nvSpPr>
        <p:spPr>
          <a:xfrm>
            <a:off x="731713" y="254284"/>
            <a:ext cx="10515600" cy="1325563"/>
          </a:xfrm>
        </p:spPr>
        <p:txBody>
          <a:bodyPr/>
          <a:lstStyle/>
          <a:p>
            <a:r>
              <a:rPr lang="en-US"/>
              <a:t>Mechanism: </a:t>
            </a:r>
            <a:r>
              <a:rPr lang="en-US" err="1"/>
              <a:t>NetCrafter</a:t>
            </a:r>
            <a:endParaRPr lang="en-US"/>
          </a:p>
        </p:txBody>
      </p:sp>
      <p:pic>
        <p:nvPicPr>
          <p:cNvPr id="192" name="Graphic 191" descr="Scissors with solid fill">
            <a:extLst>
              <a:ext uri="{FF2B5EF4-FFF2-40B4-BE49-F238E27FC236}">
                <a16:creationId xmlns:a16="http://schemas.microsoft.com/office/drawing/2014/main" id="{98C2D0BE-5890-35A0-AAB1-375322328A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2452" y="498490"/>
            <a:ext cx="743683" cy="743683"/>
          </a:xfrm>
          <a:prstGeom prst="rect">
            <a:avLst/>
          </a:prstGeom>
        </p:spPr>
      </p:pic>
      <p:pic>
        <p:nvPicPr>
          <p:cNvPr id="193" name="Graphic 192" descr="Alterations &amp; Tailoring with solid fill">
            <a:extLst>
              <a:ext uri="{FF2B5EF4-FFF2-40B4-BE49-F238E27FC236}">
                <a16:creationId xmlns:a16="http://schemas.microsoft.com/office/drawing/2014/main" id="{69F5F8D6-DF53-EBF5-8000-8FB67729AE6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67459" y="452899"/>
            <a:ext cx="727141" cy="727141"/>
          </a:xfrm>
          <a:prstGeom prst="rect">
            <a:avLst/>
          </a:prstGeom>
        </p:spPr>
      </p:pic>
      <p:pic>
        <p:nvPicPr>
          <p:cNvPr id="194" name="Graphic 193" descr="Alterations &amp; Tailoring with solid fill">
            <a:extLst>
              <a:ext uri="{FF2B5EF4-FFF2-40B4-BE49-F238E27FC236}">
                <a16:creationId xmlns:a16="http://schemas.microsoft.com/office/drawing/2014/main" id="{9C717A76-6B14-2F70-8629-8ABC81D23D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35411" y="556752"/>
            <a:ext cx="627378" cy="627378"/>
          </a:xfrm>
          <a:prstGeom prst="rect">
            <a:avLst/>
          </a:prstGeom>
        </p:spPr>
      </p:pic>
    </p:spTree>
    <p:custDataLst>
      <p:tags r:id="rId1"/>
    </p:custDataLst>
    <p:extLst>
      <p:ext uri="{BB962C8B-B14F-4D97-AF65-F5344CB8AC3E}">
        <p14:creationId xmlns:p14="http://schemas.microsoft.com/office/powerpoint/2010/main" val="396471436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4B29-6526-4CF6-95F0-A8F18AF7CF84}"/>
              </a:ext>
            </a:extLst>
          </p:cNvPr>
          <p:cNvSpPr>
            <a:spLocks noGrp="1"/>
          </p:cNvSpPr>
          <p:nvPr>
            <p:ph type="title"/>
          </p:nvPr>
        </p:nvSpPr>
        <p:spPr>
          <a:xfrm>
            <a:off x="838200" y="327547"/>
            <a:ext cx="10515600" cy="1325563"/>
          </a:xfrm>
        </p:spPr>
        <p:txBody>
          <a:bodyPr/>
          <a:lstStyle/>
          <a:p>
            <a:r>
              <a:rPr lang="en-US"/>
              <a:t>BACKGROUND</a:t>
            </a:r>
          </a:p>
        </p:txBody>
      </p:sp>
      <p:sp>
        <p:nvSpPr>
          <p:cNvPr id="3" name="Content Placeholder 2">
            <a:extLst>
              <a:ext uri="{FF2B5EF4-FFF2-40B4-BE49-F238E27FC236}">
                <a16:creationId xmlns:a16="http://schemas.microsoft.com/office/drawing/2014/main" id="{47803910-BC45-41C8-A062-6636AE095EBB}"/>
              </a:ext>
            </a:extLst>
          </p:cNvPr>
          <p:cNvSpPr>
            <a:spLocks noGrp="1"/>
          </p:cNvSpPr>
          <p:nvPr>
            <p:ph idx="1"/>
          </p:nvPr>
        </p:nvSpPr>
        <p:spPr>
          <a:xfrm>
            <a:off x="780323" y="1471775"/>
            <a:ext cx="11411677" cy="4351338"/>
          </a:xfrm>
        </p:spPr>
        <p:txBody>
          <a:bodyPr/>
          <a:lstStyle/>
          <a:p>
            <a:pPr marL="0" indent="0">
              <a:buNone/>
            </a:pPr>
            <a:r>
              <a:rPr lang="en-US">
                <a:latin typeface="Tw Cen MT" panose="020B0602020104020603" pitchFamily="34" charset="77"/>
              </a:rPr>
              <a:t>GPUs are used to accelerate a wide range of applications</a:t>
            </a:r>
          </a:p>
        </p:txBody>
      </p:sp>
      <p:pic>
        <p:nvPicPr>
          <p:cNvPr id="97" name="Picture 96">
            <a:extLst>
              <a:ext uri="{FF2B5EF4-FFF2-40B4-BE49-F238E27FC236}">
                <a16:creationId xmlns:a16="http://schemas.microsoft.com/office/drawing/2014/main" id="{68CA885B-60C0-A73A-89BD-320CAE4E5CE0}"/>
              </a:ext>
            </a:extLst>
          </p:cNvPr>
          <p:cNvPicPr>
            <a:picLocks noChangeAspect="1"/>
          </p:cNvPicPr>
          <p:nvPr/>
        </p:nvPicPr>
        <p:blipFill>
          <a:blip r:embed="rId4"/>
          <a:srcRect l="2513" t="3320" r="-233" b="3253"/>
          <a:stretch/>
        </p:blipFill>
        <p:spPr>
          <a:xfrm>
            <a:off x="6038214" y="2303255"/>
            <a:ext cx="5562465" cy="3541959"/>
          </a:xfrm>
          <a:prstGeom prst="rect">
            <a:avLst/>
          </a:prstGeom>
        </p:spPr>
      </p:pic>
      <p:sp>
        <p:nvSpPr>
          <p:cNvPr id="98" name="Rectangle 97">
            <a:extLst>
              <a:ext uri="{FF2B5EF4-FFF2-40B4-BE49-F238E27FC236}">
                <a16:creationId xmlns:a16="http://schemas.microsoft.com/office/drawing/2014/main" id="{3CC8EB16-63D3-DBB8-4831-DAD013579711}"/>
              </a:ext>
            </a:extLst>
          </p:cNvPr>
          <p:cNvSpPr/>
          <p:nvPr/>
        </p:nvSpPr>
        <p:spPr>
          <a:xfrm>
            <a:off x="2793845" y="6615633"/>
            <a:ext cx="6339813" cy="276999"/>
          </a:xfrm>
          <a:prstGeom prst="rect">
            <a:avLst/>
          </a:prstGeom>
        </p:spPr>
        <p:txBody>
          <a:bodyPr wrap="square">
            <a:spAutoFit/>
          </a:bodyPr>
          <a:lstStyle/>
          <a:p>
            <a:r>
              <a:rPr lang="en-US" sz="1200">
                <a:latin typeface="Arial" panose="020B0604020202020204" pitchFamily="34" charset="0"/>
                <a:cs typeface="Arial" panose="020B0604020202020204" pitchFamily="34" charset="0"/>
              </a:rPr>
              <a:t>   https://</a:t>
            </a:r>
            <a:r>
              <a:rPr lang="en-US" sz="1200" err="1">
                <a:latin typeface="Arial" panose="020B0604020202020204" pitchFamily="34" charset="0"/>
                <a:cs typeface="Arial" panose="020B0604020202020204" pitchFamily="34" charset="0"/>
              </a:rPr>
              <a:t>www.cerebras.net</a:t>
            </a:r>
            <a:r>
              <a:rPr lang="en-US" sz="1200">
                <a:latin typeface="Arial" panose="020B0604020202020204" pitchFamily="34" charset="0"/>
                <a:cs typeface="Arial" panose="020B0604020202020204" pitchFamily="34" charset="0"/>
              </a:rPr>
              <a:t>/blog/harnessing-the-power-of-sparsity-for-large-</a:t>
            </a:r>
            <a:r>
              <a:rPr lang="en-US" sz="1200" err="1">
                <a:latin typeface="Arial" panose="020B0604020202020204" pitchFamily="34" charset="0"/>
                <a:cs typeface="Arial" panose="020B0604020202020204" pitchFamily="34" charset="0"/>
              </a:rPr>
              <a:t>gpt</a:t>
            </a:r>
            <a:r>
              <a:rPr lang="en-US" sz="1200">
                <a:latin typeface="Arial" panose="020B0604020202020204" pitchFamily="34" charset="0"/>
                <a:cs typeface="Arial" panose="020B0604020202020204" pitchFamily="34" charset="0"/>
              </a:rPr>
              <a:t>-ai-models</a:t>
            </a:r>
          </a:p>
        </p:txBody>
      </p:sp>
      <p:pic>
        <p:nvPicPr>
          <p:cNvPr id="29" name="Picture 28">
            <a:extLst>
              <a:ext uri="{FF2B5EF4-FFF2-40B4-BE49-F238E27FC236}">
                <a16:creationId xmlns:a16="http://schemas.microsoft.com/office/drawing/2014/main" id="{DCD017E0-6088-8B75-043F-CF3B6548494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47567" y="2101863"/>
            <a:ext cx="1626047" cy="1626047"/>
          </a:xfrm>
          <a:prstGeom prst="rect">
            <a:avLst/>
          </a:prstGeom>
        </p:spPr>
      </p:pic>
      <p:pic>
        <p:nvPicPr>
          <p:cNvPr id="30" name="Picture 4" descr="Neural Network Icon 6234144">
            <a:extLst>
              <a:ext uri="{FF2B5EF4-FFF2-40B4-BE49-F238E27FC236}">
                <a16:creationId xmlns:a16="http://schemas.microsoft.com/office/drawing/2014/main" id="{548ADE8A-6458-C043-6F5C-A2A8DF1B4E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0794" y="1702099"/>
            <a:ext cx="2458954" cy="25096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9332D240-F935-E9FD-0CF7-C85E6F727BE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201" t="10359" r="10611" b="9858"/>
          <a:stretch/>
        </p:blipFill>
        <p:spPr bwMode="auto">
          <a:xfrm>
            <a:off x="2824164" y="4095097"/>
            <a:ext cx="1419907" cy="146762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4085638B-C948-7F9A-EA00-F3F05942A58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862810" y="4070047"/>
            <a:ext cx="1602088" cy="1467625"/>
          </a:xfrm>
          <a:prstGeom prst="rect">
            <a:avLst/>
          </a:prstGeom>
        </p:spPr>
      </p:pic>
      <p:pic>
        <p:nvPicPr>
          <p:cNvPr id="34" name="Picture 33" descr="A black and white icons of a person and a dna&#10;&#10;AI-generated content may be incorrect.">
            <a:extLst>
              <a:ext uri="{FF2B5EF4-FFF2-40B4-BE49-F238E27FC236}">
                <a16:creationId xmlns:a16="http://schemas.microsoft.com/office/drawing/2014/main" id="{5AA5E152-EB84-D02A-DF49-2E47F897BFB8}"/>
              </a:ext>
            </a:extLst>
          </p:cNvPr>
          <p:cNvPicPr>
            <a:picLocks noChangeAspect="1"/>
          </p:cNvPicPr>
          <p:nvPr/>
        </p:nvPicPr>
        <p:blipFill>
          <a:blip r:embed="rId9"/>
          <a:srcRect l="8690" t="11985" r="56563" b="30233"/>
          <a:stretch>
            <a:fillRect/>
          </a:stretch>
        </p:blipFill>
        <p:spPr>
          <a:xfrm>
            <a:off x="4287900" y="2189526"/>
            <a:ext cx="1323822" cy="1467616"/>
          </a:xfrm>
          <a:prstGeom prst="rect">
            <a:avLst/>
          </a:prstGeom>
        </p:spPr>
      </p:pic>
      <p:pic>
        <p:nvPicPr>
          <p:cNvPr id="35" name="Picture 34" descr="A black and white icons of a person and a dna&#10;&#10;AI-generated content may be incorrect.">
            <a:extLst>
              <a:ext uri="{FF2B5EF4-FFF2-40B4-BE49-F238E27FC236}">
                <a16:creationId xmlns:a16="http://schemas.microsoft.com/office/drawing/2014/main" id="{9C8CE34B-8480-CF7A-B818-E4848BAB3C61}"/>
              </a:ext>
            </a:extLst>
          </p:cNvPr>
          <p:cNvPicPr>
            <a:picLocks noChangeAspect="1"/>
          </p:cNvPicPr>
          <p:nvPr/>
        </p:nvPicPr>
        <p:blipFill>
          <a:blip r:embed="rId9"/>
          <a:srcRect l="54951" t="13071" r="9643" b="25928"/>
          <a:stretch>
            <a:fillRect/>
          </a:stretch>
        </p:blipFill>
        <p:spPr>
          <a:xfrm>
            <a:off x="4374058" y="4178921"/>
            <a:ext cx="1177740" cy="1393473"/>
          </a:xfrm>
          <a:prstGeom prst="rect">
            <a:avLst/>
          </a:prstGeom>
        </p:spPr>
      </p:pic>
      <p:sp>
        <p:nvSpPr>
          <p:cNvPr id="36" name="Rectangle 35">
            <a:extLst>
              <a:ext uri="{FF2B5EF4-FFF2-40B4-BE49-F238E27FC236}">
                <a16:creationId xmlns:a16="http://schemas.microsoft.com/office/drawing/2014/main" id="{2EC5151F-12F9-BD2C-C611-1B17ABB4CC6D}"/>
              </a:ext>
            </a:extLst>
          </p:cNvPr>
          <p:cNvSpPr/>
          <p:nvPr/>
        </p:nvSpPr>
        <p:spPr>
          <a:xfrm>
            <a:off x="2958644" y="5509644"/>
            <a:ext cx="1138421" cy="384721"/>
          </a:xfrm>
          <a:prstGeom prst="rect">
            <a:avLst/>
          </a:prstGeom>
        </p:spPr>
        <p:txBody>
          <a:bodyPr wrap="square">
            <a:spAutoFit/>
          </a:bodyPr>
          <a:lstStyle/>
          <a:p>
            <a:pPr lvl="0">
              <a:defRPr/>
            </a:pPr>
            <a:r>
              <a:rPr lang="en-US" sz="1900" b="1">
                <a:latin typeface="Tw Cen MT" panose="020B0602020104020603" pitchFamily="34" charset="77"/>
                <a:ea typeface="Roboto" panose="02000000000000000000" pitchFamily="2" charset="0"/>
                <a:cs typeface="Roboto" panose="02000000000000000000" pitchFamily="2" charset="0"/>
              </a:rPr>
              <a:t>ChatGPT</a:t>
            </a:r>
          </a:p>
        </p:txBody>
      </p:sp>
      <p:sp>
        <p:nvSpPr>
          <p:cNvPr id="37" name="Rectangle 36">
            <a:extLst>
              <a:ext uri="{FF2B5EF4-FFF2-40B4-BE49-F238E27FC236}">
                <a16:creationId xmlns:a16="http://schemas.microsoft.com/office/drawing/2014/main" id="{666DB6D7-85F6-717F-1096-F872E6A2BAFD}"/>
              </a:ext>
            </a:extLst>
          </p:cNvPr>
          <p:cNvSpPr/>
          <p:nvPr/>
        </p:nvSpPr>
        <p:spPr>
          <a:xfrm>
            <a:off x="641857" y="3651208"/>
            <a:ext cx="2162579" cy="384721"/>
          </a:xfrm>
          <a:prstGeom prst="rect">
            <a:avLst/>
          </a:prstGeom>
        </p:spPr>
        <p:txBody>
          <a:bodyPr wrap="square">
            <a:spAutoFit/>
          </a:bodyPr>
          <a:lstStyle/>
          <a:p>
            <a:pPr lvl="0">
              <a:defRPr/>
            </a:pPr>
            <a:r>
              <a:rPr lang="en-US" sz="1900" b="1">
                <a:latin typeface="Tw Cen MT" panose="020B0602020104020603" pitchFamily="34" charset="77"/>
                <a:ea typeface="Roboto" panose="02000000000000000000" pitchFamily="2" charset="0"/>
                <a:cs typeface="Roboto" panose="02000000000000000000" pitchFamily="2" charset="0"/>
              </a:rPr>
              <a:t>Graph Processing</a:t>
            </a:r>
          </a:p>
        </p:txBody>
      </p:sp>
      <p:sp>
        <p:nvSpPr>
          <p:cNvPr id="38" name="Rectangle 37">
            <a:extLst>
              <a:ext uri="{FF2B5EF4-FFF2-40B4-BE49-F238E27FC236}">
                <a16:creationId xmlns:a16="http://schemas.microsoft.com/office/drawing/2014/main" id="{BCC2B009-C4EC-136D-5D07-F0F21E1E148B}"/>
              </a:ext>
            </a:extLst>
          </p:cNvPr>
          <p:cNvSpPr/>
          <p:nvPr/>
        </p:nvSpPr>
        <p:spPr>
          <a:xfrm>
            <a:off x="3134201" y="3668614"/>
            <a:ext cx="747139" cy="384721"/>
          </a:xfrm>
          <a:prstGeom prst="rect">
            <a:avLst/>
          </a:prstGeom>
        </p:spPr>
        <p:txBody>
          <a:bodyPr wrap="square">
            <a:spAutoFit/>
          </a:bodyPr>
          <a:lstStyle/>
          <a:p>
            <a:pPr lvl="0">
              <a:defRPr/>
            </a:pPr>
            <a:r>
              <a:rPr lang="en-US" sz="1900" b="1">
                <a:latin typeface="Tw Cen MT" panose="020B0602020104020603" pitchFamily="34" charset="77"/>
                <a:ea typeface="Roboto" panose="02000000000000000000" pitchFamily="2" charset="0"/>
                <a:cs typeface="Roboto" panose="02000000000000000000" pitchFamily="2" charset="0"/>
              </a:rPr>
              <a:t>DNN</a:t>
            </a:r>
          </a:p>
        </p:txBody>
      </p:sp>
      <p:sp>
        <p:nvSpPr>
          <p:cNvPr id="39" name="Rectangle 38">
            <a:extLst>
              <a:ext uri="{FF2B5EF4-FFF2-40B4-BE49-F238E27FC236}">
                <a16:creationId xmlns:a16="http://schemas.microsoft.com/office/drawing/2014/main" id="{C5E2385C-32F8-A530-0A51-0C0D72865C47}"/>
              </a:ext>
            </a:extLst>
          </p:cNvPr>
          <p:cNvSpPr/>
          <p:nvPr/>
        </p:nvSpPr>
        <p:spPr>
          <a:xfrm>
            <a:off x="4540848" y="3662782"/>
            <a:ext cx="962381" cy="384721"/>
          </a:xfrm>
          <a:prstGeom prst="rect">
            <a:avLst/>
          </a:prstGeom>
        </p:spPr>
        <p:txBody>
          <a:bodyPr wrap="square">
            <a:spAutoFit/>
          </a:bodyPr>
          <a:lstStyle/>
          <a:p>
            <a:pPr lvl="0">
              <a:defRPr/>
            </a:pPr>
            <a:r>
              <a:rPr lang="en-US" sz="1900" b="1">
                <a:latin typeface="Tw Cen MT" panose="020B0602020104020603" pitchFamily="34" charset="77"/>
                <a:ea typeface="Roboto" panose="02000000000000000000" pitchFamily="2" charset="0"/>
                <a:cs typeface="Roboto" panose="02000000000000000000" pitchFamily="2" charset="0"/>
              </a:rPr>
              <a:t>AR/VR</a:t>
            </a:r>
          </a:p>
        </p:txBody>
      </p:sp>
      <p:sp>
        <p:nvSpPr>
          <p:cNvPr id="40" name="Rectangle 39">
            <a:extLst>
              <a:ext uri="{FF2B5EF4-FFF2-40B4-BE49-F238E27FC236}">
                <a16:creationId xmlns:a16="http://schemas.microsoft.com/office/drawing/2014/main" id="{8D5E1D83-9209-9902-8BE9-D1FCF7B291F4}"/>
              </a:ext>
            </a:extLst>
          </p:cNvPr>
          <p:cNvSpPr/>
          <p:nvPr/>
        </p:nvSpPr>
        <p:spPr>
          <a:xfrm>
            <a:off x="4312155" y="5499695"/>
            <a:ext cx="1775547" cy="384721"/>
          </a:xfrm>
          <a:prstGeom prst="rect">
            <a:avLst/>
          </a:prstGeom>
        </p:spPr>
        <p:txBody>
          <a:bodyPr wrap="square">
            <a:spAutoFit/>
          </a:bodyPr>
          <a:lstStyle/>
          <a:p>
            <a:pPr lvl="0">
              <a:defRPr/>
            </a:pPr>
            <a:r>
              <a:rPr lang="en-US" sz="1900" b="1">
                <a:latin typeface="Franklin Gothic Medium" panose="020B0603020102020204" pitchFamily="34" charset="0"/>
                <a:ea typeface="Roboto" panose="02000000000000000000" pitchFamily="2" charset="0"/>
                <a:cs typeface="Roboto" panose="02000000000000000000" pitchFamily="2" charset="0"/>
              </a:rPr>
              <a:t>Genomics</a:t>
            </a:r>
          </a:p>
        </p:txBody>
      </p:sp>
      <p:sp>
        <p:nvSpPr>
          <p:cNvPr id="41" name="Rectangle 40">
            <a:extLst>
              <a:ext uri="{FF2B5EF4-FFF2-40B4-BE49-F238E27FC236}">
                <a16:creationId xmlns:a16="http://schemas.microsoft.com/office/drawing/2014/main" id="{FEEDAD30-CCA6-436B-A52C-B86BD1EB94F2}"/>
              </a:ext>
            </a:extLst>
          </p:cNvPr>
          <p:cNvSpPr/>
          <p:nvPr/>
        </p:nvSpPr>
        <p:spPr>
          <a:xfrm>
            <a:off x="714428" y="5500499"/>
            <a:ext cx="1990680" cy="384721"/>
          </a:xfrm>
          <a:prstGeom prst="rect">
            <a:avLst/>
          </a:prstGeom>
        </p:spPr>
        <p:txBody>
          <a:bodyPr wrap="square">
            <a:spAutoFit/>
          </a:bodyPr>
          <a:lstStyle/>
          <a:p>
            <a:pPr lvl="0">
              <a:defRPr/>
            </a:pPr>
            <a:r>
              <a:rPr lang="en-US" sz="1900" b="1">
                <a:latin typeface="Tw Cen MT" panose="020B0602020104020603" pitchFamily="34" charset="77"/>
                <a:ea typeface="Roboto" panose="02000000000000000000" pitchFamily="2" charset="0"/>
                <a:cs typeface="Roboto" panose="02000000000000000000" pitchFamily="2" charset="0"/>
              </a:rPr>
              <a:t>HPC Workloads</a:t>
            </a:r>
          </a:p>
        </p:txBody>
      </p:sp>
      <p:sp>
        <p:nvSpPr>
          <p:cNvPr id="43" name="Rectangle 42">
            <a:extLst>
              <a:ext uri="{FF2B5EF4-FFF2-40B4-BE49-F238E27FC236}">
                <a16:creationId xmlns:a16="http://schemas.microsoft.com/office/drawing/2014/main" id="{3C9AD3D7-8938-32E3-6D73-A71F54A10EDD}"/>
              </a:ext>
            </a:extLst>
          </p:cNvPr>
          <p:cNvSpPr/>
          <p:nvPr/>
        </p:nvSpPr>
        <p:spPr>
          <a:xfrm rot="5400000">
            <a:off x="10610450" y="2097010"/>
            <a:ext cx="1217017" cy="3356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18FE63-3E0A-38F4-1CA1-7CA528B09494}"/>
              </a:ext>
            </a:extLst>
          </p:cNvPr>
          <p:cNvSpPr/>
          <p:nvPr/>
        </p:nvSpPr>
        <p:spPr>
          <a:xfrm rot="5400000">
            <a:off x="10059203" y="4549610"/>
            <a:ext cx="2899524" cy="3356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355">
            <a:extLst>
              <a:ext uri="{FF2B5EF4-FFF2-40B4-BE49-F238E27FC236}">
                <a16:creationId xmlns:a16="http://schemas.microsoft.com/office/drawing/2014/main" id="{BB65F3E2-B37B-E434-0EFF-F2C0FF6F0C34}"/>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a:t>
            </a:fld>
            <a:endParaRPr lang="en-US"/>
          </a:p>
        </p:txBody>
      </p:sp>
      <p:sp>
        <p:nvSpPr>
          <p:cNvPr id="6" name="Dikdörtgen 6">
            <a:extLst>
              <a:ext uri="{FF2B5EF4-FFF2-40B4-BE49-F238E27FC236}">
                <a16:creationId xmlns:a16="http://schemas.microsoft.com/office/drawing/2014/main" id="{6FA45DC8-3E7A-2516-BB58-83D144F3594C}"/>
              </a:ext>
            </a:extLst>
          </p:cNvPr>
          <p:cNvSpPr/>
          <p:nvPr/>
        </p:nvSpPr>
        <p:spPr bwMode="auto">
          <a:xfrm>
            <a:off x="159011" y="5920094"/>
            <a:ext cx="11857382" cy="667281"/>
          </a:xfrm>
          <a:prstGeom prst="roundRect">
            <a:avLst>
              <a:gd name="adj" fmla="val 28583"/>
            </a:avLst>
          </a:prstGeom>
          <a:solidFill>
            <a:srgbClr val="D5CDF7">
              <a:alpha val="60000"/>
            </a:srgbClr>
          </a:solidFill>
          <a:ln w="38100" cap="flat" cmpd="sng" algn="ctr">
            <a:noFill/>
            <a:prstDash val="solid"/>
            <a:round/>
            <a:headEnd type="none" w="med" len="med"/>
            <a:tailEnd type="none" w="med" len="med"/>
          </a:ln>
          <a:effectLst/>
        </p:spPr>
        <p:txBody>
          <a:bodyPr vert="horz" wrap="square" lIns="91440" tIns="36000" rIns="91440" bIns="36000" numCol="1" rtlCol="0" anchor="t" anchorCtr="0" compatLnSpc="1">
            <a:prstTxWarp prst="textNoShape">
              <a:avLst/>
            </a:prstTxWarp>
          </a:bodyPr>
          <a:lstStyle/>
          <a:p>
            <a:pPr algn="ctr"/>
            <a:endParaRPr lang="en-US" sz="3600">
              <a:latin typeface="Tw Cen MT" panose="020B0602020104020603" pitchFamily="34" charset="77"/>
            </a:endParaRPr>
          </a:p>
        </p:txBody>
      </p:sp>
      <p:sp>
        <p:nvSpPr>
          <p:cNvPr id="8" name="TextBox 7">
            <a:extLst>
              <a:ext uri="{FF2B5EF4-FFF2-40B4-BE49-F238E27FC236}">
                <a16:creationId xmlns:a16="http://schemas.microsoft.com/office/drawing/2014/main" id="{77BB5B2A-F20B-FD17-9ADA-43BB7B4AA371}"/>
              </a:ext>
            </a:extLst>
          </p:cNvPr>
          <p:cNvSpPr txBox="1"/>
          <p:nvPr/>
        </p:nvSpPr>
        <p:spPr>
          <a:xfrm>
            <a:off x="159011" y="5949911"/>
            <a:ext cx="11857382" cy="584775"/>
          </a:xfrm>
          <a:prstGeom prst="rect">
            <a:avLst/>
          </a:prstGeom>
          <a:noFill/>
        </p:spPr>
        <p:txBody>
          <a:bodyPr wrap="square" rtlCol="0">
            <a:spAutoFit/>
          </a:bodyPr>
          <a:lstStyle/>
          <a:p>
            <a:pPr algn="ctr"/>
            <a:r>
              <a:rPr lang="en-US" sz="3200">
                <a:latin typeface="Tw Cen MT" panose="020B0602020104020603" pitchFamily="34" charset="77"/>
              </a:rPr>
              <a:t>Rising application demands outgrow </a:t>
            </a:r>
            <a:r>
              <a:rPr lang="en-US" sz="3200" b="1">
                <a:solidFill>
                  <a:srgbClr val="E1257C"/>
                </a:solidFill>
                <a:latin typeface="Tw Cen MT" panose="020B0602020104020603" pitchFamily="34" charset="77"/>
                <a:ea typeface="Cambria"/>
              </a:rPr>
              <a:t>single-GPU</a:t>
            </a:r>
            <a:r>
              <a:rPr lang="en-US" sz="3200">
                <a:latin typeface="Tw Cen MT" panose="020B0602020104020603" pitchFamily="34" charset="77"/>
              </a:rPr>
              <a:t> capabilities</a:t>
            </a:r>
          </a:p>
        </p:txBody>
      </p:sp>
    </p:spTree>
    <p:custDataLst>
      <p:tags r:id="rId1"/>
    </p:custDataLst>
    <p:extLst>
      <p:ext uri="{BB962C8B-B14F-4D97-AF65-F5344CB8AC3E}">
        <p14:creationId xmlns:p14="http://schemas.microsoft.com/office/powerpoint/2010/main" val="162265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fade">
                                      <p:cBhvr>
                                        <p:cTn id="24" dur="500"/>
                                        <p:tgtEl>
                                          <p:spTgt spid="39"/>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9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36" grpId="0"/>
      <p:bldP spid="37" grpId="0"/>
      <p:bldP spid="38" grpId="0"/>
      <p:bldP spid="39" grpId="0"/>
      <p:bldP spid="40" grpId="0"/>
      <p:bldP spid="41" grpId="0"/>
      <p:bldP spid="6" grpId="0" animBg="1"/>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220A7-9081-9411-D7E8-61F6B0018CB9}"/>
            </a:ext>
          </a:extLst>
        </p:cNvPr>
        <p:cNvGrpSpPr/>
        <p:nvPr/>
      </p:nvGrpSpPr>
      <p:grpSpPr>
        <a:xfrm>
          <a:off x="0" y="0"/>
          <a:ext cx="0" cy="0"/>
          <a:chOff x="0" y="0"/>
          <a:chExt cx="0" cy="0"/>
        </a:xfrm>
      </p:grpSpPr>
      <p:sp>
        <p:nvSpPr>
          <p:cNvPr id="288" name="Rectangle 287">
            <a:extLst>
              <a:ext uri="{FF2B5EF4-FFF2-40B4-BE49-F238E27FC236}">
                <a16:creationId xmlns:a16="http://schemas.microsoft.com/office/drawing/2014/main" id="{E0CEBCE0-B26F-0374-9AF2-2861A1C0E1CD}"/>
              </a:ext>
            </a:extLst>
          </p:cNvPr>
          <p:cNvSpPr/>
          <p:nvPr/>
        </p:nvSpPr>
        <p:spPr>
          <a:xfrm>
            <a:off x="6574851" y="2556236"/>
            <a:ext cx="2817011" cy="2986499"/>
          </a:xfrm>
          <a:prstGeom prst="rect">
            <a:avLst/>
          </a:prstGeom>
          <a:solidFill>
            <a:schemeClr val="accent6">
              <a:lumMod val="20000"/>
              <a:lumOff val="8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94" name="Rectangle 293">
            <a:extLst>
              <a:ext uri="{FF2B5EF4-FFF2-40B4-BE49-F238E27FC236}">
                <a16:creationId xmlns:a16="http://schemas.microsoft.com/office/drawing/2014/main" id="{B8F72CA6-BED2-A175-AD8D-E5D91A7A510B}"/>
              </a:ext>
            </a:extLst>
          </p:cNvPr>
          <p:cNvSpPr/>
          <p:nvPr/>
        </p:nvSpPr>
        <p:spPr>
          <a:xfrm>
            <a:off x="2904394" y="2570873"/>
            <a:ext cx="3670457" cy="2986499"/>
          </a:xfrm>
          <a:prstGeom prst="rect">
            <a:avLst/>
          </a:prstGeom>
          <a:solidFill>
            <a:schemeClr val="accent2">
              <a:lumMod val="20000"/>
              <a:lumOff val="8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97" name="Rectangle 296">
            <a:extLst>
              <a:ext uri="{FF2B5EF4-FFF2-40B4-BE49-F238E27FC236}">
                <a16:creationId xmlns:a16="http://schemas.microsoft.com/office/drawing/2014/main" id="{C3A0B37C-2611-D215-5FDE-1FDEC5F39F04}"/>
              </a:ext>
            </a:extLst>
          </p:cNvPr>
          <p:cNvSpPr/>
          <p:nvPr/>
        </p:nvSpPr>
        <p:spPr>
          <a:xfrm>
            <a:off x="934973" y="2556236"/>
            <a:ext cx="1974558" cy="2986499"/>
          </a:xfrm>
          <a:prstGeom prst="rect">
            <a:avLst/>
          </a:prstGeom>
          <a:solidFill>
            <a:schemeClr val="tx2">
              <a:lumMod val="20000"/>
              <a:lumOff val="8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cxnSp>
        <p:nvCxnSpPr>
          <p:cNvPr id="312" name="Straight Arrow Connector 311">
            <a:extLst>
              <a:ext uri="{FF2B5EF4-FFF2-40B4-BE49-F238E27FC236}">
                <a16:creationId xmlns:a16="http://schemas.microsoft.com/office/drawing/2014/main" id="{160311B8-F744-9398-138D-1696F9912E38}"/>
              </a:ext>
            </a:extLst>
          </p:cNvPr>
          <p:cNvCxnSpPr>
            <a:cxnSpLocks/>
          </p:cNvCxnSpPr>
          <p:nvPr/>
        </p:nvCxnSpPr>
        <p:spPr>
          <a:xfrm>
            <a:off x="1531362" y="4034744"/>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13" name="Straight Arrow Connector 312">
            <a:extLst>
              <a:ext uri="{FF2B5EF4-FFF2-40B4-BE49-F238E27FC236}">
                <a16:creationId xmlns:a16="http://schemas.microsoft.com/office/drawing/2014/main" id="{B466E130-B5C5-EA14-C227-426EB1DA6A22}"/>
              </a:ext>
            </a:extLst>
          </p:cNvPr>
          <p:cNvCxnSpPr>
            <a:cxnSpLocks/>
          </p:cNvCxnSpPr>
          <p:nvPr/>
        </p:nvCxnSpPr>
        <p:spPr>
          <a:xfrm>
            <a:off x="1741600"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3BB4D2AA-C6CE-1C0F-851D-7456486AB12B}"/>
              </a:ext>
            </a:extLst>
          </p:cNvPr>
          <p:cNvCxnSpPr>
            <a:cxnSpLocks/>
          </p:cNvCxnSpPr>
          <p:nvPr/>
        </p:nvCxnSpPr>
        <p:spPr>
          <a:xfrm>
            <a:off x="1945427"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E69A958D-A931-37C6-75C2-AC12A9621F46}"/>
              </a:ext>
            </a:extLst>
          </p:cNvPr>
          <p:cNvCxnSpPr>
            <a:cxnSpLocks/>
          </p:cNvCxnSpPr>
          <p:nvPr/>
        </p:nvCxnSpPr>
        <p:spPr>
          <a:xfrm>
            <a:off x="2144476"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16" name="Rectangle 315">
            <a:extLst>
              <a:ext uri="{FF2B5EF4-FFF2-40B4-BE49-F238E27FC236}">
                <a16:creationId xmlns:a16="http://schemas.microsoft.com/office/drawing/2014/main" id="{6AE95177-78B2-D347-B200-0147A24AED5E}"/>
              </a:ext>
            </a:extLst>
          </p:cNvPr>
          <p:cNvSpPr/>
          <p:nvPr/>
        </p:nvSpPr>
        <p:spPr>
          <a:xfrm>
            <a:off x="1472935" y="4029769"/>
            <a:ext cx="789191" cy="687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17" name="Rounded Rectangle 316">
            <a:extLst>
              <a:ext uri="{FF2B5EF4-FFF2-40B4-BE49-F238E27FC236}">
                <a16:creationId xmlns:a16="http://schemas.microsoft.com/office/drawing/2014/main" id="{4D1403AB-2245-4676-A9EF-15E6E97B7FAB}"/>
              </a:ext>
            </a:extLst>
          </p:cNvPr>
          <p:cNvSpPr/>
          <p:nvPr/>
        </p:nvSpPr>
        <p:spPr>
          <a:xfrm>
            <a:off x="4408238" y="3513279"/>
            <a:ext cx="926804" cy="1226421"/>
          </a:xfrm>
          <a:prstGeom prst="roundRect">
            <a:avLst>
              <a:gd name="adj" fmla="val 10689"/>
            </a:avLst>
          </a:prstGeom>
          <a:solidFill>
            <a:srgbClr val="FFFFDC"/>
          </a:solidFill>
          <a:ln w="19050"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latin typeface="Tw Cen MT" panose="020B0602020104020603" pitchFamily="34" charset="77"/>
            </a:endParaRPr>
          </a:p>
        </p:txBody>
      </p:sp>
      <p:sp>
        <p:nvSpPr>
          <p:cNvPr id="318" name="TextBox 317">
            <a:extLst>
              <a:ext uri="{FF2B5EF4-FFF2-40B4-BE49-F238E27FC236}">
                <a16:creationId xmlns:a16="http://schemas.microsoft.com/office/drawing/2014/main" id="{7850FABB-C33A-9296-73E8-50FEC5835226}"/>
              </a:ext>
            </a:extLst>
          </p:cNvPr>
          <p:cNvSpPr txBox="1"/>
          <p:nvPr/>
        </p:nvSpPr>
        <p:spPr>
          <a:xfrm>
            <a:off x="4809042" y="2488296"/>
            <a:ext cx="1765814" cy="338554"/>
          </a:xfrm>
          <a:prstGeom prst="rect">
            <a:avLst/>
          </a:prstGeom>
          <a:noFill/>
        </p:spPr>
        <p:txBody>
          <a:bodyPr wrap="square" rtlCol="0">
            <a:spAutoFit/>
          </a:bodyPr>
          <a:lstStyle/>
          <a:p>
            <a:r>
              <a:rPr lang="en-US" sz="1600" err="1">
                <a:solidFill>
                  <a:srgbClr val="00B050"/>
                </a:solidFill>
                <a:latin typeface="Tw Cen MT" panose="020B0602020104020603" pitchFamily="34" charset="77"/>
              </a:rPr>
              <a:t>flit.empty_bytes</a:t>
            </a:r>
            <a:endParaRPr lang="en-US" sz="1600">
              <a:solidFill>
                <a:srgbClr val="00B050"/>
              </a:solidFill>
              <a:latin typeface="Tw Cen MT" panose="020B0602020104020603" pitchFamily="34" charset="77"/>
            </a:endParaRPr>
          </a:p>
        </p:txBody>
      </p:sp>
      <p:cxnSp>
        <p:nvCxnSpPr>
          <p:cNvPr id="319" name="Straight Arrow Connector 318">
            <a:extLst>
              <a:ext uri="{FF2B5EF4-FFF2-40B4-BE49-F238E27FC236}">
                <a16:creationId xmlns:a16="http://schemas.microsoft.com/office/drawing/2014/main" id="{12759AD1-71AB-FFA9-9189-704EECBBDFC1}"/>
              </a:ext>
            </a:extLst>
          </p:cNvPr>
          <p:cNvCxnSpPr>
            <a:cxnSpLocks/>
          </p:cNvCxnSpPr>
          <p:nvPr/>
        </p:nvCxnSpPr>
        <p:spPr>
          <a:xfrm flipV="1">
            <a:off x="2908057" y="4133780"/>
            <a:ext cx="741476" cy="298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0" name="Trapezoid 319">
            <a:extLst>
              <a:ext uri="{FF2B5EF4-FFF2-40B4-BE49-F238E27FC236}">
                <a16:creationId xmlns:a16="http://schemas.microsoft.com/office/drawing/2014/main" id="{9A8F97EA-ABBF-79E0-54B4-53672A053BF0}"/>
              </a:ext>
            </a:extLst>
          </p:cNvPr>
          <p:cNvSpPr/>
          <p:nvPr/>
        </p:nvSpPr>
        <p:spPr>
          <a:xfrm rot="5400000">
            <a:off x="3014666" y="3950790"/>
            <a:ext cx="1684660" cy="381552"/>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21" name="TextBox 320">
            <a:extLst>
              <a:ext uri="{FF2B5EF4-FFF2-40B4-BE49-F238E27FC236}">
                <a16:creationId xmlns:a16="http://schemas.microsoft.com/office/drawing/2014/main" id="{74811FAF-A3E7-ED40-A217-0B394F2A6754}"/>
              </a:ext>
            </a:extLst>
          </p:cNvPr>
          <p:cNvSpPr txBox="1"/>
          <p:nvPr/>
        </p:nvSpPr>
        <p:spPr>
          <a:xfrm rot="16200000">
            <a:off x="2965913" y="3952393"/>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1</a:t>
            </a:r>
          </a:p>
        </p:txBody>
      </p:sp>
      <p:cxnSp>
        <p:nvCxnSpPr>
          <p:cNvPr id="322" name="Straight Arrow Connector 321">
            <a:extLst>
              <a:ext uri="{FF2B5EF4-FFF2-40B4-BE49-F238E27FC236}">
                <a16:creationId xmlns:a16="http://schemas.microsoft.com/office/drawing/2014/main" id="{8C4B9C50-7A0D-11FD-0C22-58FADA034503}"/>
              </a:ext>
            </a:extLst>
          </p:cNvPr>
          <p:cNvCxnSpPr>
            <a:cxnSpLocks/>
          </p:cNvCxnSpPr>
          <p:nvPr/>
        </p:nvCxnSpPr>
        <p:spPr>
          <a:xfrm>
            <a:off x="4058585" y="3647342"/>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3" name="Straight Arrow Connector 322">
            <a:extLst>
              <a:ext uri="{FF2B5EF4-FFF2-40B4-BE49-F238E27FC236}">
                <a16:creationId xmlns:a16="http://schemas.microsoft.com/office/drawing/2014/main" id="{D33C1CB5-30E6-3D59-BB68-A1EE43DA5CDF}"/>
              </a:ext>
            </a:extLst>
          </p:cNvPr>
          <p:cNvCxnSpPr>
            <a:cxnSpLocks/>
          </p:cNvCxnSpPr>
          <p:nvPr/>
        </p:nvCxnSpPr>
        <p:spPr>
          <a:xfrm>
            <a:off x="4062211" y="4470217"/>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4" name="Straight Arrow Connector 323">
            <a:extLst>
              <a:ext uri="{FF2B5EF4-FFF2-40B4-BE49-F238E27FC236}">
                <a16:creationId xmlns:a16="http://schemas.microsoft.com/office/drawing/2014/main" id="{F6C09E05-4E25-F6E4-BAEF-30B44B70D596}"/>
              </a:ext>
            </a:extLst>
          </p:cNvPr>
          <p:cNvCxnSpPr>
            <a:cxnSpLocks/>
          </p:cNvCxnSpPr>
          <p:nvPr/>
        </p:nvCxnSpPr>
        <p:spPr>
          <a:xfrm>
            <a:off x="4058585" y="403955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25" name="Picture 2" descr="A blue and white rectangular object&#10;&#10;Description automatically generated">
            <a:extLst>
              <a:ext uri="{FF2B5EF4-FFF2-40B4-BE49-F238E27FC236}">
                <a16:creationId xmlns:a16="http://schemas.microsoft.com/office/drawing/2014/main" id="{4A926A72-1CC9-A84F-B992-802F7A6669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192" y="3552587"/>
            <a:ext cx="812958" cy="347342"/>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 descr="A blue and white rectangular object&#10;&#10;Description automatically generated">
            <a:extLst>
              <a:ext uri="{FF2B5EF4-FFF2-40B4-BE49-F238E27FC236}">
                <a16:creationId xmlns:a16="http://schemas.microsoft.com/office/drawing/2014/main" id="{0BAD2A7A-C6AF-BF2C-B0CF-805EF1B575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05" y="4360636"/>
            <a:ext cx="812958" cy="347342"/>
          </a:xfrm>
          <a:prstGeom prst="rect">
            <a:avLst/>
          </a:prstGeom>
          <a:noFill/>
          <a:extLst>
            <a:ext uri="{909E8E84-426E-40DD-AFC4-6F175D3DCCD1}">
              <a14:hiddenFill xmlns:a14="http://schemas.microsoft.com/office/drawing/2010/main">
                <a:solidFill>
                  <a:srgbClr val="FFFFFF"/>
                </a:solidFill>
              </a14:hiddenFill>
            </a:ext>
          </a:extLst>
        </p:spPr>
      </p:pic>
      <p:sp>
        <p:nvSpPr>
          <p:cNvPr id="327" name="TextBox 326">
            <a:extLst>
              <a:ext uri="{FF2B5EF4-FFF2-40B4-BE49-F238E27FC236}">
                <a16:creationId xmlns:a16="http://schemas.microsoft.com/office/drawing/2014/main" id="{465C7CE5-F2C5-A036-E55B-390E41296967}"/>
              </a:ext>
            </a:extLst>
          </p:cNvPr>
          <p:cNvSpPr txBox="1"/>
          <p:nvPr/>
        </p:nvSpPr>
        <p:spPr>
          <a:xfrm>
            <a:off x="2935751" y="2819843"/>
            <a:ext cx="1873552" cy="338554"/>
          </a:xfrm>
          <a:prstGeom prst="rect">
            <a:avLst/>
          </a:prstGeom>
          <a:noFill/>
        </p:spPr>
        <p:txBody>
          <a:bodyPr wrap="square" rtlCol="0">
            <a:spAutoFit/>
          </a:bodyPr>
          <a:lstStyle/>
          <a:p>
            <a:r>
              <a:rPr lang="en-US" altLang="zh-CN" sz="1600" err="1">
                <a:solidFill>
                  <a:srgbClr val="C00000"/>
                </a:solidFill>
                <a:latin typeface="Tw Cen MT" panose="020B0602020104020603" pitchFamily="34" charset="77"/>
                <a:cs typeface="Courier New" panose="02070309020205020404" pitchFamily="49" charset="0"/>
              </a:rPr>
              <a:t>pkt.dst</a:t>
            </a:r>
            <a:r>
              <a:rPr lang="en-US" altLang="zh-CN" sz="1600">
                <a:solidFill>
                  <a:srgbClr val="C00000"/>
                </a:solidFill>
                <a:latin typeface="Tw Cen MT" panose="020B0602020104020603" pitchFamily="34" charset="77"/>
                <a:cs typeface="Courier New" panose="02070309020205020404" pitchFamily="49" charset="0"/>
              </a:rPr>
              <a:t> + </a:t>
            </a:r>
            <a:r>
              <a:rPr lang="en-US" altLang="zh-CN" sz="1600" err="1">
                <a:solidFill>
                  <a:srgbClr val="C00000"/>
                </a:solidFill>
                <a:latin typeface="Tw Cen MT" panose="020B0602020104020603" pitchFamily="34" charset="77"/>
                <a:cs typeface="Courier New" panose="02070309020205020404" pitchFamily="49" charset="0"/>
              </a:rPr>
              <a:t>pkt.type</a:t>
            </a:r>
            <a:endParaRPr lang="en-US" sz="1600">
              <a:solidFill>
                <a:srgbClr val="C00000"/>
              </a:solidFill>
              <a:latin typeface="Tw Cen MT" panose="020B0602020104020603" pitchFamily="34" charset="77"/>
              <a:cs typeface="Courier New" panose="02070309020205020404" pitchFamily="49" charset="0"/>
            </a:endParaRPr>
          </a:p>
        </p:txBody>
      </p:sp>
      <p:cxnSp>
        <p:nvCxnSpPr>
          <p:cNvPr id="328" name="Elbow Connector 327">
            <a:extLst>
              <a:ext uri="{FF2B5EF4-FFF2-40B4-BE49-F238E27FC236}">
                <a16:creationId xmlns:a16="http://schemas.microsoft.com/office/drawing/2014/main" id="{1A7E25E5-B520-A040-48B9-339AF32DEF73}"/>
              </a:ext>
            </a:extLst>
          </p:cNvPr>
          <p:cNvCxnSpPr>
            <a:cxnSpLocks/>
          </p:cNvCxnSpPr>
          <p:nvPr/>
        </p:nvCxnSpPr>
        <p:spPr>
          <a:xfrm rot="5400000" flipH="1" flipV="1">
            <a:off x="3295806" y="3545658"/>
            <a:ext cx="762483" cy="402979"/>
          </a:xfrm>
          <a:prstGeom prst="bentConnector3">
            <a:avLst>
              <a:gd name="adj1" fmla="val 12960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32" name="TextBox 331">
            <a:extLst>
              <a:ext uri="{FF2B5EF4-FFF2-40B4-BE49-F238E27FC236}">
                <a16:creationId xmlns:a16="http://schemas.microsoft.com/office/drawing/2014/main" id="{2E1F0A95-1B3F-AA8B-C0C4-B27132912971}"/>
              </a:ext>
            </a:extLst>
          </p:cNvPr>
          <p:cNvSpPr txBox="1"/>
          <p:nvPr/>
        </p:nvSpPr>
        <p:spPr>
          <a:xfrm>
            <a:off x="4349936" y="3233926"/>
            <a:ext cx="1102400" cy="338554"/>
          </a:xfrm>
          <a:prstGeom prst="rect">
            <a:avLst/>
          </a:prstGeom>
          <a:noFill/>
        </p:spPr>
        <p:txBody>
          <a:bodyPr wrap="square" lIns="91440" tIns="45720" rIns="91440" bIns="45720" rtlCol="0" anchor="t">
            <a:spAutoFit/>
          </a:bodyPr>
          <a:lstStyle/>
          <a:p>
            <a:pPr algn="ctr"/>
            <a:r>
              <a:rPr lang="en-US" sz="1600" err="1">
                <a:latin typeface="Tw Cen MT" panose="020B0602020104020603" pitchFamily="34" charset="77"/>
              </a:rPr>
              <a:t>CQ.type</a:t>
            </a:r>
            <a:r>
              <a:rPr lang="en-US" sz="1600">
                <a:latin typeface="Tw Cen MT" panose="020B0602020104020603" pitchFamily="34" charset="77"/>
              </a:rPr>
              <a:t>(s)</a:t>
            </a:r>
            <a:endParaRPr lang="en-US" sz="1600" baseline="-25000">
              <a:latin typeface="Tw Cen MT" panose="020B0602020104020603" pitchFamily="34" charset="77"/>
            </a:endParaRPr>
          </a:p>
        </p:txBody>
      </p:sp>
      <p:pic>
        <p:nvPicPr>
          <p:cNvPr id="333" name="Picture 2" descr="A blue and white rectangular object&#10;&#10;Description automatically generated">
            <a:extLst>
              <a:ext uri="{FF2B5EF4-FFF2-40B4-BE49-F238E27FC236}">
                <a16:creationId xmlns:a16="http://schemas.microsoft.com/office/drawing/2014/main" id="{CAFF9BF0-6A81-58C5-8DB2-0D720A1DBB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05" y="3963094"/>
            <a:ext cx="812958" cy="347342"/>
          </a:xfrm>
          <a:prstGeom prst="rect">
            <a:avLst/>
          </a:prstGeom>
          <a:noFill/>
          <a:extLst>
            <a:ext uri="{909E8E84-426E-40DD-AFC4-6F175D3DCCD1}">
              <a14:hiddenFill xmlns:a14="http://schemas.microsoft.com/office/drawing/2010/main">
                <a:solidFill>
                  <a:srgbClr val="FFFFFF"/>
                </a:solidFill>
              </a14:hiddenFill>
            </a:ext>
          </a:extLst>
        </p:spPr>
      </p:pic>
      <p:sp>
        <p:nvSpPr>
          <p:cNvPr id="334" name="Trapezoid 333">
            <a:extLst>
              <a:ext uri="{FF2B5EF4-FFF2-40B4-BE49-F238E27FC236}">
                <a16:creationId xmlns:a16="http://schemas.microsoft.com/office/drawing/2014/main" id="{B0FD91BE-2EEB-A43A-1A7E-3206FF3C0F7C}"/>
              </a:ext>
            </a:extLst>
          </p:cNvPr>
          <p:cNvSpPr/>
          <p:nvPr/>
        </p:nvSpPr>
        <p:spPr>
          <a:xfrm rot="5400000">
            <a:off x="5052712" y="3787449"/>
            <a:ext cx="1684660" cy="381552"/>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335" name="TextBox 334">
            <a:extLst>
              <a:ext uri="{FF2B5EF4-FFF2-40B4-BE49-F238E27FC236}">
                <a16:creationId xmlns:a16="http://schemas.microsoft.com/office/drawing/2014/main" id="{7C4946D3-E131-1433-EECC-26217B23E143}"/>
              </a:ext>
            </a:extLst>
          </p:cNvPr>
          <p:cNvSpPr txBox="1"/>
          <p:nvPr/>
        </p:nvSpPr>
        <p:spPr>
          <a:xfrm rot="16200000">
            <a:off x="5043916" y="3789668"/>
            <a:ext cx="1684661"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2</a:t>
            </a:r>
          </a:p>
        </p:txBody>
      </p:sp>
      <p:cxnSp>
        <p:nvCxnSpPr>
          <p:cNvPr id="336" name="Straight Arrow Connector 335">
            <a:extLst>
              <a:ext uri="{FF2B5EF4-FFF2-40B4-BE49-F238E27FC236}">
                <a16:creationId xmlns:a16="http://schemas.microsoft.com/office/drawing/2014/main" id="{F959BF25-D5F9-D1F8-0BAD-D1B2C55E43B5}"/>
              </a:ext>
            </a:extLst>
          </p:cNvPr>
          <p:cNvCxnSpPr>
            <a:cxnSpLocks/>
          </p:cNvCxnSpPr>
          <p:nvPr/>
        </p:nvCxnSpPr>
        <p:spPr>
          <a:xfrm>
            <a:off x="5268920" y="3723482"/>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7" name="Straight Arrow Connector 336">
            <a:extLst>
              <a:ext uri="{FF2B5EF4-FFF2-40B4-BE49-F238E27FC236}">
                <a16:creationId xmlns:a16="http://schemas.microsoft.com/office/drawing/2014/main" id="{FFF785B5-FCEB-B29D-23F6-B9D1D359ACFB}"/>
              </a:ext>
            </a:extLst>
          </p:cNvPr>
          <p:cNvCxnSpPr>
            <a:cxnSpLocks/>
          </p:cNvCxnSpPr>
          <p:nvPr/>
        </p:nvCxnSpPr>
        <p:spPr>
          <a:xfrm>
            <a:off x="5272546" y="453366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49F22A56-B8A6-83E7-60EE-7EC18016EA2B}"/>
              </a:ext>
            </a:extLst>
          </p:cNvPr>
          <p:cNvCxnSpPr>
            <a:cxnSpLocks/>
          </p:cNvCxnSpPr>
          <p:nvPr/>
        </p:nvCxnSpPr>
        <p:spPr>
          <a:xfrm>
            <a:off x="5268920" y="412838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9" name="Elbow Connector 338">
            <a:extLst>
              <a:ext uri="{FF2B5EF4-FFF2-40B4-BE49-F238E27FC236}">
                <a16:creationId xmlns:a16="http://schemas.microsoft.com/office/drawing/2014/main" id="{E493A426-382B-D1B7-503F-CF971514DB25}"/>
              </a:ext>
            </a:extLst>
          </p:cNvPr>
          <p:cNvCxnSpPr>
            <a:cxnSpLocks/>
            <a:endCxn id="334" idx="1"/>
          </p:cNvCxnSpPr>
          <p:nvPr/>
        </p:nvCxnSpPr>
        <p:spPr>
          <a:xfrm rot="5400000" flipH="1" flipV="1">
            <a:off x="4994680" y="3621601"/>
            <a:ext cx="1302855" cy="497870"/>
          </a:xfrm>
          <a:prstGeom prst="bentConnector5">
            <a:avLst>
              <a:gd name="adj1" fmla="val 13546"/>
              <a:gd name="adj2" fmla="val 200"/>
              <a:gd name="adj3" fmla="val 13167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40" name="TextBox 339">
            <a:extLst>
              <a:ext uri="{FF2B5EF4-FFF2-40B4-BE49-F238E27FC236}">
                <a16:creationId xmlns:a16="http://schemas.microsoft.com/office/drawing/2014/main" id="{F2A9DB39-E824-A673-072D-1BC14D24339A}"/>
              </a:ext>
            </a:extLst>
          </p:cNvPr>
          <p:cNvSpPr txBox="1"/>
          <p:nvPr/>
        </p:nvSpPr>
        <p:spPr>
          <a:xfrm>
            <a:off x="4336049" y="4713102"/>
            <a:ext cx="1090363" cy="338554"/>
          </a:xfrm>
          <a:prstGeom prst="rect">
            <a:avLst/>
          </a:prstGeom>
          <a:noFill/>
        </p:spPr>
        <p:txBody>
          <a:bodyPr wrap="none" lIns="91440" tIns="45720" rIns="91440" bIns="45720" rtlCol="0" anchor="t">
            <a:spAutoFit/>
          </a:bodyPr>
          <a:lstStyle/>
          <a:p>
            <a:r>
              <a:rPr lang="en-US" sz="1600">
                <a:solidFill>
                  <a:schemeClr val="accent2">
                    <a:lumMod val="50000"/>
                  </a:schemeClr>
                </a:solidFill>
                <a:latin typeface="Tw Cen MT" panose="020B0602020104020603" pitchFamily="34" charset="77"/>
              </a:rPr>
              <a:t>Per </a:t>
            </a:r>
            <a:r>
              <a:rPr lang="en-US" sz="1600" err="1">
                <a:solidFill>
                  <a:schemeClr val="accent2">
                    <a:lumMod val="50000"/>
                  </a:schemeClr>
                </a:solidFill>
                <a:latin typeface="Tw Cen MT" panose="020B0602020104020603" pitchFamily="34" charset="77"/>
              </a:rPr>
              <a:t>CQ.dst</a:t>
            </a:r>
            <a:endParaRPr lang="en-US" sz="1600" baseline="-25000">
              <a:solidFill>
                <a:schemeClr val="accent2">
                  <a:lumMod val="50000"/>
                </a:schemeClr>
              </a:solidFill>
              <a:latin typeface="Tw Cen MT" panose="020B0602020104020603" pitchFamily="34" charset="77"/>
            </a:endParaRPr>
          </a:p>
        </p:txBody>
      </p:sp>
      <p:sp>
        <p:nvSpPr>
          <p:cNvPr id="341" name="TextBox 340">
            <a:extLst>
              <a:ext uri="{FF2B5EF4-FFF2-40B4-BE49-F238E27FC236}">
                <a16:creationId xmlns:a16="http://schemas.microsoft.com/office/drawing/2014/main" id="{BFBB35B2-230F-E93F-5A86-6060B354F4A7}"/>
              </a:ext>
            </a:extLst>
          </p:cNvPr>
          <p:cNvSpPr txBox="1"/>
          <p:nvPr/>
        </p:nvSpPr>
        <p:spPr>
          <a:xfrm>
            <a:off x="1311187" y="3122027"/>
            <a:ext cx="1072922" cy="584775"/>
          </a:xfrm>
          <a:prstGeom prst="rect">
            <a:avLst/>
          </a:prstGeom>
          <a:noFill/>
        </p:spPr>
        <p:txBody>
          <a:bodyPr wrap="none" lIns="91440" tIns="45720" rIns="91440" bIns="45720" rtlCol="0" anchor="t">
            <a:spAutoFit/>
          </a:bodyPr>
          <a:lstStyle/>
          <a:p>
            <a:pPr algn="ctr"/>
            <a:r>
              <a:rPr lang="en-US" sz="1600">
                <a:latin typeface="Tw Cen MT" panose="020B0602020104020603" pitchFamily="34" charset="77"/>
              </a:rPr>
              <a:t>Cache Line</a:t>
            </a:r>
          </a:p>
          <a:p>
            <a:pPr algn="ctr"/>
            <a:r>
              <a:rPr lang="en-US" sz="1600">
                <a:latin typeface="Tw Cen MT" panose="020B0602020104020603" pitchFamily="34" charset="77"/>
              </a:rPr>
              <a:t>(64B)</a:t>
            </a:r>
          </a:p>
        </p:txBody>
      </p:sp>
      <p:sp>
        <p:nvSpPr>
          <p:cNvPr id="342" name="Trapezoid 341">
            <a:extLst>
              <a:ext uri="{FF2B5EF4-FFF2-40B4-BE49-F238E27FC236}">
                <a16:creationId xmlns:a16="http://schemas.microsoft.com/office/drawing/2014/main" id="{A456BA80-AC04-2A14-4BB8-E01BAFD4238A}"/>
              </a:ext>
            </a:extLst>
          </p:cNvPr>
          <p:cNvSpPr/>
          <p:nvPr/>
        </p:nvSpPr>
        <p:spPr>
          <a:xfrm rot="10800000">
            <a:off x="1316830" y="4232046"/>
            <a:ext cx="1061980" cy="280844"/>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3" name="TextBox 342">
            <a:extLst>
              <a:ext uri="{FF2B5EF4-FFF2-40B4-BE49-F238E27FC236}">
                <a16:creationId xmlns:a16="http://schemas.microsoft.com/office/drawing/2014/main" id="{9DFAF70C-F993-B855-0514-237A52F912AF}"/>
              </a:ext>
            </a:extLst>
          </p:cNvPr>
          <p:cNvSpPr txBox="1"/>
          <p:nvPr/>
        </p:nvSpPr>
        <p:spPr>
          <a:xfrm>
            <a:off x="1003877" y="4182856"/>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0</a:t>
            </a:r>
          </a:p>
        </p:txBody>
      </p:sp>
      <p:cxnSp>
        <p:nvCxnSpPr>
          <p:cNvPr id="344" name="Straight Arrow Connector 343">
            <a:extLst>
              <a:ext uri="{FF2B5EF4-FFF2-40B4-BE49-F238E27FC236}">
                <a16:creationId xmlns:a16="http://schemas.microsoft.com/office/drawing/2014/main" id="{9BF8C22E-BD58-B3D1-D3CF-762FC465A700}"/>
              </a:ext>
            </a:extLst>
          </p:cNvPr>
          <p:cNvCxnSpPr>
            <a:cxnSpLocks/>
          </p:cNvCxnSpPr>
          <p:nvPr/>
        </p:nvCxnSpPr>
        <p:spPr>
          <a:xfrm>
            <a:off x="1871101" y="4522564"/>
            <a:ext cx="0" cy="554044"/>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45" name="Elbow Connector 344">
            <a:extLst>
              <a:ext uri="{FF2B5EF4-FFF2-40B4-BE49-F238E27FC236}">
                <a16:creationId xmlns:a16="http://schemas.microsoft.com/office/drawing/2014/main" id="{421D9EA5-0293-C99C-F1F6-868FC1D28A2D}"/>
              </a:ext>
            </a:extLst>
          </p:cNvPr>
          <p:cNvCxnSpPr>
            <a:cxnSpLocks/>
            <a:endCxn id="342" idx="1"/>
          </p:cNvCxnSpPr>
          <p:nvPr/>
        </p:nvCxnSpPr>
        <p:spPr>
          <a:xfrm rot="5400000">
            <a:off x="1886028" y="3696466"/>
            <a:ext cx="1107535" cy="244468"/>
          </a:xfrm>
          <a:prstGeom prst="bentConnector2">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46" name="TextBox 345">
            <a:extLst>
              <a:ext uri="{FF2B5EF4-FFF2-40B4-BE49-F238E27FC236}">
                <a16:creationId xmlns:a16="http://schemas.microsoft.com/office/drawing/2014/main" id="{64883602-5725-C649-B57F-5F0B5F030AAD}"/>
              </a:ext>
            </a:extLst>
          </p:cNvPr>
          <p:cNvSpPr txBox="1"/>
          <p:nvPr/>
        </p:nvSpPr>
        <p:spPr>
          <a:xfrm>
            <a:off x="1774821" y="2898130"/>
            <a:ext cx="1156231" cy="338554"/>
          </a:xfrm>
          <a:prstGeom prst="rect">
            <a:avLst/>
          </a:prstGeom>
          <a:noFill/>
        </p:spPr>
        <p:txBody>
          <a:bodyPr wrap="square" rtlCol="0">
            <a:spAutoFit/>
          </a:bodyPr>
          <a:lstStyle/>
          <a:p>
            <a:r>
              <a:rPr lang="en-US" altLang="zh-CN" sz="1600" err="1">
                <a:solidFill>
                  <a:srgbClr val="7030A0"/>
                </a:solidFill>
                <a:latin typeface="Tw Cen MT" panose="020B0602020104020603" pitchFamily="34" charset="77"/>
                <a:cs typeface="Courier New" panose="02070309020205020404" pitchFamily="49" charset="0"/>
              </a:rPr>
              <a:t>pkt.trim</a:t>
            </a:r>
            <a:endParaRPr lang="en-US" altLang="zh-CN" sz="1600">
              <a:solidFill>
                <a:srgbClr val="7030A0"/>
              </a:solidFill>
              <a:latin typeface="Tw Cen MT" panose="020B0602020104020603" pitchFamily="34" charset="77"/>
              <a:cs typeface="Courier New" panose="02070309020205020404" pitchFamily="49" charset="0"/>
            </a:endParaRPr>
          </a:p>
        </p:txBody>
      </p:sp>
      <p:sp>
        <p:nvSpPr>
          <p:cNvPr id="347" name="TextBox 346">
            <a:extLst>
              <a:ext uri="{FF2B5EF4-FFF2-40B4-BE49-F238E27FC236}">
                <a16:creationId xmlns:a16="http://schemas.microsoft.com/office/drawing/2014/main" id="{6623E07F-A8F1-95CB-18C2-3663A9068C67}"/>
              </a:ext>
            </a:extLst>
          </p:cNvPr>
          <p:cNvSpPr txBox="1"/>
          <p:nvPr/>
        </p:nvSpPr>
        <p:spPr>
          <a:xfrm>
            <a:off x="1814631" y="4537812"/>
            <a:ext cx="550151" cy="369332"/>
          </a:xfrm>
          <a:prstGeom prst="rect">
            <a:avLst/>
          </a:prstGeom>
          <a:noFill/>
        </p:spPr>
        <p:txBody>
          <a:bodyPr wrap="none" rtlCol="0">
            <a:spAutoFit/>
          </a:bodyPr>
          <a:lstStyle/>
          <a:p>
            <a:r>
              <a:rPr lang="en-US" b="1">
                <a:latin typeface="Tw Cen MT" panose="020B0602020104020603" pitchFamily="34" charset="77"/>
              </a:rPr>
              <a:t>16B</a:t>
            </a:r>
          </a:p>
        </p:txBody>
      </p:sp>
      <p:cxnSp>
        <p:nvCxnSpPr>
          <p:cNvPr id="348" name="Elbow Connector 347">
            <a:extLst>
              <a:ext uri="{FF2B5EF4-FFF2-40B4-BE49-F238E27FC236}">
                <a16:creationId xmlns:a16="http://schemas.microsoft.com/office/drawing/2014/main" id="{42B70D2A-E201-17C6-2111-B6B34A558C2B}"/>
              </a:ext>
            </a:extLst>
          </p:cNvPr>
          <p:cNvCxnSpPr>
            <a:cxnSpLocks/>
            <a:stCxn id="346" idx="1"/>
            <a:endCxn id="342" idx="3"/>
          </p:cNvCxnSpPr>
          <p:nvPr/>
        </p:nvCxnSpPr>
        <p:spPr>
          <a:xfrm rot="10800000" flipV="1">
            <a:off x="1378079" y="3067406"/>
            <a:ext cx="396742" cy="1305061"/>
          </a:xfrm>
          <a:prstGeom prst="bentConnector3">
            <a:avLst>
              <a:gd name="adj1" fmla="val 173057"/>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49" name="Elbow Connector 348">
            <a:extLst>
              <a:ext uri="{FF2B5EF4-FFF2-40B4-BE49-F238E27FC236}">
                <a16:creationId xmlns:a16="http://schemas.microsoft.com/office/drawing/2014/main" id="{7994DCBC-A2EA-5446-882E-62145B271CA6}"/>
              </a:ext>
            </a:extLst>
          </p:cNvPr>
          <p:cNvCxnSpPr>
            <a:cxnSpLocks/>
          </p:cNvCxnSpPr>
          <p:nvPr/>
        </p:nvCxnSpPr>
        <p:spPr>
          <a:xfrm>
            <a:off x="2362084" y="3911665"/>
            <a:ext cx="545973" cy="222115"/>
          </a:xfrm>
          <a:prstGeom prst="bentConnector3">
            <a:avLst>
              <a:gd name="adj1" fmla="val 60049"/>
            </a:avLst>
          </a:prstGeom>
          <a:ln w="38100">
            <a:solidFill>
              <a:schemeClr val="tx1">
                <a:alpha val="501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50" name="Elbow Connector 349">
            <a:extLst>
              <a:ext uri="{FF2B5EF4-FFF2-40B4-BE49-F238E27FC236}">
                <a16:creationId xmlns:a16="http://schemas.microsoft.com/office/drawing/2014/main" id="{7A95E46A-AFAA-169F-A4F2-4462F92701B3}"/>
              </a:ext>
            </a:extLst>
          </p:cNvPr>
          <p:cNvCxnSpPr>
            <a:cxnSpLocks/>
          </p:cNvCxnSpPr>
          <p:nvPr/>
        </p:nvCxnSpPr>
        <p:spPr>
          <a:xfrm flipV="1">
            <a:off x="1861856" y="4175240"/>
            <a:ext cx="1313835" cy="889334"/>
          </a:xfrm>
          <a:prstGeom prst="bentConnector2">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1" name="TextBox 350">
            <a:extLst>
              <a:ext uri="{FF2B5EF4-FFF2-40B4-BE49-F238E27FC236}">
                <a16:creationId xmlns:a16="http://schemas.microsoft.com/office/drawing/2014/main" id="{5EE527AE-D04B-443E-D1C7-6F816D273D76}"/>
              </a:ext>
            </a:extLst>
          </p:cNvPr>
          <p:cNvSpPr txBox="1"/>
          <p:nvPr/>
        </p:nvSpPr>
        <p:spPr>
          <a:xfrm>
            <a:off x="1010950" y="5185641"/>
            <a:ext cx="1905110" cy="369332"/>
          </a:xfrm>
          <a:prstGeom prst="rect">
            <a:avLst/>
          </a:prstGeom>
          <a:noFill/>
        </p:spPr>
        <p:txBody>
          <a:bodyPr wrap="square" rtlCol="0">
            <a:spAutoFit/>
          </a:bodyPr>
          <a:lstStyle/>
          <a:p>
            <a:pPr algn="ctr"/>
            <a:r>
              <a:rPr lang="en-US" b="1">
                <a:solidFill>
                  <a:schemeClr val="accent5"/>
                </a:solidFill>
                <a:latin typeface="Tw Cen MT" panose="020B0602020104020603" pitchFamily="34" charset="77"/>
              </a:rPr>
              <a:t>Trim Engine</a:t>
            </a:r>
          </a:p>
        </p:txBody>
      </p:sp>
      <p:cxnSp>
        <p:nvCxnSpPr>
          <p:cNvPr id="352" name="Straight Arrow Connector 351">
            <a:extLst>
              <a:ext uri="{FF2B5EF4-FFF2-40B4-BE49-F238E27FC236}">
                <a16:creationId xmlns:a16="http://schemas.microsoft.com/office/drawing/2014/main" id="{4B45AC53-73F3-F4FF-F181-96D54C1F140B}"/>
              </a:ext>
            </a:extLst>
          </p:cNvPr>
          <p:cNvCxnSpPr>
            <a:cxnSpLocks/>
          </p:cNvCxnSpPr>
          <p:nvPr/>
        </p:nvCxnSpPr>
        <p:spPr>
          <a:xfrm>
            <a:off x="472329" y="3866040"/>
            <a:ext cx="803581" cy="1698"/>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53" name="Picture 352">
            <a:extLst>
              <a:ext uri="{FF2B5EF4-FFF2-40B4-BE49-F238E27FC236}">
                <a16:creationId xmlns:a16="http://schemas.microsoft.com/office/drawing/2014/main" id="{0D9CC138-485F-79EA-9CB3-C3579C76E6F6}"/>
              </a:ext>
            </a:extLst>
          </p:cNvPr>
          <p:cNvPicPr>
            <a:picLocks noChangeAspect="1"/>
          </p:cNvPicPr>
          <p:nvPr/>
        </p:nvPicPr>
        <p:blipFill>
          <a:blip r:embed="rId5"/>
          <a:stretch>
            <a:fillRect/>
          </a:stretch>
        </p:blipFill>
        <p:spPr>
          <a:xfrm>
            <a:off x="1308519" y="3697099"/>
            <a:ext cx="1078259" cy="404347"/>
          </a:xfrm>
          <a:prstGeom prst="rect">
            <a:avLst/>
          </a:prstGeom>
        </p:spPr>
      </p:pic>
      <p:pic>
        <p:nvPicPr>
          <p:cNvPr id="354" name="Picture 353">
            <a:extLst>
              <a:ext uri="{FF2B5EF4-FFF2-40B4-BE49-F238E27FC236}">
                <a16:creationId xmlns:a16="http://schemas.microsoft.com/office/drawing/2014/main" id="{D1C04F67-3906-A555-3E78-7CD9DE650B5D}"/>
              </a:ext>
            </a:extLst>
          </p:cNvPr>
          <p:cNvPicPr>
            <a:picLocks noChangeAspect="1"/>
          </p:cNvPicPr>
          <p:nvPr/>
        </p:nvPicPr>
        <p:blipFill>
          <a:blip r:embed="rId6"/>
          <a:stretch>
            <a:fillRect/>
          </a:stretch>
        </p:blipFill>
        <p:spPr>
          <a:xfrm>
            <a:off x="1355111" y="4646330"/>
            <a:ext cx="418909" cy="395636"/>
          </a:xfrm>
          <a:prstGeom prst="rect">
            <a:avLst/>
          </a:prstGeom>
        </p:spPr>
      </p:pic>
      <p:pic>
        <p:nvPicPr>
          <p:cNvPr id="355" name="Picture 354">
            <a:extLst>
              <a:ext uri="{FF2B5EF4-FFF2-40B4-BE49-F238E27FC236}">
                <a16:creationId xmlns:a16="http://schemas.microsoft.com/office/drawing/2014/main" id="{0C8D17F9-FCB7-310D-3030-754F27870FC1}"/>
              </a:ext>
            </a:extLst>
          </p:cNvPr>
          <p:cNvPicPr>
            <a:picLocks noChangeAspect="1"/>
          </p:cNvPicPr>
          <p:nvPr/>
        </p:nvPicPr>
        <p:blipFill>
          <a:blip r:embed="rId6"/>
          <a:stretch>
            <a:fillRect/>
          </a:stretch>
        </p:blipFill>
        <p:spPr>
          <a:xfrm>
            <a:off x="2986020" y="3697099"/>
            <a:ext cx="418909" cy="395636"/>
          </a:xfrm>
          <a:prstGeom prst="rect">
            <a:avLst/>
          </a:prstGeom>
        </p:spPr>
      </p:pic>
      <p:sp>
        <p:nvSpPr>
          <p:cNvPr id="356" name="TextBox 355">
            <a:extLst>
              <a:ext uri="{FF2B5EF4-FFF2-40B4-BE49-F238E27FC236}">
                <a16:creationId xmlns:a16="http://schemas.microsoft.com/office/drawing/2014/main" id="{E51C5E96-F321-8C1A-1EED-CE7F35187F69}"/>
              </a:ext>
            </a:extLst>
          </p:cNvPr>
          <p:cNvSpPr txBox="1"/>
          <p:nvPr/>
        </p:nvSpPr>
        <p:spPr>
          <a:xfrm>
            <a:off x="713305" y="6030920"/>
            <a:ext cx="2305183" cy="369332"/>
          </a:xfrm>
          <a:prstGeom prst="rect">
            <a:avLst/>
          </a:prstGeom>
          <a:noFill/>
        </p:spPr>
        <p:txBody>
          <a:bodyPr wrap="none" rtlCol="0">
            <a:spAutoFit/>
          </a:bodyPr>
          <a:lstStyle/>
          <a:p>
            <a:r>
              <a:rPr lang="en-US" b="1">
                <a:solidFill>
                  <a:schemeClr val="accent5"/>
                </a:solidFill>
                <a:latin typeface="Tw Cen MT" panose="020B0602020104020603" pitchFamily="34" charset="77"/>
              </a:rPr>
              <a:t>Decide the granularity</a:t>
            </a:r>
          </a:p>
        </p:txBody>
      </p:sp>
      <p:sp>
        <p:nvSpPr>
          <p:cNvPr id="357" name="TextBox 356">
            <a:extLst>
              <a:ext uri="{FF2B5EF4-FFF2-40B4-BE49-F238E27FC236}">
                <a16:creationId xmlns:a16="http://schemas.microsoft.com/office/drawing/2014/main" id="{CA275E15-AEA8-D285-E17B-929BDF7DA610}"/>
              </a:ext>
            </a:extLst>
          </p:cNvPr>
          <p:cNvSpPr txBox="1"/>
          <p:nvPr/>
        </p:nvSpPr>
        <p:spPr>
          <a:xfrm>
            <a:off x="3404929" y="6046317"/>
            <a:ext cx="3194914" cy="369332"/>
          </a:xfrm>
          <a:prstGeom prst="rect">
            <a:avLst/>
          </a:prstGeom>
          <a:noFill/>
        </p:spPr>
        <p:txBody>
          <a:bodyPr wrap="none" rtlCol="0">
            <a:spAutoFit/>
          </a:bodyPr>
          <a:lstStyle/>
          <a:p>
            <a:r>
              <a:rPr lang="en-US" b="1">
                <a:solidFill>
                  <a:schemeClr val="accent2"/>
                </a:solidFill>
                <a:latin typeface="Tw Cen MT" panose="020B0602020104020603" pitchFamily="34" charset="77"/>
              </a:rPr>
              <a:t>Choose the stitching candidates</a:t>
            </a:r>
          </a:p>
        </p:txBody>
      </p:sp>
      <p:cxnSp>
        <p:nvCxnSpPr>
          <p:cNvPr id="358" name="Straight Arrow Connector 357">
            <a:extLst>
              <a:ext uri="{FF2B5EF4-FFF2-40B4-BE49-F238E27FC236}">
                <a16:creationId xmlns:a16="http://schemas.microsoft.com/office/drawing/2014/main" id="{CFCCE86C-9F4E-D74D-F145-4F7F480FD97C}"/>
              </a:ext>
            </a:extLst>
          </p:cNvPr>
          <p:cNvCxnSpPr>
            <a:cxnSpLocks/>
          </p:cNvCxnSpPr>
          <p:nvPr/>
        </p:nvCxnSpPr>
        <p:spPr>
          <a:xfrm>
            <a:off x="6090517" y="3647145"/>
            <a:ext cx="107692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E9660475-3F97-2733-8B65-A4E9F929186B}"/>
              </a:ext>
            </a:extLst>
          </p:cNvPr>
          <p:cNvCxnSpPr>
            <a:cxnSpLocks/>
          </p:cNvCxnSpPr>
          <p:nvPr/>
        </p:nvCxnSpPr>
        <p:spPr>
          <a:xfrm>
            <a:off x="6068038" y="4457333"/>
            <a:ext cx="1102165"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0" name="TextBox 359">
            <a:extLst>
              <a:ext uri="{FF2B5EF4-FFF2-40B4-BE49-F238E27FC236}">
                <a16:creationId xmlns:a16="http://schemas.microsoft.com/office/drawing/2014/main" id="{B73E1C14-E41B-98FF-FC20-F94A5645C163}"/>
              </a:ext>
            </a:extLst>
          </p:cNvPr>
          <p:cNvSpPr txBox="1"/>
          <p:nvPr/>
        </p:nvSpPr>
        <p:spPr>
          <a:xfrm>
            <a:off x="5989823" y="3336181"/>
            <a:ext cx="1304122" cy="338554"/>
          </a:xfrm>
          <a:prstGeom prst="rect">
            <a:avLst/>
          </a:prstGeom>
          <a:noFill/>
        </p:spPr>
        <p:txBody>
          <a:bodyPr wrap="square" rtlCol="0">
            <a:spAutoFit/>
          </a:bodyPr>
          <a:lstStyle/>
          <a:p>
            <a:pPr algn="ctr"/>
            <a:r>
              <a:rPr lang="en-US" sz="1600">
                <a:solidFill>
                  <a:srgbClr val="00B050"/>
                </a:solidFill>
                <a:latin typeface="Tw Cen MT" panose="020B0602020104020603" pitchFamily="34" charset="77"/>
              </a:rPr>
              <a:t>Flit to Stitch</a:t>
            </a:r>
          </a:p>
        </p:txBody>
      </p:sp>
      <p:sp>
        <p:nvSpPr>
          <p:cNvPr id="361" name="TextBox 360">
            <a:extLst>
              <a:ext uri="{FF2B5EF4-FFF2-40B4-BE49-F238E27FC236}">
                <a16:creationId xmlns:a16="http://schemas.microsoft.com/office/drawing/2014/main" id="{7D5E5033-1ADC-582C-5FFD-EC043F932352}"/>
              </a:ext>
            </a:extLst>
          </p:cNvPr>
          <p:cNvSpPr txBox="1"/>
          <p:nvPr/>
        </p:nvSpPr>
        <p:spPr>
          <a:xfrm>
            <a:off x="6168578" y="4438188"/>
            <a:ext cx="1080260" cy="338554"/>
          </a:xfrm>
          <a:prstGeom prst="rect">
            <a:avLst/>
          </a:prstGeom>
          <a:noFill/>
        </p:spPr>
        <p:txBody>
          <a:bodyPr wrap="square" rtlCol="0">
            <a:spAutoFit/>
          </a:bodyPr>
          <a:lstStyle/>
          <a:p>
            <a:pPr algn="ctr"/>
            <a:r>
              <a:rPr lang="en-US" sz="1600">
                <a:solidFill>
                  <a:srgbClr val="00B050"/>
                </a:solidFill>
                <a:latin typeface="Tw Cen MT" panose="020B0602020104020603" pitchFamily="34" charset="77"/>
              </a:rPr>
              <a:t>Candidate</a:t>
            </a:r>
          </a:p>
        </p:txBody>
      </p:sp>
      <p:sp>
        <p:nvSpPr>
          <p:cNvPr id="362" name="Rectangle 361">
            <a:extLst>
              <a:ext uri="{FF2B5EF4-FFF2-40B4-BE49-F238E27FC236}">
                <a16:creationId xmlns:a16="http://schemas.microsoft.com/office/drawing/2014/main" id="{83BE7BF7-C495-CB2E-0CF0-3139E66480DD}"/>
              </a:ext>
            </a:extLst>
          </p:cNvPr>
          <p:cNvSpPr/>
          <p:nvPr/>
        </p:nvSpPr>
        <p:spPr>
          <a:xfrm>
            <a:off x="7173565" y="3058359"/>
            <a:ext cx="1976410" cy="1626637"/>
          </a:xfrm>
          <a:prstGeom prst="rect">
            <a:avLst/>
          </a:prstGeom>
          <a:solidFill>
            <a:schemeClr val="accent4">
              <a:lumMod val="20000"/>
              <a:lumOff val="80000"/>
            </a:schemeClr>
          </a:solidFill>
          <a:ln w="28575"/>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363" name="TextBox 362">
            <a:extLst>
              <a:ext uri="{FF2B5EF4-FFF2-40B4-BE49-F238E27FC236}">
                <a16:creationId xmlns:a16="http://schemas.microsoft.com/office/drawing/2014/main" id="{61B5A70F-19A1-DD07-7C83-7E6F7CB5441B}"/>
              </a:ext>
            </a:extLst>
          </p:cNvPr>
          <p:cNvSpPr txBox="1"/>
          <p:nvPr/>
        </p:nvSpPr>
        <p:spPr>
          <a:xfrm>
            <a:off x="7045824" y="2986092"/>
            <a:ext cx="2247048" cy="369332"/>
          </a:xfrm>
          <a:prstGeom prst="rect">
            <a:avLst/>
          </a:prstGeom>
          <a:noFill/>
        </p:spPr>
        <p:txBody>
          <a:bodyPr wrap="square" rtlCol="0">
            <a:spAutoFit/>
          </a:bodyPr>
          <a:lstStyle/>
          <a:p>
            <a:pPr algn="ctr"/>
            <a:r>
              <a:rPr lang="en-US" b="1">
                <a:solidFill>
                  <a:schemeClr val="accent4"/>
                </a:solidFill>
                <a:latin typeface="Tw Cen MT" panose="020B0602020104020603" pitchFamily="34" charset="77"/>
              </a:rPr>
              <a:t>Stitching Engine</a:t>
            </a:r>
          </a:p>
        </p:txBody>
      </p:sp>
      <p:sp>
        <p:nvSpPr>
          <p:cNvPr id="364" name="Rectangle 363">
            <a:extLst>
              <a:ext uri="{FF2B5EF4-FFF2-40B4-BE49-F238E27FC236}">
                <a16:creationId xmlns:a16="http://schemas.microsoft.com/office/drawing/2014/main" id="{8DADD219-0291-C7A5-37D2-49FF9DDDC8B2}"/>
              </a:ext>
            </a:extLst>
          </p:cNvPr>
          <p:cNvSpPr/>
          <p:nvPr/>
        </p:nvSpPr>
        <p:spPr>
          <a:xfrm>
            <a:off x="7184513" y="3572550"/>
            <a:ext cx="356733" cy="144918"/>
          </a:xfrm>
          <a:prstGeom prst="rect">
            <a:avLst/>
          </a:prstGeom>
          <a:solidFill>
            <a:srgbClr val="AAAA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365" name="Straight Arrow Connector 364">
            <a:extLst>
              <a:ext uri="{FF2B5EF4-FFF2-40B4-BE49-F238E27FC236}">
                <a16:creationId xmlns:a16="http://schemas.microsoft.com/office/drawing/2014/main" id="{9D593BD8-A6DD-1BBF-974D-36C9050D58E1}"/>
              </a:ext>
            </a:extLst>
          </p:cNvPr>
          <p:cNvCxnSpPr>
            <a:cxnSpLocks/>
          </p:cNvCxnSpPr>
          <p:nvPr/>
        </p:nvCxnSpPr>
        <p:spPr>
          <a:xfrm>
            <a:off x="7556957" y="3645546"/>
            <a:ext cx="622256" cy="244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6" name="Elbow Connector 365">
            <a:extLst>
              <a:ext uri="{FF2B5EF4-FFF2-40B4-BE49-F238E27FC236}">
                <a16:creationId xmlns:a16="http://schemas.microsoft.com/office/drawing/2014/main" id="{41136D41-3DA5-58E1-7F1E-772AD08E51EF}"/>
              </a:ext>
            </a:extLst>
          </p:cNvPr>
          <p:cNvCxnSpPr>
            <a:cxnSpLocks/>
          </p:cNvCxnSpPr>
          <p:nvPr/>
        </p:nvCxnSpPr>
        <p:spPr>
          <a:xfrm rot="5400000" flipH="1" flipV="1">
            <a:off x="7255181" y="3809848"/>
            <a:ext cx="692948" cy="422660"/>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7" name="Rectangle 366">
            <a:extLst>
              <a:ext uri="{FF2B5EF4-FFF2-40B4-BE49-F238E27FC236}">
                <a16:creationId xmlns:a16="http://schemas.microsoft.com/office/drawing/2014/main" id="{2F559081-6BF8-EEFE-3D2C-5E3C51E64501}"/>
              </a:ext>
            </a:extLst>
          </p:cNvPr>
          <p:cNvSpPr/>
          <p:nvPr/>
        </p:nvSpPr>
        <p:spPr>
          <a:xfrm>
            <a:off x="7191130" y="4369087"/>
            <a:ext cx="356733" cy="144918"/>
          </a:xfrm>
          <a:prstGeom prst="rect">
            <a:avLst/>
          </a:prstGeom>
          <a:solidFill>
            <a:srgbClr val="AEAE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4" name="Slide Number Placeholder 355">
            <a:extLst>
              <a:ext uri="{FF2B5EF4-FFF2-40B4-BE49-F238E27FC236}">
                <a16:creationId xmlns:a16="http://schemas.microsoft.com/office/drawing/2014/main" id="{D3DC0991-70FF-16AD-5A0D-C69661DFE19B}"/>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50</a:t>
            </a:fld>
            <a:endParaRPr lang="en-US"/>
          </a:p>
        </p:txBody>
      </p:sp>
      <p:sp>
        <p:nvSpPr>
          <p:cNvPr id="280" name="Rectangle 279">
            <a:extLst>
              <a:ext uri="{FF2B5EF4-FFF2-40B4-BE49-F238E27FC236}">
                <a16:creationId xmlns:a16="http://schemas.microsoft.com/office/drawing/2014/main" id="{DF905A40-2B06-74E7-1C5F-44B044A4F888}"/>
              </a:ext>
            </a:extLst>
          </p:cNvPr>
          <p:cNvSpPr/>
          <p:nvPr/>
        </p:nvSpPr>
        <p:spPr>
          <a:xfrm>
            <a:off x="8081704" y="4291710"/>
            <a:ext cx="479300" cy="250820"/>
          </a:xfrm>
          <a:prstGeom prst="rect">
            <a:avLst/>
          </a:prstGeom>
          <a:solidFill>
            <a:srgbClr val="DAF2D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281" name="Rectangle 280">
            <a:extLst>
              <a:ext uri="{FF2B5EF4-FFF2-40B4-BE49-F238E27FC236}">
                <a16:creationId xmlns:a16="http://schemas.microsoft.com/office/drawing/2014/main" id="{3D14B16E-DFA9-A6E6-1B5B-EF6885729309}"/>
              </a:ext>
            </a:extLst>
          </p:cNvPr>
          <p:cNvSpPr/>
          <p:nvPr/>
        </p:nvSpPr>
        <p:spPr>
          <a:xfrm>
            <a:off x="8561007" y="4291710"/>
            <a:ext cx="537779" cy="250820"/>
          </a:xfrm>
          <a:prstGeom prst="rect">
            <a:avLst/>
          </a:prstGeom>
          <a:solidFill>
            <a:srgbClr val="D8BFD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282" name="Straight Connector 281">
            <a:extLst>
              <a:ext uri="{FF2B5EF4-FFF2-40B4-BE49-F238E27FC236}">
                <a16:creationId xmlns:a16="http://schemas.microsoft.com/office/drawing/2014/main" id="{D9FE6A7D-8351-73CC-0D79-6CE603055FD5}"/>
              </a:ext>
            </a:extLst>
          </p:cNvPr>
          <p:cNvCxnSpPr>
            <a:cxnSpLocks/>
          </p:cNvCxnSpPr>
          <p:nvPr/>
        </p:nvCxnSpPr>
        <p:spPr>
          <a:xfrm>
            <a:off x="8803882" y="4188942"/>
            <a:ext cx="229802" cy="10218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AEAD8FA4-7D83-CB9E-7E6A-5B56E7761212}"/>
              </a:ext>
            </a:extLst>
          </p:cNvPr>
          <p:cNvCxnSpPr>
            <a:cxnSpLocks/>
          </p:cNvCxnSpPr>
          <p:nvPr/>
        </p:nvCxnSpPr>
        <p:spPr>
          <a:xfrm flipH="1">
            <a:off x="7566822" y="4448319"/>
            <a:ext cx="492327" cy="0"/>
          </a:xfrm>
          <a:prstGeom prst="straightConnector1">
            <a:avLst/>
          </a:prstGeom>
          <a:ln w="38100">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0" name="Rectangle 289">
            <a:extLst>
              <a:ext uri="{FF2B5EF4-FFF2-40B4-BE49-F238E27FC236}">
                <a16:creationId xmlns:a16="http://schemas.microsoft.com/office/drawing/2014/main" id="{1BC83556-1585-DCA7-A315-E71BAA64EF8C}"/>
              </a:ext>
            </a:extLst>
          </p:cNvPr>
          <p:cNvSpPr/>
          <p:nvPr/>
        </p:nvSpPr>
        <p:spPr>
          <a:xfrm>
            <a:off x="8178325" y="4053053"/>
            <a:ext cx="624871" cy="130269"/>
          </a:xfrm>
          <a:prstGeom prst="rect">
            <a:avLst/>
          </a:prstGeom>
          <a:solidFill>
            <a:srgbClr val="7F7F7F"/>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291" name="Straight Connector 290">
            <a:extLst>
              <a:ext uri="{FF2B5EF4-FFF2-40B4-BE49-F238E27FC236}">
                <a16:creationId xmlns:a16="http://schemas.microsoft.com/office/drawing/2014/main" id="{F331FFDD-354D-C14E-2F2E-619929B745F7}"/>
              </a:ext>
            </a:extLst>
          </p:cNvPr>
          <p:cNvCxnSpPr>
            <a:cxnSpLocks/>
          </p:cNvCxnSpPr>
          <p:nvPr/>
        </p:nvCxnSpPr>
        <p:spPr>
          <a:xfrm flipH="1">
            <a:off x="8081702" y="4188942"/>
            <a:ext cx="93039" cy="10218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92" name="TextBox 291">
            <a:extLst>
              <a:ext uri="{FF2B5EF4-FFF2-40B4-BE49-F238E27FC236}">
                <a16:creationId xmlns:a16="http://schemas.microsoft.com/office/drawing/2014/main" id="{284E4854-9C2C-57C7-DA29-5FE8BBE09085}"/>
              </a:ext>
            </a:extLst>
          </p:cNvPr>
          <p:cNvSpPr txBox="1"/>
          <p:nvPr/>
        </p:nvSpPr>
        <p:spPr>
          <a:xfrm>
            <a:off x="8472922" y="4243850"/>
            <a:ext cx="735790" cy="338554"/>
          </a:xfrm>
          <a:prstGeom prst="rect">
            <a:avLst/>
          </a:prstGeom>
          <a:noFill/>
        </p:spPr>
        <p:txBody>
          <a:bodyPr wrap="square" rtlCol="0">
            <a:spAutoFit/>
          </a:bodyPr>
          <a:lstStyle/>
          <a:p>
            <a:pPr algn="ctr"/>
            <a:r>
              <a:rPr lang="en-US" sz="1600">
                <a:latin typeface="Tw Cen MT" panose="020B0602020104020603" pitchFamily="34" charset="77"/>
              </a:rPr>
              <a:t>Size</a:t>
            </a:r>
          </a:p>
        </p:txBody>
      </p:sp>
      <p:sp>
        <p:nvSpPr>
          <p:cNvPr id="293" name="TextBox 292">
            <a:extLst>
              <a:ext uri="{FF2B5EF4-FFF2-40B4-BE49-F238E27FC236}">
                <a16:creationId xmlns:a16="http://schemas.microsoft.com/office/drawing/2014/main" id="{58EA7694-CB71-A470-1FEE-05276E550096}"/>
              </a:ext>
            </a:extLst>
          </p:cNvPr>
          <p:cNvSpPr txBox="1"/>
          <p:nvPr/>
        </p:nvSpPr>
        <p:spPr>
          <a:xfrm>
            <a:off x="8022725" y="4260051"/>
            <a:ext cx="589492" cy="338554"/>
          </a:xfrm>
          <a:prstGeom prst="rect">
            <a:avLst/>
          </a:prstGeom>
          <a:noFill/>
        </p:spPr>
        <p:txBody>
          <a:bodyPr wrap="square" rtlCol="0">
            <a:spAutoFit/>
          </a:bodyPr>
          <a:lstStyle/>
          <a:p>
            <a:pPr algn="ctr"/>
            <a:r>
              <a:rPr lang="en-US" sz="1600">
                <a:latin typeface="Tw Cen MT" panose="020B0602020104020603" pitchFamily="34" charset="77"/>
              </a:rPr>
              <a:t>ID</a:t>
            </a:r>
          </a:p>
        </p:txBody>
      </p:sp>
      <p:sp>
        <p:nvSpPr>
          <p:cNvPr id="295" name="TextBox 294">
            <a:extLst>
              <a:ext uri="{FF2B5EF4-FFF2-40B4-BE49-F238E27FC236}">
                <a16:creationId xmlns:a16="http://schemas.microsoft.com/office/drawing/2014/main" id="{B0986371-4BD1-3EE8-19C3-946CF6ED81B9}"/>
              </a:ext>
            </a:extLst>
          </p:cNvPr>
          <p:cNvSpPr txBox="1"/>
          <p:nvPr/>
        </p:nvSpPr>
        <p:spPr>
          <a:xfrm>
            <a:off x="6509717" y="3798712"/>
            <a:ext cx="705953" cy="338554"/>
          </a:xfrm>
          <a:prstGeom prst="rect">
            <a:avLst/>
          </a:prstGeom>
          <a:noFill/>
        </p:spPr>
        <p:txBody>
          <a:bodyPr wrap="square" rtlCol="0">
            <a:spAutoFit/>
          </a:bodyPr>
          <a:lstStyle/>
          <a:p>
            <a:pPr algn="ctr"/>
            <a:r>
              <a:rPr lang="en-US" sz="1600">
                <a:solidFill>
                  <a:srgbClr val="C00000"/>
                </a:solidFill>
                <a:latin typeface="Tw Cen MT" panose="020B0602020104020603" pitchFamily="34" charset="77"/>
              </a:rPr>
              <a:t> type</a:t>
            </a:r>
          </a:p>
        </p:txBody>
      </p:sp>
      <p:cxnSp>
        <p:nvCxnSpPr>
          <p:cNvPr id="298" name="Elbow Connector 297">
            <a:extLst>
              <a:ext uri="{FF2B5EF4-FFF2-40B4-BE49-F238E27FC236}">
                <a16:creationId xmlns:a16="http://schemas.microsoft.com/office/drawing/2014/main" id="{67FEE985-CC08-0777-0A16-A359BCD12CC1}"/>
              </a:ext>
            </a:extLst>
          </p:cNvPr>
          <p:cNvCxnSpPr>
            <a:cxnSpLocks/>
          </p:cNvCxnSpPr>
          <p:nvPr/>
        </p:nvCxnSpPr>
        <p:spPr>
          <a:xfrm flipV="1">
            <a:off x="6510632" y="4105830"/>
            <a:ext cx="1570157" cy="343242"/>
          </a:xfrm>
          <a:prstGeom prst="bentConnector3">
            <a:avLst>
              <a:gd name="adj1" fmla="val -1248"/>
            </a:avLst>
          </a:prstGeom>
          <a:ln w="3810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368" name="TextBox 367">
            <a:extLst>
              <a:ext uri="{FF2B5EF4-FFF2-40B4-BE49-F238E27FC236}">
                <a16:creationId xmlns:a16="http://schemas.microsoft.com/office/drawing/2014/main" id="{67810DC0-024C-23EA-DE60-958E2278E896}"/>
              </a:ext>
            </a:extLst>
          </p:cNvPr>
          <p:cNvSpPr txBox="1"/>
          <p:nvPr/>
        </p:nvSpPr>
        <p:spPr>
          <a:xfrm>
            <a:off x="6635979" y="6046317"/>
            <a:ext cx="2755883" cy="369332"/>
          </a:xfrm>
          <a:prstGeom prst="rect">
            <a:avLst/>
          </a:prstGeom>
          <a:noFill/>
        </p:spPr>
        <p:txBody>
          <a:bodyPr wrap="none" rtlCol="0">
            <a:spAutoFit/>
          </a:bodyPr>
          <a:lstStyle/>
          <a:p>
            <a:r>
              <a:rPr lang="en-US" b="1" dirty="0">
                <a:solidFill>
                  <a:schemeClr val="accent6"/>
                </a:solidFill>
                <a:latin typeface="Tw Cen MT" panose="020B0602020104020603" pitchFamily="34" charset="77"/>
              </a:rPr>
              <a:t>Packet support + Sequence</a:t>
            </a:r>
          </a:p>
        </p:txBody>
      </p:sp>
      <p:sp>
        <p:nvSpPr>
          <p:cNvPr id="370" name="Rectangle 369">
            <a:extLst>
              <a:ext uri="{FF2B5EF4-FFF2-40B4-BE49-F238E27FC236}">
                <a16:creationId xmlns:a16="http://schemas.microsoft.com/office/drawing/2014/main" id="{D4028113-B65A-E6B0-0020-B0BBA90164E2}"/>
              </a:ext>
            </a:extLst>
          </p:cNvPr>
          <p:cNvSpPr/>
          <p:nvPr/>
        </p:nvSpPr>
        <p:spPr>
          <a:xfrm>
            <a:off x="8185334" y="3573971"/>
            <a:ext cx="356733" cy="144918"/>
          </a:xfrm>
          <a:prstGeom prst="rect">
            <a:avLst/>
          </a:prstGeom>
          <a:solidFill>
            <a:srgbClr val="AAAA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371" name="Rectangle 370">
            <a:extLst>
              <a:ext uri="{FF2B5EF4-FFF2-40B4-BE49-F238E27FC236}">
                <a16:creationId xmlns:a16="http://schemas.microsoft.com/office/drawing/2014/main" id="{777B73F0-DF55-AFE5-41D4-AB542BB8F118}"/>
              </a:ext>
            </a:extLst>
          </p:cNvPr>
          <p:cNvSpPr/>
          <p:nvPr/>
        </p:nvSpPr>
        <p:spPr>
          <a:xfrm>
            <a:off x="8541442" y="3573973"/>
            <a:ext cx="126748" cy="143585"/>
          </a:xfrm>
          <a:prstGeom prst="rect">
            <a:avLst/>
          </a:prstGeom>
          <a:solidFill>
            <a:srgbClr val="7F7F7F"/>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372" name="TextBox 371">
            <a:extLst>
              <a:ext uri="{FF2B5EF4-FFF2-40B4-BE49-F238E27FC236}">
                <a16:creationId xmlns:a16="http://schemas.microsoft.com/office/drawing/2014/main" id="{4D9BD534-ECA4-6184-8265-0333F79E8E0E}"/>
              </a:ext>
            </a:extLst>
          </p:cNvPr>
          <p:cNvSpPr txBox="1"/>
          <p:nvPr/>
        </p:nvSpPr>
        <p:spPr>
          <a:xfrm>
            <a:off x="7927742" y="3302588"/>
            <a:ext cx="1310441" cy="338554"/>
          </a:xfrm>
          <a:prstGeom prst="rect">
            <a:avLst/>
          </a:prstGeom>
          <a:noFill/>
        </p:spPr>
        <p:txBody>
          <a:bodyPr wrap="square" rtlCol="0">
            <a:spAutoFit/>
          </a:bodyPr>
          <a:lstStyle/>
          <a:p>
            <a:pPr algn="ctr"/>
            <a:r>
              <a:rPr lang="en-US" sz="1600">
                <a:latin typeface="Tw Cen MT" panose="020B0602020104020603" pitchFamily="34" charset="77"/>
              </a:rPr>
              <a:t>Stitched Flit</a:t>
            </a:r>
          </a:p>
        </p:txBody>
      </p:sp>
      <p:sp>
        <p:nvSpPr>
          <p:cNvPr id="373" name="Rectangle 372">
            <a:extLst>
              <a:ext uri="{FF2B5EF4-FFF2-40B4-BE49-F238E27FC236}">
                <a16:creationId xmlns:a16="http://schemas.microsoft.com/office/drawing/2014/main" id="{0A2DF49E-5E67-4E0C-B02B-49410A260821}"/>
              </a:ext>
            </a:extLst>
          </p:cNvPr>
          <p:cNvSpPr/>
          <p:nvPr/>
        </p:nvSpPr>
        <p:spPr>
          <a:xfrm>
            <a:off x="8666249" y="3573303"/>
            <a:ext cx="356733" cy="144918"/>
          </a:xfrm>
          <a:prstGeom prst="rect">
            <a:avLst/>
          </a:prstGeom>
          <a:solidFill>
            <a:srgbClr val="AEAE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375" name="Straight Arrow Connector 374">
            <a:extLst>
              <a:ext uri="{FF2B5EF4-FFF2-40B4-BE49-F238E27FC236}">
                <a16:creationId xmlns:a16="http://schemas.microsoft.com/office/drawing/2014/main" id="{F2439C48-C27B-193E-F1A2-9D65A631ED7C}"/>
              </a:ext>
            </a:extLst>
          </p:cNvPr>
          <p:cNvCxnSpPr>
            <a:cxnSpLocks/>
          </p:cNvCxnSpPr>
          <p:nvPr/>
        </p:nvCxnSpPr>
        <p:spPr>
          <a:xfrm>
            <a:off x="9165582" y="3870995"/>
            <a:ext cx="655913" cy="0"/>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74" name="Rectangle 373">
            <a:extLst>
              <a:ext uri="{FF2B5EF4-FFF2-40B4-BE49-F238E27FC236}">
                <a16:creationId xmlns:a16="http://schemas.microsoft.com/office/drawing/2014/main" id="{336D5461-96CE-DFC0-29DC-471B67E4015F}"/>
              </a:ext>
            </a:extLst>
          </p:cNvPr>
          <p:cNvSpPr/>
          <p:nvPr/>
        </p:nvSpPr>
        <p:spPr>
          <a:xfrm>
            <a:off x="8185333" y="3572550"/>
            <a:ext cx="837648" cy="144918"/>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latin typeface="Tw Cen MT" panose="020B0602020104020603" pitchFamily="34" charset="77"/>
            </a:endParaRPr>
          </a:p>
        </p:txBody>
      </p:sp>
      <p:cxnSp>
        <p:nvCxnSpPr>
          <p:cNvPr id="369" name="Elbow Connector 368">
            <a:extLst>
              <a:ext uri="{FF2B5EF4-FFF2-40B4-BE49-F238E27FC236}">
                <a16:creationId xmlns:a16="http://schemas.microsoft.com/office/drawing/2014/main" id="{670433AC-DE81-9577-B609-9C784FF82072}"/>
              </a:ext>
            </a:extLst>
          </p:cNvPr>
          <p:cNvCxnSpPr>
            <a:cxnSpLocks/>
          </p:cNvCxnSpPr>
          <p:nvPr/>
        </p:nvCxnSpPr>
        <p:spPr>
          <a:xfrm flipH="1" flipV="1">
            <a:off x="5714153" y="3364712"/>
            <a:ext cx="3435822" cy="506966"/>
          </a:xfrm>
          <a:prstGeom prst="bentConnector5">
            <a:avLst>
              <a:gd name="adj1" fmla="val -4805"/>
              <a:gd name="adj2" fmla="val 186151"/>
              <a:gd name="adj3" fmla="val 106653"/>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376" name="TextBox 375">
            <a:extLst>
              <a:ext uri="{FF2B5EF4-FFF2-40B4-BE49-F238E27FC236}">
                <a16:creationId xmlns:a16="http://schemas.microsoft.com/office/drawing/2014/main" id="{B1A033F4-3511-53E2-1653-C2AD2C0B649C}"/>
              </a:ext>
            </a:extLst>
          </p:cNvPr>
          <p:cNvSpPr txBox="1"/>
          <p:nvPr/>
        </p:nvSpPr>
        <p:spPr>
          <a:xfrm>
            <a:off x="804975" y="2050819"/>
            <a:ext cx="8525242" cy="369332"/>
          </a:xfrm>
          <a:prstGeom prst="rect">
            <a:avLst/>
          </a:prstGeom>
          <a:noFill/>
        </p:spPr>
        <p:txBody>
          <a:bodyPr wrap="square" rtlCol="0">
            <a:spAutoFit/>
          </a:bodyPr>
          <a:lstStyle/>
          <a:p>
            <a:pPr algn="ctr"/>
            <a:r>
              <a:rPr lang="en-US" b="1" err="1">
                <a:latin typeface="Tw Cen MT" panose="020B0602020104020603" pitchFamily="34" charset="77"/>
              </a:rPr>
              <a:t>NetCrafter</a:t>
            </a:r>
            <a:r>
              <a:rPr lang="en-US" b="1">
                <a:latin typeface="Tw Cen MT" panose="020B0602020104020603" pitchFamily="34" charset="77"/>
              </a:rPr>
              <a:t> Controller  </a:t>
            </a:r>
          </a:p>
        </p:txBody>
      </p:sp>
      <p:sp>
        <p:nvSpPr>
          <p:cNvPr id="377" name="Rectangle 376">
            <a:extLst>
              <a:ext uri="{FF2B5EF4-FFF2-40B4-BE49-F238E27FC236}">
                <a16:creationId xmlns:a16="http://schemas.microsoft.com/office/drawing/2014/main" id="{9B2179FF-A8B6-E3DD-8634-9111C290330F}"/>
              </a:ext>
            </a:extLst>
          </p:cNvPr>
          <p:cNvSpPr/>
          <p:nvPr/>
        </p:nvSpPr>
        <p:spPr>
          <a:xfrm>
            <a:off x="832274" y="2411875"/>
            <a:ext cx="8700609" cy="32294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Content Placeholder 2">
            <a:extLst>
              <a:ext uri="{FF2B5EF4-FFF2-40B4-BE49-F238E27FC236}">
                <a16:creationId xmlns:a16="http://schemas.microsoft.com/office/drawing/2014/main" id="{9BADE6E7-A5AC-0B3C-4858-B08607BDD90E}"/>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1"/>
                </a:solidFill>
                <a:latin typeface="Tw Cen MT" panose="020B0602020104020603" pitchFamily="34" charset="77"/>
              </a:rPr>
              <a:t>Each cluster switch includes an integrated </a:t>
            </a:r>
            <a:r>
              <a:rPr lang="en-US" b="1" err="1">
                <a:solidFill>
                  <a:schemeClr val="accent1"/>
                </a:solidFill>
                <a:latin typeface="Tw Cen MT" panose="020B0602020104020603" pitchFamily="34" charset="77"/>
              </a:rPr>
              <a:t>NetCrafter</a:t>
            </a:r>
            <a:r>
              <a:rPr lang="en-US" b="1">
                <a:solidFill>
                  <a:schemeClr val="accent1"/>
                </a:solidFill>
                <a:latin typeface="Tw Cen MT" panose="020B0602020104020603" pitchFamily="34" charset="77"/>
              </a:rPr>
              <a:t> controller</a:t>
            </a:r>
          </a:p>
        </p:txBody>
      </p:sp>
      <p:sp>
        <p:nvSpPr>
          <p:cNvPr id="385" name="Title 1">
            <a:extLst>
              <a:ext uri="{FF2B5EF4-FFF2-40B4-BE49-F238E27FC236}">
                <a16:creationId xmlns:a16="http://schemas.microsoft.com/office/drawing/2014/main" id="{DAF40D2A-453A-24C1-AB3B-F41F57731FFC}"/>
              </a:ext>
            </a:extLst>
          </p:cNvPr>
          <p:cNvSpPr>
            <a:spLocks noGrp="1"/>
          </p:cNvSpPr>
          <p:nvPr>
            <p:ph type="title"/>
          </p:nvPr>
        </p:nvSpPr>
        <p:spPr>
          <a:xfrm>
            <a:off x="731713" y="254284"/>
            <a:ext cx="10515600" cy="1325563"/>
          </a:xfrm>
        </p:spPr>
        <p:txBody>
          <a:bodyPr/>
          <a:lstStyle/>
          <a:p>
            <a:r>
              <a:rPr lang="en-US"/>
              <a:t>Mechanism: </a:t>
            </a:r>
            <a:r>
              <a:rPr lang="en-US" err="1"/>
              <a:t>NetCrafter</a:t>
            </a:r>
            <a:endParaRPr lang="en-US"/>
          </a:p>
        </p:txBody>
      </p:sp>
      <p:pic>
        <p:nvPicPr>
          <p:cNvPr id="386" name="Graphic 385" descr="Scissors with solid fill">
            <a:extLst>
              <a:ext uri="{FF2B5EF4-FFF2-40B4-BE49-F238E27FC236}">
                <a16:creationId xmlns:a16="http://schemas.microsoft.com/office/drawing/2014/main" id="{231D8955-B7B5-D7B5-9B62-247A389ACB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2452" y="498490"/>
            <a:ext cx="743683" cy="743683"/>
          </a:xfrm>
          <a:prstGeom prst="rect">
            <a:avLst/>
          </a:prstGeom>
        </p:spPr>
      </p:pic>
      <p:pic>
        <p:nvPicPr>
          <p:cNvPr id="387" name="Graphic 386" descr="Alterations &amp; Tailoring with solid fill">
            <a:extLst>
              <a:ext uri="{FF2B5EF4-FFF2-40B4-BE49-F238E27FC236}">
                <a16:creationId xmlns:a16="http://schemas.microsoft.com/office/drawing/2014/main" id="{439312BC-BFDA-7844-082A-BFCD5FFB0B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67459" y="452899"/>
            <a:ext cx="727141" cy="727141"/>
          </a:xfrm>
          <a:prstGeom prst="rect">
            <a:avLst/>
          </a:prstGeom>
        </p:spPr>
      </p:pic>
      <p:pic>
        <p:nvPicPr>
          <p:cNvPr id="388" name="Graphic 387" descr="Alterations &amp; Tailoring with solid fill">
            <a:extLst>
              <a:ext uri="{FF2B5EF4-FFF2-40B4-BE49-F238E27FC236}">
                <a16:creationId xmlns:a16="http://schemas.microsoft.com/office/drawing/2014/main" id="{3493DD43-09D5-BF73-C319-92021402DB5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35411" y="556752"/>
            <a:ext cx="627378" cy="627378"/>
          </a:xfrm>
          <a:prstGeom prst="rect">
            <a:avLst/>
          </a:prstGeom>
        </p:spPr>
      </p:pic>
    </p:spTree>
    <p:custDataLst>
      <p:tags r:id="rId1"/>
    </p:custDataLst>
    <p:extLst>
      <p:ext uri="{BB962C8B-B14F-4D97-AF65-F5344CB8AC3E}">
        <p14:creationId xmlns:p14="http://schemas.microsoft.com/office/powerpoint/2010/main" val="3103013239"/>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F670D-2150-A2A1-E710-11FA2778020C}"/>
            </a:ext>
          </a:extLst>
        </p:cNvPr>
        <p:cNvGrpSpPr/>
        <p:nvPr/>
      </p:nvGrpSpPr>
      <p:grpSpPr>
        <a:xfrm>
          <a:off x="0" y="0"/>
          <a:ext cx="0" cy="0"/>
          <a:chOff x="0" y="0"/>
          <a:chExt cx="0" cy="0"/>
        </a:xfrm>
      </p:grpSpPr>
      <p:sp>
        <p:nvSpPr>
          <p:cNvPr id="288" name="Rectangle 287">
            <a:extLst>
              <a:ext uri="{FF2B5EF4-FFF2-40B4-BE49-F238E27FC236}">
                <a16:creationId xmlns:a16="http://schemas.microsoft.com/office/drawing/2014/main" id="{25400FA7-4B96-813D-977C-98F05EC60EBB}"/>
              </a:ext>
            </a:extLst>
          </p:cNvPr>
          <p:cNvSpPr/>
          <p:nvPr/>
        </p:nvSpPr>
        <p:spPr>
          <a:xfrm>
            <a:off x="6574851" y="2556237"/>
            <a:ext cx="2817011" cy="2658378"/>
          </a:xfrm>
          <a:prstGeom prst="rect">
            <a:avLst/>
          </a:prstGeom>
          <a:solidFill>
            <a:schemeClr val="accent6">
              <a:lumMod val="20000"/>
              <a:lumOff val="8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94" name="Rectangle 293">
            <a:extLst>
              <a:ext uri="{FF2B5EF4-FFF2-40B4-BE49-F238E27FC236}">
                <a16:creationId xmlns:a16="http://schemas.microsoft.com/office/drawing/2014/main" id="{AA08B266-DECB-5519-EB8E-D3D26741AB6C}"/>
              </a:ext>
            </a:extLst>
          </p:cNvPr>
          <p:cNvSpPr/>
          <p:nvPr/>
        </p:nvSpPr>
        <p:spPr>
          <a:xfrm>
            <a:off x="2904394" y="2570874"/>
            <a:ext cx="3670457" cy="2643740"/>
          </a:xfrm>
          <a:prstGeom prst="rect">
            <a:avLst/>
          </a:prstGeom>
          <a:solidFill>
            <a:schemeClr val="accent2">
              <a:lumMod val="20000"/>
              <a:lumOff val="8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297" name="Rectangle 296">
            <a:extLst>
              <a:ext uri="{FF2B5EF4-FFF2-40B4-BE49-F238E27FC236}">
                <a16:creationId xmlns:a16="http://schemas.microsoft.com/office/drawing/2014/main" id="{9F1B46CA-D77D-4C05-D6C2-E58DEFC9315C}"/>
              </a:ext>
            </a:extLst>
          </p:cNvPr>
          <p:cNvSpPr/>
          <p:nvPr/>
        </p:nvSpPr>
        <p:spPr>
          <a:xfrm>
            <a:off x="934973" y="2556236"/>
            <a:ext cx="1974558" cy="2658378"/>
          </a:xfrm>
          <a:prstGeom prst="rect">
            <a:avLst/>
          </a:prstGeom>
          <a:solidFill>
            <a:schemeClr val="tx2">
              <a:lumMod val="20000"/>
              <a:lumOff val="8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cxnSp>
        <p:nvCxnSpPr>
          <p:cNvPr id="312" name="Straight Arrow Connector 311">
            <a:extLst>
              <a:ext uri="{FF2B5EF4-FFF2-40B4-BE49-F238E27FC236}">
                <a16:creationId xmlns:a16="http://schemas.microsoft.com/office/drawing/2014/main" id="{6122ED3A-DAD2-AF3D-B70E-A03D69988A4B}"/>
              </a:ext>
            </a:extLst>
          </p:cNvPr>
          <p:cNvCxnSpPr>
            <a:cxnSpLocks/>
          </p:cNvCxnSpPr>
          <p:nvPr/>
        </p:nvCxnSpPr>
        <p:spPr>
          <a:xfrm>
            <a:off x="1531362" y="4034744"/>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13" name="Straight Arrow Connector 312">
            <a:extLst>
              <a:ext uri="{FF2B5EF4-FFF2-40B4-BE49-F238E27FC236}">
                <a16:creationId xmlns:a16="http://schemas.microsoft.com/office/drawing/2014/main" id="{63EEE4C6-ABB8-BCC9-BB17-B4ABA68618BA}"/>
              </a:ext>
            </a:extLst>
          </p:cNvPr>
          <p:cNvCxnSpPr>
            <a:cxnSpLocks/>
          </p:cNvCxnSpPr>
          <p:nvPr/>
        </p:nvCxnSpPr>
        <p:spPr>
          <a:xfrm>
            <a:off x="1741600"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DBAE9C4B-19E1-BEE4-B8CC-8FF7DC946F21}"/>
              </a:ext>
            </a:extLst>
          </p:cNvPr>
          <p:cNvCxnSpPr>
            <a:cxnSpLocks/>
          </p:cNvCxnSpPr>
          <p:nvPr/>
        </p:nvCxnSpPr>
        <p:spPr>
          <a:xfrm>
            <a:off x="1945427"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15" name="Straight Arrow Connector 314">
            <a:extLst>
              <a:ext uri="{FF2B5EF4-FFF2-40B4-BE49-F238E27FC236}">
                <a16:creationId xmlns:a16="http://schemas.microsoft.com/office/drawing/2014/main" id="{FEEAD1DA-192E-4061-C286-8005AFDB41E1}"/>
              </a:ext>
            </a:extLst>
          </p:cNvPr>
          <p:cNvCxnSpPr>
            <a:cxnSpLocks/>
          </p:cNvCxnSpPr>
          <p:nvPr/>
        </p:nvCxnSpPr>
        <p:spPr>
          <a:xfrm>
            <a:off x="2144476" y="4032221"/>
            <a:ext cx="0" cy="328838"/>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316" name="Rectangle 315">
            <a:extLst>
              <a:ext uri="{FF2B5EF4-FFF2-40B4-BE49-F238E27FC236}">
                <a16:creationId xmlns:a16="http://schemas.microsoft.com/office/drawing/2014/main" id="{64BC9CD0-159B-F81C-2220-086D178EEB10}"/>
              </a:ext>
            </a:extLst>
          </p:cNvPr>
          <p:cNvSpPr/>
          <p:nvPr/>
        </p:nvSpPr>
        <p:spPr>
          <a:xfrm>
            <a:off x="1472935" y="4029769"/>
            <a:ext cx="789191" cy="687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17" name="Rounded Rectangle 316">
            <a:extLst>
              <a:ext uri="{FF2B5EF4-FFF2-40B4-BE49-F238E27FC236}">
                <a16:creationId xmlns:a16="http://schemas.microsoft.com/office/drawing/2014/main" id="{AE9F2CCA-ABCB-5206-DEC2-0DF869C5FA91}"/>
              </a:ext>
            </a:extLst>
          </p:cNvPr>
          <p:cNvSpPr/>
          <p:nvPr/>
        </p:nvSpPr>
        <p:spPr>
          <a:xfrm>
            <a:off x="4408238" y="3513279"/>
            <a:ext cx="926804" cy="1226421"/>
          </a:xfrm>
          <a:prstGeom prst="roundRect">
            <a:avLst>
              <a:gd name="adj" fmla="val 10689"/>
            </a:avLst>
          </a:prstGeom>
          <a:solidFill>
            <a:srgbClr val="FFFFDC"/>
          </a:solidFill>
          <a:ln w="19050" cap="flat" cmpd="sng" algn="ctr">
            <a:solidFill>
              <a:schemeClr val="bg2">
                <a:lumMod val="9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latin typeface="Tw Cen MT" panose="020B0602020104020603" pitchFamily="34" charset="77"/>
            </a:endParaRPr>
          </a:p>
        </p:txBody>
      </p:sp>
      <p:sp>
        <p:nvSpPr>
          <p:cNvPr id="318" name="TextBox 317">
            <a:extLst>
              <a:ext uri="{FF2B5EF4-FFF2-40B4-BE49-F238E27FC236}">
                <a16:creationId xmlns:a16="http://schemas.microsoft.com/office/drawing/2014/main" id="{D1274AD8-AFEB-5FED-E484-9EACE80A156E}"/>
              </a:ext>
            </a:extLst>
          </p:cNvPr>
          <p:cNvSpPr txBox="1"/>
          <p:nvPr/>
        </p:nvSpPr>
        <p:spPr>
          <a:xfrm>
            <a:off x="4809042" y="2488296"/>
            <a:ext cx="1765814" cy="338554"/>
          </a:xfrm>
          <a:prstGeom prst="rect">
            <a:avLst/>
          </a:prstGeom>
          <a:noFill/>
        </p:spPr>
        <p:txBody>
          <a:bodyPr wrap="square" rtlCol="0">
            <a:spAutoFit/>
          </a:bodyPr>
          <a:lstStyle/>
          <a:p>
            <a:r>
              <a:rPr lang="en-US" sz="1600" err="1">
                <a:solidFill>
                  <a:srgbClr val="00B050"/>
                </a:solidFill>
                <a:latin typeface="Tw Cen MT" panose="020B0602020104020603" pitchFamily="34" charset="77"/>
              </a:rPr>
              <a:t>flit.empty_bytes</a:t>
            </a:r>
            <a:endParaRPr lang="en-US" sz="1600">
              <a:solidFill>
                <a:srgbClr val="00B050"/>
              </a:solidFill>
              <a:latin typeface="Tw Cen MT" panose="020B0602020104020603" pitchFamily="34" charset="77"/>
            </a:endParaRPr>
          </a:p>
        </p:txBody>
      </p:sp>
      <p:cxnSp>
        <p:nvCxnSpPr>
          <p:cNvPr id="319" name="Straight Arrow Connector 318">
            <a:extLst>
              <a:ext uri="{FF2B5EF4-FFF2-40B4-BE49-F238E27FC236}">
                <a16:creationId xmlns:a16="http://schemas.microsoft.com/office/drawing/2014/main" id="{C5164459-D55B-787B-A746-C43805DBE969}"/>
              </a:ext>
            </a:extLst>
          </p:cNvPr>
          <p:cNvCxnSpPr>
            <a:cxnSpLocks/>
          </p:cNvCxnSpPr>
          <p:nvPr/>
        </p:nvCxnSpPr>
        <p:spPr>
          <a:xfrm flipV="1">
            <a:off x="2908057" y="4133780"/>
            <a:ext cx="741476" cy="298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0" name="Trapezoid 319">
            <a:extLst>
              <a:ext uri="{FF2B5EF4-FFF2-40B4-BE49-F238E27FC236}">
                <a16:creationId xmlns:a16="http://schemas.microsoft.com/office/drawing/2014/main" id="{E792742C-BADE-BDCD-6C67-62F066A67EF6}"/>
              </a:ext>
            </a:extLst>
          </p:cNvPr>
          <p:cNvSpPr/>
          <p:nvPr/>
        </p:nvSpPr>
        <p:spPr>
          <a:xfrm rot="5400000">
            <a:off x="3014666" y="3950790"/>
            <a:ext cx="1684660" cy="381552"/>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21" name="TextBox 320">
            <a:extLst>
              <a:ext uri="{FF2B5EF4-FFF2-40B4-BE49-F238E27FC236}">
                <a16:creationId xmlns:a16="http://schemas.microsoft.com/office/drawing/2014/main" id="{3766ABAD-A913-2E0F-F91D-F6B9CDC069CF}"/>
              </a:ext>
            </a:extLst>
          </p:cNvPr>
          <p:cNvSpPr txBox="1"/>
          <p:nvPr/>
        </p:nvSpPr>
        <p:spPr>
          <a:xfrm rot="16200000">
            <a:off x="2965913" y="3952393"/>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1</a:t>
            </a:r>
          </a:p>
        </p:txBody>
      </p:sp>
      <p:cxnSp>
        <p:nvCxnSpPr>
          <p:cNvPr id="322" name="Straight Arrow Connector 321">
            <a:extLst>
              <a:ext uri="{FF2B5EF4-FFF2-40B4-BE49-F238E27FC236}">
                <a16:creationId xmlns:a16="http://schemas.microsoft.com/office/drawing/2014/main" id="{3EF0D527-D4E3-295D-A915-0EC42FDF6B08}"/>
              </a:ext>
            </a:extLst>
          </p:cNvPr>
          <p:cNvCxnSpPr>
            <a:cxnSpLocks/>
          </p:cNvCxnSpPr>
          <p:nvPr/>
        </p:nvCxnSpPr>
        <p:spPr>
          <a:xfrm>
            <a:off x="4058585" y="3647342"/>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3" name="Straight Arrow Connector 322">
            <a:extLst>
              <a:ext uri="{FF2B5EF4-FFF2-40B4-BE49-F238E27FC236}">
                <a16:creationId xmlns:a16="http://schemas.microsoft.com/office/drawing/2014/main" id="{058F0419-AC75-1485-9A23-74012571A393}"/>
              </a:ext>
            </a:extLst>
          </p:cNvPr>
          <p:cNvCxnSpPr>
            <a:cxnSpLocks/>
          </p:cNvCxnSpPr>
          <p:nvPr/>
        </p:nvCxnSpPr>
        <p:spPr>
          <a:xfrm>
            <a:off x="4062211" y="4470217"/>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4" name="Straight Arrow Connector 323">
            <a:extLst>
              <a:ext uri="{FF2B5EF4-FFF2-40B4-BE49-F238E27FC236}">
                <a16:creationId xmlns:a16="http://schemas.microsoft.com/office/drawing/2014/main" id="{8B1CB279-5E39-F0F8-2B15-9B6254800C00}"/>
              </a:ext>
            </a:extLst>
          </p:cNvPr>
          <p:cNvCxnSpPr>
            <a:cxnSpLocks/>
          </p:cNvCxnSpPr>
          <p:nvPr/>
        </p:nvCxnSpPr>
        <p:spPr>
          <a:xfrm>
            <a:off x="4058585" y="403955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25" name="Picture 2" descr="A blue and white rectangular object&#10;&#10;Description automatically generated">
            <a:extLst>
              <a:ext uri="{FF2B5EF4-FFF2-40B4-BE49-F238E27FC236}">
                <a16:creationId xmlns:a16="http://schemas.microsoft.com/office/drawing/2014/main" id="{20FDC8CA-2EEC-0F70-F0BF-263EED76DC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192" y="3552587"/>
            <a:ext cx="812958" cy="347342"/>
          </a:xfrm>
          <a:prstGeom prst="rect">
            <a:avLst/>
          </a:prstGeom>
          <a:noFill/>
          <a:extLst>
            <a:ext uri="{909E8E84-426E-40DD-AFC4-6F175D3DCCD1}">
              <a14:hiddenFill xmlns:a14="http://schemas.microsoft.com/office/drawing/2010/main">
                <a:solidFill>
                  <a:srgbClr val="FFFFFF"/>
                </a:solidFill>
              </a14:hiddenFill>
            </a:ext>
          </a:extLst>
        </p:spPr>
      </p:pic>
      <p:pic>
        <p:nvPicPr>
          <p:cNvPr id="326" name="Picture 2" descr="A blue and white rectangular object&#10;&#10;Description automatically generated">
            <a:extLst>
              <a:ext uri="{FF2B5EF4-FFF2-40B4-BE49-F238E27FC236}">
                <a16:creationId xmlns:a16="http://schemas.microsoft.com/office/drawing/2014/main" id="{01BB8003-97B0-F8E7-ABEB-66CB69F021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05" y="4360636"/>
            <a:ext cx="812958" cy="347342"/>
          </a:xfrm>
          <a:prstGeom prst="rect">
            <a:avLst/>
          </a:prstGeom>
          <a:noFill/>
          <a:extLst>
            <a:ext uri="{909E8E84-426E-40DD-AFC4-6F175D3DCCD1}">
              <a14:hiddenFill xmlns:a14="http://schemas.microsoft.com/office/drawing/2010/main">
                <a:solidFill>
                  <a:srgbClr val="FFFFFF"/>
                </a:solidFill>
              </a14:hiddenFill>
            </a:ext>
          </a:extLst>
        </p:spPr>
      </p:pic>
      <p:sp>
        <p:nvSpPr>
          <p:cNvPr id="327" name="TextBox 326">
            <a:extLst>
              <a:ext uri="{FF2B5EF4-FFF2-40B4-BE49-F238E27FC236}">
                <a16:creationId xmlns:a16="http://schemas.microsoft.com/office/drawing/2014/main" id="{65F6E494-8E3A-B1D4-5695-5FD97B068D6B}"/>
              </a:ext>
            </a:extLst>
          </p:cNvPr>
          <p:cNvSpPr txBox="1"/>
          <p:nvPr/>
        </p:nvSpPr>
        <p:spPr>
          <a:xfrm>
            <a:off x="2935751" y="2819843"/>
            <a:ext cx="1873552" cy="338554"/>
          </a:xfrm>
          <a:prstGeom prst="rect">
            <a:avLst/>
          </a:prstGeom>
          <a:noFill/>
        </p:spPr>
        <p:txBody>
          <a:bodyPr wrap="square" rtlCol="0">
            <a:spAutoFit/>
          </a:bodyPr>
          <a:lstStyle/>
          <a:p>
            <a:r>
              <a:rPr lang="en-US" altLang="zh-CN" sz="1600" err="1">
                <a:solidFill>
                  <a:srgbClr val="C00000"/>
                </a:solidFill>
                <a:latin typeface="Tw Cen MT" panose="020B0602020104020603" pitchFamily="34" charset="77"/>
                <a:cs typeface="Courier New" panose="02070309020205020404" pitchFamily="49" charset="0"/>
              </a:rPr>
              <a:t>pkt.dst</a:t>
            </a:r>
            <a:r>
              <a:rPr lang="en-US" altLang="zh-CN" sz="1600">
                <a:solidFill>
                  <a:srgbClr val="C00000"/>
                </a:solidFill>
                <a:latin typeface="Tw Cen MT" panose="020B0602020104020603" pitchFamily="34" charset="77"/>
                <a:cs typeface="Courier New" panose="02070309020205020404" pitchFamily="49" charset="0"/>
              </a:rPr>
              <a:t> + </a:t>
            </a:r>
            <a:r>
              <a:rPr lang="en-US" altLang="zh-CN" sz="1600" err="1">
                <a:solidFill>
                  <a:srgbClr val="C00000"/>
                </a:solidFill>
                <a:latin typeface="Tw Cen MT" panose="020B0602020104020603" pitchFamily="34" charset="77"/>
                <a:cs typeface="Courier New" panose="02070309020205020404" pitchFamily="49" charset="0"/>
              </a:rPr>
              <a:t>pkt.type</a:t>
            </a:r>
            <a:endParaRPr lang="en-US" sz="1600">
              <a:solidFill>
                <a:srgbClr val="C00000"/>
              </a:solidFill>
              <a:latin typeface="Tw Cen MT" panose="020B0602020104020603" pitchFamily="34" charset="77"/>
              <a:cs typeface="Courier New" panose="02070309020205020404" pitchFamily="49" charset="0"/>
            </a:endParaRPr>
          </a:p>
        </p:txBody>
      </p:sp>
      <p:cxnSp>
        <p:nvCxnSpPr>
          <p:cNvPr id="328" name="Elbow Connector 327">
            <a:extLst>
              <a:ext uri="{FF2B5EF4-FFF2-40B4-BE49-F238E27FC236}">
                <a16:creationId xmlns:a16="http://schemas.microsoft.com/office/drawing/2014/main" id="{57CFCB46-B122-A790-10DA-67BA14332A07}"/>
              </a:ext>
            </a:extLst>
          </p:cNvPr>
          <p:cNvCxnSpPr>
            <a:cxnSpLocks/>
          </p:cNvCxnSpPr>
          <p:nvPr/>
        </p:nvCxnSpPr>
        <p:spPr>
          <a:xfrm rot="5400000" flipH="1" flipV="1">
            <a:off x="3295806" y="3545658"/>
            <a:ext cx="762483" cy="402979"/>
          </a:xfrm>
          <a:prstGeom prst="bentConnector3">
            <a:avLst>
              <a:gd name="adj1" fmla="val 12960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32" name="TextBox 331">
            <a:extLst>
              <a:ext uri="{FF2B5EF4-FFF2-40B4-BE49-F238E27FC236}">
                <a16:creationId xmlns:a16="http://schemas.microsoft.com/office/drawing/2014/main" id="{A37798D3-6F8F-1AE4-F559-D90F9CEA1C93}"/>
              </a:ext>
            </a:extLst>
          </p:cNvPr>
          <p:cNvSpPr txBox="1"/>
          <p:nvPr/>
        </p:nvSpPr>
        <p:spPr>
          <a:xfrm>
            <a:off x="4349936" y="3233926"/>
            <a:ext cx="1102400" cy="338554"/>
          </a:xfrm>
          <a:prstGeom prst="rect">
            <a:avLst/>
          </a:prstGeom>
          <a:noFill/>
        </p:spPr>
        <p:txBody>
          <a:bodyPr wrap="square" lIns="91440" tIns="45720" rIns="91440" bIns="45720" rtlCol="0" anchor="t">
            <a:spAutoFit/>
          </a:bodyPr>
          <a:lstStyle/>
          <a:p>
            <a:pPr algn="ctr"/>
            <a:r>
              <a:rPr lang="en-US" sz="1600" err="1">
                <a:latin typeface="Tw Cen MT" panose="020B0602020104020603" pitchFamily="34" charset="77"/>
              </a:rPr>
              <a:t>CQ.type</a:t>
            </a:r>
            <a:r>
              <a:rPr lang="en-US" sz="1600">
                <a:latin typeface="Tw Cen MT" panose="020B0602020104020603" pitchFamily="34" charset="77"/>
              </a:rPr>
              <a:t>(s)</a:t>
            </a:r>
            <a:endParaRPr lang="en-US" sz="1600" baseline="-25000">
              <a:latin typeface="Tw Cen MT" panose="020B0602020104020603" pitchFamily="34" charset="77"/>
            </a:endParaRPr>
          </a:p>
        </p:txBody>
      </p:sp>
      <p:pic>
        <p:nvPicPr>
          <p:cNvPr id="333" name="Picture 2" descr="A blue and white rectangular object&#10;&#10;Description automatically generated">
            <a:extLst>
              <a:ext uri="{FF2B5EF4-FFF2-40B4-BE49-F238E27FC236}">
                <a16:creationId xmlns:a16="http://schemas.microsoft.com/office/drawing/2014/main" id="{9B530B4D-A209-6FBE-C11A-4ECC516B3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7205" y="3963094"/>
            <a:ext cx="812958" cy="347342"/>
          </a:xfrm>
          <a:prstGeom prst="rect">
            <a:avLst/>
          </a:prstGeom>
          <a:noFill/>
          <a:extLst>
            <a:ext uri="{909E8E84-426E-40DD-AFC4-6F175D3DCCD1}">
              <a14:hiddenFill xmlns:a14="http://schemas.microsoft.com/office/drawing/2010/main">
                <a:solidFill>
                  <a:srgbClr val="FFFFFF"/>
                </a:solidFill>
              </a14:hiddenFill>
            </a:ext>
          </a:extLst>
        </p:spPr>
      </p:pic>
      <p:sp>
        <p:nvSpPr>
          <p:cNvPr id="334" name="Trapezoid 333">
            <a:extLst>
              <a:ext uri="{FF2B5EF4-FFF2-40B4-BE49-F238E27FC236}">
                <a16:creationId xmlns:a16="http://schemas.microsoft.com/office/drawing/2014/main" id="{8F53CB9E-3CC3-A6B4-D2EE-E6135696E0ED}"/>
              </a:ext>
            </a:extLst>
          </p:cNvPr>
          <p:cNvSpPr/>
          <p:nvPr/>
        </p:nvSpPr>
        <p:spPr>
          <a:xfrm rot="5400000">
            <a:off x="5052712" y="3787449"/>
            <a:ext cx="1684660" cy="381552"/>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335" name="TextBox 334">
            <a:extLst>
              <a:ext uri="{FF2B5EF4-FFF2-40B4-BE49-F238E27FC236}">
                <a16:creationId xmlns:a16="http://schemas.microsoft.com/office/drawing/2014/main" id="{4B75578A-B6C5-820C-3D9B-23ACDE66EB97}"/>
              </a:ext>
            </a:extLst>
          </p:cNvPr>
          <p:cNvSpPr txBox="1"/>
          <p:nvPr/>
        </p:nvSpPr>
        <p:spPr>
          <a:xfrm rot="16200000">
            <a:off x="5043916" y="3789668"/>
            <a:ext cx="1684661"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2</a:t>
            </a:r>
          </a:p>
        </p:txBody>
      </p:sp>
      <p:cxnSp>
        <p:nvCxnSpPr>
          <p:cNvPr id="336" name="Straight Arrow Connector 335">
            <a:extLst>
              <a:ext uri="{FF2B5EF4-FFF2-40B4-BE49-F238E27FC236}">
                <a16:creationId xmlns:a16="http://schemas.microsoft.com/office/drawing/2014/main" id="{EC0463EC-FB5F-32BC-D73B-F8BF1740E1C0}"/>
              </a:ext>
            </a:extLst>
          </p:cNvPr>
          <p:cNvCxnSpPr>
            <a:cxnSpLocks/>
          </p:cNvCxnSpPr>
          <p:nvPr/>
        </p:nvCxnSpPr>
        <p:spPr>
          <a:xfrm>
            <a:off x="5268920" y="3723482"/>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7" name="Straight Arrow Connector 336">
            <a:extLst>
              <a:ext uri="{FF2B5EF4-FFF2-40B4-BE49-F238E27FC236}">
                <a16:creationId xmlns:a16="http://schemas.microsoft.com/office/drawing/2014/main" id="{4D5059FB-07F3-4008-5A08-47A1ECC5D8B9}"/>
              </a:ext>
            </a:extLst>
          </p:cNvPr>
          <p:cNvCxnSpPr>
            <a:cxnSpLocks/>
          </p:cNvCxnSpPr>
          <p:nvPr/>
        </p:nvCxnSpPr>
        <p:spPr>
          <a:xfrm>
            <a:off x="5272546" y="453366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616E5FB2-08C2-15D6-5F3B-784B6317C82A}"/>
              </a:ext>
            </a:extLst>
          </p:cNvPr>
          <p:cNvCxnSpPr>
            <a:cxnSpLocks/>
          </p:cNvCxnSpPr>
          <p:nvPr/>
        </p:nvCxnSpPr>
        <p:spPr>
          <a:xfrm>
            <a:off x="5268920" y="4128388"/>
            <a:ext cx="40723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9" name="Elbow Connector 338">
            <a:extLst>
              <a:ext uri="{FF2B5EF4-FFF2-40B4-BE49-F238E27FC236}">
                <a16:creationId xmlns:a16="http://schemas.microsoft.com/office/drawing/2014/main" id="{514C0760-7CF3-A1B4-A41A-7E149E9B84C1}"/>
              </a:ext>
            </a:extLst>
          </p:cNvPr>
          <p:cNvCxnSpPr>
            <a:cxnSpLocks/>
            <a:endCxn id="334" idx="1"/>
          </p:cNvCxnSpPr>
          <p:nvPr/>
        </p:nvCxnSpPr>
        <p:spPr>
          <a:xfrm rot="5400000" flipH="1" flipV="1">
            <a:off x="4994680" y="3621601"/>
            <a:ext cx="1302855" cy="497870"/>
          </a:xfrm>
          <a:prstGeom prst="bentConnector5">
            <a:avLst>
              <a:gd name="adj1" fmla="val 13546"/>
              <a:gd name="adj2" fmla="val 200"/>
              <a:gd name="adj3" fmla="val 13167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40" name="TextBox 339">
            <a:extLst>
              <a:ext uri="{FF2B5EF4-FFF2-40B4-BE49-F238E27FC236}">
                <a16:creationId xmlns:a16="http://schemas.microsoft.com/office/drawing/2014/main" id="{3ADBF343-30A7-6BF6-08C6-F167B3CC5159}"/>
              </a:ext>
            </a:extLst>
          </p:cNvPr>
          <p:cNvSpPr txBox="1"/>
          <p:nvPr/>
        </p:nvSpPr>
        <p:spPr>
          <a:xfrm>
            <a:off x="4336049" y="4713102"/>
            <a:ext cx="1090363" cy="338554"/>
          </a:xfrm>
          <a:prstGeom prst="rect">
            <a:avLst/>
          </a:prstGeom>
          <a:noFill/>
        </p:spPr>
        <p:txBody>
          <a:bodyPr wrap="none" lIns="91440" tIns="45720" rIns="91440" bIns="45720" rtlCol="0" anchor="t">
            <a:spAutoFit/>
          </a:bodyPr>
          <a:lstStyle/>
          <a:p>
            <a:r>
              <a:rPr lang="en-US" sz="1600">
                <a:solidFill>
                  <a:schemeClr val="accent2">
                    <a:lumMod val="50000"/>
                  </a:schemeClr>
                </a:solidFill>
                <a:latin typeface="Tw Cen MT" panose="020B0602020104020603" pitchFamily="34" charset="77"/>
              </a:rPr>
              <a:t>Per </a:t>
            </a:r>
            <a:r>
              <a:rPr lang="en-US" sz="1600" err="1">
                <a:solidFill>
                  <a:schemeClr val="accent2">
                    <a:lumMod val="50000"/>
                  </a:schemeClr>
                </a:solidFill>
                <a:latin typeface="Tw Cen MT" panose="020B0602020104020603" pitchFamily="34" charset="77"/>
              </a:rPr>
              <a:t>CQ.dst</a:t>
            </a:r>
            <a:endParaRPr lang="en-US" sz="1600" baseline="-25000">
              <a:solidFill>
                <a:schemeClr val="accent2">
                  <a:lumMod val="50000"/>
                </a:schemeClr>
              </a:solidFill>
              <a:latin typeface="Tw Cen MT" panose="020B0602020104020603" pitchFamily="34" charset="77"/>
            </a:endParaRPr>
          </a:p>
        </p:txBody>
      </p:sp>
      <p:sp>
        <p:nvSpPr>
          <p:cNvPr id="341" name="TextBox 340">
            <a:extLst>
              <a:ext uri="{FF2B5EF4-FFF2-40B4-BE49-F238E27FC236}">
                <a16:creationId xmlns:a16="http://schemas.microsoft.com/office/drawing/2014/main" id="{1DCDBC0B-F3CE-9E03-86DA-DBA5742FEE14}"/>
              </a:ext>
            </a:extLst>
          </p:cNvPr>
          <p:cNvSpPr txBox="1"/>
          <p:nvPr/>
        </p:nvSpPr>
        <p:spPr>
          <a:xfrm>
            <a:off x="1311187" y="3122027"/>
            <a:ext cx="1072922" cy="584775"/>
          </a:xfrm>
          <a:prstGeom prst="rect">
            <a:avLst/>
          </a:prstGeom>
          <a:noFill/>
        </p:spPr>
        <p:txBody>
          <a:bodyPr wrap="none" lIns="91440" tIns="45720" rIns="91440" bIns="45720" rtlCol="0" anchor="t">
            <a:spAutoFit/>
          </a:bodyPr>
          <a:lstStyle/>
          <a:p>
            <a:pPr algn="ctr"/>
            <a:r>
              <a:rPr lang="en-US" sz="1600">
                <a:latin typeface="Tw Cen MT" panose="020B0602020104020603" pitchFamily="34" charset="77"/>
              </a:rPr>
              <a:t>Cache Line</a:t>
            </a:r>
          </a:p>
          <a:p>
            <a:pPr algn="ctr"/>
            <a:r>
              <a:rPr lang="en-US" sz="1600">
                <a:latin typeface="Tw Cen MT" panose="020B0602020104020603" pitchFamily="34" charset="77"/>
              </a:rPr>
              <a:t>(64B)</a:t>
            </a:r>
          </a:p>
        </p:txBody>
      </p:sp>
      <p:sp>
        <p:nvSpPr>
          <p:cNvPr id="342" name="Trapezoid 341">
            <a:extLst>
              <a:ext uri="{FF2B5EF4-FFF2-40B4-BE49-F238E27FC236}">
                <a16:creationId xmlns:a16="http://schemas.microsoft.com/office/drawing/2014/main" id="{53CFE627-3FD8-D7E1-A4BD-D71DD17C4F11}"/>
              </a:ext>
            </a:extLst>
          </p:cNvPr>
          <p:cNvSpPr/>
          <p:nvPr/>
        </p:nvSpPr>
        <p:spPr>
          <a:xfrm rot="10800000">
            <a:off x="1316830" y="4232046"/>
            <a:ext cx="1061980" cy="280844"/>
          </a:xfrm>
          <a:prstGeom prst="trapezoid">
            <a:avLst>
              <a:gd name="adj" fmla="val 43618"/>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43" name="TextBox 342">
            <a:extLst>
              <a:ext uri="{FF2B5EF4-FFF2-40B4-BE49-F238E27FC236}">
                <a16:creationId xmlns:a16="http://schemas.microsoft.com/office/drawing/2014/main" id="{18FFE890-6401-11FD-439F-F9AFB88983BD}"/>
              </a:ext>
            </a:extLst>
          </p:cNvPr>
          <p:cNvSpPr txBox="1"/>
          <p:nvPr/>
        </p:nvSpPr>
        <p:spPr>
          <a:xfrm>
            <a:off x="1003877" y="4182856"/>
            <a:ext cx="1715959" cy="369332"/>
          </a:xfrm>
          <a:prstGeom prst="rect">
            <a:avLst/>
          </a:prstGeom>
          <a:noFill/>
        </p:spPr>
        <p:txBody>
          <a:bodyPr wrap="square" rtlCol="0">
            <a:spAutoFit/>
          </a:bodyPr>
          <a:lstStyle/>
          <a:p>
            <a:pPr algn="ctr"/>
            <a:r>
              <a:rPr lang="en-US" b="1">
                <a:latin typeface="Tw Cen MT" panose="020B0602020104020603" pitchFamily="34" charset="77"/>
              </a:rPr>
              <a:t>MUX</a:t>
            </a:r>
            <a:r>
              <a:rPr lang="en-US" b="1" baseline="-25000">
                <a:latin typeface="Tw Cen MT" panose="020B0602020104020603" pitchFamily="34" charset="77"/>
              </a:rPr>
              <a:t> 0</a:t>
            </a:r>
          </a:p>
        </p:txBody>
      </p:sp>
      <p:cxnSp>
        <p:nvCxnSpPr>
          <p:cNvPr id="344" name="Straight Arrow Connector 343">
            <a:extLst>
              <a:ext uri="{FF2B5EF4-FFF2-40B4-BE49-F238E27FC236}">
                <a16:creationId xmlns:a16="http://schemas.microsoft.com/office/drawing/2014/main" id="{A8431A6F-B622-9B68-6D83-1AEF88B33EA8}"/>
              </a:ext>
            </a:extLst>
          </p:cNvPr>
          <p:cNvCxnSpPr>
            <a:cxnSpLocks/>
          </p:cNvCxnSpPr>
          <p:nvPr/>
        </p:nvCxnSpPr>
        <p:spPr>
          <a:xfrm>
            <a:off x="1871101" y="4522564"/>
            <a:ext cx="0" cy="554044"/>
          </a:xfrm>
          <a:prstGeom prst="straightConnector1">
            <a:avLst/>
          </a:prstGeom>
          <a:ln w="381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45" name="Elbow Connector 344">
            <a:extLst>
              <a:ext uri="{FF2B5EF4-FFF2-40B4-BE49-F238E27FC236}">
                <a16:creationId xmlns:a16="http://schemas.microsoft.com/office/drawing/2014/main" id="{F3A0127E-8488-3783-6B09-2A5320B5169F}"/>
              </a:ext>
            </a:extLst>
          </p:cNvPr>
          <p:cNvCxnSpPr>
            <a:cxnSpLocks/>
            <a:endCxn id="342" idx="1"/>
          </p:cNvCxnSpPr>
          <p:nvPr/>
        </p:nvCxnSpPr>
        <p:spPr>
          <a:xfrm rot="5400000">
            <a:off x="1886028" y="3696466"/>
            <a:ext cx="1107535" cy="244468"/>
          </a:xfrm>
          <a:prstGeom prst="bentConnector2">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46" name="TextBox 345">
            <a:extLst>
              <a:ext uri="{FF2B5EF4-FFF2-40B4-BE49-F238E27FC236}">
                <a16:creationId xmlns:a16="http://schemas.microsoft.com/office/drawing/2014/main" id="{F5C9BDD5-E14A-891E-3603-DA93F66D8F9A}"/>
              </a:ext>
            </a:extLst>
          </p:cNvPr>
          <p:cNvSpPr txBox="1"/>
          <p:nvPr/>
        </p:nvSpPr>
        <p:spPr>
          <a:xfrm>
            <a:off x="1774821" y="2898130"/>
            <a:ext cx="1156231" cy="338554"/>
          </a:xfrm>
          <a:prstGeom prst="rect">
            <a:avLst/>
          </a:prstGeom>
          <a:noFill/>
        </p:spPr>
        <p:txBody>
          <a:bodyPr wrap="square" rtlCol="0">
            <a:spAutoFit/>
          </a:bodyPr>
          <a:lstStyle/>
          <a:p>
            <a:r>
              <a:rPr lang="en-US" altLang="zh-CN" sz="1600" err="1">
                <a:solidFill>
                  <a:srgbClr val="7030A0"/>
                </a:solidFill>
                <a:latin typeface="Tw Cen MT" panose="020B0602020104020603" pitchFamily="34" charset="77"/>
                <a:cs typeface="Courier New" panose="02070309020205020404" pitchFamily="49" charset="0"/>
              </a:rPr>
              <a:t>pkt.trim</a:t>
            </a:r>
            <a:endParaRPr lang="en-US" altLang="zh-CN" sz="1600">
              <a:solidFill>
                <a:srgbClr val="7030A0"/>
              </a:solidFill>
              <a:latin typeface="Tw Cen MT" panose="020B0602020104020603" pitchFamily="34" charset="77"/>
              <a:cs typeface="Courier New" panose="02070309020205020404" pitchFamily="49" charset="0"/>
            </a:endParaRPr>
          </a:p>
        </p:txBody>
      </p:sp>
      <p:sp>
        <p:nvSpPr>
          <p:cNvPr id="347" name="TextBox 346">
            <a:extLst>
              <a:ext uri="{FF2B5EF4-FFF2-40B4-BE49-F238E27FC236}">
                <a16:creationId xmlns:a16="http://schemas.microsoft.com/office/drawing/2014/main" id="{D457BA82-F877-3A11-9CAA-57DFA01F20EC}"/>
              </a:ext>
            </a:extLst>
          </p:cNvPr>
          <p:cNvSpPr txBox="1"/>
          <p:nvPr/>
        </p:nvSpPr>
        <p:spPr>
          <a:xfrm>
            <a:off x="1814631" y="4537812"/>
            <a:ext cx="550151" cy="369332"/>
          </a:xfrm>
          <a:prstGeom prst="rect">
            <a:avLst/>
          </a:prstGeom>
          <a:noFill/>
        </p:spPr>
        <p:txBody>
          <a:bodyPr wrap="none" rtlCol="0">
            <a:spAutoFit/>
          </a:bodyPr>
          <a:lstStyle/>
          <a:p>
            <a:r>
              <a:rPr lang="en-US" b="1">
                <a:latin typeface="Tw Cen MT" panose="020B0602020104020603" pitchFamily="34" charset="77"/>
              </a:rPr>
              <a:t>16B</a:t>
            </a:r>
          </a:p>
        </p:txBody>
      </p:sp>
      <p:cxnSp>
        <p:nvCxnSpPr>
          <p:cNvPr id="348" name="Elbow Connector 347">
            <a:extLst>
              <a:ext uri="{FF2B5EF4-FFF2-40B4-BE49-F238E27FC236}">
                <a16:creationId xmlns:a16="http://schemas.microsoft.com/office/drawing/2014/main" id="{3FE035C1-9C46-357F-B585-B8F828C10A57}"/>
              </a:ext>
            </a:extLst>
          </p:cNvPr>
          <p:cNvCxnSpPr>
            <a:cxnSpLocks/>
            <a:stCxn id="346" idx="1"/>
            <a:endCxn id="342" idx="3"/>
          </p:cNvCxnSpPr>
          <p:nvPr/>
        </p:nvCxnSpPr>
        <p:spPr>
          <a:xfrm rot="10800000" flipV="1">
            <a:off x="1378079" y="3067406"/>
            <a:ext cx="396742" cy="1305061"/>
          </a:xfrm>
          <a:prstGeom prst="bentConnector3">
            <a:avLst>
              <a:gd name="adj1" fmla="val 173057"/>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349" name="Elbow Connector 348">
            <a:extLst>
              <a:ext uri="{FF2B5EF4-FFF2-40B4-BE49-F238E27FC236}">
                <a16:creationId xmlns:a16="http://schemas.microsoft.com/office/drawing/2014/main" id="{784C82F3-A647-57E1-4878-E4B013728FD9}"/>
              </a:ext>
            </a:extLst>
          </p:cNvPr>
          <p:cNvCxnSpPr>
            <a:cxnSpLocks/>
          </p:cNvCxnSpPr>
          <p:nvPr/>
        </p:nvCxnSpPr>
        <p:spPr>
          <a:xfrm>
            <a:off x="2362084" y="3911665"/>
            <a:ext cx="545973" cy="222115"/>
          </a:xfrm>
          <a:prstGeom prst="bentConnector3">
            <a:avLst>
              <a:gd name="adj1" fmla="val 60049"/>
            </a:avLst>
          </a:prstGeom>
          <a:ln w="38100">
            <a:solidFill>
              <a:schemeClr val="tx1">
                <a:alpha val="501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50" name="Elbow Connector 349">
            <a:extLst>
              <a:ext uri="{FF2B5EF4-FFF2-40B4-BE49-F238E27FC236}">
                <a16:creationId xmlns:a16="http://schemas.microsoft.com/office/drawing/2014/main" id="{392ADA0C-91B3-EA1F-8CDE-8270DE377888}"/>
              </a:ext>
            </a:extLst>
          </p:cNvPr>
          <p:cNvCxnSpPr>
            <a:cxnSpLocks/>
          </p:cNvCxnSpPr>
          <p:nvPr/>
        </p:nvCxnSpPr>
        <p:spPr>
          <a:xfrm flipV="1">
            <a:off x="1861856" y="4175240"/>
            <a:ext cx="1313835" cy="889334"/>
          </a:xfrm>
          <a:prstGeom prst="bentConnector2">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1" name="TextBox 350">
            <a:extLst>
              <a:ext uri="{FF2B5EF4-FFF2-40B4-BE49-F238E27FC236}">
                <a16:creationId xmlns:a16="http://schemas.microsoft.com/office/drawing/2014/main" id="{4B936691-5DE4-DC8F-6D45-63D40CA815CC}"/>
              </a:ext>
            </a:extLst>
          </p:cNvPr>
          <p:cNvSpPr txBox="1"/>
          <p:nvPr/>
        </p:nvSpPr>
        <p:spPr>
          <a:xfrm>
            <a:off x="949245" y="2563852"/>
            <a:ext cx="1905110" cy="369332"/>
          </a:xfrm>
          <a:prstGeom prst="rect">
            <a:avLst/>
          </a:prstGeom>
          <a:noFill/>
        </p:spPr>
        <p:txBody>
          <a:bodyPr wrap="square" rtlCol="0">
            <a:spAutoFit/>
          </a:bodyPr>
          <a:lstStyle/>
          <a:p>
            <a:pPr algn="ctr"/>
            <a:r>
              <a:rPr lang="en-US" b="1">
                <a:solidFill>
                  <a:schemeClr val="accent5"/>
                </a:solidFill>
                <a:latin typeface="Tw Cen MT" panose="020B0602020104020603" pitchFamily="34" charset="77"/>
              </a:rPr>
              <a:t>Trim Engine</a:t>
            </a:r>
          </a:p>
        </p:txBody>
      </p:sp>
      <p:cxnSp>
        <p:nvCxnSpPr>
          <p:cNvPr id="352" name="Straight Arrow Connector 351">
            <a:extLst>
              <a:ext uri="{FF2B5EF4-FFF2-40B4-BE49-F238E27FC236}">
                <a16:creationId xmlns:a16="http://schemas.microsoft.com/office/drawing/2014/main" id="{61B18575-9638-AB6F-BB8A-C1DF2388C6DD}"/>
              </a:ext>
            </a:extLst>
          </p:cNvPr>
          <p:cNvCxnSpPr>
            <a:cxnSpLocks/>
          </p:cNvCxnSpPr>
          <p:nvPr/>
        </p:nvCxnSpPr>
        <p:spPr>
          <a:xfrm>
            <a:off x="472329" y="3866040"/>
            <a:ext cx="803581" cy="1698"/>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53" name="Picture 352">
            <a:extLst>
              <a:ext uri="{FF2B5EF4-FFF2-40B4-BE49-F238E27FC236}">
                <a16:creationId xmlns:a16="http://schemas.microsoft.com/office/drawing/2014/main" id="{EDD54A3C-1691-35D5-E3A1-81AAB7FC474E}"/>
              </a:ext>
            </a:extLst>
          </p:cNvPr>
          <p:cNvPicPr>
            <a:picLocks noChangeAspect="1"/>
          </p:cNvPicPr>
          <p:nvPr/>
        </p:nvPicPr>
        <p:blipFill>
          <a:blip r:embed="rId5"/>
          <a:stretch>
            <a:fillRect/>
          </a:stretch>
        </p:blipFill>
        <p:spPr>
          <a:xfrm>
            <a:off x="1308519" y="3697099"/>
            <a:ext cx="1078259" cy="404347"/>
          </a:xfrm>
          <a:prstGeom prst="rect">
            <a:avLst/>
          </a:prstGeom>
        </p:spPr>
      </p:pic>
      <p:pic>
        <p:nvPicPr>
          <p:cNvPr id="354" name="Picture 353">
            <a:extLst>
              <a:ext uri="{FF2B5EF4-FFF2-40B4-BE49-F238E27FC236}">
                <a16:creationId xmlns:a16="http://schemas.microsoft.com/office/drawing/2014/main" id="{8DEA7618-C6B9-E576-2216-72EC2E1079AF}"/>
              </a:ext>
            </a:extLst>
          </p:cNvPr>
          <p:cNvPicPr>
            <a:picLocks noChangeAspect="1"/>
          </p:cNvPicPr>
          <p:nvPr/>
        </p:nvPicPr>
        <p:blipFill>
          <a:blip r:embed="rId6"/>
          <a:stretch>
            <a:fillRect/>
          </a:stretch>
        </p:blipFill>
        <p:spPr>
          <a:xfrm>
            <a:off x="1355111" y="4646330"/>
            <a:ext cx="418909" cy="395636"/>
          </a:xfrm>
          <a:prstGeom prst="rect">
            <a:avLst/>
          </a:prstGeom>
        </p:spPr>
      </p:pic>
      <p:pic>
        <p:nvPicPr>
          <p:cNvPr id="355" name="Picture 354">
            <a:extLst>
              <a:ext uri="{FF2B5EF4-FFF2-40B4-BE49-F238E27FC236}">
                <a16:creationId xmlns:a16="http://schemas.microsoft.com/office/drawing/2014/main" id="{DBAB20FC-7023-EC04-9C41-4ABD20316E2E}"/>
              </a:ext>
            </a:extLst>
          </p:cNvPr>
          <p:cNvPicPr>
            <a:picLocks noChangeAspect="1"/>
          </p:cNvPicPr>
          <p:nvPr/>
        </p:nvPicPr>
        <p:blipFill>
          <a:blip r:embed="rId6"/>
          <a:stretch>
            <a:fillRect/>
          </a:stretch>
        </p:blipFill>
        <p:spPr>
          <a:xfrm>
            <a:off x="2986020" y="3697099"/>
            <a:ext cx="418909" cy="395636"/>
          </a:xfrm>
          <a:prstGeom prst="rect">
            <a:avLst/>
          </a:prstGeom>
        </p:spPr>
      </p:pic>
      <p:cxnSp>
        <p:nvCxnSpPr>
          <p:cNvPr id="358" name="Straight Arrow Connector 357">
            <a:extLst>
              <a:ext uri="{FF2B5EF4-FFF2-40B4-BE49-F238E27FC236}">
                <a16:creationId xmlns:a16="http://schemas.microsoft.com/office/drawing/2014/main" id="{035C2B94-FBDC-228D-BCA4-6FCE10C64ACA}"/>
              </a:ext>
            </a:extLst>
          </p:cNvPr>
          <p:cNvCxnSpPr>
            <a:cxnSpLocks/>
          </p:cNvCxnSpPr>
          <p:nvPr/>
        </p:nvCxnSpPr>
        <p:spPr>
          <a:xfrm>
            <a:off x="6090517" y="3647145"/>
            <a:ext cx="107692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9" name="Straight Arrow Connector 358">
            <a:extLst>
              <a:ext uri="{FF2B5EF4-FFF2-40B4-BE49-F238E27FC236}">
                <a16:creationId xmlns:a16="http://schemas.microsoft.com/office/drawing/2014/main" id="{DDC2DAFC-A621-906D-34E9-D0A6A70312C0}"/>
              </a:ext>
            </a:extLst>
          </p:cNvPr>
          <p:cNvCxnSpPr>
            <a:cxnSpLocks/>
          </p:cNvCxnSpPr>
          <p:nvPr/>
        </p:nvCxnSpPr>
        <p:spPr>
          <a:xfrm>
            <a:off x="6068038" y="4457333"/>
            <a:ext cx="1102165"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0" name="TextBox 359">
            <a:extLst>
              <a:ext uri="{FF2B5EF4-FFF2-40B4-BE49-F238E27FC236}">
                <a16:creationId xmlns:a16="http://schemas.microsoft.com/office/drawing/2014/main" id="{A32228DA-C9E6-C512-C61F-DEAB13E6EB2B}"/>
              </a:ext>
            </a:extLst>
          </p:cNvPr>
          <p:cNvSpPr txBox="1"/>
          <p:nvPr/>
        </p:nvSpPr>
        <p:spPr>
          <a:xfrm>
            <a:off x="5989823" y="3336181"/>
            <a:ext cx="1304122" cy="338554"/>
          </a:xfrm>
          <a:prstGeom prst="rect">
            <a:avLst/>
          </a:prstGeom>
          <a:noFill/>
        </p:spPr>
        <p:txBody>
          <a:bodyPr wrap="square" rtlCol="0">
            <a:spAutoFit/>
          </a:bodyPr>
          <a:lstStyle/>
          <a:p>
            <a:pPr algn="ctr"/>
            <a:r>
              <a:rPr lang="en-US" sz="1600">
                <a:solidFill>
                  <a:srgbClr val="00B050"/>
                </a:solidFill>
                <a:latin typeface="Tw Cen MT" panose="020B0602020104020603" pitchFamily="34" charset="77"/>
              </a:rPr>
              <a:t>Flit to Stitch</a:t>
            </a:r>
          </a:p>
        </p:txBody>
      </p:sp>
      <p:sp>
        <p:nvSpPr>
          <p:cNvPr id="361" name="TextBox 360">
            <a:extLst>
              <a:ext uri="{FF2B5EF4-FFF2-40B4-BE49-F238E27FC236}">
                <a16:creationId xmlns:a16="http://schemas.microsoft.com/office/drawing/2014/main" id="{414B6E4E-D304-2D71-9EE3-3B8140E3804F}"/>
              </a:ext>
            </a:extLst>
          </p:cNvPr>
          <p:cNvSpPr txBox="1"/>
          <p:nvPr/>
        </p:nvSpPr>
        <p:spPr>
          <a:xfrm>
            <a:off x="6168578" y="4438188"/>
            <a:ext cx="1080260" cy="338554"/>
          </a:xfrm>
          <a:prstGeom prst="rect">
            <a:avLst/>
          </a:prstGeom>
          <a:noFill/>
        </p:spPr>
        <p:txBody>
          <a:bodyPr wrap="square" rtlCol="0">
            <a:spAutoFit/>
          </a:bodyPr>
          <a:lstStyle/>
          <a:p>
            <a:pPr algn="ctr"/>
            <a:r>
              <a:rPr lang="en-US" sz="1600">
                <a:solidFill>
                  <a:srgbClr val="00B050"/>
                </a:solidFill>
                <a:latin typeface="Tw Cen MT" panose="020B0602020104020603" pitchFamily="34" charset="77"/>
              </a:rPr>
              <a:t>Candidate</a:t>
            </a:r>
          </a:p>
        </p:txBody>
      </p:sp>
      <p:sp>
        <p:nvSpPr>
          <p:cNvPr id="362" name="Rectangle 361">
            <a:extLst>
              <a:ext uri="{FF2B5EF4-FFF2-40B4-BE49-F238E27FC236}">
                <a16:creationId xmlns:a16="http://schemas.microsoft.com/office/drawing/2014/main" id="{C3DC006E-1A8C-3668-8CAD-EAB460678092}"/>
              </a:ext>
            </a:extLst>
          </p:cNvPr>
          <p:cNvSpPr/>
          <p:nvPr/>
        </p:nvSpPr>
        <p:spPr>
          <a:xfrm>
            <a:off x="7173565" y="3058359"/>
            <a:ext cx="1976410" cy="1626637"/>
          </a:xfrm>
          <a:prstGeom prst="rect">
            <a:avLst/>
          </a:prstGeom>
          <a:solidFill>
            <a:schemeClr val="accent4">
              <a:lumMod val="20000"/>
              <a:lumOff val="80000"/>
            </a:schemeClr>
          </a:solidFill>
          <a:ln w="28575"/>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363" name="TextBox 362">
            <a:extLst>
              <a:ext uri="{FF2B5EF4-FFF2-40B4-BE49-F238E27FC236}">
                <a16:creationId xmlns:a16="http://schemas.microsoft.com/office/drawing/2014/main" id="{CBD91915-BB7C-B63B-A2AE-306FDF0CC55C}"/>
              </a:ext>
            </a:extLst>
          </p:cNvPr>
          <p:cNvSpPr txBox="1"/>
          <p:nvPr/>
        </p:nvSpPr>
        <p:spPr>
          <a:xfrm>
            <a:off x="7045824" y="2986092"/>
            <a:ext cx="2247048" cy="369332"/>
          </a:xfrm>
          <a:prstGeom prst="rect">
            <a:avLst/>
          </a:prstGeom>
          <a:noFill/>
        </p:spPr>
        <p:txBody>
          <a:bodyPr wrap="square" rtlCol="0">
            <a:spAutoFit/>
          </a:bodyPr>
          <a:lstStyle/>
          <a:p>
            <a:pPr algn="ctr"/>
            <a:r>
              <a:rPr lang="en-US" b="1">
                <a:solidFill>
                  <a:schemeClr val="accent4"/>
                </a:solidFill>
                <a:latin typeface="Tw Cen MT" panose="020B0602020104020603" pitchFamily="34" charset="77"/>
              </a:rPr>
              <a:t>Stitching Engine</a:t>
            </a:r>
          </a:p>
        </p:txBody>
      </p:sp>
      <p:sp>
        <p:nvSpPr>
          <p:cNvPr id="364" name="Rectangle 363">
            <a:extLst>
              <a:ext uri="{FF2B5EF4-FFF2-40B4-BE49-F238E27FC236}">
                <a16:creationId xmlns:a16="http://schemas.microsoft.com/office/drawing/2014/main" id="{7D7C868E-1827-CE1A-B9D4-01EAFCCB3B21}"/>
              </a:ext>
            </a:extLst>
          </p:cNvPr>
          <p:cNvSpPr/>
          <p:nvPr/>
        </p:nvSpPr>
        <p:spPr>
          <a:xfrm>
            <a:off x="7184513" y="3572550"/>
            <a:ext cx="356733" cy="144918"/>
          </a:xfrm>
          <a:prstGeom prst="rect">
            <a:avLst/>
          </a:prstGeom>
          <a:solidFill>
            <a:srgbClr val="AAAA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365" name="Straight Arrow Connector 364">
            <a:extLst>
              <a:ext uri="{FF2B5EF4-FFF2-40B4-BE49-F238E27FC236}">
                <a16:creationId xmlns:a16="http://schemas.microsoft.com/office/drawing/2014/main" id="{459B0B2A-1368-FADE-8918-94581555638B}"/>
              </a:ext>
            </a:extLst>
          </p:cNvPr>
          <p:cNvCxnSpPr>
            <a:cxnSpLocks/>
          </p:cNvCxnSpPr>
          <p:nvPr/>
        </p:nvCxnSpPr>
        <p:spPr>
          <a:xfrm>
            <a:off x="7556957" y="3645546"/>
            <a:ext cx="622256" cy="244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6" name="Elbow Connector 365">
            <a:extLst>
              <a:ext uri="{FF2B5EF4-FFF2-40B4-BE49-F238E27FC236}">
                <a16:creationId xmlns:a16="http://schemas.microsoft.com/office/drawing/2014/main" id="{27A8CE17-931E-B4E2-A1D8-6EC156205AE9}"/>
              </a:ext>
            </a:extLst>
          </p:cNvPr>
          <p:cNvCxnSpPr>
            <a:cxnSpLocks/>
          </p:cNvCxnSpPr>
          <p:nvPr/>
        </p:nvCxnSpPr>
        <p:spPr>
          <a:xfrm rot="5400000" flipH="1" flipV="1">
            <a:off x="7255181" y="3809848"/>
            <a:ext cx="692948" cy="422660"/>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7" name="Rectangle 366">
            <a:extLst>
              <a:ext uri="{FF2B5EF4-FFF2-40B4-BE49-F238E27FC236}">
                <a16:creationId xmlns:a16="http://schemas.microsoft.com/office/drawing/2014/main" id="{A9213669-399C-D002-4929-985420FD916A}"/>
              </a:ext>
            </a:extLst>
          </p:cNvPr>
          <p:cNvSpPr/>
          <p:nvPr/>
        </p:nvSpPr>
        <p:spPr>
          <a:xfrm>
            <a:off x="7191130" y="4369087"/>
            <a:ext cx="356733" cy="144918"/>
          </a:xfrm>
          <a:prstGeom prst="rect">
            <a:avLst/>
          </a:prstGeom>
          <a:solidFill>
            <a:srgbClr val="AEAE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4" name="Slide Number Placeholder 355">
            <a:extLst>
              <a:ext uri="{FF2B5EF4-FFF2-40B4-BE49-F238E27FC236}">
                <a16:creationId xmlns:a16="http://schemas.microsoft.com/office/drawing/2014/main" id="{45F2C0D4-5052-131A-F544-46B66EE0F879}"/>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51</a:t>
            </a:fld>
            <a:endParaRPr lang="en-US"/>
          </a:p>
        </p:txBody>
      </p:sp>
      <p:sp>
        <p:nvSpPr>
          <p:cNvPr id="280" name="Rectangle 279">
            <a:extLst>
              <a:ext uri="{FF2B5EF4-FFF2-40B4-BE49-F238E27FC236}">
                <a16:creationId xmlns:a16="http://schemas.microsoft.com/office/drawing/2014/main" id="{D33A2849-1098-0AA2-E679-497E8805C25E}"/>
              </a:ext>
            </a:extLst>
          </p:cNvPr>
          <p:cNvSpPr/>
          <p:nvPr/>
        </p:nvSpPr>
        <p:spPr>
          <a:xfrm>
            <a:off x="8081704" y="4291710"/>
            <a:ext cx="479300" cy="250820"/>
          </a:xfrm>
          <a:prstGeom prst="rect">
            <a:avLst/>
          </a:prstGeom>
          <a:solidFill>
            <a:srgbClr val="DAF2D0"/>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281" name="Rectangle 280">
            <a:extLst>
              <a:ext uri="{FF2B5EF4-FFF2-40B4-BE49-F238E27FC236}">
                <a16:creationId xmlns:a16="http://schemas.microsoft.com/office/drawing/2014/main" id="{7CE6F20C-D49F-37F0-E405-D8E4C3C7915B}"/>
              </a:ext>
            </a:extLst>
          </p:cNvPr>
          <p:cNvSpPr/>
          <p:nvPr/>
        </p:nvSpPr>
        <p:spPr>
          <a:xfrm>
            <a:off x="8561007" y="4291710"/>
            <a:ext cx="537779" cy="250820"/>
          </a:xfrm>
          <a:prstGeom prst="rect">
            <a:avLst/>
          </a:prstGeom>
          <a:solidFill>
            <a:srgbClr val="D8BFD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282" name="Straight Connector 281">
            <a:extLst>
              <a:ext uri="{FF2B5EF4-FFF2-40B4-BE49-F238E27FC236}">
                <a16:creationId xmlns:a16="http://schemas.microsoft.com/office/drawing/2014/main" id="{C544008B-27B2-FE44-AAC4-87C68912C4DC}"/>
              </a:ext>
            </a:extLst>
          </p:cNvPr>
          <p:cNvCxnSpPr>
            <a:cxnSpLocks/>
          </p:cNvCxnSpPr>
          <p:nvPr/>
        </p:nvCxnSpPr>
        <p:spPr>
          <a:xfrm>
            <a:off x="8803882" y="4188942"/>
            <a:ext cx="229802" cy="10218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B0F13D39-D6EB-0415-DFF0-3D95ABD6AD65}"/>
              </a:ext>
            </a:extLst>
          </p:cNvPr>
          <p:cNvCxnSpPr>
            <a:cxnSpLocks/>
          </p:cNvCxnSpPr>
          <p:nvPr/>
        </p:nvCxnSpPr>
        <p:spPr>
          <a:xfrm flipH="1">
            <a:off x="7566822" y="4448319"/>
            <a:ext cx="492327" cy="0"/>
          </a:xfrm>
          <a:prstGeom prst="straightConnector1">
            <a:avLst/>
          </a:prstGeom>
          <a:ln w="38100">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0" name="Rectangle 289">
            <a:extLst>
              <a:ext uri="{FF2B5EF4-FFF2-40B4-BE49-F238E27FC236}">
                <a16:creationId xmlns:a16="http://schemas.microsoft.com/office/drawing/2014/main" id="{5BF4AF8E-C52C-9C11-70E1-CBEC37EA4A5A}"/>
              </a:ext>
            </a:extLst>
          </p:cNvPr>
          <p:cNvSpPr/>
          <p:nvPr/>
        </p:nvSpPr>
        <p:spPr>
          <a:xfrm>
            <a:off x="8178325" y="4053053"/>
            <a:ext cx="624871" cy="130269"/>
          </a:xfrm>
          <a:prstGeom prst="rect">
            <a:avLst/>
          </a:prstGeom>
          <a:solidFill>
            <a:srgbClr val="7F7F7F"/>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291" name="Straight Connector 290">
            <a:extLst>
              <a:ext uri="{FF2B5EF4-FFF2-40B4-BE49-F238E27FC236}">
                <a16:creationId xmlns:a16="http://schemas.microsoft.com/office/drawing/2014/main" id="{88FF1BAB-D00D-1E3F-21FF-EA45CE53BB44}"/>
              </a:ext>
            </a:extLst>
          </p:cNvPr>
          <p:cNvCxnSpPr>
            <a:cxnSpLocks/>
          </p:cNvCxnSpPr>
          <p:nvPr/>
        </p:nvCxnSpPr>
        <p:spPr>
          <a:xfrm flipH="1">
            <a:off x="8081702" y="4188942"/>
            <a:ext cx="93039" cy="102182"/>
          </a:xfrm>
          <a:prstGeom prst="line">
            <a:avLst/>
          </a:prstGeom>
          <a:ln w="12700">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292" name="TextBox 291">
            <a:extLst>
              <a:ext uri="{FF2B5EF4-FFF2-40B4-BE49-F238E27FC236}">
                <a16:creationId xmlns:a16="http://schemas.microsoft.com/office/drawing/2014/main" id="{CC11B7B2-D349-754B-AD95-140A1F92F65D}"/>
              </a:ext>
            </a:extLst>
          </p:cNvPr>
          <p:cNvSpPr txBox="1"/>
          <p:nvPr/>
        </p:nvSpPr>
        <p:spPr>
          <a:xfrm>
            <a:off x="8472922" y="4243850"/>
            <a:ext cx="735790" cy="338554"/>
          </a:xfrm>
          <a:prstGeom prst="rect">
            <a:avLst/>
          </a:prstGeom>
          <a:noFill/>
        </p:spPr>
        <p:txBody>
          <a:bodyPr wrap="square" rtlCol="0">
            <a:spAutoFit/>
          </a:bodyPr>
          <a:lstStyle/>
          <a:p>
            <a:pPr algn="ctr"/>
            <a:r>
              <a:rPr lang="en-US" sz="1600">
                <a:latin typeface="Tw Cen MT" panose="020B0602020104020603" pitchFamily="34" charset="77"/>
              </a:rPr>
              <a:t>Size</a:t>
            </a:r>
          </a:p>
        </p:txBody>
      </p:sp>
      <p:sp>
        <p:nvSpPr>
          <p:cNvPr id="293" name="TextBox 292">
            <a:extLst>
              <a:ext uri="{FF2B5EF4-FFF2-40B4-BE49-F238E27FC236}">
                <a16:creationId xmlns:a16="http://schemas.microsoft.com/office/drawing/2014/main" id="{DB1DD9A2-7307-3365-C28D-F2777D979057}"/>
              </a:ext>
            </a:extLst>
          </p:cNvPr>
          <p:cNvSpPr txBox="1"/>
          <p:nvPr/>
        </p:nvSpPr>
        <p:spPr>
          <a:xfrm>
            <a:off x="8022725" y="4260051"/>
            <a:ext cx="589492" cy="338554"/>
          </a:xfrm>
          <a:prstGeom prst="rect">
            <a:avLst/>
          </a:prstGeom>
          <a:noFill/>
        </p:spPr>
        <p:txBody>
          <a:bodyPr wrap="square" rtlCol="0">
            <a:spAutoFit/>
          </a:bodyPr>
          <a:lstStyle/>
          <a:p>
            <a:pPr algn="ctr"/>
            <a:r>
              <a:rPr lang="en-US" sz="1600">
                <a:latin typeface="Tw Cen MT" panose="020B0602020104020603" pitchFamily="34" charset="77"/>
              </a:rPr>
              <a:t>ID</a:t>
            </a:r>
          </a:p>
        </p:txBody>
      </p:sp>
      <p:sp>
        <p:nvSpPr>
          <p:cNvPr id="295" name="TextBox 294">
            <a:extLst>
              <a:ext uri="{FF2B5EF4-FFF2-40B4-BE49-F238E27FC236}">
                <a16:creationId xmlns:a16="http://schemas.microsoft.com/office/drawing/2014/main" id="{7813A366-A480-D819-24BE-A0E60FF3620F}"/>
              </a:ext>
            </a:extLst>
          </p:cNvPr>
          <p:cNvSpPr txBox="1"/>
          <p:nvPr/>
        </p:nvSpPr>
        <p:spPr>
          <a:xfrm>
            <a:off x="6509717" y="3798712"/>
            <a:ext cx="705953" cy="338554"/>
          </a:xfrm>
          <a:prstGeom prst="rect">
            <a:avLst/>
          </a:prstGeom>
          <a:noFill/>
        </p:spPr>
        <p:txBody>
          <a:bodyPr wrap="square" rtlCol="0">
            <a:spAutoFit/>
          </a:bodyPr>
          <a:lstStyle/>
          <a:p>
            <a:pPr algn="ctr"/>
            <a:r>
              <a:rPr lang="en-US" sz="1600">
                <a:solidFill>
                  <a:srgbClr val="C00000"/>
                </a:solidFill>
                <a:latin typeface="Tw Cen MT" panose="020B0602020104020603" pitchFamily="34" charset="77"/>
              </a:rPr>
              <a:t> type</a:t>
            </a:r>
          </a:p>
        </p:txBody>
      </p:sp>
      <p:sp>
        <p:nvSpPr>
          <p:cNvPr id="296" name="TextBox 295">
            <a:extLst>
              <a:ext uri="{FF2B5EF4-FFF2-40B4-BE49-F238E27FC236}">
                <a16:creationId xmlns:a16="http://schemas.microsoft.com/office/drawing/2014/main" id="{9523E55E-86F1-BCA9-09C1-8B3F002E4A67}"/>
              </a:ext>
            </a:extLst>
          </p:cNvPr>
          <p:cNvSpPr txBox="1"/>
          <p:nvPr/>
        </p:nvSpPr>
        <p:spPr>
          <a:xfrm>
            <a:off x="804975" y="2050819"/>
            <a:ext cx="8525242" cy="369332"/>
          </a:xfrm>
          <a:prstGeom prst="rect">
            <a:avLst/>
          </a:prstGeom>
          <a:noFill/>
        </p:spPr>
        <p:txBody>
          <a:bodyPr wrap="square" rtlCol="0">
            <a:spAutoFit/>
          </a:bodyPr>
          <a:lstStyle/>
          <a:p>
            <a:pPr algn="ctr"/>
            <a:r>
              <a:rPr lang="en-US" b="1" err="1">
                <a:latin typeface="Tw Cen MT" panose="020B0602020104020603" pitchFamily="34" charset="77"/>
              </a:rPr>
              <a:t>NetCrafter</a:t>
            </a:r>
            <a:r>
              <a:rPr lang="en-US" b="1">
                <a:latin typeface="Tw Cen MT" panose="020B0602020104020603" pitchFamily="34" charset="77"/>
              </a:rPr>
              <a:t> Controller  </a:t>
            </a:r>
          </a:p>
        </p:txBody>
      </p:sp>
      <p:cxnSp>
        <p:nvCxnSpPr>
          <p:cNvPr id="298" name="Elbow Connector 297">
            <a:extLst>
              <a:ext uri="{FF2B5EF4-FFF2-40B4-BE49-F238E27FC236}">
                <a16:creationId xmlns:a16="http://schemas.microsoft.com/office/drawing/2014/main" id="{126CE39C-D1A5-54AE-3826-7471A6A72FF6}"/>
              </a:ext>
            </a:extLst>
          </p:cNvPr>
          <p:cNvCxnSpPr>
            <a:cxnSpLocks/>
          </p:cNvCxnSpPr>
          <p:nvPr/>
        </p:nvCxnSpPr>
        <p:spPr>
          <a:xfrm flipV="1">
            <a:off x="6510632" y="4105830"/>
            <a:ext cx="1570157" cy="343242"/>
          </a:xfrm>
          <a:prstGeom prst="bentConnector3">
            <a:avLst>
              <a:gd name="adj1" fmla="val -1248"/>
            </a:avLst>
          </a:prstGeom>
          <a:ln w="38100">
            <a:solidFill>
              <a:srgbClr val="C00000"/>
            </a:solidFill>
            <a:prstDash val="sysDot"/>
            <a:tailEnd type="triangle"/>
          </a:ln>
        </p:spPr>
        <p:style>
          <a:lnRef idx="2">
            <a:schemeClr val="accent1"/>
          </a:lnRef>
          <a:fillRef idx="0">
            <a:schemeClr val="accent1"/>
          </a:fillRef>
          <a:effectRef idx="1">
            <a:schemeClr val="accent1"/>
          </a:effectRef>
          <a:fontRef idx="minor">
            <a:schemeClr val="tx1"/>
          </a:fontRef>
        </p:style>
      </p:cxnSp>
      <p:sp>
        <p:nvSpPr>
          <p:cNvPr id="370" name="Rectangle 369">
            <a:extLst>
              <a:ext uri="{FF2B5EF4-FFF2-40B4-BE49-F238E27FC236}">
                <a16:creationId xmlns:a16="http://schemas.microsoft.com/office/drawing/2014/main" id="{069C7A1D-6457-896A-D818-DB6186474457}"/>
              </a:ext>
            </a:extLst>
          </p:cNvPr>
          <p:cNvSpPr/>
          <p:nvPr/>
        </p:nvSpPr>
        <p:spPr>
          <a:xfrm>
            <a:off x="8185334" y="3573971"/>
            <a:ext cx="356733" cy="144918"/>
          </a:xfrm>
          <a:prstGeom prst="rect">
            <a:avLst/>
          </a:prstGeom>
          <a:solidFill>
            <a:srgbClr val="AAAAA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371" name="Rectangle 370">
            <a:extLst>
              <a:ext uri="{FF2B5EF4-FFF2-40B4-BE49-F238E27FC236}">
                <a16:creationId xmlns:a16="http://schemas.microsoft.com/office/drawing/2014/main" id="{F9A65119-E5A3-D19F-CEC1-A9936A8BADB0}"/>
              </a:ext>
            </a:extLst>
          </p:cNvPr>
          <p:cNvSpPr/>
          <p:nvPr/>
        </p:nvSpPr>
        <p:spPr>
          <a:xfrm>
            <a:off x="8541442" y="3573973"/>
            <a:ext cx="126748" cy="143585"/>
          </a:xfrm>
          <a:prstGeom prst="rect">
            <a:avLst/>
          </a:prstGeom>
          <a:solidFill>
            <a:srgbClr val="7F7F7F"/>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372" name="TextBox 371">
            <a:extLst>
              <a:ext uri="{FF2B5EF4-FFF2-40B4-BE49-F238E27FC236}">
                <a16:creationId xmlns:a16="http://schemas.microsoft.com/office/drawing/2014/main" id="{E3C5F6F9-2F03-D374-5187-3DE156E73A8E}"/>
              </a:ext>
            </a:extLst>
          </p:cNvPr>
          <p:cNvSpPr txBox="1"/>
          <p:nvPr/>
        </p:nvSpPr>
        <p:spPr>
          <a:xfrm>
            <a:off x="7927742" y="3302588"/>
            <a:ext cx="1310441" cy="338554"/>
          </a:xfrm>
          <a:prstGeom prst="rect">
            <a:avLst/>
          </a:prstGeom>
          <a:noFill/>
        </p:spPr>
        <p:txBody>
          <a:bodyPr wrap="square" rtlCol="0">
            <a:spAutoFit/>
          </a:bodyPr>
          <a:lstStyle/>
          <a:p>
            <a:pPr algn="ctr"/>
            <a:r>
              <a:rPr lang="en-US" sz="1600">
                <a:latin typeface="Tw Cen MT" panose="020B0602020104020603" pitchFamily="34" charset="77"/>
              </a:rPr>
              <a:t>Stitched Flit</a:t>
            </a:r>
          </a:p>
        </p:txBody>
      </p:sp>
      <p:sp>
        <p:nvSpPr>
          <p:cNvPr id="373" name="Rectangle 372">
            <a:extLst>
              <a:ext uri="{FF2B5EF4-FFF2-40B4-BE49-F238E27FC236}">
                <a16:creationId xmlns:a16="http://schemas.microsoft.com/office/drawing/2014/main" id="{B8ED09BA-6C08-3FF8-48DE-7596EEF3414E}"/>
              </a:ext>
            </a:extLst>
          </p:cNvPr>
          <p:cNvSpPr/>
          <p:nvPr/>
        </p:nvSpPr>
        <p:spPr>
          <a:xfrm>
            <a:off x="8666249" y="3573303"/>
            <a:ext cx="356733" cy="144918"/>
          </a:xfrm>
          <a:prstGeom prst="rect">
            <a:avLst/>
          </a:prstGeom>
          <a:solidFill>
            <a:srgbClr val="AEAE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cxnSp>
        <p:nvCxnSpPr>
          <p:cNvPr id="375" name="Straight Arrow Connector 374">
            <a:extLst>
              <a:ext uri="{FF2B5EF4-FFF2-40B4-BE49-F238E27FC236}">
                <a16:creationId xmlns:a16="http://schemas.microsoft.com/office/drawing/2014/main" id="{7FBEF76A-07B7-C9DE-415C-E6F43DF5ECEF}"/>
              </a:ext>
            </a:extLst>
          </p:cNvPr>
          <p:cNvCxnSpPr>
            <a:cxnSpLocks/>
          </p:cNvCxnSpPr>
          <p:nvPr/>
        </p:nvCxnSpPr>
        <p:spPr>
          <a:xfrm>
            <a:off x="9165582" y="3870995"/>
            <a:ext cx="655913" cy="0"/>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74" name="Rectangle 373">
            <a:extLst>
              <a:ext uri="{FF2B5EF4-FFF2-40B4-BE49-F238E27FC236}">
                <a16:creationId xmlns:a16="http://schemas.microsoft.com/office/drawing/2014/main" id="{1D82BD9F-D4E1-0BD8-3CD2-6AADDE7567A2}"/>
              </a:ext>
            </a:extLst>
          </p:cNvPr>
          <p:cNvSpPr/>
          <p:nvPr/>
        </p:nvSpPr>
        <p:spPr>
          <a:xfrm>
            <a:off x="8185333" y="3572550"/>
            <a:ext cx="837648" cy="144918"/>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sz="1600">
              <a:latin typeface="Tw Cen MT" panose="020B0602020104020603" pitchFamily="34" charset="77"/>
            </a:endParaRPr>
          </a:p>
        </p:txBody>
      </p:sp>
      <p:cxnSp>
        <p:nvCxnSpPr>
          <p:cNvPr id="369" name="Elbow Connector 368">
            <a:extLst>
              <a:ext uri="{FF2B5EF4-FFF2-40B4-BE49-F238E27FC236}">
                <a16:creationId xmlns:a16="http://schemas.microsoft.com/office/drawing/2014/main" id="{B665B475-E7AD-2D3E-653F-EA29E05CA563}"/>
              </a:ext>
            </a:extLst>
          </p:cNvPr>
          <p:cNvCxnSpPr>
            <a:cxnSpLocks/>
          </p:cNvCxnSpPr>
          <p:nvPr/>
        </p:nvCxnSpPr>
        <p:spPr>
          <a:xfrm flipH="1" flipV="1">
            <a:off x="5714153" y="3364712"/>
            <a:ext cx="3435822" cy="506966"/>
          </a:xfrm>
          <a:prstGeom prst="bentConnector5">
            <a:avLst>
              <a:gd name="adj1" fmla="val -4805"/>
              <a:gd name="adj2" fmla="val 186151"/>
              <a:gd name="adj3" fmla="val 106653"/>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9E6BF714-8726-D9C1-A939-7DC04B43053B}"/>
              </a:ext>
            </a:extLst>
          </p:cNvPr>
          <p:cNvCxnSpPr>
            <a:cxnSpLocks/>
            <a:stCxn id="26" idx="3"/>
            <a:endCxn id="335" idx="1"/>
          </p:cNvCxnSpPr>
          <p:nvPr/>
        </p:nvCxnSpPr>
        <p:spPr>
          <a:xfrm rot="16200000" flipV="1">
            <a:off x="6193565" y="4509348"/>
            <a:ext cx="734857" cy="1349492"/>
          </a:xfrm>
          <a:prstGeom prst="bentConnector3">
            <a:avLst>
              <a:gd name="adj1" fmla="val 21854"/>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84EFA0ED-7C2F-0C87-7AF5-2266B1EB775A}"/>
              </a:ext>
            </a:extLst>
          </p:cNvPr>
          <p:cNvCxnSpPr>
            <a:cxnSpLocks/>
          </p:cNvCxnSpPr>
          <p:nvPr/>
        </p:nvCxnSpPr>
        <p:spPr>
          <a:xfrm rot="5400000" flipH="1" flipV="1">
            <a:off x="3913586" y="4528976"/>
            <a:ext cx="879331" cy="230546"/>
          </a:xfrm>
          <a:prstGeom prst="bentConnector3">
            <a:avLst>
              <a:gd name="adj1" fmla="val 9906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5637C30E-81BA-3A5B-CDDA-DD15B2EBE905}"/>
              </a:ext>
            </a:extLst>
          </p:cNvPr>
          <p:cNvCxnSpPr>
            <a:cxnSpLocks/>
          </p:cNvCxnSpPr>
          <p:nvPr/>
        </p:nvCxnSpPr>
        <p:spPr>
          <a:xfrm rot="5400000" flipH="1" flipV="1">
            <a:off x="3937227" y="4103087"/>
            <a:ext cx="828081" cy="225662"/>
          </a:xfrm>
          <a:prstGeom prst="bentConnector3">
            <a:avLst>
              <a:gd name="adj1" fmla="val 10057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93730629-569C-38A3-1C4B-7B495BD22A1B}"/>
              </a:ext>
            </a:extLst>
          </p:cNvPr>
          <p:cNvSpPr txBox="1"/>
          <p:nvPr/>
        </p:nvSpPr>
        <p:spPr>
          <a:xfrm>
            <a:off x="4506939" y="5240644"/>
            <a:ext cx="1386614" cy="338554"/>
          </a:xfrm>
          <a:prstGeom prst="rect">
            <a:avLst/>
          </a:prstGeom>
          <a:noFill/>
        </p:spPr>
        <p:txBody>
          <a:bodyPr wrap="square" rtlCol="0">
            <a:spAutoFit/>
          </a:bodyPr>
          <a:lstStyle/>
          <a:p>
            <a:r>
              <a:rPr lang="en-US" sz="1600" err="1">
                <a:solidFill>
                  <a:srgbClr val="00B050"/>
                </a:solidFill>
                <a:latin typeface="Tw Cen MT" panose="020B0602020104020603" pitchFamily="34" charset="77"/>
              </a:rPr>
              <a:t>CQ.timer.set</a:t>
            </a:r>
            <a:endParaRPr lang="en-US" sz="1600">
              <a:solidFill>
                <a:srgbClr val="00B050"/>
              </a:solidFill>
              <a:latin typeface="Tw Cen MT" panose="020B0602020104020603" pitchFamily="34" charset="77"/>
            </a:endParaRPr>
          </a:p>
        </p:txBody>
      </p:sp>
      <p:sp>
        <p:nvSpPr>
          <p:cNvPr id="24" name="TextBox 23">
            <a:extLst>
              <a:ext uri="{FF2B5EF4-FFF2-40B4-BE49-F238E27FC236}">
                <a16:creationId xmlns:a16="http://schemas.microsoft.com/office/drawing/2014/main" id="{F25D37CE-7A08-E355-5C9A-388D2DF05FD3}"/>
              </a:ext>
            </a:extLst>
          </p:cNvPr>
          <p:cNvSpPr txBox="1"/>
          <p:nvPr/>
        </p:nvSpPr>
        <p:spPr>
          <a:xfrm>
            <a:off x="3146773" y="5237923"/>
            <a:ext cx="1451508" cy="338554"/>
          </a:xfrm>
          <a:prstGeom prst="rect">
            <a:avLst/>
          </a:prstGeom>
          <a:noFill/>
        </p:spPr>
        <p:txBody>
          <a:bodyPr wrap="square" rtlCol="0">
            <a:spAutoFit/>
          </a:bodyPr>
          <a:lstStyle/>
          <a:p>
            <a:r>
              <a:rPr lang="en-US" sz="1600" err="1">
                <a:solidFill>
                  <a:srgbClr val="00B050"/>
                </a:solidFill>
                <a:latin typeface="Tw Cen MT" panose="020B0602020104020603" pitchFamily="34" charset="77"/>
              </a:rPr>
              <a:t>CQ.timeout</a:t>
            </a:r>
            <a:endParaRPr lang="en-US" sz="1600">
              <a:solidFill>
                <a:srgbClr val="00B050"/>
              </a:solidFill>
              <a:latin typeface="Tw Cen MT" panose="020B0602020104020603" pitchFamily="34" charset="77"/>
            </a:endParaRPr>
          </a:p>
        </p:txBody>
      </p:sp>
      <p:sp>
        <p:nvSpPr>
          <p:cNvPr id="25" name="TextBox 24">
            <a:extLst>
              <a:ext uri="{FF2B5EF4-FFF2-40B4-BE49-F238E27FC236}">
                <a16:creationId xmlns:a16="http://schemas.microsoft.com/office/drawing/2014/main" id="{E72738A3-C39E-FAD2-AB53-AB0CF3B89CD7}"/>
              </a:ext>
            </a:extLst>
          </p:cNvPr>
          <p:cNvSpPr txBox="1"/>
          <p:nvPr/>
        </p:nvSpPr>
        <p:spPr>
          <a:xfrm>
            <a:off x="8155805" y="5464916"/>
            <a:ext cx="1321913" cy="584775"/>
          </a:xfrm>
          <a:prstGeom prst="rect">
            <a:avLst/>
          </a:prstGeom>
          <a:noFill/>
        </p:spPr>
        <p:txBody>
          <a:bodyPr wrap="square" rtlCol="0">
            <a:spAutoFit/>
          </a:bodyPr>
          <a:lstStyle/>
          <a:p>
            <a:pPr algn="ctr"/>
            <a:r>
              <a:rPr lang="en-US" sz="1600" b="1">
                <a:solidFill>
                  <a:srgbClr val="FF0000"/>
                </a:solidFill>
                <a:latin typeface="Tw Cen MT" panose="020B0602020104020603" pitchFamily="34" charset="77"/>
                <a:cs typeface="Courier New" panose="02070309020205020404" pitchFamily="49" charset="0"/>
              </a:rPr>
              <a:t>Activate </a:t>
            </a:r>
          </a:p>
          <a:p>
            <a:pPr algn="ctr"/>
            <a:r>
              <a:rPr lang="en-US" sz="1600" b="1">
                <a:solidFill>
                  <a:srgbClr val="FF0000"/>
                </a:solidFill>
                <a:latin typeface="Tw Cen MT" panose="020B0602020104020603" pitchFamily="34" charset="77"/>
                <a:cs typeface="Courier New" panose="02070309020205020404" pitchFamily="49" charset="0"/>
              </a:rPr>
              <a:t>Sequencing</a:t>
            </a:r>
          </a:p>
        </p:txBody>
      </p:sp>
      <p:sp>
        <p:nvSpPr>
          <p:cNvPr id="26" name="Snip Diagonal Corner Rectangle 25">
            <a:extLst>
              <a:ext uri="{FF2B5EF4-FFF2-40B4-BE49-F238E27FC236}">
                <a16:creationId xmlns:a16="http://schemas.microsoft.com/office/drawing/2014/main" id="{2BCC64D9-3033-5C32-1E1E-AFECDE1E6440}"/>
              </a:ext>
            </a:extLst>
          </p:cNvPr>
          <p:cNvSpPr/>
          <p:nvPr/>
        </p:nvSpPr>
        <p:spPr>
          <a:xfrm>
            <a:off x="6659749" y="5551522"/>
            <a:ext cx="1151980" cy="389463"/>
          </a:xfrm>
          <a:prstGeom prst="snip2Diag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w Cen MT" panose="020B0602020104020603" pitchFamily="34" charset="77"/>
            </a:endParaRPr>
          </a:p>
        </p:txBody>
      </p:sp>
      <p:sp>
        <p:nvSpPr>
          <p:cNvPr id="27" name="TextBox 26">
            <a:extLst>
              <a:ext uri="{FF2B5EF4-FFF2-40B4-BE49-F238E27FC236}">
                <a16:creationId xmlns:a16="http://schemas.microsoft.com/office/drawing/2014/main" id="{585131CF-5621-71BD-836F-C572466EDDA8}"/>
              </a:ext>
            </a:extLst>
          </p:cNvPr>
          <p:cNvSpPr txBox="1"/>
          <p:nvPr/>
        </p:nvSpPr>
        <p:spPr>
          <a:xfrm>
            <a:off x="6574856" y="5587966"/>
            <a:ext cx="1321766" cy="338554"/>
          </a:xfrm>
          <a:prstGeom prst="rect">
            <a:avLst/>
          </a:prstGeom>
          <a:noFill/>
        </p:spPr>
        <p:txBody>
          <a:bodyPr wrap="square" rtlCol="0">
            <a:spAutoFit/>
          </a:bodyPr>
          <a:lstStyle/>
          <a:p>
            <a:pPr algn="ctr"/>
            <a:r>
              <a:rPr lang="en-US" sz="1600">
                <a:latin typeface="Tw Cen MT" panose="020B0602020104020603" pitchFamily="34" charset="77"/>
              </a:rPr>
              <a:t>Scheduler</a:t>
            </a:r>
          </a:p>
        </p:txBody>
      </p:sp>
      <p:cxnSp>
        <p:nvCxnSpPr>
          <p:cNvPr id="28" name="Elbow Connector 27">
            <a:extLst>
              <a:ext uri="{FF2B5EF4-FFF2-40B4-BE49-F238E27FC236}">
                <a16:creationId xmlns:a16="http://schemas.microsoft.com/office/drawing/2014/main" id="{E19701CA-BBB8-DFB7-8741-4667D2E12EA3}"/>
              </a:ext>
            </a:extLst>
          </p:cNvPr>
          <p:cNvCxnSpPr>
            <a:cxnSpLocks/>
            <a:stCxn id="26" idx="0"/>
            <a:endCxn id="361" idx="2"/>
          </p:cNvCxnSpPr>
          <p:nvPr/>
        </p:nvCxnSpPr>
        <p:spPr>
          <a:xfrm flipH="1" flipV="1">
            <a:off x="6708708" y="4776742"/>
            <a:ext cx="1103021" cy="969512"/>
          </a:xfrm>
          <a:prstGeom prst="bentConnector4">
            <a:avLst>
              <a:gd name="adj1" fmla="val -20725"/>
              <a:gd name="adj2" fmla="val 47692"/>
            </a:avLst>
          </a:prstGeom>
          <a:ln w="38100">
            <a:solidFill>
              <a:srgbClr val="C00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6DC8577E-6A1F-5C13-8898-32EAE07C56A6}"/>
              </a:ext>
            </a:extLst>
          </p:cNvPr>
          <p:cNvSpPr txBox="1"/>
          <p:nvPr/>
        </p:nvSpPr>
        <p:spPr>
          <a:xfrm rot="10800000" flipV="1">
            <a:off x="5968847" y="5096618"/>
            <a:ext cx="708071" cy="338554"/>
          </a:xfrm>
          <a:prstGeom prst="rect">
            <a:avLst/>
          </a:prstGeom>
          <a:noFill/>
        </p:spPr>
        <p:txBody>
          <a:bodyPr wrap="square" rtlCol="0">
            <a:spAutoFit/>
          </a:bodyPr>
          <a:lstStyle/>
          <a:p>
            <a:r>
              <a:rPr lang="en-US" sz="1600">
                <a:solidFill>
                  <a:srgbClr val="C00000"/>
                </a:solidFill>
                <a:latin typeface="Tw Cen MT" panose="020B0602020104020603" pitchFamily="34" charset="77"/>
              </a:rPr>
              <a:t>select</a:t>
            </a:r>
          </a:p>
        </p:txBody>
      </p:sp>
      <p:sp>
        <p:nvSpPr>
          <p:cNvPr id="30" name="TextBox 29">
            <a:extLst>
              <a:ext uri="{FF2B5EF4-FFF2-40B4-BE49-F238E27FC236}">
                <a16:creationId xmlns:a16="http://schemas.microsoft.com/office/drawing/2014/main" id="{37BA4F55-FF83-D44D-B27B-F2E00146FE65}"/>
              </a:ext>
            </a:extLst>
          </p:cNvPr>
          <p:cNvSpPr txBox="1"/>
          <p:nvPr/>
        </p:nvSpPr>
        <p:spPr>
          <a:xfrm>
            <a:off x="8020626" y="5208622"/>
            <a:ext cx="809270" cy="338554"/>
          </a:xfrm>
          <a:prstGeom prst="rect">
            <a:avLst/>
          </a:prstGeom>
          <a:noFill/>
        </p:spPr>
        <p:txBody>
          <a:bodyPr wrap="square" rtlCol="0">
            <a:spAutoFit/>
          </a:bodyPr>
          <a:lstStyle/>
          <a:p>
            <a:r>
              <a:rPr lang="en-US" sz="1600">
                <a:solidFill>
                  <a:srgbClr val="C00000"/>
                </a:solidFill>
                <a:latin typeface="Tw Cen MT" panose="020B0602020104020603" pitchFamily="34" charset="77"/>
              </a:rPr>
              <a:t>found?</a:t>
            </a:r>
          </a:p>
        </p:txBody>
      </p:sp>
      <p:cxnSp>
        <p:nvCxnSpPr>
          <p:cNvPr id="31" name="Elbow Connector 30">
            <a:extLst>
              <a:ext uri="{FF2B5EF4-FFF2-40B4-BE49-F238E27FC236}">
                <a16:creationId xmlns:a16="http://schemas.microsoft.com/office/drawing/2014/main" id="{3B5DC3EE-1130-032E-18F4-25C792E37C2A}"/>
              </a:ext>
            </a:extLst>
          </p:cNvPr>
          <p:cNvCxnSpPr>
            <a:cxnSpLocks/>
          </p:cNvCxnSpPr>
          <p:nvPr/>
        </p:nvCxnSpPr>
        <p:spPr>
          <a:xfrm rot="10800000">
            <a:off x="4467205" y="4611219"/>
            <a:ext cx="2192544" cy="994228"/>
          </a:xfrm>
          <a:prstGeom prst="bentConnector3">
            <a:avLst>
              <a:gd name="adj1" fmla="val 110426"/>
            </a:avLst>
          </a:prstGeom>
          <a:ln w="38100">
            <a:solidFill>
              <a:srgbClr val="00B05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F243E0C-123A-8126-8D69-0E3ED1263C05}"/>
              </a:ext>
            </a:extLst>
          </p:cNvPr>
          <p:cNvCxnSpPr>
            <a:cxnSpLocks/>
          </p:cNvCxnSpPr>
          <p:nvPr/>
        </p:nvCxnSpPr>
        <p:spPr>
          <a:xfrm flipH="1">
            <a:off x="7826927" y="5881223"/>
            <a:ext cx="416793" cy="0"/>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2D094DEC-28D7-9F00-2E6D-BE5725762564}"/>
              </a:ext>
            </a:extLst>
          </p:cNvPr>
          <p:cNvSpPr/>
          <p:nvPr/>
        </p:nvSpPr>
        <p:spPr>
          <a:xfrm>
            <a:off x="934972" y="5214614"/>
            <a:ext cx="8456881" cy="924366"/>
          </a:xfrm>
          <a:prstGeom prst="rect">
            <a:avLst/>
          </a:prstGeom>
          <a:solidFill>
            <a:schemeClr val="bg2">
              <a:lumMod val="90000"/>
              <a:alpha val="50000"/>
            </a:schemeClr>
          </a:solidFill>
          <a:ln w="28575">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w Cen MT" panose="020B0602020104020603" pitchFamily="34" charset="77"/>
            </a:endParaRPr>
          </a:p>
        </p:txBody>
      </p:sp>
      <p:sp>
        <p:nvSpPr>
          <p:cNvPr id="38" name="TextBox 37">
            <a:extLst>
              <a:ext uri="{FF2B5EF4-FFF2-40B4-BE49-F238E27FC236}">
                <a16:creationId xmlns:a16="http://schemas.microsoft.com/office/drawing/2014/main" id="{F0E8D52F-72F4-A58A-D1E3-17B5FAF66EE0}"/>
              </a:ext>
            </a:extLst>
          </p:cNvPr>
          <p:cNvSpPr txBox="1"/>
          <p:nvPr/>
        </p:nvSpPr>
        <p:spPr>
          <a:xfrm>
            <a:off x="4588928" y="6174844"/>
            <a:ext cx="3737690" cy="369332"/>
          </a:xfrm>
          <a:prstGeom prst="rect">
            <a:avLst/>
          </a:prstGeom>
          <a:noFill/>
        </p:spPr>
        <p:txBody>
          <a:bodyPr wrap="none" rtlCol="0">
            <a:spAutoFit/>
          </a:bodyPr>
          <a:lstStyle/>
          <a:p>
            <a:r>
              <a:rPr lang="en-US">
                <a:solidFill>
                  <a:schemeClr val="bg2">
                    <a:lumMod val="50000"/>
                  </a:schemeClr>
                </a:solidFill>
                <a:latin typeface="Tw Cen MT" panose="020B0602020104020603" pitchFamily="34" charset="77"/>
              </a:rPr>
              <a:t>Flit Pooling (please check the paper!) </a:t>
            </a:r>
          </a:p>
        </p:txBody>
      </p:sp>
      <p:sp>
        <p:nvSpPr>
          <p:cNvPr id="39" name="Rectangle 38">
            <a:extLst>
              <a:ext uri="{FF2B5EF4-FFF2-40B4-BE49-F238E27FC236}">
                <a16:creationId xmlns:a16="http://schemas.microsoft.com/office/drawing/2014/main" id="{8276FE5D-1E7E-2708-8CAB-787A4ED5009A}"/>
              </a:ext>
            </a:extLst>
          </p:cNvPr>
          <p:cNvSpPr/>
          <p:nvPr/>
        </p:nvSpPr>
        <p:spPr>
          <a:xfrm>
            <a:off x="832274" y="2411874"/>
            <a:ext cx="8700609" cy="41918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CF1B8398-D997-157F-2DAC-7D28F1DC9729}"/>
              </a:ext>
            </a:extLst>
          </p:cNvPr>
          <p:cNvSpPr txBox="1">
            <a:spLocks/>
          </p:cNvSpPr>
          <p:nvPr/>
        </p:nvSpPr>
        <p:spPr>
          <a:xfrm>
            <a:off x="596897" y="1423986"/>
            <a:ext cx="11024831" cy="607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solidFill>
                  <a:schemeClr val="accent1"/>
                </a:solidFill>
                <a:latin typeface="Tw Cen MT" panose="020B0602020104020603" pitchFamily="34" charset="77"/>
              </a:rPr>
              <a:t>Each cluster switch includes an integrated </a:t>
            </a:r>
            <a:r>
              <a:rPr lang="en-US" b="1" err="1">
                <a:solidFill>
                  <a:schemeClr val="accent1"/>
                </a:solidFill>
                <a:latin typeface="Tw Cen MT" panose="020B0602020104020603" pitchFamily="34" charset="77"/>
              </a:rPr>
              <a:t>NetCrafter</a:t>
            </a:r>
            <a:r>
              <a:rPr lang="en-US" b="1">
                <a:solidFill>
                  <a:schemeClr val="accent1"/>
                </a:solidFill>
                <a:latin typeface="Tw Cen MT" panose="020B0602020104020603" pitchFamily="34" charset="77"/>
              </a:rPr>
              <a:t> controller</a:t>
            </a:r>
          </a:p>
        </p:txBody>
      </p:sp>
      <p:sp>
        <p:nvSpPr>
          <p:cNvPr id="43" name="Title 1">
            <a:extLst>
              <a:ext uri="{FF2B5EF4-FFF2-40B4-BE49-F238E27FC236}">
                <a16:creationId xmlns:a16="http://schemas.microsoft.com/office/drawing/2014/main" id="{E36E22CE-899D-E0B0-D6EA-94EB1121E272}"/>
              </a:ext>
            </a:extLst>
          </p:cNvPr>
          <p:cNvSpPr>
            <a:spLocks noGrp="1"/>
          </p:cNvSpPr>
          <p:nvPr>
            <p:ph type="title"/>
          </p:nvPr>
        </p:nvSpPr>
        <p:spPr>
          <a:xfrm>
            <a:off x="731713" y="254284"/>
            <a:ext cx="10515600" cy="1325563"/>
          </a:xfrm>
        </p:spPr>
        <p:txBody>
          <a:bodyPr/>
          <a:lstStyle/>
          <a:p>
            <a:r>
              <a:rPr lang="en-US"/>
              <a:t>Mechanism: </a:t>
            </a:r>
            <a:r>
              <a:rPr lang="en-US" err="1"/>
              <a:t>NetCrafter</a:t>
            </a:r>
            <a:endParaRPr lang="en-US"/>
          </a:p>
        </p:txBody>
      </p:sp>
      <p:pic>
        <p:nvPicPr>
          <p:cNvPr id="44" name="Graphic 43" descr="Scissors with solid fill">
            <a:extLst>
              <a:ext uri="{FF2B5EF4-FFF2-40B4-BE49-F238E27FC236}">
                <a16:creationId xmlns:a16="http://schemas.microsoft.com/office/drawing/2014/main" id="{94F8B24F-5B30-52EB-2DE5-75E7793D75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2452" y="498490"/>
            <a:ext cx="743683" cy="743683"/>
          </a:xfrm>
          <a:prstGeom prst="rect">
            <a:avLst/>
          </a:prstGeom>
        </p:spPr>
      </p:pic>
      <p:pic>
        <p:nvPicPr>
          <p:cNvPr id="45" name="Graphic 44" descr="Alterations &amp; Tailoring with solid fill">
            <a:extLst>
              <a:ext uri="{FF2B5EF4-FFF2-40B4-BE49-F238E27FC236}">
                <a16:creationId xmlns:a16="http://schemas.microsoft.com/office/drawing/2014/main" id="{453A83DD-1ED2-109C-F505-B40A05BC22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67459" y="452899"/>
            <a:ext cx="727141" cy="727141"/>
          </a:xfrm>
          <a:prstGeom prst="rect">
            <a:avLst/>
          </a:prstGeom>
        </p:spPr>
      </p:pic>
      <p:pic>
        <p:nvPicPr>
          <p:cNvPr id="46" name="Graphic 45" descr="Alterations &amp; Tailoring with solid fill">
            <a:extLst>
              <a:ext uri="{FF2B5EF4-FFF2-40B4-BE49-F238E27FC236}">
                <a16:creationId xmlns:a16="http://schemas.microsoft.com/office/drawing/2014/main" id="{AA2978D2-09EC-00CC-1E30-60B40B15C7D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35411" y="556752"/>
            <a:ext cx="627378" cy="627378"/>
          </a:xfrm>
          <a:prstGeom prst="rect">
            <a:avLst/>
          </a:prstGeom>
        </p:spPr>
      </p:pic>
    </p:spTree>
    <p:custDataLst>
      <p:tags r:id="rId1"/>
    </p:custDataLst>
    <p:extLst>
      <p:ext uri="{BB962C8B-B14F-4D97-AF65-F5344CB8AC3E}">
        <p14:creationId xmlns:p14="http://schemas.microsoft.com/office/powerpoint/2010/main" val="292260152"/>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9E4D3-75A7-1323-797C-B386DCB7F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469A6-B4B5-13D0-AF97-76B75BFED7F9}"/>
              </a:ext>
            </a:extLst>
          </p:cNvPr>
          <p:cNvSpPr>
            <a:spLocks noGrp="1"/>
          </p:cNvSpPr>
          <p:nvPr>
            <p:ph type="title"/>
          </p:nvPr>
        </p:nvSpPr>
        <p:spPr>
          <a:xfrm>
            <a:off x="838200" y="292140"/>
            <a:ext cx="10515600" cy="1325563"/>
          </a:xfrm>
        </p:spPr>
        <p:txBody>
          <a:bodyPr/>
          <a:lstStyle/>
          <a:p>
            <a:pPr algn="ctr"/>
            <a:r>
              <a:rPr lang="en-US"/>
              <a:t>OUTLINE</a:t>
            </a:r>
          </a:p>
        </p:txBody>
      </p:sp>
      <p:sp>
        <p:nvSpPr>
          <p:cNvPr id="4" name="Rectangle 3">
            <a:extLst>
              <a:ext uri="{FF2B5EF4-FFF2-40B4-BE49-F238E27FC236}">
                <a16:creationId xmlns:a16="http://schemas.microsoft.com/office/drawing/2014/main" id="{CA36ED8C-B2E0-A57F-2484-5986431A48F7}"/>
              </a:ext>
            </a:extLst>
          </p:cNvPr>
          <p:cNvSpPr/>
          <p:nvPr/>
        </p:nvSpPr>
        <p:spPr>
          <a:xfrm>
            <a:off x="2665378" y="163423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50000"/>
                  </a:schemeClr>
                </a:solidFill>
                <a:latin typeface="Franklin Gothic Medium" panose="020B0603020102020204" pitchFamily="34" charset="0"/>
              </a:rPr>
              <a:t>BACKGROUND AND MOTIVATION</a:t>
            </a:r>
          </a:p>
        </p:txBody>
      </p:sp>
      <p:sp>
        <p:nvSpPr>
          <p:cNvPr id="5" name="Rectangle 4">
            <a:extLst>
              <a:ext uri="{FF2B5EF4-FFF2-40B4-BE49-F238E27FC236}">
                <a16:creationId xmlns:a16="http://schemas.microsoft.com/office/drawing/2014/main" id="{2FE8C9CB-68EE-1C9B-89F1-0A994B96D6E0}"/>
              </a:ext>
            </a:extLst>
          </p:cNvPr>
          <p:cNvSpPr/>
          <p:nvPr/>
        </p:nvSpPr>
        <p:spPr>
          <a:xfrm>
            <a:off x="2665378" y="3110896"/>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OBSERVATIONS &amp; KEY IDEAS</a:t>
            </a:r>
          </a:p>
        </p:txBody>
      </p:sp>
      <p:sp>
        <p:nvSpPr>
          <p:cNvPr id="7" name="Rectangle 6">
            <a:extLst>
              <a:ext uri="{FF2B5EF4-FFF2-40B4-BE49-F238E27FC236}">
                <a16:creationId xmlns:a16="http://schemas.microsoft.com/office/drawing/2014/main" id="{4FF22DA5-D386-8CB7-F23E-B3353F326E35}"/>
              </a:ext>
            </a:extLst>
          </p:cNvPr>
          <p:cNvSpPr/>
          <p:nvPr/>
        </p:nvSpPr>
        <p:spPr>
          <a:xfrm>
            <a:off x="2665378" y="3829912"/>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NETCRAFTER DESIGN</a:t>
            </a:r>
          </a:p>
        </p:txBody>
      </p:sp>
      <p:sp>
        <p:nvSpPr>
          <p:cNvPr id="8" name="Rectangle 7">
            <a:extLst>
              <a:ext uri="{FF2B5EF4-FFF2-40B4-BE49-F238E27FC236}">
                <a16:creationId xmlns:a16="http://schemas.microsoft.com/office/drawing/2014/main" id="{8ED8D0F8-77D4-62FD-08BE-D2D45CC767FE}"/>
              </a:ext>
            </a:extLst>
          </p:cNvPr>
          <p:cNvSpPr/>
          <p:nvPr/>
        </p:nvSpPr>
        <p:spPr>
          <a:xfrm>
            <a:off x="2665378" y="4548928"/>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EVALUATION</a:t>
            </a:r>
          </a:p>
        </p:txBody>
      </p:sp>
      <p:sp>
        <p:nvSpPr>
          <p:cNvPr id="9" name="Rectangle 8">
            <a:extLst>
              <a:ext uri="{FF2B5EF4-FFF2-40B4-BE49-F238E27FC236}">
                <a16:creationId xmlns:a16="http://schemas.microsoft.com/office/drawing/2014/main" id="{8809EEDC-5FAC-87B6-AA39-29DB29064090}"/>
              </a:ext>
            </a:extLst>
          </p:cNvPr>
          <p:cNvSpPr/>
          <p:nvPr/>
        </p:nvSpPr>
        <p:spPr>
          <a:xfrm>
            <a:off x="2665377" y="5268430"/>
            <a:ext cx="7266022" cy="5811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accent2"/>
                </a:solidFill>
                <a:latin typeface="Franklin Gothic Medium" panose="020B0603020102020204" pitchFamily="34" charset="0"/>
              </a:rPr>
              <a:t>CONCLUSION</a:t>
            </a:r>
          </a:p>
        </p:txBody>
      </p:sp>
      <p:sp>
        <p:nvSpPr>
          <p:cNvPr id="3" name="Rectangle 2">
            <a:extLst>
              <a:ext uri="{FF2B5EF4-FFF2-40B4-BE49-F238E27FC236}">
                <a16:creationId xmlns:a16="http://schemas.microsoft.com/office/drawing/2014/main" id="{6079F4D3-D073-C959-F2E8-A0D186491E3B}"/>
              </a:ext>
            </a:extLst>
          </p:cNvPr>
          <p:cNvSpPr/>
          <p:nvPr/>
        </p:nvSpPr>
        <p:spPr>
          <a:xfrm>
            <a:off x="2665377" y="239139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GOAL</a:t>
            </a:r>
          </a:p>
        </p:txBody>
      </p:sp>
      <p:sp>
        <p:nvSpPr>
          <p:cNvPr id="12" name="Slide Number Placeholder 355">
            <a:extLst>
              <a:ext uri="{FF2B5EF4-FFF2-40B4-BE49-F238E27FC236}">
                <a16:creationId xmlns:a16="http://schemas.microsoft.com/office/drawing/2014/main" id="{0184CDDF-238D-9C84-FF92-E2EB375CE89E}"/>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52</a:t>
            </a:fld>
            <a:endParaRPr lang="en-US"/>
          </a:p>
        </p:txBody>
      </p:sp>
    </p:spTree>
    <p:extLst>
      <p:ext uri="{BB962C8B-B14F-4D97-AF65-F5344CB8AC3E}">
        <p14:creationId xmlns:p14="http://schemas.microsoft.com/office/powerpoint/2010/main" val="587725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FE0A-71F8-4021-A03F-66EA1796CC14}"/>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0D457CFB-064A-4FA2-B39F-9CFD1C223F65}"/>
              </a:ext>
            </a:extLst>
          </p:cNvPr>
          <p:cNvSpPr>
            <a:spLocks noGrp="1"/>
          </p:cNvSpPr>
          <p:nvPr>
            <p:ph idx="1"/>
          </p:nvPr>
        </p:nvSpPr>
        <p:spPr>
          <a:xfrm>
            <a:off x="838200" y="1497819"/>
            <a:ext cx="11613776" cy="4995056"/>
          </a:xfrm>
        </p:spPr>
        <p:txBody>
          <a:bodyPr>
            <a:noAutofit/>
          </a:bodyPr>
          <a:lstStyle/>
          <a:p>
            <a:pPr>
              <a:lnSpc>
                <a:spcPct val="80000"/>
              </a:lnSpc>
            </a:pPr>
            <a:r>
              <a:rPr lang="en-US" sz="2600" b="1" err="1">
                <a:solidFill>
                  <a:srgbClr val="002060"/>
                </a:solidFill>
                <a:latin typeface="Tw Cen MT" panose="020B0602020104020603" pitchFamily="34" charset="77"/>
              </a:rPr>
              <a:t>MGPUSim</a:t>
            </a:r>
            <a:r>
              <a:rPr lang="en-US" sz="2600" b="1">
                <a:solidFill>
                  <a:srgbClr val="002060"/>
                </a:solidFill>
                <a:latin typeface="Tw Cen MT" panose="020B0602020104020603" pitchFamily="34" charset="77"/>
              </a:rPr>
              <a:t> Simulator</a:t>
            </a:r>
            <a:r>
              <a:rPr lang="en-US" sz="2600">
                <a:latin typeface="Tw Cen MT" panose="020B0602020104020603" pitchFamily="34" charset="77"/>
              </a:rPr>
              <a:t>:</a:t>
            </a:r>
          </a:p>
          <a:p>
            <a:pPr marL="0" indent="0">
              <a:lnSpc>
                <a:spcPct val="80000"/>
              </a:lnSpc>
              <a:buNone/>
            </a:pPr>
            <a:endParaRPr lang="en-US">
              <a:latin typeface="Tw Cen MT" panose="020B0602020104020603" pitchFamily="34" charset="77"/>
            </a:endParaRPr>
          </a:p>
          <a:p>
            <a:pPr marL="0" indent="0">
              <a:lnSpc>
                <a:spcPct val="80000"/>
              </a:lnSpc>
              <a:buNone/>
            </a:pPr>
            <a:endParaRPr lang="en-US">
              <a:latin typeface="Tw Cen MT" panose="020B0602020104020603" pitchFamily="34" charset="77"/>
            </a:endParaRPr>
          </a:p>
          <a:p>
            <a:pPr marL="0" indent="0">
              <a:lnSpc>
                <a:spcPct val="80000"/>
              </a:lnSpc>
              <a:buNone/>
            </a:pPr>
            <a:endParaRPr lang="en-US">
              <a:latin typeface="Tw Cen MT" panose="020B0602020104020603" pitchFamily="34" charset="77"/>
            </a:endParaRPr>
          </a:p>
          <a:p>
            <a:pPr marL="0" indent="0">
              <a:lnSpc>
                <a:spcPct val="80000"/>
              </a:lnSpc>
              <a:buNone/>
            </a:pPr>
            <a:endParaRPr lang="en-US">
              <a:latin typeface="Tw Cen MT" panose="020B0602020104020603" pitchFamily="34" charset="77"/>
            </a:endParaRPr>
          </a:p>
          <a:p>
            <a:pPr>
              <a:lnSpc>
                <a:spcPct val="80000"/>
              </a:lnSpc>
              <a:spcBef>
                <a:spcPts val="700"/>
              </a:spcBef>
            </a:pPr>
            <a:endParaRPr lang="en-US" sz="2600">
              <a:latin typeface="Tw Cen MT" panose="020B0602020104020603" pitchFamily="34" charset="77"/>
            </a:endParaRPr>
          </a:p>
          <a:p>
            <a:pPr>
              <a:lnSpc>
                <a:spcPct val="80000"/>
              </a:lnSpc>
              <a:spcBef>
                <a:spcPts val="700"/>
              </a:spcBef>
            </a:pPr>
            <a:r>
              <a:rPr lang="en-US" sz="2600" b="1">
                <a:solidFill>
                  <a:srgbClr val="002060"/>
                </a:solidFill>
                <a:latin typeface="Tw Cen MT" panose="020B0602020104020603" pitchFamily="34" charset="77"/>
              </a:rPr>
              <a:t>Design points</a:t>
            </a:r>
            <a:r>
              <a:rPr lang="en-US" sz="2600">
                <a:latin typeface="Tw Cen MT" panose="020B0602020104020603" pitchFamily="34" charset="77"/>
              </a:rPr>
              <a:t>:</a:t>
            </a:r>
          </a:p>
          <a:p>
            <a:pPr lvl="1">
              <a:lnSpc>
                <a:spcPct val="80000"/>
              </a:lnSpc>
            </a:pPr>
            <a:r>
              <a:rPr lang="en-US">
                <a:solidFill>
                  <a:schemeClr val="accent1">
                    <a:lumMod val="75000"/>
                  </a:schemeClr>
                </a:solidFill>
                <a:latin typeface="Tw Cen MT" panose="020B0602020104020603" pitchFamily="34" charset="77"/>
              </a:rPr>
              <a:t>Baseline</a:t>
            </a:r>
            <a:r>
              <a:rPr lang="en-US">
                <a:latin typeface="Tw Cen MT" panose="020B0602020104020603" pitchFamily="34" charset="77"/>
              </a:rPr>
              <a:t>: non-uniform bandwidth configuration without </a:t>
            </a:r>
            <a:r>
              <a:rPr lang="en-US" err="1">
                <a:latin typeface="Tw Cen MT" panose="020B0602020104020603" pitchFamily="34" charset="77"/>
              </a:rPr>
              <a:t>NetCrafter</a:t>
            </a:r>
            <a:endParaRPr lang="en-US">
              <a:latin typeface="Tw Cen MT" panose="020B0602020104020603" pitchFamily="34" charset="77"/>
            </a:endParaRPr>
          </a:p>
          <a:p>
            <a:pPr lvl="1">
              <a:lnSpc>
                <a:spcPct val="80000"/>
              </a:lnSpc>
            </a:pPr>
            <a:r>
              <a:rPr lang="en-US">
                <a:solidFill>
                  <a:schemeClr val="accent1">
                    <a:lumMod val="75000"/>
                  </a:schemeClr>
                </a:solidFill>
                <a:latin typeface="Tw Cen MT" panose="020B0602020104020603" pitchFamily="34" charset="77"/>
              </a:rPr>
              <a:t>Sector Cache</a:t>
            </a:r>
            <a:r>
              <a:rPr lang="en-US">
                <a:latin typeface="Tw Cen MT" panose="020B0602020104020603" pitchFamily="34" charset="77"/>
              </a:rPr>
              <a:t>: baseline configuration with sector cache </a:t>
            </a:r>
          </a:p>
          <a:p>
            <a:pPr lvl="1">
              <a:lnSpc>
                <a:spcPct val="80000"/>
              </a:lnSpc>
            </a:pPr>
            <a:r>
              <a:rPr lang="en-US" err="1">
                <a:solidFill>
                  <a:schemeClr val="accent1">
                    <a:lumMod val="75000"/>
                  </a:schemeClr>
                </a:solidFill>
                <a:latin typeface="Tw Cen MT" panose="020B0602020104020603" pitchFamily="34" charset="77"/>
              </a:rPr>
              <a:t>NetCrafter</a:t>
            </a:r>
            <a:r>
              <a:rPr lang="en-US">
                <a:solidFill>
                  <a:schemeClr val="accent1">
                    <a:lumMod val="75000"/>
                  </a:schemeClr>
                </a:solidFill>
                <a:latin typeface="Tw Cen MT" panose="020B0602020104020603" pitchFamily="34" charset="77"/>
              </a:rPr>
              <a:t>: </a:t>
            </a:r>
            <a:r>
              <a:rPr lang="en-US">
                <a:latin typeface="Tw Cen MT" panose="020B0602020104020603" pitchFamily="34" charset="77"/>
              </a:rPr>
              <a:t>non uniform system with </a:t>
            </a:r>
            <a:r>
              <a:rPr lang="en-US" b="1">
                <a:solidFill>
                  <a:srgbClr val="A4D46C"/>
                </a:solidFill>
                <a:latin typeface="Tw Cen MT" panose="020B0602020104020603" pitchFamily="34" charset="77"/>
              </a:rPr>
              <a:t>Stitching, Trimming &amp; Sequencing</a:t>
            </a:r>
          </a:p>
        </p:txBody>
      </p:sp>
      <p:graphicFrame>
        <p:nvGraphicFramePr>
          <p:cNvPr id="5" name="Table 4">
            <a:extLst>
              <a:ext uri="{FF2B5EF4-FFF2-40B4-BE49-F238E27FC236}">
                <a16:creationId xmlns:a16="http://schemas.microsoft.com/office/drawing/2014/main" id="{B5DD205C-C2F8-4CBD-9795-D35656DFCBFA}"/>
              </a:ext>
            </a:extLst>
          </p:cNvPr>
          <p:cNvGraphicFramePr>
            <a:graphicFrameLocks noGrp="1"/>
          </p:cNvGraphicFramePr>
          <p:nvPr>
            <p:extLst>
              <p:ext uri="{D42A27DB-BD31-4B8C-83A1-F6EECF244321}">
                <p14:modId xmlns:p14="http://schemas.microsoft.com/office/powerpoint/2010/main" val="88045987"/>
              </p:ext>
            </p:extLst>
          </p:nvPr>
        </p:nvGraphicFramePr>
        <p:xfrm>
          <a:off x="1104900" y="1898347"/>
          <a:ext cx="10656794" cy="2142810"/>
        </p:xfrm>
        <a:graphic>
          <a:graphicData uri="http://schemas.openxmlformats.org/drawingml/2006/table">
            <a:tbl>
              <a:tblPr firstRow="1" bandRow="1">
                <a:tableStyleId>{5C22544A-7EE6-4342-B048-85BDC9FD1C3A}</a:tableStyleId>
              </a:tblPr>
              <a:tblGrid>
                <a:gridCol w="4370177">
                  <a:extLst>
                    <a:ext uri="{9D8B030D-6E8A-4147-A177-3AD203B41FA5}">
                      <a16:colId xmlns:a16="http://schemas.microsoft.com/office/drawing/2014/main" val="1188827569"/>
                    </a:ext>
                  </a:extLst>
                </a:gridCol>
                <a:gridCol w="6286617">
                  <a:extLst>
                    <a:ext uri="{9D8B030D-6E8A-4147-A177-3AD203B41FA5}">
                      <a16:colId xmlns:a16="http://schemas.microsoft.com/office/drawing/2014/main" val="3318993265"/>
                    </a:ext>
                  </a:extLst>
                </a:gridCol>
              </a:tblGrid>
              <a:tr h="345684">
                <a:tc>
                  <a:txBody>
                    <a:bodyPr/>
                    <a:lstStyle/>
                    <a:p>
                      <a:pPr algn="l">
                        <a:lnSpc>
                          <a:spcPts val="2200"/>
                        </a:lnSpc>
                      </a:pPr>
                      <a:r>
                        <a:rPr lang="en-US" sz="2200" b="0">
                          <a:solidFill>
                            <a:schemeClr val="tx1"/>
                          </a:solidFill>
                          <a:latin typeface="Tw Cen MT" panose="020B0602020104020603" pitchFamily="34" charset="77"/>
                        </a:rPr>
                        <a:t>Compute Unit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l">
                        <a:lnSpc>
                          <a:spcPts val="2200"/>
                        </a:lnSpc>
                      </a:pPr>
                      <a:r>
                        <a:rPr lang="en-US" sz="2200" b="0">
                          <a:solidFill>
                            <a:schemeClr val="accent1">
                              <a:lumMod val="75000"/>
                            </a:schemeClr>
                          </a:solidFill>
                          <a:latin typeface="Tw Cen MT" panose="020B0602020104020603" pitchFamily="34" charset="77"/>
                        </a:rPr>
                        <a:t>1GHz, 64 per GPU (4 GPUs in total)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92719134"/>
                  </a:ext>
                </a:extLst>
              </a:tr>
              <a:tr h="362917">
                <a:tc>
                  <a:txBody>
                    <a:bodyPr/>
                    <a:lstStyle/>
                    <a:p>
                      <a:pPr>
                        <a:lnSpc>
                          <a:spcPts val="2200"/>
                        </a:lnSpc>
                      </a:pPr>
                      <a:r>
                        <a:rPr lang="en-US" sz="2200" b="0">
                          <a:solidFill>
                            <a:schemeClr val="tx1"/>
                          </a:solidFill>
                          <a:latin typeface="Tw Cen MT" panose="020B0602020104020603" pitchFamily="34" charset="77"/>
                        </a:rPr>
                        <a:t>L1 D/I, L2 cache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nSpc>
                          <a:spcPts val="2200"/>
                        </a:lnSpc>
                      </a:pPr>
                      <a:r>
                        <a:rPr lang="en-US" sz="2200" b="0">
                          <a:solidFill>
                            <a:schemeClr val="accent1">
                              <a:lumMod val="75000"/>
                            </a:schemeClr>
                          </a:solidFill>
                          <a:latin typeface="Tw Cen MT" panose="020B0602020104020603" pitchFamily="34" charset="77"/>
                        </a:rPr>
                        <a:t>64/32KB, 4MB per GPU (shared)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0240042"/>
                  </a:ext>
                </a:extLst>
              </a:tr>
              <a:tr h="362917">
                <a:tc>
                  <a:txBody>
                    <a:bodyPr/>
                    <a:lstStyle/>
                    <a:p>
                      <a:pPr>
                        <a:lnSpc>
                          <a:spcPts val="2200"/>
                        </a:lnSpc>
                      </a:pPr>
                      <a:r>
                        <a:rPr lang="en-US" sz="2200" b="0">
                          <a:solidFill>
                            <a:schemeClr val="tx1"/>
                          </a:solidFill>
                          <a:latin typeface="Tw Cen MT" panose="020B0602020104020603" pitchFamily="34" charset="77"/>
                        </a:rPr>
                        <a:t>Heterogeneous Interconnect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nSpc>
                          <a:spcPts val="2200"/>
                        </a:lnSpc>
                      </a:pPr>
                      <a:r>
                        <a:rPr lang="en-US" sz="2200" b="0">
                          <a:solidFill>
                            <a:schemeClr val="accent1">
                              <a:lumMod val="75000"/>
                            </a:schemeClr>
                          </a:solidFill>
                          <a:latin typeface="Tw Cen MT" panose="020B0602020104020603" pitchFamily="34" charset="77"/>
                        </a:rPr>
                        <a:t>Inter-GPU-cluster - 16GBps, bi-directional</a:t>
                      </a:r>
                    </a:p>
                    <a:p>
                      <a:pPr>
                        <a:lnSpc>
                          <a:spcPts val="2200"/>
                        </a:lnSpc>
                      </a:pPr>
                      <a:r>
                        <a:rPr lang="en-US" sz="2200" b="0">
                          <a:solidFill>
                            <a:schemeClr val="accent1">
                              <a:lumMod val="75000"/>
                            </a:schemeClr>
                          </a:solidFill>
                          <a:latin typeface="Tw Cen MT" panose="020B0602020104020603" pitchFamily="34" charset="77"/>
                        </a:rPr>
                        <a:t>Intra-GPU-cluster - 128GBps, bi-directional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54803071"/>
                  </a:ext>
                </a:extLst>
              </a:tr>
              <a:tr h="362917">
                <a:tc>
                  <a:txBody>
                    <a:bodyPr/>
                    <a:lstStyle/>
                    <a:p>
                      <a:pPr>
                        <a:lnSpc>
                          <a:spcPts val="2200"/>
                        </a:lnSpc>
                      </a:pPr>
                      <a:r>
                        <a:rPr lang="en-US" sz="2200" b="0">
                          <a:solidFill>
                            <a:schemeClr val="tx1"/>
                          </a:solidFill>
                          <a:latin typeface="Tw Cen MT" panose="020B0602020104020603" pitchFamily="34" charset="77"/>
                        </a:rPr>
                        <a:t>CTA/Page Scheduling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nSpc>
                          <a:spcPts val="2200"/>
                        </a:lnSpc>
                      </a:pPr>
                      <a:r>
                        <a:rPr lang="en-US" sz="2200" b="0">
                          <a:solidFill>
                            <a:schemeClr val="accent1">
                              <a:lumMod val="75000"/>
                            </a:schemeClr>
                          </a:solidFill>
                          <a:latin typeface="Tw Cen MT" panose="020B0602020104020603" pitchFamily="34" charset="77"/>
                        </a:rPr>
                        <a:t>LASP (</a:t>
                      </a:r>
                      <a:r>
                        <a:rPr lang="en-US" sz="2200">
                          <a:solidFill>
                            <a:schemeClr val="accent1">
                              <a:lumMod val="75000"/>
                            </a:schemeClr>
                          </a:solidFill>
                          <a:latin typeface="Tw Cen MT" panose="020B0602020104020603" pitchFamily="34" charset="77"/>
                        </a:rPr>
                        <a:t>Locality-Aware Scheduling and Placement</a:t>
                      </a:r>
                      <a:r>
                        <a:rPr lang="en-US" sz="2200" b="0">
                          <a:solidFill>
                            <a:schemeClr val="accent1">
                              <a:lumMod val="75000"/>
                            </a:schemeClr>
                          </a:solidFill>
                          <a:latin typeface="Tw Cen MT" panose="020B0602020104020603" pitchFamily="34" charset="77"/>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0983105"/>
                  </a:ext>
                </a:extLst>
              </a:tr>
              <a:tr h="362917">
                <a:tc>
                  <a:txBody>
                    <a:bodyPr/>
                    <a:lstStyle/>
                    <a:p>
                      <a:pPr>
                        <a:lnSpc>
                          <a:spcPts val="2200"/>
                        </a:lnSpc>
                      </a:pPr>
                      <a:r>
                        <a:rPr lang="en-US" sz="2200" b="0">
                          <a:solidFill>
                            <a:schemeClr val="tx1"/>
                          </a:solidFill>
                          <a:latin typeface="Tw Cen MT" panose="020B0602020104020603" pitchFamily="34" charset="77"/>
                        </a:rPr>
                        <a:t>NetCrafter Parameters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nSpc>
                          <a:spcPts val="2200"/>
                        </a:lnSpc>
                      </a:pPr>
                      <a:r>
                        <a:rPr lang="en-US" sz="2200" b="0">
                          <a:solidFill>
                            <a:schemeClr val="accent1">
                              <a:lumMod val="75000"/>
                            </a:schemeClr>
                          </a:solidFill>
                          <a:latin typeface="Tw Cen MT" panose="020B0602020104020603" pitchFamily="34" charset="77"/>
                        </a:rPr>
                        <a:t>Cluster Queue - 1024 Entries (16B each)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1781000"/>
                  </a:ext>
                </a:extLst>
              </a:tr>
            </a:tbl>
          </a:graphicData>
        </a:graphic>
      </p:graphicFrame>
      <p:sp>
        <p:nvSpPr>
          <p:cNvPr id="6" name="Slide Number Placeholder 355">
            <a:extLst>
              <a:ext uri="{FF2B5EF4-FFF2-40B4-BE49-F238E27FC236}">
                <a16:creationId xmlns:a16="http://schemas.microsoft.com/office/drawing/2014/main" id="{2974AAE2-2C50-DAE4-2368-C38C00E3E506}"/>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53</a:t>
            </a:fld>
            <a:endParaRPr lang="en-US"/>
          </a:p>
        </p:txBody>
      </p:sp>
    </p:spTree>
    <p:extLst>
      <p:ext uri="{BB962C8B-B14F-4D97-AF65-F5344CB8AC3E}">
        <p14:creationId xmlns:p14="http://schemas.microsoft.com/office/powerpoint/2010/main" val="290455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94965-0125-5E7C-82D4-928AF1A12024}"/>
              </a:ext>
            </a:extLst>
          </p:cNvPr>
          <p:cNvSpPr>
            <a:spLocks noGrp="1"/>
          </p:cNvSpPr>
          <p:nvPr>
            <p:ph type="title"/>
          </p:nvPr>
        </p:nvSpPr>
        <p:spPr/>
        <p:txBody>
          <a:bodyPr/>
          <a:lstStyle/>
          <a:p>
            <a:r>
              <a:rPr lang="en-US" err="1"/>
              <a:t>NetCrafter</a:t>
            </a:r>
            <a:r>
              <a:rPr lang="en-US"/>
              <a:t> vs. Baseline</a:t>
            </a:r>
          </a:p>
        </p:txBody>
      </p:sp>
      <p:sp>
        <p:nvSpPr>
          <p:cNvPr id="9" name="TextBox 8">
            <a:extLst>
              <a:ext uri="{FF2B5EF4-FFF2-40B4-BE49-F238E27FC236}">
                <a16:creationId xmlns:a16="http://schemas.microsoft.com/office/drawing/2014/main" id="{3D2CDA6C-292D-512D-46D6-BC15F1F93011}"/>
              </a:ext>
            </a:extLst>
          </p:cNvPr>
          <p:cNvSpPr txBox="1"/>
          <p:nvPr/>
        </p:nvSpPr>
        <p:spPr>
          <a:xfrm rot="16200000">
            <a:off x="-417772" y="3518068"/>
            <a:ext cx="3589020" cy="1015663"/>
          </a:xfrm>
          <a:prstGeom prst="rect">
            <a:avLst/>
          </a:prstGeom>
          <a:noFill/>
        </p:spPr>
        <p:txBody>
          <a:bodyPr wrap="square" rtlCol="0">
            <a:spAutoFit/>
          </a:bodyPr>
          <a:lstStyle/>
          <a:p>
            <a:pPr algn="ctr"/>
            <a:r>
              <a:rPr lang="en-US" sz="2000" b="1">
                <a:solidFill>
                  <a:prstClr val="black"/>
                </a:solidFill>
                <a:cs typeface="Calibri" panose="020F0502020204030204" pitchFamily="34" charset="0"/>
              </a:rPr>
              <a:t> Speedup Normalized to</a:t>
            </a:r>
          </a:p>
          <a:p>
            <a:pPr algn="ctr"/>
            <a:r>
              <a:rPr lang="en-US" sz="2000" b="1">
                <a:solidFill>
                  <a:prstClr val="black"/>
                </a:solidFill>
                <a:cs typeface="Calibri" panose="020F0502020204030204" pitchFamily="34" charset="0"/>
              </a:rPr>
              <a:t> non-uniform BW Configuration</a:t>
            </a:r>
          </a:p>
          <a:p>
            <a:endParaRPr lang="en-US" sz="2000">
              <a:solidFill>
                <a:prstClr val="black"/>
              </a:solidFill>
              <a:cs typeface="Calibri" panose="020F0502020204030204" pitchFamily="34" charset="0"/>
            </a:endParaRPr>
          </a:p>
        </p:txBody>
      </p:sp>
      <p:graphicFrame>
        <p:nvGraphicFramePr>
          <p:cNvPr id="10" name="Chart 9">
            <a:extLst>
              <a:ext uri="{FF2B5EF4-FFF2-40B4-BE49-F238E27FC236}">
                <a16:creationId xmlns:a16="http://schemas.microsoft.com/office/drawing/2014/main" id="{C56A99A9-4054-37F8-3D67-3932DE420906}"/>
              </a:ext>
            </a:extLst>
          </p:cNvPr>
          <p:cNvGraphicFramePr/>
          <p:nvPr>
            <p:extLst>
              <p:ext uri="{D42A27DB-BD31-4B8C-83A1-F6EECF244321}">
                <p14:modId xmlns:p14="http://schemas.microsoft.com/office/powerpoint/2010/main" val="1554168718"/>
              </p:ext>
            </p:extLst>
          </p:nvPr>
        </p:nvGraphicFramePr>
        <p:xfrm>
          <a:off x="1483715" y="1964689"/>
          <a:ext cx="9001246" cy="5600111"/>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139B5FEC-ADDA-7E79-7F89-06770A673C6C}"/>
              </a:ext>
            </a:extLst>
          </p:cNvPr>
          <p:cNvSpPr/>
          <p:nvPr/>
        </p:nvSpPr>
        <p:spPr>
          <a:xfrm>
            <a:off x="8337035" y="2797340"/>
            <a:ext cx="2322815" cy="523220"/>
          </a:xfrm>
          <a:prstGeom prst="rect">
            <a:avLst/>
          </a:prstGeom>
        </p:spPr>
        <p:txBody>
          <a:bodyPr wrap="none">
            <a:spAutoFit/>
          </a:bodyPr>
          <a:lstStyle/>
          <a:p>
            <a:r>
              <a:rPr lang="en-US" sz="2800" b="1">
                <a:solidFill>
                  <a:srgbClr val="D81E00"/>
                </a:solidFill>
                <a:latin typeface="Tw Cen MT" panose="020B0602020104020603" pitchFamily="34" charset="77"/>
              </a:rPr>
              <a:t>16% Speedup</a:t>
            </a:r>
          </a:p>
        </p:txBody>
      </p:sp>
      <p:sp>
        <p:nvSpPr>
          <p:cNvPr id="5" name="Arrow: Right 10">
            <a:extLst>
              <a:ext uri="{FF2B5EF4-FFF2-40B4-BE49-F238E27FC236}">
                <a16:creationId xmlns:a16="http://schemas.microsoft.com/office/drawing/2014/main" id="{EA45EB9E-E4DC-668E-53F5-5BED4D74D84C}"/>
              </a:ext>
            </a:extLst>
          </p:cNvPr>
          <p:cNvSpPr/>
          <p:nvPr/>
        </p:nvSpPr>
        <p:spPr>
          <a:xfrm rot="5400000">
            <a:off x="9501081" y="3280245"/>
            <a:ext cx="351297" cy="325231"/>
          </a:xfrm>
          <a:prstGeom prst="rightArrow">
            <a:avLst/>
          </a:prstGeom>
          <a:solidFill>
            <a:srgbClr val="D81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355">
            <a:extLst>
              <a:ext uri="{FF2B5EF4-FFF2-40B4-BE49-F238E27FC236}">
                <a16:creationId xmlns:a16="http://schemas.microsoft.com/office/drawing/2014/main" id="{34237071-3210-044F-4243-59AA50D6D1CA}"/>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54</a:t>
            </a:fld>
            <a:endParaRPr lang="en-US"/>
          </a:p>
        </p:txBody>
      </p:sp>
      <p:sp>
        <p:nvSpPr>
          <p:cNvPr id="7" name="TextBox 6">
            <a:extLst>
              <a:ext uri="{FF2B5EF4-FFF2-40B4-BE49-F238E27FC236}">
                <a16:creationId xmlns:a16="http://schemas.microsoft.com/office/drawing/2014/main" id="{9A649EAF-569D-7630-194D-DCA3AA75A4E3}"/>
              </a:ext>
            </a:extLst>
          </p:cNvPr>
          <p:cNvSpPr txBox="1"/>
          <p:nvPr/>
        </p:nvSpPr>
        <p:spPr>
          <a:xfrm>
            <a:off x="5108921" y="2897880"/>
            <a:ext cx="1636410" cy="369332"/>
          </a:xfrm>
          <a:prstGeom prst="rect">
            <a:avLst/>
          </a:prstGeom>
          <a:noFill/>
        </p:spPr>
        <p:txBody>
          <a:bodyPr wrap="none" rtlCol="0">
            <a:spAutoFit/>
          </a:bodyPr>
          <a:lstStyle/>
          <a:p>
            <a:r>
              <a:rPr lang="en-US" b="1">
                <a:latin typeface="Tw Cen MT" panose="020B0602020104020603" pitchFamily="34" charset="77"/>
              </a:rPr>
              <a:t>Higher is better</a:t>
            </a:r>
          </a:p>
        </p:txBody>
      </p:sp>
      <p:sp>
        <p:nvSpPr>
          <p:cNvPr id="8" name="Right Arrow 7">
            <a:extLst>
              <a:ext uri="{FF2B5EF4-FFF2-40B4-BE49-F238E27FC236}">
                <a16:creationId xmlns:a16="http://schemas.microsoft.com/office/drawing/2014/main" id="{0A4FDDC4-8862-0107-4B59-0DA2EF1B2A55}"/>
              </a:ext>
            </a:extLst>
          </p:cNvPr>
          <p:cNvSpPr/>
          <p:nvPr/>
        </p:nvSpPr>
        <p:spPr>
          <a:xfrm rot="16200000">
            <a:off x="4992602" y="3019262"/>
            <a:ext cx="232639" cy="126568"/>
          </a:xfrm>
          <a:prstGeom prst="rightArrow">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6">
            <a:extLst>
              <a:ext uri="{FF2B5EF4-FFF2-40B4-BE49-F238E27FC236}">
                <a16:creationId xmlns:a16="http://schemas.microsoft.com/office/drawing/2014/main" id="{A0F2564E-7775-F4EA-AE6A-62869A48C8AF}"/>
              </a:ext>
            </a:extLst>
          </p:cNvPr>
          <p:cNvSpPr/>
          <p:nvPr/>
        </p:nvSpPr>
        <p:spPr>
          <a:xfrm>
            <a:off x="186812" y="5912564"/>
            <a:ext cx="11798711" cy="646986"/>
          </a:xfrm>
          <a:prstGeom prst="roundRect">
            <a:avLst/>
          </a:prstGeom>
          <a:solidFill>
            <a:schemeClr val="accent6">
              <a:lumMod val="20000"/>
              <a:lumOff val="80000"/>
            </a:schemeClr>
          </a:solidFill>
        </p:spPr>
        <p:txBody>
          <a:bodyPr wrap="square">
            <a:spAutoFit/>
          </a:bodyPr>
          <a:lstStyle/>
          <a:p>
            <a:pPr algn="ctr"/>
            <a:r>
              <a:rPr lang="en-US" sz="3200" b="1" err="1">
                <a:latin typeface="Tw Cen MT" panose="020B0602020104020603" pitchFamily="34" charset="77"/>
              </a:rPr>
              <a:t>NetCrafter</a:t>
            </a:r>
            <a:r>
              <a:rPr lang="en-US" sz="3200" b="1">
                <a:latin typeface="Tw Cen MT" panose="020B0602020104020603" pitchFamily="34" charset="77"/>
              </a:rPr>
              <a:t> provides </a:t>
            </a:r>
            <a:r>
              <a:rPr lang="en-US" sz="3200" b="1">
                <a:solidFill>
                  <a:srgbClr val="D81E00"/>
                </a:solidFill>
                <a:latin typeface="Tw Cen MT" panose="020B0602020104020603" pitchFamily="34" charset="77"/>
              </a:rPr>
              <a:t>16% speedup </a:t>
            </a:r>
            <a:r>
              <a:rPr lang="en-US" sz="3200" b="1">
                <a:latin typeface="Tw Cen MT" panose="020B0602020104020603" pitchFamily="34" charset="77"/>
              </a:rPr>
              <a:t>on average</a:t>
            </a:r>
          </a:p>
        </p:txBody>
      </p:sp>
      <p:cxnSp>
        <p:nvCxnSpPr>
          <p:cNvPr id="14" name="Straight Arrow Connector 13">
            <a:extLst>
              <a:ext uri="{FF2B5EF4-FFF2-40B4-BE49-F238E27FC236}">
                <a16:creationId xmlns:a16="http://schemas.microsoft.com/office/drawing/2014/main" id="{B3DA212E-E56A-B39E-849C-12A6975BB389}"/>
              </a:ext>
            </a:extLst>
          </p:cNvPr>
          <p:cNvCxnSpPr>
            <a:cxnSpLocks/>
          </p:cNvCxnSpPr>
          <p:nvPr/>
        </p:nvCxnSpPr>
        <p:spPr>
          <a:xfrm>
            <a:off x="3677055" y="2814240"/>
            <a:ext cx="0" cy="1076824"/>
          </a:xfrm>
          <a:prstGeom prst="straightConnector1">
            <a:avLst/>
          </a:prstGeom>
          <a:ln w="76200">
            <a:solidFill>
              <a:srgbClr val="D81E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8E28306-11B6-49FB-91BA-630BFB1D9BCE}"/>
              </a:ext>
            </a:extLst>
          </p:cNvPr>
          <p:cNvSpPr txBox="1"/>
          <p:nvPr/>
        </p:nvSpPr>
        <p:spPr>
          <a:xfrm>
            <a:off x="3677055" y="3095289"/>
            <a:ext cx="1040670" cy="523220"/>
          </a:xfrm>
          <a:prstGeom prst="rect">
            <a:avLst/>
          </a:prstGeom>
          <a:noFill/>
        </p:spPr>
        <p:txBody>
          <a:bodyPr wrap="none" rtlCol="0">
            <a:spAutoFit/>
          </a:bodyPr>
          <a:lstStyle/>
          <a:p>
            <a:r>
              <a:rPr lang="en-US" sz="2800" b="1">
                <a:solidFill>
                  <a:srgbClr val="D81E00"/>
                </a:solidFill>
                <a:latin typeface="Tw Cen MT" panose="020B0602020104020603" pitchFamily="34" charset="77"/>
              </a:rPr>
              <a:t>1.64x</a:t>
            </a:r>
          </a:p>
        </p:txBody>
      </p:sp>
    </p:spTree>
    <p:extLst>
      <p:ext uri="{BB962C8B-B14F-4D97-AF65-F5344CB8AC3E}">
        <p14:creationId xmlns:p14="http://schemas.microsoft.com/office/powerpoint/2010/main" val="25900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1" grpId="0" animBg="1"/>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09F10-5EB8-8859-6616-BD4A31AF132C}"/>
            </a:ext>
          </a:extLst>
        </p:cNvPr>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265483F0-08B2-0E0C-88D4-9B8852273AFA}"/>
              </a:ext>
            </a:extLst>
          </p:cNvPr>
          <p:cNvGraphicFramePr/>
          <p:nvPr>
            <p:extLst>
              <p:ext uri="{D42A27DB-BD31-4B8C-83A1-F6EECF244321}">
                <p14:modId xmlns:p14="http://schemas.microsoft.com/office/powerpoint/2010/main" val="3989973645"/>
              </p:ext>
            </p:extLst>
          </p:nvPr>
        </p:nvGraphicFramePr>
        <p:xfrm>
          <a:off x="1483715" y="1964689"/>
          <a:ext cx="9001246" cy="5600111"/>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a:extLst>
              <a:ext uri="{FF2B5EF4-FFF2-40B4-BE49-F238E27FC236}">
                <a16:creationId xmlns:a16="http://schemas.microsoft.com/office/drawing/2014/main" id="{A9B39B9B-07CB-F9DE-C459-084863BB8D89}"/>
              </a:ext>
            </a:extLst>
          </p:cNvPr>
          <p:cNvSpPr>
            <a:spLocks noGrp="1"/>
          </p:cNvSpPr>
          <p:nvPr>
            <p:ph type="title"/>
          </p:nvPr>
        </p:nvSpPr>
        <p:spPr/>
        <p:txBody>
          <a:bodyPr/>
          <a:lstStyle/>
          <a:p>
            <a:r>
              <a:rPr lang="en-US" err="1"/>
              <a:t>NetCrafter</a:t>
            </a:r>
            <a:r>
              <a:rPr lang="en-US"/>
              <a:t> vs. Baseline</a:t>
            </a:r>
          </a:p>
        </p:txBody>
      </p:sp>
      <p:sp>
        <p:nvSpPr>
          <p:cNvPr id="4" name="Rectangle 3">
            <a:extLst>
              <a:ext uri="{FF2B5EF4-FFF2-40B4-BE49-F238E27FC236}">
                <a16:creationId xmlns:a16="http://schemas.microsoft.com/office/drawing/2014/main" id="{84B1D5D7-5251-CA28-75DB-208ACB8DA35C}"/>
              </a:ext>
            </a:extLst>
          </p:cNvPr>
          <p:cNvSpPr/>
          <p:nvPr/>
        </p:nvSpPr>
        <p:spPr>
          <a:xfrm>
            <a:off x="8337035" y="2797340"/>
            <a:ext cx="2322815" cy="523220"/>
          </a:xfrm>
          <a:prstGeom prst="rect">
            <a:avLst/>
          </a:prstGeom>
        </p:spPr>
        <p:txBody>
          <a:bodyPr wrap="none">
            <a:spAutoFit/>
          </a:bodyPr>
          <a:lstStyle/>
          <a:p>
            <a:r>
              <a:rPr lang="en-US" sz="2800" b="1">
                <a:solidFill>
                  <a:srgbClr val="D81E00"/>
                </a:solidFill>
                <a:latin typeface="Tw Cen MT" panose="020B0602020104020603" pitchFamily="34" charset="77"/>
              </a:rPr>
              <a:t>16% Speedup</a:t>
            </a:r>
          </a:p>
        </p:txBody>
      </p:sp>
      <p:sp>
        <p:nvSpPr>
          <p:cNvPr id="5" name="Arrow: Right 10">
            <a:extLst>
              <a:ext uri="{FF2B5EF4-FFF2-40B4-BE49-F238E27FC236}">
                <a16:creationId xmlns:a16="http://schemas.microsoft.com/office/drawing/2014/main" id="{53EC1CCF-3ABF-FC9F-ACD5-AFD80C3BC367}"/>
              </a:ext>
            </a:extLst>
          </p:cNvPr>
          <p:cNvSpPr/>
          <p:nvPr/>
        </p:nvSpPr>
        <p:spPr>
          <a:xfrm rot="5400000">
            <a:off x="9501081" y="3280245"/>
            <a:ext cx="351297" cy="325231"/>
          </a:xfrm>
          <a:prstGeom prst="rightArrow">
            <a:avLst/>
          </a:prstGeom>
          <a:solidFill>
            <a:srgbClr val="D81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Bracket 5">
            <a:extLst>
              <a:ext uri="{FF2B5EF4-FFF2-40B4-BE49-F238E27FC236}">
                <a16:creationId xmlns:a16="http://schemas.microsoft.com/office/drawing/2014/main" id="{AF8826A2-8D2F-2035-64A3-8106BED8284C}"/>
              </a:ext>
            </a:extLst>
          </p:cNvPr>
          <p:cNvSpPr/>
          <p:nvPr/>
        </p:nvSpPr>
        <p:spPr>
          <a:xfrm rot="5400000">
            <a:off x="9485676" y="1855843"/>
            <a:ext cx="133362" cy="1215285"/>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80EA3CDD-11C3-F8E5-6AC4-FAD8DD679387}"/>
              </a:ext>
            </a:extLst>
          </p:cNvPr>
          <p:cNvSpPr/>
          <p:nvPr/>
        </p:nvSpPr>
        <p:spPr>
          <a:xfrm rot="5400000">
            <a:off x="3510698" y="1271716"/>
            <a:ext cx="133364" cy="2421038"/>
          </a:xfrm>
          <a:prstGeom prst="lef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8387E01A-EE48-F2A8-5F84-040AA1F2B684}"/>
              </a:ext>
            </a:extLst>
          </p:cNvPr>
          <p:cNvSpPr/>
          <p:nvPr/>
        </p:nvSpPr>
        <p:spPr>
          <a:xfrm>
            <a:off x="1881077" y="1545378"/>
            <a:ext cx="3682738" cy="523220"/>
          </a:xfrm>
          <a:prstGeom prst="rect">
            <a:avLst/>
          </a:prstGeom>
        </p:spPr>
        <p:txBody>
          <a:bodyPr wrap="none">
            <a:spAutoFit/>
          </a:bodyPr>
          <a:lstStyle/>
          <a:p>
            <a:pPr algn="ctr"/>
            <a:r>
              <a:rPr lang="en-US" sz="2800" b="1">
                <a:solidFill>
                  <a:schemeClr val="accent6"/>
                </a:solidFill>
                <a:latin typeface="Tw Cen MT" panose="020B0602020104020603" pitchFamily="34" charset="77"/>
              </a:rPr>
              <a:t>Reduces network traffic</a:t>
            </a:r>
          </a:p>
        </p:txBody>
      </p:sp>
      <p:sp>
        <p:nvSpPr>
          <p:cNvPr id="11" name="Arrow: Right 10">
            <a:extLst>
              <a:ext uri="{FF2B5EF4-FFF2-40B4-BE49-F238E27FC236}">
                <a16:creationId xmlns:a16="http://schemas.microsoft.com/office/drawing/2014/main" id="{EC952F11-9626-B13C-2EAE-DDD008BDFC11}"/>
              </a:ext>
            </a:extLst>
          </p:cNvPr>
          <p:cNvSpPr/>
          <p:nvPr/>
        </p:nvSpPr>
        <p:spPr>
          <a:xfrm rot="16200000">
            <a:off x="3800796" y="2105949"/>
            <a:ext cx="351297" cy="230411"/>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7EF1106-F1BF-093F-3A8F-8546DEDD5AE1}"/>
              </a:ext>
            </a:extLst>
          </p:cNvPr>
          <p:cNvSpPr/>
          <p:nvPr/>
        </p:nvSpPr>
        <p:spPr>
          <a:xfrm>
            <a:off x="6135693" y="1568469"/>
            <a:ext cx="5407314" cy="523220"/>
          </a:xfrm>
          <a:prstGeom prst="rect">
            <a:avLst/>
          </a:prstGeom>
        </p:spPr>
        <p:txBody>
          <a:bodyPr wrap="none">
            <a:spAutoFit/>
          </a:bodyPr>
          <a:lstStyle/>
          <a:p>
            <a:pPr algn="ctr"/>
            <a:r>
              <a:rPr lang="en-US" sz="2800" b="1">
                <a:solidFill>
                  <a:schemeClr val="accent5"/>
                </a:solidFill>
                <a:latin typeface="Tw Cen MT" panose="020B0602020104020603" pitchFamily="34" charset="77"/>
              </a:rPr>
              <a:t>Efficiently manages network traffic</a:t>
            </a:r>
          </a:p>
        </p:txBody>
      </p:sp>
      <p:sp>
        <p:nvSpPr>
          <p:cNvPr id="13" name="Arrow: Right 9">
            <a:extLst>
              <a:ext uri="{FF2B5EF4-FFF2-40B4-BE49-F238E27FC236}">
                <a16:creationId xmlns:a16="http://schemas.microsoft.com/office/drawing/2014/main" id="{7A7DEBE1-BABA-1D14-70C1-F9FE71C5CF3F}"/>
              </a:ext>
            </a:extLst>
          </p:cNvPr>
          <p:cNvSpPr/>
          <p:nvPr/>
        </p:nvSpPr>
        <p:spPr>
          <a:xfrm rot="16200000">
            <a:off x="9376564" y="2093409"/>
            <a:ext cx="351297" cy="230411"/>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355">
            <a:extLst>
              <a:ext uri="{FF2B5EF4-FFF2-40B4-BE49-F238E27FC236}">
                <a16:creationId xmlns:a16="http://schemas.microsoft.com/office/drawing/2014/main" id="{E2A50797-C8C4-B8F9-2E26-3707FF735E72}"/>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55</a:t>
            </a:fld>
            <a:endParaRPr lang="en-US"/>
          </a:p>
        </p:txBody>
      </p:sp>
      <p:sp>
        <p:nvSpPr>
          <p:cNvPr id="15" name="TextBox 14">
            <a:extLst>
              <a:ext uri="{FF2B5EF4-FFF2-40B4-BE49-F238E27FC236}">
                <a16:creationId xmlns:a16="http://schemas.microsoft.com/office/drawing/2014/main" id="{C949D31B-428D-AB32-DCDD-69D0D915971E}"/>
              </a:ext>
            </a:extLst>
          </p:cNvPr>
          <p:cNvSpPr txBox="1"/>
          <p:nvPr/>
        </p:nvSpPr>
        <p:spPr>
          <a:xfrm>
            <a:off x="5108921" y="2897880"/>
            <a:ext cx="1636410" cy="369332"/>
          </a:xfrm>
          <a:prstGeom prst="rect">
            <a:avLst/>
          </a:prstGeom>
          <a:noFill/>
        </p:spPr>
        <p:txBody>
          <a:bodyPr wrap="none" rtlCol="0">
            <a:spAutoFit/>
          </a:bodyPr>
          <a:lstStyle/>
          <a:p>
            <a:r>
              <a:rPr lang="en-US" b="1">
                <a:latin typeface="Tw Cen MT" panose="020B0602020104020603" pitchFamily="34" charset="77"/>
              </a:rPr>
              <a:t>Higher is better</a:t>
            </a:r>
          </a:p>
        </p:txBody>
      </p:sp>
      <p:sp>
        <p:nvSpPr>
          <p:cNvPr id="16" name="Right Arrow 15">
            <a:extLst>
              <a:ext uri="{FF2B5EF4-FFF2-40B4-BE49-F238E27FC236}">
                <a16:creationId xmlns:a16="http://schemas.microsoft.com/office/drawing/2014/main" id="{56397FE0-C064-F62C-6FA5-EA83CA80014D}"/>
              </a:ext>
            </a:extLst>
          </p:cNvPr>
          <p:cNvSpPr/>
          <p:nvPr/>
        </p:nvSpPr>
        <p:spPr>
          <a:xfrm rot="16200000">
            <a:off x="4992602" y="3019262"/>
            <a:ext cx="232639" cy="126568"/>
          </a:xfrm>
          <a:prstGeom prst="rightArrow">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3F4F1BF-DD1E-1AA3-FF95-4C99CB08CA4F}"/>
              </a:ext>
            </a:extLst>
          </p:cNvPr>
          <p:cNvSpPr txBox="1"/>
          <p:nvPr/>
        </p:nvSpPr>
        <p:spPr>
          <a:xfrm rot="16200000">
            <a:off x="-417772" y="3518068"/>
            <a:ext cx="3589020" cy="1015663"/>
          </a:xfrm>
          <a:prstGeom prst="rect">
            <a:avLst/>
          </a:prstGeom>
          <a:noFill/>
        </p:spPr>
        <p:txBody>
          <a:bodyPr wrap="square" rtlCol="0">
            <a:spAutoFit/>
          </a:bodyPr>
          <a:lstStyle/>
          <a:p>
            <a:pPr algn="ctr"/>
            <a:r>
              <a:rPr lang="en-US" sz="2000" b="1">
                <a:solidFill>
                  <a:prstClr val="black"/>
                </a:solidFill>
                <a:cs typeface="Calibri" panose="020F0502020204030204" pitchFamily="34" charset="0"/>
              </a:rPr>
              <a:t> Speedup Normalized to</a:t>
            </a:r>
          </a:p>
          <a:p>
            <a:pPr algn="ctr"/>
            <a:r>
              <a:rPr lang="en-US" sz="2000" b="1">
                <a:solidFill>
                  <a:prstClr val="black"/>
                </a:solidFill>
                <a:cs typeface="Calibri" panose="020F0502020204030204" pitchFamily="34" charset="0"/>
              </a:rPr>
              <a:t> non-uniform BW Configuration</a:t>
            </a:r>
          </a:p>
          <a:p>
            <a:endParaRPr lang="en-US" sz="2000">
              <a:solidFill>
                <a:prstClr val="black"/>
              </a:solidFill>
              <a:cs typeface="Calibri" panose="020F0502020204030204" pitchFamily="34" charset="0"/>
            </a:endParaRPr>
          </a:p>
        </p:txBody>
      </p:sp>
      <p:sp>
        <p:nvSpPr>
          <p:cNvPr id="2" name="Rectangle: Rounded Corners 6">
            <a:extLst>
              <a:ext uri="{FF2B5EF4-FFF2-40B4-BE49-F238E27FC236}">
                <a16:creationId xmlns:a16="http://schemas.microsoft.com/office/drawing/2014/main" id="{1CDF2ADC-52CA-215D-C449-C6B2703EB602}"/>
              </a:ext>
            </a:extLst>
          </p:cNvPr>
          <p:cNvSpPr/>
          <p:nvPr/>
        </p:nvSpPr>
        <p:spPr>
          <a:xfrm>
            <a:off x="186812" y="5912564"/>
            <a:ext cx="11798711" cy="646986"/>
          </a:xfrm>
          <a:prstGeom prst="roundRect">
            <a:avLst/>
          </a:prstGeom>
          <a:solidFill>
            <a:schemeClr val="accent6">
              <a:lumMod val="20000"/>
              <a:lumOff val="80000"/>
            </a:schemeClr>
          </a:solidFill>
        </p:spPr>
        <p:txBody>
          <a:bodyPr wrap="square">
            <a:spAutoFit/>
          </a:bodyPr>
          <a:lstStyle/>
          <a:p>
            <a:pPr algn="ctr"/>
            <a:r>
              <a:rPr lang="en-US" sz="3200" b="1" err="1">
                <a:latin typeface="Tw Cen MT" panose="020B0602020104020603" pitchFamily="34" charset="77"/>
              </a:rPr>
              <a:t>NetCrafter</a:t>
            </a:r>
            <a:r>
              <a:rPr lang="en-US" sz="3200" b="1">
                <a:latin typeface="Tw Cen MT" panose="020B0602020104020603" pitchFamily="34" charset="77"/>
              </a:rPr>
              <a:t> provides </a:t>
            </a:r>
            <a:r>
              <a:rPr lang="en-US" sz="3200" b="1">
                <a:solidFill>
                  <a:srgbClr val="D81E00"/>
                </a:solidFill>
                <a:latin typeface="Tw Cen MT" panose="020B0602020104020603" pitchFamily="34" charset="77"/>
              </a:rPr>
              <a:t>16% speedup </a:t>
            </a:r>
            <a:r>
              <a:rPr lang="en-US" sz="3200" b="1">
                <a:latin typeface="Tw Cen MT" panose="020B0602020104020603" pitchFamily="34" charset="77"/>
              </a:rPr>
              <a:t>on average</a:t>
            </a:r>
          </a:p>
        </p:txBody>
      </p:sp>
      <p:cxnSp>
        <p:nvCxnSpPr>
          <p:cNvPr id="19" name="Straight Arrow Connector 18">
            <a:extLst>
              <a:ext uri="{FF2B5EF4-FFF2-40B4-BE49-F238E27FC236}">
                <a16:creationId xmlns:a16="http://schemas.microsoft.com/office/drawing/2014/main" id="{74714B13-22F7-23EE-A1CF-F06785E66950}"/>
              </a:ext>
            </a:extLst>
          </p:cNvPr>
          <p:cNvCxnSpPr>
            <a:cxnSpLocks/>
          </p:cNvCxnSpPr>
          <p:nvPr/>
        </p:nvCxnSpPr>
        <p:spPr>
          <a:xfrm>
            <a:off x="3677055" y="2814240"/>
            <a:ext cx="0" cy="1076824"/>
          </a:xfrm>
          <a:prstGeom prst="straightConnector1">
            <a:avLst/>
          </a:prstGeom>
          <a:ln w="76200">
            <a:solidFill>
              <a:srgbClr val="D81E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809BE7-525B-EC04-693C-AB36BD9343CB}"/>
              </a:ext>
            </a:extLst>
          </p:cNvPr>
          <p:cNvSpPr txBox="1"/>
          <p:nvPr/>
        </p:nvSpPr>
        <p:spPr>
          <a:xfrm>
            <a:off x="3677055" y="3095289"/>
            <a:ext cx="1040670" cy="523220"/>
          </a:xfrm>
          <a:prstGeom prst="rect">
            <a:avLst/>
          </a:prstGeom>
          <a:noFill/>
        </p:spPr>
        <p:txBody>
          <a:bodyPr wrap="none" rtlCol="0">
            <a:spAutoFit/>
          </a:bodyPr>
          <a:lstStyle/>
          <a:p>
            <a:r>
              <a:rPr lang="en-US" sz="2800" b="1">
                <a:solidFill>
                  <a:srgbClr val="D81E00"/>
                </a:solidFill>
                <a:latin typeface="Tw Cen MT" panose="020B0602020104020603" pitchFamily="34" charset="77"/>
              </a:rPr>
              <a:t>1.64x</a:t>
            </a:r>
          </a:p>
        </p:txBody>
      </p:sp>
    </p:spTree>
    <p:extLst>
      <p:ext uri="{BB962C8B-B14F-4D97-AF65-F5344CB8AC3E}">
        <p14:creationId xmlns:p14="http://schemas.microsoft.com/office/powerpoint/2010/main" val="421199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11" grpId="0" animBg="1"/>
      <p:bldP spid="12" grpId="0"/>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02503-B99C-848C-9B9A-C40AF00468D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E7DEA7A-3496-3FF7-40DC-AF2A482958CF}"/>
              </a:ext>
            </a:extLst>
          </p:cNvPr>
          <p:cNvSpPr>
            <a:spLocks noGrp="1"/>
          </p:cNvSpPr>
          <p:nvPr>
            <p:ph type="title"/>
          </p:nvPr>
        </p:nvSpPr>
        <p:spPr/>
        <p:txBody>
          <a:bodyPr/>
          <a:lstStyle/>
          <a:p>
            <a:r>
              <a:rPr lang="en-US" err="1"/>
              <a:t>NetCrafter</a:t>
            </a:r>
            <a:r>
              <a:rPr lang="en-US"/>
              <a:t> vs. Baseline + Sector Cache</a:t>
            </a:r>
          </a:p>
        </p:txBody>
      </p:sp>
      <p:graphicFrame>
        <p:nvGraphicFramePr>
          <p:cNvPr id="11" name="Chart 10">
            <a:extLst>
              <a:ext uri="{FF2B5EF4-FFF2-40B4-BE49-F238E27FC236}">
                <a16:creationId xmlns:a16="http://schemas.microsoft.com/office/drawing/2014/main" id="{489E9DBC-8E73-88ED-BA3B-EBABD6BC2906}"/>
              </a:ext>
            </a:extLst>
          </p:cNvPr>
          <p:cNvGraphicFramePr/>
          <p:nvPr>
            <p:extLst>
              <p:ext uri="{D42A27DB-BD31-4B8C-83A1-F6EECF244321}">
                <p14:modId xmlns:p14="http://schemas.microsoft.com/office/powerpoint/2010/main" val="1182530184"/>
              </p:ext>
            </p:extLst>
          </p:nvPr>
        </p:nvGraphicFramePr>
        <p:xfrm>
          <a:off x="1481077" y="1970088"/>
          <a:ext cx="9001246" cy="5600111"/>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55">
            <a:extLst>
              <a:ext uri="{FF2B5EF4-FFF2-40B4-BE49-F238E27FC236}">
                <a16:creationId xmlns:a16="http://schemas.microsoft.com/office/drawing/2014/main" id="{FAEBDA23-F2E8-41F8-EB80-AD3335BD6E01}"/>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56</a:t>
            </a:fld>
            <a:endParaRPr lang="en-US"/>
          </a:p>
        </p:txBody>
      </p:sp>
      <p:sp>
        <p:nvSpPr>
          <p:cNvPr id="5" name="TextBox 4">
            <a:extLst>
              <a:ext uri="{FF2B5EF4-FFF2-40B4-BE49-F238E27FC236}">
                <a16:creationId xmlns:a16="http://schemas.microsoft.com/office/drawing/2014/main" id="{2A997A30-DD67-6095-98EC-900B6D23174B}"/>
              </a:ext>
            </a:extLst>
          </p:cNvPr>
          <p:cNvSpPr txBox="1"/>
          <p:nvPr/>
        </p:nvSpPr>
        <p:spPr>
          <a:xfrm>
            <a:off x="5108921" y="2897880"/>
            <a:ext cx="1636410" cy="369332"/>
          </a:xfrm>
          <a:prstGeom prst="rect">
            <a:avLst/>
          </a:prstGeom>
          <a:noFill/>
        </p:spPr>
        <p:txBody>
          <a:bodyPr wrap="none" rtlCol="0">
            <a:spAutoFit/>
          </a:bodyPr>
          <a:lstStyle/>
          <a:p>
            <a:r>
              <a:rPr lang="en-US" b="1">
                <a:latin typeface="Tw Cen MT" panose="020B0602020104020603" pitchFamily="34" charset="77"/>
              </a:rPr>
              <a:t>Higher is better</a:t>
            </a:r>
          </a:p>
        </p:txBody>
      </p:sp>
      <p:sp>
        <p:nvSpPr>
          <p:cNvPr id="6" name="Right Arrow 5">
            <a:extLst>
              <a:ext uri="{FF2B5EF4-FFF2-40B4-BE49-F238E27FC236}">
                <a16:creationId xmlns:a16="http://schemas.microsoft.com/office/drawing/2014/main" id="{4969A600-8F6C-878E-4B81-7292137A9470}"/>
              </a:ext>
            </a:extLst>
          </p:cNvPr>
          <p:cNvSpPr/>
          <p:nvPr/>
        </p:nvSpPr>
        <p:spPr>
          <a:xfrm rot="16200000">
            <a:off x="4992602" y="3019262"/>
            <a:ext cx="232639" cy="126568"/>
          </a:xfrm>
          <a:prstGeom prst="rightArrow">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9524019-DF3F-ACF2-B3C8-7177D71E4FE6}"/>
              </a:ext>
            </a:extLst>
          </p:cNvPr>
          <p:cNvSpPr/>
          <p:nvPr/>
        </p:nvSpPr>
        <p:spPr>
          <a:xfrm>
            <a:off x="186812" y="5912564"/>
            <a:ext cx="11798711" cy="646986"/>
          </a:xfrm>
          <a:prstGeom prst="roundRect">
            <a:avLst/>
          </a:prstGeom>
          <a:solidFill>
            <a:schemeClr val="accent6">
              <a:lumMod val="20000"/>
              <a:lumOff val="80000"/>
            </a:schemeClr>
          </a:solidFill>
        </p:spPr>
        <p:txBody>
          <a:bodyPr wrap="square">
            <a:spAutoFit/>
          </a:bodyPr>
          <a:lstStyle/>
          <a:p>
            <a:pPr algn="ctr"/>
            <a:r>
              <a:rPr lang="en-US" sz="3200" b="1" err="1">
                <a:latin typeface="Tw Cen MT" panose="020B0602020104020603" pitchFamily="34" charset="77"/>
              </a:rPr>
              <a:t>NetCrafter</a:t>
            </a:r>
            <a:r>
              <a:rPr lang="en-US" sz="3200" b="1">
                <a:latin typeface="Tw Cen MT" panose="020B0602020104020603" pitchFamily="34" charset="77"/>
              </a:rPr>
              <a:t> provides </a:t>
            </a:r>
            <a:r>
              <a:rPr lang="en-US" sz="3200" b="1">
                <a:solidFill>
                  <a:srgbClr val="D81E00"/>
                </a:solidFill>
                <a:latin typeface="Tw Cen MT" panose="020B0602020104020603" pitchFamily="34" charset="77"/>
              </a:rPr>
              <a:t>16% speedup </a:t>
            </a:r>
            <a:r>
              <a:rPr lang="en-US" sz="3200" b="1">
                <a:latin typeface="Tw Cen MT" panose="020B0602020104020603" pitchFamily="34" charset="77"/>
              </a:rPr>
              <a:t>on average</a:t>
            </a:r>
          </a:p>
        </p:txBody>
      </p:sp>
      <p:sp>
        <p:nvSpPr>
          <p:cNvPr id="9" name="TextBox 8">
            <a:extLst>
              <a:ext uri="{FF2B5EF4-FFF2-40B4-BE49-F238E27FC236}">
                <a16:creationId xmlns:a16="http://schemas.microsoft.com/office/drawing/2014/main" id="{D5C467ED-689B-243D-4655-B56BE0FE4355}"/>
              </a:ext>
            </a:extLst>
          </p:cNvPr>
          <p:cNvSpPr txBox="1"/>
          <p:nvPr/>
        </p:nvSpPr>
        <p:spPr>
          <a:xfrm rot="16200000">
            <a:off x="-417772" y="3518068"/>
            <a:ext cx="3589020" cy="1015663"/>
          </a:xfrm>
          <a:prstGeom prst="rect">
            <a:avLst/>
          </a:prstGeom>
          <a:noFill/>
        </p:spPr>
        <p:txBody>
          <a:bodyPr wrap="square" rtlCol="0">
            <a:spAutoFit/>
          </a:bodyPr>
          <a:lstStyle/>
          <a:p>
            <a:pPr algn="ctr"/>
            <a:r>
              <a:rPr lang="en-US" sz="2000" b="1">
                <a:solidFill>
                  <a:prstClr val="black"/>
                </a:solidFill>
                <a:cs typeface="Calibri" panose="020F0502020204030204" pitchFamily="34" charset="0"/>
              </a:rPr>
              <a:t> Speedup Normalized to</a:t>
            </a:r>
          </a:p>
          <a:p>
            <a:pPr algn="ctr"/>
            <a:r>
              <a:rPr lang="en-US" sz="2000" b="1">
                <a:solidFill>
                  <a:prstClr val="black"/>
                </a:solidFill>
                <a:cs typeface="Calibri" panose="020F0502020204030204" pitchFamily="34" charset="0"/>
              </a:rPr>
              <a:t> non-uniform BW Configuration</a:t>
            </a:r>
          </a:p>
          <a:p>
            <a:endParaRPr lang="en-US" sz="2000">
              <a:solidFill>
                <a:prstClr val="black"/>
              </a:solidFill>
              <a:cs typeface="Calibri" panose="020F0502020204030204" pitchFamily="34" charset="0"/>
            </a:endParaRPr>
          </a:p>
        </p:txBody>
      </p:sp>
    </p:spTree>
    <p:extLst>
      <p:ext uri="{BB962C8B-B14F-4D97-AF65-F5344CB8AC3E}">
        <p14:creationId xmlns:p14="http://schemas.microsoft.com/office/powerpoint/2010/main" val="4068889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ACC9ED-E8F7-F843-2730-F302CEFCDBB3}"/>
              </a:ext>
            </a:extLst>
          </p:cNvPr>
          <p:cNvSpPr>
            <a:spLocks noGrp="1"/>
          </p:cNvSpPr>
          <p:nvPr>
            <p:ph type="title"/>
          </p:nvPr>
        </p:nvSpPr>
        <p:spPr/>
        <p:txBody>
          <a:bodyPr/>
          <a:lstStyle/>
          <a:p>
            <a:r>
              <a:rPr lang="en-US"/>
              <a:t>More Details…</a:t>
            </a:r>
          </a:p>
        </p:txBody>
      </p:sp>
      <p:sp>
        <p:nvSpPr>
          <p:cNvPr id="4" name="TextBox 3">
            <a:extLst>
              <a:ext uri="{FF2B5EF4-FFF2-40B4-BE49-F238E27FC236}">
                <a16:creationId xmlns:a16="http://schemas.microsoft.com/office/drawing/2014/main" id="{62F475A9-D31D-AFDF-6229-EC6E8D641598}"/>
              </a:ext>
            </a:extLst>
          </p:cNvPr>
          <p:cNvSpPr txBox="1"/>
          <p:nvPr/>
        </p:nvSpPr>
        <p:spPr>
          <a:xfrm>
            <a:off x="846705" y="1505407"/>
            <a:ext cx="5958811" cy="5262979"/>
          </a:xfrm>
          <a:prstGeom prst="rect">
            <a:avLst/>
          </a:prstGeom>
          <a:noFill/>
        </p:spPr>
        <p:txBody>
          <a:bodyPr wrap="none" rtlCol="0">
            <a:spAutoFit/>
          </a:bodyPr>
          <a:lstStyle/>
          <a:p>
            <a:pPr marL="342891" indent="-342891">
              <a:buFont typeface="Arial" panose="020B0604020202020204" pitchFamily="34" charset="0"/>
              <a:buChar char="•"/>
            </a:pPr>
            <a:r>
              <a:rPr lang="en-US" sz="2400" b="1">
                <a:solidFill>
                  <a:srgbClr val="0A275C"/>
                </a:solidFill>
                <a:latin typeface="Cambria" panose="02040503050406030204" pitchFamily="18" charset="0"/>
              </a:rPr>
              <a:t>Flit Pooling and Selective Flit Pooling</a:t>
            </a:r>
          </a:p>
          <a:p>
            <a:pPr marL="342891" indent="-342891">
              <a:buFont typeface="Arial" panose="020B0604020202020204" pitchFamily="34" charset="0"/>
              <a:buChar char="•"/>
            </a:pPr>
            <a:r>
              <a:rPr lang="en-US" sz="2400" b="1">
                <a:solidFill>
                  <a:srgbClr val="0A275C"/>
                </a:solidFill>
                <a:latin typeface="Cambria" panose="02040503050406030204" pitchFamily="18" charset="0"/>
              </a:rPr>
              <a:t>Impact of trimming on cache MPKI</a:t>
            </a:r>
          </a:p>
          <a:p>
            <a:pPr marL="342891" indent="-342891">
              <a:buFont typeface="Arial" panose="020B0604020202020204" pitchFamily="34" charset="0"/>
              <a:buChar char="•"/>
            </a:pPr>
            <a:r>
              <a:rPr lang="en-US" sz="2400" b="1">
                <a:solidFill>
                  <a:srgbClr val="0A275C"/>
                </a:solidFill>
                <a:latin typeface="Cambria" panose="02040503050406030204" pitchFamily="18" charset="0"/>
              </a:rPr>
              <a:t>Modifications to the packet structure</a:t>
            </a:r>
          </a:p>
          <a:p>
            <a:pPr marL="342891" indent="-342891">
              <a:buFont typeface="Arial" panose="020B0604020202020204" pitchFamily="34" charset="0"/>
              <a:buChar char="•"/>
            </a:pPr>
            <a:r>
              <a:rPr lang="en-US" sz="2400" b="1">
                <a:solidFill>
                  <a:srgbClr val="0A275C"/>
                </a:solidFill>
                <a:latin typeface="Cambria" panose="02040503050406030204" pitchFamily="18" charset="0"/>
              </a:rPr>
              <a:t>Hardware overhead</a:t>
            </a:r>
          </a:p>
          <a:p>
            <a:pPr marL="342891" indent="-342891">
              <a:buFont typeface="Arial" panose="020B0604020202020204" pitchFamily="34" charset="0"/>
              <a:buChar char="•"/>
            </a:pPr>
            <a:r>
              <a:rPr lang="en-US" sz="2400" b="1">
                <a:solidFill>
                  <a:srgbClr val="0A275C"/>
                </a:solidFill>
                <a:latin typeface="Cambria" panose="02040503050406030204" pitchFamily="18" charset="0"/>
              </a:rPr>
              <a:t>Latency overhead</a:t>
            </a:r>
          </a:p>
          <a:p>
            <a:pPr marL="342891" indent="-342891">
              <a:buFont typeface="Arial" panose="020B0604020202020204" pitchFamily="34" charset="0"/>
              <a:buChar char="•"/>
            </a:pPr>
            <a:r>
              <a:rPr lang="en-US" sz="2400" b="1">
                <a:solidFill>
                  <a:srgbClr val="0A275C"/>
                </a:solidFill>
                <a:latin typeface="Cambria" panose="02040503050406030204" pitchFamily="18" charset="0"/>
              </a:rPr>
              <a:t>CTA/data placement</a:t>
            </a:r>
          </a:p>
          <a:p>
            <a:pPr marL="342891" indent="-342891">
              <a:buFont typeface="Arial" panose="020B0604020202020204" pitchFamily="34" charset="0"/>
              <a:buChar char="•"/>
            </a:pPr>
            <a:r>
              <a:rPr lang="en-US" sz="2400" b="1">
                <a:solidFill>
                  <a:srgbClr val="0A275C"/>
                </a:solidFill>
                <a:latin typeface="Cambria" panose="02040503050406030204" pitchFamily="18" charset="0"/>
              </a:rPr>
              <a:t>Coherence implications</a:t>
            </a:r>
          </a:p>
          <a:p>
            <a:pPr marL="342891" indent="-342891">
              <a:buFont typeface="Arial" panose="020B0604020202020204" pitchFamily="34" charset="0"/>
              <a:buChar char="•"/>
            </a:pPr>
            <a:r>
              <a:rPr lang="en-US" sz="2400" b="1">
                <a:solidFill>
                  <a:srgbClr val="0A275C"/>
                </a:solidFill>
                <a:latin typeface="Cambria" panose="02040503050406030204" pitchFamily="18" charset="0"/>
              </a:rPr>
              <a:t>Handling deadlocks</a:t>
            </a:r>
          </a:p>
          <a:p>
            <a:pPr marL="342891" indent="-342891">
              <a:buFont typeface="Arial" panose="020B0604020202020204" pitchFamily="34" charset="0"/>
              <a:buChar char="•"/>
            </a:pPr>
            <a:r>
              <a:rPr lang="en-US" sz="2400" b="1">
                <a:solidFill>
                  <a:srgbClr val="0A275C"/>
                </a:solidFill>
                <a:latin typeface="Cambria" panose="02040503050406030204" pitchFamily="18" charset="0"/>
              </a:rPr>
              <a:t>Packet unstitching details at the target</a:t>
            </a:r>
          </a:p>
          <a:p>
            <a:pPr marL="342891" indent="-342891">
              <a:buFont typeface="Arial" panose="020B0604020202020204" pitchFamily="34" charset="0"/>
              <a:buChar char="•"/>
            </a:pPr>
            <a:r>
              <a:rPr lang="en-US" sz="2400" b="1">
                <a:solidFill>
                  <a:srgbClr val="0A275C"/>
                </a:solidFill>
                <a:latin typeface="Cambria" panose="02040503050406030204" pitchFamily="18" charset="0"/>
              </a:rPr>
              <a:t>Sensitivity studies with varied :</a:t>
            </a:r>
          </a:p>
          <a:p>
            <a:pPr marL="800091" lvl="1" indent="-342891">
              <a:buFont typeface="Arial" panose="020B0604020202020204" pitchFamily="34" charset="0"/>
              <a:buChar char="•"/>
            </a:pPr>
            <a:r>
              <a:rPr lang="en-US" sz="2400" b="1">
                <a:solidFill>
                  <a:srgbClr val="0A275C"/>
                </a:solidFill>
                <a:latin typeface="Cambria" panose="02040503050406030204" pitchFamily="18" charset="0"/>
              </a:rPr>
              <a:t>Flit-Pooling windows</a:t>
            </a:r>
          </a:p>
          <a:p>
            <a:pPr marL="800091" lvl="1" indent="-342891">
              <a:buFont typeface="Arial" panose="020B0604020202020204" pitchFamily="34" charset="0"/>
              <a:buChar char="•"/>
            </a:pPr>
            <a:r>
              <a:rPr lang="en-US" sz="2400" b="1">
                <a:solidFill>
                  <a:srgbClr val="0A275C"/>
                </a:solidFill>
                <a:latin typeface="Cambria" panose="02040503050406030204" pitchFamily="18" charset="0"/>
              </a:rPr>
              <a:t>Bandwidth numbers and ratios</a:t>
            </a:r>
          </a:p>
          <a:p>
            <a:pPr marL="800091" lvl="1" indent="-342891">
              <a:buFont typeface="Arial" panose="020B0604020202020204" pitchFamily="34" charset="0"/>
              <a:buChar char="•"/>
            </a:pPr>
            <a:r>
              <a:rPr lang="en-US" sz="2400" b="1">
                <a:solidFill>
                  <a:srgbClr val="0A275C"/>
                </a:solidFill>
                <a:latin typeface="Cambria" panose="02040503050406030204" pitchFamily="18" charset="0"/>
              </a:rPr>
              <a:t>Flit sizes</a:t>
            </a:r>
          </a:p>
          <a:p>
            <a:pPr marL="800091" lvl="1" indent="-342891">
              <a:buFont typeface="Arial" panose="020B0604020202020204" pitchFamily="34" charset="0"/>
              <a:buChar char="•"/>
            </a:pPr>
            <a:endParaRPr lang="en-US" sz="2400" b="1">
              <a:solidFill>
                <a:srgbClr val="0A275C"/>
              </a:solidFill>
              <a:latin typeface="Cambria" panose="02040503050406030204" pitchFamily="18" charset="0"/>
            </a:endParaRPr>
          </a:p>
        </p:txBody>
      </p:sp>
      <p:sp>
        <p:nvSpPr>
          <p:cNvPr id="5" name="TextBox 4">
            <a:extLst>
              <a:ext uri="{FF2B5EF4-FFF2-40B4-BE49-F238E27FC236}">
                <a16:creationId xmlns:a16="http://schemas.microsoft.com/office/drawing/2014/main" id="{33814D30-B03A-B303-0041-2FE7FDA92EFA}"/>
              </a:ext>
            </a:extLst>
          </p:cNvPr>
          <p:cNvSpPr txBox="1"/>
          <p:nvPr/>
        </p:nvSpPr>
        <p:spPr>
          <a:xfrm>
            <a:off x="6669061" y="5323345"/>
            <a:ext cx="5682577" cy="646331"/>
          </a:xfrm>
          <a:prstGeom prst="rect">
            <a:avLst/>
          </a:prstGeom>
          <a:noFill/>
        </p:spPr>
        <p:txBody>
          <a:bodyPr wrap="square" lIns="91440" tIns="45720" rIns="91440" bIns="45720" rtlCol="0" anchor="t">
            <a:spAutoFit/>
          </a:bodyPr>
          <a:lstStyle/>
          <a:p>
            <a:r>
              <a:rPr lang="en-US" sz="3600" b="1">
                <a:solidFill>
                  <a:srgbClr val="011EAA"/>
                </a:solidFill>
                <a:latin typeface="Cambria" panose="02040503050406030204" pitchFamily="18" charset="0"/>
              </a:rPr>
              <a:t>Please check our paper!</a:t>
            </a:r>
          </a:p>
        </p:txBody>
      </p:sp>
      <p:sp>
        <p:nvSpPr>
          <p:cNvPr id="6" name="Slide Number Placeholder 355">
            <a:extLst>
              <a:ext uri="{FF2B5EF4-FFF2-40B4-BE49-F238E27FC236}">
                <a16:creationId xmlns:a16="http://schemas.microsoft.com/office/drawing/2014/main" id="{C0F27F30-322D-C552-FD3F-649C6E82930A}"/>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57</a:t>
            </a:fld>
            <a:endParaRPr lang="en-US"/>
          </a:p>
        </p:txBody>
      </p:sp>
    </p:spTree>
    <p:extLst>
      <p:ext uri="{BB962C8B-B14F-4D97-AF65-F5344CB8AC3E}">
        <p14:creationId xmlns:p14="http://schemas.microsoft.com/office/powerpoint/2010/main" val="1221087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8F446-BD6D-D29B-9614-56A3F733B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9491C-28A1-3AC3-B831-B52D375B9032}"/>
              </a:ext>
            </a:extLst>
          </p:cNvPr>
          <p:cNvSpPr>
            <a:spLocks noGrp="1"/>
          </p:cNvSpPr>
          <p:nvPr>
            <p:ph type="title"/>
          </p:nvPr>
        </p:nvSpPr>
        <p:spPr>
          <a:xfrm>
            <a:off x="838200" y="292140"/>
            <a:ext cx="10515600" cy="1325563"/>
          </a:xfrm>
        </p:spPr>
        <p:txBody>
          <a:bodyPr/>
          <a:lstStyle/>
          <a:p>
            <a:pPr algn="ctr"/>
            <a:r>
              <a:rPr lang="en-US"/>
              <a:t>OUTLINE</a:t>
            </a:r>
          </a:p>
        </p:txBody>
      </p:sp>
      <p:sp>
        <p:nvSpPr>
          <p:cNvPr id="4" name="Rectangle 3">
            <a:extLst>
              <a:ext uri="{FF2B5EF4-FFF2-40B4-BE49-F238E27FC236}">
                <a16:creationId xmlns:a16="http://schemas.microsoft.com/office/drawing/2014/main" id="{B4EB266B-C3D7-F16D-D18F-01D9A40420E4}"/>
              </a:ext>
            </a:extLst>
          </p:cNvPr>
          <p:cNvSpPr/>
          <p:nvPr/>
        </p:nvSpPr>
        <p:spPr>
          <a:xfrm>
            <a:off x="2665378" y="163423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lumMod val="50000"/>
                  </a:schemeClr>
                </a:solidFill>
                <a:latin typeface="Franklin Gothic Medium" panose="020B0603020102020204" pitchFamily="34" charset="0"/>
              </a:rPr>
              <a:t>BACKGROUND AND MOTIVATION</a:t>
            </a:r>
          </a:p>
        </p:txBody>
      </p:sp>
      <p:sp>
        <p:nvSpPr>
          <p:cNvPr id="5" name="Rectangle 4">
            <a:extLst>
              <a:ext uri="{FF2B5EF4-FFF2-40B4-BE49-F238E27FC236}">
                <a16:creationId xmlns:a16="http://schemas.microsoft.com/office/drawing/2014/main" id="{4788B0AA-3B28-51BE-AA1B-1D5543C4B45B}"/>
              </a:ext>
            </a:extLst>
          </p:cNvPr>
          <p:cNvSpPr/>
          <p:nvPr/>
        </p:nvSpPr>
        <p:spPr>
          <a:xfrm>
            <a:off x="2665378" y="3110896"/>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OBSERVATIONS &amp; KEY IDEAS</a:t>
            </a:r>
          </a:p>
        </p:txBody>
      </p:sp>
      <p:sp>
        <p:nvSpPr>
          <p:cNvPr id="7" name="Rectangle 6">
            <a:extLst>
              <a:ext uri="{FF2B5EF4-FFF2-40B4-BE49-F238E27FC236}">
                <a16:creationId xmlns:a16="http://schemas.microsoft.com/office/drawing/2014/main" id="{E3DD3DE9-F2A9-A87F-368C-6F5CAF69784E}"/>
              </a:ext>
            </a:extLst>
          </p:cNvPr>
          <p:cNvSpPr/>
          <p:nvPr/>
        </p:nvSpPr>
        <p:spPr>
          <a:xfrm>
            <a:off x="2665378" y="3829912"/>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NETCRAFTER DESIGN</a:t>
            </a:r>
          </a:p>
        </p:txBody>
      </p:sp>
      <p:sp>
        <p:nvSpPr>
          <p:cNvPr id="8" name="Rectangle 7">
            <a:extLst>
              <a:ext uri="{FF2B5EF4-FFF2-40B4-BE49-F238E27FC236}">
                <a16:creationId xmlns:a16="http://schemas.microsoft.com/office/drawing/2014/main" id="{24302E46-52B9-304C-6F19-52CED1FF3026}"/>
              </a:ext>
            </a:extLst>
          </p:cNvPr>
          <p:cNvSpPr/>
          <p:nvPr/>
        </p:nvSpPr>
        <p:spPr>
          <a:xfrm>
            <a:off x="2665378" y="4548928"/>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EVALUATION</a:t>
            </a:r>
          </a:p>
        </p:txBody>
      </p:sp>
      <p:sp>
        <p:nvSpPr>
          <p:cNvPr id="9" name="Rectangle 8">
            <a:extLst>
              <a:ext uri="{FF2B5EF4-FFF2-40B4-BE49-F238E27FC236}">
                <a16:creationId xmlns:a16="http://schemas.microsoft.com/office/drawing/2014/main" id="{FE2222F5-CF07-63C6-B620-3A07880FC0FA}"/>
              </a:ext>
            </a:extLst>
          </p:cNvPr>
          <p:cNvSpPr/>
          <p:nvPr/>
        </p:nvSpPr>
        <p:spPr>
          <a:xfrm>
            <a:off x="2665377" y="5268430"/>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CONCLUSION</a:t>
            </a:r>
          </a:p>
        </p:txBody>
      </p:sp>
      <p:sp>
        <p:nvSpPr>
          <p:cNvPr id="3" name="Rectangle 2">
            <a:extLst>
              <a:ext uri="{FF2B5EF4-FFF2-40B4-BE49-F238E27FC236}">
                <a16:creationId xmlns:a16="http://schemas.microsoft.com/office/drawing/2014/main" id="{6CE372AB-01EB-CDF0-57F8-4CB2953F9023}"/>
              </a:ext>
            </a:extLst>
          </p:cNvPr>
          <p:cNvSpPr/>
          <p:nvPr/>
        </p:nvSpPr>
        <p:spPr>
          <a:xfrm>
            <a:off x="2665377" y="2391394"/>
            <a:ext cx="7266022" cy="58110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2">
                    <a:lumMod val="50000"/>
                  </a:schemeClr>
                </a:solidFill>
                <a:latin typeface="Franklin Gothic Medium" panose="020B0603020102020204" pitchFamily="34" charset="0"/>
              </a:rPr>
              <a:t>GOAL</a:t>
            </a:r>
          </a:p>
        </p:txBody>
      </p:sp>
      <p:sp>
        <p:nvSpPr>
          <p:cNvPr id="12" name="Slide Number Placeholder 355">
            <a:extLst>
              <a:ext uri="{FF2B5EF4-FFF2-40B4-BE49-F238E27FC236}">
                <a16:creationId xmlns:a16="http://schemas.microsoft.com/office/drawing/2014/main" id="{4DAFB299-E2F9-6EC3-E625-B73F14341B1E}"/>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58</a:t>
            </a:fld>
            <a:endParaRPr lang="en-US"/>
          </a:p>
        </p:txBody>
      </p:sp>
    </p:spTree>
    <p:extLst>
      <p:ext uri="{BB962C8B-B14F-4D97-AF65-F5344CB8AC3E}">
        <p14:creationId xmlns:p14="http://schemas.microsoft.com/office/powerpoint/2010/main" val="28944722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A2B4B-E26C-F97D-1642-CE7C29CB6CCE}"/>
            </a:ext>
          </a:extLst>
        </p:cNvPr>
        <p:cNvGrpSpPr/>
        <p:nvPr/>
      </p:nvGrpSpPr>
      <p:grpSpPr>
        <a:xfrm>
          <a:off x="0" y="0"/>
          <a:ext cx="0" cy="0"/>
          <a:chOff x="0" y="0"/>
          <a:chExt cx="0" cy="0"/>
        </a:xfrm>
      </p:grpSpPr>
      <p:sp>
        <p:nvSpPr>
          <p:cNvPr id="3" name="Slide Number Placeholder 355">
            <a:extLst>
              <a:ext uri="{FF2B5EF4-FFF2-40B4-BE49-F238E27FC236}">
                <a16:creationId xmlns:a16="http://schemas.microsoft.com/office/drawing/2014/main" id="{91048A6A-349D-4337-F55C-3E9D60367419}"/>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59</a:t>
            </a:fld>
            <a:endParaRPr lang="en-US"/>
          </a:p>
        </p:txBody>
      </p:sp>
      <p:sp>
        <p:nvSpPr>
          <p:cNvPr id="10" name="Rounded Rectangle 9">
            <a:extLst>
              <a:ext uri="{FF2B5EF4-FFF2-40B4-BE49-F238E27FC236}">
                <a16:creationId xmlns:a16="http://schemas.microsoft.com/office/drawing/2014/main" id="{7029ABE1-B0D2-3C83-7FCE-7B45A51084DC}"/>
              </a:ext>
            </a:extLst>
          </p:cNvPr>
          <p:cNvSpPr/>
          <p:nvPr/>
        </p:nvSpPr>
        <p:spPr>
          <a:xfrm>
            <a:off x="349469" y="965200"/>
            <a:ext cx="11493062" cy="259080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err="1">
                <a:solidFill>
                  <a:schemeClr val="accent2"/>
                </a:solidFill>
                <a:latin typeface="Cambria" panose="02040503050406030204" pitchFamily="18" charset="0"/>
              </a:rPr>
              <a:t>NetCrafter</a:t>
            </a:r>
            <a:r>
              <a:rPr lang="en-US" sz="3600" dirty="0">
                <a:solidFill>
                  <a:schemeClr val="tx1"/>
                </a:solidFill>
                <a:latin typeface="Cambria" panose="02040503050406030204" pitchFamily="18" charset="0"/>
              </a:rPr>
              <a:t>, a combination of novel approaches (</a:t>
            </a:r>
            <a:r>
              <a:rPr lang="en-US" sz="3600" b="1" i="1" dirty="0">
                <a:solidFill>
                  <a:srgbClr val="019E73"/>
                </a:solidFill>
                <a:latin typeface="Cambria" panose="02040503050406030204" pitchFamily="18" charset="0"/>
              </a:rPr>
              <a:t>Stitching</a:t>
            </a:r>
            <a:r>
              <a:rPr lang="en-US" sz="3600" dirty="0">
                <a:solidFill>
                  <a:schemeClr val="tx1"/>
                </a:solidFill>
                <a:latin typeface="Cambria" panose="02040503050406030204" pitchFamily="18" charset="0"/>
              </a:rPr>
              <a:t>, </a:t>
            </a:r>
            <a:r>
              <a:rPr lang="en-US" sz="3600" b="1" i="1" dirty="0">
                <a:solidFill>
                  <a:schemeClr val="accent4"/>
                </a:solidFill>
                <a:latin typeface="Cambria" panose="02040503050406030204" pitchFamily="18" charset="0"/>
              </a:rPr>
              <a:t>Trimming</a:t>
            </a:r>
            <a:r>
              <a:rPr lang="en-US" sz="3600" dirty="0">
                <a:solidFill>
                  <a:schemeClr val="tx1"/>
                </a:solidFill>
                <a:latin typeface="Cambria" panose="02040503050406030204" pitchFamily="18" charset="0"/>
              </a:rPr>
              <a:t> and </a:t>
            </a:r>
            <a:r>
              <a:rPr lang="en-US" sz="3600" b="1" i="1" dirty="0">
                <a:solidFill>
                  <a:schemeClr val="accent6"/>
                </a:solidFill>
                <a:latin typeface="Cambria" panose="02040503050406030204" pitchFamily="18" charset="0"/>
              </a:rPr>
              <a:t>Sequencing</a:t>
            </a:r>
            <a:r>
              <a:rPr lang="en-US" sz="3600" dirty="0">
                <a:solidFill>
                  <a:schemeClr val="tx1"/>
                </a:solidFill>
                <a:latin typeface="Cambria" panose="02040503050406030204" pitchFamily="18" charset="0"/>
              </a:rPr>
              <a:t>) to deal with the </a:t>
            </a:r>
            <a:r>
              <a:rPr lang="en-US" sz="3600" b="1" dirty="0">
                <a:solidFill>
                  <a:schemeClr val="accent5"/>
                </a:solidFill>
                <a:latin typeface="Cambria" panose="02040503050406030204" pitchFamily="18" charset="0"/>
              </a:rPr>
              <a:t>multi-GPU</a:t>
            </a:r>
            <a:r>
              <a:rPr lang="en-US" sz="3600" dirty="0">
                <a:solidFill>
                  <a:schemeClr val="tx1"/>
                </a:solidFill>
                <a:latin typeface="Cambria" panose="02040503050406030204" pitchFamily="18" charset="0"/>
              </a:rPr>
              <a:t> network traffic, which provides up to </a:t>
            </a:r>
            <a:r>
              <a:rPr lang="en-US" sz="3600" b="1" u="sng" dirty="0">
                <a:solidFill>
                  <a:srgbClr val="D81E00"/>
                </a:solidFill>
                <a:latin typeface="Cambria" panose="02040503050406030204" pitchFamily="18" charset="0"/>
              </a:rPr>
              <a:t>64%</a:t>
            </a:r>
            <a:r>
              <a:rPr lang="en-US" sz="3600" dirty="0">
                <a:solidFill>
                  <a:schemeClr val="tx1"/>
                </a:solidFill>
                <a:latin typeface="Cambria" panose="02040503050406030204" pitchFamily="18" charset="0"/>
              </a:rPr>
              <a:t> speedup and </a:t>
            </a:r>
            <a:r>
              <a:rPr lang="en-US" sz="3600" b="1" u="sng" dirty="0">
                <a:solidFill>
                  <a:srgbClr val="D81E00"/>
                </a:solidFill>
                <a:latin typeface="Cambria" panose="02040503050406030204" pitchFamily="18" charset="0"/>
              </a:rPr>
              <a:t>16%</a:t>
            </a:r>
            <a:r>
              <a:rPr lang="en-US" sz="3600" b="1" dirty="0">
                <a:solidFill>
                  <a:srgbClr val="FF0000"/>
                </a:solidFill>
                <a:latin typeface="Cambria" panose="02040503050406030204" pitchFamily="18" charset="0"/>
              </a:rPr>
              <a:t> </a:t>
            </a:r>
            <a:r>
              <a:rPr lang="en-US" sz="3600" dirty="0">
                <a:solidFill>
                  <a:schemeClr val="tx1"/>
                </a:solidFill>
                <a:latin typeface="Cambria" panose="02040503050406030204" pitchFamily="18" charset="0"/>
              </a:rPr>
              <a:t>speedup on average.</a:t>
            </a:r>
          </a:p>
        </p:txBody>
      </p:sp>
      <p:sp>
        <p:nvSpPr>
          <p:cNvPr id="5" name="Rounded Rectangle 4">
            <a:extLst>
              <a:ext uri="{FF2B5EF4-FFF2-40B4-BE49-F238E27FC236}">
                <a16:creationId xmlns:a16="http://schemas.microsoft.com/office/drawing/2014/main" id="{323B0B91-6549-01F8-66B2-57FE20C597F0}"/>
              </a:ext>
            </a:extLst>
          </p:cNvPr>
          <p:cNvSpPr/>
          <p:nvPr/>
        </p:nvSpPr>
        <p:spPr>
          <a:xfrm>
            <a:off x="349469" y="3908534"/>
            <a:ext cx="11493062" cy="2698641"/>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a:solidFill>
                  <a:schemeClr val="tx1"/>
                </a:solidFill>
                <a:latin typeface="Cambria" panose="02040503050406030204" pitchFamily="18" charset="0"/>
              </a:rPr>
              <a:t>Our proposed techniques are </a:t>
            </a:r>
            <a:r>
              <a:rPr lang="en-US" sz="3600" b="1" i="1">
                <a:solidFill>
                  <a:schemeClr val="accent4"/>
                </a:solidFill>
                <a:latin typeface="Cambria" panose="02040503050406030204" pitchFamily="18" charset="0"/>
              </a:rPr>
              <a:t>generic</a:t>
            </a:r>
            <a:r>
              <a:rPr lang="en-US" sz="3600">
                <a:solidFill>
                  <a:schemeClr val="tx1"/>
                </a:solidFill>
                <a:latin typeface="Cambria" panose="02040503050406030204" pitchFamily="18" charset="0"/>
              </a:rPr>
              <a:t> and can be applied to </a:t>
            </a:r>
            <a:r>
              <a:rPr lang="en-US" sz="3600" b="1" i="1">
                <a:solidFill>
                  <a:srgbClr val="3FBA48"/>
                </a:solidFill>
                <a:latin typeface="Cambria" panose="02040503050406030204" pitchFamily="18" charset="0"/>
              </a:rPr>
              <a:t>any</a:t>
            </a:r>
            <a:r>
              <a:rPr lang="en-US" sz="3600">
                <a:solidFill>
                  <a:schemeClr val="tx1"/>
                </a:solidFill>
                <a:latin typeface="Cambria" panose="02040503050406030204" pitchFamily="18" charset="0"/>
              </a:rPr>
              <a:t> network. They are especially useful in alleviating the bottlenecks presented by </a:t>
            </a:r>
            <a:r>
              <a:rPr lang="en-US" sz="3600" b="1" i="1">
                <a:solidFill>
                  <a:srgbClr val="D81E00"/>
                </a:solidFill>
                <a:latin typeface="Cambria" panose="02040503050406030204" pitchFamily="18" charset="0"/>
              </a:rPr>
              <a:t>lower-bandwidth networks</a:t>
            </a:r>
            <a:r>
              <a:rPr lang="en-US" sz="3600">
                <a:solidFill>
                  <a:schemeClr val="tx1"/>
                </a:solidFill>
                <a:latin typeface="Cambria" panose="02040503050406030204" pitchFamily="18" charset="0"/>
              </a:rPr>
              <a:t> connecting multiple groups of GPUs. </a:t>
            </a:r>
          </a:p>
        </p:txBody>
      </p:sp>
      <p:sp>
        <p:nvSpPr>
          <p:cNvPr id="6" name="TextBox 5">
            <a:extLst>
              <a:ext uri="{FF2B5EF4-FFF2-40B4-BE49-F238E27FC236}">
                <a16:creationId xmlns:a16="http://schemas.microsoft.com/office/drawing/2014/main" id="{6BD5AC77-ABDF-8E70-9E0A-00CEEDD45235}"/>
              </a:ext>
            </a:extLst>
          </p:cNvPr>
          <p:cNvSpPr txBox="1"/>
          <p:nvPr/>
        </p:nvSpPr>
        <p:spPr>
          <a:xfrm>
            <a:off x="4446061" y="-50374"/>
            <a:ext cx="3299878" cy="830997"/>
          </a:xfrm>
          <a:prstGeom prst="rect">
            <a:avLst/>
          </a:prstGeom>
          <a:noFill/>
        </p:spPr>
        <p:txBody>
          <a:bodyPr wrap="none" rtlCol="0">
            <a:spAutoFit/>
          </a:bodyPr>
          <a:lstStyle/>
          <a:p>
            <a:r>
              <a:rPr lang="en-US" sz="4800" b="1">
                <a:latin typeface="Cambria" panose="02040503050406030204" pitchFamily="18" charset="0"/>
              </a:rPr>
              <a:t>Conclusion</a:t>
            </a:r>
          </a:p>
        </p:txBody>
      </p:sp>
    </p:spTree>
    <p:extLst>
      <p:ext uri="{BB962C8B-B14F-4D97-AF65-F5344CB8AC3E}">
        <p14:creationId xmlns:p14="http://schemas.microsoft.com/office/powerpoint/2010/main" val="37537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359F2-AA00-2C41-D436-1D174D0B8C7D}"/>
            </a:ext>
          </a:extLst>
        </p:cNvPr>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FAE6486E-1594-0725-E3CE-DDD1FC62718B}"/>
              </a:ext>
            </a:extLst>
          </p:cNvPr>
          <p:cNvCxnSpPr>
            <a:cxnSpLocks/>
          </p:cNvCxnSpPr>
          <p:nvPr/>
        </p:nvCxnSpPr>
        <p:spPr>
          <a:xfrm flipV="1">
            <a:off x="5118116" y="4308048"/>
            <a:ext cx="540476" cy="323580"/>
          </a:xfrm>
          <a:prstGeom prst="line">
            <a:avLst/>
          </a:prstGeom>
          <a:ln w="38100">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47015921-CA64-1B99-0389-09D3891FF6BA}"/>
              </a:ext>
            </a:extLst>
          </p:cNvPr>
          <p:cNvPicPr>
            <a:picLocks noChangeAspect="1"/>
          </p:cNvPicPr>
          <p:nvPr/>
        </p:nvPicPr>
        <p:blipFill>
          <a:blip r:embed="rId4"/>
          <a:stretch>
            <a:fillRect/>
          </a:stretch>
        </p:blipFill>
        <p:spPr>
          <a:xfrm>
            <a:off x="5658592" y="3295438"/>
            <a:ext cx="2119150" cy="1689178"/>
          </a:xfrm>
          <a:prstGeom prst="rect">
            <a:avLst/>
          </a:prstGeom>
        </p:spPr>
      </p:pic>
      <p:pic>
        <p:nvPicPr>
          <p:cNvPr id="47" name="Picture 46">
            <a:extLst>
              <a:ext uri="{FF2B5EF4-FFF2-40B4-BE49-F238E27FC236}">
                <a16:creationId xmlns:a16="http://schemas.microsoft.com/office/drawing/2014/main" id="{9609A24F-60AD-8744-60D0-67B6F311FADE}"/>
              </a:ext>
            </a:extLst>
          </p:cNvPr>
          <p:cNvPicPr>
            <a:picLocks noChangeAspect="1"/>
          </p:cNvPicPr>
          <p:nvPr/>
        </p:nvPicPr>
        <p:blipFill>
          <a:blip r:embed="rId4"/>
          <a:stretch>
            <a:fillRect/>
          </a:stretch>
        </p:blipFill>
        <p:spPr>
          <a:xfrm>
            <a:off x="5479480" y="3443550"/>
            <a:ext cx="2119150" cy="1689178"/>
          </a:xfrm>
          <a:prstGeom prst="rect">
            <a:avLst/>
          </a:prstGeom>
        </p:spPr>
      </p:pic>
      <p:pic>
        <p:nvPicPr>
          <p:cNvPr id="45" name="Picture 44">
            <a:extLst>
              <a:ext uri="{FF2B5EF4-FFF2-40B4-BE49-F238E27FC236}">
                <a16:creationId xmlns:a16="http://schemas.microsoft.com/office/drawing/2014/main" id="{B06A75EB-96F9-CEF7-9514-EF90BF7ECBF8}"/>
              </a:ext>
            </a:extLst>
          </p:cNvPr>
          <p:cNvPicPr>
            <a:picLocks noChangeAspect="1"/>
          </p:cNvPicPr>
          <p:nvPr/>
        </p:nvPicPr>
        <p:blipFill>
          <a:blip r:embed="rId4"/>
          <a:stretch>
            <a:fillRect/>
          </a:stretch>
        </p:blipFill>
        <p:spPr>
          <a:xfrm>
            <a:off x="5298798" y="3576677"/>
            <a:ext cx="2119150" cy="1689178"/>
          </a:xfrm>
          <a:prstGeom prst="rect">
            <a:avLst/>
          </a:prstGeom>
        </p:spPr>
      </p:pic>
      <p:sp>
        <p:nvSpPr>
          <p:cNvPr id="23" name="Content Placeholder 2">
            <a:extLst>
              <a:ext uri="{FF2B5EF4-FFF2-40B4-BE49-F238E27FC236}">
                <a16:creationId xmlns:a16="http://schemas.microsoft.com/office/drawing/2014/main" id="{193A35E8-57DC-6462-DE23-1FD467659B93}"/>
              </a:ext>
            </a:extLst>
          </p:cNvPr>
          <p:cNvSpPr txBox="1">
            <a:spLocks/>
          </p:cNvSpPr>
          <p:nvPr/>
        </p:nvSpPr>
        <p:spPr>
          <a:xfrm>
            <a:off x="780323" y="1497175"/>
            <a:ext cx="11411677" cy="539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ranklin Gothic Medium" panose="020B06030201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ranklin Gothic Medium" panose="020B06030201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ranklin Gothic Medium" panose="020B06030201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ranklin Gothic Medium" panose="020B06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a:solidFill>
                  <a:schemeClr val="tx2"/>
                </a:solidFill>
                <a:latin typeface="Tw Cen MT" panose="020B0602020104020603" pitchFamily="34" charset="77"/>
              </a:rPr>
              <a:t>Multiple GPUs are connected over high bandwidth interconnects to scale:</a:t>
            </a:r>
          </a:p>
          <a:p>
            <a:pPr marL="514350" indent="-514350">
              <a:buFont typeface="+mj-lt"/>
              <a:buAutoNum type="arabicPeriod"/>
            </a:pPr>
            <a:endParaRPr lang="en-US" b="1">
              <a:solidFill>
                <a:schemeClr val="tx2"/>
              </a:solidFill>
              <a:latin typeface="Tw Cen MT" panose="020B0602020104020603" pitchFamily="34" charset="77"/>
            </a:endParaRPr>
          </a:p>
          <a:p>
            <a:pPr marL="514350" indent="-514350">
              <a:buFont typeface="+mj-lt"/>
              <a:buAutoNum type="arabicPeriod"/>
            </a:pPr>
            <a:endParaRPr lang="en-US" b="1">
              <a:solidFill>
                <a:schemeClr val="tx2"/>
              </a:solidFill>
              <a:latin typeface="Tw Cen MT" panose="020B0602020104020603" pitchFamily="34" charset="77"/>
            </a:endParaRPr>
          </a:p>
        </p:txBody>
      </p:sp>
      <p:sp>
        <p:nvSpPr>
          <p:cNvPr id="32" name="Content Placeholder 2">
            <a:extLst>
              <a:ext uri="{FF2B5EF4-FFF2-40B4-BE49-F238E27FC236}">
                <a16:creationId xmlns:a16="http://schemas.microsoft.com/office/drawing/2014/main" id="{FAC22356-D2B0-3419-1EF4-E99769EA9304}"/>
              </a:ext>
            </a:extLst>
          </p:cNvPr>
          <p:cNvSpPr>
            <a:spLocks noGrp="1"/>
          </p:cNvSpPr>
          <p:nvPr>
            <p:ph idx="1"/>
          </p:nvPr>
        </p:nvSpPr>
        <p:spPr>
          <a:xfrm>
            <a:off x="838200" y="2036248"/>
            <a:ext cx="11353800" cy="1392752"/>
          </a:xfrm>
        </p:spPr>
        <p:txBody>
          <a:bodyPr/>
          <a:lstStyle/>
          <a:p>
            <a:pPr marL="514350" indent="-514350">
              <a:buFont typeface="+mj-lt"/>
              <a:buAutoNum type="arabicPeriod"/>
            </a:pPr>
            <a:r>
              <a:rPr lang="en-US" b="1" i="1">
                <a:solidFill>
                  <a:schemeClr val="accent5"/>
                </a:solidFill>
                <a:latin typeface="Tw Cen MT" panose="020B0602020104020603" pitchFamily="34" charset="77"/>
              </a:rPr>
              <a:t>Compute</a:t>
            </a:r>
            <a:r>
              <a:rPr lang="en-US">
                <a:latin typeface="Tw Cen MT" panose="020B0602020104020603" pitchFamily="34" charset="77"/>
              </a:rPr>
              <a:t> by harnessing collective compute power of multiple GPUs</a:t>
            </a:r>
          </a:p>
          <a:p>
            <a:pPr marL="514350" indent="-514350">
              <a:buFont typeface="+mj-lt"/>
              <a:buAutoNum type="arabicPeriod"/>
            </a:pPr>
            <a:r>
              <a:rPr lang="en-US" b="1" i="1">
                <a:solidFill>
                  <a:schemeClr val="accent6"/>
                </a:solidFill>
                <a:latin typeface="Tw Cen MT" panose="020B0602020104020603" pitchFamily="34" charset="77"/>
              </a:rPr>
              <a:t>Memory</a:t>
            </a:r>
            <a:r>
              <a:rPr lang="en-US">
                <a:latin typeface="Tw Cen MT" panose="020B0602020104020603" pitchFamily="34" charset="77"/>
              </a:rPr>
              <a:t> by pooling memory across GPUs for a larger memory space</a:t>
            </a:r>
          </a:p>
        </p:txBody>
      </p:sp>
      <p:sp>
        <p:nvSpPr>
          <p:cNvPr id="18" name="Title 1">
            <a:extLst>
              <a:ext uri="{FF2B5EF4-FFF2-40B4-BE49-F238E27FC236}">
                <a16:creationId xmlns:a16="http://schemas.microsoft.com/office/drawing/2014/main" id="{758C6845-2401-CAF3-1119-ACC675355651}"/>
              </a:ext>
            </a:extLst>
          </p:cNvPr>
          <p:cNvSpPr>
            <a:spLocks noGrp="1"/>
          </p:cNvSpPr>
          <p:nvPr>
            <p:ph type="title"/>
          </p:nvPr>
        </p:nvSpPr>
        <p:spPr>
          <a:xfrm>
            <a:off x="838200" y="327547"/>
            <a:ext cx="10515600" cy="1325563"/>
          </a:xfrm>
        </p:spPr>
        <p:txBody>
          <a:bodyPr/>
          <a:lstStyle/>
          <a:p>
            <a:r>
              <a:rPr lang="en-US"/>
              <a:t>MULTI-GPU SYSTEMS TO THE RESCUE</a:t>
            </a:r>
          </a:p>
        </p:txBody>
      </p:sp>
      <p:sp>
        <p:nvSpPr>
          <p:cNvPr id="8" name="Slide Number Placeholder 355">
            <a:extLst>
              <a:ext uri="{FF2B5EF4-FFF2-40B4-BE49-F238E27FC236}">
                <a16:creationId xmlns:a16="http://schemas.microsoft.com/office/drawing/2014/main" id="{753129BA-9FA8-8800-8361-E7F5ADF21FF1}"/>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6</a:t>
            </a:fld>
            <a:endParaRPr lang="en-US"/>
          </a:p>
        </p:txBody>
      </p:sp>
      <p:sp>
        <p:nvSpPr>
          <p:cNvPr id="2" name="Rounded Rectangle 1">
            <a:extLst>
              <a:ext uri="{FF2B5EF4-FFF2-40B4-BE49-F238E27FC236}">
                <a16:creationId xmlns:a16="http://schemas.microsoft.com/office/drawing/2014/main" id="{6BB29521-D50C-90CE-ADA9-692FEF89B4BE}"/>
              </a:ext>
            </a:extLst>
          </p:cNvPr>
          <p:cNvSpPr/>
          <p:nvPr/>
        </p:nvSpPr>
        <p:spPr>
          <a:xfrm>
            <a:off x="1199717" y="3508117"/>
            <a:ext cx="2457505" cy="637542"/>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A96CB8EE-57B4-D512-2F69-5FE3F3884152}"/>
              </a:ext>
            </a:extLst>
          </p:cNvPr>
          <p:cNvSpPr/>
          <p:nvPr/>
        </p:nvSpPr>
        <p:spPr>
          <a:xfrm>
            <a:off x="1328246" y="3613530"/>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71EC0EE-A0CE-D339-CA50-C918F2DB5ECF}"/>
              </a:ext>
            </a:extLst>
          </p:cNvPr>
          <p:cNvSpPr txBox="1"/>
          <p:nvPr/>
        </p:nvSpPr>
        <p:spPr>
          <a:xfrm>
            <a:off x="1411098" y="3666604"/>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2</a:t>
            </a:r>
          </a:p>
        </p:txBody>
      </p:sp>
      <p:sp>
        <p:nvSpPr>
          <p:cNvPr id="9" name="Rounded Rectangle 8">
            <a:extLst>
              <a:ext uri="{FF2B5EF4-FFF2-40B4-BE49-F238E27FC236}">
                <a16:creationId xmlns:a16="http://schemas.microsoft.com/office/drawing/2014/main" id="{952FB451-FB06-CC3C-8F30-352E76C8F75D}"/>
              </a:ext>
            </a:extLst>
          </p:cNvPr>
          <p:cNvSpPr/>
          <p:nvPr/>
        </p:nvSpPr>
        <p:spPr>
          <a:xfrm>
            <a:off x="1198555" y="4789692"/>
            <a:ext cx="2457505" cy="637542"/>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69193C4-3B35-0D6F-7806-F62FD978B4F0}"/>
              </a:ext>
            </a:extLst>
          </p:cNvPr>
          <p:cNvCxnSpPr>
            <a:cxnSpLocks/>
          </p:cNvCxnSpPr>
          <p:nvPr/>
        </p:nvCxnSpPr>
        <p:spPr>
          <a:xfrm flipV="1">
            <a:off x="1745840" y="4043394"/>
            <a:ext cx="0" cy="1204847"/>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 name="Rounded Rectangle 10">
            <a:extLst>
              <a:ext uri="{FF2B5EF4-FFF2-40B4-BE49-F238E27FC236}">
                <a16:creationId xmlns:a16="http://schemas.microsoft.com/office/drawing/2014/main" id="{38042698-6260-57FA-FE46-CD3513A5EB74}"/>
              </a:ext>
            </a:extLst>
          </p:cNvPr>
          <p:cNvSpPr/>
          <p:nvPr/>
        </p:nvSpPr>
        <p:spPr>
          <a:xfrm>
            <a:off x="1327085" y="4895105"/>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6CE5ADE-9709-7251-37FF-E9972A12BAFB}"/>
              </a:ext>
            </a:extLst>
          </p:cNvPr>
          <p:cNvSpPr txBox="1"/>
          <p:nvPr/>
        </p:nvSpPr>
        <p:spPr>
          <a:xfrm>
            <a:off x="1409936" y="4951897"/>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0</a:t>
            </a:r>
            <a:endParaRPr lang="en-US" sz="2000">
              <a:latin typeface="Franklin Gothic Medium" panose="020B0603020102020204" pitchFamily="34" charset="0"/>
              <a:cs typeface="Calibri" panose="020F0502020204030204" pitchFamily="34" charset="0"/>
            </a:endParaRPr>
          </a:p>
        </p:txBody>
      </p:sp>
      <p:cxnSp>
        <p:nvCxnSpPr>
          <p:cNvPr id="13" name="Straight Connector 12">
            <a:extLst>
              <a:ext uri="{FF2B5EF4-FFF2-40B4-BE49-F238E27FC236}">
                <a16:creationId xmlns:a16="http://schemas.microsoft.com/office/drawing/2014/main" id="{17DA2C6A-139F-E018-D5C1-A341C34C029C}"/>
              </a:ext>
            </a:extLst>
          </p:cNvPr>
          <p:cNvCxnSpPr>
            <a:cxnSpLocks/>
          </p:cNvCxnSpPr>
          <p:nvPr/>
        </p:nvCxnSpPr>
        <p:spPr>
          <a:xfrm flipV="1">
            <a:off x="3115731" y="4043394"/>
            <a:ext cx="1161" cy="85171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4" name="Rounded Rectangle 13">
            <a:extLst>
              <a:ext uri="{FF2B5EF4-FFF2-40B4-BE49-F238E27FC236}">
                <a16:creationId xmlns:a16="http://schemas.microsoft.com/office/drawing/2014/main" id="{36EFC2C1-8779-F873-B64B-74109EF08E38}"/>
              </a:ext>
            </a:extLst>
          </p:cNvPr>
          <p:cNvSpPr/>
          <p:nvPr/>
        </p:nvSpPr>
        <p:spPr>
          <a:xfrm>
            <a:off x="2687055" y="4895105"/>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A5FBA1C-E955-836D-BED2-94C6E5B45FDA}"/>
              </a:ext>
            </a:extLst>
          </p:cNvPr>
          <p:cNvSpPr txBox="1"/>
          <p:nvPr/>
        </p:nvSpPr>
        <p:spPr>
          <a:xfrm>
            <a:off x="2803618" y="4950257"/>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1</a:t>
            </a:r>
          </a:p>
        </p:txBody>
      </p:sp>
      <p:sp>
        <p:nvSpPr>
          <p:cNvPr id="16" name="Rounded Rectangle 15">
            <a:extLst>
              <a:ext uri="{FF2B5EF4-FFF2-40B4-BE49-F238E27FC236}">
                <a16:creationId xmlns:a16="http://schemas.microsoft.com/office/drawing/2014/main" id="{6A251B69-6CC3-BD99-E445-D9AC1002CFE0}"/>
              </a:ext>
            </a:extLst>
          </p:cNvPr>
          <p:cNvSpPr/>
          <p:nvPr/>
        </p:nvSpPr>
        <p:spPr>
          <a:xfrm>
            <a:off x="2688216" y="3613530"/>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15F6756-4240-F30D-CFBE-726F3F48DF60}"/>
              </a:ext>
            </a:extLst>
          </p:cNvPr>
          <p:cNvSpPr txBox="1"/>
          <p:nvPr/>
        </p:nvSpPr>
        <p:spPr>
          <a:xfrm>
            <a:off x="2769906" y="3666660"/>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3</a:t>
            </a:r>
            <a:endParaRPr lang="en-US" sz="2000">
              <a:latin typeface="Franklin Gothic Medium" panose="020B0603020102020204" pitchFamily="34" charset="0"/>
              <a:cs typeface="Calibri" panose="020F0502020204030204" pitchFamily="34" charset="0"/>
            </a:endParaRPr>
          </a:p>
        </p:txBody>
      </p:sp>
      <p:cxnSp>
        <p:nvCxnSpPr>
          <p:cNvPr id="19" name="Straight Connector 18">
            <a:extLst>
              <a:ext uri="{FF2B5EF4-FFF2-40B4-BE49-F238E27FC236}">
                <a16:creationId xmlns:a16="http://schemas.microsoft.com/office/drawing/2014/main" id="{F6AB8234-28DC-F502-8C2A-F8397450321C}"/>
              </a:ext>
            </a:extLst>
          </p:cNvPr>
          <p:cNvCxnSpPr>
            <a:cxnSpLocks/>
            <a:stCxn id="16" idx="1"/>
            <a:endCxn id="3" idx="3"/>
          </p:cNvCxnSpPr>
          <p:nvPr/>
        </p:nvCxnSpPr>
        <p:spPr>
          <a:xfrm flipH="1">
            <a:off x="2185598" y="3830036"/>
            <a:ext cx="502618"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CEBA63E-643C-4F87-BE29-EB5228C856D1}"/>
              </a:ext>
            </a:extLst>
          </p:cNvPr>
          <p:cNvCxnSpPr>
            <a:cxnSpLocks/>
            <a:stCxn id="14" idx="1"/>
            <a:endCxn id="11" idx="3"/>
          </p:cNvCxnSpPr>
          <p:nvPr/>
        </p:nvCxnSpPr>
        <p:spPr>
          <a:xfrm flipH="1">
            <a:off x="2184437" y="5111611"/>
            <a:ext cx="502618"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D304B5E-AB7C-0846-E875-3642C6E07219}"/>
              </a:ext>
            </a:extLst>
          </p:cNvPr>
          <p:cNvCxnSpPr>
            <a:cxnSpLocks/>
          </p:cNvCxnSpPr>
          <p:nvPr/>
        </p:nvCxnSpPr>
        <p:spPr>
          <a:xfrm flipH="1" flipV="1">
            <a:off x="2158739" y="4030833"/>
            <a:ext cx="546754" cy="895546"/>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613C6896-4701-3583-1EBB-7CEC9304CE68}"/>
              </a:ext>
            </a:extLst>
          </p:cNvPr>
          <p:cNvCxnSpPr>
            <a:cxnSpLocks/>
          </p:cNvCxnSpPr>
          <p:nvPr/>
        </p:nvCxnSpPr>
        <p:spPr>
          <a:xfrm flipV="1">
            <a:off x="2158739" y="4040259"/>
            <a:ext cx="556181" cy="867266"/>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3A27BD4-6E9C-A38E-0AAE-DDDE60C36AC3}"/>
              </a:ext>
            </a:extLst>
          </p:cNvPr>
          <p:cNvSpPr/>
          <p:nvPr/>
        </p:nvSpPr>
        <p:spPr>
          <a:xfrm>
            <a:off x="1131216" y="3429000"/>
            <a:ext cx="2601798" cy="2076254"/>
          </a:xfrm>
          <a:prstGeom prst="rect">
            <a:avLst/>
          </a:prstGeom>
          <a:noFill/>
          <a:ln>
            <a:solidFill>
              <a:schemeClr val="bg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a:extLst>
              <a:ext uri="{FF2B5EF4-FFF2-40B4-BE49-F238E27FC236}">
                <a16:creationId xmlns:a16="http://schemas.microsoft.com/office/drawing/2014/main" id="{A44133BD-91F2-4CF1-C73D-DF2EEC81BEAF}"/>
              </a:ext>
            </a:extLst>
          </p:cNvPr>
          <p:cNvPicPr>
            <a:picLocks noChangeAspect="1"/>
          </p:cNvPicPr>
          <p:nvPr/>
        </p:nvPicPr>
        <p:blipFill>
          <a:blip r:embed="rId4"/>
          <a:stretch>
            <a:fillRect/>
          </a:stretch>
        </p:blipFill>
        <p:spPr>
          <a:xfrm>
            <a:off x="5119686" y="3724789"/>
            <a:ext cx="2119150" cy="1689178"/>
          </a:xfrm>
          <a:prstGeom prst="rect">
            <a:avLst/>
          </a:prstGeom>
        </p:spPr>
      </p:pic>
      <p:cxnSp>
        <p:nvCxnSpPr>
          <p:cNvPr id="50" name="Straight Connector 49">
            <a:extLst>
              <a:ext uri="{FF2B5EF4-FFF2-40B4-BE49-F238E27FC236}">
                <a16:creationId xmlns:a16="http://schemas.microsoft.com/office/drawing/2014/main" id="{BF23166A-4630-BDDA-343E-30F85A6E9B28}"/>
              </a:ext>
            </a:extLst>
          </p:cNvPr>
          <p:cNvCxnSpPr>
            <a:cxnSpLocks/>
          </p:cNvCxnSpPr>
          <p:nvPr/>
        </p:nvCxnSpPr>
        <p:spPr>
          <a:xfrm flipV="1">
            <a:off x="3731444" y="4466994"/>
            <a:ext cx="1657695" cy="6898"/>
          </a:xfrm>
          <a:prstGeom prst="line">
            <a:avLst/>
          </a:prstGeom>
          <a:ln w="762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8" name="Picture 2" descr="DGX-1: World's First Deep Learning Supercomputer in Box - YouTube">
            <a:extLst>
              <a:ext uri="{FF2B5EF4-FFF2-40B4-BE49-F238E27FC236}">
                <a16:creationId xmlns:a16="http://schemas.microsoft.com/office/drawing/2014/main" id="{3D5C8C6F-5BEC-24EF-B4A8-6932EE5D49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323" y="1913069"/>
            <a:ext cx="5864259" cy="329864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descr="Here's the full view of the DGX-2's top and bottom internal structure laid out. Of course the most eye-catching is the 16 Tesla V100 32GB NVLink GPU modules that give rise to its 2 PFLOPS of compute performance.">
            <a:extLst>
              <a:ext uri="{FF2B5EF4-FFF2-40B4-BE49-F238E27FC236}">
                <a16:creationId xmlns:a16="http://schemas.microsoft.com/office/drawing/2014/main" id="{59AE608F-46FC-1D5E-D7EC-42D858DB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7612" y="2161227"/>
            <a:ext cx="7014185" cy="3759033"/>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59" descr="A close-up of a computer chip&#10;&#10;AI-generated content may be incorrect.">
            <a:extLst>
              <a:ext uri="{FF2B5EF4-FFF2-40B4-BE49-F238E27FC236}">
                <a16:creationId xmlns:a16="http://schemas.microsoft.com/office/drawing/2014/main" id="{C08CD481-4C28-68BB-787F-B934EDAAA37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323" y="3220414"/>
            <a:ext cx="5436828" cy="3058216"/>
          </a:xfrm>
          <a:prstGeom prst="rect">
            <a:avLst/>
          </a:prstGeom>
        </p:spPr>
      </p:pic>
    </p:spTree>
    <p:custDataLst>
      <p:tags r:id="rId1"/>
    </p:custDataLst>
    <p:extLst>
      <p:ext uri="{BB962C8B-B14F-4D97-AF65-F5344CB8AC3E}">
        <p14:creationId xmlns:p14="http://schemas.microsoft.com/office/powerpoint/2010/main" val="237257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2">
                                            <p:txEl>
                                              <p:pRg st="0" end="0"/>
                                            </p:txEl>
                                          </p:spTgt>
                                        </p:tgtEl>
                                        <p:attrNameLst>
                                          <p:attrName>style.visibility</p:attrName>
                                        </p:attrNameLst>
                                      </p:cBhvr>
                                      <p:to>
                                        <p:strVal val="visible"/>
                                      </p:to>
                                    </p:set>
                                    <p:animEffect transition="in" filter="fade">
                                      <p:cBhvr>
                                        <p:cTn id="83" dur="500"/>
                                        <p:tgtEl>
                                          <p:spTgt spid="32">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2">
                                            <p:txEl>
                                              <p:pRg st="1" end="1"/>
                                            </p:txEl>
                                          </p:spTgt>
                                        </p:tgtEl>
                                        <p:attrNameLst>
                                          <p:attrName>style.visibility</p:attrName>
                                        </p:attrNameLst>
                                      </p:cBhvr>
                                      <p:to>
                                        <p:strVal val="visible"/>
                                      </p:to>
                                    </p:set>
                                    <p:animEffect transition="in" filter="fade">
                                      <p:cBhvr>
                                        <p:cTn id="88" dur="500"/>
                                        <p:tgtEl>
                                          <p:spTgt spid="32">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58"/>
                                        </p:tgtEl>
                                        <p:attrNameLst>
                                          <p:attrName>style.visibility</p:attrName>
                                        </p:attrNameLst>
                                      </p:cBhvr>
                                      <p:to>
                                        <p:strVal val="visible"/>
                                      </p:to>
                                    </p:set>
                                    <p:animEffect transition="in" filter="fade">
                                      <p:cBhvr>
                                        <p:cTn id="93" dur="500"/>
                                        <p:tgtEl>
                                          <p:spTgt spid="5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fade">
                                      <p:cBhvr>
                                        <p:cTn id="98" dur="500"/>
                                        <p:tgtEl>
                                          <p:spTgt spid="5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fade">
                                      <p:cBhvr>
                                        <p:cTn id="10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animBg="1"/>
      <p:bldP spid="3" grpId="0" animBg="1"/>
      <p:bldP spid="4" grpId="0"/>
      <p:bldP spid="9" grpId="0" animBg="1"/>
      <p:bldP spid="11" grpId="0" animBg="1"/>
      <p:bldP spid="12" grpId="0"/>
      <p:bldP spid="14" grpId="0" animBg="1"/>
      <p:bldP spid="15" grpId="0"/>
      <p:bldP spid="16" grpId="0" animBg="1"/>
      <p:bldP spid="17" grpId="0"/>
      <p:bldP spid="2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67B60-B139-481E-AF4D-5E9E3BDA39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31344-2CB8-6A5A-AFE6-7D90651B2451}"/>
              </a:ext>
            </a:extLst>
          </p:cNvPr>
          <p:cNvSpPr>
            <a:spLocks noGrp="1"/>
          </p:cNvSpPr>
          <p:nvPr>
            <p:ph type="ctrTitle"/>
          </p:nvPr>
        </p:nvSpPr>
        <p:spPr>
          <a:xfrm>
            <a:off x="0" y="4123765"/>
            <a:ext cx="12191999" cy="1286386"/>
          </a:xfrm>
        </p:spPr>
        <p:txBody>
          <a:bodyPr>
            <a:normAutofit/>
          </a:bodyPr>
          <a:lstStyle/>
          <a:p>
            <a:r>
              <a:rPr lang="en-US" sz="3600" b="1" dirty="0" err="1">
                <a:solidFill>
                  <a:schemeClr val="accent2">
                    <a:lumMod val="75000"/>
                  </a:schemeClr>
                </a:solidFill>
                <a:latin typeface="Harding Text Web Regular" pitchFamily="2" charset="0"/>
                <a:ea typeface="Harding Text Web Regular" pitchFamily="2" charset="0"/>
              </a:rPr>
              <a:t>NetCrafter</a:t>
            </a:r>
            <a:r>
              <a:rPr lang="en-US" sz="3600" b="1" dirty="0">
                <a:solidFill>
                  <a:schemeClr val="accent2">
                    <a:lumMod val="75000"/>
                  </a:schemeClr>
                </a:solidFill>
                <a:latin typeface="Tw Cen MT" panose="020B0602020104020603" pitchFamily="34" charset="77"/>
              </a:rPr>
              <a:t> </a:t>
            </a:r>
            <a:br>
              <a:rPr lang="en-US" sz="2400" dirty="0">
                <a:latin typeface="Tw Cen MT" panose="020B0602020104020603" pitchFamily="34" charset="77"/>
              </a:rPr>
            </a:br>
            <a:r>
              <a:rPr lang="en-US" sz="2400" dirty="0">
                <a:latin typeface="Tw Cen MT" panose="020B0602020104020603" pitchFamily="34" charset="77"/>
              </a:rPr>
              <a:t> </a:t>
            </a:r>
            <a:r>
              <a:rPr lang="en-US" sz="2400" b="1" dirty="0">
                <a:solidFill>
                  <a:schemeClr val="tx2"/>
                </a:solidFill>
                <a:latin typeface="Tw Cen MT" panose="020B0602020104020603" pitchFamily="34" charset="77"/>
              </a:rPr>
              <a:t>Tailoring Network Traffic for Non-Uniform Bandwidth Multi-GPU Systems</a:t>
            </a:r>
            <a:br>
              <a:rPr lang="en-US" sz="2400" dirty="0">
                <a:latin typeface="Tw Cen MT" panose="020B0602020104020603" pitchFamily="34" charset="77"/>
              </a:rPr>
            </a:br>
            <a:endParaRPr lang="en-US" sz="2400" dirty="0">
              <a:latin typeface="Tw Cen MT" panose="020B0602020104020603" pitchFamily="34" charset="77"/>
            </a:endParaRPr>
          </a:p>
        </p:txBody>
      </p:sp>
      <p:sp>
        <p:nvSpPr>
          <p:cNvPr id="4" name="TextBox 3">
            <a:extLst>
              <a:ext uri="{FF2B5EF4-FFF2-40B4-BE49-F238E27FC236}">
                <a16:creationId xmlns:a16="http://schemas.microsoft.com/office/drawing/2014/main" id="{A2F0EBF0-8FCE-A478-AA0D-00DCA4D3EC3E}"/>
              </a:ext>
            </a:extLst>
          </p:cNvPr>
          <p:cNvSpPr txBox="1"/>
          <p:nvPr/>
        </p:nvSpPr>
        <p:spPr>
          <a:xfrm>
            <a:off x="1" y="322730"/>
            <a:ext cx="12191999" cy="3631763"/>
          </a:xfrm>
          <a:prstGeom prst="rect">
            <a:avLst/>
          </a:prstGeom>
          <a:noFill/>
        </p:spPr>
        <p:txBody>
          <a:bodyPr wrap="square" rtlCol="0">
            <a:spAutoFit/>
          </a:bodyPr>
          <a:lstStyle/>
          <a:p>
            <a:pPr algn="ctr"/>
            <a:r>
              <a:rPr lang="en-US" sz="11500" b="1" dirty="0">
                <a:solidFill>
                  <a:srgbClr val="4E4C72"/>
                </a:solidFill>
                <a:latin typeface="Cambria" panose="02040503050406030204" pitchFamily="18" charset="0"/>
              </a:rPr>
              <a:t>Thanks!</a:t>
            </a:r>
          </a:p>
          <a:p>
            <a:pPr algn="ctr"/>
            <a:r>
              <a:rPr lang="en-US" sz="11500" b="1" dirty="0">
                <a:solidFill>
                  <a:srgbClr val="4E4C72"/>
                </a:solidFill>
                <a:latin typeface="Cambria" panose="02040503050406030204" pitchFamily="18" charset="0"/>
              </a:rPr>
              <a:t>Questions?</a:t>
            </a:r>
          </a:p>
        </p:txBody>
      </p:sp>
      <p:sp>
        <p:nvSpPr>
          <p:cNvPr id="6" name="Subtitle 2">
            <a:extLst>
              <a:ext uri="{FF2B5EF4-FFF2-40B4-BE49-F238E27FC236}">
                <a16:creationId xmlns:a16="http://schemas.microsoft.com/office/drawing/2014/main" id="{CD3CC973-DADE-F312-F9C6-9016D15AFAC1}"/>
              </a:ext>
            </a:extLst>
          </p:cNvPr>
          <p:cNvSpPr txBox="1">
            <a:spLocks/>
          </p:cNvSpPr>
          <p:nvPr/>
        </p:nvSpPr>
        <p:spPr>
          <a:xfrm>
            <a:off x="2" y="5132591"/>
            <a:ext cx="12191998" cy="10448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Franklin Gothic Medium" panose="020B06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Franklin Gothic Medium" panose="020B06030201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Franklin Gothic Medium" panose="020B06030201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Franklin Gothic Medium" panose="020B06030201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Franklin Gothic Medium" panose="020B06030201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a:solidFill>
                  <a:schemeClr val="accent2">
                    <a:lumMod val="75000"/>
                  </a:schemeClr>
                </a:solidFill>
                <a:latin typeface="Cambria" panose="02040503050406030204" pitchFamily="18" charset="0"/>
              </a:rPr>
              <a:t>Amel Fatima</a:t>
            </a:r>
            <a:r>
              <a:rPr lang="en-US" sz="2000" b="1" baseline="30000">
                <a:solidFill>
                  <a:schemeClr val="accent2">
                    <a:lumMod val="75000"/>
                  </a:schemeClr>
                </a:solidFill>
                <a:latin typeface="Cambria" panose="02040503050406030204" pitchFamily="18" charset="0"/>
              </a:rPr>
              <a:t>1</a:t>
            </a:r>
            <a:r>
              <a:rPr lang="en-US" sz="2000">
                <a:latin typeface="Cambria" panose="02040503050406030204" pitchFamily="18" charset="0"/>
              </a:rPr>
              <a:t>, </a:t>
            </a:r>
            <a:r>
              <a:rPr lang="en-US" sz="1800" b="1">
                <a:solidFill>
                  <a:schemeClr val="accent1"/>
                </a:solidFill>
                <a:latin typeface="Cambria" panose="02040503050406030204" pitchFamily="18" charset="0"/>
              </a:rPr>
              <a:t>Yang Yang</a:t>
            </a:r>
            <a:r>
              <a:rPr lang="en-US" sz="1800" b="1" baseline="30000">
                <a:solidFill>
                  <a:schemeClr val="accent1"/>
                </a:solidFill>
                <a:latin typeface="Cambria" panose="02040503050406030204" pitchFamily="18" charset="0"/>
              </a:rPr>
              <a:t>1</a:t>
            </a:r>
            <a:r>
              <a:rPr lang="en-US" sz="1800">
                <a:latin typeface="Cambria" panose="02040503050406030204" pitchFamily="18" charset="0"/>
              </a:rPr>
              <a:t>, Yifan Sun</a:t>
            </a:r>
            <a:r>
              <a:rPr lang="en-US" sz="1800" baseline="30000">
                <a:latin typeface="Cambria" panose="02040503050406030204" pitchFamily="18" charset="0"/>
              </a:rPr>
              <a:t>2</a:t>
            </a:r>
            <a:r>
              <a:rPr lang="en-US" sz="1800">
                <a:latin typeface="Cambria" panose="02040503050406030204" pitchFamily="18" charset="0"/>
              </a:rPr>
              <a:t>, </a:t>
            </a:r>
            <a:r>
              <a:rPr lang="en-US" sz="1800" err="1">
                <a:latin typeface="Cambria" panose="02040503050406030204" pitchFamily="18" charset="0"/>
              </a:rPr>
              <a:t>Rachata</a:t>
            </a:r>
            <a:r>
              <a:rPr lang="en-US" sz="1800">
                <a:latin typeface="Cambria" panose="02040503050406030204" pitchFamily="18" charset="0"/>
              </a:rPr>
              <a:t> Ausavarungnirun</a:t>
            </a:r>
            <a:r>
              <a:rPr lang="en-US" sz="1800" baseline="30000">
                <a:latin typeface="Cambria" panose="02040503050406030204" pitchFamily="18" charset="0"/>
              </a:rPr>
              <a:t>3</a:t>
            </a:r>
            <a:r>
              <a:rPr lang="en-US" sz="1800">
                <a:latin typeface="Cambria" panose="02040503050406030204" pitchFamily="18" charset="0"/>
              </a:rPr>
              <a:t>, and Adwait Jog</a:t>
            </a:r>
            <a:r>
              <a:rPr lang="en-US" sz="1800" baseline="30000">
                <a:latin typeface="Cambria" panose="02040503050406030204" pitchFamily="18" charset="0"/>
              </a:rPr>
              <a:t>1</a:t>
            </a:r>
          </a:p>
        </p:txBody>
      </p:sp>
      <p:pic>
        <p:nvPicPr>
          <p:cNvPr id="8" name="Picture 4" descr="Related image">
            <a:extLst>
              <a:ext uri="{FF2B5EF4-FFF2-40B4-BE49-F238E27FC236}">
                <a16:creationId xmlns:a16="http://schemas.microsoft.com/office/drawing/2014/main" id="{BEBDEDAE-4C75-FD4C-CBA3-383221B92A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038" b="21565"/>
          <a:stretch>
            <a:fillRect/>
          </a:stretch>
        </p:blipFill>
        <p:spPr bwMode="auto">
          <a:xfrm>
            <a:off x="2866801" y="5554359"/>
            <a:ext cx="2123266" cy="13036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BA0BA5A-0455-1A50-FD59-451BC8DCBB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0821" y="5683754"/>
            <a:ext cx="2301156" cy="1044849"/>
          </a:xfrm>
          <a:prstGeom prst="rect">
            <a:avLst/>
          </a:prstGeom>
        </p:spPr>
      </p:pic>
      <p:pic>
        <p:nvPicPr>
          <p:cNvPr id="11" name="Picture 10">
            <a:extLst>
              <a:ext uri="{FF2B5EF4-FFF2-40B4-BE49-F238E27FC236}">
                <a16:creationId xmlns:a16="http://schemas.microsoft.com/office/drawing/2014/main" id="{99C80C86-7DB2-7AEA-843D-04E1FD4FBAF4}"/>
              </a:ext>
            </a:extLst>
          </p:cNvPr>
          <p:cNvPicPr>
            <a:picLocks noChangeAspect="1"/>
          </p:cNvPicPr>
          <p:nvPr/>
        </p:nvPicPr>
        <p:blipFill>
          <a:blip r:embed="rId5"/>
          <a:stretch>
            <a:fillRect/>
          </a:stretch>
        </p:blipFill>
        <p:spPr>
          <a:xfrm>
            <a:off x="8320645" y="5554357"/>
            <a:ext cx="1303641" cy="1303641"/>
          </a:xfrm>
          <a:prstGeom prst="rect">
            <a:avLst/>
          </a:prstGeom>
        </p:spPr>
      </p:pic>
      <p:sp>
        <p:nvSpPr>
          <p:cNvPr id="12" name="TextBox 11">
            <a:extLst>
              <a:ext uri="{FF2B5EF4-FFF2-40B4-BE49-F238E27FC236}">
                <a16:creationId xmlns:a16="http://schemas.microsoft.com/office/drawing/2014/main" id="{08D3438D-B65D-E4D4-FEDD-341EE59A1AF2}"/>
              </a:ext>
            </a:extLst>
          </p:cNvPr>
          <p:cNvSpPr txBox="1"/>
          <p:nvPr/>
        </p:nvSpPr>
        <p:spPr>
          <a:xfrm>
            <a:off x="2372942" y="5787181"/>
            <a:ext cx="336952" cy="400110"/>
          </a:xfrm>
          <a:prstGeom prst="rect">
            <a:avLst/>
          </a:prstGeom>
          <a:noFill/>
        </p:spPr>
        <p:txBody>
          <a:bodyPr wrap="none" rtlCol="0">
            <a:spAutoFit/>
          </a:bodyPr>
          <a:lstStyle/>
          <a:p>
            <a:r>
              <a:rPr lang="en-US" sz="2000" b="1">
                <a:latin typeface="Cambria" panose="02040503050406030204" pitchFamily="18" charset="0"/>
              </a:rPr>
              <a:t>1</a:t>
            </a:r>
          </a:p>
        </p:txBody>
      </p:sp>
      <p:sp>
        <p:nvSpPr>
          <p:cNvPr id="13" name="TextBox 12">
            <a:extLst>
              <a:ext uri="{FF2B5EF4-FFF2-40B4-BE49-F238E27FC236}">
                <a16:creationId xmlns:a16="http://schemas.microsoft.com/office/drawing/2014/main" id="{CD72B5E6-925D-9D5B-8C81-3679BDA41C00}"/>
              </a:ext>
            </a:extLst>
          </p:cNvPr>
          <p:cNvSpPr txBox="1"/>
          <p:nvPr/>
        </p:nvSpPr>
        <p:spPr>
          <a:xfrm>
            <a:off x="5200499" y="5676723"/>
            <a:ext cx="336952" cy="400110"/>
          </a:xfrm>
          <a:prstGeom prst="rect">
            <a:avLst/>
          </a:prstGeom>
          <a:noFill/>
        </p:spPr>
        <p:txBody>
          <a:bodyPr wrap="none" rtlCol="0">
            <a:spAutoFit/>
          </a:bodyPr>
          <a:lstStyle/>
          <a:p>
            <a:r>
              <a:rPr lang="en-US" sz="2000" b="1">
                <a:latin typeface="Cambria" panose="02040503050406030204" pitchFamily="18" charset="0"/>
              </a:rPr>
              <a:t>2</a:t>
            </a:r>
          </a:p>
        </p:txBody>
      </p:sp>
      <p:sp>
        <p:nvSpPr>
          <p:cNvPr id="14" name="TextBox 13">
            <a:extLst>
              <a:ext uri="{FF2B5EF4-FFF2-40B4-BE49-F238E27FC236}">
                <a16:creationId xmlns:a16="http://schemas.microsoft.com/office/drawing/2014/main" id="{70B052DA-AA02-9860-6F16-48DEB71FA8F4}"/>
              </a:ext>
            </a:extLst>
          </p:cNvPr>
          <p:cNvSpPr txBox="1"/>
          <p:nvPr/>
        </p:nvSpPr>
        <p:spPr>
          <a:xfrm>
            <a:off x="7895887" y="5683754"/>
            <a:ext cx="336952" cy="400110"/>
          </a:xfrm>
          <a:prstGeom prst="rect">
            <a:avLst/>
          </a:prstGeom>
          <a:noFill/>
        </p:spPr>
        <p:txBody>
          <a:bodyPr wrap="none" rtlCol="0">
            <a:spAutoFit/>
          </a:bodyPr>
          <a:lstStyle/>
          <a:p>
            <a:r>
              <a:rPr lang="en-US" sz="2000" b="1">
                <a:latin typeface="Cambria" panose="02040503050406030204" pitchFamily="18" charset="0"/>
              </a:rPr>
              <a:t>3</a:t>
            </a:r>
          </a:p>
        </p:txBody>
      </p:sp>
    </p:spTree>
    <p:extLst>
      <p:ext uri="{BB962C8B-B14F-4D97-AF65-F5344CB8AC3E}">
        <p14:creationId xmlns:p14="http://schemas.microsoft.com/office/powerpoint/2010/main" val="9752933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67CC77-0289-527C-D95A-C713B8A316E3}"/>
              </a:ext>
            </a:extLst>
          </p:cNvPr>
          <p:cNvSpPr txBox="1"/>
          <p:nvPr/>
        </p:nvSpPr>
        <p:spPr>
          <a:xfrm>
            <a:off x="4011487" y="2998113"/>
            <a:ext cx="4383059" cy="861774"/>
          </a:xfrm>
          <a:prstGeom prst="rect">
            <a:avLst/>
          </a:prstGeom>
          <a:noFill/>
        </p:spPr>
        <p:txBody>
          <a:bodyPr wrap="none" rtlCol="0">
            <a:spAutoFit/>
          </a:bodyPr>
          <a:lstStyle/>
          <a:p>
            <a:r>
              <a:rPr lang="en-US" sz="5000" b="1">
                <a:latin typeface="Tw Cen MT" panose="020B0602020104020603" pitchFamily="34" charset="77"/>
              </a:rPr>
              <a:t>BACKUP SLIDES</a:t>
            </a:r>
          </a:p>
        </p:txBody>
      </p:sp>
    </p:spTree>
    <p:extLst>
      <p:ext uri="{BB962C8B-B14F-4D97-AF65-F5344CB8AC3E}">
        <p14:creationId xmlns:p14="http://schemas.microsoft.com/office/powerpoint/2010/main" val="4172617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10583-5428-232D-3B17-921A58DEAE5B}"/>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0A4B37D4-1226-BF90-03E6-F4C3E77F9142}"/>
              </a:ext>
            </a:extLst>
          </p:cNvPr>
          <p:cNvSpPr>
            <a:spLocks noGrp="1"/>
          </p:cNvSpPr>
          <p:nvPr>
            <p:ph type="title"/>
          </p:nvPr>
        </p:nvSpPr>
        <p:spPr>
          <a:xfrm>
            <a:off x="240792" y="340741"/>
            <a:ext cx="11756136" cy="1325563"/>
          </a:xfrm>
        </p:spPr>
        <p:txBody>
          <a:bodyPr/>
          <a:lstStyle/>
          <a:p>
            <a:r>
              <a:rPr lang="en-US"/>
              <a:t>Packet structure to support </a:t>
            </a:r>
            <a:r>
              <a:rPr lang="en-US" err="1"/>
              <a:t>NetCrafter</a:t>
            </a:r>
            <a:endParaRPr lang="en-US"/>
          </a:p>
        </p:txBody>
      </p:sp>
      <p:sp>
        <p:nvSpPr>
          <p:cNvPr id="7" name="Slide Number Placeholder 1">
            <a:extLst>
              <a:ext uri="{FF2B5EF4-FFF2-40B4-BE49-F238E27FC236}">
                <a16:creationId xmlns:a16="http://schemas.microsoft.com/office/drawing/2014/main" id="{2625C6E5-5FCF-307E-3BAC-BC9A5D851282}"/>
              </a:ext>
            </a:extLst>
          </p:cNvPr>
          <p:cNvSpPr>
            <a:spLocks noGrp="1"/>
          </p:cNvSpPr>
          <p:nvPr>
            <p:ph type="sldNum" sz="quarter" idx="12"/>
          </p:nvPr>
        </p:nvSpPr>
        <p:spPr>
          <a:xfrm>
            <a:off x="9448800" y="6492875"/>
            <a:ext cx="2743200" cy="365125"/>
          </a:xfrm>
        </p:spPr>
        <p:txBody>
          <a:bodyPr/>
          <a:lstStyle/>
          <a:p>
            <a:fld id="{8E6588BE-EA6E-4966-9815-D86B81AB0B84}" type="slidenum">
              <a:rPr lang="en-US" smtClean="0"/>
              <a:pPr/>
              <a:t>62</a:t>
            </a:fld>
            <a:endParaRPr lang="en-US"/>
          </a:p>
        </p:txBody>
      </p:sp>
      <p:sp>
        <p:nvSpPr>
          <p:cNvPr id="4" name="Rectangle 3">
            <a:extLst>
              <a:ext uri="{FF2B5EF4-FFF2-40B4-BE49-F238E27FC236}">
                <a16:creationId xmlns:a16="http://schemas.microsoft.com/office/drawing/2014/main" id="{B30656B3-67B3-E96D-C747-DB03EAD170FC}"/>
              </a:ext>
            </a:extLst>
          </p:cNvPr>
          <p:cNvSpPr/>
          <p:nvPr/>
        </p:nvSpPr>
        <p:spPr>
          <a:xfrm>
            <a:off x="8783145" y="3481004"/>
            <a:ext cx="649649" cy="371375"/>
          </a:xfrm>
          <a:prstGeom prst="rect">
            <a:avLst/>
          </a:prstGeom>
          <a:solidFill>
            <a:srgbClr val="FFC000">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Franklin Gothic Medium"/>
              </a:rPr>
              <a:t>ID</a:t>
            </a:r>
          </a:p>
        </p:txBody>
      </p:sp>
      <p:sp>
        <p:nvSpPr>
          <p:cNvPr id="8" name="Rectangle 7">
            <a:extLst>
              <a:ext uri="{FF2B5EF4-FFF2-40B4-BE49-F238E27FC236}">
                <a16:creationId xmlns:a16="http://schemas.microsoft.com/office/drawing/2014/main" id="{A80502DC-FC1C-8DC0-4A4E-4A7B0CA9E8B9}"/>
              </a:ext>
            </a:extLst>
          </p:cNvPr>
          <p:cNvSpPr/>
          <p:nvPr/>
        </p:nvSpPr>
        <p:spPr>
          <a:xfrm>
            <a:off x="9432577" y="3481928"/>
            <a:ext cx="656908" cy="371375"/>
          </a:xfrm>
          <a:prstGeom prst="rect">
            <a:avLst/>
          </a:prstGeom>
          <a:solidFill>
            <a:srgbClr val="FFC000">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Franklin Gothic Medium"/>
              </a:rPr>
              <a:t>Size</a:t>
            </a:r>
          </a:p>
        </p:txBody>
      </p:sp>
      <p:sp>
        <p:nvSpPr>
          <p:cNvPr id="9" name="Rectangle 8">
            <a:extLst>
              <a:ext uri="{FF2B5EF4-FFF2-40B4-BE49-F238E27FC236}">
                <a16:creationId xmlns:a16="http://schemas.microsoft.com/office/drawing/2014/main" id="{C1B6A4DB-01DC-9100-3F72-B84F43929751}"/>
              </a:ext>
            </a:extLst>
          </p:cNvPr>
          <p:cNvSpPr/>
          <p:nvPr/>
        </p:nvSpPr>
        <p:spPr>
          <a:xfrm>
            <a:off x="4808058" y="3506648"/>
            <a:ext cx="1481467" cy="349728"/>
          </a:xfrm>
          <a:prstGeom prst="rect">
            <a:avLst/>
          </a:prstGeom>
          <a:solidFill>
            <a:srgbClr val="FFC000">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Franklin Gothic Medium"/>
              </a:rPr>
              <a:t>Header</a:t>
            </a:r>
          </a:p>
        </p:txBody>
      </p:sp>
      <p:cxnSp>
        <p:nvCxnSpPr>
          <p:cNvPr id="10" name="Straight Arrow Connector 9">
            <a:extLst>
              <a:ext uri="{FF2B5EF4-FFF2-40B4-BE49-F238E27FC236}">
                <a16:creationId xmlns:a16="http://schemas.microsoft.com/office/drawing/2014/main" id="{DE18F780-58A3-88F5-555F-86BC1CEFDFEF}"/>
              </a:ext>
            </a:extLst>
          </p:cNvPr>
          <p:cNvCxnSpPr>
            <a:cxnSpLocks/>
          </p:cNvCxnSpPr>
          <p:nvPr/>
        </p:nvCxnSpPr>
        <p:spPr>
          <a:xfrm flipV="1">
            <a:off x="1013126" y="2638622"/>
            <a:ext cx="0" cy="306133"/>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BF72BE2E-56FD-3E7A-D0F2-5E149D9586F4}"/>
              </a:ext>
            </a:extLst>
          </p:cNvPr>
          <p:cNvCxnSpPr>
            <a:cxnSpLocks/>
          </p:cNvCxnSpPr>
          <p:nvPr/>
        </p:nvCxnSpPr>
        <p:spPr>
          <a:xfrm flipV="1">
            <a:off x="2507901" y="2636988"/>
            <a:ext cx="1173" cy="306133"/>
          </a:xfrm>
          <a:prstGeom prst="straightConnector1">
            <a:avLst/>
          </a:prstGeom>
          <a:ln w="38100">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187356D0-747B-EABB-4D44-CD1033D9FE59}"/>
              </a:ext>
            </a:extLst>
          </p:cNvPr>
          <p:cNvSpPr txBox="1"/>
          <p:nvPr/>
        </p:nvSpPr>
        <p:spPr>
          <a:xfrm>
            <a:off x="552630" y="2361946"/>
            <a:ext cx="1525207" cy="276999"/>
          </a:xfrm>
          <a:prstGeom prst="rect">
            <a:avLst/>
          </a:prstGeom>
          <a:noFill/>
        </p:spPr>
        <p:txBody>
          <a:bodyPr wrap="square" lIns="0" tIns="0" rIns="0" bIns="0" rtlCol="0" anchor="t">
            <a:spAutoFit/>
          </a:bodyPr>
          <a:lstStyle/>
          <a:p>
            <a:pPr algn="ctr"/>
            <a:r>
              <a:rPr lang="en-US">
                <a:latin typeface="Franklin Gothic Medium"/>
              </a:rPr>
              <a:t>Type Field</a:t>
            </a:r>
            <a:endParaRPr lang="en-US">
              <a:latin typeface="Franklin Gothic Medium" panose="020B0603020102020204" pitchFamily="34" charset="0"/>
            </a:endParaRPr>
          </a:p>
        </p:txBody>
      </p:sp>
      <p:sp>
        <p:nvSpPr>
          <p:cNvPr id="13" name="Rectangle 12">
            <a:extLst>
              <a:ext uri="{FF2B5EF4-FFF2-40B4-BE49-F238E27FC236}">
                <a16:creationId xmlns:a16="http://schemas.microsoft.com/office/drawing/2014/main" id="{CFDD2C06-7668-CF0A-BB9F-C958FBBCBD56}"/>
              </a:ext>
            </a:extLst>
          </p:cNvPr>
          <p:cNvSpPr/>
          <p:nvPr/>
        </p:nvSpPr>
        <p:spPr>
          <a:xfrm>
            <a:off x="859837" y="2805304"/>
            <a:ext cx="1455688" cy="331423"/>
          </a:xfrm>
          <a:prstGeom prst="rect">
            <a:avLst/>
          </a:prstGeom>
          <a:solidFill>
            <a:schemeClr val="bg1">
              <a:lumMod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a:rPr>
              <a:t>    Meta-data</a:t>
            </a:r>
            <a:endParaRPr lang="en-US">
              <a:solidFill>
                <a:schemeClr val="bg2">
                  <a:lumMod val="10000"/>
                </a:schemeClr>
              </a:solidFill>
            </a:endParaRPr>
          </a:p>
        </p:txBody>
      </p:sp>
      <p:sp>
        <p:nvSpPr>
          <p:cNvPr id="14" name="Rectangle 13">
            <a:extLst>
              <a:ext uri="{FF2B5EF4-FFF2-40B4-BE49-F238E27FC236}">
                <a16:creationId xmlns:a16="http://schemas.microsoft.com/office/drawing/2014/main" id="{21D7C198-5E45-2709-7E04-E9CB515F1868}"/>
              </a:ext>
            </a:extLst>
          </p:cNvPr>
          <p:cNvSpPr/>
          <p:nvPr/>
        </p:nvSpPr>
        <p:spPr>
          <a:xfrm>
            <a:off x="2315525" y="2793289"/>
            <a:ext cx="1924673" cy="350488"/>
          </a:xfrm>
          <a:prstGeom prst="rect">
            <a:avLst/>
          </a:prstGeom>
          <a:solidFill>
            <a:schemeClr val="tx1">
              <a:lumMod val="50000"/>
              <a:lumOff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a:rPr>
              <a:t>Address</a:t>
            </a:r>
            <a:endParaRPr lang="en-US">
              <a:solidFill>
                <a:schemeClr val="bg2">
                  <a:lumMod val="10000"/>
                </a:schemeClr>
              </a:solidFill>
            </a:endParaRPr>
          </a:p>
        </p:txBody>
      </p:sp>
      <p:sp>
        <p:nvSpPr>
          <p:cNvPr id="15" name="Rectangle 14">
            <a:extLst>
              <a:ext uri="{FF2B5EF4-FFF2-40B4-BE49-F238E27FC236}">
                <a16:creationId xmlns:a16="http://schemas.microsoft.com/office/drawing/2014/main" id="{611443BA-469A-581B-37D7-AC5D4AD4CC37}"/>
              </a:ext>
            </a:extLst>
          </p:cNvPr>
          <p:cNvSpPr/>
          <p:nvPr/>
        </p:nvSpPr>
        <p:spPr>
          <a:xfrm>
            <a:off x="852578" y="3198612"/>
            <a:ext cx="3391250" cy="331423"/>
          </a:xfrm>
          <a:prstGeom prst="rect">
            <a:avLst/>
          </a:prstGeom>
          <a:solidFill>
            <a:schemeClr val="bg2">
              <a:lumMod val="9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panose="020B0603020102020204" pitchFamily="34" charset="0"/>
              </a:rPr>
              <a:t>Occupied</a:t>
            </a:r>
          </a:p>
        </p:txBody>
      </p:sp>
      <p:sp>
        <p:nvSpPr>
          <p:cNvPr id="16" name="Rectangle 15">
            <a:extLst>
              <a:ext uri="{FF2B5EF4-FFF2-40B4-BE49-F238E27FC236}">
                <a16:creationId xmlns:a16="http://schemas.microsoft.com/office/drawing/2014/main" id="{7BCBC32E-4933-5637-524A-4C1C0681D5DC}"/>
              </a:ext>
            </a:extLst>
          </p:cNvPr>
          <p:cNvSpPr/>
          <p:nvPr/>
        </p:nvSpPr>
        <p:spPr>
          <a:xfrm>
            <a:off x="856207" y="3530035"/>
            <a:ext cx="3383991" cy="331423"/>
          </a:xfrm>
          <a:prstGeom prst="rect">
            <a:avLst/>
          </a:prstGeom>
          <a:pattFill prst="wdDnDiag">
            <a:fgClr>
              <a:schemeClr val="bg1">
                <a:lumMod val="85000"/>
              </a:schemeClr>
            </a:fgClr>
            <a:bgClr>
              <a:schemeClr val="bg1"/>
            </a:bgClr>
          </a:patt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E127FA6F-A2E4-038F-03DA-A2D61CFE8AEA}"/>
              </a:ext>
            </a:extLst>
          </p:cNvPr>
          <p:cNvSpPr txBox="1"/>
          <p:nvPr/>
        </p:nvSpPr>
        <p:spPr>
          <a:xfrm>
            <a:off x="859836" y="3244869"/>
            <a:ext cx="3380362" cy="646331"/>
          </a:xfrm>
          <a:prstGeom prst="rect">
            <a:avLst/>
          </a:prstGeom>
          <a:noFill/>
        </p:spPr>
        <p:txBody>
          <a:bodyPr wrap="square" rtlCol="0">
            <a:spAutoFit/>
          </a:bodyPr>
          <a:lstStyle/>
          <a:p>
            <a:pPr algn="ctr"/>
            <a:endParaRPr lang="en-US">
              <a:latin typeface="Franklin Gothic Medium" panose="020B0603020102020204" pitchFamily="34" charset="0"/>
            </a:endParaRPr>
          </a:p>
          <a:p>
            <a:pPr algn="ctr"/>
            <a:r>
              <a:rPr lang="en-US">
                <a:latin typeface="Franklin Gothic Medium" panose="020B0603020102020204" pitchFamily="34" charset="0"/>
              </a:rPr>
              <a:t>Empty</a:t>
            </a:r>
          </a:p>
        </p:txBody>
      </p:sp>
      <p:sp>
        <p:nvSpPr>
          <p:cNvPr id="18" name="Rectangle 17">
            <a:extLst>
              <a:ext uri="{FF2B5EF4-FFF2-40B4-BE49-F238E27FC236}">
                <a16:creationId xmlns:a16="http://schemas.microsoft.com/office/drawing/2014/main" id="{CB481317-EA39-3D59-EF2C-1BDD37A5C1D1}"/>
              </a:ext>
            </a:extLst>
          </p:cNvPr>
          <p:cNvSpPr/>
          <p:nvPr/>
        </p:nvSpPr>
        <p:spPr>
          <a:xfrm>
            <a:off x="859837" y="3187752"/>
            <a:ext cx="3383991" cy="66816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47D86CA6-4240-EAEC-7462-3F30022FBD15}"/>
              </a:ext>
            </a:extLst>
          </p:cNvPr>
          <p:cNvSpPr txBox="1"/>
          <p:nvPr/>
        </p:nvSpPr>
        <p:spPr>
          <a:xfrm>
            <a:off x="1097600" y="3890314"/>
            <a:ext cx="2885235" cy="307777"/>
          </a:xfrm>
          <a:prstGeom prst="rect">
            <a:avLst/>
          </a:prstGeom>
          <a:noFill/>
          <a:effectLst/>
        </p:spPr>
        <p:txBody>
          <a:bodyPr wrap="square" lIns="0" tIns="0" rIns="0" bIns="0" rtlCol="0" anchor="t">
            <a:spAutoFit/>
          </a:bodyPr>
          <a:lstStyle/>
          <a:p>
            <a:pPr algn="ctr"/>
            <a:r>
              <a:rPr lang="en-US" sz="2000">
                <a:latin typeface="Franklin Gothic Medium"/>
              </a:rPr>
              <a:t>a) A typical PCIe Packet</a:t>
            </a:r>
          </a:p>
        </p:txBody>
      </p:sp>
      <p:sp>
        <p:nvSpPr>
          <p:cNvPr id="20" name="Rectangle 19">
            <a:extLst>
              <a:ext uri="{FF2B5EF4-FFF2-40B4-BE49-F238E27FC236}">
                <a16:creationId xmlns:a16="http://schemas.microsoft.com/office/drawing/2014/main" id="{A2FBAB37-34AC-3A1A-75D9-DCDDE1FDC4A8}"/>
              </a:ext>
            </a:extLst>
          </p:cNvPr>
          <p:cNvSpPr/>
          <p:nvPr/>
        </p:nvSpPr>
        <p:spPr>
          <a:xfrm>
            <a:off x="2337484" y="2809175"/>
            <a:ext cx="325127" cy="323273"/>
          </a:xfrm>
          <a:prstGeom prst="rect">
            <a:avLst/>
          </a:prstGeom>
          <a:pattFill prst="dashUpDiag">
            <a:fgClr>
              <a:schemeClr val="tx1"/>
            </a:fgClr>
            <a:bgClr>
              <a:schemeClr val="bg1"/>
            </a:bgClr>
          </a:patt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BC761834-8105-5C86-E1D0-C8D70DC61234}"/>
              </a:ext>
            </a:extLst>
          </p:cNvPr>
          <p:cNvSpPr txBox="1"/>
          <p:nvPr/>
        </p:nvSpPr>
        <p:spPr>
          <a:xfrm>
            <a:off x="1902119" y="2360875"/>
            <a:ext cx="2335735" cy="276999"/>
          </a:xfrm>
          <a:prstGeom prst="rect">
            <a:avLst/>
          </a:prstGeom>
          <a:noFill/>
        </p:spPr>
        <p:txBody>
          <a:bodyPr wrap="square" lIns="0" tIns="0" rIns="0" bIns="0" rtlCol="0">
            <a:spAutoFit/>
          </a:bodyPr>
          <a:lstStyle/>
          <a:p>
            <a:pPr algn="ctr"/>
            <a:r>
              <a:rPr lang="en-US">
                <a:latin typeface="Franklin Gothic Medium" panose="020B0603020102020204" pitchFamily="34" charset="0"/>
              </a:rPr>
              <a:t>Unused Address Bits</a:t>
            </a:r>
          </a:p>
        </p:txBody>
      </p:sp>
      <p:sp>
        <p:nvSpPr>
          <p:cNvPr id="22" name="Rectangle 21">
            <a:extLst>
              <a:ext uri="{FF2B5EF4-FFF2-40B4-BE49-F238E27FC236}">
                <a16:creationId xmlns:a16="http://schemas.microsoft.com/office/drawing/2014/main" id="{04DDB901-948D-75AF-948D-B7738BF75DC3}"/>
              </a:ext>
            </a:extLst>
          </p:cNvPr>
          <p:cNvSpPr/>
          <p:nvPr/>
        </p:nvSpPr>
        <p:spPr>
          <a:xfrm>
            <a:off x="4811688" y="2802039"/>
            <a:ext cx="1455688" cy="341377"/>
          </a:xfrm>
          <a:prstGeom prst="rect">
            <a:avLst/>
          </a:prstGeom>
          <a:solidFill>
            <a:schemeClr val="bg1">
              <a:lumMod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a:rPr>
              <a:t>    Meta-data</a:t>
            </a:r>
            <a:endParaRPr lang="en-US">
              <a:solidFill>
                <a:schemeClr val="bg2">
                  <a:lumMod val="10000"/>
                </a:schemeClr>
              </a:solidFill>
            </a:endParaRPr>
          </a:p>
        </p:txBody>
      </p:sp>
      <p:sp>
        <p:nvSpPr>
          <p:cNvPr id="23" name="Rectangle 22">
            <a:extLst>
              <a:ext uri="{FF2B5EF4-FFF2-40B4-BE49-F238E27FC236}">
                <a16:creationId xmlns:a16="http://schemas.microsoft.com/office/drawing/2014/main" id="{7C76EC8A-CD67-3D29-85B9-658F43D0A47B}"/>
              </a:ext>
            </a:extLst>
          </p:cNvPr>
          <p:cNvSpPr/>
          <p:nvPr/>
        </p:nvSpPr>
        <p:spPr>
          <a:xfrm>
            <a:off x="6267376" y="2809088"/>
            <a:ext cx="1924673" cy="331423"/>
          </a:xfrm>
          <a:prstGeom prst="rect">
            <a:avLst/>
          </a:prstGeom>
          <a:solidFill>
            <a:schemeClr val="tx1">
              <a:lumMod val="50000"/>
              <a:lumOff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a:rPr>
              <a:t>Address</a:t>
            </a:r>
            <a:endParaRPr lang="en-US">
              <a:solidFill>
                <a:schemeClr val="bg2">
                  <a:lumMod val="10000"/>
                </a:schemeClr>
              </a:solidFill>
            </a:endParaRPr>
          </a:p>
        </p:txBody>
      </p:sp>
      <p:sp>
        <p:nvSpPr>
          <p:cNvPr id="24" name="Rectangle 23">
            <a:extLst>
              <a:ext uri="{FF2B5EF4-FFF2-40B4-BE49-F238E27FC236}">
                <a16:creationId xmlns:a16="http://schemas.microsoft.com/office/drawing/2014/main" id="{861E66DC-645B-4647-EED8-E2305787EF52}"/>
              </a:ext>
            </a:extLst>
          </p:cNvPr>
          <p:cNvSpPr/>
          <p:nvPr/>
        </p:nvSpPr>
        <p:spPr>
          <a:xfrm>
            <a:off x="4804429" y="3195347"/>
            <a:ext cx="3391250" cy="331423"/>
          </a:xfrm>
          <a:prstGeom prst="rect">
            <a:avLst/>
          </a:prstGeom>
          <a:solidFill>
            <a:schemeClr val="bg2">
              <a:lumMod val="9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panose="020B0603020102020204" pitchFamily="34" charset="0"/>
              </a:rPr>
              <a:t>Occupied</a:t>
            </a:r>
          </a:p>
        </p:txBody>
      </p:sp>
      <p:sp>
        <p:nvSpPr>
          <p:cNvPr id="25" name="TextBox 24">
            <a:extLst>
              <a:ext uri="{FF2B5EF4-FFF2-40B4-BE49-F238E27FC236}">
                <a16:creationId xmlns:a16="http://schemas.microsoft.com/office/drawing/2014/main" id="{21FDF369-CDF8-AC6E-A230-D23562C229F2}"/>
              </a:ext>
            </a:extLst>
          </p:cNvPr>
          <p:cNvSpPr txBox="1"/>
          <p:nvPr/>
        </p:nvSpPr>
        <p:spPr>
          <a:xfrm>
            <a:off x="-88045" y="2549016"/>
            <a:ext cx="1000186" cy="646331"/>
          </a:xfrm>
          <a:prstGeom prst="rect">
            <a:avLst/>
          </a:prstGeom>
          <a:noFill/>
        </p:spPr>
        <p:txBody>
          <a:bodyPr wrap="square" lIns="91440" tIns="45720" rIns="91440" bIns="45720" rtlCol="0" anchor="t">
            <a:spAutoFit/>
          </a:bodyPr>
          <a:lstStyle/>
          <a:p>
            <a:pPr algn="ctr"/>
            <a:endParaRPr lang="en-US">
              <a:latin typeface="Franklin Gothic Medium" panose="020B0603020102020204" pitchFamily="34" charset="0"/>
            </a:endParaRPr>
          </a:p>
          <a:p>
            <a:pPr algn="ctr"/>
            <a:r>
              <a:rPr lang="en-US">
                <a:latin typeface="Franklin Gothic Medium"/>
              </a:rPr>
              <a:t> Header</a:t>
            </a:r>
          </a:p>
        </p:txBody>
      </p:sp>
      <p:sp>
        <p:nvSpPr>
          <p:cNvPr id="26" name="TextBox 25">
            <a:extLst>
              <a:ext uri="{FF2B5EF4-FFF2-40B4-BE49-F238E27FC236}">
                <a16:creationId xmlns:a16="http://schemas.microsoft.com/office/drawing/2014/main" id="{ADCDD796-7E87-09DE-0582-27CAB51F128F}"/>
              </a:ext>
            </a:extLst>
          </p:cNvPr>
          <p:cNvSpPr txBox="1"/>
          <p:nvPr/>
        </p:nvSpPr>
        <p:spPr>
          <a:xfrm>
            <a:off x="-218441" y="3346866"/>
            <a:ext cx="1147450" cy="369332"/>
          </a:xfrm>
          <a:prstGeom prst="rect">
            <a:avLst/>
          </a:prstGeom>
          <a:noFill/>
        </p:spPr>
        <p:txBody>
          <a:bodyPr wrap="square" rtlCol="0">
            <a:spAutoFit/>
          </a:bodyPr>
          <a:lstStyle/>
          <a:p>
            <a:pPr algn="r"/>
            <a:r>
              <a:rPr lang="en-US">
                <a:latin typeface="Franklin Gothic Medium" panose="020B0603020102020204" pitchFamily="34" charset="0"/>
              </a:rPr>
              <a:t>Payload</a:t>
            </a:r>
          </a:p>
        </p:txBody>
      </p:sp>
      <p:sp>
        <p:nvSpPr>
          <p:cNvPr id="27" name="Rectangle 26">
            <a:extLst>
              <a:ext uri="{FF2B5EF4-FFF2-40B4-BE49-F238E27FC236}">
                <a16:creationId xmlns:a16="http://schemas.microsoft.com/office/drawing/2014/main" id="{0EB20D9C-0D2B-51EB-9F9F-3E72F993A2B2}"/>
              </a:ext>
            </a:extLst>
          </p:cNvPr>
          <p:cNvSpPr/>
          <p:nvPr/>
        </p:nvSpPr>
        <p:spPr>
          <a:xfrm>
            <a:off x="8778008" y="2793504"/>
            <a:ext cx="1455688" cy="331423"/>
          </a:xfrm>
          <a:prstGeom prst="rect">
            <a:avLst/>
          </a:prstGeom>
          <a:solidFill>
            <a:schemeClr val="bg1">
              <a:lumMod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a:rPr>
              <a:t>    Meta-data</a:t>
            </a:r>
            <a:endParaRPr lang="en-US">
              <a:solidFill>
                <a:schemeClr val="bg2">
                  <a:lumMod val="10000"/>
                </a:schemeClr>
              </a:solidFill>
            </a:endParaRPr>
          </a:p>
        </p:txBody>
      </p:sp>
      <p:sp>
        <p:nvSpPr>
          <p:cNvPr id="28" name="Rectangle 27">
            <a:extLst>
              <a:ext uri="{FF2B5EF4-FFF2-40B4-BE49-F238E27FC236}">
                <a16:creationId xmlns:a16="http://schemas.microsoft.com/office/drawing/2014/main" id="{B24EB924-0471-47BD-C7F0-A6052382DA5F}"/>
              </a:ext>
            </a:extLst>
          </p:cNvPr>
          <p:cNvSpPr/>
          <p:nvPr/>
        </p:nvSpPr>
        <p:spPr>
          <a:xfrm>
            <a:off x="10233696" y="2800553"/>
            <a:ext cx="1924673" cy="331423"/>
          </a:xfrm>
          <a:prstGeom prst="rect">
            <a:avLst/>
          </a:prstGeom>
          <a:solidFill>
            <a:schemeClr val="tx1">
              <a:lumMod val="50000"/>
              <a:lumOff val="5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a:rPr>
              <a:t>Address</a:t>
            </a:r>
            <a:endParaRPr lang="en-US">
              <a:solidFill>
                <a:schemeClr val="bg2">
                  <a:lumMod val="10000"/>
                </a:schemeClr>
              </a:solidFill>
            </a:endParaRPr>
          </a:p>
        </p:txBody>
      </p:sp>
      <p:sp>
        <p:nvSpPr>
          <p:cNvPr id="29" name="Rectangle 28">
            <a:extLst>
              <a:ext uri="{FF2B5EF4-FFF2-40B4-BE49-F238E27FC236}">
                <a16:creationId xmlns:a16="http://schemas.microsoft.com/office/drawing/2014/main" id="{C241A514-7A44-B30C-90AC-BE810740B433}"/>
              </a:ext>
            </a:extLst>
          </p:cNvPr>
          <p:cNvSpPr/>
          <p:nvPr/>
        </p:nvSpPr>
        <p:spPr>
          <a:xfrm>
            <a:off x="8770749" y="3186812"/>
            <a:ext cx="3391250" cy="331423"/>
          </a:xfrm>
          <a:prstGeom prst="rect">
            <a:avLst/>
          </a:prstGeom>
          <a:solidFill>
            <a:schemeClr val="bg2">
              <a:lumMod val="9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2">
                    <a:lumMod val="10000"/>
                  </a:schemeClr>
                </a:solidFill>
                <a:latin typeface="Franklin Gothic Medium" panose="020B0603020102020204" pitchFamily="34" charset="0"/>
              </a:rPr>
              <a:t>Occupied</a:t>
            </a:r>
          </a:p>
        </p:txBody>
      </p:sp>
      <p:sp>
        <p:nvSpPr>
          <p:cNvPr id="30" name="Rectangle 29">
            <a:extLst>
              <a:ext uri="{FF2B5EF4-FFF2-40B4-BE49-F238E27FC236}">
                <a16:creationId xmlns:a16="http://schemas.microsoft.com/office/drawing/2014/main" id="{4C8542BF-820C-E9A4-5901-BFA0F7645B94}"/>
              </a:ext>
            </a:extLst>
          </p:cNvPr>
          <p:cNvSpPr/>
          <p:nvPr/>
        </p:nvSpPr>
        <p:spPr>
          <a:xfrm>
            <a:off x="8778008" y="3175952"/>
            <a:ext cx="3383991" cy="66816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F737B02B-70E8-22BD-C89A-F8FBEB210A13}"/>
              </a:ext>
            </a:extLst>
          </p:cNvPr>
          <p:cNvSpPr txBox="1"/>
          <p:nvPr/>
        </p:nvSpPr>
        <p:spPr>
          <a:xfrm>
            <a:off x="4537183" y="3904586"/>
            <a:ext cx="3829809" cy="307777"/>
          </a:xfrm>
          <a:prstGeom prst="rect">
            <a:avLst/>
          </a:prstGeom>
          <a:noFill/>
        </p:spPr>
        <p:txBody>
          <a:bodyPr wrap="square" lIns="0" tIns="0" rIns="0" bIns="0" rtlCol="0" anchor="t">
            <a:spAutoFit/>
          </a:bodyPr>
          <a:lstStyle/>
          <a:p>
            <a:pPr algn="ctr"/>
            <a:r>
              <a:rPr lang="en-US" sz="2000">
                <a:latin typeface="Franklin Gothic Medium"/>
              </a:rPr>
              <a:t>b) Stitching a complete packet</a:t>
            </a:r>
          </a:p>
        </p:txBody>
      </p:sp>
      <p:sp>
        <p:nvSpPr>
          <p:cNvPr id="32" name="TextBox 31">
            <a:extLst>
              <a:ext uri="{FF2B5EF4-FFF2-40B4-BE49-F238E27FC236}">
                <a16:creationId xmlns:a16="http://schemas.microsoft.com/office/drawing/2014/main" id="{F1D81C4C-445F-A8A5-7C55-E77406309CD5}"/>
              </a:ext>
            </a:extLst>
          </p:cNvPr>
          <p:cNvSpPr txBox="1"/>
          <p:nvPr/>
        </p:nvSpPr>
        <p:spPr>
          <a:xfrm>
            <a:off x="8493100" y="3904586"/>
            <a:ext cx="3946548" cy="307777"/>
          </a:xfrm>
          <a:prstGeom prst="rect">
            <a:avLst/>
          </a:prstGeom>
          <a:noFill/>
          <a:effectLst/>
        </p:spPr>
        <p:txBody>
          <a:bodyPr wrap="square" lIns="0" tIns="0" rIns="0" bIns="0" rtlCol="0" anchor="t">
            <a:spAutoFit/>
          </a:bodyPr>
          <a:lstStyle/>
          <a:p>
            <a:pPr algn="ctr"/>
            <a:r>
              <a:rPr lang="en-US" sz="2000">
                <a:latin typeface="Franklin Gothic Medium"/>
              </a:rPr>
              <a:t>c) Stitching a partial packet</a:t>
            </a:r>
          </a:p>
        </p:txBody>
      </p:sp>
      <p:sp>
        <p:nvSpPr>
          <p:cNvPr id="33" name="Rectangle 32">
            <a:extLst>
              <a:ext uri="{FF2B5EF4-FFF2-40B4-BE49-F238E27FC236}">
                <a16:creationId xmlns:a16="http://schemas.microsoft.com/office/drawing/2014/main" id="{10830076-4060-C53C-2787-993B651E117E}"/>
              </a:ext>
            </a:extLst>
          </p:cNvPr>
          <p:cNvSpPr/>
          <p:nvPr/>
        </p:nvSpPr>
        <p:spPr>
          <a:xfrm>
            <a:off x="10082319" y="3518234"/>
            <a:ext cx="2072514" cy="319081"/>
          </a:xfrm>
          <a:prstGeom prst="rect">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latin typeface="Franklin Gothic Medium"/>
            </a:endParaRPr>
          </a:p>
        </p:txBody>
      </p:sp>
      <p:sp>
        <p:nvSpPr>
          <p:cNvPr id="34" name="Rectangle 33">
            <a:extLst>
              <a:ext uri="{FF2B5EF4-FFF2-40B4-BE49-F238E27FC236}">
                <a16:creationId xmlns:a16="http://schemas.microsoft.com/office/drawing/2014/main" id="{586689D0-EDE4-B6BF-948B-357EA323F846}"/>
              </a:ext>
            </a:extLst>
          </p:cNvPr>
          <p:cNvSpPr/>
          <p:nvPr/>
        </p:nvSpPr>
        <p:spPr>
          <a:xfrm>
            <a:off x="6289525" y="3526770"/>
            <a:ext cx="1906154" cy="321554"/>
          </a:xfrm>
          <a:prstGeom prst="rect">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latin typeface="Franklin Gothic Medium"/>
              </a:rPr>
              <a:t>Payload</a:t>
            </a:r>
          </a:p>
        </p:txBody>
      </p:sp>
      <p:sp>
        <p:nvSpPr>
          <p:cNvPr id="35" name="Rectangle 34">
            <a:extLst>
              <a:ext uri="{FF2B5EF4-FFF2-40B4-BE49-F238E27FC236}">
                <a16:creationId xmlns:a16="http://schemas.microsoft.com/office/drawing/2014/main" id="{E89C1C44-24E9-586A-20C9-3DC823CA0C04}"/>
              </a:ext>
            </a:extLst>
          </p:cNvPr>
          <p:cNvSpPr/>
          <p:nvPr/>
        </p:nvSpPr>
        <p:spPr>
          <a:xfrm>
            <a:off x="4811688" y="3184487"/>
            <a:ext cx="3383991" cy="66816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36B5BD2C-520E-9DFE-9F4D-48F5B31FC3DD}"/>
              </a:ext>
            </a:extLst>
          </p:cNvPr>
          <p:cNvSpPr txBox="1"/>
          <p:nvPr/>
        </p:nvSpPr>
        <p:spPr>
          <a:xfrm>
            <a:off x="10230082" y="3483047"/>
            <a:ext cx="1916496" cy="369332"/>
          </a:xfrm>
          <a:prstGeom prst="rect">
            <a:avLst/>
          </a:prstGeom>
          <a:noFill/>
        </p:spPr>
        <p:txBody>
          <a:bodyPr wrap="square" rtlCol="0">
            <a:spAutoFit/>
          </a:bodyPr>
          <a:lstStyle/>
          <a:p>
            <a:r>
              <a:rPr lang="en-US">
                <a:latin typeface="Franklin Gothic Medium" panose="020B0603020102020204" pitchFamily="34" charset="0"/>
                <a:cs typeface="Calibri" panose="020F0502020204030204" pitchFamily="34" charset="0"/>
              </a:rPr>
              <a:t>Payload (Partial)</a:t>
            </a:r>
          </a:p>
        </p:txBody>
      </p:sp>
      <p:cxnSp>
        <p:nvCxnSpPr>
          <p:cNvPr id="37" name="Straight Connector 36">
            <a:extLst>
              <a:ext uri="{FF2B5EF4-FFF2-40B4-BE49-F238E27FC236}">
                <a16:creationId xmlns:a16="http://schemas.microsoft.com/office/drawing/2014/main" id="{15DF7275-122B-8CCF-3675-F66E8D2E3EAC}"/>
              </a:ext>
            </a:extLst>
          </p:cNvPr>
          <p:cNvCxnSpPr>
            <a:cxnSpLocks/>
          </p:cNvCxnSpPr>
          <p:nvPr/>
        </p:nvCxnSpPr>
        <p:spPr>
          <a:xfrm>
            <a:off x="2315525" y="2809088"/>
            <a:ext cx="0" cy="316272"/>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AEAF1D9-CA6A-0CD5-ED24-B23146DDF1BF}"/>
              </a:ext>
            </a:extLst>
          </p:cNvPr>
          <p:cNvCxnSpPr>
            <a:cxnSpLocks/>
          </p:cNvCxnSpPr>
          <p:nvPr/>
        </p:nvCxnSpPr>
        <p:spPr>
          <a:xfrm>
            <a:off x="6267376" y="2815344"/>
            <a:ext cx="0" cy="316272"/>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5BC07798-51C8-D2D0-BA0B-DF8189371FFA}"/>
              </a:ext>
            </a:extLst>
          </p:cNvPr>
          <p:cNvSpPr/>
          <p:nvPr/>
        </p:nvSpPr>
        <p:spPr>
          <a:xfrm>
            <a:off x="6090538" y="2306551"/>
            <a:ext cx="670078" cy="29838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Franklin Gothic Medium" panose="020B0603020102020204" pitchFamily="34" charset="0"/>
              </a:rPr>
              <a:t>Trim</a:t>
            </a:r>
          </a:p>
        </p:txBody>
      </p:sp>
      <p:sp>
        <p:nvSpPr>
          <p:cNvPr id="40" name="TextBox 39">
            <a:extLst>
              <a:ext uri="{FF2B5EF4-FFF2-40B4-BE49-F238E27FC236}">
                <a16:creationId xmlns:a16="http://schemas.microsoft.com/office/drawing/2014/main" id="{77C63754-6961-458A-0DB9-CC7FA79D7862}"/>
              </a:ext>
            </a:extLst>
          </p:cNvPr>
          <p:cNvSpPr txBox="1"/>
          <p:nvPr/>
        </p:nvSpPr>
        <p:spPr>
          <a:xfrm>
            <a:off x="6206607" y="1995158"/>
            <a:ext cx="444352" cy="369332"/>
          </a:xfrm>
          <a:prstGeom prst="rect">
            <a:avLst/>
          </a:prstGeom>
          <a:noFill/>
        </p:spPr>
        <p:txBody>
          <a:bodyPr wrap="none" rtlCol="0">
            <a:spAutoFit/>
          </a:bodyPr>
          <a:lstStyle/>
          <a:p>
            <a:r>
              <a:rPr lang="en-US">
                <a:latin typeface="Franklin Gothic Medium" panose="020B0603020102020204" pitchFamily="34" charset="0"/>
              </a:rPr>
              <a:t>3b</a:t>
            </a:r>
          </a:p>
        </p:txBody>
      </p:sp>
      <p:cxnSp>
        <p:nvCxnSpPr>
          <p:cNvPr id="41" name="Straight Connector 40">
            <a:extLst>
              <a:ext uri="{FF2B5EF4-FFF2-40B4-BE49-F238E27FC236}">
                <a16:creationId xmlns:a16="http://schemas.microsoft.com/office/drawing/2014/main" id="{67AEB778-0BB1-264E-6CFB-3FB4911B4ED7}"/>
              </a:ext>
            </a:extLst>
          </p:cNvPr>
          <p:cNvCxnSpPr>
            <a:cxnSpLocks/>
          </p:cNvCxnSpPr>
          <p:nvPr/>
        </p:nvCxnSpPr>
        <p:spPr>
          <a:xfrm flipH="1" flipV="1">
            <a:off x="6090538" y="2604934"/>
            <a:ext cx="208612" cy="20415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EEA820F-9CAE-5802-4E8A-F249FA4F8225}"/>
              </a:ext>
            </a:extLst>
          </p:cNvPr>
          <p:cNvCxnSpPr>
            <a:cxnSpLocks/>
          </p:cNvCxnSpPr>
          <p:nvPr/>
        </p:nvCxnSpPr>
        <p:spPr>
          <a:xfrm flipH="1">
            <a:off x="6624277" y="2604934"/>
            <a:ext cx="136339" cy="20415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7FE8827-E51C-B4C3-4E94-2FD6F62CD714}"/>
              </a:ext>
            </a:extLst>
          </p:cNvPr>
          <p:cNvCxnSpPr>
            <a:cxnSpLocks/>
          </p:cNvCxnSpPr>
          <p:nvPr/>
        </p:nvCxnSpPr>
        <p:spPr>
          <a:xfrm>
            <a:off x="10198021" y="2801553"/>
            <a:ext cx="0" cy="316272"/>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sp>
        <p:nvSpPr>
          <p:cNvPr id="44" name="Rectangle 43">
            <a:extLst>
              <a:ext uri="{FF2B5EF4-FFF2-40B4-BE49-F238E27FC236}">
                <a16:creationId xmlns:a16="http://schemas.microsoft.com/office/drawing/2014/main" id="{37BDE677-2094-194D-E1C7-5A7AA49290AB}"/>
              </a:ext>
            </a:extLst>
          </p:cNvPr>
          <p:cNvSpPr/>
          <p:nvPr/>
        </p:nvSpPr>
        <p:spPr>
          <a:xfrm>
            <a:off x="6289525" y="2808343"/>
            <a:ext cx="325127" cy="323273"/>
          </a:xfrm>
          <a:prstGeom prst="rect">
            <a:avLst/>
          </a:prstGeom>
          <a:pattFill prst="dashUpDiag">
            <a:fgClr>
              <a:schemeClr val="tx1"/>
            </a:fgClr>
            <a:bgClr>
              <a:schemeClr val="bg1"/>
            </a:bgClr>
          </a:patt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22E595D6-AB9B-92FC-EFAC-1B71C1C3BD68}"/>
              </a:ext>
            </a:extLst>
          </p:cNvPr>
          <p:cNvSpPr/>
          <p:nvPr/>
        </p:nvSpPr>
        <p:spPr>
          <a:xfrm>
            <a:off x="10226979" y="2797578"/>
            <a:ext cx="325127" cy="323273"/>
          </a:xfrm>
          <a:prstGeom prst="rect">
            <a:avLst/>
          </a:prstGeom>
          <a:pattFill prst="dashUpDiag">
            <a:fgClr>
              <a:schemeClr val="tx1"/>
            </a:fgClr>
            <a:bgClr>
              <a:schemeClr val="bg1"/>
            </a:bgClr>
          </a:patt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9AF5C961-1138-83BB-BA8D-BD1D0367D10D}"/>
              </a:ext>
            </a:extLst>
          </p:cNvPr>
          <p:cNvSpPr/>
          <p:nvPr/>
        </p:nvSpPr>
        <p:spPr>
          <a:xfrm>
            <a:off x="8778009" y="2793288"/>
            <a:ext cx="3383991" cy="33832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B028F354-CFFA-C33F-7652-E44879DBFD5C}"/>
              </a:ext>
            </a:extLst>
          </p:cNvPr>
          <p:cNvSpPr/>
          <p:nvPr/>
        </p:nvSpPr>
        <p:spPr>
          <a:xfrm>
            <a:off x="4811689" y="2801823"/>
            <a:ext cx="3383991" cy="33832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5A6AFC60-B1DB-4DBD-EF50-518687057CCF}"/>
              </a:ext>
            </a:extLst>
          </p:cNvPr>
          <p:cNvSpPr/>
          <p:nvPr/>
        </p:nvSpPr>
        <p:spPr>
          <a:xfrm>
            <a:off x="924090" y="2808342"/>
            <a:ext cx="183135" cy="323273"/>
          </a:xfrm>
          <a:prstGeom prst="rect">
            <a:avLst/>
          </a:prstGeom>
          <a:pattFill prst="dashUpDiag">
            <a:fgClr>
              <a:schemeClr val="tx1"/>
            </a:fgClr>
            <a:bgClr>
              <a:schemeClr val="bg1"/>
            </a:bgClr>
          </a:pattFill>
          <a:ln w="190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F1C22F40-DED4-4CBE-8699-8921B2458A62}"/>
              </a:ext>
            </a:extLst>
          </p:cNvPr>
          <p:cNvSpPr/>
          <p:nvPr/>
        </p:nvSpPr>
        <p:spPr>
          <a:xfrm>
            <a:off x="859838" y="2805088"/>
            <a:ext cx="3383991" cy="33832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2FB28766-6818-F3D5-CB17-B41267BF1DC4}"/>
              </a:ext>
            </a:extLst>
          </p:cNvPr>
          <p:cNvSpPr/>
          <p:nvPr/>
        </p:nvSpPr>
        <p:spPr>
          <a:xfrm>
            <a:off x="10007041" y="2288250"/>
            <a:ext cx="670078" cy="29838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Franklin Gothic Medium" panose="020B0603020102020204" pitchFamily="34" charset="0"/>
              </a:rPr>
              <a:t>Trim</a:t>
            </a:r>
          </a:p>
        </p:txBody>
      </p:sp>
      <p:cxnSp>
        <p:nvCxnSpPr>
          <p:cNvPr id="51" name="Straight Connector 50">
            <a:extLst>
              <a:ext uri="{FF2B5EF4-FFF2-40B4-BE49-F238E27FC236}">
                <a16:creationId xmlns:a16="http://schemas.microsoft.com/office/drawing/2014/main" id="{89F7130B-42CE-1B5B-4C22-FED567309A41}"/>
              </a:ext>
            </a:extLst>
          </p:cNvPr>
          <p:cNvCxnSpPr>
            <a:cxnSpLocks/>
          </p:cNvCxnSpPr>
          <p:nvPr/>
        </p:nvCxnSpPr>
        <p:spPr>
          <a:xfrm flipH="1" flipV="1">
            <a:off x="10007041" y="2586633"/>
            <a:ext cx="208612" cy="20415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FE5FDCA2-73D8-DD1D-676A-9C9E6E37B045}"/>
              </a:ext>
            </a:extLst>
          </p:cNvPr>
          <p:cNvCxnSpPr>
            <a:cxnSpLocks/>
          </p:cNvCxnSpPr>
          <p:nvPr/>
        </p:nvCxnSpPr>
        <p:spPr>
          <a:xfrm flipH="1">
            <a:off x="10540780" y="2586633"/>
            <a:ext cx="136339" cy="204154"/>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CE1FB0F5-5AFF-F4F2-0095-E12430F374D3}"/>
              </a:ext>
            </a:extLst>
          </p:cNvPr>
          <p:cNvSpPr txBox="1"/>
          <p:nvPr/>
        </p:nvSpPr>
        <p:spPr>
          <a:xfrm>
            <a:off x="10155572" y="1991543"/>
            <a:ext cx="444352" cy="369332"/>
          </a:xfrm>
          <a:prstGeom prst="rect">
            <a:avLst/>
          </a:prstGeom>
          <a:noFill/>
        </p:spPr>
        <p:txBody>
          <a:bodyPr wrap="none" rtlCol="0">
            <a:spAutoFit/>
          </a:bodyPr>
          <a:lstStyle/>
          <a:p>
            <a:r>
              <a:rPr lang="en-US">
                <a:latin typeface="Franklin Gothic Medium" panose="020B0603020102020204" pitchFamily="34" charset="0"/>
              </a:rPr>
              <a:t>3b</a:t>
            </a:r>
          </a:p>
        </p:txBody>
      </p:sp>
    </p:spTree>
    <p:extLst>
      <p:ext uri="{BB962C8B-B14F-4D97-AF65-F5344CB8AC3E}">
        <p14:creationId xmlns:p14="http://schemas.microsoft.com/office/powerpoint/2010/main" val="23870554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C09BC50-E9BB-2E48-A1CA-624BC3F4BC21}"/>
              </a:ext>
            </a:extLst>
          </p:cNvPr>
          <p:cNvPicPr>
            <a:picLocks noGrp="1" noChangeAspect="1"/>
          </p:cNvPicPr>
          <p:nvPr>
            <p:ph idx="1"/>
          </p:nvPr>
        </p:nvPicPr>
        <p:blipFill>
          <a:blip r:embed="rId2"/>
          <a:stretch>
            <a:fillRect/>
          </a:stretch>
        </p:blipFill>
        <p:spPr>
          <a:xfrm>
            <a:off x="359405" y="1821718"/>
            <a:ext cx="11308339" cy="3237962"/>
          </a:xfrm>
        </p:spPr>
      </p:pic>
      <p:sp>
        <p:nvSpPr>
          <p:cNvPr id="5" name="Title 2">
            <a:extLst>
              <a:ext uri="{FF2B5EF4-FFF2-40B4-BE49-F238E27FC236}">
                <a16:creationId xmlns:a16="http://schemas.microsoft.com/office/drawing/2014/main" id="{863FB481-9ECB-6054-1154-75EED6CCB83A}"/>
              </a:ext>
            </a:extLst>
          </p:cNvPr>
          <p:cNvSpPr>
            <a:spLocks noGrp="1"/>
          </p:cNvSpPr>
          <p:nvPr>
            <p:ph type="title"/>
          </p:nvPr>
        </p:nvSpPr>
        <p:spPr>
          <a:xfrm>
            <a:off x="240792" y="340741"/>
            <a:ext cx="11756136" cy="1325563"/>
          </a:xfrm>
        </p:spPr>
        <p:txBody>
          <a:bodyPr/>
          <a:lstStyle/>
          <a:p>
            <a:r>
              <a:rPr lang="en-US"/>
              <a:t>Ratio of Data vs Page Table Accesses per GPU</a:t>
            </a:r>
          </a:p>
        </p:txBody>
      </p:sp>
      <p:sp>
        <p:nvSpPr>
          <p:cNvPr id="7" name="Slide Number Placeholder 1">
            <a:extLst>
              <a:ext uri="{FF2B5EF4-FFF2-40B4-BE49-F238E27FC236}">
                <a16:creationId xmlns:a16="http://schemas.microsoft.com/office/drawing/2014/main" id="{0A2B2993-5113-5735-6754-C152D4A8F74B}"/>
              </a:ext>
            </a:extLst>
          </p:cNvPr>
          <p:cNvSpPr>
            <a:spLocks noGrp="1"/>
          </p:cNvSpPr>
          <p:nvPr>
            <p:ph type="sldNum" sz="quarter" idx="12"/>
          </p:nvPr>
        </p:nvSpPr>
        <p:spPr>
          <a:xfrm>
            <a:off x="9448800" y="6492875"/>
            <a:ext cx="2743200" cy="365125"/>
          </a:xfrm>
        </p:spPr>
        <p:txBody>
          <a:bodyPr/>
          <a:lstStyle/>
          <a:p>
            <a:fld id="{8E6588BE-EA6E-4966-9815-D86B81AB0B84}" type="slidenum">
              <a:rPr lang="en-US" smtClean="0"/>
              <a:pPr/>
              <a:t>63</a:t>
            </a:fld>
            <a:endParaRPr lang="en-US"/>
          </a:p>
        </p:txBody>
      </p:sp>
    </p:spTree>
    <p:extLst>
      <p:ext uri="{BB962C8B-B14F-4D97-AF65-F5344CB8AC3E}">
        <p14:creationId xmlns:p14="http://schemas.microsoft.com/office/powerpoint/2010/main" val="317245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C33E73-1596-5E00-60C8-D8281100ED00}"/>
              </a:ext>
            </a:extLst>
          </p:cNvPr>
          <p:cNvPicPr>
            <a:picLocks noChangeAspect="1"/>
          </p:cNvPicPr>
          <p:nvPr/>
        </p:nvPicPr>
        <p:blipFill>
          <a:blip r:embed="rId2"/>
          <a:stretch>
            <a:fillRect/>
          </a:stretch>
        </p:blipFill>
        <p:spPr>
          <a:xfrm>
            <a:off x="365761" y="1820777"/>
            <a:ext cx="11375136" cy="3257087"/>
          </a:xfrm>
          <a:prstGeom prst="rect">
            <a:avLst/>
          </a:prstGeom>
        </p:spPr>
      </p:pic>
      <p:sp>
        <p:nvSpPr>
          <p:cNvPr id="5" name="Slide Number Placeholder 1">
            <a:extLst>
              <a:ext uri="{FF2B5EF4-FFF2-40B4-BE49-F238E27FC236}">
                <a16:creationId xmlns:a16="http://schemas.microsoft.com/office/drawing/2014/main" id="{0F9FA2B6-C15C-E54B-4A95-6BFF5BEC635C}"/>
              </a:ext>
            </a:extLst>
          </p:cNvPr>
          <p:cNvSpPr>
            <a:spLocks noGrp="1"/>
          </p:cNvSpPr>
          <p:nvPr>
            <p:ph type="sldNum" sz="quarter" idx="12"/>
          </p:nvPr>
        </p:nvSpPr>
        <p:spPr>
          <a:xfrm>
            <a:off x="9448800" y="6492875"/>
            <a:ext cx="2743200" cy="365125"/>
          </a:xfrm>
        </p:spPr>
        <p:txBody>
          <a:bodyPr/>
          <a:lstStyle/>
          <a:p>
            <a:fld id="{8E6588BE-EA6E-4966-9815-D86B81AB0B84}" type="slidenum">
              <a:rPr lang="en-US" smtClean="0"/>
              <a:pPr/>
              <a:t>64</a:t>
            </a:fld>
            <a:endParaRPr lang="en-US"/>
          </a:p>
        </p:txBody>
      </p:sp>
      <p:sp>
        <p:nvSpPr>
          <p:cNvPr id="14" name="Title 2">
            <a:extLst>
              <a:ext uri="{FF2B5EF4-FFF2-40B4-BE49-F238E27FC236}">
                <a16:creationId xmlns:a16="http://schemas.microsoft.com/office/drawing/2014/main" id="{C64C9AE3-DEA6-5425-7AF0-DF4840887D2B}"/>
              </a:ext>
            </a:extLst>
          </p:cNvPr>
          <p:cNvSpPr txBox="1">
            <a:spLocks/>
          </p:cNvSpPr>
          <p:nvPr/>
        </p:nvSpPr>
        <p:spPr>
          <a:xfrm>
            <a:off x="231648" y="340741"/>
            <a:ext cx="119725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Cambria" panose="02040503050406030204" pitchFamily="18" charset="0"/>
                <a:ea typeface="+mj-ea"/>
                <a:cs typeface="+mj-cs"/>
              </a:defRPr>
            </a:lvl1pPr>
          </a:lstStyle>
          <a:p>
            <a:r>
              <a:rPr lang="en-US"/>
              <a:t>Distribution of Memory Access Requests/GPU</a:t>
            </a:r>
          </a:p>
        </p:txBody>
      </p:sp>
    </p:spTree>
    <p:extLst>
      <p:ext uri="{BB962C8B-B14F-4D97-AF65-F5344CB8AC3E}">
        <p14:creationId xmlns:p14="http://schemas.microsoft.com/office/powerpoint/2010/main" val="532463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6CE9C-904A-B0E6-1D0A-515EB0563F8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7FA0F07-3347-1CDD-0EA7-21A6F6EB127A}"/>
              </a:ext>
            </a:extLst>
          </p:cNvPr>
          <p:cNvSpPr>
            <a:spLocks noGrp="1"/>
          </p:cNvSpPr>
          <p:nvPr>
            <p:ph type="sldNum" sz="quarter" idx="12"/>
          </p:nvPr>
        </p:nvSpPr>
        <p:spPr>
          <a:xfrm>
            <a:off x="9448800" y="6492875"/>
            <a:ext cx="2743200" cy="365125"/>
          </a:xfrm>
        </p:spPr>
        <p:txBody>
          <a:bodyPr/>
          <a:lstStyle/>
          <a:p>
            <a:fld id="{8E6588BE-EA6E-4966-9815-D86B81AB0B84}" type="slidenum">
              <a:rPr lang="en-US" smtClean="0"/>
              <a:pPr/>
              <a:t>65</a:t>
            </a:fld>
            <a:endParaRPr lang="en-US"/>
          </a:p>
        </p:txBody>
      </p:sp>
      <p:sp>
        <p:nvSpPr>
          <p:cNvPr id="14" name="Title 2">
            <a:extLst>
              <a:ext uri="{FF2B5EF4-FFF2-40B4-BE49-F238E27FC236}">
                <a16:creationId xmlns:a16="http://schemas.microsoft.com/office/drawing/2014/main" id="{79C33655-570D-6E56-00BC-8D476C2D5F34}"/>
              </a:ext>
            </a:extLst>
          </p:cNvPr>
          <p:cNvSpPr txBox="1">
            <a:spLocks/>
          </p:cNvSpPr>
          <p:nvPr/>
        </p:nvSpPr>
        <p:spPr>
          <a:xfrm>
            <a:off x="219456" y="340741"/>
            <a:ext cx="119725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Cambria" panose="02040503050406030204" pitchFamily="18" charset="0"/>
                <a:ea typeface="+mj-ea"/>
                <a:cs typeface="+mj-cs"/>
              </a:defRPr>
            </a:lvl1pPr>
          </a:lstStyle>
          <a:p>
            <a:r>
              <a:rPr lang="en-US"/>
              <a:t>Cache MPKI Comparison with Sector Cache</a:t>
            </a:r>
          </a:p>
        </p:txBody>
      </p:sp>
      <p:sp>
        <p:nvSpPr>
          <p:cNvPr id="3" name="TextBox 2">
            <a:extLst>
              <a:ext uri="{FF2B5EF4-FFF2-40B4-BE49-F238E27FC236}">
                <a16:creationId xmlns:a16="http://schemas.microsoft.com/office/drawing/2014/main" id="{47D46DD4-AEED-16F3-FB5F-9775F1698520}"/>
              </a:ext>
            </a:extLst>
          </p:cNvPr>
          <p:cNvSpPr txBox="1"/>
          <p:nvPr/>
        </p:nvSpPr>
        <p:spPr>
          <a:xfrm rot="16200000">
            <a:off x="-737928" y="3044915"/>
            <a:ext cx="3521876" cy="707886"/>
          </a:xfrm>
          <a:prstGeom prst="rect">
            <a:avLst/>
          </a:prstGeom>
          <a:noFill/>
        </p:spPr>
        <p:txBody>
          <a:bodyPr wrap="square" rtlCol="0">
            <a:spAutoFit/>
          </a:bodyPr>
          <a:lstStyle/>
          <a:p>
            <a:pPr algn="ctr"/>
            <a:r>
              <a:rPr lang="en-US" sz="2000" b="1">
                <a:latin typeface="Calibri" panose="020F0502020204030204" pitchFamily="34" charset="0"/>
                <a:cs typeface="Calibri" panose="020F0502020204030204" pitchFamily="34" charset="0"/>
              </a:rPr>
              <a:t>L1 Cache MPKI </a:t>
            </a:r>
            <a:r>
              <a:rPr lang="en-US" sz="2000" b="1" i="0">
                <a:effectLst/>
                <a:latin typeface="Calibri" panose="020F0502020204030204" pitchFamily="34" charset="0"/>
                <a:cs typeface="Calibri" panose="020F0502020204030204" pitchFamily="34" charset="0"/>
              </a:rPr>
              <a:t>Normalized to </a:t>
            </a:r>
          </a:p>
          <a:p>
            <a:pPr algn="ctr"/>
            <a:r>
              <a:rPr lang="en-US" sz="2000" b="1">
                <a:latin typeface="Calibri" panose="020F0502020204030204" pitchFamily="34" charset="0"/>
                <a:cs typeface="Calibri" panose="020F0502020204030204" pitchFamily="34" charset="0"/>
              </a:rPr>
              <a:t>Trimming Approach</a:t>
            </a:r>
            <a:endParaRPr lang="en-US" sz="2000">
              <a:latin typeface="Calibri" panose="020F0502020204030204" pitchFamily="34" charset="0"/>
              <a:cs typeface="Calibri" panose="020F0502020204030204" pitchFamily="34" charset="0"/>
            </a:endParaRPr>
          </a:p>
        </p:txBody>
      </p:sp>
      <p:graphicFrame>
        <p:nvGraphicFramePr>
          <p:cNvPr id="4" name="Chart 3">
            <a:extLst>
              <a:ext uri="{FF2B5EF4-FFF2-40B4-BE49-F238E27FC236}">
                <a16:creationId xmlns:a16="http://schemas.microsoft.com/office/drawing/2014/main" id="{DA652033-2C2F-A990-00A1-F10F1B4FF81A}"/>
              </a:ext>
            </a:extLst>
          </p:cNvPr>
          <p:cNvGraphicFramePr/>
          <p:nvPr>
            <p:extLst>
              <p:ext uri="{D42A27DB-BD31-4B8C-83A1-F6EECF244321}">
                <p14:modId xmlns:p14="http://schemas.microsoft.com/office/powerpoint/2010/main" val="2870399871"/>
              </p:ext>
            </p:extLst>
          </p:nvPr>
        </p:nvGraphicFramePr>
        <p:xfrm>
          <a:off x="1201569" y="1637920"/>
          <a:ext cx="8707356" cy="4984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73731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34D0BCC-91C1-2044-F219-1AD3B1957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34" y="0"/>
            <a:ext cx="46974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F6CD63-8175-22EA-85BF-8E6E4CAA1AC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701" t="12470" r="15837" b="25732"/>
          <a:stretch>
            <a:fillRect/>
          </a:stretch>
        </p:blipFill>
        <p:spPr bwMode="auto">
          <a:xfrm>
            <a:off x="6096000" y="2316707"/>
            <a:ext cx="5896137" cy="222458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AA0995E-CA3C-ADD5-23C3-2E793F4F2611}"/>
              </a:ext>
            </a:extLst>
          </p:cNvPr>
          <p:cNvSpPr>
            <a:spLocks noGrp="1"/>
          </p:cNvSpPr>
          <p:nvPr>
            <p:ph type="sldNum" sz="quarter" idx="12"/>
          </p:nvPr>
        </p:nvSpPr>
        <p:spPr>
          <a:xfrm>
            <a:off x="9448800" y="6492875"/>
            <a:ext cx="2743200" cy="365125"/>
          </a:xfrm>
        </p:spPr>
        <p:txBody>
          <a:bodyPr/>
          <a:lstStyle/>
          <a:p>
            <a:fld id="{8E6588BE-EA6E-4966-9815-D86B81AB0B84}" type="slidenum">
              <a:rPr lang="en-US" smtClean="0"/>
              <a:pPr/>
              <a:t>66</a:t>
            </a:fld>
            <a:endParaRPr lang="en-US"/>
          </a:p>
        </p:txBody>
      </p:sp>
    </p:spTree>
    <p:extLst>
      <p:ext uri="{BB962C8B-B14F-4D97-AF65-F5344CB8AC3E}">
        <p14:creationId xmlns:p14="http://schemas.microsoft.com/office/powerpoint/2010/main" val="93878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719EE-0CB7-8481-BC4B-1648FBF23D58}"/>
            </a:ext>
          </a:extLst>
        </p:cNvPr>
        <p:cNvGrpSpPr/>
        <p:nvPr/>
      </p:nvGrpSpPr>
      <p:grpSpPr>
        <a:xfrm>
          <a:off x="0" y="0"/>
          <a:ext cx="0" cy="0"/>
          <a:chOff x="0" y="0"/>
          <a:chExt cx="0" cy="0"/>
        </a:xfrm>
      </p:grpSpPr>
      <p:sp>
        <p:nvSpPr>
          <p:cNvPr id="18" name="Title 1">
            <a:extLst>
              <a:ext uri="{FF2B5EF4-FFF2-40B4-BE49-F238E27FC236}">
                <a16:creationId xmlns:a16="http://schemas.microsoft.com/office/drawing/2014/main" id="{2A96DC2B-B636-9BD4-AB75-12229DC164E4}"/>
              </a:ext>
            </a:extLst>
          </p:cNvPr>
          <p:cNvSpPr>
            <a:spLocks noGrp="1"/>
          </p:cNvSpPr>
          <p:nvPr>
            <p:ph type="title"/>
          </p:nvPr>
        </p:nvSpPr>
        <p:spPr>
          <a:xfrm>
            <a:off x="838200" y="327547"/>
            <a:ext cx="10515600" cy="1325563"/>
          </a:xfrm>
        </p:spPr>
        <p:txBody>
          <a:bodyPr/>
          <a:lstStyle/>
          <a:p>
            <a:r>
              <a:rPr lang="en-US"/>
              <a:t>SCALING MULTI-GPU SYSTEMS</a:t>
            </a:r>
          </a:p>
        </p:txBody>
      </p:sp>
      <p:sp>
        <p:nvSpPr>
          <p:cNvPr id="64" name="Content Placeholder 2">
            <a:extLst>
              <a:ext uri="{FF2B5EF4-FFF2-40B4-BE49-F238E27FC236}">
                <a16:creationId xmlns:a16="http://schemas.microsoft.com/office/drawing/2014/main" id="{8E42B6B2-42E0-AC99-5602-C10942799D99}"/>
              </a:ext>
            </a:extLst>
          </p:cNvPr>
          <p:cNvSpPr>
            <a:spLocks noGrp="1"/>
          </p:cNvSpPr>
          <p:nvPr>
            <p:ph idx="1"/>
          </p:nvPr>
        </p:nvSpPr>
        <p:spPr>
          <a:xfrm>
            <a:off x="717811" y="1297965"/>
            <a:ext cx="11898677" cy="4382303"/>
          </a:xfrm>
          <a:ln>
            <a:noFill/>
          </a:ln>
        </p:spPr>
        <p:txBody>
          <a:bodyPr>
            <a:noAutofit/>
          </a:bodyPr>
          <a:lstStyle/>
          <a:p>
            <a:pPr marL="0" indent="0">
              <a:lnSpc>
                <a:spcPct val="100000"/>
              </a:lnSpc>
              <a:buNone/>
            </a:pPr>
            <a:r>
              <a:rPr lang="en-US">
                <a:latin typeface="Tw Cen MT" panose="020B0602020104020603" pitchFamily="34" charset="77"/>
              </a:rPr>
              <a:t>Multi-GPU systems must scale with growing application demands</a:t>
            </a:r>
          </a:p>
          <a:p>
            <a:pPr marL="0" indent="0">
              <a:lnSpc>
                <a:spcPct val="100000"/>
              </a:lnSpc>
              <a:buNone/>
            </a:pPr>
            <a:r>
              <a:rPr lang="en-US">
                <a:latin typeface="Tw Cen MT" panose="020B0602020104020603" pitchFamily="34" charset="77"/>
              </a:rPr>
              <a:t>These systems typically scale in a </a:t>
            </a:r>
            <a:r>
              <a:rPr lang="en-US" b="1">
                <a:solidFill>
                  <a:schemeClr val="accent2"/>
                </a:solidFill>
                <a:latin typeface="Tw Cen MT" panose="020B0602020104020603" pitchFamily="34" charset="77"/>
              </a:rPr>
              <a:t>hierarchical</a:t>
            </a:r>
            <a:r>
              <a:rPr lang="en-US">
                <a:latin typeface="Tw Cen MT" panose="020B0602020104020603" pitchFamily="34" charset="77"/>
              </a:rPr>
              <a:t> manner</a:t>
            </a:r>
          </a:p>
          <a:p>
            <a:pPr lvl="1">
              <a:lnSpc>
                <a:spcPct val="100000"/>
              </a:lnSpc>
            </a:pPr>
            <a:r>
              <a:rPr lang="en-US">
                <a:latin typeface="Tw Cen MT" panose="020B0602020104020603" pitchFamily="34" charset="77"/>
              </a:rPr>
              <a:t>Tightly coupled (e.g., MCM style): Linked via </a:t>
            </a:r>
            <a:r>
              <a:rPr lang="en-US" b="1">
                <a:solidFill>
                  <a:srgbClr val="92D050"/>
                </a:solidFill>
                <a:latin typeface="Tw Cen MT" panose="020B0602020104020603" pitchFamily="34" charset="77"/>
              </a:rPr>
              <a:t>higher-bandwidth</a:t>
            </a:r>
            <a:r>
              <a:rPr lang="en-US">
                <a:solidFill>
                  <a:srgbClr val="92D050"/>
                </a:solidFill>
                <a:latin typeface="Tw Cen MT" panose="020B0602020104020603" pitchFamily="34" charset="77"/>
              </a:rPr>
              <a:t> </a:t>
            </a:r>
            <a:r>
              <a:rPr lang="en-US">
                <a:latin typeface="Tw Cen MT" panose="020B0602020104020603" pitchFamily="34" charset="77"/>
              </a:rPr>
              <a:t>interconnects</a:t>
            </a:r>
          </a:p>
          <a:p>
            <a:pPr lvl="1">
              <a:lnSpc>
                <a:spcPct val="100000"/>
              </a:lnSpc>
            </a:pPr>
            <a:r>
              <a:rPr lang="en-US">
                <a:latin typeface="Tw Cen MT" panose="020B0602020104020603" pitchFamily="34" charset="77"/>
              </a:rPr>
              <a:t>Loosely coupled (e.g., Multi-GPU style): Connected over</a:t>
            </a:r>
            <a:r>
              <a:rPr lang="en-US">
                <a:solidFill>
                  <a:srgbClr val="FF796C"/>
                </a:solidFill>
                <a:latin typeface="Tw Cen MT" panose="020B0602020104020603" pitchFamily="34" charset="77"/>
              </a:rPr>
              <a:t> </a:t>
            </a:r>
            <a:r>
              <a:rPr lang="en-US" b="1">
                <a:solidFill>
                  <a:srgbClr val="FF796C"/>
                </a:solidFill>
                <a:latin typeface="Tw Cen MT" panose="020B0602020104020603" pitchFamily="34" charset="77"/>
              </a:rPr>
              <a:t>lower-bandwidth</a:t>
            </a:r>
            <a:r>
              <a:rPr lang="en-US">
                <a:solidFill>
                  <a:schemeClr val="accent2"/>
                </a:solidFill>
                <a:latin typeface="Tw Cen MT" panose="020B0602020104020603" pitchFamily="34" charset="77"/>
              </a:rPr>
              <a:t> </a:t>
            </a:r>
            <a:r>
              <a:rPr lang="en-US">
                <a:latin typeface="Tw Cen MT" panose="020B0602020104020603" pitchFamily="34" charset="77"/>
              </a:rPr>
              <a:t>interconnects</a:t>
            </a:r>
          </a:p>
        </p:txBody>
      </p:sp>
      <p:sp>
        <p:nvSpPr>
          <p:cNvPr id="2" name="Rectangle: Rounded Corners 6">
            <a:extLst>
              <a:ext uri="{FF2B5EF4-FFF2-40B4-BE49-F238E27FC236}">
                <a16:creationId xmlns:a16="http://schemas.microsoft.com/office/drawing/2014/main" id="{78D4EBD6-6104-994C-446C-D5D6C91B4D0D}"/>
              </a:ext>
            </a:extLst>
          </p:cNvPr>
          <p:cNvSpPr/>
          <p:nvPr/>
        </p:nvSpPr>
        <p:spPr>
          <a:xfrm>
            <a:off x="197949" y="5611871"/>
            <a:ext cx="11796101" cy="1191816"/>
          </a:xfrm>
          <a:prstGeom prst="roundRect">
            <a:avLst/>
          </a:prstGeom>
          <a:solidFill>
            <a:srgbClr val="D5CDF7">
              <a:alpha val="60000"/>
            </a:srgbClr>
          </a:solidFill>
        </p:spPr>
        <p:txBody>
          <a:bodyPr wrap="square">
            <a:spAutoFit/>
          </a:bodyPr>
          <a:lstStyle/>
          <a:p>
            <a:pPr algn="ctr"/>
            <a:r>
              <a:rPr lang="en-US" sz="3200">
                <a:latin typeface="Tw Cen MT" panose="020B0602020104020603" pitchFamily="34" charset="77"/>
              </a:rPr>
              <a:t>Multi-GPU scaling typically introduces bandwidth</a:t>
            </a:r>
            <a:r>
              <a:rPr lang="en-US" sz="3200">
                <a:solidFill>
                  <a:schemeClr val="accent2"/>
                </a:solidFill>
                <a:latin typeface="Tw Cen MT" panose="020B0602020104020603" pitchFamily="34" charset="77"/>
              </a:rPr>
              <a:t> </a:t>
            </a:r>
            <a:r>
              <a:rPr lang="en-US" sz="3200" b="1">
                <a:solidFill>
                  <a:srgbClr val="E1257C"/>
                </a:solidFill>
                <a:latin typeface="Tw Cen MT" panose="020B0602020104020603" pitchFamily="34" charset="77"/>
                <a:ea typeface="Cambria"/>
              </a:rPr>
              <a:t>non-uniformity </a:t>
            </a:r>
          </a:p>
          <a:p>
            <a:pPr algn="ctr"/>
            <a:r>
              <a:rPr lang="en-US" sz="3200">
                <a:latin typeface="Tw Cen MT" panose="020B0602020104020603" pitchFamily="34" charset="77"/>
                <a:ea typeface="Cambria"/>
              </a:rPr>
              <a:t>(e.g., Frontier, Summit, Aurora)</a:t>
            </a:r>
          </a:p>
        </p:txBody>
      </p:sp>
      <p:cxnSp>
        <p:nvCxnSpPr>
          <p:cNvPr id="132" name="Straight Connector 131">
            <a:extLst>
              <a:ext uri="{FF2B5EF4-FFF2-40B4-BE49-F238E27FC236}">
                <a16:creationId xmlns:a16="http://schemas.microsoft.com/office/drawing/2014/main" id="{D6401694-6E60-B0A9-C387-1E95EDC0D014}"/>
              </a:ext>
            </a:extLst>
          </p:cNvPr>
          <p:cNvCxnSpPr>
            <a:cxnSpLocks/>
          </p:cNvCxnSpPr>
          <p:nvPr/>
        </p:nvCxnSpPr>
        <p:spPr>
          <a:xfrm flipH="1">
            <a:off x="3809086" y="3750182"/>
            <a:ext cx="733224"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3" name="Straight Connector 132">
            <a:extLst>
              <a:ext uri="{FF2B5EF4-FFF2-40B4-BE49-F238E27FC236}">
                <a16:creationId xmlns:a16="http://schemas.microsoft.com/office/drawing/2014/main" id="{C3FDA532-1AA7-F621-B8A7-0FFE2CDDE134}"/>
              </a:ext>
            </a:extLst>
          </p:cNvPr>
          <p:cNvCxnSpPr>
            <a:cxnSpLocks/>
          </p:cNvCxnSpPr>
          <p:nvPr/>
        </p:nvCxnSpPr>
        <p:spPr>
          <a:xfrm flipH="1" flipV="1">
            <a:off x="3810416" y="3877729"/>
            <a:ext cx="716847" cy="182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0B7664EB-937A-4F5F-002E-E9ED011A6A3F}"/>
              </a:ext>
            </a:extLst>
          </p:cNvPr>
          <p:cNvCxnSpPr>
            <a:cxnSpLocks/>
          </p:cNvCxnSpPr>
          <p:nvPr/>
        </p:nvCxnSpPr>
        <p:spPr>
          <a:xfrm flipH="1">
            <a:off x="3807924" y="5031757"/>
            <a:ext cx="733224"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11F15083-5A0A-6918-87B5-C42AEA59D397}"/>
              </a:ext>
            </a:extLst>
          </p:cNvPr>
          <p:cNvCxnSpPr>
            <a:cxnSpLocks/>
          </p:cNvCxnSpPr>
          <p:nvPr/>
        </p:nvCxnSpPr>
        <p:spPr>
          <a:xfrm flipH="1" flipV="1">
            <a:off x="3809254" y="5159304"/>
            <a:ext cx="716847" cy="182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nvGrpSpPr>
          <p:cNvPr id="179" name="Group 178">
            <a:extLst>
              <a:ext uri="{FF2B5EF4-FFF2-40B4-BE49-F238E27FC236}">
                <a16:creationId xmlns:a16="http://schemas.microsoft.com/office/drawing/2014/main" id="{7BAF36FF-62AA-5A4C-AD85-ECF3837E6F87}"/>
              </a:ext>
            </a:extLst>
          </p:cNvPr>
          <p:cNvGrpSpPr/>
          <p:nvPr/>
        </p:nvGrpSpPr>
        <p:grpSpPr>
          <a:xfrm>
            <a:off x="4226806" y="4774213"/>
            <a:ext cx="2457505" cy="637542"/>
            <a:chOff x="3949404" y="4930893"/>
            <a:chExt cx="2457505" cy="637542"/>
          </a:xfrm>
        </p:grpSpPr>
        <p:sp>
          <p:nvSpPr>
            <p:cNvPr id="136" name="Rounded Rectangle 135">
              <a:extLst>
                <a:ext uri="{FF2B5EF4-FFF2-40B4-BE49-F238E27FC236}">
                  <a16:creationId xmlns:a16="http://schemas.microsoft.com/office/drawing/2014/main" id="{2C8A885A-0D14-745A-7335-05FD79B919C3}"/>
                </a:ext>
              </a:extLst>
            </p:cNvPr>
            <p:cNvSpPr/>
            <p:nvPr/>
          </p:nvSpPr>
          <p:spPr>
            <a:xfrm>
              <a:off x="3949404" y="4930893"/>
              <a:ext cx="2457505" cy="637542"/>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5" name="Straight Connector 154">
              <a:extLst>
                <a:ext uri="{FF2B5EF4-FFF2-40B4-BE49-F238E27FC236}">
                  <a16:creationId xmlns:a16="http://schemas.microsoft.com/office/drawing/2014/main" id="{EAC90A24-6FAD-FD1C-7849-34183A3D227A}"/>
                </a:ext>
              </a:extLst>
            </p:cNvPr>
            <p:cNvCxnSpPr>
              <a:cxnSpLocks/>
            </p:cNvCxnSpPr>
            <p:nvPr/>
          </p:nvCxnSpPr>
          <p:spPr>
            <a:xfrm flipH="1">
              <a:off x="4935286" y="5081709"/>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A9DA0097-3D8E-62F0-A6DB-A8F0AB8EFE3A}"/>
                </a:ext>
              </a:extLst>
            </p:cNvPr>
            <p:cNvCxnSpPr>
              <a:cxnSpLocks/>
            </p:cNvCxnSpPr>
            <p:nvPr/>
          </p:nvCxnSpPr>
          <p:spPr>
            <a:xfrm flipH="1">
              <a:off x="4935286" y="5191647"/>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B60D2B66-65E7-D71C-0BBE-2EB7545DB890}"/>
                </a:ext>
              </a:extLst>
            </p:cNvPr>
            <p:cNvCxnSpPr>
              <a:cxnSpLocks/>
            </p:cNvCxnSpPr>
            <p:nvPr/>
          </p:nvCxnSpPr>
          <p:spPr>
            <a:xfrm flipH="1">
              <a:off x="4935286" y="5307003"/>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D923C023-DBE3-92EF-C742-45AC19952411}"/>
                </a:ext>
              </a:extLst>
            </p:cNvPr>
            <p:cNvCxnSpPr>
              <a:cxnSpLocks/>
            </p:cNvCxnSpPr>
            <p:nvPr/>
          </p:nvCxnSpPr>
          <p:spPr>
            <a:xfrm flipH="1">
              <a:off x="4935286" y="5420907"/>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63" name="Rounded Rectangle 162">
              <a:extLst>
                <a:ext uri="{FF2B5EF4-FFF2-40B4-BE49-F238E27FC236}">
                  <a16:creationId xmlns:a16="http://schemas.microsoft.com/office/drawing/2014/main" id="{8CABDCA3-3312-8509-4A80-D23D733C3014}"/>
                </a:ext>
              </a:extLst>
            </p:cNvPr>
            <p:cNvSpPr/>
            <p:nvPr/>
          </p:nvSpPr>
          <p:spPr>
            <a:xfrm>
              <a:off x="4077934" y="5036306"/>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3A80D722-2B57-DE63-B3A4-AF6BBE8B252E}"/>
                </a:ext>
              </a:extLst>
            </p:cNvPr>
            <p:cNvSpPr txBox="1"/>
            <p:nvPr/>
          </p:nvSpPr>
          <p:spPr>
            <a:xfrm>
              <a:off x="4160785" y="5093098"/>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0</a:t>
              </a:r>
              <a:endParaRPr lang="en-US" sz="2000">
                <a:latin typeface="Franklin Gothic Medium" panose="020B0603020102020204" pitchFamily="34" charset="0"/>
                <a:cs typeface="Calibri" panose="020F0502020204030204" pitchFamily="34" charset="0"/>
              </a:endParaRPr>
            </a:p>
          </p:txBody>
        </p:sp>
        <p:sp>
          <p:nvSpPr>
            <p:cNvPr id="167" name="Rounded Rectangle 166">
              <a:extLst>
                <a:ext uri="{FF2B5EF4-FFF2-40B4-BE49-F238E27FC236}">
                  <a16:creationId xmlns:a16="http://schemas.microsoft.com/office/drawing/2014/main" id="{2050C930-3369-1987-8376-D8E5AA09F896}"/>
                </a:ext>
              </a:extLst>
            </p:cNvPr>
            <p:cNvSpPr/>
            <p:nvPr/>
          </p:nvSpPr>
          <p:spPr>
            <a:xfrm>
              <a:off x="5437904" y="5036306"/>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DE0DD43D-7CA4-0586-6810-7FBC3A14D114}"/>
                </a:ext>
              </a:extLst>
            </p:cNvPr>
            <p:cNvSpPr txBox="1"/>
            <p:nvPr/>
          </p:nvSpPr>
          <p:spPr>
            <a:xfrm>
              <a:off x="5554467" y="5091458"/>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1</a:t>
              </a:r>
            </a:p>
          </p:txBody>
        </p:sp>
      </p:grpSp>
      <p:grpSp>
        <p:nvGrpSpPr>
          <p:cNvPr id="176" name="Group 175">
            <a:extLst>
              <a:ext uri="{FF2B5EF4-FFF2-40B4-BE49-F238E27FC236}">
                <a16:creationId xmlns:a16="http://schemas.microsoft.com/office/drawing/2014/main" id="{995AF273-2B53-FC05-5CE5-8A2C231179D3}"/>
              </a:ext>
            </a:extLst>
          </p:cNvPr>
          <p:cNvGrpSpPr/>
          <p:nvPr/>
        </p:nvGrpSpPr>
        <p:grpSpPr>
          <a:xfrm>
            <a:off x="1479633" y="3489624"/>
            <a:ext cx="2457505" cy="637542"/>
            <a:chOff x="1202231" y="3646304"/>
            <a:chExt cx="2457505" cy="637542"/>
          </a:xfrm>
        </p:grpSpPr>
        <p:sp>
          <p:nvSpPr>
            <p:cNvPr id="129" name="Rounded Rectangle 128">
              <a:extLst>
                <a:ext uri="{FF2B5EF4-FFF2-40B4-BE49-F238E27FC236}">
                  <a16:creationId xmlns:a16="http://schemas.microsoft.com/office/drawing/2014/main" id="{6009C371-175D-6C04-3D64-A3714933D73A}"/>
                </a:ext>
              </a:extLst>
            </p:cNvPr>
            <p:cNvSpPr/>
            <p:nvPr/>
          </p:nvSpPr>
          <p:spPr>
            <a:xfrm>
              <a:off x="1202231" y="3646304"/>
              <a:ext cx="2457505" cy="637542"/>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a:extLst>
                <a:ext uri="{FF2B5EF4-FFF2-40B4-BE49-F238E27FC236}">
                  <a16:creationId xmlns:a16="http://schemas.microsoft.com/office/drawing/2014/main" id="{D8206A18-D66E-9AD5-FD2E-B3FBDE5B997F}"/>
                </a:ext>
              </a:extLst>
            </p:cNvPr>
            <p:cNvSpPr/>
            <p:nvPr/>
          </p:nvSpPr>
          <p:spPr>
            <a:xfrm>
              <a:off x="2674331" y="3744607"/>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5E1D0F94-49FF-319A-D9A9-11BD6B28E9DF}"/>
                </a:ext>
              </a:extLst>
            </p:cNvPr>
            <p:cNvSpPr txBox="1"/>
            <p:nvPr/>
          </p:nvSpPr>
          <p:spPr>
            <a:xfrm>
              <a:off x="2756023" y="3809996"/>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4</a:t>
              </a:r>
              <a:endParaRPr lang="en-US" sz="2000">
                <a:latin typeface="Franklin Gothic Medium" panose="020B0603020102020204" pitchFamily="34" charset="0"/>
                <a:cs typeface="Calibri" panose="020F0502020204030204" pitchFamily="34" charset="0"/>
              </a:endParaRPr>
            </a:p>
          </p:txBody>
        </p:sp>
        <p:cxnSp>
          <p:nvCxnSpPr>
            <p:cNvPr id="142" name="Straight Connector 141">
              <a:extLst>
                <a:ext uri="{FF2B5EF4-FFF2-40B4-BE49-F238E27FC236}">
                  <a16:creationId xmlns:a16="http://schemas.microsoft.com/office/drawing/2014/main" id="{B8DD7835-5335-4CFD-53E9-C9DF1E4E017D}"/>
                </a:ext>
              </a:extLst>
            </p:cNvPr>
            <p:cNvCxnSpPr>
              <a:cxnSpLocks/>
            </p:cNvCxnSpPr>
            <p:nvPr/>
          </p:nvCxnSpPr>
          <p:spPr>
            <a:xfrm flipH="1">
              <a:off x="2171713" y="3790011"/>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3" name="Straight Connector 142">
              <a:extLst>
                <a:ext uri="{FF2B5EF4-FFF2-40B4-BE49-F238E27FC236}">
                  <a16:creationId xmlns:a16="http://schemas.microsoft.com/office/drawing/2014/main" id="{EAC19559-E1AF-EB26-A1BA-915EBB7DFF57}"/>
                </a:ext>
              </a:extLst>
            </p:cNvPr>
            <p:cNvCxnSpPr>
              <a:cxnSpLocks/>
            </p:cNvCxnSpPr>
            <p:nvPr/>
          </p:nvCxnSpPr>
          <p:spPr>
            <a:xfrm flipH="1">
              <a:off x="2171713" y="3899949"/>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B0728F08-8F36-4328-6053-BEFC5D625FDE}"/>
                </a:ext>
              </a:extLst>
            </p:cNvPr>
            <p:cNvCxnSpPr>
              <a:cxnSpLocks/>
            </p:cNvCxnSpPr>
            <p:nvPr/>
          </p:nvCxnSpPr>
          <p:spPr>
            <a:xfrm flipH="1">
              <a:off x="2171713" y="4015305"/>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785C86C6-B438-9C09-2112-1874372424A2}"/>
                </a:ext>
              </a:extLst>
            </p:cNvPr>
            <p:cNvCxnSpPr>
              <a:cxnSpLocks/>
            </p:cNvCxnSpPr>
            <p:nvPr/>
          </p:nvCxnSpPr>
          <p:spPr>
            <a:xfrm flipH="1">
              <a:off x="2171713" y="4129208"/>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69" name="Rounded Rectangle 168">
              <a:extLst>
                <a:ext uri="{FF2B5EF4-FFF2-40B4-BE49-F238E27FC236}">
                  <a16:creationId xmlns:a16="http://schemas.microsoft.com/office/drawing/2014/main" id="{5773BE95-0821-CF26-187A-3CC62007BCAA}"/>
                </a:ext>
              </a:extLst>
            </p:cNvPr>
            <p:cNvSpPr/>
            <p:nvPr/>
          </p:nvSpPr>
          <p:spPr>
            <a:xfrm>
              <a:off x="1314361" y="3744607"/>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FAE74F77-2824-62FE-2CE0-E10AB6C8D22F}"/>
                </a:ext>
              </a:extLst>
            </p:cNvPr>
            <p:cNvSpPr txBox="1"/>
            <p:nvPr/>
          </p:nvSpPr>
          <p:spPr>
            <a:xfrm>
              <a:off x="1396052" y="3820996"/>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5</a:t>
              </a:r>
              <a:endParaRPr lang="en-US" sz="2000">
                <a:latin typeface="Franklin Gothic Medium" panose="020B0603020102020204" pitchFamily="34" charset="0"/>
                <a:cs typeface="Calibri" panose="020F0502020204030204" pitchFamily="34" charset="0"/>
              </a:endParaRPr>
            </a:p>
          </p:txBody>
        </p:sp>
      </p:grpSp>
      <p:grpSp>
        <p:nvGrpSpPr>
          <p:cNvPr id="178" name="Group 177">
            <a:extLst>
              <a:ext uri="{FF2B5EF4-FFF2-40B4-BE49-F238E27FC236}">
                <a16:creationId xmlns:a16="http://schemas.microsoft.com/office/drawing/2014/main" id="{33E5373F-8502-0E6F-7DFC-2F0CEFEEF6E3}"/>
              </a:ext>
            </a:extLst>
          </p:cNvPr>
          <p:cNvGrpSpPr/>
          <p:nvPr/>
        </p:nvGrpSpPr>
        <p:grpSpPr>
          <a:xfrm>
            <a:off x="1478472" y="4771199"/>
            <a:ext cx="2457505" cy="637542"/>
            <a:chOff x="1201070" y="4927879"/>
            <a:chExt cx="2457505" cy="637542"/>
          </a:xfrm>
        </p:grpSpPr>
        <p:sp>
          <p:nvSpPr>
            <p:cNvPr id="137" name="Rounded Rectangle 136">
              <a:extLst>
                <a:ext uri="{FF2B5EF4-FFF2-40B4-BE49-F238E27FC236}">
                  <a16:creationId xmlns:a16="http://schemas.microsoft.com/office/drawing/2014/main" id="{51F30330-379B-CAC5-63FB-8DBC2D2CD81B}"/>
                </a:ext>
              </a:extLst>
            </p:cNvPr>
            <p:cNvSpPr/>
            <p:nvPr/>
          </p:nvSpPr>
          <p:spPr>
            <a:xfrm>
              <a:off x="1201070" y="4927879"/>
              <a:ext cx="2457505" cy="637542"/>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ounded Rectangle 137">
              <a:extLst>
                <a:ext uri="{FF2B5EF4-FFF2-40B4-BE49-F238E27FC236}">
                  <a16:creationId xmlns:a16="http://schemas.microsoft.com/office/drawing/2014/main" id="{90D83EBD-5163-B859-2D93-6C43866FF98F}"/>
                </a:ext>
              </a:extLst>
            </p:cNvPr>
            <p:cNvSpPr/>
            <p:nvPr/>
          </p:nvSpPr>
          <p:spPr>
            <a:xfrm>
              <a:off x="2673170" y="5026182"/>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E80A04CC-AEDE-1E50-6AC5-4BB194F670A5}"/>
                </a:ext>
              </a:extLst>
            </p:cNvPr>
            <p:cNvSpPr txBox="1"/>
            <p:nvPr/>
          </p:nvSpPr>
          <p:spPr>
            <a:xfrm>
              <a:off x="2756021" y="5093644"/>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6</a:t>
              </a:r>
              <a:endParaRPr lang="en-US" sz="2000">
                <a:latin typeface="Franklin Gothic Medium" panose="020B0603020102020204" pitchFamily="34" charset="0"/>
                <a:cs typeface="Calibri" panose="020F0502020204030204" pitchFamily="34" charset="0"/>
              </a:endParaRPr>
            </a:p>
          </p:txBody>
        </p:sp>
        <p:cxnSp>
          <p:nvCxnSpPr>
            <p:cNvPr id="150" name="Straight Connector 149">
              <a:extLst>
                <a:ext uri="{FF2B5EF4-FFF2-40B4-BE49-F238E27FC236}">
                  <a16:creationId xmlns:a16="http://schemas.microsoft.com/office/drawing/2014/main" id="{5B09F0A0-E754-9875-F079-9D904FBCC2EC}"/>
                </a:ext>
              </a:extLst>
            </p:cNvPr>
            <p:cNvCxnSpPr>
              <a:cxnSpLocks/>
            </p:cNvCxnSpPr>
            <p:nvPr/>
          </p:nvCxnSpPr>
          <p:spPr>
            <a:xfrm flipH="1">
              <a:off x="2170552" y="5071586"/>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67FC9E17-8B68-D694-7582-2B05555219DE}"/>
                </a:ext>
              </a:extLst>
            </p:cNvPr>
            <p:cNvCxnSpPr>
              <a:cxnSpLocks/>
            </p:cNvCxnSpPr>
            <p:nvPr/>
          </p:nvCxnSpPr>
          <p:spPr>
            <a:xfrm flipH="1">
              <a:off x="2170552" y="5181524"/>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55801611-E22F-2D51-8A39-417A1DC6C5CC}"/>
                </a:ext>
              </a:extLst>
            </p:cNvPr>
            <p:cNvCxnSpPr>
              <a:cxnSpLocks/>
            </p:cNvCxnSpPr>
            <p:nvPr/>
          </p:nvCxnSpPr>
          <p:spPr>
            <a:xfrm flipH="1">
              <a:off x="2170552" y="5296880"/>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AC916F8B-E2C0-91CF-389F-5EF33F45D5D8}"/>
                </a:ext>
              </a:extLst>
            </p:cNvPr>
            <p:cNvCxnSpPr>
              <a:cxnSpLocks/>
            </p:cNvCxnSpPr>
            <p:nvPr/>
          </p:nvCxnSpPr>
          <p:spPr>
            <a:xfrm flipH="1">
              <a:off x="2170552" y="5410783"/>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71" name="Rounded Rectangle 170">
              <a:extLst>
                <a:ext uri="{FF2B5EF4-FFF2-40B4-BE49-F238E27FC236}">
                  <a16:creationId xmlns:a16="http://schemas.microsoft.com/office/drawing/2014/main" id="{9ACF6313-D836-35A3-1323-B99FFE57F58F}"/>
                </a:ext>
              </a:extLst>
            </p:cNvPr>
            <p:cNvSpPr/>
            <p:nvPr/>
          </p:nvSpPr>
          <p:spPr>
            <a:xfrm>
              <a:off x="1313200" y="5026182"/>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TextBox 171">
              <a:extLst>
                <a:ext uri="{FF2B5EF4-FFF2-40B4-BE49-F238E27FC236}">
                  <a16:creationId xmlns:a16="http://schemas.microsoft.com/office/drawing/2014/main" id="{60402B65-F878-4EA4-04B4-B5CE07A6C3A6}"/>
                </a:ext>
              </a:extLst>
            </p:cNvPr>
            <p:cNvSpPr txBox="1"/>
            <p:nvPr/>
          </p:nvSpPr>
          <p:spPr>
            <a:xfrm>
              <a:off x="1396052" y="5093644"/>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7</a:t>
              </a:r>
              <a:endParaRPr lang="en-US" sz="2000">
                <a:latin typeface="Franklin Gothic Medium" panose="020B0603020102020204" pitchFamily="34" charset="0"/>
                <a:cs typeface="Calibri" panose="020F0502020204030204" pitchFamily="34" charset="0"/>
              </a:endParaRPr>
            </a:p>
          </p:txBody>
        </p:sp>
      </p:grpSp>
      <p:grpSp>
        <p:nvGrpSpPr>
          <p:cNvPr id="177" name="Group 176">
            <a:extLst>
              <a:ext uri="{FF2B5EF4-FFF2-40B4-BE49-F238E27FC236}">
                <a16:creationId xmlns:a16="http://schemas.microsoft.com/office/drawing/2014/main" id="{BCBE40D7-2552-BAA7-3A03-F22606E67F65}"/>
              </a:ext>
            </a:extLst>
          </p:cNvPr>
          <p:cNvGrpSpPr/>
          <p:nvPr/>
        </p:nvGrpSpPr>
        <p:grpSpPr>
          <a:xfrm>
            <a:off x="4227968" y="3492638"/>
            <a:ext cx="2457505" cy="637542"/>
            <a:chOff x="3950566" y="3649318"/>
            <a:chExt cx="2457505" cy="637542"/>
          </a:xfrm>
        </p:grpSpPr>
        <p:sp>
          <p:nvSpPr>
            <p:cNvPr id="127" name="Rounded Rectangle 126">
              <a:extLst>
                <a:ext uri="{FF2B5EF4-FFF2-40B4-BE49-F238E27FC236}">
                  <a16:creationId xmlns:a16="http://schemas.microsoft.com/office/drawing/2014/main" id="{106CC7B4-D60C-24E8-549E-B0CB8009F6DE}"/>
                </a:ext>
              </a:extLst>
            </p:cNvPr>
            <p:cNvSpPr/>
            <p:nvPr/>
          </p:nvSpPr>
          <p:spPr>
            <a:xfrm>
              <a:off x="3950566" y="3649318"/>
              <a:ext cx="2457505" cy="637542"/>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ounded Rectangle 133">
              <a:extLst>
                <a:ext uri="{FF2B5EF4-FFF2-40B4-BE49-F238E27FC236}">
                  <a16:creationId xmlns:a16="http://schemas.microsoft.com/office/drawing/2014/main" id="{2F8465A6-59CB-84BF-3BEC-4199D83E847A}"/>
                </a:ext>
              </a:extLst>
            </p:cNvPr>
            <p:cNvSpPr/>
            <p:nvPr/>
          </p:nvSpPr>
          <p:spPr>
            <a:xfrm>
              <a:off x="4079095" y="3754731"/>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3830DF83-6463-2A8F-32E9-3662602723BE}"/>
                </a:ext>
              </a:extLst>
            </p:cNvPr>
            <p:cNvSpPr txBox="1"/>
            <p:nvPr/>
          </p:nvSpPr>
          <p:spPr>
            <a:xfrm>
              <a:off x="4161947" y="3807805"/>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2</a:t>
              </a:r>
            </a:p>
          </p:txBody>
        </p:sp>
        <p:cxnSp>
          <p:nvCxnSpPr>
            <p:cNvPr id="146" name="Straight Connector 145">
              <a:extLst>
                <a:ext uri="{FF2B5EF4-FFF2-40B4-BE49-F238E27FC236}">
                  <a16:creationId xmlns:a16="http://schemas.microsoft.com/office/drawing/2014/main" id="{00E4DC5C-E9A6-BF84-B9B7-B35A20C795FA}"/>
                </a:ext>
              </a:extLst>
            </p:cNvPr>
            <p:cNvCxnSpPr>
              <a:cxnSpLocks/>
            </p:cNvCxnSpPr>
            <p:nvPr/>
          </p:nvCxnSpPr>
          <p:spPr>
            <a:xfrm flipH="1">
              <a:off x="4936447" y="3800134"/>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7" name="Straight Connector 146">
              <a:extLst>
                <a:ext uri="{FF2B5EF4-FFF2-40B4-BE49-F238E27FC236}">
                  <a16:creationId xmlns:a16="http://schemas.microsoft.com/office/drawing/2014/main" id="{D0534BC0-976B-CDEE-454F-93C9EA07B23A}"/>
                </a:ext>
              </a:extLst>
            </p:cNvPr>
            <p:cNvCxnSpPr>
              <a:cxnSpLocks/>
            </p:cNvCxnSpPr>
            <p:nvPr/>
          </p:nvCxnSpPr>
          <p:spPr>
            <a:xfrm flipH="1">
              <a:off x="4936447" y="3910072"/>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8" name="Straight Connector 147">
              <a:extLst>
                <a:ext uri="{FF2B5EF4-FFF2-40B4-BE49-F238E27FC236}">
                  <a16:creationId xmlns:a16="http://schemas.microsoft.com/office/drawing/2014/main" id="{488A9705-CC2F-5B3B-D1FC-B0EE38976147}"/>
                </a:ext>
              </a:extLst>
            </p:cNvPr>
            <p:cNvCxnSpPr>
              <a:cxnSpLocks/>
            </p:cNvCxnSpPr>
            <p:nvPr/>
          </p:nvCxnSpPr>
          <p:spPr>
            <a:xfrm flipH="1">
              <a:off x="4936447" y="4025428"/>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048D93CC-A18E-E4BC-F7C8-B9EDF4BB454C}"/>
                </a:ext>
              </a:extLst>
            </p:cNvPr>
            <p:cNvCxnSpPr>
              <a:cxnSpLocks/>
            </p:cNvCxnSpPr>
            <p:nvPr/>
          </p:nvCxnSpPr>
          <p:spPr>
            <a:xfrm flipH="1">
              <a:off x="4936447" y="4139332"/>
              <a:ext cx="502618"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73" name="Rounded Rectangle 172">
              <a:extLst>
                <a:ext uri="{FF2B5EF4-FFF2-40B4-BE49-F238E27FC236}">
                  <a16:creationId xmlns:a16="http://schemas.microsoft.com/office/drawing/2014/main" id="{A1F37DCF-A2CA-1C5C-4EC1-65A0F8F1C562}"/>
                </a:ext>
              </a:extLst>
            </p:cNvPr>
            <p:cNvSpPr/>
            <p:nvPr/>
          </p:nvSpPr>
          <p:spPr>
            <a:xfrm>
              <a:off x="5439065" y="3754731"/>
              <a:ext cx="857352" cy="433011"/>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TextBox 173">
              <a:extLst>
                <a:ext uri="{FF2B5EF4-FFF2-40B4-BE49-F238E27FC236}">
                  <a16:creationId xmlns:a16="http://schemas.microsoft.com/office/drawing/2014/main" id="{AF4B9E1E-8616-6E29-E0AA-8F883AB93CC2}"/>
                </a:ext>
              </a:extLst>
            </p:cNvPr>
            <p:cNvSpPr txBox="1"/>
            <p:nvPr/>
          </p:nvSpPr>
          <p:spPr>
            <a:xfrm>
              <a:off x="5520755" y="3807861"/>
              <a:ext cx="691649" cy="239551"/>
            </a:xfrm>
            <a:prstGeom prst="rect">
              <a:avLst/>
            </a:prstGeom>
            <a:noFill/>
          </p:spPr>
          <p:txBody>
            <a:bodyPr wrap="square" lIns="0" tIns="0" rIns="0" bIns="0" rtlCol="0" anchor="t">
              <a:spAutoFit/>
            </a:bodyPr>
            <a:lstStyle/>
            <a:p>
              <a:pPr algn="ctr"/>
              <a:r>
                <a:rPr lang="en-US" sz="2000">
                  <a:latin typeface="Franklin Gothic Medium"/>
                  <a:cs typeface="Calibri"/>
                </a:rPr>
                <a:t>GPU 3</a:t>
              </a:r>
              <a:endParaRPr lang="en-US" sz="2000">
                <a:latin typeface="Franklin Gothic Medium" panose="020B0603020102020204" pitchFamily="34" charset="0"/>
                <a:cs typeface="Calibri" panose="020F0502020204030204" pitchFamily="34" charset="0"/>
              </a:endParaRPr>
            </a:p>
          </p:txBody>
        </p:sp>
      </p:grpSp>
      <p:sp>
        <p:nvSpPr>
          <p:cNvPr id="175" name="Rectangle 174">
            <a:extLst>
              <a:ext uri="{FF2B5EF4-FFF2-40B4-BE49-F238E27FC236}">
                <a16:creationId xmlns:a16="http://schemas.microsoft.com/office/drawing/2014/main" id="{FCF570BD-7D89-7BB9-24E7-34C4C6511148}"/>
              </a:ext>
            </a:extLst>
          </p:cNvPr>
          <p:cNvSpPr/>
          <p:nvPr/>
        </p:nvSpPr>
        <p:spPr>
          <a:xfrm>
            <a:off x="1380988" y="3395519"/>
            <a:ext cx="5402317" cy="2107385"/>
          </a:xfrm>
          <a:prstGeom prst="rect">
            <a:avLst/>
          </a:prstGeom>
          <a:noFill/>
          <a:ln w="38100">
            <a:solidFill>
              <a:srgbClr val="ED7D3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a:extLst>
              <a:ext uri="{FF2B5EF4-FFF2-40B4-BE49-F238E27FC236}">
                <a16:creationId xmlns:a16="http://schemas.microsoft.com/office/drawing/2014/main" id="{3439B4EE-56C2-1DDF-635A-1200D8FEA92E}"/>
              </a:ext>
            </a:extLst>
          </p:cNvPr>
          <p:cNvCxnSpPr>
            <a:cxnSpLocks/>
          </p:cNvCxnSpPr>
          <p:nvPr/>
        </p:nvCxnSpPr>
        <p:spPr>
          <a:xfrm flipV="1">
            <a:off x="2019278" y="4020938"/>
            <a:ext cx="1161" cy="848564"/>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0" name="Straight Connector 159">
            <a:extLst>
              <a:ext uri="{FF2B5EF4-FFF2-40B4-BE49-F238E27FC236}">
                <a16:creationId xmlns:a16="http://schemas.microsoft.com/office/drawing/2014/main" id="{2D1488D8-983D-6904-360E-94D09FD4DE4B}"/>
              </a:ext>
            </a:extLst>
          </p:cNvPr>
          <p:cNvCxnSpPr>
            <a:cxnSpLocks/>
          </p:cNvCxnSpPr>
          <p:nvPr/>
        </p:nvCxnSpPr>
        <p:spPr>
          <a:xfrm flipV="1">
            <a:off x="3379249" y="4020938"/>
            <a:ext cx="1160" cy="848564"/>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2" name="Straight Connector 161">
            <a:extLst>
              <a:ext uri="{FF2B5EF4-FFF2-40B4-BE49-F238E27FC236}">
                <a16:creationId xmlns:a16="http://schemas.microsoft.com/office/drawing/2014/main" id="{D4818EE4-E3FD-779F-D0E6-A60A9C65393F}"/>
              </a:ext>
            </a:extLst>
          </p:cNvPr>
          <p:cNvCxnSpPr>
            <a:cxnSpLocks/>
            <a:stCxn id="163" idx="0"/>
          </p:cNvCxnSpPr>
          <p:nvPr/>
        </p:nvCxnSpPr>
        <p:spPr>
          <a:xfrm flipH="1" flipV="1">
            <a:off x="4774091" y="4027915"/>
            <a:ext cx="9921" cy="85171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243A07D3-8D77-7A34-1151-284E22DD6C6A}"/>
              </a:ext>
            </a:extLst>
          </p:cNvPr>
          <p:cNvCxnSpPr>
            <a:cxnSpLocks/>
          </p:cNvCxnSpPr>
          <p:nvPr/>
        </p:nvCxnSpPr>
        <p:spPr>
          <a:xfrm flipV="1">
            <a:off x="6143982" y="4027915"/>
            <a:ext cx="1161" cy="85171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BEC6ABEA-A21C-BC4D-C146-DD6752DF37A9}"/>
              </a:ext>
            </a:extLst>
          </p:cNvPr>
          <p:cNvCxnSpPr>
            <a:cxnSpLocks/>
          </p:cNvCxnSpPr>
          <p:nvPr/>
        </p:nvCxnSpPr>
        <p:spPr>
          <a:xfrm flipH="1">
            <a:off x="2002178" y="4046781"/>
            <a:ext cx="4142966" cy="80969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FEE9091B-F9E5-39D6-6142-101675775908}"/>
              </a:ext>
            </a:extLst>
          </p:cNvPr>
          <p:cNvCxnSpPr>
            <a:cxnSpLocks/>
          </p:cNvCxnSpPr>
          <p:nvPr/>
        </p:nvCxnSpPr>
        <p:spPr>
          <a:xfrm flipH="1" flipV="1">
            <a:off x="2028585" y="4030956"/>
            <a:ext cx="4115397" cy="84867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Slide Number Placeholder 355">
            <a:extLst>
              <a:ext uri="{FF2B5EF4-FFF2-40B4-BE49-F238E27FC236}">
                <a16:creationId xmlns:a16="http://schemas.microsoft.com/office/drawing/2014/main" id="{8A8A0416-CB5B-A0E1-ABAB-52D4E66E8019}"/>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7</a:t>
            </a:fld>
            <a:endParaRPr lang="en-US"/>
          </a:p>
        </p:txBody>
      </p:sp>
    </p:spTree>
    <p:custDataLst>
      <p:tags r:id="rId1"/>
    </p:custDataLst>
    <p:extLst>
      <p:ext uri="{BB962C8B-B14F-4D97-AF65-F5344CB8AC3E}">
        <p14:creationId xmlns:p14="http://schemas.microsoft.com/office/powerpoint/2010/main" val="34467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FB465-C282-E981-F695-AA6127754A8D}"/>
            </a:ext>
          </a:extLst>
        </p:cNvPr>
        <p:cNvGrpSpPr/>
        <p:nvPr/>
      </p:nvGrpSpPr>
      <p:grpSpPr>
        <a:xfrm>
          <a:off x="0" y="0"/>
          <a:ext cx="0" cy="0"/>
          <a:chOff x="0" y="0"/>
          <a:chExt cx="0" cy="0"/>
        </a:xfrm>
      </p:grpSpPr>
      <p:sp>
        <p:nvSpPr>
          <p:cNvPr id="122" name="Rounded Rectangle 121">
            <a:extLst>
              <a:ext uri="{FF2B5EF4-FFF2-40B4-BE49-F238E27FC236}">
                <a16:creationId xmlns:a16="http://schemas.microsoft.com/office/drawing/2014/main" id="{91DF85B7-C51A-959A-3D43-EACE67C70BB3}"/>
              </a:ext>
            </a:extLst>
          </p:cNvPr>
          <p:cNvSpPr/>
          <p:nvPr/>
        </p:nvSpPr>
        <p:spPr>
          <a:xfrm>
            <a:off x="2800416" y="3959776"/>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a:extLst>
              <a:ext uri="{FF2B5EF4-FFF2-40B4-BE49-F238E27FC236}">
                <a16:creationId xmlns:a16="http://schemas.microsoft.com/office/drawing/2014/main" id="{5C00450A-1C3A-44E5-8F21-266D1A22934D}"/>
              </a:ext>
            </a:extLst>
          </p:cNvPr>
          <p:cNvSpPr/>
          <p:nvPr/>
        </p:nvSpPr>
        <p:spPr>
          <a:xfrm>
            <a:off x="707550" y="3957405"/>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9051065F-B0CC-5905-9835-46852965C5D7}"/>
              </a:ext>
            </a:extLst>
          </p:cNvPr>
          <p:cNvSpPr/>
          <p:nvPr/>
        </p:nvSpPr>
        <p:spPr>
          <a:xfrm>
            <a:off x="1828559" y="403472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Connector 127">
            <a:extLst>
              <a:ext uri="{FF2B5EF4-FFF2-40B4-BE49-F238E27FC236}">
                <a16:creationId xmlns:a16="http://schemas.microsoft.com/office/drawing/2014/main" id="{1F4EA940-2355-268D-A490-7D73D0FDFD93}"/>
              </a:ext>
            </a:extLst>
          </p:cNvPr>
          <p:cNvCxnSpPr>
            <a:cxnSpLocks/>
          </p:cNvCxnSpPr>
          <p:nvPr/>
        </p:nvCxnSpPr>
        <p:spPr>
          <a:xfrm flipH="1">
            <a:off x="1445814" y="4070431"/>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2DA536DE-C51A-CFA9-95B4-BD35432ABB78}"/>
              </a:ext>
            </a:extLst>
          </p:cNvPr>
          <p:cNvCxnSpPr>
            <a:cxnSpLocks/>
          </p:cNvCxnSpPr>
          <p:nvPr/>
        </p:nvCxnSpPr>
        <p:spPr>
          <a:xfrm flipH="1">
            <a:off x="1445814" y="4156898"/>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1D43C299-9CB0-69C3-0C98-87B17588E71B}"/>
              </a:ext>
            </a:extLst>
          </p:cNvPr>
          <p:cNvCxnSpPr>
            <a:cxnSpLocks/>
          </p:cNvCxnSpPr>
          <p:nvPr/>
        </p:nvCxnSpPr>
        <p:spPr>
          <a:xfrm flipH="1">
            <a:off x="1445814" y="424762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2" name="Straight Connector 201">
            <a:extLst>
              <a:ext uri="{FF2B5EF4-FFF2-40B4-BE49-F238E27FC236}">
                <a16:creationId xmlns:a16="http://schemas.microsoft.com/office/drawing/2014/main" id="{10DA984F-C846-F9A2-7830-BE64AE5F473B}"/>
              </a:ext>
            </a:extLst>
          </p:cNvPr>
          <p:cNvCxnSpPr>
            <a:cxnSpLocks/>
          </p:cNvCxnSpPr>
          <p:nvPr/>
        </p:nvCxnSpPr>
        <p:spPr>
          <a:xfrm flipH="1">
            <a:off x="1445814" y="433721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3" name="Straight Connector 202">
            <a:extLst>
              <a:ext uri="{FF2B5EF4-FFF2-40B4-BE49-F238E27FC236}">
                <a16:creationId xmlns:a16="http://schemas.microsoft.com/office/drawing/2014/main" id="{181AA0A6-190F-FF15-BB60-91ABAADDF89F}"/>
              </a:ext>
            </a:extLst>
          </p:cNvPr>
          <p:cNvCxnSpPr>
            <a:cxnSpLocks/>
          </p:cNvCxnSpPr>
          <p:nvPr/>
        </p:nvCxnSpPr>
        <p:spPr>
          <a:xfrm flipH="1">
            <a:off x="2481436" y="4162335"/>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17A4C7F7-B64D-A148-145D-B5F522D409EA}"/>
              </a:ext>
            </a:extLst>
          </p:cNvPr>
          <p:cNvCxnSpPr>
            <a:cxnSpLocks/>
          </p:cNvCxnSpPr>
          <p:nvPr/>
        </p:nvCxnSpPr>
        <p:spPr>
          <a:xfrm flipH="1" flipV="1">
            <a:off x="2482448" y="4262652"/>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5" name="Rounded Rectangle 204">
            <a:extLst>
              <a:ext uri="{FF2B5EF4-FFF2-40B4-BE49-F238E27FC236}">
                <a16:creationId xmlns:a16="http://schemas.microsoft.com/office/drawing/2014/main" id="{46C2CF74-006A-FB09-C01A-A514E9065E32}"/>
              </a:ext>
            </a:extLst>
          </p:cNvPr>
          <p:cNvSpPr/>
          <p:nvPr/>
        </p:nvSpPr>
        <p:spPr>
          <a:xfrm>
            <a:off x="2898291" y="4042683"/>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a:extLst>
              <a:ext uri="{FF2B5EF4-FFF2-40B4-BE49-F238E27FC236}">
                <a16:creationId xmlns:a16="http://schemas.microsoft.com/office/drawing/2014/main" id="{580F8AD1-6F75-DDB5-C105-BBB577AC5658}"/>
              </a:ext>
            </a:extLst>
          </p:cNvPr>
          <p:cNvCxnSpPr>
            <a:cxnSpLocks/>
          </p:cNvCxnSpPr>
          <p:nvPr/>
        </p:nvCxnSpPr>
        <p:spPr>
          <a:xfrm flipH="1">
            <a:off x="3551167" y="407839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7" name="Straight Connector 206">
            <a:extLst>
              <a:ext uri="{FF2B5EF4-FFF2-40B4-BE49-F238E27FC236}">
                <a16:creationId xmlns:a16="http://schemas.microsoft.com/office/drawing/2014/main" id="{08B3B9C5-8D12-7519-8576-15748D11FD04}"/>
              </a:ext>
            </a:extLst>
          </p:cNvPr>
          <p:cNvCxnSpPr>
            <a:cxnSpLocks/>
          </p:cNvCxnSpPr>
          <p:nvPr/>
        </p:nvCxnSpPr>
        <p:spPr>
          <a:xfrm flipH="1">
            <a:off x="3551167" y="4164861"/>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8" name="Straight Connector 207">
            <a:extLst>
              <a:ext uri="{FF2B5EF4-FFF2-40B4-BE49-F238E27FC236}">
                <a16:creationId xmlns:a16="http://schemas.microsoft.com/office/drawing/2014/main" id="{309EDC3D-0531-E163-35DA-C1B9512089EE}"/>
              </a:ext>
            </a:extLst>
          </p:cNvPr>
          <p:cNvCxnSpPr>
            <a:cxnSpLocks/>
          </p:cNvCxnSpPr>
          <p:nvPr/>
        </p:nvCxnSpPr>
        <p:spPr>
          <a:xfrm flipH="1">
            <a:off x="3551167" y="425558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9" name="Straight Connector 208">
            <a:extLst>
              <a:ext uri="{FF2B5EF4-FFF2-40B4-BE49-F238E27FC236}">
                <a16:creationId xmlns:a16="http://schemas.microsoft.com/office/drawing/2014/main" id="{21CC99ED-24F1-BC4F-663C-25A2E3FF1C3D}"/>
              </a:ext>
            </a:extLst>
          </p:cNvPr>
          <p:cNvCxnSpPr>
            <a:cxnSpLocks/>
          </p:cNvCxnSpPr>
          <p:nvPr/>
        </p:nvCxnSpPr>
        <p:spPr>
          <a:xfrm flipH="1">
            <a:off x="3551167" y="4345175"/>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10" name="Rounded Rectangle 209">
            <a:extLst>
              <a:ext uri="{FF2B5EF4-FFF2-40B4-BE49-F238E27FC236}">
                <a16:creationId xmlns:a16="http://schemas.microsoft.com/office/drawing/2014/main" id="{89FD7580-600B-322C-6E31-21642F91A87D}"/>
              </a:ext>
            </a:extLst>
          </p:cNvPr>
          <p:cNvSpPr/>
          <p:nvPr/>
        </p:nvSpPr>
        <p:spPr>
          <a:xfrm>
            <a:off x="2799532" y="4967743"/>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ounded Rectangle 210">
            <a:extLst>
              <a:ext uri="{FF2B5EF4-FFF2-40B4-BE49-F238E27FC236}">
                <a16:creationId xmlns:a16="http://schemas.microsoft.com/office/drawing/2014/main" id="{09820385-A33B-D635-37B5-8CA3CB6911FF}"/>
              </a:ext>
            </a:extLst>
          </p:cNvPr>
          <p:cNvSpPr/>
          <p:nvPr/>
        </p:nvSpPr>
        <p:spPr>
          <a:xfrm>
            <a:off x="706666" y="4965372"/>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ounded Rectangle 211">
            <a:extLst>
              <a:ext uri="{FF2B5EF4-FFF2-40B4-BE49-F238E27FC236}">
                <a16:creationId xmlns:a16="http://schemas.microsoft.com/office/drawing/2014/main" id="{F6B2A813-84AC-B9A0-DC8F-59B93735277C}"/>
              </a:ext>
            </a:extLst>
          </p:cNvPr>
          <p:cNvSpPr/>
          <p:nvPr/>
        </p:nvSpPr>
        <p:spPr>
          <a:xfrm>
            <a:off x="1827675" y="5042688"/>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Connector 212">
            <a:extLst>
              <a:ext uri="{FF2B5EF4-FFF2-40B4-BE49-F238E27FC236}">
                <a16:creationId xmlns:a16="http://schemas.microsoft.com/office/drawing/2014/main" id="{081CFE72-962B-C686-F517-00DF68D636A8}"/>
              </a:ext>
            </a:extLst>
          </p:cNvPr>
          <p:cNvCxnSpPr>
            <a:cxnSpLocks/>
          </p:cNvCxnSpPr>
          <p:nvPr/>
        </p:nvCxnSpPr>
        <p:spPr>
          <a:xfrm flipH="1">
            <a:off x="1444930" y="507839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81E649E6-B167-BEE5-2BB8-A2F8A09C296E}"/>
              </a:ext>
            </a:extLst>
          </p:cNvPr>
          <p:cNvCxnSpPr>
            <a:cxnSpLocks/>
          </p:cNvCxnSpPr>
          <p:nvPr/>
        </p:nvCxnSpPr>
        <p:spPr>
          <a:xfrm flipH="1">
            <a:off x="1444930" y="516486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5" name="Straight Connector 214">
            <a:extLst>
              <a:ext uri="{FF2B5EF4-FFF2-40B4-BE49-F238E27FC236}">
                <a16:creationId xmlns:a16="http://schemas.microsoft.com/office/drawing/2014/main" id="{09CE29B0-93A4-B9F7-AE05-5B8A26EA8089}"/>
              </a:ext>
            </a:extLst>
          </p:cNvPr>
          <p:cNvCxnSpPr>
            <a:cxnSpLocks/>
          </p:cNvCxnSpPr>
          <p:nvPr/>
        </p:nvCxnSpPr>
        <p:spPr>
          <a:xfrm flipH="1">
            <a:off x="1444930" y="525559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6" name="Straight Connector 215">
            <a:extLst>
              <a:ext uri="{FF2B5EF4-FFF2-40B4-BE49-F238E27FC236}">
                <a16:creationId xmlns:a16="http://schemas.microsoft.com/office/drawing/2014/main" id="{9A4F0275-9C62-4BB9-EFDE-37AFB6A8B0D7}"/>
              </a:ext>
            </a:extLst>
          </p:cNvPr>
          <p:cNvCxnSpPr>
            <a:cxnSpLocks/>
          </p:cNvCxnSpPr>
          <p:nvPr/>
        </p:nvCxnSpPr>
        <p:spPr>
          <a:xfrm flipH="1">
            <a:off x="1444930" y="5345180"/>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7" name="Straight Connector 216">
            <a:extLst>
              <a:ext uri="{FF2B5EF4-FFF2-40B4-BE49-F238E27FC236}">
                <a16:creationId xmlns:a16="http://schemas.microsoft.com/office/drawing/2014/main" id="{8D0E77E2-F065-9910-5BC1-0EC1760F38FE}"/>
              </a:ext>
            </a:extLst>
          </p:cNvPr>
          <p:cNvCxnSpPr>
            <a:cxnSpLocks/>
          </p:cNvCxnSpPr>
          <p:nvPr/>
        </p:nvCxnSpPr>
        <p:spPr>
          <a:xfrm flipH="1">
            <a:off x="2480552" y="5170303"/>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3A2EA763-99F8-AB18-887C-0F6C2C35E2E1}"/>
              </a:ext>
            </a:extLst>
          </p:cNvPr>
          <p:cNvCxnSpPr>
            <a:cxnSpLocks/>
          </p:cNvCxnSpPr>
          <p:nvPr/>
        </p:nvCxnSpPr>
        <p:spPr>
          <a:xfrm flipH="1" flipV="1">
            <a:off x="2481564" y="5270619"/>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9" name="Straight Connector 218">
            <a:extLst>
              <a:ext uri="{FF2B5EF4-FFF2-40B4-BE49-F238E27FC236}">
                <a16:creationId xmlns:a16="http://schemas.microsoft.com/office/drawing/2014/main" id="{832CEB3A-5908-B575-52DB-22E98A4BB2CE}"/>
              </a:ext>
            </a:extLst>
          </p:cNvPr>
          <p:cNvCxnSpPr>
            <a:cxnSpLocks/>
          </p:cNvCxnSpPr>
          <p:nvPr/>
        </p:nvCxnSpPr>
        <p:spPr>
          <a:xfrm flipH="1">
            <a:off x="3550283" y="5086361"/>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0" name="Straight Connector 219">
            <a:extLst>
              <a:ext uri="{FF2B5EF4-FFF2-40B4-BE49-F238E27FC236}">
                <a16:creationId xmlns:a16="http://schemas.microsoft.com/office/drawing/2014/main" id="{F5777FC6-CAA5-9036-85A6-4FF1BB10784A}"/>
              </a:ext>
            </a:extLst>
          </p:cNvPr>
          <p:cNvCxnSpPr>
            <a:cxnSpLocks/>
          </p:cNvCxnSpPr>
          <p:nvPr/>
        </p:nvCxnSpPr>
        <p:spPr>
          <a:xfrm flipH="1">
            <a:off x="3550283" y="5172828"/>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1" name="Straight Connector 220">
            <a:extLst>
              <a:ext uri="{FF2B5EF4-FFF2-40B4-BE49-F238E27FC236}">
                <a16:creationId xmlns:a16="http://schemas.microsoft.com/office/drawing/2014/main" id="{BAA53723-C86C-EC44-896A-634F6165CAC3}"/>
              </a:ext>
            </a:extLst>
          </p:cNvPr>
          <p:cNvCxnSpPr>
            <a:cxnSpLocks/>
          </p:cNvCxnSpPr>
          <p:nvPr/>
        </p:nvCxnSpPr>
        <p:spPr>
          <a:xfrm flipH="1">
            <a:off x="3550283" y="526355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6FCE9ED7-B50C-460A-6FE9-3F6F3B44873B}"/>
              </a:ext>
            </a:extLst>
          </p:cNvPr>
          <p:cNvCxnSpPr>
            <a:cxnSpLocks/>
          </p:cNvCxnSpPr>
          <p:nvPr/>
        </p:nvCxnSpPr>
        <p:spPr>
          <a:xfrm flipH="1">
            <a:off x="3550283" y="535314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3" name="Straight Connector 222">
            <a:extLst>
              <a:ext uri="{FF2B5EF4-FFF2-40B4-BE49-F238E27FC236}">
                <a16:creationId xmlns:a16="http://schemas.microsoft.com/office/drawing/2014/main" id="{F9CAF78B-D702-04A8-1674-0843B2DF5A21}"/>
              </a:ext>
            </a:extLst>
          </p:cNvPr>
          <p:cNvCxnSpPr>
            <a:cxnSpLocks/>
          </p:cNvCxnSpPr>
          <p:nvPr/>
        </p:nvCxnSpPr>
        <p:spPr>
          <a:xfrm flipV="1">
            <a:off x="1118492" y="4375287"/>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4" name="Straight Connector 223">
            <a:extLst>
              <a:ext uri="{FF2B5EF4-FFF2-40B4-BE49-F238E27FC236}">
                <a16:creationId xmlns:a16="http://schemas.microsoft.com/office/drawing/2014/main" id="{8BCF8542-FBE7-A6B7-B23D-DBE2A2D7E4ED}"/>
              </a:ext>
            </a:extLst>
          </p:cNvPr>
          <p:cNvCxnSpPr>
            <a:cxnSpLocks/>
          </p:cNvCxnSpPr>
          <p:nvPr/>
        </p:nvCxnSpPr>
        <p:spPr>
          <a:xfrm flipV="1">
            <a:off x="2154114" y="4375287"/>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5" name="Straight Connector 224">
            <a:extLst>
              <a:ext uri="{FF2B5EF4-FFF2-40B4-BE49-F238E27FC236}">
                <a16:creationId xmlns:a16="http://schemas.microsoft.com/office/drawing/2014/main" id="{E7E058DB-F1FB-47E3-A78A-7491C469C1D8}"/>
              </a:ext>
            </a:extLst>
          </p:cNvPr>
          <p:cNvCxnSpPr>
            <a:cxnSpLocks/>
          </p:cNvCxnSpPr>
          <p:nvPr/>
        </p:nvCxnSpPr>
        <p:spPr>
          <a:xfrm flipH="1">
            <a:off x="1105470" y="4395612"/>
            <a:ext cx="3154882" cy="636833"/>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3AECED7E-38BD-3B81-FF70-375258C1F65B}"/>
              </a:ext>
            </a:extLst>
          </p:cNvPr>
          <p:cNvCxnSpPr>
            <a:cxnSpLocks/>
          </p:cNvCxnSpPr>
          <p:nvPr/>
        </p:nvCxnSpPr>
        <p:spPr>
          <a:xfrm flipV="1">
            <a:off x="3216291" y="4380775"/>
            <a:ext cx="0" cy="94762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27" name="Rounded Rectangle 226">
            <a:extLst>
              <a:ext uri="{FF2B5EF4-FFF2-40B4-BE49-F238E27FC236}">
                <a16:creationId xmlns:a16="http://schemas.microsoft.com/office/drawing/2014/main" id="{B78135A2-C4C8-5304-C41E-E8F33D8C6FFE}"/>
              </a:ext>
            </a:extLst>
          </p:cNvPr>
          <p:cNvSpPr/>
          <p:nvPr/>
        </p:nvSpPr>
        <p:spPr>
          <a:xfrm>
            <a:off x="2897407" y="505065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a:extLst>
              <a:ext uri="{FF2B5EF4-FFF2-40B4-BE49-F238E27FC236}">
                <a16:creationId xmlns:a16="http://schemas.microsoft.com/office/drawing/2014/main" id="{E7CE8A01-FDEF-7EF9-E582-33EE8864F26A}"/>
              </a:ext>
            </a:extLst>
          </p:cNvPr>
          <p:cNvCxnSpPr>
            <a:cxnSpLocks/>
          </p:cNvCxnSpPr>
          <p:nvPr/>
        </p:nvCxnSpPr>
        <p:spPr>
          <a:xfrm flipV="1">
            <a:off x="4259467" y="4380775"/>
            <a:ext cx="884" cy="669876"/>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9" name="Straight Connector 228">
            <a:extLst>
              <a:ext uri="{FF2B5EF4-FFF2-40B4-BE49-F238E27FC236}">
                <a16:creationId xmlns:a16="http://schemas.microsoft.com/office/drawing/2014/main" id="{2603995F-D8F6-0DBA-D890-5F0E18CCC8A0}"/>
              </a:ext>
            </a:extLst>
          </p:cNvPr>
          <p:cNvCxnSpPr>
            <a:cxnSpLocks/>
          </p:cNvCxnSpPr>
          <p:nvPr/>
        </p:nvCxnSpPr>
        <p:spPr>
          <a:xfrm flipH="1" flipV="1">
            <a:off x="1125579" y="4383166"/>
            <a:ext cx="3133888" cy="667485"/>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0" name="Rounded Rectangle 229">
            <a:extLst>
              <a:ext uri="{FF2B5EF4-FFF2-40B4-BE49-F238E27FC236}">
                <a16:creationId xmlns:a16="http://schemas.microsoft.com/office/drawing/2014/main" id="{3D3E9F6C-6AEA-C1FB-2F82-DEB3C0315C5B}"/>
              </a:ext>
            </a:extLst>
          </p:cNvPr>
          <p:cNvSpPr/>
          <p:nvPr/>
        </p:nvSpPr>
        <p:spPr>
          <a:xfrm>
            <a:off x="3933029" y="505065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ounded Rectangle 230">
            <a:extLst>
              <a:ext uri="{FF2B5EF4-FFF2-40B4-BE49-F238E27FC236}">
                <a16:creationId xmlns:a16="http://schemas.microsoft.com/office/drawing/2014/main" id="{49D93855-5D36-2224-A829-C32DDC46ECC4}"/>
              </a:ext>
            </a:extLst>
          </p:cNvPr>
          <p:cNvSpPr/>
          <p:nvPr/>
        </p:nvSpPr>
        <p:spPr>
          <a:xfrm>
            <a:off x="792938" y="403472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3698566F-FEDD-A190-F2A1-966C59862C13}"/>
              </a:ext>
            </a:extLst>
          </p:cNvPr>
          <p:cNvSpPr txBox="1"/>
          <p:nvPr/>
        </p:nvSpPr>
        <p:spPr>
          <a:xfrm>
            <a:off x="787023" y="4091642"/>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5</a:t>
            </a:r>
            <a:endParaRPr lang="en-US" sz="1600">
              <a:latin typeface="Franklin Gothic Medium" panose="020B0603020102020204" pitchFamily="34" charset="0"/>
              <a:cs typeface="Calibri" panose="020F0502020204030204" pitchFamily="34" charset="0"/>
            </a:endParaRPr>
          </a:p>
        </p:txBody>
      </p:sp>
      <p:sp>
        <p:nvSpPr>
          <p:cNvPr id="233" name="Rounded Rectangle 232">
            <a:extLst>
              <a:ext uri="{FF2B5EF4-FFF2-40B4-BE49-F238E27FC236}">
                <a16:creationId xmlns:a16="http://schemas.microsoft.com/office/drawing/2014/main" id="{26EB5002-6D2F-1DB3-ADF9-B8D605A4D7A2}"/>
              </a:ext>
            </a:extLst>
          </p:cNvPr>
          <p:cNvSpPr/>
          <p:nvPr/>
        </p:nvSpPr>
        <p:spPr>
          <a:xfrm>
            <a:off x="792053" y="5042688"/>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ounded Rectangle 233">
            <a:extLst>
              <a:ext uri="{FF2B5EF4-FFF2-40B4-BE49-F238E27FC236}">
                <a16:creationId xmlns:a16="http://schemas.microsoft.com/office/drawing/2014/main" id="{0AD44E3C-A88F-71B8-FFEB-8A2632C0829D}"/>
              </a:ext>
            </a:extLst>
          </p:cNvPr>
          <p:cNvSpPr/>
          <p:nvPr/>
        </p:nvSpPr>
        <p:spPr>
          <a:xfrm>
            <a:off x="3933913" y="4042683"/>
            <a:ext cx="652876" cy="340566"/>
          </a:xfrm>
          <a:prstGeom prst="roundRect">
            <a:avLst/>
          </a:prstGeom>
          <a:solidFill>
            <a:schemeClr val="accent4">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TextBox 234">
            <a:extLst>
              <a:ext uri="{FF2B5EF4-FFF2-40B4-BE49-F238E27FC236}">
                <a16:creationId xmlns:a16="http://schemas.microsoft.com/office/drawing/2014/main" id="{EB2AD8E2-EC31-FB29-E622-3399D0456D6F}"/>
              </a:ext>
            </a:extLst>
          </p:cNvPr>
          <p:cNvSpPr txBox="1"/>
          <p:nvPr/>
        </p:nvSpPr>
        <p:spPr>
          <a:xfrm>
            <a:off x="1817247"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4</a:t>
            </a:r>
            <a:endParaRPr lang="en-US" sz="1600">
              <a:latin typeface="Franklin Gothic Medium" panose="020B0603020102020204" pitchFamily="34" charset="0"/>
              <a:cs typeface="Calibri" panose="020F0502020204030204" pitchFamily="34" charset="0"/>
            </a:endParaRPr>
          </a:p>
        </p:txBody>
      </p:sp>
      <p:sp>
        <p:nvSpPr>
          <p:cNvPr id="236" name="TextBox 235">
            <a:extLst>
              <a:ext uri="{FF2B5EF4-FFF2-40B4-BE49-F238E27FC236}">
                <a16:creationId xmlns:a16="http://schemas.microsoft.com/office/drawing/2014/main" id="{218AA3BA-FD9A-A579-C9C1-9CC7BC4F3FF9}"/>
              </a:ext>
            </a:extLst>
          </p:cNvPr>
          <p:cNvSpPr txBox="1"/>
          <p:nvPr/>
        </p:nvSpPr>
        <p:spPr>
          <a:xfrm>
            <a:off x="793119" y="5106191"/>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7</a:t>
            </a:r>
            <a:endParaRPr lang="en-US" sz="1600">
              <a:latin typeface="Franklin Gothic Medium" panose="020B0603020102020204" pitchFamily="34" charset="0"/>
              <a:cs typeface="Calibri" panose="020F0502020204030204" pitchFamily="34" charset="0"/>
            </a:endParaRPr>
          </a:p>
        </p:txBody>
      </p:sp>
      <p:sp>
        <p:nvSpPr>
          <p:cNvPr id="237" name="TextBox 236">
            <a:extLst>
              <a:ext uri="{FF2B5EF4-FFF2-40B4-BE49-F238E27FC236}">
                <a16:creationId xmlns:a16="http://schemas.microsoft.com/office/drawing/2014/main" id="{848833DC-B036-BD69-2655-615185527B63}"/>
              </a:ext>
            </a:extLst>
          </p:cNvPr>
          <p:cNvSpPr txBox="1"/>
          <p:nvPr/>
        </p:nvSpPr>
        <p:spPr>
          <a:xfrm>
            <a:off x="1820730" y="5109673"/>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6</a:t>
            </a:r>
            <a:endParaRPr lang="en-US" sz="1600">
              <a:latin typeface="Franklin Gothic Medium" panose="020B0603020102020204" pitchFamily="34" charset="0"/>
              <a:cs typeface="Calibri" panose="020F0502020204030204" pitchFamily="34" charset="0"/>
            </a:endParaRPr>
          </a:p>
        </p:txBody>
      </p:sp>
      <p:sp>
        <p:nvSpPr>
          <p:cNvPr id="238" name="TextBox 237">
            <a:extLst>
              <a:ext uri="{FF2B5EF4-FFF2-40B4-BE49-F238E27FC236}">
                <a16:creationId xmlns:a16="http://schemas.microsoft.com/office/drawing/2014/main" id="{7E431070-018A-6704-7BE2-C7C508BAD9D6}"/>
              </a:ext>
            </a:extLst>
          </p:cNvPr>
          <p:cNvSpPr txBox="1"/>
          <p:nvPr/>
        </p:nvSpPr>
        <p:spPr>
          <a:xfrm>
            <a:off x="2896239"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2</a:t>
            </a:r>
            <a:endParaRPr lang="en-US" sz="1600">
              <a:latin typeface="Franklin Gothic Medium" panose="020B0603020102020204" pitchFamily="34" charset="0"/>
              <a:cs typeface="Calibri" panose="020F0502020204030204" pitchFamily="34" charset="0"/>
            </a:endParaRPr>
          </a:p>
        </p:txBody>
      </p:sp>
      <p:sp>
        <p:nvSpPr>
          <p:cNvPr id="239" name="TextBox 238">
            <a:extLst>
              <a:ext uri="{FF2B5EF4-FFF2-40B4-BE49-F238E27FC236}">
                <a16:creationId xmlns:a16="http://schemas.microsoft.com/office/drawing/2014/main" id="{782A102E-C5EE-B1E2-23DC-23C2022F2618}"/>
              </a:ext>
            </a:extLst>
          </p:cNvPr>
          <p:cNvSpPr txBox="1"/>
          <p:nvPr/>
        </p:nvSpPr>
        <p:spPr>
          <a:xfrm>
            <a:off x="3926463"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3</a:t>
            </a:r>
            <a:endParaRPr lang="en-US" sz="1600">
              <a:latin typeface="Franklin Gothic Medium" panose="020B0603020102020204" pitchFamily="34" charset="0"/>
              <a:cs typeface="Calibri" panose="020F0502020204030204" pitchFamily="34" charset="0"/>
            </a:endParaRPr>
          </a:p>
        </p:txBody>
      </p:sp>
      <p:sp>
        <p:nvSpPr>
          <p:cNvPr id="240" name="TextBox 239">
            <a:extLst>
              <a:ext uri="{FF2B5EF4-FFF2-40B4-BE49-F238E27FC236}">
                <a16:creationId xmlns:a16="http://schemas.microsoft.com/office/drawing/2014/main" id="{D5FBFBD7-6363-687F-7DBD-601EBA8BB54F}"/>
              </a:ext>
            </a:extLst>
          </p:cNvPr>
          <p:cNvSpPr txBox="1"/>
          <p:nvPr/>
        </p:nvSpPr>
        <p:spPr>
          <a:xfrm>
            <a:off x="2908431" y="5113156"/>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0</a:t>
            </a:r>
            <a:endParaRPr lang="en-US" sz="1600">
              <a:latin typeface="Franklin Gothic Medium" panose="020B0603020102020204" pitchFamily="34" charset="0"/>
              <a:cs typeface="Calibri" panose="020F0502020204030204" pitchFamily="34" charset="0"/>
            </a:endParaRPr>
          </a:p>
        </p:txBody>
      </p:sp>
      <p:sp>
        <p:nvSpPr>
          <p:cNvPr id="241" name="TextBox 240">
            <a:extLst>
              <a:ext uri="{FF2B5EF4-FFF2-40B4-BE49-F238E27FC236}">
                <a16:creationId xmlns:a16="http://schemas.microsoft.com/office/drawing/2014/main" id="{1AC6C087-E165-266E-B74C-C123E846E201}"/>
              </a:ext>
            </a:extLst>
          </p:cNvPr>
          <p:cNvSpPr txBox="1"/>
          <p:nvPr/>
        </p:nvSpPr>
        <p:spPr>
          <a:xfrm>
            <a:off x="3926463" y="5106190"/>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1</a:t>
            </a:r>
            <a:endParaRPr lang="en-US" sz="1600">
              <a:latin typeface="Franklin Gothic Medium" panose="020B0603020102020204" pitchFamily="34" charset="0"/>
              <a:cs typeface="Calibri" panose="020F0502020204030204" pitchFamily="34" charset="0"/>
            </a:endParaRPr>
          </a:p>
        </p:txBody>
      </p:sp>
      <p:sp>
        <p:nvSpPr>
          <p:cNvPr id="18" name="Title 1">
            <a:extLst>
              <a:ext uri="{FF2B5EF4-FFF2-40B4-BE49-F238E27FC236}">
                <a16:creationId xmlns:a16="http://schemas.microsoft.com/office/drawing/2014/main" id="{3267FF28-BA52-C357-FA35-DC6F66D4C33B}"/>
              </a:ext>
            </a:extLst>
          </p:cNvPr>
          <p:cNvSpPr>
            <a:spLocks noGrp="1"/>
          </p:cNvSpPr>
          <p:nvPr>
            <p:ph type="title"/>
          </p:nvPr>
        </p:nvSpPr>
        <p:spPr>
          <a:xfrm>
            <a:off x="838200" y="327547"/>
            <a:ext cx="10515600" cy="1325563"/>
          </a:xfrm>
        </p:spPr>
        <p:txBody>
          <a:bodyPr/>
          <a:lstStyle/>
          <a:p>
            <a:r>
              <a:rPr lang="en-US"/>
              <a:t>NON-UNIFORM BANDWIDTH -&gt; NUMA</a:t>
            </a:r>
          </a:p>
        </p:txBody>
      </p:sp>
      <p:cxnSp>
        <p:nvCxnSpPr>
          <p:cNvPr id="5" name="Straight Connector 4">
            <a:extLst>
              <a:ext uri="{FF2B5EF4-FFF2-40B4-BE49-F238E27FC236}">
                <a16:creationId xmlns:a16="http://schemas.microsoft.com/office/drawing/2014/main" id="{54F1CA9D-63DE-6B4E-3024-0889D02838B0}"/>
              </a:ext>
            </a:extLst>
          </p:cNvPr>
          <p:cNvCxnSpPr>
            <a:cxnSpLocks/>
          </p:cNvCxnSpPr>
          <p:nvPr/>
        </p:nvCxnSpPr>
        <p:spPr>
          <a:xfrm flipV="1">
            <a:off x="10398768" y="4804833"/>
            <a:ext cx="0" cy="272435"/>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81CCE338-1AB1-1A94-D8B6-1D08E7645720}"/>
              </a:ext>
            </a:extLst>
          </p:cNvPr>
          <p:cNvCxnSpPr>
            <a:cxnSpLocks/>
          </p:cNvCxnSpPr>
          <p:nvPr/>
        </p:nvCxnSpPr>
        <p:spPr>
          <a:xfrm flipV="1">
            <a:off x="4602681" y="3018898"/>
            <a:ext cx="722009" cy="105337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1753CF5-F20E-C5BE-6C8B-96FB5CE482CC}"/>
              </a:ext>
            </a:extLst>
          </p:cNvPr>
          <p:cNvCxnSpPr>
            <a:cxnSpLocks/>
          </p:cNvCxnSpPr>
          <p:nvPr/>
        </p:nvCxnSpPr>
        <p:spPr>
          <a:xfrm>
            <a:off x="4602681" y="4419621"/>
            <a:ext cx="721125" cy="21108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7" name="Rounded Rectangle 56">
            <a:extLst>
              <a:ext uri="{FF2B5EF4-FFF2-40B4-BE49-F238E27FC236}">
                <a16:creationId xmlns:a16="http://schemas.microsoft.com/office/drawing/2014/main" id="{5516D360-A02C-6B23-D3F3-02A079C946D2}"/>
              </a:ext>
            </a:extLst>
          </p:cNvPr>
          <p:cNvSpPr/>
          <p:nvPr/>
        </p:nvSpPr>
        <p:spPr>
          <a:xfrm>
            <a:off x="5326364" y="2967319"/>
            <a:ext cx="3385437" cy="3631066"/>
          </a:xfrm>
          <a:prstGeom prst="roundRect">
            <a:avLst>
              <a:gd name="adj" fmla="val 2633"/>
            </a:avLst>
          </a:prstGeom>
          <a:solidFill>
            <a:schemeClr val="accent4">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2">
            <a:extLst>
              <a:ext uri="{FF2B5EF4-FFF2-40B4-BE49-F238E27FC236}">
                <a16:creationId xmlns:a16="http://schemas.microsoft.com/office/drawing/2014/main" id="{049989CB-68BE-728F-B950-DE17490FA472}"/>
              </a:ext>
            </a:extLst>
          </p:cNvPr>
          <p:cNvSpPr>
            <a:spLocks noGrp="1"/>
          </p:cNvSpPr>
          <p:nvPr>
            <p:ph idx="1"/>
          </p:nvPr>
        </p:nvSpPr>
        <p:spPr>
          <a:xfrm>
            <a:off x="838198" y="1503119"/>
            <a:ext cx="11095893" cy="541304"/>
          </a:xfrm>
        </p:spPr>
        <p:txBody>
          <a:bodyPr>
            <a:noAutofit/>
          </a:bodyPr>
          <a:lstStyle/>
          <a:p>
            <a:pPr marL="0" indent="0">
              <a:buNone/>
            </a:pPr>
            <a:r>
              <a:rPr lang="en-US">
                <a:latin typeface="Tw Cen MT" panose="020B0602020104020603" pitchFamily="34" charset="77"/>
              </a:rPr>
              <a:t>Memory access bandwidth varies across the system</a:t>
            </a:r>
          </a:p>
          <a:p>
            <a:pPr marL="0" indent="0">
              <a:buNone/>
            </a:pPr>
            <a:endParaRPr lang="en-US">
              <a:latin typeface="Tw Cen MT" panose="020B0602020104020603" pitchFamily="34" charset="77"/>
            </a:endParaRPr>
          </a:p>
        </p:txBody>
      </p:sp>
      <p:grpSp>
        <p:nvGrpSpPr>
          <p:cNvPr id="59" name="Group 58">
            <a:extLst>
              <a:ext uri="{FF2B5EF4-FFF2-40B4-BE49-F238E27FC236}">
                <a16:creationId xmlns:a16="http://schemas.microsoft.com/office/drawing/2014/main" id="{C51734F4-A685-29E8-5C4C-E9026D74A467}"/>
              </a:ext>
            </a:extLst>
          </p:cNvPr>
          <p:cNvGrpSpPr/>
          <p:nvPr/>
        </p:nvGrpSpPr>
        <p:grpSpPr>
          <a:xfrm>
            <a:off x="5813361" y="3040908"/>
            <a:ext cx="2559704" cy="1968240"/>
            <a:chOff x="6480463" y="769036"/>
            <a:chExt cx="3314760" cy="2494609"/>
          </a:xfrm>
        </p:grpSpPr>
        <p:sp>
          <p:nvSpPr>
            <p:cNvPr id="60" name="Rectangle 59">
              <a:extLst>
                <a:ext uri="{FF2B5EF4-FFF2-40B4-BE49-F238E27FC236}">
                  <a16:creationId xmlns:a16="http://schemas.microsoft.com/office/drawing/2014/main" id="{45E8CFBD-C2CE-78A9-35E4-3834D355A7F0}"/>
                </a:ext>
              </a:extLst>
            </p:cNvPr>
            <p:cNvSpPr/>
            <p:nvPr/>
          </p:nvSpPr>
          <p:spPr>
            <a:xfrm>
              <a:off x="6480463" y="769036"/>
              <a:ext cx="3046491"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61" name="Rectangle 60">
              <a:extLst>
                <a:ext uri="{FF2B5EF4-FFF2-40B4-BE49-F238E27FC236}">
                  <a16:creationId xmlns:a16="http://schemas.microsoft.com/office/drawing/2014/main" id="{60BF45A7-BF42-51D6-A9BD-072F5093780E}"/>
                </a:ext>
              </a:extLst>
            </p:cNvPr>
            <p:cNvSpPr/>
            <p:nvPr/>
          </p:nvSpPr>
          <p:spPr>
            <a:xfrm>
              <a:off x="6615826" y="892403"/>
              <a:ext cx="3046036"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62" name="Rectangle 61">
              <a:extLst>
                <a:ext uri="{FF2B5EF4-FFF2-40B4-BE49-F238E27FC236}">
                  <a16:creationId xmlns:a16="http://schemas.microsoft.com/office/drawing/2014/main" id="{AEE3CE65-C312-1D2D-8174-EDEA9B850374}"/>
                </a:ext>
              </a:extLst>
            </p:cNvPr>
            <p:cNvSpPr/>
            <p:nvPr/>
          </p:nvSpPr>
          <p:spPr>
            <a:xfrm>
              <a:off x="6750192" y="1026685"/>
              <a:ext cx="3045030"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63" name="Rounded Rectangle 62">
              <a:extLst>
                <a:ext uri="{FF2B5EF4-FFF2-40B4-BE49-F238E27FC236}">
                  <a16:creationId xmlns:a16="http://schemas.microsoft.com/office/drawing/2014/main" id="{20EB5210-57CE-8DA6-F7BF-3E5F1A9A0176}"/>
                </a:ext>
              </a:extLst>
            </p:cNvPr>
            <p:cNvSpPr/>
            <p:nvPr/>
          </p:nvSpPr>
          <p:spPr>
            <a:xfrm>
              <a:off x="8254967"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76" name="Rounded Rectangle 75">
              <a:extLst>
                <a:ext uri="{FF2B5EF4-FFF2-40B4-BE49-F238E27FC236}">
                  <a16:creationId xmlns:a16="http://schemas.microsoft.com/office/drawing/2014/main" id="{0386E5FB-F2DE-8E49-CCEF-511D18954EF6}"/>
                </a:ext>
              </a:extLst>
            </p:cNvPr>
            <p:cNvSpPr/>
            <p:nvPr/>
          </p:nvSpPr>
          <p:spPr>
            <a:xfrm>
              <a:off x="7536239"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92" name="Rounded Rectangle 91">
              <a:extLst>
                <a:ext uri="{FF2B5EF4-FFF2-40B4-BE49-F238E27FC236}">
                  <a16:creationId xmlns:a16="http://schemas.microsoft.com/office/drawing/2014/main" id="{B4877520-B797-6F3E-2FF1-272131ED2BC9}"/>
                </a:ext>
              </a:extLst>
            </p:cNvPr>
            <p:cNvSpPr/>
            <p:nvPr/>
          </p:nvSpPr>
          <p:spPr>
            <a:xfrm>
              <a:off x="8250041"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93" name="Rounded Rectangle 92">
              <a:extLst>
                <a:ext uri="{FF2B5EF4-FFF2-40B4-BE49-F238E27FC236}">
                  <a16:creationId xmlns:a16="http://schemas.microsoft.com/office/drawing/2014/main" id="{90C72F66-2BCD-A51B-6D97-EAD08A13357B}"/>
                </a:ext>
              </a:extLst>
            </p:cNvPr>
            <p:cNvSpPr/>
            <p:nvPr/>
          </p:nvSpPr>
          <p:spPr>
            <a:xfrm>
              <a:off x="7531313"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96" name="TextBox 95">
              <a:extLst>
                <a:ext uri="{FF2B5EF4-FFF2-40B4-BE49-F238E27FC236}">
                  <a16:creationId xmlns:a16="http://schemas.microsoft.com/office/drawing/2014/main" id="{12F19BF3-FBFC-DB69-54E6-3530FEEBA71B}"/>
                </a:ext>
              </a:extLst>
            </p:cNvPr>
            <p:cNvSpPr txBox="1"/>
            <p:nvPr/>
          </p:nvSpPr>
          <p:spPr>
            <a:xfrm>
              <a:off x="7544258" y="1905057"/>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97" name="TextBox 96">
              <a:extLst>
                <a:ext uri="{FF2B5EF4-FFF2-40B4-BE49-F238E27FC236}">
                  <a16:creationId xmlns:a16="http://schemas.microsoft.com/office/drawing/2014/main" id="{DB3F9EE9-8BE2-70C0-21FF-D4F6DB46594B}"/>
                </a:ext>
              </a:extLst>
            </p:cNvPr>
            <p:cNvSpPr txBox="1"/>
            <p:nvPr/>
          </p:nvSpPr>
          <p:spPr>
            <a:xfrm>
              <a:off x="6758142" y="1020009"/>
              <a:ext cx="3037081" cy="307697"/>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COMPUTE UNIT</a:t>
              </a:r>
            </a:p>
          </p:txBody>
        </p:sp>
        <p:sp>
          <p:nvSpPr>
            <p:cNvPr id="98" name="TextBox 97">
              <a:extLst>
                <a:ext uri="{FF2B5EF4-FFF2-40B4-BE49-F238E27FC236}">
                  <a16:creationId xmlns:a16="http://schemas.microsoft.com/office/drawing/2014/main" id="{6B683634-654D-2A04-A70B-1663CB5DACFE}"/>
                </a:ext>
              </a:extLst>
            </p:cNvPr>
            <p:cNvSpPr txBox="1"/>
            <p:nvPr/>
          </p:nvSpPr>
          <p:spPr>
            <a:xfrm>
              <a:off x="8246722" y="1887331"/>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99" name="TextBox 98">
              <a:extLst>
                <a:ext uri="{FF2B5EF4-FFF2-40B4-BE49-F238E27FC236}">
                  <a16:creationId xmlns:a16="http://schemas.microsoft.com/office/drawing/2014/main" id="{1FE67F80-10B9-CA61-0272-EC6DDDBC6BE2}"/>
                </a:ext>
              </a:extLst>
            </p:cNvPr>
            <p:cNvSpPr txBox="1"/>
            <p:nvPr/>
          </p:nvSpPr>
          <p:spPr>
            <a:xfrm>
              <a:off x="7530690" y="1469686"/>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100" name="TextBox 99">
              <a:extLst>
                <a:ext uri="{FF2B5EF4-FFF2-40B4-BE49-F238E27FC236}">
                  <a16:creationId xmlns:a16="http://schemas.microsoft.com/office/drawing/2014/main" id="{5C693F7A-4EB7-413E-A97E-44880631A123}"/>
                </a:ext>
              </a:extLst>
            </p:cNvPr>
            <p:cNvSpPr txBox="1"/>
            <p:nvPr/>
          </p:nvSpPr>
          <p:spPr>
            <a:xfrm>
              <a:off x="8243724" y="1469589"/>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grpSp>
      <p:grpSp>
        <p:nvGrpSpPr>
          <p:cNvPr id="101" name="Group 100">
            <a:extLst>
              <a:ext uri="{FF2B5EF4-FFF2-40B4-BE49-F238E27FC236}">
                <a16:creationId xmlns:a16="http://schemas.microsoft.com/office/drawing/2014/main" id="{F8E0228E-81BC-062C-A17A-408A7FF212C6}"/>
              </a:ext>
            </a:extLst>
          </p:cNvPr>
          <p:cNvGrpSpPr/>
          <p:nvPr/>
        </p:nvGrpSpPr>
        <p:grpSpPr>
          <a:xfrm>
            <a:off x="6542497" y="4208236"/>
            <a:ext cx="1229957" cy="358582"/>
            <a:chOff x="7970127" y="2290627"/>
            <a:chExt cx="1416166" cy="525193"/>
          </a:xfrm>
        </p:grpSpPr>
        <p:cxnSp>
          <p:nvCxnSpPr>
            <p:cNvPr id="102" name="Straight Connector 101">
              <a:extLst>
                <a:ext uri="{FF2B5EF4-FFF2-40B4-BE49-F238E27FC236}">
                  <a16:creationId xmlns:a16="http://schemas.microsoft.com/office/drawing/2014/main" id="{2F10036D-3805-904B-22E5-83187234BA92}"/>
                </a:ext>
              </a:extLst>
            </p:cNvPr>
            <p:cNvCxnSpPr>
              <a:cxnSpLocks/>
            </p:cNvCxnSpPr>
            <p:nvPr/>
          </p:nvCxnSpPr>
          <p:spPr>
            <a:xfrm flipH="1">
              <a:off x="8660577" y="2640400"/>
              <a:ext cx="659441"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67281CA9-B598-B37C-8E46-9DFD593F2090}"/>
                </a:ext>
              </a:extLst>
            </p:cNvPr>
            <p:cNvCxnSpPr>
              <a:cxnSpLocks/>
            </p:cNvCxnSpPr>
            <p:nvPr/>
          </p:nvCxnSpPr>
          <p:spPr>
            <a:xfrm>
              <a:off x="9306507" y="2618189"/>
              <a:ext cx="0" cy="197631"/>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1D7C4D74-4F47-66DD-AEDC-E3EA293752A5}"/>
                </a:ext>
              </a:extLst>
            </p:cNvPr>
            <p:cNvCxnSpPr>
              <a:cxnSpLocks/>
            </p:cNvCxnSpPr>
            <p:nvPr/>
          </p:nvCxnSpPr>
          <p:spPr>
            <a:xfrm flipV="1">
              <a:off x="8665467" y="2560075"/>
              <a:ext cx="0" cy="86895"/>
            </a:xfrm>
            <a:prstGeom prst="line">
              <a:avLst/>
            </a:prstGeom>
            <a:ln w="28575"/>
          </p:spPr>
          <p:style>
            <a:lnRef idx="2">
              <a:schemeClr val="dk1"/>
            </a:lnRef>
            <a:fillRef idx="0">
              <a:schemeClr val="dk1"/>
            </a:fillRef>
            <a:effectRef idx="1">
              <a:schemeClr val="dk1"/>
            </a:effectRef>
            <a:fontRef idx="minor">
              <a:schemeClr val="tx1"/>
            </a:fontRef>
          </p:style>
        </p:cxnSp>
        <p:sp>
          <p:nvSpPr>
            <p:cNvPr id="115" name="Rounded Rectangle 114">
              <a:extLst>
                <a:ext uri="{FF2B5EF4-FFF2-40B4-BE49-F238E27FC236}">
                  <a16:creationId xmlns:a16="http://schemas.microsoft.com/office/drawing/2014/main" id="{BC0D120E-26D7-D9BB-916A-18944647D261}"/>
                </a:ext>
              </a:extLst>
            </p:cNvPr>
            <p:cNvSpPr/>
            <p:nvPr/>
          </p:nvSpPr>
          <p:spPr>
            <a:xfrm>
              <a:off x="7970127" y="2290627"/>
              <a:ext cx="1416166" cy="26816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cxnSp>
        <p:nvCxnSpPr>
          <p:cNvPr id="118" name="Straight Connector 117">
            <a:extLst>
              <a:ext uri="{FF2B5EF4-FFF2-40B4-BE49-F238E27FC236}">
                <a16:creationId xmlns:a16="http://schemas.microsoft.com/office/drawing/2014/main" id="{1466B1E4-A9EE-397C-62AA-D6F0606BD475}"/>
              </a:ext>
            </a:extLst>
          </p:cNvPr>
          <p:cNvCxnSpPr>
            <a:cxnSpLocks/>
          </p:cNvCxnSpPr>
          <p:nvPr/>
        </p:nvCxnSpPr>
        <p:spPr>
          <a:xfrm>
            <a:off x="6568832" y="4431868"/>
            <a:ext cx="0" cy="134935"/>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grpSp>
        <p:nvGrpSpPr>
          <p:cNvPr id="121" name="Group 120">
            <a:extLst>
              <a:ext uri="{FF2B5EF4-FFF2-40B4-BE49-F238E27FC236}">
                <a16:creationId xmlns:a16="http://schemas.microsoft.com/office/drawing/2014/main" id="{8A8099DF-07E0-DB23-A08F-D7A63166AFDF}"/>
              </a:ext>
            </a:extLst>
          </p:cNvPr>
          <p:cNvGrpSpPr/>
          <p:nvPr/>
        </p:nvGrpSpPr>
        <p:grpSpPr>
          <a:xfrm>
            <a:off x="7701147" y="3246316"/>
            <a:ext cx="3636462" cy="1664134"/>
            <a:chOff x="8627389" y="1170633"/>
            <a:chExt cx="3524403" cy="2054709"/>
          </a:xfrm>
        </p:grpSpPr>
        <p:cxnSp>
          <p:nvCxnSpPr>
            <p:cNvPr id="123" name="Straight Connector 122">
              <a:extLst>
                <a:ext uri="{FF2B5EF4-FFF2-40B4-BE49-F238E27FC236}">
                  <a16:creationId xmlns:a16="http://schemas.microsoft.com/office/drawing/2014/main" id="{BCD375C1-F7D9-FB3D-EBC3-FF32E555F5C7}"/>
                </a:ext>
              </a:extLst>
            </p:cNvPr>
            <p:cNvCxnSpPr>
              <a:cxnSpLocks/>
            </p:cNvCxnSpPr>
            <p:nvPr/>
          </p:nvCxnSpPr>
          <p:spPr>
            <a:xfrm>
              <a:off x="8644653" y="2308933"/>
              <a:ext cx="1746976" cy="84702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971177B-A004-F207-3F01-288D469EDE44}"/>
                </a:ext>
              </a:extLst>
            </p:cNvPr>
            <p:cNvCxnSpPr>
              <a:cxnSpLocks/>
            </p:cNvCxnSpPr>
            <p:nvPr/>
          </p:nvCxnSpPr>
          <p:spPr>
            <a:xfrm flipV="1">
              <a:off x="8627389" y="1170633"/>
              <a:ext cx="1818777" cy="7937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127" name="Rounded Rectangle 126">
              <a:extLst>
                <a:ext uri="{FF2B5EF4-FFF2-40B4-BE49-F238E27FC236}">
                  <a16:creationId xmlns:a16="http://schemas.microsoft.com/office/drawing/2014/main" id="{8B9DAAE6-9014-579C-B29D-8123AFFE8F20}"/>
                </a:ext>
              </a:extLst>
            </p:cNvPr>
            <p:cNvSpPr/>
            <p:nvPr/>
          </p:nvSpPr>
          <p:spPr>
            <a:xfrm>
              <a:off x="10334065" y="1195189"/>
              <a:ext cx="1817727" cy="2030153"/>
            </a:xfrm>
            <a:prstGeom prst="roundRect">
              <a:avLst>
                <a:gd name="adj" fmla="val 9764"/>
              </a:avLst>
            </a:prstGeom>
            <a:solidFill>
              <a:srgbClr val="FFEFD7"/>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29" name="Rectangle 128">
              <a:extLst>
                <a:ext uri="{FF2B5EF4-FFF2-40B4-BE49-F238E27FC236}">
                  <a16:creationId xmlns:a16="http://schemas.microsoft.com/office/drawing/2014/main" id="{DA092B11-2766-51B9-2D64-C0C6B4F3BEFF}"/>
                </a:ext>
              </a:extLst>
            </p:cNvPr>
            <p:cNvSpPr/>
            <p:nvPr/>
          </p:nvSpPr>
          <p:spPr>
            <a:xfrm>
              <a:off x="10460166" y="1458816"/>
              <a:ext cx="1587612" cy="16586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latin typeface="Franklin Gothic Medium"/>
                </a:rPr>
                <a:t>x</a:t>
              </a:r>
            </a:p>
          </p:txBody>
        </p:sp>
        <p:sp>
          <p:nvSpPr>
            <p:cNvPr id="130" name="TextBox 129">
              <a:extLst>
                <a:ext uri="{FF2B5EF4-FFF2-40B4-BE49-F238E27FC236}">
                  <a16:creationId xmlns:a16="http://schemas.microsoft.com/office/drawing/2014/main" id="{89B73229-0990-132D-53AF-CEF833B076DD}"/>
                </a:ext>
              </a:extLst>
            </p:cNvPr>
            <p:cNvSpPr txBox="1"/>
            <p:nvPr/>
          </p:nvSpPr>
          <p:spPr>
            <a:xfrm>
              <a:off x="10628597" y="1443130"/>
              <a:ext cx="1188296"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Wavefront</a:t>
              </a:r>
            </a:p>
          </p:txBody>
        </p:sp>
        <p:sp>
          <p:nvSpPr>
            <p:cNvPr id="131" name="TextBox 130">
              <a:extLst>
                <a:ext uri="{FF2B5EF4-FFF2-40B4-BE49-F238E27FC236}">
                  <a16:creationId xmlns:a16="http://schemas.microsoft.com/office/drawing/2014/main" id="{B9503162-540A-EB28-A8A7-77A7933F2686}"/>
                </a:ext>
              </a:extLst>
            </p:cNvPr>
            <p:cNvSpPr txBox="1"/>
            <p:nvPr/>
          </p:nvSpPr>
          <p:spPr>
            <a:xfrm>
              <a:off x="11037748" y="1714208"/>
              <a:ext cx="865610"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address</a:t>
              </a:r>
            </a:p>
          </p:txBody>
        </p:sp>
        <p:sp>
          <p:nvSpPr>
            <p:cNvPr id="132" name="TextBox 131">
              <a:extLst>
                <a:ext uri="{FF2B5EF4-FFF2-40B4-BE49-F238E27FC236}">
                  <a16:creationId xmlns:a16="http://schemas.microsoft.com/office/drawing/2014/main" id="{36AB9C78-137F-E609-1160-30C68AE9EDA9}"/>
                </a:ext>
              </a:extLst>
            </p:cNvPr>
            <p:cNvSpPr txBox="1"/>
            <p:nvPr/>
          </p:nvSpPr>
          <p:spPr>
            <a:xfrm>
              <a:off x="11078237" y="1973488"/>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0x0</a:t>
              </a:r>
            </a:p>
          </p:txBody>
        </p:sp>
        <p:sp>
          <p:nvSpPr>
            <p:cNvPr id="133" name="Rectangle 132">
              <a:extLst>
                <a:ext uri="{FF2B5EF4-FFF2-40B4-BE49-F238E27FC236}">
                  <a16:creationId xmlns:a16="http://schemas.microsoft.com/office/drawing/2014/main" id="{76905A9F-C4E6-77FD-B1B6-3EB497C383C4}"/>
                </a:ext>
              </a:extLst>
            </p:cNvPr>
            <p:cNvSpPr/>
            <p:nvPr/>
          </p:nvSpPr>
          <p:spPr>
            <a:xfrm>
              <a:off x="11026295" y="1743879"/>
              <a:ext cx="91719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34" name="Rectangle 133">
              <a:extLst>
                <a:ext uri="{FF2B5EF4-FFF2-40B4-BE49-F238E27FC236}">
                  <a16:creationId xmlns:a16="http://schemas.microsoft.com/office/drawing/2014/main" id="{27A81ECC-790C-B254-35D3-33D4D09A7D90}"/>
                </a:ext>
              </a:extLst>
            </p:cNvPr>
            <p:cNvSpPr/>
            <p:nvPr/>
          </p:nvSpPr>
          <p:spPr>
            <a:xfrm>
              <a:off x="11027735" y="2006017"/>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35" name="TextBox 134">
              <a:extLst>
                <a:ext uri="{FF2B5EF4-FFF2-40B4-BE49-F238E27FC236}">
                  <a16:creationId xmlns:a16="http://schemas.microsoft.com/office/drawing/2014/main" id="{AFF6C714-3BB8-2C58-A855-8E0318DD9DC3}"/>
                </a:ext>
              </a:extLst>
            </p:cNvPr>
            <p:cNvSpPr txBox="1"/>
            <p:nvPr/>
          </p:nvSpPr>
          <p:spPr>
            <a:xfrm>
              <a:off x="11079781" y="223134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0x4</a:t>
              </a:r>
            </a:p>
          </p:txBody>
        </p:sp>
        <p:sp>
          <p:nvSpPr>
            <p:cNvPr id="136" name="TextBox 135">
              <a:extLst>
                <a:ext uri="{FF2B5EF4-FFF2-40B4-BE49-F238E27FC236}">
                  <a16:creationId xmlns:a16="http://schemas.microsoft.com/office/drawing/2014/main" id="{97697FAA-8429-34D6-65D7-2540D0AD4A8A}"/>
                </a:ext>
              </a:extLst>
            </p:cNvPr>
            <p:cNvSpPr txBox="1"/>
            <p:nvPr/>
          </p:nvSpPr>
          <p:spPr>
            <a:xfrm>
              <a:off x="11079781" y="248467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0x8</a:t>
              </a:r>
            </a:p>
          </p:txBody>
        </p:sp>
        <p:sp>
          <p:nvSpPr>
            <p:cNvPr id="137" name="TextBox 136">
              <a:extLst>
                <a:ext uri="{FF2B5EF4-FFF2-40B4-BE49-F238E27FC236}">
                  <a16:creationId xmlns:a16="http://schemas.microsoft.com/office/drawing/2014/main" id="{5090CDDB-02AD-08AA-D9EE-8B0AE7B815FF}"/>
                </a:ext>
              </a:extLst>
            </p:cNvPr>
            <p:cNvSpPr txBox="1"/>
            <p:nvPr/>
          </p:nvSpPr>
          <p:spPr>
            <a:xfrm>
              <a:off x="10442934" y="1714090"/>
              <a:ext cx="570648" cy="215444"/>
            </a:xfrm>
            <a:prstGeom prst="rect">
              <a:avLst/>
            </a:prstGeom>
            <a:noFill/>
          </p:spPr>
          <p:txBody>
            <a:bodyPr wrap="square" lIns="0" tIns="0" rIns="0" bIns="0" rtlCol="0">
              <a:spAutoFit/>
            </a:bodyPr>
            <a:lstStyle/>
            <a:p>
              <a:pPr algn="ctr"/>
              <a:r>
                <a:rPr lang="en-US" sz="1400" err="1">
                  <a:latin typeface="Franklin Gothic Medium" panose="020B0603020102020204" pitchFamily="34" charset="0"/>
                  <a:cs typeface="Calibri" panose="020F0502020204030204" pitchFamily="34" charset="0"/>
                </a:rPr>
                <a:t>tid</a:t>
              </a:r>
              <a:endParaRPr lang="en-US" sz="1400">
                <a:latin typeface="Franklin Gothic Medium" panose="020B0603020102020204" pitchFamily="34" charset="0"/>
                <a:cs typeface="Calibri" panose="020F0502020204030204" pitchFamily="34" charset="0"/>
              </a:endParaRPr>
            </a:p>
          </p:txBody>
        </p:sp>
        <p:sp>
          <p:nvSpPr>
            <p:cNvPr id="138" name="TextBox 137">
              <a:extLst>
                <a:ext uri="{FF2B5EF4-FFF2-40B4-BE49-F238E27FC236}">
                  <a16:creationId xmlns:a16="http://schemas.microsoft.com/office/drawing/2014/main" id="{919CBC4E-54A1-3C2F-C153-2F7960EA0F50}"/>
                </a:ext>
              </a:extLst>
            </p:cNvPr>
            <p:cNvSpPr txBox="1"/>
            <p:nvPr/>
          </p:nvSpPr>
          <p:spPr>
            <a:xfrm>
              <a:off x="10580158" y="1972713"/>
              <a:ext cx="391254"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a:t>
              </a:r>
            </a:p>
          </p:txBody>
        </p:sp>
        <p:sp>
          <p:nvSpPr>
            <p:cNvPr id="139" name="Rectangle 138">
              <a:extLst>
                <a:ext uri="{FF2B5EF4-FFF2-40B4-BE49-F238E27FC236}">
                  <a16:creationId xmlns:a16="http://schemas.microsoft.com/office/drawing/2014/main" id="{FF9887E5-7B4F-C609-425B-97AF6006C7C9}"/>
                </a:ext>
              </a:extLst>
            </p:cNvPr>
            <p:cNvSpPr/>
            <p:nvPr/>
          </p:nvSpPr>
          <p:spPr>
            <a:xfrm>
              <a:off x="10549405" y="1742846"/>
              <a:ext cx="476055"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40" name="Rectangle 139">
              <a:extLst>
                <a:ext uri="{FF2B5EF4-FFF2-40B4-BE49-F238E27FC236}">
                  <a16:creationId xmlns:a16="http://schemas.microsoft.com/office/drawing/2014/main" id="{61A21EF1-E851-8023-AA43-8398BE4D4760}"/>
                </a:ext>
              </a:extLst>
            </p:cNvPr>
            <p:cNvSpPr/>
            <p:nvPr/>
          </p:nvSpPr>
          <p:spPr>
            <a:xfrm>
              <a:off x="10550841" y="1998484"/>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41" name="TextBox 140">
              <a:extLst>
                <a:ext uri="{FF2B5EF4-FFF2-40B4-BE49-F238E27FC236}">
                  <a16:creationId xmlns:a16="http://schemas.microsoft.com/office/drawing/2014/main" id="{34228773-6A59-2AB7-09E1-DB02328D0B12}"/>
                </a:ext>
              </a:extLst>
            </p:cNvPr>
            <p:cNvSpPr txBox="1"/>
            <p:nvPr/>
          </p:nvSpPr>
          <p:spPr>
            <a:xfrm>
              <a:off x="10572119" y="2223493"/>
              <a:ext cx="40832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1</a:t>
              </a:r>
            </a:p>
          </p:txBody>
        </p:sp>
        <p:sp>
          <p:nvSpPr>
            <p:cNvPr id="142" name="TextBox 141">
              <a:extLst>
                <a:ext uri="{FF2B5EF4-FFF2-40B4-BE49-F238E27FC236}">
                  <a16:creationId xmlns:a16="http://schemas.microsoft.com/office/drawing/2014/main" id="{63E8346B-60FD-3481-7AE7-E5C36E9FE261}"/>
                </a:ext>
              </a:extLst>
            </p:cNvPr>
            <p:cNvSpPr txBox="1"/>
            <p:nvPr/>
          </p:nvSpPr>
          <p:spPr>
            <a:xfrm>
              <a:off x="10580161" y="2482255"/>
              <a:ext cx="40412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2</a:t>
              </a:r>
            </a:p>
          </p:txBody>
        </p:sp>
        <p:sp>
          <p:nvSpPr>
            <p:cNvPr id="143" name="TextBox 142">
              <a:extLst>
                <a:ext uri="{FF2B5EF4-FFF2-40B4-BE49-F238E27FC236}">
                  <a16:creationId xmlns:a16="http://schemas.microsoft.com/office/drawing/2014/main" id="{52B1054A-621E-4F9B-FCE2-E1E2967647E7}"/>
                </a:ext>
              </a:extLst>
            </p:cNvPr>
            <p:cNvSpPr txBox="1"/>
            <p:nvPr/>
          </p:nvSpPr>
          <p:spPr>
            <a:xfrm>
              <a:off x="10584738" y="2737893"/>
              <a:ext cx="394478"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3</a:t>
              </a:r>
            </a:p>
          </p:txBody>
        </p:sp>
        <p:sp>
          <p:nvSpPr>
            <p:cNvPr id="144" name="Freeform 143">
              <a:extLst>
                <a:ext uri="{FF2B5EF4-FFF2-40B4-BE49-F238E27FC236}">
                  <a16:creationId xmlns:a16="http://schemas.microsoft.com/office/drawing/2014/main" id="{079F5218-1763-DE39-CCC8-BAEBBE57851D}"/>
                </a:ext>
              </a:extLst>
            </p:cNvPr>
            <p:cNvSpPr/>
            <p:nvPr/>
          </p:nvSpPr>
          <p:spPr>
            <a:xfrm>
              <a:off x="10899703" y="1781383"/>
              <a:ext cx="63321" cy="178421"/>
            </a:xfrm>
            <a:custGeom>
              <a:avLst/>
              <a:gdLst>
                <a:gd name="connsiteX0" fmla="*/ 102542 w 233181"/>
                <a:gd name="connsiteY0" fmla="*/ 0 h 859971"/>
                <a:gd name="connsiteX1" fmla="*/ 4570 w 233181"/>
                <a:gd name="connsiteY1" fmla="*/ 130628 h 859971"/>
                <a:gd name="connsiteX2" fmla="*/ 233170 w 233181"/>
                <a:gd name="connsiteY2" fmla="*/ 250371 h 859971"/>
                <a:gd name="connsiteX3" fmla="*/ 15456 w 233181"/>
                <a:gd name="connsiteY3" fmla="*/ 424542 h 859971"/>
                <a:gd name="connsiteX4" fmla="*/ 200513 w 233181"/>
                <a:gd name="connsiteY4" fmla="*/ 566057 h 859971"/>
                <a:gd name="connsiteX5" fmla="*/ 26342 w 233181"/>
                <a:gd name="connsiteY5" fmla="*/ 751114 h 859971"/>
                <a:gd name="connsiteX6" fmla="*/ 135199 w 233181"/>
                <a:gd name="connsiteY6" fmla="*/ 859971 h 85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81" h="859971">
                  <a:moveTo>
                    <a:pt x="102542" y="0"/>
                  </a:moveTo>
                  <a:cubicBezTo>
                    <a:pt x="42670" y="44450"/>
                    <a:pt x="-17201" y="88900"/>
                    <a:pt x="4570" y="130628"/>
                  </a:cubicBezTo>
                  <a:cubicBezTo>
                    <a:pt x="26341" y="172356"/>
                    <a:pt x="231356" y="201385"/>
                    <a:pt x="233170" y="250371"/>
                  </a:cubicBezTo>
                  <a:cubicBezTo>
                    <a:pt x="234984" y="299357"/>
                    <a:pt x="20899" y="371928"/>
                    <a:pt x="15456" y="424542"/>
                  </a:cubicBezTo>
                  <a:cubicBezTo>
                    <a:pt x="10013" y="477156"/>
                    <a:pt x="198699" y="511628"/>
                    <a:pt x="200513" y="566057"/>
                  </a:cubicBezTo>
                  <a:cubicBezTo>
                    <a:pt x="202327" y="620486"/>
                    <a:pt x="37228" y="702128"/>
                    <a:pt x="26342" y="751114"/>
                  </a:cubicBezTo>
                  <a:cubicBezTo>
                    <a:pt x="15456" y="800100"/>
                    <a:pt x="75327" y="830035"/>
                    <a:pt x="135199" y="85997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Franklin Gothic Medium"/>
              </a:endParaRPr>
            </a:p>
          </p:txBody>
        </p:sp>
        <p:sp>
          <p:nvSpPr>
            <p:cNvPr id="145" name="Rectangle 144">
              <a:extLst>
                <a:ext uri="{FF2B5EF4-FFF2-40B4-BE49-F238E27FC236}">
                  <a16:creationId xmlns:a16="http://schemas.microsoft.com/office/drawing/2014/main" id="{10E708FB-F966-548E-82BF-4931FCD34E93}"/>
                </a:ext>
              </a:extLst>
            </p:cNvPr>
            <p:cNvSpPr/>
            <p:nvPr/>
          </p:nvSpPr>
          <p:spPr>
            <a:xfrm>
              <a:off x="10548999" y="2253090"/>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46" name="Rectangle 145">
              <a:extLst>
                <a:ext uri="{FF2B5EF4-FFF2-40B4-BE49-F238E27FC236}">
                  <a16:creationId xmlns:a16="http://schemas.microsoft.com/office/drawing/2014/main" id="{3DD15C9C-ED9E-F335-329A-60023156B45F}"/>
                </a:ext>
              </a:extLst>
            </p:cNvPr>
            <p:cNvSpPr/>
            <p:nvPr/>
          </p:nvSpPr>
          <p:spPr>
            <a:xfrm>
              <a:off x="10548999" y="2509973"/>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47" name="Rectangle 146">
              <a:extLst>
                <a:ext uri="{FF2B5EF4-FFF2-40B4-BE49-F238E27FC236}">
                  <a16:creationId xmlns:a16="http://schemas.microsoft.com/office/drawing/2014/main" id="{D49C7034-8F0E-F32F-9B98-46FD19BB5696}"/>
                </a:ext>
              </a:extLst>
            </p:cNvPr>
            <p:cNvSpPr/>
            <p:nvPr/>
          </p:nvSpPr>
          <p:spPr>
            <a:xfrm>
              <a:off x="10548733" y="2763546"/>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48" name="TextBox 147">
              <a:extLst>
                <a:ext uri="{FF2B5EF4-FFF2-40B4-BE49-F238E27FC236}">
                  <a16:creationId xmlns:a16="http://schemas.microsoft.com/office/drawing/2014/main" id="{E2716873-97E1-FE1E-8548-016BA117A516}"/>
                </a:ext>
              </a:extLst>
            </p:cNvPr>
            <p:cNvSpPr txBox="1"/>
            <p:nvPr/>
          </p:nvSpPr>
          <p:spPr>
            <a:xfrm>
              <a:off x="10804727" y="1176578"/>
              <a:ext cx="822843" cy="307697"/>
            </a:xfrm>
            <a:prstGeom prst="rect">
              <a:avLst/>
            </a:prstGeom>
            <a:noFill/>
          </p:spPr>
          <p:txBody>
            <a:bodyPr wrap="square" lIns="0" tIns="0" rIns="0" bIns="0" rtlCol="0">
              <a:normAutofit/>
            </a:bodyPr>
            <a:lstStyle/>
            <a:p>
              <a:pPr algn="ctr"/>
              <a:r>
                <a:rPr lang="en-US" sz="1400">
                  <a:latin typeface="Franklin Gothic Medium" panose="020B0603020102020204" pitchFamily="34" charset="0"/>
                  <a:cs typeface="Calibri" panose="020F0502020204030204" pitchFamily="34" charset="0"/>
                </a:rPr>
                <a:t>SIMD</a:t>
              </a:r>
            </a:p>
          </p:txBody>
        </p:sp>
        <p:sp>
          <p:nvSpPr>
            <p:cNvPr id="149" name="Rectangle 148">
              <a:extLst>
                <a:ext uri="{FF2B5EF4-FFF2-40B4-BE49-F238E27FC236}">
                  <a16:creationId xmlns:a16="http://schemas.microsoft.com/office/drawing/2014/main" id="{EC3E5845-0E21-A18B-18C7-A9009689CC0B}"/>
                </a:ext>
              </a:extLst>
            </p:cNvPr>
            <p:cNvSpPr/>
            <p:nvPr/>
          </p:nvSpPr>
          <p:spPr>
            <a:xfrm>
              <a:off x="11027014" y="2253255"/>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0" name="Rectangle 149">
              <a:extLst>
                <a:ext uri="{FF2B5EF4-FFF2-40B4-BE49-F238E27FC236}">
                  <a16:creationId xmlns:a16="http://schemas.microsoft.com/office/drawing/2014/main" id="{88160B0C-0F31-9E6E-BE66-3F4948F853DC}"/>
                </a:ext>
              </a:extLst>
            </p:cNvPr>
            <p:cNvSpPr/>
            <p:nvPr/>
          </p:nvSpPr>
          <p:spPr>
            <a:xfrm>
              <a:off x="11025152" y="2507366"/>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1" name="Rectangle 150">
              <a:extLst>
                <a:ext uri="{FF2B5EF4-FFF2-40B4-BE49-F238E27FC236}">
                  <a16:creationId xmlns:a16="http://schemas.microsoft.com/office/drawing/2014/main" id="{A72F9C65-4CF7-5B90-08DB-CE81EC86F3AE}"/>
                </a:ext>
              </a:extLst>
            </p:cNvPr>
            <p:cNvSpPr/>
            <p:nvPr/>
          </p:nvSpPr>
          <p:spPr>
            <a:xfrm>
              <a:off x="11024790" y="2763664"/>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2" name="TextBox 151">
              <a:extLst>
                <a:ext uri="{FF2B5EF4-FFF2-40B4-BE49-F238E27FC236}">
                  <a16:creationId xmlns:a16="http://schemas.microsoft.com/office/drawing/2014/main" id="{C833C510-2CFC-2D94-D856-9E50528BB03B}"/>
                </a:ext>
              </a:extLst>
            </p:cNvPr>
            <p:cNvSpPr txBox="1"/>
            <p:nvPr/>
          </p:nvSpPr>
          <p:spPr>
            <a:xfrm>
              <a:off x="11082520" y="2744104"/>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0xC</a:t>
              </a:r>
            </a:p>
          </p:txBody>
        </p:sp>
      </p:grpSp>
      <p:cxnSp>
        <p:nvCxnSpPr>
          <p:cNvPr id="154" name="Straight Arrow Connector 153">
            <a:extLst>
              <a:ext uri="{FF2B5EF4-FFF2-40B4-BE49-F238E27FC236}">
                <a16:creationId xmlns:a16="http://schemas.microsoft.com/office/drawing/2014/main" id="{2F6C6CCC-FD26-0863-2D1C-6A460AC63800}"/>
              </a:ext>
            </a:extLst>
          </p:cNvPr>
          <p:cNvCxnSpPr>
            <a:cxnSpLocks/>
          </p:cNvCxnSpPr>
          <p:nvPr/>
        </p:nvCxnSpPr>
        <p:spPr>
          <a:xfrm>
            <a:off x="10398768" y="5192175"/>
            <a:ext cx="0" cy="27699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5" name="Rounded Rectangle 154">
            <a:extLst>
              <a:ext uri="{FF2B5EF4-FFF2-40B4-BE49-F238E27FC236}">
                <a16:creationId xmlns:a16="http://schemas.microsoft.com/office/drawing/2014/main" id="{98D2AB1D-F6A4-D206-D726-7A2F25CF9179}"/>
              </a:ext>
            </a:extLst>
          </p:cNvPr>
          <p:cNvSpPr/>
          <p:nvPr/>
        </p:nvSpPr>
        <p:spPr>
          <a:xfrm>
            <a:off x="9701046" y="5005828"/>
            <a:ext cx="1416166" cy="23734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nvGrpSpPr>
          <p:cNvPr id="156" name="Group 155">
            <a:extLst>
              <a:ext uri="{FF2B5EF4-FFF2-40B4-BE49-F238E27FC236}">
                <a16:creationId xmlns:a16="http://schemas.microsoft.com/office/drawing/2014/main" id="{E96E461A-1FAF-AF87-3BE3-71E53FDFAF7D}"/>
              </a:ext>
            </a:extLst>
          </p:cNvPr>
          <p:cNvGrpSpPr/>
          <p:nvPr/>
        </p:nvGrpSpPr>
        <p:grpSpPr>
          <a:xfrm>
            <a:off x="9274947" y="5457237"/>
            <a:ext cx="2438137" cy="824783"/>
            <a:chOff x="8665347" y="5261667"/>
            <a:chExt cx="2438137" cy="824783"/>
          </a:xfrm>
        </p:grpSpPr>
        <p:sp>
          <p:nvSpPr>
            <p:cNvPr id="157" name="Rectangle 156">
              <a:extLst>
                <a:ext uri="{FF2B5EF4-FFF2-40B4-BE49-F238E27FC236}">
                  <a16:creationId xmlns:a16="http://schemas.microsoft.com/office/drawing/2014/main" id="{0FC3EE0F-C2AB-9DB7-4495-196880A0C95F}"/>
                </a:ext>
              </a:extLst>
            </p:cNvPr>
            <p:cNvSpPr/>
            <p:nvPr/>
          </p:nvSpPr>
          <p:spPr>
            <a:xfrm>
              <a:off x="8896843" y="5540248"/>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8" name="Rectangle 157">
              <a:extLst>
                <a:ext uri="{FF2B5EF4-FFF2-40B4-BE49-F238E27FC236}">
                  <a16:creationId xmlns:a16="http://schemas.microsoft.com/office/drawing/2014/main" id="{9C8AAF8B-BAD2-05DD-B0B9-1FD7D2CD3DB6}"/>
                </a:ext>
              </a:extLst>
            </p:cNvPr>
            <p:cNvSpPr/>
            <p:nvPr/>
          </p:nvSpPr>
          <p:spPr>
            <a:xfrm>
              <a:off x="9013898" y="5540248"/>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59" name="Rectangle 158">
              <a:extLst>
                <a:ext uri="{FF2B5EF4-FFF2-40B4-BE49-F238E27FC236}">
                  <a16:creationId xmlns:a16="http://schemas.microsoft.com/office/drawing/2014/main" id="{FA5AB001-48B2-ED2E-FF22-24E97DD01F66}"/>
                </a:ext>
              </a:extLst>
            </p:cNvPr>
            <p:cNvSpPr/>
            <p:nvPr/>
          </p:nvSpPr>
          <p:spPr>
            <a:xfrm>
              <a:off x="9127960" y="5540961"/>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0" name="Rectangle 159">
              <a:extLst>
                <a:ext uri="{FF2B5EF4-FFF2-40B4-BE49-F238E27FC236}">
                  <a16:creationId xmlns:a16="http://schemas.microsoft.com/office/drawing/2014/main" id="{7B50B5AB-E886-5233-1F81-127296B23159}"/>
                </a:ext>
              </a:extLst>
            </p:cNvPr>
            <p:cNvSpPr/>
            <p:nvPr/>
          </p:nvSpPr>
          <p:spPr>
            <a:xfrm>
              <a:off x="9245132" y="5540960"/>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1" name="Rectangle 160">
              <a:extLst>
                <a:ext uri="{FF2B5EF4-FFF2-40B4-BE49-F238E27FC236}">
                  <a16:creationId xmlns:a16="http://schemas.microsoft.com/office/drawing/2014/main" id="{4C26F30A-4139-B34A-C432-8D3ED98E3DFF}"/>
                </a:ext>
              </a:extLst>
            </p:cNvPr>
            <p:cNvSpPr/>
            <p:nvPr/>
          </p:nvSpPr>
          <p:spPr>
            <a:xfrm>
              <a:off x="9360791" y="5540606"/>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2" name="Rectangle 161">
              <a:extLst>
                <a:ext uri="{FF2B5EF4-FFF2-40B4-BE49-F238E27FC236}">
                  <a16:creationId xmlns:a16="http://schemas.microsoft.com/office/drawing/2014/main" id="{E3348107-7ED9-7172-8E33-3CB7CD1248B9}"/>
                </a:ext>
              </a:extLst>
            </p:cNvPr>
            <p:cNvSpPr/>
            <p:nvPr/>
          </p:nvSpPr>
          <p:spPr>
            <a:xfrm>
              <a:off x="9477964"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3" name="Rectangle 162">
              <a:extLst>
                <a:ext uri="{FF2B5EF4-FFF2-40B4-BE49-F238E27FC236}">
                  <a16:creationId xmlns:a16="http://schemas.microsoft.com/office/drawing/2014/main" id="{4FED72FF-138D-2F3F-D003-9FF0CA7EA330}"/>
                </a:ext>
              </a:extLst>
            </p:cNvPr>
            <p:cNvSpPr/>
            <p:nvPr/>
          </p:nvSpPr>
          <p:spPr>
            <a:xfrm>
              <a:off x="9592912"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4" name="Rectangle 163">
              <a:extLst>
                <a:ext uri="{FF2B5EF4-FFF2-40B4-BE49-F238E27FC236}">
                  <a16:creationId xmlns:a16="http://schemas.microsoft.com/office/drawing/2014/main" id="{EADA1317-7BA2-6669-01CC-D2DC4001541F}"/>
                </a:ext>
              </a:extLst>
            </p:cNvPr>
            <p:cNvSpPr/>
            <p:nvPr/>
          </p:nvSpPr>
          <p:spPr>
            <a:xfrm>
              <a:off x="9710084" y="5540604"/>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5" name="Rectangle 164">
              <a:extLst>
                <a:ext uri="{FF2B5EF4-FFF2-40B4-BE49-F238E27FC236}">
                  <a16:creationId xmlns:a16="http://schemas.microsoft.com/office/drawing/2014/main" id="{9DF8046B-A283-21AF-D1EB-413D6F979B39}"/>
                </a:ext>
              </a:extLst>
            </p:cNvPr>
            <p:cNvSpPr/>
            <p:nvPr/>
          </p:nvSpPr>
          <p:spPr>
            <a:xfrm>
              <a:off x="9830131" y="5540606"/>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6" name="Rectangle 165">
              <a:extLst>
                <a:ext uri="{FF2B5EF4-FFF2-40B4-BE49-F238E27FC236}">
                  <a16:creationId xmlns:a16="http://schemas.microsoft.com/office/drawing/2014/main" id="{0483D998-B072-BC04-48F9-1D8FF5784D9A}"/>
                </a:ext>
              </a:extLst>
            </p:cNvPr>
            <p:cNvSpPr/>
            <p:nvPr/>
          </p:nvSpPr>
          <p:spPr>
            <a:xfrm>
              <a:off x="9947304"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7" name="Rectangle 166">
              <a:extLst>
                <a:ext uri="{FF2B5EF4-FFF2-40B4-BE49-F238E27FC236}">
                  <a16:creationId xmlns:a16="http://schemas.microsoft.com/office/drawing/2014/main" id="{C86C2E8C-05A2-C8E5-61D6-9D3B0D8ADA01}"/>
                </a:ext>
              </a:extLst>
            </p:cNvPr>
            <p:cNvSpPr/>
            <p:nvPr/>
          </p:nvSpPr>
          <p:spPr>
            <a:xfrm>
              <a:off x="10067725"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8" name="Rectangle 167">
              <a:extLst>
                <a:ext uri="{FF2B5EF4-FFF2-40B4-BE49-F238E27FC236}">
                  <a16:creationId xmlns:a16="http://schemas.microsoft.com/office/drawing/2014/main" id="{244ACA2C-410A-D751-418F-638418182CF4}"/>
                </a:ext>
              </a:extLst>
            </p:cNvPr>
            <p:cNvSpPr/>
            <p:nvPr/>
          </p:nvSpPr>
          <p:spPr>
            <a:xfrm>
              <a:off x="10184898" y="5540604"/>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69" name="Rectangle 168">
              <a:extLst>
                <a:ext uri="{FF2B5EF4-FFF2-40B4-BE49-F238E27FC236}">
                  <a16:creationId xmlns:a16="http://schemas.microsoft.com/office/drawing/2014/main" id="{7F29458A-7375-27B6-57E7-E191BC5B0F0D}"/>
                </a:ext>
              </a:extLst>
            </p:cNvPr>
            <p:cNvSpPr/>
            <p:nvPr/>
          </p:nvSpPr>
          <p:spPr>
            <a:xfrm>
              <a:off x="10300557" y="5540250"/>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0" name="Rectangle 169">
              <a:extLst>
                <a:ext uri="{FF2B5EF4-FFF2-40B4-BE49-F238E27FC236}">
                  <a16:creationId xmlns:a16="http://schemas.microsoft.com/office/drawing/2014/main" id="{72392AF9-A096-EA91-068F-70197D0ECA35}"/>
                </a:ext>
              </a:extLst>
            </p:cNvPr>
            <p:cNvSpPr/>
            <p:nvPr/>
          </p:nvSpPr>
          <p:spPr>
            <a:xfrm>
              <a:off x="10417729" y="5540249"/>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1" name="Rectangle 170">
              <a:extLst>
                <a:ext uri="{FF2B5EF4-FFF2-40B4-BE49-F238E27FC236}">
                  <a16:creationId xmlns:a16="http://schemas.microsoft.com/office/drawing/2014/main" id="{46394157-45F7-CFFB-F5C8-BC18E017D4BE}"/>
                </a:ext>
              </a:extLst>
            </p:cNvPr>
            <p:cNvSpPr/>
            <p:nvPr/>
          </p:nvSpPr>
          <p:spPr>
            <a:xfrm>
              <a:off x="10532677" y="5540249"/>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2" name="Rectangle 171">
              <a:extLst>
                <a:ext uri="{FF2B5EF4-FFF2-40B4-BE49-F238E27FC236}">
                  <a16:creationId xmlns:a16="http://schemas.microsoft.com/office/drawing/2014/main" id="{659512EB-505E-ACE9-3A65-CD931F4BEC34}"/>
                </a:ext>
              </a:extLst>
            </p:cNvPr>
            <p:cNvSpPr/>
            <p:nvPr/>
          </p:nvSpPr>
          <p:spPr>
            <a:xfrm>
              <a:off x="10649850" y="5540248"/>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3" name="TextBox 172">
              <a:extLst>
                <a:ext uri="{FF2B5EF4-FFF2-40B4-BE49-F238E27FC236}">
                  <a16:creationId xmlns:a16="http://schemas.microsoft.com/office/drawing/2014/main" id="{5A08FF99-4F26-6948-0751-1EC89AB2911D}"/>
                </a:ext>
              </a:extLst>
            </p:cNvPr>
            <p:cNvSpPr txBox="1"/>
            <p:nvPr/>
          </p:nvSpPr>
          <p:spPr>
            <a:xfrm>
              <a:off x="8665347" y="5261667"/>
              <a:ext cx="243813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64-BYTE CACHE LINE REQUEST</a:t>
              </a:r>
            </a:p>
          </p:txBody>
        </p:sp>
        <p:sp>
          <p:nvSpPr>
            <p:cNvPr id="174" name="Hexagon 173">
              <a:extLst>
                <a:ext uri="{FF2B5EF4-FFF2-40B4-BE49-F238E27FC236}">
                  <a16:creationId xmlns:a16="http://schemas.microsoft.com/office/drawing/2014/main" id="{80F5FE52-A936-A795-DB61-93DF4BA0A13A}"/>
                </a:ext>
              </a:extLst>
            </p:cNvPr>
            <p:cNvSpPr/>
            <p:nvPr/>
          </p:nvSpPr>
          <p:spPr>
            <a:xfrm>
              <a:off x="8893467" y="5837884"/>
              <a:ext cx="860201" cy="248566"/>
            </a:xfrm>
            <a:prstGeom prst="hexag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175" name="TextBox 174">
              <a:extLst>
                <a:ext uri="{FF2B5EF4-FFF2-40B4-BE49-F238E27FC236}">
                  <a16:creationId xmlns:a16="http://schemas.microsoft.com/office/drawing/2014/main" id="{48CAD629-665E-C68F-C67B-8F506C71B9B2}"/>
                </a:ext>
              </a:extLst>
            </p:cNvPr>
            <p:cNvSpPr txBox="1"/>
            <p:nvPr/>
          </p:nvSpPr>
          <p:spPr>
            <a:xfrm>
              <a:off x="8962917" y="5830524"/>
              <a:ext cx="734743"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0x0</a:t>
              </a:r>
            </a:p>
          </p:txBody>
        </p:sp>
        <p:sp>
          <p:nvSpPr>
            <p:cNvPr id="176" name="TextBox 175">
              <a:extLst>
                <a:ext uri="{FF2B5EF4-FFF2-40B4-BE49-F238E27FC236}">
                  <a16:creationId xmlns:a16="http://schemas.microsoft.com/office/drawing/2014/main" id="{AF50BA65-B37E-E1A8-0B84-1CD3E9FEA234}"/>
                </a:ext>
              </a:extLst>
            </p:cNvPr>
            <p:cNvSpPr txBox="1"/>
            <p:nvPr/>
          </p:nvSpPr>
          <p:spPr>
            <a:xfrm>
              <a:off x="9918746" y="5831968"/>
              <a:ext cx="71821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OFFSET</a:t>
              </a:r>
            </a:p>
          </p:txBody>
        </p:sp>
        <p:sp>
          <p:nvSpPr>
            <p:cNvPr id="177" name="Hexagon 176">
              <a:extLst>
                <a:ext uri="{FF2B5EF4-FFF2-40B4-BE49-F238E27FC236}">
                  <a16:creationId xmlns:a16="http://schemas.microsoft.com/office/drawing/2014/main" id="{8D6A14D6-8C64-58C6-9028-D4E4D7DD0AC3}"/>
                </a:ext>
              </a:extLst>
            </p:cNvPr>
            <p:cNvSpPr/>
            <p:nvPr/>
          </p:nvSpPr>
          <p:spPr>
            <a:xfrm>
              <a:off x="9789168" y="5830846"/>
              <a:ext cx="977373" cy="248566"/>
            </a:xfrm>
            <a:prstGeom prst="hexag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grpSp>
      <p:cxnSp>
        <p:nvCxnSpPr>
          <p:cNvPr id="178" name="Straight Connector 177">
            <a:extLst>
              <a:ext uri="{FF2B5EF4-FFF2-40B4-BE49-F238E27FC236}">
                <a16:creationId xmlns:a16="http://schemas.microsoft.com/office/drawing/2014/main" id="{7D3EC6E6-981D-6F0A-E0C2-DB688BE75B44}"/>
              </a:ext>
            </a:extLst>
          </p:cNvPr>
          <p:cNvCxnSpPr>
            <a:cxnSpLocks/>
          </p:cNvCxnSpPr>
          <p:nvPr/>
        </p:nvCxnSpPr>
        <p:spPr>
          <a:xfrm flipH="1">
            <a:off x="6573413" y="4446441"/>
            <a:ext cx="572732" cy="0"/>
          </a:xfrm>
          <a:prstGeom prst="line">
            <a:avLst/>
          </a:prstGeom>
          <a:ln w="28575"/>
        </p:spPr>
        <p:style>
          <a:lnRef idx="2">
            <a:schemeClr val="dk1"/>
          </a:lnRef>
          <a:fillRef idx="0">
            <a:schemeClr val="dk1"/>
          </a:fillRef>
          <a:effectRef idx="1">
            <a:schemeClr val="dk1"/>
          </a:effectRef>
          <a:fontRef idx="minor">
            <a:schemeClr val="tx1"/>
          </a:fontRef>
        </p:style>
      </p:cxnSp>
      <p:grpSp>
        <p:nvGrpSpPr>
          <p:cNvPr id="179" name="Group 178">
            <a:extLst>
              <a:ext uri="{FF2B5EF4-FFF2-40B4-BE49-F238E27FC236}">
                <a16:creationId xmlns:a16="http://schemas.microsoft.com/office/drawing/2014/main" id="{5CF7E7D9-CCD1-54D5-5C78-94669B611AB6}"/>
              </a:ext>
            </a:extLst>
          </p:cNvPr>
          <p:cNvGrpSpPr/>
          <p:nvPr/>
        </p:nvGrpSpPr>
        <p:grpSpPr>
          <a:xfrm>
            <a:off x="5404310" y="4753056"/>
            <a:ext cx="2543447" cy="1760187"/>
            <a:chOff x="5404310" y="4753056"/>
            <a:chExt cx="2543447" cy="1760187"/>
          </a:xfrm>
        </p:grpSpPr>
        <p:cxnSp>
          <p:nvCxnSpPr>
            <p:cNvPr id="180" name="Straight Arrow Connector 179">
              <a:extLst>
                <a:ext uri="{FF2B5EF4-FFF2-40B4-BE49-F238E27FC236}">
                  <a16:creationId xmlns:a16="http://schemas.microsoft.com/office/drawing/2014/main" id="{9C1E9644-8935-0A95-89DE-F8E6DAA99A0C}"/>
                </a:ext>
              </a:extLst>
            </p:cNvPr>
            <p:cNvCxnSpPr>
              <a:cxnSpLocks/>
            </p:cNvCxnSpPr>
            <p:nvPr/>
          </p:nvCxnSpPr>
          <p:spPr>
            <a:xfrm>
              <a:off x="5550456" y="4935403"/>
              <a:ext cx="0" cy="1097671"/>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Elbow Connector 180">
              <a:extLst>
                <a:ext uri="{FF2B5EF4-FFF2-40B4-BE49-F238E27FC236}">
                  <a16:creationId xmlns:a16="http://schemas.microsoft.com/office/drawing/2014/main" id="{E3242922-AE81-1BA6-92FB-1DC3587A277D}"/>
                </a:ext>
              </a:extLst>
            </p:cNvPr>
            <p:cNvCxnSpPr>
              <a:cxnSpLocks/>
              <a:stCxn id="190" idx="1"/>
            </p:cNvCxnSpPr>
            <p:nvPr/>
          </p:nvCxnSpPr>
          <p:spPr>
            <a:xfrm rot="5400000">
              <a:off x="7037221" y="5477146"/>
              <a:ext cx="175229" cy="1645842"/>
            </a:xfrm>
            <a:prstGeom prst="bentConnector2">
              <a:avLst/>
            </a:prstGeom>
            <a:ln w="28575">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82" name="TextBox 181">
              <a:extLst>
                <a:ext uri="{FF2B5EF4-FFF2-40B4-BE49-F238E27FC236}">
                  <a16:creationId xmlns:a16="http://schemas.microsoft.com/office/drawing/2014/main" id="{824ED4EA-CEF9-AF37-FEBF-56F6C25BF118}"/>
                </a:ext>
              </a:extLst>
            </p:cNvPr>
            <p:cNvSpPr txBox="1"/>
            <p:nvPr/>
          </p:nvSpPr>
          <p:spPr>
            <a:xfrm>
              <a:off x="5404310" y="6045585"/>
              <a:ext cx="892991" cy="467658"/>
            </a:xfrm>
            <a:prstGeom prst="roundRect">
              <a:avLst/>
            </a:prstGeom>
            <a:solidFill>
              <a:srgbClr val="E4E1F2"/>
            </a:solidFill>
            <a:ln w="38100">
              <a:solidFill>
                <a:srgbClr val="FF796C"/>
              </a:solidFill>
            </a:ln>
            <a:effectLst>
              <a:outerShdw blurRad="50800" dist="38100" dir="8100000" algn="tr" rotWithShape="0">
                <a:prstClr val="black">
                  <a:alpha val="40000"/>
                </a:prstClr>
              </a:outerShdw>
            </a:effectLst>
          </p:spPr>
          <p:txBody>
            <a:bodyPr wrap="square" lIns="0" tIns="0" rIns="0" bIns="0" rtlCol="0">
              <a:noAutofit/>
            </a:bodyPr>
            <a:lstStyle/>
            <a:p>
              <a:pPr algn="ctr"/>
              <a:r>
                <a:rPr lang="en-US" sz="1400" b="1">
                  <a:solidFill>
                    <a:srgbClr val="453370"/>
                  </a:solidFill>
                  <a:latin typeface="Franklin Gothic Medium" panose="020B0603020102020204" pitchFamily="34" charset="0"/>
                  <a:cs typeface="Calibri" panose="020F0502020204030204" pitchFamily="34" charset="0"/>
                </a:rPr>
                <a:t>RDMA Engine</a:t>
              </a:r>
            </a:p>
          </p:txBody>
        </p:sp>
        <p:cxnSp>
          <p:nvCxnSpPr>
            <p:cNvPr id="183" name="Straight Connector 182">
              <a:extLst>
                <a:ext uri="{FF2B5EF4-FFF2-40B4-BE49-F238E27FC236}">
                  <a16:creationId xmlns:a16="http://schemas.microsoft.com/office/drawing/2014/main" id="{2AC7AA1E-2B09-9943-5F1C-C82499D0BCC8}"/>
                </a:ext>
              </a:extLst>
            </p:cNvPr>
            <p:cNvCxnSpPr>
              <a:cxnSpLocks/>
            </p:cNvCxnSpPr>
            <p:nvPr/>
          </p:nvCxnSpPr>
          <p:spPr>
            <a:xfrm flipV="1">
              <a:off x="5543732" y="4941234"/>
              <a:ext cx="2065120" cy="7747"/>
            </a:xfrm>
            <a:prstGeom prst="line">
              <a:avLst/>
            </a:prstGeom>
            <a:ln w="38100">
              <a:solidFill>
                <a:srgbClr val="FF796C"/>
              </a:solidFill>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8E35C665-2796-B2B6-65A4-494539D04EFA}"/>
                </a:ext>
              </a:extLst>
            </p:cNvPr>
            <p:cNvCxnSpPr>
              <a:cxnSpLocks/>
            </p:cNvCxnSpPr>
            <p:nvPr/>
          </p:nvCxnSpPr>
          <p:spPr>
            <a:xfrm flipV="1">
              <a:off x="7603065" y="4753056"/>
              <a:ext cx="0" cy="199709"/>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185" name="Elbow Connector 184">
              <a:extLst>
                <a:ext uri="{FF2B5EF4-FFF2-40B4-BE49-F238E27FC236}">
                  <a16:creationId xmlns:a16="http://schemas.microsoft.com/office/drawing/2014/main" id="{8A6B8955-1CF4-6A1B-FA5E-C13DDA11F730}"/>
                </a:ext>
              </a:extLst>
            </p:cNvPr>
            <p:cNvCxnSpPr>
              <a:cxnSpLocks/>
              <a:stCxn id="195" idx="2"/>
            </p:cNvCxnSpPr>
            <p:nvPr/>
          </p:nvCxnSpPr>
          <p:spPr>
            <a:xfrm rot="5400000">
              <a:off x="6525790" y="5669716"/>
              <a:ext cx="298768" cy="784705"/>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86" name="Group 185">
            <a:extLst>
              <a:ext uri="{FF2B5EF4-FFF2-40B4-BE49-F238E27FC236}">
                <a16:creationId xmlns:a16="http://schemas.microsoft.com/office/drawing/2014/main" id="{F650DD05-0F29-5ABC-9E66-9C72F248473C}"/>
              </a:ext>
            </a:extLst>
          </p:cNvPr>
          <p:cNvGrpSpPr/>
          <p:nvPr/>
        </p:nvGrpSpPr>
        <p:grpSpPr>
          <a:xfrm>
            <a:off x="5601626" y="4560855"/>
            <a:ext cx="2988569" cy="1657326"/>
            <a:chOff x="5601626" y="4560855"/>
            <a:chExt cx="2988569" cy="1657326"/>
          </a:xfrm>
        </p:grpSpPr>
        <p:sp>
          <p:nvSpPr>
            <p:cNvPr id="187" name="Rounded Rectangle 186">
              <a:extLst>
                <a:ext uri="{FF2B5EF4-FFF2-40B4-BE49-F238E27FC236}">
                  <a16:creationId xmlns:a16="http://schemas.microsoft.com/office/drawing/2014/main" id="{DE615EA7-187C-33C8-D058-634FAEFA3C42}"/>
                </a:ext>
              </a:extLst>
            </p:cNvPr>
            <p:cNvSpPr/>
            <p:nvPr/>
          </p:nvSpPr>
          <p:spPr>
            <a:xfrm>
              <a:off x="6415819" y="4560855"/>
              <a:ext cx="732705" cy="18309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L1 TLB</a:t>
              </a:r>
            </a:p>
          </p:txBody>
        </p:sp>
        <p:sp>
          <p:nvSpPr>
            <p:cNvPr id="188" name="Rectangle 187">
              <a:extLst>
                <a:ext uri="{FF2B5EF4-FFF2-40B4-BE49-F238E27FC236}">
                  <a16:creationId xmlns:a16="http://schemas.microsoft.com/office/drawing/2014/main" id="{7B8E9AC6-E2CA-48AE-3621-00D13EF44E24}"/>
                </a:ext>
              </a:extLst>
            </p:cNvPr>
            <p:cNvSpPr/>
            <p:nvPr/>
          </p:nvSpPr>
          <p:spPr>
            <a:xfrm>
              <a:off x="7176335" y="4562370"/>
              <a:ext cx="732706" cy="181580"/>
            </a:xfrm>
            <a:prstGeom prst="rect">
              <a:avLst/>
            </a:prstGeom>
            <a:solidFill>
              <a:srgbClr val="FFFFDC"/>
            </a:solidFill>
            <a:ln w="38100">
              <a:solidFill>
                <a:srgbClr val="FF79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 L1 $   </a:t>
              </a:r>
            </a:p>
          </p:txBody>
        </p:sp>
        <p:sp>
          <p:nvSpPr>
            <p:cNvPr id="189" name="Rounded Rectangle 188">
              <a:extLst>
                <a:ext uri="{FF2B5EF4-FFF2-40B4-BE49-F238E27FC236}">
                  <a16:creationId xmlns:a16="http://schemas.microsoft.com/office/drawing/2014/main" id="{4805DE09-DDDB-3A48-B2BD-D20EEF0D9D79}"/>
                </a:ext>
              </a:extLst>
            </p:cNvPr>
            <p:cNvSpPr/>
            <p:nvPr/>
          </p:nvSpPr>
          <p:spPr>
            <a:xfrm>
              <a:off x="5601626" y="5497352"/>
              <a:ext cx="828839" cy="40517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a:t>
              </a:r>
            </a:p>
            <a:p>
              <a:pPr algn="ctr"/>
              <a:r>
                <a:rPr lang="en-US" sz="1400">
                  <a:solidFill>
                    <a:schemeClr val="tx1"/>
                  </a:solidFill>
                  <a:latin typeface="Franklin Gothic Medium" panose="020B0603020102020204" pitchFamily="34" charset="0"/>
                  <a:cs typeface="Calibri" panose="020F0502020204030204" pitchFamily="34" charset="0"/>
                </a:rPr>
                <a:t>L2 TLB</a:t>
              </a:r>
            </a:p>
          </p:txBody>
        </p:sp>
        <p:sp>
          <p:nvSpPr>
            <p:cNvPr id="190" name="Rounded Rectangle 189">
              <a:extLst>
                <a:ext uri="{FF2B5EF4-FFF2-40B4-BE49-F238E27FC236}">
                  <a16:creationId xmlns:a16="http://schemas.microsoft.com/office/drawing/2014/main" id="{CFABD161-6F67-FCBA-AC7D-E57FBE07672B}"/>
                </a:ext>
              </a:extLst>
            </p:cNvPr>
            <p:cNvSpPr/>
            <p:nvPr/>
          </p:nvSpPr>
          <p:spPr>
            <a:xfrm rot="16200000">
              <a:off x="7429426" y="5444338"/>
              <a:ext cx="1036661" cy="499570"/>
            </a:xfrm>
            <a:prstGeom prst="roundRect">
              <a:avLst/>
            </a:prstGeom>
            <a:solidFill>
              <a:srgbClr val="FFFFDC"/>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 L2 Cache</a:t>
              </a:r>
            </a:p>
          </p:txBody>
        </p:sp>
        <p:sp>
          <p:nvSpPr>
            <p:cNvPr id="191" name="Rounded Rectangle 190">
              <a:extLst>
                <a:ext uri="{FF2B5EF4-FFF2-40B4-BE49-F238E27FC236}">
                  <a16:creationId xmlns:a16="http://schemas.microsoft.com/office/drawing/2014/main" id="{EF607C21-21C8-BC80-BAA2-F0044B4F3872}"/>
                </a:ext>
              </a:extLst>
            </p:cNvPr>
            <p:cNvSpPr/>
            <p:nvPr/>
          </p:nvSpPr>
          <p:spPr>
            <a:xfrm rot="16200000">
              <a:off x="7891422" y="5519408"/>
              <a:ext cx="1036661" cy="360885"/>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HBM</a:t>
              </a:r>
            </a:p>
          </p:txBody>
        </p:sp>
        <p:cxnSp>
          <p:nvCxnSpPr>
            <p:cNvPr id="192" name="Straight Arrow Connector 191">
              <a:extLst>
                <a:ext uri="{FF2B5EF4-FFF2-40B4-BE49-F238E27FC236}">
                  <a16:creationId xmlns:a16="http://schemas.microsoft.com/office/drawing/2014/main" id="{29351E06-04F4-4037-B050-B4FEB5ABBE00}"/>
                </a:ext>
              </a:extLst>
            </p:cNvPr>
            <p:cNvCxnSpPr>
              <a:cxnSpLocks/>
            </p:cNvCxnSpPr>
            <p:nvPr/>
          </p:nvCxnSpPr>
          <p:spPr>
            <a:xfrm flipV="1">
              <a:off x="7831830" y="4727572"/>
              <a:ext cx="0" cy="459795"/>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93" name="Elbow Connector 192">
              <a:extLst>
                <a:ext uri="{FF2B5EF4-FFF2-40B4-BE49-F238E27FC236}">
                  <a16:creationId xmlns:a16="http://schemas.microsoft.com/office/drawing/2014/main" id="{A7E733C5-E654-ABAA-0DF4-22C773B56F25}"/>
                </a:ext>
              </a:extLst>
            </p:cNvPr>
            <p:cNvCxnSpPr>
              <a:cxnSpLocks/>
              <a:stCxn id="187" idx="1"/>
            </p:cNvCxnSpPr>
            <p:nvPr/>
          </p:nvCxnSpPr>
          <p:spPr>
            <a:xfrm rot="10800000" flipV="1">
              <a:off x="6182845" y="4652403"/>
              <a:ext cx="232975" cy="862020"/>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4" name="Rounded Rectangle 193">
              <a:extLst>
                <a:ext uri="{FF2B5EF4-FFF2-40B4-BE49-F238E27FC236}">
                  <a16:creationId xmlns:a16="http://schemas.microsoft.com/office/drawing/2014/main" id="{FB4A3FDE-68E6-3B90-A1ED-D7C0657223F8}"/>
                </a:ext>
              </a:extLst>
            </p:cNvPr>
            <p:cNvSpPr/>
            <p:nvPr/>
          </p:nvSpPr>
          <p:spPr>
            <a:xfrm>
              <a:off x="6599669" y="5064122"/>
              <a:ext cx="922720" cy="886971"/>
            </a:xfrm>
            <a:prstGeom prst="roundRect">
              <a:avLst>
                <a:gd name="adj" fmla="val 11872"/>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10000"/>
                    <a:lumOff val="90000"/>
                  </a:schemeClr>
                </a:solidFill>
              </a:endParaRPr>
            </a:p>
          </p:txBody>
        </p:sp>
        <p:sp>
          <p:nvSpPr>
            <p:cNvPr id="195" name="Rounded Rectangle 194">
              <a:extLst>
                <a:ext uri="{FF2B5EF4-FFF2-40B4-BE49-F238E27FC236}">
                  <a16:creationId xmlns:a16="http://schemas.microsoft.com/office/drawing/2014/main" id="{EFFF777F-A914-FE7D-87A3-B0F7984C8CE1}"/>
                </a:ext>
              </a:extLst>
            </p:cNvPr>
            <p:cNvSpPr/>
            <p:nvPr/>
          </p:nvSpPr>
          <p:spPr>
            <a:xfrm>
              <a:off x="6653260" y="5500875"/>
              <a:ext cx="828531" cy="411809"/>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Page Walker</a:t>
              </a:r>
            </a:p>
          </p:txBody>
        </p:sp>
        <p:sp>
          <p:nvSpPr>
            <p:cNvPr id="196" name="Rounded Rectangle 195">
              <a:extLst>
                <a:ext uri="{FF2B5EF4-FFF2-40B4-BE49-F238E27FC236}">
                  <a16:creationId xmlns:a16="http://schemas.microsoft.com/office/drawing/2014/main" id="{26583DCB-E64C-92E1-70D7-CBFA91652AA1}"/>
                </a:ext>
              </a:extLst>
            </p:cNvPr>
            <p:cNvSpPr/>
            <p:nvPr/>
          </p:nvSpPr>
          <p:spPr>
            <a:xfrm>
              <a:off x="6653260" y="5236665"/>
              <a:ext cx="828530" cy="22643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PWC</a:t>
              </a:r>
            </a:p>
          </p:txBody>
        </p:sp>
        <p:cxnSp>
          <p:nvCxnSpPr>
            <p:cNvPr id="197" name="Straight Arrow Connector 196">
              <a:extLst>
                <a:ext uri="{FF2B5EF4-FFF2-40B4-BE49-F238E27FC236}">
                  <a16:creationId xmlns:a16="http://schemas.microsoft.com/office/drawing/2014/main" id="{65B64343-C964-553D-21D4-08A1E21E4320}"/>
                </a:ext>
              </a:extLst>
            </p:cNvPr>
            <p:cNvCxnSpPr>
              <a:cxnSpLocks/>
            </p:cNvCxnSpPr>
            <p:nvPr/>
          </p:nvCxnSpPr>
          <p:spPr>
            <a:xfrm flipH="1">
              <a:off x="7500120" y="5717078"/>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8" name="TextBox 197">
              <a:extLst>
                <a:ext uri="{FF2B5EF4-FFF2-40B4-BE49-F238E27FC236}">
                  <a16:creationId xmlns:a16="http://schemas.microsoft.com/office/drawing/2014/main" id="{C969119B-25D2-5520-692D-AFC70BD0022C}"/>
                </a:ext>
              </a:extLst>
            </p:cNvPr>
            <p:cNvSpPr txBox="1"/>
            <p:nvPr/>
          </p:nvSpPr>
          <p:spPr>
            <a:xfrm>
              <a:off x="6724350" y="4993571"/>
              <a:ext cx="731080" cy="319533"/>
            </a:xfrm>
            <a:prstGeom prst="rect">
              <a:avLst/>
            </a:prstGeom>
            <a:noFill/>
          </p:spPr>
          <p:txBody>
            <a:bodyPr wrap="none" rtlCol="0">
              <a:spAutoFit/>
            </a:bodyPr>
            <a:lstStyle/>
            <a:p>
              <a:r>
                <a:rPr lang="en-US" sz="1400">
                  <a:latin typeface="Franklin Gothic Medium" panose="020B0603020102020204" pitchFamily="34" charset="0"/>
                </a:rPr>
                <a:t>GMMU</a:t>
              </a:r>
            </a:p>
          </p:txBody>
        </p:sp>
        <p:cxnSp>
          <p:nvCxnSpPr>
            <p:cNvPr id="199" name="Straight Arrow Connector 198">
              <a:extLst>
                <a:ext uri="{FF2B5EF4-FFF2-40B4-BE49-F238E27FC236}">
                  <a16:creationId xmlns:a16="http://schemas.microsoft.com/office/drawing/2014/main" id="{959728C7-4589-9810-F069-1026C629D157}"/>
                </a:ext>
              </a:extLst>
            </p:cNvPr>
            <p:cNvCxnSpPr>
              <a:cxnSpLocks/>
            </p:cNvCxnSpPr>
            <p:nvPr/>
          </p:nvCxnSpPr>
          <p:spPr>
            <a:xfrm flipH="1">
              <a:off x="6439696" y="5693484"/>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200" name="Slide Number Placeholder 355">
            <a:extLst>
              <a:ext uri="{FF2B5EF4-FFF2-40B4-BE49-F238E27FC236}">
                <a16:creationId xmlns:a16="http://schemas.microsoft.com/office/drawing/2014/main" id="{F965BCCC-AF1A-7126-E596-C41299BB97ED}"/>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8</a:t>
            </a:fld>
            <a:endParaRPr lang="en-US"/>
          </a:p>
        </p:txBody>
      </p:sp>
    </p:spTree>
    <p:custDataLst>
      <p:tags r:id="rId1"/>
    </p:custDataLst>
    <p:extLst>
      <p:ext uri="{BB962C8B-B14F-4D97-AF65-F5344CB8AC3E}">
        <p14:creationId xmlns:p14="http://schemas.microsoft.com/office/powerpoint/2010/main" val="332186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1"/>
                                        </p:tgtEl>
                                        <p:attrNameLst>
                                          <p:attrName>style.visibility</p:attrName>
                                        </p:attrNameLst>
                                      </p:cBhvr>
                                      <p:to>
                                        <p:strVal val="visible"/>
                                      </p:to>
                                    </p:set>
                                    <p:animEffect transition="in" filter="fade">
                                      <p:cBhvr>
                                        <p:cTn id="23" dur="500"/>
                                        <p:tgtEl>
                                          <p:spTgt spid="1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1"/>
                                        </p:tgtEl>
                                        <p:attrNameLst>
                                          <p:attrName>style.visibility</p:attrName>
                                        </p:attrNameLst>
                                      </p:cBhvr>
                                      <p:to>
                                        <p:strVal val="visible"/>
                                      </p:to>
                                    </p:set>
                                    <p:animEffect transition="in" filter="fade">
                                      <p:cBhvr>
                                        <p:cTn id="28" dur="500"/>
                                        <p:tgtEl>
                                          <p:spTgt spid="101"/>
                                        </p:tgtEl>
                                      </p:cBhvr>
                                    </p:animEffect>
                                  </p:childTnLst>
                                </p:cTn>
                              </p:par>
                              <p:par>
                                <p:cTn id="29" presetID="10" presetClass="entr" presetSubtype="0"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fade">
                                      <p:cBhvr>
                                        <p:cTn id="31" dur="500"/>
                                        <p:tgtEl>
                                          <p:spTgt spid="118"/>
                                        </p:tgtEl>
                                      </p:cBhvr>
                                    </p:animEffect>
                                  </p:childTnLst>
                                </p:cTn>
                              </p:par>
                              <p:par>
                                <p:cTn id="32" presetID="10" presetClass="entr" presetSubtype="0" fill="hold" nodeType="withEffect">
                                  <p:stCondLst>
                                    <p:cond delay="0"/>
                                  </p:stCondLst>
                                  <p:childTnLst>
                                    <p:set>
                                      <p:cBhvr>
                                        <p:cTn id="33" dur="1" fill="hold">
                                          <p:stCondLst>
                                            <p:cond delay="0"/>
                                          </p:stCondLst>
                                        </p:cTn>
                                        <p:tgtEl>
                                          <p:spTgt spid="154"/>
                                        </p:tgtEl>
                                        <p:attrNameLst>
                                          <p:attrName>style.visibility</p:attrName>
                                        </p:attrNameLst>
                                      </p:cBhvr>
                                      <p:to>
                                        <p:strVal val="visible"/>
                                      </p:to>
                                    </p:set>
                                    <p:animEffect transition="in" filter="fade">
                                      <p:cBhvr>
                                        <p:cTn id="34" dur="500"/>
                                        <p:tgtEl>
                                          <p:spTgt spid="154"/>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5"/>
                                        </p:tgtEl>
                                        <p:attrNameLst>
                                          <p:attrName>style.visibility</p:attrName>
                                        </p:attrNameLst>
                                      </p:cBhvr>
                                      <p:to>
                                        <p:strVal val="visible"/>
                                      </p:to>
                                    </p:set>
                                    <p:animEffect transition="in" filter="fade">
                                      <p:cBhvr>
                                        <p:cTn id="40" dur="500"/>
                                        <p:tgtEl>
                                          <p:spTgt spid="155"/>
                                        </p:tgtEl>
                                      </p:cBhvr>
                                    </p:animEffect>
                                  </p:childTnLst>
                                </p:cTn>
                              </p:par>
                              <p:par>
                                <p:cTn id="41" presetID="10" presetClass="entr" presetSubtype="0" fill="hold" nodeType="withEffect">
                                  <p:stCondLst>
                                    <p:cond delay="0"/>
                                  </p:stCondLst>
                                  <p:childTnLst>
                                    <p:set>
                                      <p:cBhvr>
                                        <p:cTn id="42" dur="1" fill="hold">
                                          <p:stCondLst>
                                            <p:cond delay="0"/>
                                          </p:stCondLst>
                                        </p:cTn>
                                        <p:tgtEl>
                                          <p:spTgt spid="178"/>
                                        </p:tgtEl>
                                        <p:attrNameLst>
                                          <p:attrName>style.visibility</p:attrName>
                                        </p:attrNameLst>
                                      </p:cBhvr>
                                      <p:to>
                                        <p:strVal val="visible"/>
                                      </p:to>
                                    </p:set>
                                    <p:animEffect transition="in" filter="fade">
                                      <p:cBhvr>
                                        <p:cTn id="43" dur="500"/>
                                        <p:tgtEl>
                                          <p:spTgt spid="17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56"/>
                                        </p:tgtEl>
                                        <p:attrNameLst>
                                          <p:attrName>style.visibility</p:attrName>
                                        </p:attrNameLst>
                                      </p:cBhvr>
                                      <p:to>
                                        <p:strVal val="visible"/>
                                      </p:to>
                                    </p:set>
                                    <p:animEffect transition="in" filter="fade">
                                      <p:cBhvr>
                                        <p:cTn id="48" dur="500"/>
                                        <p:tgtEl>
                                          <p:spTgt spid="15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5AFB5-08D2-F109-3F6A-7C215D4FDE17}"/>
            </a:ext>
          </a:extLst>
        </p:cNvPr>
        <p:cNvGrpSpPr/>
        <p:nvPr/>
      </p:nvGrpSpPr>
      <p:grpSpPr>
        <a:xfrm>
          <a:off x="0" y="0"/>
          <a:ext cx="0" cy="0"/>
          <a:chOff x="0" y="0"/>
          <a:chExt cx="0" cy="0"/>
        </a:xfrm>
      </p:grpSpPr>
      <p:sp>
        <p:nvSpPr>
          <p:cNvPr id="9" name="Slide Number Placeholder 355">
            <a:extLst>
              <a:ext uri="{FF2B5EF4-FFF2-40B4-BE49-F238E27FC236}">
                <a16:creationId xmlns:a16="http://schemas.microsoft.com/office/drawing/2014/main" id="{AA9AE469-164F-7112-A2F9-77981782E878}"/>
              </a:ext>
            </a:extLst>
          </p:cNvPr>
          <p:cNvSpPr>
            <a:spLocks noGrp="1"/>
          </p:cNvSpPr>
          <p:nvPr>
            <p:ph type="sldNum" sz="quarter" idx="12"/>
          </p:nvPr>
        </p:nvSpPr>
        <p:spPr>
          <a:xfrm>
            <a:off x="9453334" y="6492875"/>
            <a:ext cx="2743200" cy="365125"/>
          </a:xfrm>
        </p:spPr>
        <p:txBody>
          <a:bodyPr/>
          <a:lstStyle/>
          <a:p>
            <a:fld id="{8E6588BE-EA6E-4966-9815-D86B81AB0B84}" type="slidenum">
              <a:rPr lang="en-US" smtClean="0"/>
              <a:pPr/>
              <a:t>9</a:t>
            </a:fld>
            <a:endParaRPr lang="en-US"/>
          </a:p>
        </p:txBody>
      </p:sp>
      <p:sp>
        <p:nvSpPr>
          <p:cNvPr id="20" name="Title 1">
            <a:extLst>
              <a:ext uri="{FF2B5EF4-FFF2-40B4-BE49-F238E27FC236}">
                <a16:creationId xmlns:a16="http://schemas.microsoft.com/office/drawing/2014/main" id="{D8E1B5DE-56E3-2DB9-EED9-3CBCFC03F127}"/>
              </a:ext>
            </a:extLst>
          </p:cNvPr>
          <p:cNvSpPr>
            <a:spLocks noGrp="1"/>
          </p:cNvSpPr>
          <p:nvPr>
            <p:ph type="title"/>
          </p:nvPr>
        </p:nvSpPr>
        <p:spPr>
          <a:xfrm>
            <a:off x="838200" y="327547"/>
            <a:ext cx="10515600" cy="1325563"/>
          </a:xfrm>
        </p:spPr>
        <p:txBody>
          <a:bodyPr/>
          <a:lstStyle/>
          <a:p>
            <a:r>
              <a:rPr lang="en-US"/>
              <a:t>NON-UNIFORM BANDWIDTH -&gt; NUMA</a:t>
            </a:r>
          </a:p>
        </p:txBody>
      </p:sp>
      <p:sp>
        <p:nvSpPr>
          <p:cNvPr id="273" name="Rounded Rectangle 272">
            <a:extLst>
              <a:ext uri="{FF2B5EF4-FFF2-40B4-BE49-F238E27FC236}">
                <a16:creationId xmlns:a16="http://schemas.microsoft.com/office/drawing/2014/main" id="{6879DDD5-DCA3-DE3E-DFE3-89AE7C1A450A}"/>
              </a:ext>
            </a:extLst>
          </p:cNvPr>
          <p:cNvSpPr/>
          <p:nvPr/>
        </p:nvSpPr>
        <p:spPr>
          <a:xfrm>
            <a:off x="2800416" y="3959776"/>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ounded Rectangle 273">
            <a:extLst>
              <a:ext uri="{FF2B5EF4-FFF2-40B4-BE49-F238E27FC236}">
                <a16:creationId xmlns:a16="http://schemas.microsoft.com/office/drawing/2014/main" id="{823E100C-CF65-8D63-83E9-35897C6D62A9}"/>
              </a:ext>
            </a:extLst>
          </p:cNvPr>
          <p:cNvSpPr/>
          <p:nvPr/>
        </p:nvSpPr>
        <p:spPr>
          <a:xfrm>
            <a:off x="707550" y="3957405"/>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ounded Rectangle 275">
            <a:extLst>
              <a:ext uri="{FF2B5EF4-FFF2-40B4-BE49-F238E27FC236}">
                <a16:creationId xmlns:a16="http://schemas.microsoft.com/office/drawing/2014/main" id="{2C3E697D-B1E7-BFBC-0739-BD50A3043588}"/>
              </a:ext>
            </a:extLst>
          </p:cNvPr>
          <p:cNvSpPr/>
          <p:nvPr/>
        </p:nvSpPr>
        <p:spPr>
          <a:xfrm>
            <a:off x="1828559" y="403472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7" name="Straight Connector 276">
            <a:extLst>
              <a:ext uri="{FF2B5EF4-FFF2-40B4-BE49-F238E27FC236}">
                <a16:creationId xmlns:a16="http://schemas.microsoft.com/office/drawing/2014/main" id="{255A0535-BCCA-B8E7-A769-91B38F0E3912}"/>
              </a:ext>
            </a:extLst>
          </p:cNvPr>
          <p:cNvCxnSpPr>
            <a:cxnSpLocks/>
          </p:cNvCxnSpPr>
          <p:nvPr/>
        </p:nvCxnSpPr>
        <p:spPr>
          <a:xfrm flipH="1">
            <a:off x="1445814" y="4070431"/>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3970D1E2-F420-2952-E847-CD72A8DD16B7}"/>
              </a:ext>
            </a:extLst>
          </p:cNvPr>
          <p:cNvCxnSpPr>
            <a:cxnSpLocks/>
          </p:cNvCxnSpPr>
          <p:nvPr/>
        </p:nvCxnSpPr>
        <p:spPr>
          <a:xfrm flipH="1">
            <a:off x="1445814" y="4156898"/>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9" name="Straight Connector 278">
            <a:extLst>
              <a:ext uri="{FF2B5EF4-FFF2-40B4-BE49-F238E27FC236}">
                <a16:creationId xmlns:a16="http://schemas.microsoft.com/office/drawing/2014/main" id="{4F346BD5-E0F8-ED83-A42B-FE3B899A237D}"/>
              </a:ext>
            </a:extLst>
          </p:cNvPr>
          <p:cNvCxnSpPr>
            <a:cxnSpLocks/>
          </p:cNvCxnSpPr>
          <p:nvPr/>
        </p:nvCxnSpPr>
        <p:spPr>
          <a:xfrm flipH="1">
            <a:off x="1445814" y="424762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0" name="Straight Connector 279">
            <a:extLst>
              <a:ext uri="{FF2B5EF4-FFF2-40B4-BE49-F238E27FC236}">
                <a16:creationId xmlns:a16="http://schemas.microsoft.com/office/drawing/2014/main" id="{CB648EEF-5650-64F1-0FC7-F761269AF706}"/>
              </a:ext>
            </a:extLst>
          </p:cNvPr>
          <p:cNvCxnSpPr>
            <a:cxnSpLocks/>
          </p:cNvCxnSpPr>
          <p:nvPr/>
        </p:nvCxnSpPr>
        <p:spPr>
          <a:xfrm flipH="1">
            <a:off x="1445814" y="433721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1" name="Straight Connector 280">
            <a:extLst>
              <a:ext uri="{FF2B5EF4-FFF2-40B4-BE49-F238E27FC236}">
                <a16:creationId xmlns:a16="http://schemas.microsoft.com/office/drawing/2014/main" id="{00878F2A-292B-025E-D7EE-D117627FC825}"/>
              </a:ext>
            </a:extLst>
          </p:cNvPr>
          <p:cNvCxnSpPr>
            <a:cxnSpLocks/>
          </p:cNvCxnSpPr>
          <p:nvPr/>
        </p:nvCxnSpPr>
        <p:spPr>
          <a:xfrm flipH="1">
            <a:off x="2481436" y="4162335"/>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F6B449DD-37C7-B49B-3233-6DF26919084E}"/>
              </a:ext>
            </a:extLst>
          </p:cNvPr>
          <p:cNvCxnSpPr>
            <a:cxnSpLocks/>
          </p:cNvCxnSpPr>
          <p:nvPr/>
        </p:nvCxnSpPr>
        <p:spPr>
          <a:xfrm flipH="1" flipV="1">
            <a:off x="2482448" y="4262652"/>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8" name="Rounded Rectangle 287">
            <a:extLst>
              <a:ext uri="{FF2B5EF4-FFF2-40B4-BE49-F238E27FC236}">
                <a16:creationId xmlns:a16="http://schemas.microsoft.com/office/drawing/2014/main" id="{8987743B-1EB5-EC40-8D50-E6A8320ACFDF}"/>
              </a:ext>
            </a:extLst>
          </p:cNvPr>
          <p:cNvSpPr/>
          <p:nvPr/>
        </p:nvSpPr>
        <p:spPr>
          <a:xfrm>
            <a:off x="2898291" y="4042683"/>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ounded Rectangle 293">
            <a:extLst>
              <a:ext uri="{FF2B5EF4-FFF2-40B4-BE49-F238E27FC236}">
                <a16:creationId xmlns:a16="http://schemas.microsoft.com/office/drawing/2014/main" id="{ADDC6364-D449-6CD4-F371-80445D388600}"/>
              </a:ext>
            </a:extLst>
          </p:cNvPr>
          <p:cNvSpPr/>
          <p:nvPr/>
        </p:nvSpPr>
        <p:spPr>
          <a:xfrm>
            <a:off x="2799532" y="4967743"/>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ounded Rectangle 294">
            <a:extLst>
              <a:ext uri="{FF2B5EF4-FFF2-40B4-BE49-F238E27FC236}">
                <a16:creationId xmlns:a16="http://schemas.microsoft.com/office/drawing/2014/main" id="{7A151C0E-DC6C-12FD-F77D-516DEDE239D8}"/>
              </a:ext>
            </a:extLst>
          </p:cNvPr>
          <p:cNvSpPr/>
          <p:nvPr/>
        </p:nvSpPr>
        <p:spPr>
          <a:xfrm>
            <a:off x="706666" y="4965372"/>
            <a:ext cx="1871398" cy="501431"/>
          </a:xfrm>
          <a:prstGeom prst="roundRect">
            <a:avLst/>
          </a:prstGeom>
          <a:solidFill>
            <a:schemeClr val="accent5">
              <a:lumMod val="20000"/>
              <a:lumOff val="80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ounded Rectangle 295">
            <a:extLst>
              <a:ext uri="{FF2B5EF4-FFF2-40B4-BE49-F238E27FC236}">
                <a16:creationId xmlns:a16="http://schemas.microsoft.com/office/drawing/2014/main" id="{221EEC8A-F077-5C70-6F0E-1101E708A422}"/>
              </a:ext>
            </a:extLst>
          </p:cNvPr>
          <p:cNvSpPr/>
          <p:nvPr/>
        </p:nvSpPr>
        <p:spPr>
          <a:xfrm>
            <a:off x="1827675" y="5042688"/>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7" name="Straight Connector 296">
            <a:extLst>
              <a:ext uri="{FF2B5EF4-FFF2-40B4-BE49-F238E27FC236}">
                <a16:creationId xmlns:a16="http://schemas.microsoft.com/office/drawing/2014/main" id="{33323B62-7B73-BA31-DDCA-1E2F97E99A4D}"/>
              </a:ext>
            </a:extLst>
          </p:cNvPr>
          <p:cNvCxnSpPr>
            <a:cxnSpLocks/>
          </p:cNvCxnSpPr>
          <p:nvPr/>
        </p:nvCxnSpPr>
        <p:spPr>
          <a:xfrm flipH="1">
            <a:off x="1444930" y="5078399"/>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8" name="Straight Connector 297">
            <a:extLst>
              <a:ext uri="{FF2B5EF4-FFF2-40B4-BE49-F238E27FC236}">
                <a16:creationId xmlns:a16="http://schemas.microsoft.com/office/drawing/2014/main" id="{B923B11D-9991-7A6B-297E-4F8F618C9C67}"/>
              </a:ext>
            </a:extLst>
          </p:cNvPr>
          <p:cNvCxnSpPr>
            <a:cxnSpLocks/>
          </p:cNvCxnSpPr>
          <p:nvPr/>
        </p:nvCxnSpPr>
        <p:spPr>
          <a:xfrm flipH="1">
            <a:off x="1444930" y="516486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9" name="Straight Connector 298">
            <a:extLst>
              <a:ext uri="{FF2B5EF4-FFF2-40B4-BE49-F238E27FC236}">
                <a16:creationId xmlns:a16="http://schemas.microsoft.com/office/drawing/2014/main" id="{3E745226-1A99-331E-C283-49CD759729F8}"/>
              </a:ext>
            </a:extLst>
          </p:cNvPr>
          <p:cNvCxnSpPr>
            <a:cxnSpLocks/>
          </p:cNvCxnSpPr>
          <p:nvPr/>
        </p:nvCxnSpPr>
        <p:spPr>
          <a:xfrm flipH="1">
            <a:off x="1444930" y="5255594"/>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0" name="Straight Connector 299">
            <a:extLst>
              <a:ext uri="{FF2B5EF4-FFF2-40B4-BE49-F238E27FC236}">
                <a16:creationId xmlns:a16="http://schemas.microsoft.com/office/drawing/2014/main" id="{DE55AB18-E225-EE8E-EE8D-1B1B88DBF60F}"/>
              </a:ext>
            </a:extLst>
          </p:cNvPr>
          <p:cNvCxnSpPr>
            <a:cxnSpLocks/>
          </p:cNvCxnSpPr>
          <p:nvPr/>
        </p:nvCxnSpPr>
        <p:spPr>
          <a:xfrm flipH="1">
            <a:off x="1444930" y="5345180"/>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1" name="Straight Connector 300">
            <a:extLst>
              <a:ext uri="{FF2B5EF4-FFF2-40B4-BE49-F238E27FC236}">
                <a16:creationId xmlns:a16="http://schemas.microsoft.com/office/drawing/2014/main" id="{93B71D4F-2564-B427-5DAE-3517FF27A157}"/>
              </a:ext>
            </a:extLst>
          </p:cNvPr>
          <p:cNvCxnSpPr>
            <a:cxnSpLocks/>
          </p:cNvCxnSpPr>
          <p:nvPr/>
        </p:nvCxnSpPr>
        <p:spPr>
          <a:xfrm flipH="1">
            <a:off x="2480552" y="5170303"/>
            <a:ext cx="558352" cy="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2" name="Straight Connector 301">
            <a:extLst>
              <a:ext uri="{FF2B5EF4-FFF2-40B4-BE49-F238E27FC236}">
                <a16:creationId xmlns:a16="http://schemas.microsoft.com/office/drawing/2014/main" id="{6B1799F0-78D6-D8F6-A887-4E7727DC602C}"/>
              </a:ext>
            </a:extLst>
          </p:cNvPr>
          <p:cNvCxnSpPr>
            <a:cxnSpLocks/>
          </p:cNvCxnSpPr>
          <p:nvPr/>
        </p:nvCxnSpPr>
        <p:spPr>
          <a:xfrm flipH="1" flipV="1">
            <a:off x="2481564" y="5270619"/>
            <a:ext cx="545881" cy="1438"/>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3" name="Straight Connector 302">
            <a:extLst>
              <a:ext uri="{FF2B5EF4-FFF2-40B4-BE49-F238E27FC236}">
                <a16:creationId xmlns:a16="http://schemas.microsoft.com/office/drawing/2014/main" id="{2C69338C-DF22-087B-E0E8-53CAF253AC23}"/>
              </a:ext>
            </a:extLst>
          </p:cNvPr>
          <p:cNvCxnSpPr>
            <a:cxnSpLocks/>
          </p:cNvCxnSpPr>
          <p:nvPr/>
        </p:nvCxnSpPr>
        <p:spPr>
          <a:xfrm flipH="1">
            <a:off x="3550283" y="5086361"/>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4" name="Straight Connector 303">
            <a:extLst>
              <a:ext uri="{FF2B5EF4-FFF2-40B4-BE49-F238E27FC236}">
                <a16:creationId xmlns:a16="http://schemas.microsoft.com/office/drawing/2014/main" id="{99FC06F5-1FDA-BAB5-3C75-88CFC4621630}"/>
              </a:ext>
            </a:extLst>
          </p:cNvPr>
          <p:cNvCxnSpPr>
            <a:cxnSpLocks/>
          </p:cNvCxnSpPr>
          <p:nvPr/>
        </p:nvCxnSpPr>
        <p:spPr>
          <a:xfrm flipH="1">
            <a:off x="3550283" y="5172828"/>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5" name="Straight Connector 304">
            <a:extLst>
              <a:ext uri="{FF2B5EF4-FFF2-40B4-BE49-F238E27FC236}">
                <a16:creationId xmlns:a16="http://schemas.microsoft.com/office/drawing/2014/main" id="{2E7DDE89-4DFE-6748-21A0-4E2DBBEEBE0B}"/>
              </a:ext>
            </a:extLst>
          </p:cNvPr>
          <p:cNvCxnSpPr>
            <a:cxnSpLocks/>
          </p:cNvCxnSpPr>
          <p:nvPr/>
        </p:nvCxnSpPr>
        <p:spPr>
          <a:xfrm flipH="1">
            <a:off x="3550283" y="5263556"/>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F07D8CBC-4050-FD86-C4F0-31DC6CD06820}"/>
              </a:ext>
            </a:extLst>
          </p:cNvPr>
          <p:cNvCxnSpPr>
            <a:cxnSpLocks/>
          </p:cNvCxnSpPr>
          <p:nvPr/>
        </p:nvCxnSpPr>
        <p:spPr>
          <a:xfrm flipH="1">
            <a:off x="3550283" y="5353142"/>
            <a:ext cx="382745" cy="0"/>
          </a:xfrm>
          <a:prstGeom prst="line">
            <a:avLst/>
          </a:prstGeom>
          <a:ln w="38100">
            <a:solidFill>
              <a:srgbClr val="3FBA48"/>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8" name="Straight Connector 307">
            <a:extLst>
              <a:ext uri="{FF2B5EF4-FFF2-40B4-BE49-F238E27FC236}">
                <a16:creationId xmlns:a16="http://schemas.microsoft.com/office/drawing/2014/main" id="{59D9D508-AA09-65EB-BEEA-BDE40BC119D0}"/>
              </a:ext>
            </a:extLst>
          </p:cNvPr>
          <p:cNvCxnSpPr>
            <a:cxnSpLocks/>
          </p:cNvCxnSpPr>
          <p:nvPr/>
        </p:nvCxnSpPr>
        <p:spPr>
          <a:xfrm flipV="1">
            <a:off x="1118492" y="4375287"/>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09" name="Straight Connector 308">
            <a:extLst>
              <a:ext uri="{FF2B5EF4-FFF2-40B4-BE49-F238E27FC236}">
                <a16:creationId xmlns:a16="http://schemas.microsoft.com/office/drawing/2014/main" id="{FA408FB0-76DB-6E44-79CC-DF9B915CE9A3}"/>
              </a:ext>
            </a:extLst>
          </p:cNvPr>
          <p:cNvCxnSpPr>
            <a:cxnSpLocks/>
          </p:cNvCxnSpPr>
          <p:nvPr/>
        </p:nvCxnSpPr>
        <p:spPr>
          <a:xfrm flipV="1">
            <a:off x="2154114" y="4375287"/>
            <a:ext cx="884" cy="667401"/>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96763AA3-53BE-45DA-F3AD-D2DF1E0970A3}"/>
              </a:ext>
            </a:extLst>
          </p:cNvPr>
          <p:cNvCxnSpPr>
            <a:cxnSpLocks/>
          </p:cNvCxnSpPr>
          <p:nvPr/>
        </p:nvCxnSpPr>
        <p:spPr>
          <a:xfrm flipH="1">
            <a:off x="1105470" y="4395612"/>
            <a:ext cx="3154882" cy="636833"/>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2" name="Straight Connector 311">
            <a:extLst>
              <a:ext uri="{FF2B5EF4-FFF2-40B4-BE49-F238E27FC236}">
                <a16:creationId xmlns:a16="http://schemas.microsoft.com/office/drawing/2014/main" id="{521C4157-C52E-A001-ECC6-6054E88C3C2D}"/>
              </a:ext>
            </a:extLst>
          </p:cNvPr>
          <p:cNvCxnSpPr>
            <a:cxnSpLocks/>
          </p:cNvCxnSpPr>
          <p:nvPr/>
        </p:nvCxnSpPr>
        <p:spPr>
          <a:xfrm flipV="1">
            <a:off x="3216291" y="4380775"/>
            <a:ext cx="0" cy="947620"/>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3" name="Rounded Rectangle 312">
            <a:extLst>
              <a:ext uri="{FF2B5EF4-FFF2-40B4-BE49-F238E27FC236}">
                <a16:creationId xmlns:a16="http://schemas.microsoft.com/office/drawing/2014/main" id="{AF275F80-872A-B23C-64D4-38AB6A374B01}"/>
              </a:ext>
            </a:extLst>
          </p:cNvPr>
          <p:cNvSpPr/>
          <p:nvPr/>
        </p:nvSpPr>
        <p:spPr>
          <a:xfrm>
            <a:off x="2897407" y="505065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4" name="Straight Connector 313">
            <a:extLst>
              <a:ext uri="{FF2B5EF4-FFF2-40B4-BE49-F238E27FC236}">
                <a16:creationId xmlns:a16="http://schemas.microsoft.com/office/drawing/2014/main" id="{33DA1F21-22EA-19F3-A99E-A77C29D7635C}"/>
              </a:ext>
            </a:extLst>
          </p:cNvPr>
          <p:cNvCxnSpPr>
            <a:cxnSpLocks/>
          </p:cNvCxnSpPr>
          <p:nvPr/>
        </p:nvCxnSpPr>
        <p:spPr>
          <a:xfrm flipV="1">
            <a:off x="4259467" y="4380775"/>
            <a:ext cx="884" cy="669876"/>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515C51FA-1D3C-D7AC-60F3-3C0E953A7156}"/>
              </a:ext>
            </a:extLst>
          </p:cNvPr>
          <p:cNvCxnSpPr>
            <a:cxnSpLocks/>
          </p:cNvCxnSpPr>
          <p:nvPr/>
        </p:nvCxnSpPr>
        <p:spPr>
          <a:xfrm flipH="1" flipV="1">
            <a:off x="1125579" y="4383166"/>
            <a:ext cx="3133888" cy="667485"/>
          </a:xfrm>
          <a:prstGeom prst="line">
            <a:avLst/>
          </a:prstGeom>
          <a:ln w="38100">
            <a:solidFill>
              <a:srgbClr val="FF796C"/>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8" name="Rounded Rectangle 317">
            <a:extLst>
              <a:ext uri="{FF2B5EF4-FFF2-40B4-BE49-F238E27FC236}">
                <a16:creationId xmlns:a16="http://schemas.microsoft.com/office/drawing/2014/main" id="{31DFFB10-8823-15CF-A03E-635BB7033936}"/>
              </a:ext>
            </a:extLst>
          </p:cNvPr>
          <p:cNvSpPr/>
          <p:nvPr/>
        </p:nvSpPr>
        <p:spPr>
          <a:xfrm>
            <a:off x="3933029" y="505065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ounded Rectangle 318">
            <a:extLst>
              <a:ext uri="{FF2B5EF4-FFF2-40B4-BE49-F238E27FC236}">
                <a16:creationId xmlns:a16="http://schemas.microsoft.com/office/drawing/2014/main" id="{B5F28C29-50E8-C922-BDF1-D5B79B39C941}"/>
              </a:ext>
            </a:extLst>
          </p:cNvPr>
          <p:cNvSpPr/>
          <p:nvPr/>
        </p:nvSpPr>
        <p:spPr>
          <a:xfrm>
            <a:off x="792938" y="4034721"/>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TextBox 319">
            <a:extLst>
              <a:ext uri="{FF2B5EF4-FFF2-40B4-BE49-F238E27FC236}">
                <a16:creationId xmlns:a16="http://schemas.microsoft.com/office/drawing/2014/main" id="{D91014E4-8234-33EC-6061-66833E8B7BCF}"/>
              </a:ext>
            </a:extLst>
          </p:cNvPr>
          <p:cNvSpPr txBox="1"/>
          <p:nvPr/>
        </p:nvSpPr>
        <p:spPr>
          <a:xfrm>
            <a:off x="787023" y="4091642"/>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5</a:t>
            </a:r>
            <a:endParaRPr lang="en-US" sz="1600">
              <a:latin typeface="Franklin Gothic Medium" panose="020B0603020102020204" pitchFamily="34" charset="0"/>
              <a:cs typeface="Calibri" panose="020F0502020204030204" pitchFamily="34" charset="0"/>
            </a:endParaRPr>
          </a:p>
        </p:txBody>
      </p:sp>
      <p:sp>
        <p:nvSpPr>
          <p:cNvPr id="321" name="Rounded Rectangle 320">
            <a:extLst>
              <a:ext uri="{FF2B5EF4-FFF2-40B4-BE49-F238E27FC236}">
                <a16:creationId xmlns:a16="http://schemas.microsoft.com/office/drawing/2014/main" id="{013153DB-A54B-B0A5-557F-6D0BF34ADEF0}"/>
              </a:ext>
            </a:extLst>
          </p:cNvPr>
          <p:cNvSpPr/>
          <p:nvPr/>
        </p:nvSpPr>
        <p:spPr>
          <a:xfrm>
            <a:off x="792053" y="5042688"/>
            <a:ext cx="652876" cy="34056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ounded Rectangle 321">
            <a:extLst>
              <a:ext uri="{FF2B5EF4-FFF2-40B4-BE49-F238E27FC236}">
                <a16:creationId xmlns:a16="http://schemas.microsoft.com/office/drawing/2014/main" id="{D6F2DAA9-8530-CA0A-77C0-5DCFB024F3FD}"/>
              </a:ext>
            </a:extLst>
          </p:cNvPr>
          <p:cNvSpPr/>
          <p:nvPr/>
        </p:nvSpPr>
        <p:spPr>
          <a:xfrm>
            <a:off x="3933913" y="4042683"/>
            <a:ext cx="652876" cy="340566"/>
          </a:xfrm>
          <a:prstGeom prst="roundRect">
            <a:avLst/>
          </a:prstGeom>
          <a:solidFill>
            <a:schemeClr val="accent4">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TextBox 322">
            <a:extLst>
              <a:ext uri="{FF2B5EF4-FFF2-40B4-BE49-F238E27FC236}">
                <a16:creationId xmlns:a16="http://schemas.microsoft.com/office/drawing/2014/main" id="{78B6C5F0-ED9E-8DB7-387D-D2AC50341E29}"/>
              </a:ext>
            </a:extLst>
          </p:cNvPr>
          <p:cNvSpPr txBox="1"/>
          <p:nvPr/>
        </p:nvSpPr>
        <p:spPr>
          <a:xfrm>
            <a:off x="1817247"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4</a:t>
            </a:r>
            <a:endParaRPr lang="en-US" sz="1600">
              <a:latin typeface="Franklin Gothic Medium" panose="020B0603020102020204" pitchFamily="34" charset="0"/>
              <a:cs typeface="Calibri" panose="020F0502020204030204" pitchFamily="34" charset="0"/>
            </a:endParaRPr>
          </a:p>
        </p:txBody>
      </p:sp>
      <p:sp>
        <p:nvSpPr>
          <p:cNvPr id="324" name="TextBox 323">
            <a:extLst>
              <a:ext uri="{FF2B5EF4-FFF2-40B4-BE49-F238E27FC236}">
                <a16:creationId xmlns:a16="http://schemas.microsoft.com/office/drawing/2014/main" id="{E9A97FE0-A02B-A848-E411-8E7E42D667DB}"/>
              </a:ext>
            </a:extLst>
          </p:cNvPr>
          <p:cNvSpPr txBox="1"/>
          <p:nvPr/>
        </p:nvSpPr>
        <p:spPr>
          <a:xfrm>
            <a:off x="793119" y="5106191"/>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7</a:t>
            </a:r>
            <a:endParaRPr lang="en-US" sz="1600">
              <a:latin typeface="Franklin Gothic Medium" panose="020B0603020102020204" pitchFamily="34" charset="0"/>
              <a:cs typeface="Calibri" panose="020F0502020204030204" pitchFamily="34" charset="0"/>
            </a:endParaRPr>
          </a:p>
        </p:txBody>
      </p:sp>
      <p:sp>
        <p:nvSpPr>
          <p:cNvPr id="333" name="TextBox 332">
            <a:extLst>
              <a:ext uri="{FF2B5EF4-FFF2-40B4-BE49-F238E27FC236}">
                <a16:creationId xmlns:a16="http://schemas.microsoft.com/office/drawing/2014/main" id="{D4E43E0C-633D-5741-0FE5-F321AB55C7ED}"/>
              </a:ext>
            </a:extLst>
          </p:cNvPr>
          <p:cNvSpPr txBox="1"/>
          <p:nvPr/>
        </p:nvSpPr>
        <p:spPr>
          <a:xfrm>
            <a:off x="1820730" y="5109673"/>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6</a:t>
            </a:r>
            <a:endParaRPr lang="en-US" sz="1600">
              <a:latin typeface="Franklin Gothic Medium" panose="020B0603020102020204" pitchFamily="34" charset="0"/>
              <a:cs typeface="Calibri" panose="020F0502020204030204" pitchFamily="34" charset="0"/>
            </a:endParaRPr>
          </a:p>
        </p:txBody>
      </p:sp>
      <p:sp>
        <p:nvSpPr>
          <p:cNvPr id="334" name="TextBox 333">
            <a:extLst>
              <a:ext uri="{FF2B5EF4-FFF2-40B4-BE49-F238E27FC236}">
                <a16:creationId xmlns:a16="http://schemas.microsoft.com/office/drawing/2014/main" id="{578A2F40-2E1C-0B1F-A85C-B01C54F043BC}"/>
              </a:ext>
            </a:extLst>
          </p:cNvPr>
          <p:cNvSpPr txBox="1"/>
          <p:nvPr/>
        </p:nvSpPr>
        <p:spPr>
          <a:xfrm>
            <a:off x="2896239"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2</a:t>
            </a:r>
            <a:endParaRPr lang="en-US" sz="1600">
              <a:latin typeface="Franklin Gothic Medium" panose="020B0603020102020204" pitchFamily="34" charset="0"/>
              <a:cs typeface="Calibri" panose="020F0502020204030204" pitchFamily="34" charset="0"/>
            </a:endParaRPr>
          </a:p>
        </p:txBody>
      </p:sp>
      <p:sp>
        <p:nvSpPr>
          <p:cNvPr id="381" name="TextBox 380">
            <a:extLst>
              <a:ext uri="{FF2B5EF4-FFF2-40B4-BE49-F238E27FC236}">
                <a16:creationId xmlns:a16="http://schemas.microsoft.com/office/drawing/2014/main" id="{5D4CD831-765B-7EC9-1828-30869CF6D780}"/>
              </a:ext>
            </a:extLst>
          </p:cNvPr>
          <p:cNvSpPr txBox="1"/>
          <p:nvPr/>
        </p:nvSpPr>
        <p:spPr>
          <a:xfrm>
            <a:off x="3926463" y="4089029"/>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3</a:t>
            </a:r>
            <a:endParaRPr lang="en-US" sz="1600">
              <a:latin typeface="Franklin Gothic Medium" panose="020B0603020102020204" pitchFamily="34" charset="0"/>
              <a:cs typeface="Calibri" panose="020F0502020204030204" pitchFamily="34" charset="0"/>
            </a:endParaRPr>
          </a:p>
        </p:txBody>
      </p:sp>
      <p:sp>
        <p:nvSpPr>
          <p:cNvPr id="383" name="TextBox 382">
            <a:extLst>
              <a:ext uri="{FF2B5EF4-FFF2-40B4-BE49-F238E27FC236}">
                <a16:creationId xmlns:a16="http://schemas.microsoft.com/office/drawing/2014/main" id="{92B11B9B-918B-7CBB-DDA1-02B51F293BEF}"/>
              </a:ext>
            </a:extLst>
          </p:cNvPr>
          <p:cNvSpPr txBox="1"/>
          <p:nvPr/>
        </p:nvSpPr>
        <p:spPr>
          <a:xfrm>
            <a:off x="2908431" y="5113156"/>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0</a:t>
            </a:r>
            <a:endParaRPr lang="en-US" sz="1600">
              <a:latin typeface="Franklin Gothic Medium" panose="020B0603020102020204" pitchFamily="34" charset="0"/>
              <a:cs typeface="Calibri" panose="020F0502020204030204" pitchFamily="34" charset="0"/>
            </a:endParaRPr>
          </a:p>
        </p:txBody>
      </p:sp>
      <p:sp>
        <p:nvSpPr>
          <p:cNvPr id="640" name="TextBox 639">
            <a:extLst>
              <a:ext uri="{FF2B5EF4-FFF2-40B4-BE49-F238E27FC236}">
                <a16:creationId xmlns:a16="http://schemas.microsoft.com/office/drawing/2014/main" id="{902180DC-71BB-C979-5E25-B01245E9E2D5}"/>
              </a:ext>
            </a:extLst>
          </p:cNvPr>
          <p:cNvSpPr txBox="1"/>
          <p:nvPr/>
        </p:nvSpPr>
        <p:spPr>
          <a:xfrm>
            <a:off x="3926463" y="5106190"/>
            <a:ext cx="658368" cy="246221"/>
          </a:xfrm>
          <a:prstGeom prst="rect">
            <a:avLst/>
          </a:prstGeom>
          <a:noFill/>
        </p:spPr>
        <p:txBody>
          <a:bodyPr wrap="square" lIns="0" tIns="0" rIns="0" bIns="0" rtlCol="0" anchor="t">
            <a:spAutoFit/>
          </a:bodyPr>
          <a:lstStyle/>
          <a:p>
            <a:pPr algn="ctr"/>
            <a:r>
              <a:rPr lang="en-US" sz="1600">
                <a:latin typeface="Franklin Gothic Medium"/>
                <a:cs typeface="Calibri"/>
              </a:rPr>
              <a:t>GPU 1</a:t>
            </a:r>
            <a:endParaRPr lang="en-US" sz="1600">
              <a:latin typeface="Franklin Gothic Medium" panose="020B0603020102020204" pitchFamily="34" charset="0"/>
              <a:cs typeface="Calibri" panose="020F0502020204030204" pitchFamily="34" charset="0"/>
            </a:endParaRPr>
          </a:p>
        </p:txBody>
      </p:sp>
      <p:cxnSp>
        <p:nvCxnSpPr>
          <p:cNvPr id="641" name="Straight Connector 640">
            <a:extLst>
              <a:ext uri="{FF2B5EF4-FFF2-40B4-BE49-F238E27FC236}">
                <a16:creationId xmlns:a16="http://schemas.microsoft.com/office/drawing/2014/main" id="{CD939988-AAA3-7615-E2D7-C3E3D8C90D61}"/>
              </a:ext>
            </a:extLst>
          </p:cNvPr>
          <p:cNvCxnSpPr>
            <a:cxnSpLocks/>
          </p:cNvCxnSpPr>
          <p:nvPr/>
        </p:nvCxnSpPr>
        <p:spPr>
          <a:xfrm flipV="1">
            <a:off x="10398768" y="4804833"/>
            <a:ext cx="0" cy="272435"/>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642" name="Straight Connector 641">
            <a:extLst>
              <a:ext uri="{FF2B5EF4-FFF2-40B4-BE49-F238E27FC236}">
                <a16:creationId xmlns:a16="http://schemas.microsoft.com/office/drawing/2014/main" id="{1709EA12-636A-14F7-D843-D7F792F5D5BA}"/>
              </a:ext>
            </a:extLst>
          </p:cNvPr>
          <p:cNvCxnSpPr>
            <a:cxnSpLocks/>
          </p:cNvCxnSpPr>
          <p:nvPr/>
        </p:nvCxnSpPr>
        <p:spPr>
          <a:xfrm flipV="1">
            <a:off x="4602681" y="3018898"/>
            <a:ext cx="722009" cy="105337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43" name="Straight Connector 642">
            <a:extLst>
              <a:ext uri="{FF2B5EF4-FFF2-40B4-BE49-F238E27FC236}">
                <a16:creationId xmlns:a16="http://schemas.microsoft.com/office/drawing/2014/main" id="{DEF61068-AEC9-A03F-758E-052E9579FCD0}"/>
              </a:ext>
            </a:extLst>
          </p:cNvPr>
          <p:cNvCxnSpPr>
            <a:cxnSpLocks/>
          </p:cNvCxnSpPr>
          <p:nvPr/>
        </p:nvCxnSpPr>
        <p:spPr>
          <a:xfrm>
            <a:off x="4602681" y="4419621"/>
            <a:ext cx="721125" cy="21108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44" name="Rounded Rectangle 643">
            <a:extLst>
              <a:ext uri="{FF2B5EF4-FFF2-40B4-BE49-F238E27FC236}">
                <a16:creationId xmlns:a16="http://schemas.microsoft.com/office/drawing/2014/main" id="{E8AB9E1B-BD0C-38E0-7FD3-241A888E862E}"/>
              </a:ext>
            </a:extLst>
          </p:cNvPr>
          <p:cNvSpPr/>
          <p:nvPr/>
        </p:nvSpPr>
        <p:spPr>
          <a:xfrm>
            <a:off x="5326364" y="2967319"/>
            <a:ext cx="3385437" cy="3631066"/>
          </a:xfrm>
          <a:prstGeom prst="roundRect">
            <a:avLst>
              <a:gd name="adj" fmla="val 2633"/>
            </a:avLst>
          </a:prstGeom>
          <a:solidFill>
            <a:schemeClr val="accent4">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5" name="Group 644">
            <a:extLst>
              <a:ext uri="{FF2B5EF4-FFF2-40B4-BE49-F238E27FC236}">
                <a16:creationId xmlns:a16="http://schemas.microsoft.com/office/drawing/2014/main" id="{6C395C9B-10A2-D668-05A8-E059F9079AEF}"/>
              </a:ext>
            </a:extLst>
          </p:cNvPr>
          <p:cNvGrpSpPr/>
          <p:nvPr/>
        </p:nvGrpSpPr>
        <p:grpSpPr>
          <a:xfrm>
            <a:off x="5813361" y="3040908"/>
            <a:ext cx="2559704" cy="1968240"/>
            <a:chOff x="6480463" y="769036"/>
            <a:chExt cx="3314760" cy="2494609"/>
          </a:xfrm>
        </p:grpSpPr>
        <p:sp>
          <p:nvSpPr>
            <p:cNvPr id="646" name="Rectangle 645">
              <a:extLst>
                <a:ext uri="{FF2B5EF4-FFF2-40B4-BE49-F238E27FC236}">
                  <a16:creationId xmlns:a16="http://schemas.microsoft.com/office/drawing/2014/main" id="{AC94F1A4-F36D-5C8A-0465-D31BE8FFBAE3}"/>
                </a:ext>
              </a:extLst>
            </p:cNvPr>
            <p:cNvSpPr/>
            <p:nvPr/>
          </p:nvSpPr>
          <p:spPr>
            <a:xfrm>
              <a:off x="6480463" y="769036"/>
              <a:ext cx="3046491"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647" name="Rectangle 646">
              <a:extLst>
                <a:ext uri="{FF2B5EF4-FFF2-40B4-BE49-F238E27FC236}">
                  <a16:creationId xmlns:a16="http://schemas.microsoft.com/office/drawing/2014/main" id="{DB4691F4-7551-C4AA-DAE2-87DFFDE976DA}"/>
                </a:ext>
              </a:extLst>
            </p:cNvPr>
            <p:cNvSpPr/>
            <p:nvPr/>
          </p:nvSpPr>
          <p:spPr>
            <a:xfrm>
              <a:off x="6615826" y="892403"/>
              <a:ext cx="3046036"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648" name="Rectangle 647">
              <a:extLst>
                <a:ext uri="{FF2B5EF4-FFF2-40B4-BE49-F238E27FC236}">
                  <a16:creationId xmlns:a16="http://schemas.microsoft.com/office/drawing/2014/main" id="{F5710530-76D2-E5FA-9EA5-14F364339AE7}"/>
                </a:ext>
              </a:extLst>
            </p:cNvPr>
            <p:cNvSpPr/>
            <p:nvPr/>
          </p:nvSpPr>
          <p:spPr>
            <a:xfrm>
              <a:off x="6750192" y="1026685"/>
              <a:ext cx="3045030" cy="2236960"/>
            </a:xfrm>
            <a:prstGeom prst="rect">
              <a:avLst/>
            </a:prstGeom>
            <a:solidFill>
              <a:srgbClr val="FFF2FF"/>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latin typeface="Franklin Gothic Medium"/>
              </a:endParaRPr>
            </a:p>
          </p:txBody>
        </p:sp>
        <p:sp>
          <p:nvSpPr>
            <p:cNvPr id="649" name="Rounded Rectangle 648">
              <a:extLst>
                <a:ext uri="{FF2B5EF4-FFF2-40B4-BE49-F238E27FC236}">
                  <a16:creationId xmlns:a16="http://schemas.microsoft.com/office/drawing/2014/main" id="{CBF5ACD3-9F3B-A2B6-A313-159B047ACE85}"/>
                </a:ext>
              </a:extLst>
            </p:cNvPr>
            <p:cNvSpPr/>
            <p:nvPr/>
          </p:nvSpPr>
          <p:spPr>
            <a:xfrm>
              <a:off x="8254967"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650" name="Rounded Rectangle 649">
              <a:extLst>
                <a:ext uri="{FF2B5EF4-FFF2-40B4-BE49-F238E27FC236}">
                  <a16:creationId xmlns:a16="http://schemas.microsoft.com/office/drawing/2014/main" id="{5F3F0629-22B0-B3D8-9FC2-996E1A6847FE}"/>
                </a:ext>
              </a:extLst>
            </p:cNvPr>
            <p:cNvSpPr/>
            <p:nvPr/>
          </p:nvSpPr>
          <p:spPr>
            <a:xfrm>
              <a:off x="7536239" y="1391428"/>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651" name="Rounded Rectangle 650">
              <a:extLst>
                <a:ext uri="{FF2B5EF4-FFF2-40B4-BE49-F238E27FC236}">
                  <a16:creationId xmlns:a16="http://schemas.microsoft.com/office/drawing/2014/main" id="{E8B006FC-C40D-6EAE-4384-86F356DE2431}"/>
                </a:ext>
              </a:extLst>
            </p:cNvPr>
            <p:cNvSpPr/>
            <p:nvPr/>
          </p:nvSpPr>
          <p:spPr>
            <a:xfrm>
              <a:off x="8250041"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652" name="Rounded Rectangle 651">
              <a:extLst>
                <a:ext uri="{FF2B5EF4-FFF2-40B4-BE49-F238E27FC236}">
                  <a16:creationId xmlns:a16="http://schemas.microsoft.com/office/drawing/2014/main" id="{55CF2BFD-8D56-9400-D5F5-F15A6933A859}"/>
                </a:ext>
              </a:extLst>
            </p:cNvPr>
            <p:cNvSpPr/>
            <p:nvPr/>
          </p:nvSpPr>
          <p:spPr>
            <a:xfrm>
              <a:off x="7531313" y="1825784"/>
              <a:ext cx="690842" cy="392409"/>
            </a:xfrm>
            <a:prstGeom prst="roundRect">
              <a:avLst/>
            </a:prstGeom>
            <a:solidFill>
              <a:srgbClr val="FFEFD7"/>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US">
                <a:latin typeface="Franklin Gothic Medium"/>
              </a:endParaRPr>
            </a:p>
          </p:txBody>
        </p:sp>
        <p:sp>
          <p:nvSpPr>
            <p:cNvPr id="653" name="TextBox 652">
              <a:extLst>
                <a:ext uri="{FF2B5EF4-FFF2-40B4-BE49-F238E27FC236}">
                  <a16:creationId xmlns:a16="http://schemas.microsoft.com/office/drawing/2014/main" id="{F0DD108F-5DB3-C4DE-3202-27609A9F71B4}"/>
                </a:ext>
              </a:extLst>
            </p:cNvPr>
            <p:cNvSpPr txBox="1"/>
            <p:nvPr/>
          </p:nvSpPr>
          <p:spPr>
            <a:xfrm>
              <a:off x="7544258" y="1905057"/>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654" name="TextBox 653">
              <a:extLst>
                <a:ext uri="{FF2B5EF4-FFF2-40B4-BE49-F238E27FC236}">
                  <a16:creationId xmlns:a16="http://schemas.microsoft.com/office/drawing/2014/main" id="{766F1716-3039-3DA6-B639-905DA98E1DCF}"/>
                </a:ext>
              </a:extLst>
            </p:cNvPr>
            <p:cNvSpPr txBox="1"/>
            <p:nvPr/>
          </p:nvSpPr>
          <p:spPr>
            <a:xfrm>
              <a:off x="6758142" y="1020009"/>
              <a:ext cx="3037081" cy="307697"/>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COMPUTE UNIT</a:t>
              </a:r>
            </a:p>
          </p:txBody>
        </p:sp>
        <p:sp>
          <p:nvSpPr>
            <p:cNvPr id="655" name="TextBox 654">
              <a:extLst>
                <a:ext uri="{FF2B5EF4-FFF2-40B4-BE49-F238E27FC236}">
                  <a16:creationId xmlns:a16="http://schemas.microsoft.com/office/drawing/2014/main" id="{65123346-39CF-DD3B-FA7C-1B39C0E79526}"/>
                </a:ext>
              </a:extLst>
            </p:cNvPr>
            <p:cNvSpPr txBox="1"/>
            <p:nvPr/>
          </p:nvSpPr>
          <p:spPr>
            <a:xfrm>
              <a:off x="8246722" y="1887331"/>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656" name="TextBox 655">
              <a:extLst>
                <a:ext uri="{FF2B5EF4-FFF2-40B4-BE49-F238E27FC236}">
                  <a16:creationId xmlns:a16="http://schemas.microsoft.com/office/drawing/2014/main" id="{14AA28D7-2471-CC18-13E5-3987129D55C8}"/>
                </a:ext>
              </a:extLst>
            </p:cNvPr>
            <p:cNvSpPr txBox="1"/>
            <p:nvPr/>
          </p:nvSpPr>
          <p:spPr>
            <a:xfrm>
              <a:off x="7530690" y="1469686"/>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sp>
          <p:nvSpPr>
            <p:cNvPr id="657" name="TextBox 656">
              <a:extLst>
                <a:ext uri="{FF2B5EF4-FFF2-40B4-BE49-F238E27FC236}">
                  <a16:creationId xmlns:a16="http://schemas.microsoft.com/office/drawing/2014/main" id="{57BB6B7D-89C7-680C-57BC-0191A6B85F2B}"/>
                </a:ext>
              </a:extLst>
            </p:cNvPr>
            <p:cNvSpPr txBox="1"/>
            <p:nvPr/>
          </p:nvSpPr>
          <p:spPr>
            <a:xfrm>
              <a:off x="8243724" y="1469589"/>
              <a:ext cx="688867" cy="263044"/>
            </a:xfrm>
            <a:prstGeom prst="rect">
              <a:avLst/>
            </a:prstGeom>
            <a:noFill/>
          </p:spPr>
          <p:txBody>
            <a:bodyPr wrap="square" lIns="0" tIns="0" rIns="0" bIns="0" rtlCol="0">
              <a:noAutofit/>
            </a:bodyPr>
            <a:lstStyle/>
            <a:p>
              <a:pPr algn="ctr"/>
              <a:r>
                <a:rPr lang="en-US" sz="1400">
                  <a:latin typeface="Franklin Gothic Medium" panose="020B0603020102020204" pitchFamily="34" charset="0"/>
                  <a:cs typeface="Calibri" panose="020F0502020204030204" pitchFamily="34" charset="0"/>
                </a:rPr>
                <a:t>SIMD</a:t>
              </a:r>
            </a:p>
          </p:txBody>
        </p:sp>
      </p:grpSp>
      <p:grpSp>
        <p:nvGrpSpPr>
          <p:cNvPr id="658" name="Group 657">
            <a:extLst>
              <a:ext uri="{FF2B5EF4-FFF2-40B4-BE49-F238E27FC236}">
                <a16:creationId xmlns:a16="http://schemas.microsoft.com/office/drawing/2014/main" id="{ABDDDBE1-87C5-2E0A-54E8-F64595EADEE7}"/>
              </a:ext>
            </a:extLst>
          </p:cNvPr>
          <p:cNvGrpSpPr/>
          <p:nvPr/>
        </p:nvGrpSpPr>
        <p:grpSpPr>
          <a:xfrm>
            <a:off x="6542497" y="4208236"/>
            <a:ext cx="1229957" cy="358582"/>
            <a:chOff x="7970127" y="2290627"/>
            <a:chExt cx="1416166" cy="525193"/>
          </a:xfrm>
        </p:grpSpPr>
        <p:cxnSp>
          <p:nvCxnSpPr>
            <p:cNvPr id="659" name="Straight Connector 658">
              <a:extLst>
                <a:ext uri="{FF2B5EF4-FFF2-40B4-BE49-F238E27FC236}">
                  <a16:creationId xmlns:a16="http://schemas.microsoft.com/office/drawing/2014/main" id="{8E43DF38-ABFB-1F19-78A0-EAD00E71401F}"/>
                </a:ext>
              </a:extLst>
            </p:cNvPr>
            <p:cNvCxnSpPr>
              <a:cxnSpLocks/>
            </p:cNvCxnSpPr>
            <p:nvPr/>
          </p:nvCxnSpPr>
          <p:spPr>
            <a:xfrm flipH="1">
              <a:off x="8660577" y="2640400"/>
              <a:ext cx="659441"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60" name="Straight Connector 659">
              <a:extLst>
                <a:ext uri="{FF2B5EF4-FFF2-40B4-BE49-F238E27FC236}">
                  <a16:creationId xmlns:a16="http://schemas.microsoft.com/office/drawing/2014/main" id="{B30F3723-3182-4B8A-9403-E27B9B299BE8}"/>
                </a:ext>
              </a:extLst>
            </p:cNvPr>
            <p:cNvCxnSpPr>
              <a:cxnSpLocks/>
            </p:cNvCxnSpPr>
            <p:nvPr/>
          </p:nvCxnSpPr>
          <p:spPr>
            <a:xfrm>
              <a:off x="9306507" y="2618189"/>
              <a:ext cx="0" cy="197631"/>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661" name="Straight Connector 660">
              <a:extLst>
                <a:ext uri="{FF2B5EF4-FFF2-40B4-BE49-F238E27FC236}">
                  <a16:creationId xmlns:a16="http://schemas.microsoft.com/office/drawing/2014/main" id="{4CDAC337-7156-A004-5032-EA8666E40C8D}"/>
                </a:ext>
              </a:extLst>
            </p:cNvPr>
            <p:cNvCxnSpPr>
              <a:cxnSpLocks/>
            </p:cNvCxnSpPr>
            <p:nvPr/>
          </p:nvCxnSpPr>
          <p:spPr>
            <a:xfrm flipV="1">
              <a:off x="8665467" y="2560075"/>
              <a:ext cx="0" cy="86895"/>
            </a:xfrm>
            <a:prstGeom prst="line">
              <a:avLst/>
            </a:prstGeom>
            <a:ln w="28575"/>
          </p:spPr>
          <p:style>
            <a:lnRef idx="2">
              <a:schemeClr val="dk1"/>
            </a:lnRef>
            <a:fillRef idx="0">
              <a:schemeClr val="dk1"/>
            </a:fillRef>
            <a:effectRef idx="1">
              <a:schemeClr val="dk1"/>
            </a:effectRef>
            <a:fontRef idx="minor">
              <a:schemeClr val="tx1"/>
            </a:fontRef>
          </p:style>
        </p:cxnSp>
        <p:sp>
          <p:nvSpPr>
            <p:cNvPr id="662" name="Rounded Rectangle 661">
              <a:extLst>
                <a:ext uri="{FF2B5EF4-FFF2-40B4-BE49-F238E27FC236}">
                  <a16:creationId xmlns:a16="http://schemas.microsoft.com/office/drawing/2014/main" id="{E7274E4F-7AFA-0269-3331-AA589EA542D5}"/>
                </a:ext>
              </a:extLst>
            </p:cNvPr>
            <p:cNvSpPr/>
            <p:nvPr/>
          </p:nvSpPr>
          <p:spPr>
            <a:xfrm>
              <a:off x="7970127" y="2290627"/>
              <a:ext cx="1416166" cy="26816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cxnSp>
        <p:nvCxnSpPr>
          <p:cNvPr id="663" name="Straight Connector 662">
            <a:extLst>
              <a:ext uri="{FF2B5EF4-FFF2-40B4-BE49-F238E27FC236}">
                <a16:creationId xmlns:a16="http://schemas.microsoft.com/office/drawing/2014/main" id="{D764A0BE-70CA-A5B1-1418-600DC4C9FBDC}"/>
              </a:ext>
            </a:extLst>
          </p:cNvPr>
          <p:cNvCxnSpPr>
            <a:cxnSpLocks/>
          </p:cNvCxnSpPr>
          <p:nvPr/>
        </p:nvCxnSpPr>
        <p:spPr>
          <a:xfrm>
            <a:off x="6568832" y="4431868"/>
            <a:ext cx="0" cy="134935"/>
          </a:xfrm>
          <a:prstGeom prst="line">
            <a:avLst/>
          </a:prstGeom>
          <a:ln w="28575">
            <a:solidFill>
              <a:schemeClr val="tx1"/>
            </a:solidFill>
            <a:headEnd type="none" w="med" len="med"/>
            <a:tailEnd type="triangle" w="med" len="med"/>
          </a:ln>
        </p:spPr>
        <p:style>
          <a:lnRef idx="2">
            <a:schemeClr val="dk1"/>
          </a:lnRef>
          <a:fillRef idx="0">
            <a:schemeClr val="dk1"/>
          </a:fillRef>
          <a:effectRef idx="1">
            <a:schemeClr val="dk1"/>
          </a:effectRef>
          <a:fontRef idx="minor">
            <a:schemeClr val="tx1"/>
          </a:fontRef>
        </p:style>
      </p:cxnSp>
      <p:grpSp>
        <p:nvGrpSpPr>
          <p:cNvPr id="664" name="Group 663">
            <a:extLst>
              <a:ext uri="{FF2B5EF4-FFF2-40B4-BE49-F238E27FC236}">
                <a16:creationId xmlns:a16="http://schemas.microsoft.com/office/drawing/2014/main" id="{3FE40E8C-1A6E-5FA4-0440-30A2330DE6F3}"/>
              </a:ext>
            </a:extLst>
          </p:cNvPr>
          <p:cNvGrpSpPr/>
          <p:nvPr/>
        </p:nvGrpSpPr>
        <p:grpSpPr>
          <a:xfrm>
            <a:off x="7701147" y="3246316"/>
            <a:ext cx="3636462" cy="1664134"/>
            <a:chOff x="8627389" y="1170633"/>
            <a:chExt cx="3524403" cy="2054709"/>
          </a:xfrm>
        </p:grpSpPr>
        <p:cxnSp>
          <p:nvCxnSpPr>
            <p:cNvPr id="665" name="Straight Connector 664">
              <a:extLst>
                <a:ext uri="{FF2B5EF4-FFF2-40B4-BE49-F238E27FC236}">
                  <a16:creationId xmlns:a16="http://schemas.microsoft.com/office/drawing/2014/main" id="{3560F63C-DB50-FFF9-829A-7BCEBF937B10}"/>
                </a:ext>
              </a:extLst>
            </p:cNvPr>
            <p:cNvCxnSpPr>
              <a:cxnSpLocks/>
            </p:cNvCxnSpPr>
            <p:nvPr/>
          </p:nvCxnSpPr>
          <p:spPr>
            <a:xfrm>
              <a:off x="8644653" y="2308933"/>
              <a:ext cx="1746976" cy="847023"/>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66" name="Straight Connector 665">
              <a:extLst>
                <a:ext uri="{FF2B5EF4-FFF2-40B4-BE49-F238E27FC236}">
                  <a16:creationId xmlns:a16="http://schemas.microsoft.com/office/drawing/2014/main" id="{CBD8A596-4A9C-3F31-F618-F869A474A0E0}"/>
                </a:ext>
              </a:extLst>
            </p:cNvPr>
            <p:cNvCxnSpPr>
              <a:cxnSpLocks/>
            </p:cNvCxnSpPr>
            <p:nvPr/>
          </p:nvCxnSpPr>
          <p:spPr>
            <a:xfrm flipV="1">
              <a:off x="8627389" y="1170633"/>
              <a:ext cx="1818777" cy="793732"/>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667" name="Rounded Rectangle 666">
              <a:extLst>
                <a:ext uri="{FF2B5EF4-FFF2-40B4-BE49-F238E27FC236}">
                  <a16:creationId xmlns:a16="http://schemas.microsoft.com/office/drawing/2014/main" id="{8ADA8186-867B-F887-BC73-2DF82CDE3019}"/>
                </a:ext>
              </a:extLst>
            </p:cNvPr>
            <p:cNvSpPr/>
            <p:nvPr/>
          </p:nvSpPr>
          <p:spPr>
            <a:xfrm>
              <a:off x="10334065" y="1195189"/>
              <a:ext cx="1817727" cy="2030153"/>
            </a:xfrm>
            <a:prstGeom prst="roundRect">
              <a:avLst>
                <a:gd name="adj" fmla="val 9764"/>
              </a:avLst>
            </a:prstGeom>
            <a:solidFill>
              <a:srgbClr val="FFEFD7"/>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68" name="Rectangle 667">
              <a:extLst>
                <a:ext uri="{FF2B5EF4-FFF2-40B4-BE49-F238E27FC236}">
                  <a16:creationId xmlns:a16="http://schemas.microsoft.com/office/drawing/2014/main" id="{5DF1F98C-6F3D-F772-8EA5-4C64CF08696A}"/>
                </a:ext>
              </a:extLst>
            </p:cNvPr>
            <p:cNvSpPr/>
            <p:nvPr/>
          </p:nvSpPr>
          <p:spPr>
            <a:xfrm>
              <a:off x="10460166" y="1458816"/>
              <a:ext cx="1587612" cy="16586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latin typeface="Franklin Gothic Medium"/>
                </a:rPr>
                <a:t>x</a:t>
              </a:r>
            </a:p>
          </p:txBody>
        </p:sp>
        <p:sp>
          <p:nvSpPr>
            <p:cNvPr id="669" name="TextBox 668">
              <a:extLst>
                <a:ext uri="{FF2B5EF4-FFF2-40B4-BE49-F238E27FC236}">
                  <a16:creationId xmlns:a16="http://schemas.microsoft.com/office/drawing/2014/main" id="{F517981E-7D5A-9B9E-8BAE-68449528D111}"/>
                </a:ext>
              </a:extLst>
            </p:cNvPr>
            <p:cNvSpPr txBox="1"/>
            <p:nvPr/>
          </p:nvSpPr>
          <p:spPr>
            <a:xfrm>
              <a:off x="10628597" y="1443130"/>
              <a:ext cx="1188296"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Wavefront</a:t>
              </a:r>
            </a:p>
          </p:txBody>
        </p:sp>
        <p:sp>
          <p:nvSpPr>
            <p:cNvPr id="670" name="TextBox 669">
              <a:extLst>
                <a:ext uri="{FF2B5EF4-FFF2-40B4-BE49-F238E27FC236}">
                  <a16:creationId xmlns:a16="http://schemas.microsoft.com/office/drawing/2014/main" id="{ED8A545D-0C94-4F2F-6252-95238BD982FF}"/>
                </a:ext>
              </a:extLst>
            </p:cNvPr>
            <p:cNvSpPr txBox="1"/>
            <p:nvPr/>
          </p:nvSpPr>
          <p:spPr>
            <a:xfrm>
              <a:off x="11037748" y="1714208"/>
              <a:ext cx="865610"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address</a:t>
              </a:r>
            </a:p>
          </p:txBody>
        </p:sp>
        <p:sp>
          <p:nvSpPr>
            <p:cNvPr id="671" name="TextBox 670">
              <a:extLst>
                <a:ext uri="{FF2B5EF4-FFF2-40B4-BE49-F238E27FC236}">
                  <a16:creationId xmlns:a16="http://schemas.microsoft.com/office/drawing/2014/main" id="{0FF4A147-B8E6-D876-7F66-46BD20FFE7D3}"/>
                </a:ext>
              </a:extLst>
            </p:cNvPr>
            <p:cNvSpPr txBox="1"/>
            <p:nvPr/>
          </p:nvSpPr>
          <p:spPr>
            <a:xfrm>
              <a:off x="11078237" y="1973488"/>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0x0</a:t>
              </a:r>
            </a:p>
          </p:txBody>
        </p:sp>
        <p:sp>
          <p:nvSpPr>
            <p:cNvPr id="672" name="Rectangle 671">
              <a:extLst>
                <a:ext uri="{FF2B5EF4-FFF2-40B4-BE49-F238E27FC236}">
                  <a16:creationId xmlns:a16="http://schemas.microsoft.com/office/drawing/2014/main" id="{CEE4BB0F-8F58-02AE-7CB5-4D7A87B3286E}"/>
                </a:ext>
              </a:extLst>
            </p:cNvPr>
            <p:cNvSpPr/>
            <p:nvPr/>
          </p:nvSpPr>
          <p:spPr>
            <a:xfrm>
              <a:off x="11026295" y="1743879"/>
              <a:ext cx="91719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73" name="Rectangle 672">
              <a:extLst>
                <a:ext uri="{FF2B5EF4-FFF2-40B4-BE49-F238E27FC236}">
                  <a16:creationId xmlns:a16="http://schemas.microsoft.com/office/drawing/2014/main" id="{A0ACD0B1-BA0C-FE31-9570-DC9A65171622}"/>
                </a:ext>
              </a:extLst>
            </p:cNvPr>
            <p:cNvSpPr/>
            <p:nvPr/>
          </p:nvSpPr>
          <p:spPr>
            <a:xfrm>
              <a:off x="11027735" y="2006017"/>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74" name="TextBox 673">
              <a:extLst>
                <a:ext uri="{FF2B5EF4-FFF2-40B4-BE49-F238E27FC236}">
                  <a16:creationId xmlns:a16="http://schemas.microsoft.com/office/drawing/2014/main" id="{24FB7228-04B4-F96B-ADAE-CDA58AAC40E1}"/>
                </a:ext>
              </a:extLst>
            </p:cNvPr>
            <p:cNvSpPr txBox="1"/>
            <p:nvPr/>
          </p:nvSpPr>
          <p:spPr>
            <a:xfrm>
              <a:off x="11079781" y="223134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0x4</a:t>
              </a:r>
            </a:p>
          </p:txBody>
        </p:sp>
        <p:sp>
          <p:nvSpPr>
            <p:cNvPr id="675" name="TextBox 674">
              <a:extLst>
                <a:ext uri="{FF2B5EF4-FFF2-40B4-BE49-F238E27FC236}">
                  <a16:creationId xmlns:a16="http://schemas.microsoft.com/office/drawing/2014/main" id="{C8863D6A-6F1E-D064-5F13-E43082095127}"/>
                </a:ext>
              </a:extLst>
            </p:cNvPr>
            <p:cNvSpPr txBox="1"/>
            <p:nvPr/>
          </p:nvSpPr>
          <p:spPr>
            <a:xfrm>
              <a:off x="11079781" y="2484671"/>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0x8</a:t>
              </a:r>
            </a:p>
          </p:txBody>
        </p:sp>
        <p:sp>
          <p:nvSpPr>
            <p:cNvPr id="676" name="TextBox 675">
              <a:extLst>
                <a:ext uri="{FF2B5EF4-FFF2-40B4-BE49-F238E27FC236}">
                  <a16:creationId xmlns:a16="http://schemas.microsoft.com/office/drawing/2014/main" id="{2CF667A7-4925-4014-8875-4E1D38ED26FB}"/>
                </a:ext>
              </a:extLst>
            </p:cNvPr>
            <p:cNvSpPr txBox="1"/>
            <p:nvPr/>
          </p:nvSpPr>
          <p:spPr>
            <a:xfrm>
              <a:off x="10442934" y="1714090"/>
              <a:ext cx="570648" cy="215444"/>
            </a:xfrm>
            <a:prstGeom prst="rect">
              <a:avLst/>
            </a:prstGeom>
            <a:noFill/>
          </p:spPr>
          <p:txBody>
            <a:bodyPr wrap="square" lIns="0" tIns="0" rIns="0" bIns="0" rtlCol="0">
              <a:spAutoFit/>
            </a:bodyPr>
            <a:lstStyle/>
            <a:p>
              <a:pPr algn="ctr"/>
              <a:r>
                <a:rPr lang="en-US" sz="1400" err="1">
                  <a:latin typeface="Franklin Gothic Medium" panose="020B0603020102020204" pitchFamily="34" charset="0"/>
                  <a:cs typeface="Calibri" panose="020F0502020204030204" pitchFamily="34" charset="0"/>
                </a:rPr>
                <a:t>tid</a:t>
              </a:r>
              <a:endParaRPr lang="en-US" sz="1400">
                <a:latin typeface="Franklin Gothic Medium" panose="020B0603020102020204" pitchFamily="34" charset="0"/>
                <a:cs typeface="Calibri" panose="020F0502020204030204" pitchFamily="34" charset="0"/>
              </a:endParaRPr>
            </a:p>
          </p:txBody>
        </p:sp>
        <p:sp>
          <p:nvSpPr>
            <p:cNvPr id="677" name="TextBox 676">
              <a:extLst>
                <a:ext uri="{FF2B5EF4-FFF2-40B4-BE49-F238E27FC236}">
                  <a16:creationId xmlns:a16="http://schemas.microsoft.com/office/drawing/2014/main" id="{CF3A03A0-0F75-9842-4624-8BC9EC9C3BEC}"/>
                </a:ext>
              </a:extLst>
            </p:cNvPr>
            <p:cNvSpPr txBox="1"/>
            <p:nvPr/>
          </p:nvSpPr>
          <p:spPr>
            <a:xfrm>
              <a:off x="10580158" y="1972713"/>
              <a:ext cx="391254"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a:t>
              </a:r>
            </a:p>
          </p:txBody>
        </p:sp>
        <p:sp>
          <p:nvSpPr>
            <p:cNvPr id="678" name="Rectangle 677">
              <a:extLst>
                <a:ext uri="{FF2B5EF4-FFF2-40B4-BE49-F238E27FC236}">
                  <a16:creationId xmlns:a16="http://schemas.microsoft.com/office/drawing/2014/main" id="{BE399168-162C-C75D-22CC-D8F103075B80}"/>
                </a:ext>
              </a:extLst>
            </p:cNvPr>
            <p:cNvSpPr/>
            <p:nvPr/>
          </p:nvSpPr>
          <p:spPr>
            <a:xfrm>
              <a:off x="10549405" y="1742846"/>
              <a:ext cx="476055"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79" name="Rectangle 678">
              <a:extLst>
                <a:ext uri="{FF2B5EF4-FFF2-40B4-BE49-F238E27FC236}">
                  <a16:creationId xmlns:a16="http://schemas.microsoft.com/office/drawing/2014/main" id="{55DB99AF-1CCC-2B6B-5382-9010F610C293}"/>
                </a:ext>
              </a:extLst>
            </p:cNvPr>
            <p:cNvSpPr/>
            <p:nvPr/>
          </p:nvSpPr>
          <p:spPr>
            <a:xfrm>
              <a:off x="10550841" y="1998484"/>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80" name="TextBox 679">
              <a:extLst>
                <a:ext uri="{FF2B5EF4-FFF2-40B4-BE49-F238E27FC236}">
                  <a16:creationId xmlns:a16="http://schemas.microsoft.com/office/drawing/2014/main" id="{717EE514-2C51-DDE1-5AF9-D2D230F5CE7D}"/>
                </a:ext>
              </a:extLst>
            </p:cNvPr>
            <p:cNvSpPr txBox="1"/>
            <p:nvPr/>
          </p:nvSpPr>
          <p:spPr>
            <a:xfrm>
              <a:off x="10572119" y="2223493"/>
              <a:ext cx="40832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1</a:t>
              </a:r>
            </a:p>
          </p:txBody>
        </p:sp>
        <p:sp>
          <p:nvSpPr>
            <p:cNvPr id="681" name="TextBox 680">
              <a:extLst>
                <a:ext uri="{FF2B5EF4-FFF2-40B4-BE49-F238E27FC236}">
                  <a16:creationId xmlns:a16="http://schemas.microsoft.com/office/drawing/2014/main" id="{8784191C-901A-E24E-EBA9-7F47560DC928}"/>
                </a:ext>
              </a:extLst>
            </p:cNvPr>
            <p:cNvSpPr txBox="1"/>
            <p:nvPr/>
          </p:nvSpPr>
          <p:spPr>
            <a:xfrm>
              <a:off x="10580161" y="2482255"/>
              <a:ext cx="40412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2</a:t>
              </a:r>
            </a:p>
          </p:txBody>
        </p:sp>
        <p:sp>
          <p:nvSpPr>
            <p:cNvPr id="682" name="TextBox 681">
              <a:extLst>
                <a:ext uri="{FF2B5EF4-FFF2-40B4-BE49-F238E27FC236}">
                  <a16:creationId xmlns:a16="http://schemas.microsoft.com/office/drawing/2014/main" id="{8D5DA4F4-F91D-3B2E-5B29-D06414D6A0ED}"/>
                </a:ext>
              </a:extLst>
            </p:cNvPr>
            <p:cNvSpPr txBox="1"/>
            <p:nvPr/>
          </p:nvSpPr>
          <p:spPr>
            <a:xfrm>
              <a:off x="10584738" y="2737893"/>
              <a:ext cx="394478"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3</a:t>
              </a:r>
            </a:p>
          </p:txBody>
        </p:sp>
        <p:sp>
          <p:nvSpPr>
            <p:cNvPr id="683" name="Freeform 682">
              <a:extLst>
                <a:ext uri="{FF2B5EF4-FFF2-40B4-BE49-F238E27FC236}">
                  <a16:creationId xmlns:a16="http://schemas.microsoft.com/office/drawing/2014/main" id="{E459B302-C18F-189A-D58A-CCA95FCDDFC0}"/>
                </a:ext>
              </a:extLst>
            </p:cNvPr>
            <p:cNvSpPr/>
            <p:nvPr/>
          </p:nvSpPr>
          <p:spPr>
            <a:xfrm>
              <a:off x="10899703" y="1781383"/>
              <a:ext cx="63321" cy="178421"/>
            </a:xfrm>
            <a:custGeom>
              <a:avLst/>
              <a:gdLst>
                <a:gd name="connsiteX0" fmla="*/ 102542 w 233181"/>
                <a:gd name="connsiteY0" fmla="*/ 0 h 859971"/>
                <a:gd name="connsiteX1" fmla="*/ 4570 w 233181"/>
                <a:gd name="connsiteY1" fmla="*/ 130628 h 859971"/>
                <a:gd name="connsiteX2" fmla="*/ 233170 w 233181"/>
                <a:gd name="connsiteY2" fmla="*/ 250371 h 859971"/>
                <a:gd name="connsiteX3" fmla="*/ 15456 w 233181"/>
                <a:gd name="connsiteY3" fmla="*/ 424542 h 859971"/>
                <a:gd name="connsiteX4" fmla="*/ 200513 w 233181"/>
                <a:gd name="connsiteY4" fmla="*/ 566057 h 859971"/>
                <a:gd name="connsiteX5" fmla="*/ 26342 w 233181"/>
                <a:gd name="connsiteY5" fmla="*/ 751114 h 859971"/>
                <a:gd name="connsiteX6" fmla="*/ 135199 w 233181"/>
                <a:gd name="connsiteY6" fmla="*/ 859971 h 859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3181" h="859971">
                  <a:moveTo>
                    <a:pt x="102542" y="0"/>
                  </a:moveTo>
                  <a:cubicBezTo>
                    <a:pt x="42670" y="44450"/>
                    <a:pt x="-17201" y="88900"/>
                    <a:pt x="4570" y="130628"/>
                  </a:cubicBezTo>
                  <a:cubicBezTo>
                    <a:pt x="26341" y="172356"/>
                    <a:pt x="231356" y="201385"/>
                    <a:pt x="233170" y="250371"/>
                  </a:cubicBezTo>
                  <a:cubicBezTo>
                    <a:pt x="234984" y="299357"/>
                    <a:pt x="20899" y="371928"/>
                    <a:pt x="15456" y="424542"/>
                  </a:cubicBezTo>
                  <a:cubicBezTo>
                    <a:pt x="10013" y="477156"/>
                    <a:pt x="198699" y="511628"/>
                    <a:pt x="200513" y="566057"/>
                  </a:cubicBezTo>
                  <a:cubicBezTo>
                    <a:pt x="202327" y="620486"/>
                    <a:pt x="37228" y="702128"/>
                    <a:pt x="26342" y="751114"/>
                  </a:cubicBezTo>
                  <a:cubicBezTo>
                    <a:pt x="15456" y="800100"/>
                    <a:pt x="75327" y="830035"/>
                    <a:pt x="135199" y="859971"/>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Franklin Gothic Medium"/>
              </a:endParaRPr>
            </a:p>
          </p:txBody>
        </p:sp>
        <p:sp>
          <p:nvSpPr>
            <p:cNvPr id="684" name="Rectangle 683">
              <a:extLst>
                <a:ext uri="{FF2B5EF4-FFF2-40B4-BE49-F238E27FC236}">
                  <a16:creationId xmlns:a16="http://schemas.microsoft.com/office/drawing/2014/main" id="{959F0A06-DEEC-F06E-C8D7-7ABE79F72DF7}"/>
                </a:ext>
              </a:extLst>
            </p:cNvPr>
            <p:cNvSpPr/>
            <p:nvPr/>
          </p:nvSpPr>
          <p:spPr>
            <a:xfrm>
              <a:off x="10548999" y="2253090"/>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85" name="Rectangle 684">
              <a:extLst>
                <a:ext uri="{FF2B5EF4-FFF2-40B4-BE49-F238E27FC236}">
                  <a16:creationId xmlns:a16="http://schemas.microsoft.com/office/drawing/2014/main" id="{B123ED7A-74CA-3273-DB78-336C7F599723}"/>
                </a:ext>
              </a:extLst>
            </p:cNvPr>
            <p:cNvSpPr/>
            <p:nvPr/>
          </p:nvSpPr>
          <p:spPr>
            <a:xfrm>
              <a:off x="10548999" y="2509973"/>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86" name="Rectangle 685">
              <a:extLst>
                <a:ext uri="{FF2B5EF4-FFF2-40B4-BE49-F238E27FC236}">
                  <a16:creationId xmlns:a16="http://schemas.microsoft.com/office/drawing/2014/main" id="{D2A17838-26F0-BFBD-6FF6-3B967448B9AC}"/>
                </a:ext>
              </a:extLst>
            </p:cNvPr>
            <p:cNvSpPr/>
            <p:nvPr/>
          </p:nvSpPr>
          <p:spPr>
            <a:xfrm>
              <a:off x="10548733" y="2763546"/>
              <a:ext cx="476054"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87" name="TextBox 686">
              <a:extLst>
                <a:ext uri="{FF2B5EF4-FFF2-40B4-BE49-F238E27FC236}">
                  <a16:creationId xmlns:a16="http://schemas.microsoft.com/office/drawing/2014/main" id="{C6957654-FC6B-F41F-E998-4B29D4297C40}"/>
                </a:ext>
              </a:extLst>
            </p:cNvPr>
            <p:cNvSpPr txBox="1"/>
            <p:nvPr/>
          </p:nvSpPr>
          <p:spPr>
            <a:xfrm>
              <a:off x="10804727" y="1176578"/>
              <a:ext cx="822843" cy="307697"/>
            </a:xfrm>
            <a:prstGeom prst="rect">
              <a:avLst/>
            </a:prstGeom>
            <a:noFill/>
          </p:spPr>
          <p:txBody>
            <a:bodyPr wrap="square" lIns="0" tIns="0" rIns="0" bIns="0" rtlCol="0">
              <a:normAutofit/>
            </a:bodyPr>
            <a:lstStyle/>
            <a:p>
              <a:pPr algn="ctr"/>
              <a:r>
                <a:rPr lang="en-US" sz="1400">
                  <a:latin typeface="Franklin Gothic Medium" panose="020B0603020102020204" pitchFamily="34" charset="0"/>
                  <a:cs typeface="Calibri" panose="020F0502020204030204" pitchFamily="34" charset="0"/>
                </a:rPr>
                <a:t>SIMD</a:t>
              </a:r>
            </a:p>
          </p:txBody>
        </p:sp>
        <p:sp>
          <p:nvSpPr>
            <p:cNvPr id="688" name="Rectangle 687">
              <a:extLst>
                <a:ext uri="{FF2B5EF4-FFF2-40B4-BE49-F238E27FC236}">
                  <a16:creationId xmlns:a16="http://schemas.microsoft.com/office/drawing/2014/main" id="{982B3A64-A004-8CC8-1BD4-A6649CAB150F}"/>
                </a:ext>
              </a:extLst>
            </p:cNvPr>
            <p:cNvSpPr/>
            <p:nvPr/>
          </p:nvSpPr>
          <p:spPr>
            <a:xfrm>
              <a:off x="11027014" y="2253255"/>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89" name="Rectangle 688">
              <a:extLst>
                <a:ext uri="{FF2B5EF4-FFF2-40B4-BE49-F238E27FC236}">
                  <a16:creationId xmlns:a16="http://schemas.microsoft.com/office/drawing/2014/main" id="{29EEA681-171D-4434-C43C-6A781FACF23C}"/>
                </a:ext>
              </a:extLst>
            </p:cNvPr>
            <p:cNvSpPr/>
            <p:nvPr/>
          </p:nvSpPr>
          <p:spPr>
            <a:xfrm>
              <a:off x="11025152" y="2507366"/>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90" name="Rectangle 689">
              <a:extLst>
                <a:ext uri="{FF2B5EF4-FFF2-40B4-BE49-F238E27FC236}">
                  <a16:creationId xmlns:a16="http://schemas.microsoft.com/office/drawing/2014/main" id="{8C545FA9-8EA0-2D38-84FC-D2324B5B1E67}"/>
                </a:ext>
              </a:extLst>
            </p:cNvPr>
            <p:cNvSpPr/>
            <p:nvPr/>
          </p:nvSpPr>
          <p:spPr>
            <a:xfrm>
              <a:off x="11024790" y="2763664"/>
              <a:ext cx="915758" cy="2556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91" name="TextBox 690">
              <a:extLst>
                <a:ext uri="{FF2B5EF4-FFF2-40B4-BE49-F238E27FC236}">
                  <a16:creationId xmlns:a16="http://schemas.microsoft.com/office/drawing/2014/main" id="{05F8D5EE-0339-E3E6-F9F4-8C88B46C8EA0}"/>
                </a:ext>
              </a:extLst>
            </p:cNvPr>
            <p:cNvSpPr txBox="1"/>
            <p:nvPr/>
          </p:nvSpPr>
          <p:spPr>
            <a:xfrm>
              <a:off x="11082520" y="2744104"/>
              <a:ext cx="771672"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0xC</a:t>
              </a:r>
            </a:p>
          </p:txBody>
        </p:sp>
      </p:grpSp>
      <p:cxnSp>
        <p:nvCxnSpPr>
          <p:cNvPr id="692" name="Straight Arrow Connector 691">
            <a:extLst>
              <a:ext uri="{FF2B5EF4-FFF2-40B4-BE49-F238E27FC236}">
                <a16:creationId xmlns:a16="http://schemas.microsoft.com/office/drawing/2014/main" id="{4A3E81F7-AC5E-D912-DC27-A764C2F1B1E8}"/>
              </a:ext>
            </a:extLst>
          </p:cNvPr>
          <p:cNvCxnSpPr>
            <a:cxnSpLocks/>
          </p:cNvCxnSpPr>
          <p:nvPr/>
        </p:nvCxnSpPr>
        <p:spPr>
          <a:xfrm>
            <a:off x="10398768" y="5192175"/>
            <a:ext cx="0" cy="27699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93" name="Rounded Rectangle 692">
            <a:extLst>
              <a:ext uri="{FF2B5EF4-FFF2-40B4-BE49-F238E27FC236}">
                <a16:creationId xmlns:a16="http://schemas.microsoft.com/office/drawing/2014/main" id="{E9C69FDA-BFB2-A084-3FC5-6BE85B0BBA7B}"/>
              </a:ext>
            </a:extLst>
          </p:cNvPr>
          <p:cNvSpPr/>
          <p:nvPr/>
        </p:nvSpPr>
        <p:spPr>
          <a:xfrm>
            <a:off x="9701046" y="5005828"/>
            <a:ext cx="1416166" cy="237346"/>
          </a:xfrm>
          <a:prstGeom prst="roundRect">
            <a:avLst/>
          </a:prstGeom>
          <a:solidFill>
            <a:srgbClr val="A6B4FF"/>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Coalesce</a:t>
            </a:r>
          </a:p>
        </p:txBody>
      </p:sp>
      <p:grpSp>
        <p:nvGrpSpPr>
          <p:cNvPr id="694" name="Group 693">
            <a:extLst>
              <a:ext uri="{FF2B5EF4-FFF2-40B4-BE49-F238E27FC236}">
                <a16:creationId xmlns:a16="http://schemas.microsoft.com/office/drawing/2014/main" id="{80D2C5E4-C7EC-129D-64DC-B94382E3B372}"/>
              </a:ext>
            </a:extLst>
          </p:cNvPr>
          <p:cNvGrpSpPr/>
          <p:nvPr/>
        </p:nvGrpSpPr>
        <p:grpSpPr>
          <a:xfrm>
            <a:off x="9274947" y="5457237"/>
            <a:ext cx="2438137" cy="824783"/>
            <a:chOff x="8665347" y="5261667"/>
            <a:chExt cx="2438137" cy="824783"/>
          </a:xfrm>
        </p:grpSpPr>
        <p:sp>
          <p:nvSpPr>
            <p:cNvPr id="695" name="Rectangle 694">
              <a:extLst>
                <a:ext uri="{FF2B5EF4-FFF2-40B4-BE49-F238E27FC236}">
                  <a16:creationId xmlns:a16="http://schemas.microsoft.com/office/drawing/2014/main" id="{19CA0B58-C95E-954F-CE7D-B2C4CC5EFB40}"/>
                </a:ext>
              </a:extLst>
            </p:cNvPr>
            <p:cNvSpPr/>
            <p:nvPr/>
          </p:nvSpPr>
          <p:spPr>
            <a:xfrm>
              <a:off x="8896843" y="5540248"/>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96" name="Rectangle 695">
              <a:extLst>
                <a:ext uri="{FF2B5EF4-FFF2-40B4-BE49-F238E27FC236}">
                  <a16:creationId xmlns:a16="http://schemas.microsoft.com/office/drawing/2014/main" id="{DD6CF199-0C1F-A9BE-DFBA-7B6AEC25363F}"/>
                </a:ext>
              </a:extLst>
            </p:cNvPr>
            <p:cNvSpPr/>
            <p:nvPr/>
          </p:nvSpPr>
          <p:spPr>
            <a:xfrm>
              <a:off x="9013898" y="5540248"/>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97" name="Rectangle 696">
              <a:extLst>
                <a:ext uri="{FF2B5EF4-FFF2-40B4-BE49-F238E27FC236}">
                  <a16:creationId xmlns:a16="http://schemas.microsoft.com/office/drawing/2014/main" id="{41C017D9-2EBB-564A-1F06-F82AF5AA55A3}"/>
                </a:ext>
              </a:extLst>
            </p:cNvPr>
            <p:cNvSpPr/>
            <p:nvPr/>
          </p:nvSpPr>
          <p:spPr>
            <a:xfrm>
              <a:off x="9127960" y="5540961"/>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98" name="Rectangle 697">
              <a:extLst>
                <a:ext uri="{FF2B5EF4-FFF2-40B4-BE49-F238E27FC236}">
                  <a16:creationId xmlns:a16="http://schemas.microsoft.com/office/drawing/2014/main" id="{7CD2CB06-C74D-2202-BF2F-9EB1F8831A5F}"/>
                </a:ext>
              </a:extLst>
            </p:cNvPr>
            <p:cNvSpPr/>
            <p:nvPr/>
          </p:nvSpPr>
          <p:spPr>
            <a:xfrm>
              <a:off x="9245132" y="5540960"/>
              <a:ext cx="116695" cy="212921"/>
            </a:xfrm>
            <a:prstGeom prst="rect">
              <a:avLst/>
            </a:prstGeom>
            <a:solidFill>
              <a:srgbClr val="FFFF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699" name="Rectangle 698">
              <a:extLst>
                <a:ext uri="{FF2B5EF4-FFF2-40B4-BE49-F238E27FC236}">
                  <a16:creationId xmlns:a16="http://schemas.microsoft.com/office/drawing/2014/main" id="{C1ED7823-EB81-B25C-0023-F282916BF774}"/>
                </a:ext>
              </a:extLst>
            </p:cNvPr>
            <p:cNvSpPr/>
            <p:nvPr/>
          </p:nvSpPr>
          <p:spPr>
            <a:xfrm>
              <a:off x="9360791" y="5540606"/>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0" name="Rectangle 699">
              <a:extLst>
                <a:ext uri="{FF2B5EF4-FFF2-40B4-BE49-F238E27FC236}">
                  <a16:creationId xmlns:a16="http://schemas.microsoft.com/office/drawing/2014/main" id="{DCB595E5-AD8F-47A1-41C7-183747E5EBDB}"/>
                </a:ext>
              </a:extLst>
            </p:cNvPr>
            <p:cNvSpPr/>
            <p:nvPr/>
          </p:nvSpPr>
          <p:spPr>
            <a:xfrm>
              <a:off x="9477964"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1" name="Rectangle 700">
              <a:extLst>
                <a:ext uri="{FF2B5EF4-FFF2-40B4-BE49-F238E27FC236}">
                  <a16:creationId xmlns:a16="http://schemas.microsoft.com/office/drawing/2014/main" id="{B12C424E-4A59-4C8F-52C7-C783D8159908}"/>
                </a:ext>
              </a:extLst>
            </p:cNvPr>
            <p:cNvSpPr/>
            <p:nvPr/>
          </p:nvSpPr>
          <p:spPr>
            <a:xfrm>
              <a:off x="9592912"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2" name="Rectangle 701">
              <a:extLst>
                <a:ext uri="{FF2B5EF4-FFF2-40B4-BE49-F238E27FC236}">
                  <a16:creationId xmlns:a16="http://schemas.microsoft.com/office/drawing/2014/main" id="{0503F4FD-9DEA-9F4A-F732-EAADCC0C8D84}"/>
                </a:ext>
              </a:extLst>
            </p:cNvPr>
            <p:cNvSpPr/>
            <p:nvPr/>
          </p:nvSpPr>
          <p:spPr>
            <a:xfrm>
              <a:off x="9710084" y="5540604"/>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3" name="Rectangle 702">
              <a:extLst>
                <a:ext uri="{FF2B5EF4-FFF2-40B4-BE49-F238E27FC236}">
                  <a16:creationId xmlns:a16="http://schemas.microsoft.com/office/drawing/2014/main" id="{E611DCB2-2A12-30DB-A3CC-99716D3D8946}"/>
                </a:ext>
              </a:extLst>
            </p:cNvPr>
            <p:cNvSpPr/>
            <p:nvPr/>
          </p:nvSpPr>
          <p:spPr>
            <a:xfrm>
              <a:off x="9830131" y="5540606"/>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4" name="Rectangle 703">
              <a:extLst>
                <a:ext uri="{FF2B5EF4-FFF2-40B4-BE49-F238E27FC236}">
                  <a16:creationId xmlns:a16="http://schemas.microsoft.com/office/drawing/2014/main" id="{DDACAA5A-1E41-50C7-BD36-EE130E33DC53}"/>
                </a:ext>
              </a:extLst>
            </p:cNvPr>
            <p:cNvSpPr/>
            <p:nvPr/>
          </p:nvSpPr>
          <p:spPr>
            <a:xfrm>
              <a:off x="9947304"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5" name="Rectangle 704">
              <a:extLst>
                <a:ext uri="{FF2B5EF4-FFF2-40B4-BE49-F238E27FC236}">
                  <a16:creationId xmlns:a16="http://schemas.microsoft.com/office/drawing/2014/main" id="{004259C1-0D86-A69C-5ED3-E5C3AE88FD51}"/>
                </a:ext>
              </a:extLst>
            </p:cNvPr>
            <p:cNvSpPr/>
            <p:nvPr/>
          </p:nvSpPr>
          <p:spPr>
            <a:xfrm>
              <a:off x="10067725" y="5540605"/>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6" name="Rectangle 705">
              <a:extLst>
                <a:ext uri="{FF2B5EF4-FFF2-40B4-BE49-F238E27FC236}">
                  <a16:creationId xmlns:a16="http://schemas.microsoft.com/office/drawing/2014/main" id="{07DC81C3-6C4E-3467-2E0C-542DC56AA13A}"/>
                </a:ext>
              </a:extLst>
            </p:cNvPr>
            <p:cNvSpPr/>
            <p:nvPr/>
          </p:nvSpPr>
          <p:spPr>
            <a:xfrm>
              <a:off x="10184898" y="5540604"/>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7" name="Rectangle 706">
              <a:extLst>
                <a:ext uri="{FF2B5EF4-FFF2-40B4-BE49-F238E27FC236}">
                  <a16:creationId xmlns:a16="http://schemas.microsoft.com/office/drawing/2014/main" id="{EC66E8A5-395A-9083-32D9-3E05C92C89FB}"/>
                </a:ext>
              </a:extLst>
            </p:cNvPr>
            <p:cNvSpPr/>
            <p:nvPr/>
          </p:nvSpPr>
          <p:spPr>
            <a:xfrm>
              <a:off x="10300557" y="5540250"/>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8" name="Rectangle 707">
              <a:extLst>
                <a:ext uri="{FF2B5EF4-FFF2-40B4-BE49-F238E27FC236}">
                  <a16:creationId xmlns:a16="http://schemas.microsoft.com/office/drawing/2014/main" id="{50186B9C-77DE-9863-9D19-416EBB068678}"/>
                </a:ext>
              </a:extLst>
            </p:cNvPr>
            <p:cNvSpPr/>
            <p:nvPr/>
          </p:nvSpPr>
          <p:spPr>
            <a:xfrm>
              <a:off x="10417729" y="5540249"/>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09" name="Rectangle 708">
              <a:extLst>
                <a:ext uri="{FF2B5EF4-FFF2-40B4-BE49-F238E27FC236}">
                  <a16:creationId xmlns:a16="http://schemas.microsoft.com/office/drawing/2014/main" id="{7197DA96-CA6C-BD39-CD17-11B29E3363E8}"/>
                </a:ext>
              </a:extLst>
            </p:cNvPr>
            <p:cNvSpPr/>
            <p:nvPr/>
          </p:nvSpPr>
          <p:spPr>
            <a:xfrm>
              <a:off x="10532677" y="5540249"/>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10" name="Rectangle 709">
              <a:extLst>
                <a:ext uri="{FF2B5EF4-FFF2-40B4-BE49-F238E27FC236}">
                  <a16:creationId xmlns:a16="http://schemas.microsoft.com/office/drawing/2014/main" id="{7FC1E988-B681-34C3-F956-8E45BC8C0BB2}"/>
                </a:ext>
              </a:extLst>
            </p:cNvPr>
            <p:cNvSpPr/>
            <p:nvPr/>
          </p:nvSpPr>
          <p:spPr>
            <a:xfrm>
              <a:off x="10649850" y="5540248"/>
              <a:ext cx="116695" cy="2129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11" name="TextBox 710">
              <a:extLst>
                <a:ext uri="{FF2B5EF4-FFF2-40B4-BE49-F238E27FC236}">
                  <a16:creationId xmlns:a16="http://schemas.microsoft.com/office/drawing/2014/main" id="{D8264CB9-FFE1-4AED-FE71-C520477C3D58}"/>
                </a:ext>
              </a:extLst>
            </p:cNvPr>
            <p:cNvSpPr txBox="1"/>
            <p:nvPr/>
          </p:nvSpPr>
          <p:spPr>
            <a:xfrm>
              <a:off x="8665347" y="5261667"/>
              <a:ext cx="243813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64-BYTE CACHE LINE REQUEST</a:t>
              </a:r>
            </a:p>
          </p:txBody>
        </p:sp>
        <p:sp>
          <p:nvSpPr>
            <p:cNvPr id="712" name="Hexagon 711">
              <a:extLst>
                <a:ext uri="{FF2B5EF4-FFF2-40B4-BE49-F238E27FC236}">
                  <a16:creationId xmlns:a16="http://schemas.microsoft.com/office/drawing/2014/main" id="{FA4BF96D-C39A-62DE-B233-2439868FCA23}"/>
                </a:ext>
              </a:extLst>
            </p:cNvPr>
            <p:cNvSpPr/>
            <p:nvPr/>
          </p:nvSpPr>
          <p:spPr>
            <a:xfrm>
              <a:off x="8893467" y="5837884"/>
              <a:ext cx="860201" cy="248566"/>
            </a:xfrm>
            <a:prstGeom prst="hexag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sp>
          <p:nvSpPr>
            <p:cNvPr id="713" name="TextBox 712">
              <a:extLst>
                <a:ext uri="{FF2B5EF4-FFF2-40B4-BE49-F238E27FC236}">
                  <a16:creationId xmlns:a16="http://schemas.microsoft.com/office/drawing/2014/main" id="{4920D0DA-6954-CBB7-589E-666F195BCA97}"/>
                </a:ext>
              </a:extLst>
            </p:cNvPr>
            <p:cNvSpPr txBox="1"/>
            <p:nvPr/>
          </p:nvSpPr>
          <p:spPr>
            <a:xfrm>
              <a:off x="8962917" y="5830524"/>
              <a:ext cx="734743"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0x0</a:t>
              </a:r>
            </a:p>
          </p:txBody>
        </p:sp>
        <p:sp>
          <p:nvSpPr>
            <p:cNvPr id="714" name="TextBox 713">
              <a:extLst>
                <a:ext uri="{FF2B5EF4-FFF2-40B4-BE49-F238E27FC236}">
                  <a16:creationId xmlns:a16="http://schemas.microsoft.com/office/drawing/2014/main" id="{CD9B08AB-55D9-6FB7-DDAB-1A242D7683FA}"/>
                </a:ext>
              </a:extLst>
            </p:cNvPr>
            <p:cNvSpPr txBox="1"/>
            <p:nvPr/>
          </p:nvSpPr>
          <p:spPr>
            <a:xfrm>
              <a:off x="9918746" y="5831968"/>
              <a:ext cx="718217" cy="215444"/>
            </a:xfrm>
            <a:prstGeom prst="rect">
              <a:avLst/>
            </a:prstGeom>
            <a:noFill/>
          </p:spPr>
          <p:txBody>
            <a:bodyPr wrap="square" lIns="0" tIns="0" rIns="0" bIns="0" rtlCol="0">
              <a:spAutoFit/>
            </a:bodyPr>
            <a:lstStyle/>
            <a:p>
              <a:pPr algn="ctr"/>
              <a:r>
                <a:rPr lang="en-US" sz="1400">
                  <a:latin typeface="Franklin Gothic Medium" panose="020B0603020102020204" pitchFamily="34" charset="0"/>
                  <a:cs typeface="Calibri" panose="020F0502020204030204" pitchFamily="34" charset="0"/>
                </a:rPr>
                <a:t>OFFSET</a:t>
              </a:r>
            </a:p>
          </p:txBody>
        </p:sp>
        <p:sp>
          <p:nvSpPr>
            <p:cNvPr id="715" name="Hexagon 714">
              <a:extLst>
                <a:ext uri="{FF2B5EF4-FFF2-40B4-BE49-F238E27FC236}">
                  <a16:creationId xmlns:a16="http://schemas.microsoft.com/office/drawing/2014/main" id="{3BB91CC8-8303-F422-9ABA-BA2E1CEC6871}"/>
                </a:ext>
              </a:extLst>
            </p:cNvPr>
            <p:cNvSpPr/>
            <p:nvPr/>
          </p:nvSpPr>
          <p:spPr>
            <a:xfrm>
              <a:off x="9789168" y="5830846"/>
              <a:ext cx="977373" cy="248566"/>
            </a:xfrm>
            <a:prstGeom prst="hexag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latin typeface="Franklin Gothic Medium"/>
              </a:endParaRPr>
            </a:p>
          </p:txBody>
        </p:sp>
      </p:grpSp>
      <p:cxnSp>
        <p:nvCxnSpPr>
          <p:cNvPr id="716" name="Straight Connector 715">
            <a:extLst>
              <a:ext uri="{FF2B5EF4-FFF2-40B4-BE49-F238E27FC236}">
                <a16:creationId xmlns:a16="http://schemas.microsoft.com/office/drawing/2014/main" id="{9C43F0ED-C392-DDBB-749B-B70B9F851C81}"/>
              </a:ext>
            </a:extLst>
          </p:cNvPr>
          <p:cNvCxnSpPr>
            <a:cxnSpLocks/>
          </p:cNvCxnSpPr>
          <p:nvPr/>
        </p:nvCxnSpPr>
        <p:spPr>
          <a:xfrm flipH="1">
            <a:off x="6573413" y="4446441"/>
            <a:ext cx="572732" cy="0"/>
          </a:xfrm>
          <a:prstGeom prst="line">
            <a:avLst/>
          </a:prstGeom>
          <a:ln w="28575"/>
        </p:spPr>
        <p:style>
          <a:lnRef idx="2">
            <a:schemeClr val="dk1"/>
          </a:lnRef>
          <a:fillRef idx="0">
            <a:schemeClr val="dk1"/>
          </a:fillRef>
          <a:effectRef idx="1">
            <a:schemeClr val="dk1"/>
          </a:effectRef>
          <a:fontRef idx="minor">
            <a:schemeClr val="tx1"/>
          </a:fontRef>
        </p:style>
      </p:cxnSp>
      <p:grpSp>
        <p:nvGrpSpPr>
          <p:cNvPr id="717" name="Group 716">
            <a:extLst>
              <a:ext uri="{FF2B5EF4-FFF2-40B4-BE49-F238E27FC236}">
                <a16:creationId xmlns:a16="http://schemas.microsoft.com/office/drawing/2014/main" id="{E50264F3-A415-10E4-5E73-AE9CBFAE2FE7}"/>
              </a:ext>
            </a:extLst>
          </p:cNvPr>
          <p:cNvGrpSpPr/>
          <p:nvPr/>
        </p:nvGrpSpPr>
        <p:grpSpPr>
          <a:xfrm>
            <a:off x="5404310" y="4753056"/>
            <a:ext cx="2543447" cy="1760187"/>
            <a:chOff x="5404310" y="4753056"/>
            <a:chExt cx="2543447" cy="1760187"/>
          </a:xfrm>
        </p:grpSpPr>
        <p:cxnSp>
          <p:nvCxnSpPr>
            <p:cNvPr id="718" name="Straight Arrow Connector 717">
              <a:extLst>
                <a:ext uri="{FF2B5EF4-FFF2-40B4-BE49-F238E27FC236}">
                  <a16:creationId xmlns:a16="http://schemas.microsoft.com/office/drawing/2014/main" id="{DC5C405A-A403-D8BA-6E8D-EFD09AD21AA9}"/>
                </a:ext>
              </a:extLst>
            </p:cNvPr>
            <p:cNvCxnSpPr>
              <a:cxnSpLocks/>
            </p:cNvCxnSpPr>
            <p:nvPr/>
          </p:nvCxnSpPr>
          <p:spPr>
            <a:xfrm>
              <a:off x="5550456" y="4935403"/>
              <a:ext cx="0" cy="1097671"/>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719" name="Elbow Connector 718">
              <a:extLst>
                <a:ext uri="{FF2B5EF4-FFF2-40B4-BE49-F238E27FC236}">
                  <a16:creationId xmlns:a16="http://schemas.microsoft.com/office/drawing/2014/main" id="{F315E483-9AA2-2B28-4AE0-487250EDB8BC}"/>
                </a:ext>
              </a:extLst>
            </p:cNvPr>
            <p:cNvCxnSpPr>
              <a:cxnSpLocks/>
              <a:stCxn id="728" idx="1"/>
            </p:cNvCxnSpPr>
            <p:nvPr/>
          </p:nvCxnSpPr>
          <p:spPr>
            <a:xfrm rot="5400000">
              <a:off x="7037221" y="5477146"/>
              <a:ext cx="175229" cy="1645842"/>
            </a:xfrm>
            <a:prstGeom prst="bentConnector2">
              <a:avLst/>
            </a:prstGeom>
            <a:ln w="28575">
              <a:solidFill>
                <a:schemeClr val="tx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20" name="TextBox 719">
              <a:extLst>
                <a:ext uri="{FF2B5EF4-FFF2-40B4-BE49-F238E27FC236}">
                  <a16:creationId xmlns:a16="http://schemas.microsoft.com/office/drawing/2014/main" id="{61146D86-ED9D-5CE1-49B9-4B1F1A7063F2}"/>
                </a:ext>
              </a:extLst>
            </p:cNvPr>
            <p:cNvSpPr txBox="1"/>
            <p:nvPr/>
          </p:nvSpPr>
          <p:spPr>
            <a:xfrm>
              <a:off x="5404310" y="6045585"/>
              <a:ext cx="892991" cy="467658"/>
            </a:xfrm>
            <a:prstGeom prst="roundRect">
              <a:avLst/>
            </a:prstGeom>
            <a:solidFill>
              <a:srgbClr val="E4E1F2"/>
            </a:solidFill>
            <a:ln w="38100">
              <a:solidFill>
                <a:srgbClr val="FF796C"/>
              </a:solidFill>
            </a:ln>
            <a:effectLst>
              <a:outerShdw blurRad="50800" dist="38100" dir="8100000" algn="tr" rotWithShape="0">
                <a:prstClr val="black">
                  <a:alpha val="40000"/>
                </a:prstClr>
              </a:outerShdw>
            </a:effectLst>
          </p:spPr>
          <p:txBody>
            <a:bodyPr wrap="square" lIns="0" tIns="0" rIns="0" bIns="0" rtlCol="0">
              <a:noAutofit/>
            </a:bodyPr>
            <a:lstStyle/>
            <a:p>
              <a:pPr algn="ctr"/>
              <a:r>
                <a:rPr lang="en-US" sz="1400" b="1">
                  <a:solidFill>
                    <a:srgbClr val="453370"/>
                  </a:solidFill>
                  <a:latin typeface="Franklin Gothic Medium" panose="020B0603020102020204" pitchFamily="34" charset="0"/>
                  <a:cs typeface="Calibri" panose="020F0502020204030204" pitchFamily="34" charset="0"/>
                </a:rPr>
                <a:t>RDMA Engine</a:t>
              </a:r>
            </a:p>
          </p:txBody>
        </p:sp>
        <p:cxnSp>
          <p:nvCxnSpPr>
            <p:cNvPr id="721" name="Straight Connector 720">
              <a:extLst>
                <a:ext uri="{FF2B5EF4-FFF2-40B4-BE49-F238E27FC236}">
                  <a16:creationId xmlns:a16="http://schemas.microsoft.com/office/drawing/2014/main" id="{77FCF365-9001-8105-A202-E2AD8F258076}"/>
                </a:ext>
              </a:extLst>
            </p:cNvPr>
            <p:cNvCxnSpPr>
              <a:cxnSpLocks/>
            </p:cNvCxnSpPr>
            <p:nvPr/>
          </p:nvCxnSpPr>
          <p:spPr>
            <a:xfrm flipV="1">
              <a:off x="5543732" y="4941234"/>
              <a:ext cx="2065120" cy="7747"/>
            </a:xfrm>
            <a:prstGeom prst="line">
              <a:avLst/>
            </a:prstGeom>
            <a:ln w="38100">
              <a:solidFill>
                <a:srgbClr val="FF796C"/>
              </a:solidFill>
            </a:ln>
          </p:spPr>
          <p:style>
            <a:lnRef idx="2">
              <a:schemeClr val="accent1"/>
            </a:lnRef>
            <a:fillRef idx="0">
              <a:schemeClr val="accent1"/>
            </a:fillRef>
            <a:effectRef idx="1">
              <a:schemeClr val="accent1"/>
            </a:effectRef>
            <a:fontRef idx="minor">
              <a:schemeClr val="tx1"/>
            </a:fontRef>
          </p:style>
        </p:cxnSp>
        <p:cxnSp>
          <p:nvCxnSpPr>
            <p:cNvPr id="722" name="Straight Arrow Connector 721">
              <a:extLst>
                <a:ext uri="{FF2B5EF4-FFF2-40B4-BE49-F238E27FC236}">
                  <a16:creationId xmlns:a16="http://schemas.microsoft.com/office/drawing/2014/main" id="{E8289B2B-CB0C-547C-5C21-EC34438CF0FC}"/>
                </a:ext>
              </a:extLst>
            </p:cNvPr>
            <p:cNvCxnSpPr>
              <a:cxnSpLocks/>
            </p:cNvCxnSpPr>
            <p:nvPr/>
          </p:nvCxnSpPr>
          <p:spPr>
            <a:xfrm flipV="1">
              <a:off x="7603065" y="4753056"/>
              <a:ext cx="0" cy="199709"/>
            </a:xfrm>
            <a:prstGeom prst="straightConnector1">
              <a:avLst/>
            </a:prstGeom>
            <a:ln w="38100">
              <a:solidFill>
                <a:srgbClr val="FF796C"/>
              </a:solidFill>
              <a:tailEnd type="triangle"/>
            </a:ln>
          </p:spPr>
          <p:style>
            <a:lnRef idx="2">
              <a:schemeClr val="accent1"/>
            </a:lnRef>
            <a:fillRef idx="0">
              <a:schemeClr val="accent1"/>
            </a:fillRef>
            <a:effectRef idx="1">
              <a:schemeClr val="accent1"/>
            </a:effectRef>
            <a:fontRef idx="minor">
              <a:schemeClr val="tx1"/>
            </a:fontRef>
          </p:style>
        </p:cxnSp>
        <p:cxnSp>
          <p:nvCxnSpPr>
            <p:cNvPr id="723" name="Elbow Connector 722">
              <a:extLst>
                <a:ext uri="{FF2B5EF4-FFF2-40B4-BE49-F238E27FC236}">
                  <a16:creationId xmlns:a16="http://schemas.microsoft.com/office/drawing/2014/main" id="{1E19C355-58A2-19B1-625D-37051434DB46}"/>
                </a:ext>
              </a:extLst>
            </p:cNvPr>
            <p:cNvCxnSpPr>
              <a:cxnSpLocks/>
              <a:stCxn id="733" idx="2"/>
            </p:cNvCxnSpPr>
            <p:nvPr/>
          </p:nvCxnSpPr>
          <p:spPr>
            <a:xfrm rot="5400000">
              <a:off x="6525790" y="5669716"/>
              <a:ext cx="298768" cy="784705"/>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724" name="Group 723">
            <a:extLst>
              <a:ext uri="{FF2B5EF4-FFF2-40B4-BE49-F238E27FC236}">
                <a16:creationId xmlns:a16="http://schemas.microsoft.com/office/drawing/2014/main" id="{27BC452C-E61F-BC62-99E3-0E265CEFAD12}"/>
              </a:ext>
            </a:extLst>
          </p:cNvPr>
          <p:cNvGrpSpPr/>
          <p:nvPr/>
        </p:nvGrpSpPr>
        <p:grpSpPr>
          <a:xfrm>
            <a:off x="5601626" y="4560855"/>
            <a:ext cx="2988569" cy="1657326"/>
            <a:chOff x="5601626" y="4560855"/>
            <a:chExt cx="2988569" cy="1657326"/>
          </a:xfrm>
        </p:grpSpPr>
        <p:sp>
          <p:nvSpPr>
            <p:cNvPr id="725" name="Rounded Rectangle 724">
              <a:extLst>
                <a:ext uri="{FF2B5EF4-FFF2-40B4-BE49-F238E27FC236}">
                  <a16:creationId xmlns:a16="http://schemas.microsoft.com/office/drawing/2014/main" id="{1F5BD562-56FD-376A-F492-492E3A197C1A}"/>
                </a:ext>
              </a:extLst>
            </p:cNvPr>
            <p:cNvSpPr/>
            <p:nvPr/>
          </p:nvSpPr>
          <p:spPr>
            <a:xfrm>
              <a:off x="6415819" y="4560855"/>
              <a:ext cx="732705" cy="183095"/>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L1 TLB</a:t>
              </a:r>
            </a:p>
          </p:txBody>
        </p:sp>
        <p:sp>
          <p:nvSpPr>
            <p:cNvPr id="726" name="Rectangle 725">
              <a:extLst>
                <a:ext uri="{FF2B5EF4-FFF2-40B4-BE49-F238E27FC236}">
                  <a16:creationId xmlns:a16="http://schemas.microsoft.com/office/drawing/2014/main" id="{5E8D7B9B-7423-4DC7-EF05-C6B30004B434}"/>
                </a:ext>
              </a:extLst>
            </p:cNvPr>
            <p:cNvSpPr/>
            <p:nvPr/>
          </p:nvSpPr>
          <p:spPr>
            <a:xfrm>
              <a:off x="7176335" y="4562370"/>
              <a:ext cx="732706" cy="181580"/>
            </a:xfrm>
            <a:prstGeom prst="rect">
              <a:avLst/>
            </a:prstGeom>
            <a:solidFill>
              <a:srgbClr val="FFFFDC"/>
            </a:solidFill>
            <a:ln w="38100">
              <a:solidFill>
                <a:srgbClr val="FF796C"/>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 L1 $   </a:t>
              </a:r>
            </a:p>
          </p:txBody>
        </p:sp>
        <p:sp>
          <p:nvSpPr>
            <p:cNvPr id="727" name="Rounded Rectangle 726">
              <a:extLst>
                <a:ext uri="{FF2B5EF4-FFF2-40B4-BE49-F238E27FC236}">
                  <a16:creationId xmlns:a16="http://schemas.microsoft.com/office/drawing/2014/main" id="{3098D368-02ED-4DEC-71E9-E9EC40740906}"/>
                </a:ext>
              </a:extLst>
            </p:cNvPr>
            <p:cNvSpPr/>
            <p:nvPr/>
          </p:nvSpPr>
          <p:spPr>
            <a:xfrm>
              <a:off x="5601626" y="5497352"/>
              <a:ext cx="828839" cy="40517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a:t>
              </a:r>
            </a:p>
            <a:p>
              <a:pPr algn="ctr"/>
              <a:r>
                <a:rPr lang="en-US" sz="1400">
                  <a:solidFill>
                    <a:schemeClr val="tx1"/>
                  </a:solidFill>
                  <a:latin typeface="Franklin Gothic Medium" panose="020B0603020102020204" pitchFamily="34" charset="0"/>
                  <a:cs typeface="Calibri" panose="020F0502020204030204" pitchFamily="34" charset="0"/>
                </a:rPr>
                <a:t>L2 TLB</a:t>
              </a:r>
            </a:p>
          </p:txBody>
        </p:sp>
        <p:sp>
          <p:nvSpPr>
            <p:cNvPr id="728" name="Rounded Rectangle 727">
              <a:extLst>
                <a:ext uri="{FF2B5EF4-FFF2-40B4-BE49-F238E27FC236}">
                  <a16:creationId xmlns:a16="http://schemas.microsoft.com/office/drawing/2014/main" id="{B34BCFAF-0759-A645-3991-EA44E29CFF64}"/>
                </a:ext>
              </a:extLst>
            </p:cNvPr>
            <p:cNvSpPr/>
            <p:nvPr/>
          </p:nvSpPr>
          <p:spPr>
            <a:xfrm rot="16200000">
              <a:off x="7429426" y="5444338"/>
              <a:ext cx="1036661" cy="499570"/>
            </a:xfrm>
            <a:prstGeom prst="roundRect">
              <a:avLst/>
            </a:prstGeom>
            <a:solidFill>
              <a:srgbClr val="FFFFDC"/>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Shared L2 Cache</a:t>
              </a:r>
            </a:p>
          </p:txBody>
        </p:sp>
        <p:sp>
          <p:nvSpPr>
            <p:cNvPr id="729" name="Rounded Rectangle 728">
              <a:extLst>
                <a:ext uri="{FF2B5EF4-FFF2-40B4-BE49-F238E27FC236}">
                  <a16:creationId xmlns:a16="http://schemas.microsoft.com/office/drawing/2014/main" id="{C807A80F-9516-7C7C-E8DB-0D101B5A8E35}"/>
                </a:ext>
              </a:extLst>
            </p:cNvPr>
            <p:cNvSpPr/>
            <p:nvPr/>
          </p:nvSpPr>
          <p:spPr>
            <a:xfrm rot="16200000">
              <a:off x="7891422" y="5519408"/>
              <a:ext cx="1036661" cy="360885"/>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HBM</a:t>
              </a:r>
            </a:p>
          </p:txBody>
        </p:sp>
        <p:cxnSp>
          <p:nvCxnSpPr>
            <p:cNvPr id="730" name="Straight Arrow Connector 729">
              <a:extLst>
                <a:ext uri="{FF2B5EF4-FFF2-40B4-BE49-F238E27FC236}">
                  <a16:creationId xmlns:a16="http://schemas.microsoft.com/office/drawing/2014/main" id="{BE7B641F-9060-914D-F4E9-4488A9BCCA6A}"/>
                </a:ext>
              </a:extLst>
            </p:cNvPr>
            <p:cNvCxnSpPr>
              <a:cxnSpLocks/>
            </p:cNvCxnSpPr>
            <p:nvPr/>
          </p:nvCxnSpPr>
          <p:spPr>
            <a:xfrm flipV="1">
              <a:off x="7831830" y="4727572"/>
              <a:ext cx="0" cy="459795"/>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31" name="Elbow Connector 730">
              <a:extLst>
                <a:ext uri="{FF2B5EF4-FFF2-40B4-BE49-F238E27FC236}">
                  <a16:creationId xmlns:a16="http://schemas.microsoft.com/office/drawing/2014/main" id="{E7398DAD-EC1D-1F38-9BF5-92806668A0D2}"/>
                </a:ext>
              </a:extLst>
            </p:cNvPr>
            <p:cNvCxnSpPr>
              <a:cxnSpLocks/>
              <a:stCxn id="725" idx="1"/>
            </p:cNvCxnSpPr>
            <p:nvPr/>
          </p:nvCxnSpPr>
          <p:spPr>
            <a:xfrm rot="10800000" flipV="1">
              <a:off x="6182845" y="4652403"/>
              <a:ext cx="232975" cy="862020"/>
            </a:xfrm>
            <a:prstGeom prst="bentConnector2">
              <a:avLst/>
            </a:prstGeom>
            <a:ln w="28575">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32" name="Rounded Rectangle 731">
              <a:extLst>
                <a:ext uri="{FF2B5EF4-FFF2-40B4-BE49-F238E27FC236}">
                  <a16:creationId xmlns:a16="http://schemas.microsoft.com/office/drawing/2014/main" id="{E322B6C6-F662-4804-3099-68EDC2E62D71}"/>
                </a:ext>
              </a:extLst>
            </p:cNvPr>
            <p:cNvSpPr/>
            <p:nvPr/>
          </p:nvSpPr>
          <p:spPr>
            <a:xfrm>
              <a:off x="6599669" y="5064122"/>
              <a:ext cx="922720" cy="886971"/>
            </a:xfrm>
            <a:prstGeom prst="roundRect">
              <a:avLst>
                <a:gd name="adj" fmla="val 11872"/>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10000"/>
                    <a:lumOff val="90000"/>
                  </a:schemeClr>
                </a:solidFill>
              </a:endParaRPr>
            </a:p>
          </p:txBody>
        </p:sp>
        <p:sp>
          <p:nvSpPr>
            <p:cNvPr id="733" name="Rounded Rectangle 732">
              <a:extLst>
                <a:ext uri="{FF2B5EF4-FFF2-40B4-BE49-F238E27FC236}">
                  <a16:creationId xmlns:a16="http://schemas.microsoft.com/office/drawing/2014/main" id="{EFA51AB9-A3DD-D3F3-884F-9835AB28E825}"/>
                </a:ext>
              </a:extLst>
            </p:cNvPr>
            <p:cNvSpPr/>
            <p:nvPr/>
          </p:nvSpPr>
          <p:spPr>
            <a:xfrm>
              <a:off x="6653260" y="5500875"/>
              <a:ext cx="828531" cy="411809"/>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Page Walker</a:t>
              </a:r>
            </a:p>
          </p:txBody>
        </p:sp>
        <p:sp>
          <p:nvSpPr>
            <p:cNvPr id="734" name="Rounded Rectangle 733">
              <a:extLst>
                <a:ext uri="{FF2B5EF4-FFF2-40B4-BE49-F238E27FC236}">
                  <a16:creationId xmlns:a16="http://schemas.microsoft.com/office/drawing/2014/main" id="{1C772E98-1CAF-7AE7-40D0-286A3DE3808D}"/>
                </a:ext>
              </a:extLst>
            </p:cNvPr>
            <p:cNvSpPr/>
            <p:nvPr/>
          </p:nvSpPr>
          <p:spPr>
            <a:xfrm>
              <a:off x="6653260" y="5236665"/>
              <a:ext cx="828530" cy="226431"/>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400">
                  <a:solidFill>
                    <a:schemeClr val="tx1"/>
                  </a:solidFill>
                  <a:latin typeface="Franklin Gothic Medium" panose="020B0603020102020204" pitchFamily="34" charset="0"/>
                  <a:cs typeface="Calibri" panose="020F0502020204030204" pitchFamily="34" charset="0"/>
                </a:rPr>
                <a:t>PWC</a:t>
              </a:r>
            </a:p>
          </p:txBody>
        </p:sp>
        <p:cxnSp>
          <p:nvCxnSpPr>
            <p:cNvPr id="735" name="Straight Arrow Connector 734">
              <a:extLst>
                <a:ext uri="{FF2B5EF4-FFF2-40B4-BE49-F238E27FC236}">
                  <a16:creationId xmlns:a16="http://schemas.microsoft.com/office/drawing/2014/main" id="{42374673-6648-0356-2E66-2944816E3B40}"/>
                </a:ext>
              </a:extLst>
            </p:cNvPr>
            <p:cNvCxnSpPr>
              <a:cxnSpLocks/>
            </p:cNvCxnSpPr>
            <p:nvPr/>
          </p:nvCxnSpPr>
          <p:spPr>
            <a:xfrm flipH="1">
              <a:off x="7500120" y="5717078"/>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36" name="TextBox 735">
              <a:extLst>
                <a:ext uri="{FF2B5EF4-FFF2-40B4-BE49-F238E27FC236}">
                  <a16:creationId xmlns:a16="http://schemas.microsoft.com/office/drawing/2014/main" id="{31F7AE69-212E-1AB6-D80C-AC6622ABA6D9}"/>
                </a:ext>
              </a:extLst>
            </p:cNvPr>
            <p:cNvSpPr txBox="1"/>
            <p:nvPr/>
          </p:nvSpPr>
          <p:spPr>
            <a:xfrm>
              <a:off x="6724350" y="4993571"/>
              <a:ext cx="731080" cy="319533"/>
            </a:xfrm>
            <a:prstGeom prst="rect">
              <a:avLst/>
            </a:prstGeom>
            <a:noFill/>
          </p:spPr>
          <p:txBody>
            <a:bodyPr wrap="none" rtlCol="0">
              <a:spAutoFit/>
            </a:bodyPr>
            <a:lstStyle/>
            <a:p>
              <a:r>
                <a:rPr lang="en-US" sz="1400">
                  <a:latin typeface="Franklin Gothic Medium" panose="020B0603020102020204" pitchFamily="34" charset="0"/>
                </a:rPr>
                <a:t>GMMU</a:t>
              </a:r>
            </a:p>
          </p:txBody>
        </p:sp>
        <p:cxnSp>
          <p:nvCxnSpPr>
            <p:cNvPr id="737" name="Straight Arrow Connector 736">
              <a:extLst>
                <a:ext uri="{FF2B5EF4-FFF2-40B4-BE49-F238E27FC236}">
                  <a16:creationId xmlns:a16="http://schemas.microsoft.com/office/drawing/2014/main" id="{3B58CF0F-8142-81CC-F266-58ABA4CA86EE}"/>
                </a:ext>
              </a:extLst>
            </p:cNvPr>
            <p:cNvCxnSpPr>
              <a:cxnSpLocks/>
            </p:cNvCxnSpPr>
            <p:nvPr/>
          </p:nvCxnSpPr>
          <p:spPr>
            <a:xfrm flipH="1">
              <a:off x="6439696" y="5693484"/>
              <a:ext cx="196008" cy="0"/>
            </a:xfrm>
            <a:prstGeom prst="straightConnector1">
              <a:avLst/>
            </a:prstGeom>
            <a:ln w="28575">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738" name="Right Arrow 737">
            <a:extLst>
              <a:ext uri="{FF2B5EF4-FFF2-40B4-BE49-F238E27FC236}">
                <a16:creationId xmlns:a16="http://schemas.microsoft.com/office/drawing/2014/main" id="{399CCF49-DC85-2013-B4F4-1B63C9747A8A}"/>
              </a:ext>
            </a:extLst>
          </p:cNvPr>
          <p:cNvSpPr/>
          <p:nvPr/>
        </p:nvSpPr>
        <p:spPr>
          <a:xfrm rot="10800000">
            <a:off x="3554654" y="4072267"/>
            <a:ext cx="382477" cy="287809"/>
          </a:xfrm>
          <a:prstGeom prst="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4FB83567-D5EF-EB56-435F-3098D8DCF580}"/>
              </a:ext>
            </a:extLst>
          </p:cNvPr>
          <p:cNvSpPr>
            <a:spLocks noGrp="1"/>
          </p:cNvSpPr>
          <p:nvPr>
            <p:ph idx="1"/>
          </p:nvPr>
        </p:nvSpPr>
        <p:spPr>
          <a:xfrm>
            <a:off x="838198" y="1503119"/>
            <a:ext cx="11095893" cy="1053372"/>
          </a:xfrm>
        </p:spPr>
        <p:txBody>
          <a:bodyPr>
            <a:noAutofit/>
          </a:bodyPr>
          <a:lstStyle/>
          <a:p>
            <a:pPr marL="0" indent="0">
              <a:buNone/>
            </a:pPr>
            <a:r>
              <a:rPr lang="en-US">
                <a:latin typeface="Tw Cen MT" panose="020B0602020104020603" pitchFamily="34" charset="77"/>
              </a:rPr>
              <a:t>Memory access bandwidth varies across the system</a:t>
            </a:r>
          </a:p>
          <a:p>
            <a:pPr marL="0" indent="0">
              <a:buNone/>
            </a:pPr>
            <a:r>
              <a:rPr lang="en-US">
                <a:latin typeface="Tw Cen MT" panose="020B0602020104020603" pitchFamily="34" charset="77"/>
              </a:rPr>
              <a:t>Nearby GPUs enjoy higher bandwidth and lower latency, and vice versa</a:t>
            </a:r>
          </a:p>
        </p:txBody>
      </p:sp>
    </p:spTree>
    <p:extLst>
      <p:ext uri="{BB962C8B-B14F-4D97-AF65-F5344CB8AC3E}">
        <p14:creationId xmlns:p14="http://schemas.microsoft.com/office/powerpoint/2010/main" val="14730560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4|4|4.6|6.2"/>
</p:tagLst>
</file>

<file path=ppt/tags/tag10.xml><?xml version="1.0" encoding="utf-8"?>
<p:tagLst xmlns:a="http://schemas.openxmlformats.org/drawingml/2006/main" xmlns:r="http://schemas.openxmlformats.org/officeDocument/2006/relationships" xmlns:p="http://schemas.openxmlformats.org/presentationml/2006/main">
  <p:tag name="TIMING" val="|0.9|2.2|1.5|1.2|2.5"/>
</p:tagLst>
</file>

<file path=ppt/tags/tag11.xml><?xml version="1.0" encoding="utf-8"?>
<p:tagLst xmlns:a="http://schemas.openxmlformats.org/drawingml/2006/main" xmlns:r="http://schemas.openxmlformats.org/officeDocument/2006/relationships" xmlns:p="http://schemas.openxmlformats.org/presentationml/2006/main">
  <p:tag name="TIMING" val="|0.9|2.2|1.5|1.2|2.5"/>
</p:tagLst>
</file>

<file path=ppt/tags/tag12.xml><?xml version="1.0" encoding="utf-8"?>
<p:tagLst xmlns:a="http://schemas.openxmlformats.org/drawingml/2006/main" xmlns:r="http://schemas.openxmlformats.org/officeDocument/2006/relationships" xmlns:p="http://schemas.openxmlformats.org/presentationml/2006/main">
  <p:tag name="TIMING" val="|0.9|2.2|1.5|1.2|2.5"/>
</p:tagLst>
</file>

<file path=ppt/tags/tag13.xml><?xml version="1.0" encoding="utf-8"?>
<p:tagLst xmlns:a="http://schemas.openxmlformats.org/drawingml/2006/main" xmlns:r="http://schemas.openxmlformats.org/officeDocument/2006/relationships" xmlns:p="http://schemas.openxmlformats.org/presentationml/2006/main">
  <p:tag name="TIMING" val="|0.9|2.2|1.5|1.2|2.5"/>
</p:tagLst>
</file>

<file path=ppt/tags/tag14.xml><?xml version="1.0" encoding="utf-8"?>
<p:tagLst xmlns:a="http://schemas.openxmlformats.org/drawingml/2006/main" xmlns:r="http://schemas.openxmlformats.org/officeDocument/2006/relationships" xmlns:p="http://schemas.openxmlformats.org/presentationml/2006/main">
  <p:tag name="TIMING" val="|0.9|2.2|1.5|1.2|2.5"/>
</p:tagLst>
</file>

<file path=ppt/tags/tag15.xml><?xml version="1.0" encoding="utf-8"?>
<p:tagLst xmlns:a="http://schemas.openxmlformats.org/drawingml/2006/main" xmlns:r="http://schemas.openxmlformats.org/officeDocument/2006/relationships" xmlns:p="http://schemas.openxmlformats.org/presentationml/2006/main">
  <p:tag name="TIMING" val="|0.9|2.2|1.5|1.2|2.5"/>
</p:tagLst>
</file>

<file path=ppt/tags/tag16.xml><?xml version="1.0" encoding="utf-8"?>
<p:tagLst xmlns:a="http://schemas.openxmlformats.org/drawingml/2006/main" xmlns:r="http://schemas.openxmlformats.org/officeDocument/2006/relationships" xmlns:p="http://schemas.openxmlformats.org/presentationml/2006/main">
  <p:tag name="TIMING" val="|0.9|2.2|1.5|1.2|2.5"/>
</p:tagLst>
</file>

<file path=ppt/tags/tag17.xml><?xml version="1.0" encoding="utf-8"?>
<p:tagLst xmlns:a="http://schemas.openxmlformats.org/drawingml/2006/main" xmlns:r="http://schemas.openxmlformats.org/officeDocument/2006/relationships" xmlns:p="http://schemas.openxmlformats.org/presentationml/2006/main">
  <p:tag name="TIMING" val="|0.9|2.2|1.5|1.2|2.5"/>
</p:tagLst>
</file>

<file path=ppt/tags/tag18.xml><?xml version="1.0" encoding="utf-8"?>
<p:tagLst xmlns:a="http://schemas.openxmlformats.org/drawingml/2006/main" xmlns:r="http://schemas.openxmlformats.org/officeDocument/2006/relationships" xmlns:p="http://schemas.openxmlformats.org/presentationml/2006/main">
  <p:tag name="TIMING" val="|0.9|2.2|1.5|1.2|2.5"/>
</p:tagLst>
</file>

<file path=ppt/tags/tag19.xml><?xml version="1.0" encoding="utf-8"?>
<p:tagLst xmlns:a="http://schemas.openxmlformats.org/drawingml/2006/main" xmlns:r="http://schemas.openxmlformats.org/officeDocument/2006/relationships" xmlns:p="http://schemas.openxmlformats.org/presentationml/2006/main">
  <p:tag name="TIMING" val="|0.9|2.2|1.5|1.2|2.5"/>
</p:tagLst>
</file>

<file path=ppt/tags/tag2.xml><?xml version="1.0" encoding="utf-8"?>
<p:tagLst xmlns:a="http://schemas.openxmlformats.org/drawingml/2006/main" xmlns:r="http://schemas.openxmlformats.org/officeDocument/2006/relationships" xmlns:p="http://schemas.openxmlformats.org/presentationml/2006/main">
  <p:tag name="TIMING" val="|0.9|2.2|1.5|1.2|2.5"/>
</p:tagLst>
</file>

<file path=ppt/tags/tag20.xml><?xml version="1.0" encoding="utf-8"?>
<p:tagLst xmlns:a="http://schemas.openxmlformats.org/drawingml/2006/main" xmlns:r="http://schemas.openxmlformats.org/officeDocument/2006/relationships" xmlns:p="http://schemas.openxmlformats.org/presentationml/2006/main">
  <p:tag name="TIMING" val="|0.9|2.2|1.5|1.2|2.5"/>
</p:tagLst>
</file>

<file path=ppt/tags/tag21.xml><?xml version="1.0" encoding="utf-8"?>
<p:tagLst xmlns:a="http://schemas.openxmlformats.org/drawingml/2006/main" xmlns:r="http://schemas.openxmlformats.org/officeDocument/2006/relationships" xmlns:p="http://schemas.openxmlformats.org/presentationml/2006/main">
  <p:tag name="TIMING" val="|0.9|2.2|1.5|1.2|2.5"/>
</p:tagLst>
</file>

<file path=ppt/tags/tag22.xml><?xml version="1.0" encoding="utf-8"?>
<p:tagLst xmlns:a="http://schemas.openxmlformats.org/drawingml/2006/main" xmlns:r="http://schemas.openxmlformats.org/officeDocument/2006/relationships" xmlns:p="http://schemas.openxmlformats.org/presentationml/2006/main">
  <p:tag name="TIMING" val="|0.9|2.2|1.5|1.2|2.5"/>
</p:tagLst>
</file>

<file path=ppt/tags/tag23.xml><?xml version="1.0" encoding="utf-8"?>
<p:tagLst xmlns:a="http://schemas.openxmlformats.org/drawingml/2006/main" xmlns:r="http://schemas.openxmlformats.org/officeDocument/2006/relationships" xmlns:p="http://schemas.openxmlformats.org/presentationml/2006/main">
  <p:tag name="TIMING" val="|0.9|2.2|1.5|1.2|2.5"/>
</p:tagLst>
</file>

<file path=ppt/tags/tag24.xml><?xml version="1.0" encoding="utf-8"?>
<p:tagLst xmlns:a="http://schemas.openxmlformats.org/drawingml/2006/main" xmlns:r="http://schemas.openxmlformats.org/officeDocument/2006/relationships" xmlns:p="http://schemas.openxmlformats.org/presentationml/2006/main">
  <p:tag name="TIMING" val="|0.9|2.2|1.5|1.2|2.5"/>
</p:tagLst>
</file>

<file path=ppt/tags/tag25.xml><?xml version="1.0" encoding="utf-8"?>
<p:tagLst xmlns:a="http://schemas.openxmlformats.org/drawingml/2006/main" xmlns:r="http://schemas.openxmlformats.org/officeDocument/2006/relationships" xmlns:p="http://schemas.openxmlformats.org/presentationml/2006/main">
  <p:tag name="TIMING" val="|0.9|2.2|1.5|1.2|2.5"/>
</p:tagLst>
</file>

<file path=ppt/tags/tag26.xml><?xml version="1.0" encoding="utf-8"?>
<p:tagLst xmlns:a="http://schemas.openxmlformats.org/drawingml/2006/main" xmlns:r="http://schemas.openxmlformats.org/officeDocument/2006/relationships" xmlns:p="http://schemas.openxmlformats.org/presentationml/2006/main">
  <p:tag name="TIMING" val="|0.9|2.2|1.5|1.2|2.5"/>
</p:tagLst>
</file>

<file path=ppt/tags/tag27.xml><?xml version="1.0" encoding="utf-8"?>
<p:tagLst xmlns:a="http://schemas.openxmlformats.org/drawingml/2006/main" xmlns:r="http://schemas.openxmlformats.org/officeDocument/2006/relationships" xmlns:p="http://schemas.openxmlformats.org/presentationml/2006/main">
  <p:tag name="TIMING" val="|0.9|2.2|1.5|1.2|2.5"/>
</p:tagLst>
</file>

<file path=ppt/tags/tag28.xml><?xml version="1.0" encoding="utf-8"?>
<p:tagLst xmlns:a="http://schemas.openxmlformats.org/drawingml/2006/main" xmlns:r="http://schemas.openxmlformats.org/officeDocument/2006/relationships" xmlns:p="http://schemas.openxmlformats.org/presentationml/2006/main">
  <p:tag name="TIMING" val="|0.9|2.2|1.5|1.2|2.5"/>
</p:tagLst>
</file>

<file path=ppt/tags/tag29.xml><?xml version="1.0" encoding="utf-8"?>
<p:tagLst xmlns:a="http://schemas.openxmlformats.org/drawingml/2006/main" xmlns:r="http://schemas.openxmlformats.org/officeDocument/2006/relationships" xmlns:p="http://schemas.openxmlformats.org/presentationml/2006/main">
  <p:tag name="TIMING" val="|0.9|2.2|1.5|1.2|2.5"/>
</p:tagLst>
</file>

<file path=ppt/tags/tag3.xml><?xml version="1.0" encoding="utf-8"?>
<p:tagLst xmlns:a="http://schemas.openxmlformats.org/drawingml/2006/main" xmlns:r="http://schemas.openxmlformats.org/officeDocument/2006/relationships" xmlns:p="http://schemas.openxmlformats.org/presentationml/2006/main">
  <p:tag name="TIMING" val="|0.9|2.2|1.5|1.2|2.5"/>
</p:tagLst>
</file>

<file path=ppt/tags/tag30.xml><?xml version="1.0" encoding="utf-8"?>
<p:tagLst xmlns:a="http://schemas.openxmlformats.org/drawingml/2006/main" xmlns:r="http://schemas.openxmlformats.org/officeDocument/2006/relationships" xmlns:p="http://schemas.openxmlformats.org/presentationml/2006/main">
  <p:tag name="TIMING" val="|0.9|2.2|1.5|1.2|2.5"/>
</p:tagLst>
</file>

<file path=ppt/tags/tag31.xml><?xml version="1.0" encoding="utf-8"?>
<p:tagLst xmlns:a="http://schemas.openxmlformats.org/drawingml/2006/main" xmlns:r="http://schemas.openxmlformats.org/officeDocument/2006/relationships" xmlns:p="http://schemas.openxmlformats.org/presentationml/2006/main">
  <p:tag name="TIMING" val="|0.9|2.2|1.5|1.2|2.5"/>
</p:tagLst>
</file>

<file path=ppt/tags/tag32.xml><?xml version="1.0" encoding="utf-8"?>
<p:tagLst xmlns:a="http://schemas.openxmlformats.org/drawingml/2006/main" xmlns:r="http://schemas.openxmlformats.org/officeDocument/2006/relationships" xmlns:p="http://schemas.openxmlformats.org/presentationml/2006/main">
  <p:tag name="TIMING" val="|0.9|2.2|1.5|1.2|2.5"/>
</p:tagLst>
</file>

<file path=ppt/tags/tag33.xml><?xml version="1.0" encoding="utf-8"?>
<p:tagLst xmlns:a="http://schemas.openxmlformats.org/drawingml/2006/main" xmlns:r="http://schemas.openxmlformats.org/officeDocument/2006/relationships" xmlns:p="http://schemas.openxmlformats.org/presentationml/2006/main">
  <p:tag name="TIMING" val="|0.9|2.2|1.5|1.2|2.5"/>
</p:tagLst>
</file>

<file path=ppt/tags/tag34.xml><?xml version="1.0" encoding="utf-8"?>
<p:tagLst xmlns:a="http://schemas.openxmlformats.org/drawingml/2006/main" xmlns:r="http://schemas.openxmlformats.org/officeDocument/2006/relationships" xmlns:p="http://schemas.openxmlformats.org/presentationml/2006/main">
  <p:tag name="TIMING" val="|0.9|2.2|1.5|1.2|2.5"/>
</p:tagLst>
</file>

<file path=ppt/tags/tag35.xml><?xml version="1.0" encoding="utf-8"?>
<p:tagLst xmlns:a="http://schemas.openxmlformats.org/drawingml/2006/main" xmlns:r="http://schemas.openxmlformats.org/officeDocument/2006/relationships" xmlns:p="http://schemas.openxmlformats.org/presentationml/2006/main">
  <p:tag name="TIMING" val="|0.9|2.2|1.5|1.2|2.5"/>
</p:tagLst>
</file>

<file path=ppt/tags/tag36.xml><?xml version="1.0" encoding="utf-8"?>
<p:tagLst xmlns:a="http://schemas.openxmlformats.org/drawingml/2006/main" xmlns:r="http://schemas.openxmlformats.org/officeDocument/2006/relationships" xmlns:p="http://schemas.openxmlformats.org/presentationml/2006/main">
  <p:tag name="TIMING" val="|0.9|2.2|1.5|1.2|2.5"/>
</p:tagLst>
</file>

<file path=ppt/tags/tag37.xml><?xml version="1.0" encoding="utf-8"?>
<p:tagLst xmlns:a="http://schemas.openxmlformats.org/drawingml/2006/main" xmlns:r="http://schemas.openxmlformats.org/officeDocument/2006/relationships" xmlns:p="http://schemas.openxmlformats.org/presentationml/2006/main">
  <p:tag name="TIMING" val="|0.9|2.2|1.5|1.2|2.5"/>
</p:tagLst>
</file>

<file path=ppt/tags/tag38.xml><?xml version="1.0" encoding="utf-8"?>
<p:tagLst xmlns:a="http://schemas.openxmlformats.org/drawingml/2006/main" xmlns:r="http://schemas.openxmlformats.org/officeDocument/2006/relationships" xmlns:p="http://schemas.openxmlformats.org/presentationml/2006/main">
  <p:tag name="TIMING" val="|0.9|2.2|1.5|1.2|2.5"/>
</p:tagLst>
</file>

<file path=ppt/tags/tag39.xml><?xml version="1.0" encoding="utf-8"?>
<p:tagLst xmlns:a="http://schemas.openxmlformats.org/drawingml/2006/main" xmlns:r="http://schemas.openxmlformats.org/officeDocument/2006/relationships" xmlns:p="http://schemas.openxmlformats.org/presentationml/2006/main">
  <p:tag name="TIMING" val="|0.9|2.2|1.5|1.2|2.5"/>
</p:tagLst>
</file>

<file path=ppt/tags/tag4.xml><?xml version="1.0" encoding="utf-8"?>
<p:tagLst xmlns:a="http://schemas.openxmlformats.org/drawingml/2006/main" xmlns:r="http://schemas.openxmlformats.org/officeDocument/2006/relationships" xmlns:p="http://schemas.openxmlformats.org/presentationml/2006/main">
  <p:tag name="TIMING" val="|0.9|2.2|1.5|1.2|2.5"/>
</p:tagLst>
</file>

<file path=ppt/tags/tag40.xml><?xml version="1.0" encoding="utf-8"?>
<p:tagLst xmlns:a="http://schemas.openxmlformats.org/drawingml/2006/main" xmlns:r="http://schemas.openxmlformats.org/officeDocument/2006/relationships" xmlns:p="http://schemas.openxmlformats.org/presentationml/2006/main">
  <p:tag name="TIMING" val="|0.9|2.2|1.5|1.2|2.5"/>
</p:tagLst>
</file>

<file path=ppt/tags/tag41.xml><?xml version="1.0" encoding="utf-8"?>
<p:tagLst xmlns:a="http://schemas.openxmlformats.org/drawingml/2006/main" xmlns:r="http://schemas.openxmlformats.org/officeDocument/2006/relationships" xmlns:p="http://schemas.openxmlformats.org/presentationml/2006/main">
  <p:tag name="TIMING" val="|0.9|2.2|1.5|1.2|2.5"/>
</p:tagLst>
</file>

<file path=ppt/tags/tag5.xml><?xml version="1.0" encoding="utf-8"?>
<p:tagLst xmlns:a="http://schemas.openxmlformats.org/drawingml/2006/main" xmlns:r="http://schemas.openxmlformats.org/officeDocument/2006/relationships" xmlns:p="http://schemas.openxmlformats.org/presentationml/2006/main">
  <p:tag name="TIMING" val="|0.9|2.2|1.5|1.2|2.5"/>
</p:tagLst>
</file>

<file path=ppt/tags/tag6.xml><?xml version="1.0" encoding="utf-8"?>
<p:tagLst xmlns:a="http://schemas.openxmlformats.org/drawingml/2006/main" xmlns:r="http://schemas.openxmlformats.org/officeDocument/2006/relationships" xmlns:p="http://schemas.openxmlformats.org/presentationml/2006/main">
  <p:tag name="TIMING" val="|0.9|2.2|1.5|1.2|2.5"/>
</p:tagLst>
</file>

<file path=ppt/tags/tag7.xml><?xml version="1.0" encoding="utf-8"?>
<p:tagLst xmlns:a="http://schemas.openxmlformats.org/drawingml/2006/main" xmlns:r="http://schemas.openxmlformats.org/officeDocument/2006/relationships" xmlns:p="http://schemas.openxmlformats.org/presentationml/2006/main">
  <p:tag name="TIMING" val="|0.9|2.2|1.5|1.2|2.5"/>
</p:tagLst>
</file>

<file path=ppt/tags/tag8.xml><?xml version="1.0" encoding="utf-8"?>
<p:tagLst xmlns:a="http://schemas.openxmlformats.org/drawingml/2006/main" xmlns:r="http://schemas.openxmlformats.org/officeDocument/2006/relationships" xmlns:p="http://schemas.openxmlformats.org/presentationml/2006/main">
  <p:tag name="TIMING" val="|0.9|2.2|1.5|1.2|2.5"/>
</p:tagLst>
</file>

<file path=ppt/tags/tag9.xml><?xml version="1.0" encoding="utf-8"?>
<p:tagLst xmlns:a="http://schemas.openxmlformats.org/drawingml/2006/main" xmlns:r="http://schemas.openxmlformats.org/officeDocument/2006/relationships" xmlns:p="http://schemas.openxmlformats.org/presentationml/2006/main">
  <p:tag name="TIMING" val="|0.9|2.2|1.5|1.2|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91</TotalTime>
  <Words>5465</Words>
  <Application>Microsoft Macintosh PowerPoint</Application>
  <PresentationFormat>Widescreen</PresentationFormat>
  <Paragraphs>1096</Paragraphs>
  <Slides>66</Slides>
  <Notes>61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Cambria</vt:lpstr>
      <vt:lpstr>Franklin Gothic Medium</vt:lpstr>
      <vt:lpstr>Harding Text Web Regular</vt:lpstr>
      <vt:lpstr>TeXGyrePagella</vt:lpstr>
      <vt:lpstr>Tw Cen MT</vt:lpstr>
      <vt:lpstr>Office Theme</vt:lpstr>
      <vt:lpstr>NetCrafter   Tailoring Network Traffic for Non-Uniform Bandwidth Multi-GPU Systems</vt:lpstr>
      <vt:lpstr>SUMMARY</vt:lpstr>
      <vt:lpstr>OUTLINE</vt:lpstr>
      <vt:lpstr>OUTLINE</vt:lpstr>
      <vt:lpstr>BACKGROUND</vt:lpstr>
      <vt:lpstr>MULTI-GPU SYSTEMS TO THE RESCUE</vt:lpstr>
      <vt:lpstr>SCALING MULTI-GPU SYSTEMS</vt:lpstr>
      <vt:lpstr>NON-UNIFORM BANDWIDTH -&gt; NUMA</vt:lpstr>
      <vt:lpstr>NON-UNIFORM BANDWIDTH -&gt; NUMA</vt:lpstr>
      <vt:lpstr>NON-UNIFORM BANDWIDTH -&gt; NUMA</vt:lpstr>
      <vt:lpstr>NON-UNIFORM BANDWIDTH -&gt; NUMA</vt:lpstr>
      <vt:lpstr>PowerPoint Presentation</vt:lpstr>
      <vt:lpstr>OUTLINE</vt:lpstr>
      <vt:lpstr>GOAL</vt:lpstr>
      <vt:lpstr>OUTLINE</vt:lpstr>
      <vt:lpstr>Transmitting packets across the network</vt:lpstr>
      <vt:lpstr>OBSERVATION #01</vt:lpstr>
      <vt:lpstr>OBSERVATION #01</vt:lpstr>
      <vt:lpstr>OBSERVATION #01</vt:lpstr>
      <vt:lpstr>KEY IDEA I: STITCHING </vt:lpstr>
      <vt:lpstr>KEY IDEA I: STITCHING </vt:lpstr>
      <vt:lpstr>KEY IDEA I: STITCHING </vt:lpstr>
      <vt:lpstr>KEY IDEA I: STITCHING </vt:lpstr>
      <vt:lpstr>KEY IDEA I: STITCHING </vt:lpstr>
      <vt:lpstr>KEY IDEA I: STITCHING </vt:lpstr>
      <vt:lpstr>KEY IDEA I: STITCHING </vt:lpstr>
      <vt:lpstr>KEY IDEA I: STITCHING </vt:lpstr>
      <vt:lpstr>KEY IDEA I: STITCHING </vt:lpstr>
      <vt:lpstr>OBSERVATION #02</vt:lpstr>
      <vt:lpstr>OBSERVATION #02</vt:lpstr>
      <vt:lpstr>OBSERVATION #02</vt:lpstr>
      <vt:lpstr>OBSERVATION #02</vt:lpstr>
      <vt:lpstr>KEY IDEA II: TRIMMING </vt:lpstr>
      <vt:lpstr>KEY IDEA II: TRIMMING </vt:lpstr>
      <vt:lpstr>KEY IDEA II: TRIMMING </vt:lpstr>
      <vt:lpstr>KEY IDEA II: TRIMMING </vt:lpstr>
      <vt:lpstr>KEY IDEA II: TRIMMING </vt:lpstr>
      <vt:lpstr>KEY IDEA II: TRIMMING </vt:lpstr>
      <vt:lpstr>OBSERVATION#03</vt:lpstr>
      <vt:lpstr>KEY IDEA III: SEQUENCING </vt:lpstr>
      <vt:lpstr>KEY IDEA III: SEQUENCING </vt:lpstr>
      <vt:lpstr>PUTTING IT TOGETHER</vt:lpstr>
      <vt:lpstr>OUTLINE</vt:lpstr>
      <vt:lpstr>Mechanism: NetCrafter</vt:lpstr>
      <vt:lpstr>Mechanism: NetCrafter</vt:lpstr>
      <vt:lpstr>Mechanism: NetCrafter</vt:lpstr>
      <vt:lpstr>Mechanism: NetCrafter</vt:lpstr>
      <vt:lpstr>Mechanism: NetCrafter</vt:lpstr>
      <vt:lpstr>Mechanism: NetCrafter</vt:lpstr>
      <vt:lpstr>Mechanism: NetCrafter</vt:lpstr>
      <vt:lpstr>Mechanism: NetCrafter</vt:lpstr>
      <vt:lpstr>OUTLINE</vt:lpstr>
      <vt:lpstr>METHODOLOGY</vt:lpstr>
      <vt:lpstr>NetCrafter vs. Baseline</vt:lpstr>
      <vt:lpstr>NetCrafter vs. Baseline</vt:lpstr>
      <vt:lpstr>NetCrafter vs. Baseline + Sector Cache</vt:lpstr>
      <vt:lpstr>More Details…</vt:lpstr>
      <vt:lpstr>OUTLINE</vt:lpstr>
      <vt:lpstr>PowerPoint Presentation</vt:lpstr>
      <vt:lpstr>NetCrafter   Tailoring Network Traffic for Non-Uniform Bandwidth Multi-GPU Systems </vt:lpstr>
      <vt:lpstr>PowerPoint Presentation</vt:lpstr>
      <vt:lpstr>Packet structure to support NetCrafter</vt:lpstr>
      <vt:lpstr>Ratio of Data vs Page Table Accesses per GPU</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isca25 presentation</dc:title>
  <dc:subject/>
  <dc:creator>Yang Yang, Amel Fatima, Adwait Jog</dc:creator>
  <cp:keywords/>
  <dc:description/>
  <cp:lastModifiedBy>Yang, Yang (xqg5sq)</cp:lastModifiedBy>
  <cp:revision>7</cp:revision>
  <dcterms:created xsi:type="dcterms:W3CDTF">2019-06-12T02:07:14Z</dcterms:created>
  <dcterms:modified xsi:type="dcterms:W3CDTF">2025-06-25T08:59:35Z</dcterms:modified>
  <cp:category/>
</cp:coreProperties>
</file>