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1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2.xml" ContentType="application/vnd.openxmlformats-officedocument.presentationml.notesSlide+xml"/>
  <Override PartName="/ppt/tags/tag19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notesSlides/notesSlide5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6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notesSlides/notesSlide11.xml" ContentType="application/vnd.openxmlformats-officedocument.presentationml.notesSlid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5" r:id="rId6"/>
    <p:sldId id="266" r:id="rId7"/>
    <p:sldId id="260" r:id="rId8"/>
    <p:sldId id="270" r:id="rId9"/>
    <p:sldId id="262" r:id="rId10"/>
    <p:sldId id="272" r:id="rId11"/>
    <p:sldId id="273" r:id="rId12"/>
    <p:sldId id="271" r:id="rId13"/>
    <p:sldId id="275" r:id="rId14"/>
    <p:sldId id="278" r:id="rId15"/>
    <p:sldId id="276" r:id="rId16"/>
    <p:sldId id="277" r:id="rId17"/>
    <p:sldId id="263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1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186" autoAdjust="0"/>
    <p:restoredTop sz="93356" autoAdjust="0"/>
  </p:normalViewPr>
  <p:slideViewPr>
    <p:cSldViewPr snapToGrid="0">
      <p:cViewPr varScale="1">
        <p:scale>
          <a:sx n="66" d="100"/>
          <a:sy n="66" d="100"/>
        </p:scale>
        <p:origin x="58" y="3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LIO\Desktop\data_for_cpu_based_ordinary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LIO\Desktop\data_for_cpu_based_ordinary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LIO\Desktop\data_for_cpu_based_ordinary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LIO\Desktop\data_for_fft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LIO\Desktop\data_for_cpu_based_ordinary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LIO\Desktop\gpu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LIO\Desktop\gpu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LIO\Desktop\gpu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LIO\Desktop\gpu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LIO\Desktop\data_for_fft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smoothMarker"/>
        <c:varyColors val="0"/>
        <c:ser>
          <c:idx val="0"/>
          <c:order val="0"/>
          <c:spPr>
            <a:ln w="31750" cap="rnd">
              <a:solidFill>
                <a:srgbClr val="FFC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>
                  <a:lumMod val="50000"/>
                </a:schemeClr>
              </a:solidFill>
              <a:ln w="9525">
                <a:solidFill>
                  <a:schemeClr val="accent6">
                    <a:lumMod val="20000"/>
                    <a:lumOff val="80000"/>
                  </a:schemeClr>
                </a:solidFill>
              </a:ln>
              <a:effectLst/>
            </c:spPr>
          </c:marker>
          <c:trendline>
            <c:spPr>
              <a:ln w="31750" cap="rnd">
                <a:solidFill>
                  <a:schemeClr val="tx1">
                    <a:lumMod val="95000"/>
                    <a:lumOff val="5000"/>
                  </a:schemeClr>
                </a:solidFill>
                <a:prstDash val="sysDot"/>
              </a:ln>
              <a:effectLst/>
            </c:spPr>
            <c:trendlineType val="poly"/>
            <c:order val="2"/>
            <c:dispRSqr val="0"/>
            <c:dispEq val="1"/>
            <c:trendlineLbl>
              <c:layout>
                <c:manualLayout>
                  <c:x val="-0.14777274715660543"/>
                  <c:y val="0.20453883575286599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4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</c:trendlineLbl>
          </c:trendline>
          <c:xVal>
            <c:numRef>
              <c:f>Sheet1!$K$3:$K$12</c:f>
              <c:numCache>
                <c:formatCode>General</c:formatCode>
                <c:ptCount val="10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  <c:pt idx="9">
                  <c:v>100</c:v>
                </c:pt>
              </c:numCache>
            </c:numRef>
          </c:xVal>
          <c:yVal>
            <c:numRef>
              <c:f>Sheet1!$L$3:$L$12</c:f>
              <c:numCache>
                <c:formatCode>General</c:formatCode>
                <c:ptCount val="10"/>
                <c:pt idx="0">
                  <c:v>198.94</c:v>
                </c:pt>
                <c:pt idx="1">
                  <c:v>465.00700000000001</c:v>
                </c:pt>
                <c:pt idx="2">
                  <c:v>668.41800000000001</c:v>
                </c:pt>
                <c:pt idx="3">
                  <c:v>1050.829</c:v>
                </c:pt>
                <c:pt idx="4">
                  <c:v>1538.38</c:v>
                </c:pt>
                <c:pt idx="5">
                  <c:v>2176.498</c:v>
                </c:pt>
                <c:pt idx="6">
                  <c:v>2942.4050000000002</c:v>
                </c:pt>
                <c:pt idx="7">
                  <c:v>3584.0329999999999</c:v>
                </c:pt>
                <c:pt idx="8">
                  <c:v>4624.9520000000002</c:v>
                </c:pt>
                <c:pt idx="9">
                  <c:v>5407.6220000000003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C8C3-4F4D-B6DB-BAA851E7FA4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28610000"/>
        <c:axId val="628610320"/>
      </c:scatterChart>
      <c:valAx>
        <c:axId val="6286100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28610320"/>
        <c:crosses val="autoZero"/>
        <c:crossBetween val="midCat"/>
      </c:valAx>
      <c:valAx>
        <c:axId val="628610320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100" b="1" dirty="0"/>
                  <a:t>Times/μs</a:t>
                </a:r>
                <a:endParaRPr lang="zh-CN" altLang="en-US" sz="1100" b="1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28610000"/>
        <c:crosses val="autoZero"/>
        <c:crossBetween val="midCat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smoothMarker"/>
        <c:varyColors val="0"/>
        <c:ser>
          <c:idx val="0"/>
          <c:order val="0"/>
          <c:spPr>
            <a:ln w="31750" cap="rnd">
              <a:solidFill>
                <a:srgbClr val="FFC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>
                  <a:lumMod val="50000"/>
                </a:schemeClr>
              </a:solidFill>
              <a:ln w="9525">
                <a:solidFill>
                  <a:schemeClr val="accent6">
                    <a:lumMod val="20000"/>
                    <a:lumOff val="80000"/>
                  </a:schemeClr>
                </a:solidFill>
              </a:ln>
              <a:effectLst/>
            </c:spPr>
          </c:marker>
          <c:trendline>
            <c:spPr>
              <a:ln w="31750" cap="rnd">
                <a:solidFill>
                  <a:schemeClr val="tx1">
                    <a:lumMod val="95000"/>
                    <a:lumOff val="5000"/>
                  </a:schemeClr>
                </a:solidFill>
                <a:prstDash val="sysDot"/>
              </a:ln>
              <a:effectLst/>
            </c:spPr>
            <c:trendlineType val="poly"/>
            <c:order val="2"/>
            <c:dispRSqr val="0"/>
            <c:dispEq val="0"/>
          </c:trendline>
          <c:xVal>
            <c:numRef>
              <c:f>Sheet1!$K$3:$K$12</c:f>
              <c:numCache>
                <c:formatCode>General</c:formatCode>
                <c:ptCount val="10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  <c:pt idx="9">
                  <c:v>100</c:v>
                </c:pt>
              </c:numCache>
            </c:numRef>
          </c:xVal>
          <c:yVal>
            <c:numRef>
              <c:f>Sheet1!$L$3:$L$12</c:f>
              <c:numCache>
                <c:formatCode>General</c:formatCode>
                <c:ptCount val="10"/>
                <c:pt idx="0">
                  <c:v>198.94</c:v>
                </c:pt>
                <c:pt idx="1">
                  <c:v>465.00700000000001</c:v>
                </c:pt>
                <c:pt idx="2">
                  <c:v>668.41800000000001</c:v>
                </c:pt>
                <c:pt idx="3">
                  <c:v>1050.829</c:v>
                </c:pt>
                <c:pt idx="4">
                  <c:v>1538.38</c:v>
                </c:pt>
                <c:pt idx="5">
                  <c:v>2176.498</c:v>
                </c:pt>
                <c:pt idx="6">
                  <c:v>2942.4050000000002</c:v>
                </c:pt>
                <c:pt idx="7">
                  <c:v>3584.0329999999999</c:v>
                </c:pt>
                <c:pt idx="8">
                  <c:v>4624.9520000000002</c:v>
                </c:pt>
                <c:pt idx="9">
                  <c:v>5407.6220000000003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0A36-4797-9AF0-DEAF558CA8B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28610000"/>
        <c:axId val="628610320"/>
      </c:scatterChart>
      <c:valAx>
        <c:axId val="6286100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28610320"/>
        <c:crosses val="autoZero"/>
        <c:crossBetween val="midCat"/>
      </c:valAx>
      <c:valAx>
        <c:axId val="628610320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100" b="1" dirty="0"/>
                  <a:t>Times/μs</a:t>
                </a:r>
                <a:endParaRPr lang="zh-CN" altLang="en-US" sz="1100" b="1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28610000"/>
        <c:crosses val="autoZero"/>
        <c:crossBetween val="midCat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v>20</c:v>
          </c:tx>
          <c:spPr>
            <a:ln w="19050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yVal>
            <c:numRef>
              <c:f>Sheet1!$H$3:$H$17</c:f>
              <c:numCache>
                <c:formatCode>General</c:formatCode>
                <c:ptCount val="15"/>
                <c:pt idx="0">
                  <c:v>469191</c:v>
                </c:pt>
                <c:pt idx="1">
                  <c:v>512085</c:v>
                </c:pt>
                <c:pt idx="2">
                  <c:v>440637</c:v>
                </c:pt>
                <c:pt idx="3">
                  <c:v>463756</c:v>
                </c:pt>
                <c:pt idx="4">
                  <c:v>459932</c:v>
                </c:pt>
                <c:pt idx="5">
                  <c:v>469401</c:v>
                </c:pt>
                <c:pt idx="6">
                  <c:v>466913</c:v>
                </c:pt>
                <c:pt idx="7">
                  <c:v>469631</c:v>
                </c:pt>
                <c:pt idx="8">
                  <c:v>464180</c:v>
                </c:pt>
                <c:pt idx="9">
                  <c:v>459546</c:v>
                </c:pt>
                <c:pt idx="10">
                  <c:v>462657</c:v>
                </c:pt>
                <c:pt idx="11">
                  <c:v>456368</c:v>
                </c:pt>
                <c:pt idx="12">
                  <c:v>460355</c:v>
                </c:pt>
                <c:pt idx="13">
                  <c:v>460504</c:v>
                </c:pt>
                <c:pt idx="14">
                  <c:v>459957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BA03-41A0-8BFE-18952D797A26}"/>
            </c:ext>
          </c:extLst>
        </c:ser>
        <c:ser>
          <c:idx val="1"/>
          <c:order val="1"/>
          <c:tx>
            <c:v>10</c:v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yVal>
            <c:numRef>
              <c:f>Sheet1!$D$3:$D$17</c:f>
              <c:numCache>
                <c:formatCode>General</c:formatCode>
                <c:ptCount val="15"/>
                <c:pt idx="0">
                  <c:v>198222</c:v>
                </c:pt>
                <c:pt idx="1">
                  <c:v>194084</c:v>
                </c:pt>
                <c:pt idx="2">
                  <c:v>190227</c:v>
                </c:pt>
                <c:pt idx="3">
                  <c:v>204795</c:v>
                </c:pt>
                <c:pt idx="4">
                  <c:v>205857</c:v>
                </c:pt>
                <c:pt idx="5">
                  <c:v>199287</c:v>
                </c:pt>
                <c:pt idx="6">
                  <c:v>200959</c:v>
                </c:pt>
                <c:pt idx="7">
                  <c:v>195250</c:v>
                </c:pt>
                <c:pt idx="8">
                  <c:v>199379</c:v>
                </c:pt>
                <c:pt idx="9">
                  <c:v>197049</c:v>
                </c:pt>
                <c:pt idx="10">
                  <c:v>200903</c:v>
                </c:pt>
                <c:pt idx="11">
                  <c:v>200774</c:v>
                </c:pt>
                <c:pt idx="12">
                  <c:v>197700</c:v>
                </c:pt>
                <c:pt idx="13">
                  <c:v>201738</c:v>
                </c:pt>
                <c:pt idx="14">
                  <c:v>197881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BA03-41A0-8BFE-18952D797A26}"/>
            </c:ext>
          </c:extLst>
        </c:ser>
        <c:ser>
          <c:idx val="2"/>
          <c:order val="2"/>
          <c:tx>
            <c:v>40</c:v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yVal>
            <c:numRef>
              <c:f>Sheet1!$D$21:$D$35</c:f>
              <c:numCache>
                <c:formatCode>General</c:formatCode>
                <c:ptCount val="15"/>
                <c:pt idx="0">
                  <c:v>1100853</c:v>
                </c:pt>
                <c:pt idx="1">
                  <c:v>1061003</c:v>
                </c:pt>
                <c:pt idx="2">
                  <c:v>1031429</c:v>
                </c:pt>
                <c:pt idx="3">
                  <c:v>1053466</c:v>
                </c:pt>
                <c:pt idx="4">
                  <c:v>1015740</c:v>
                </c:pt>
                <c:pt idx="5">
                  <c:v>1062187</c:v>
                </c:pt>
                <c:pt idx="6">
                  <c:v>1050804</c:v>
                </c:pt>
                <c:pt idx="7">
                  <c:v>1073250</c:v>
                </c:pt>
                <c:pt idx="8">
                  <c:v>1014301</c:v>
                </c:pt>
                <c:pt idx="9">
                  <c:v>1057658</c:v>
                </c:pt>
                <c:pt idx="10">
                  <c:v>1066209</c:v>
                </c:pt>
                <c:pt idx="11">
                  <c:v>1033757</c:v>
                </c:pt>
                <c:pt idx="12">
                  <c:v>1029986</c:v>
                </c:pt>
                <c:pt idx="13">
                  <c:v>1063308</c:v>
                </c:pt>
                <c:pt idx="14">
                  <c:v>1048495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BA03-41A0-8BFE-18952D797A26}"/>
            </c:ext>
          </c:extLst>
        </c:ser>
        <c:ser>
          <c:idx val="3"/>
          <c:order val="3"/>
          <c:tx>
            <c:v>80</c:v>
          </c:tx>
          <c:spPr>
            <a:ln w="19050" cap="rnd">
              <a:solidFill>
                <a:schemeClr val="accent6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>
                  <a:lumMod val="60000"/>
                </a:schemeClr>
              </a:solidFill>
              <a:ln w="9525">
                <a:solidFill>
                  <a:schemeClr val="accent6">
                    <a:lumMod val="60000"/>
                  </a:schemeClr>
                </a:solidFill>
              </a:ln>
              <a:effectLst/>
            </c:spPr>
          </c:marker>
          <c:yVal>
            <c:numRef>
              <c:f>Sheet1!$H$21:$H$35</c:f>
              <c:numCache>
                <c:formatCode>General</c:formatCode>
                <c:ptCount val="15"/>
                <c:pt idx="0">
                  <c:v>3726514</c:v>
                </c:pt>
                <c:pt idx="1">
                  <c:v>3586463</c:v>
                </c:pt>
                <c:pt idx="2">
                  <c:v>3554842</c:v>
                </c:pt>
                <c:pt idx="3">
                  <c:v>3620319</c:v>
                </c:pt>
                <c:pt idx="4">
                  <c:v>3559132</c:v>
                </c:pt>
                <c:pt idx="5">
                  <c:v>3617781</c:v>
                </c:pt>
                <c:pt idx="6">
                  <c:v>3608098</c:v>
                </c:pt>
                <c:pt idx="7">
                  <c:v>3607554</c:v>
                </c:pt>
                <c:pt idx="8">
                  <c:v>3610311</c:v>
                </c:pt>
                <c:pt idx="9">
                  <c:v>3646941</c:v>
                </c:pt>
                <c:pt idx="10">
                  <c:v>3435751</c:v>
                </c:pt>
                <c:pt idx="11">
                  <c:v>3465994</c:v>
                </c:pt>
                <c:pt idx="12">
                  <c:v>3502547</c:v>
                </c:pt>
                <c:pt idx="13">
                  <c:v>3620821</c:v>
                </c:pt>
                <c:pt idx="14">
                  <c:v>3597429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BA03-41A0-8BFE-18952D797A26}"/>
            </c:ext>
          </c:extLst>
        </c:ser>
        <c:ser>
          <c:idx val="4"/>
          <c:order val="4"/>
          <c:tx>
            <c:v>100</c:v>
          </c:tx>
          <c:spPr>
            <a:ln w="19050" cap="rnd">
              <a:solidFill>
                <a:schemeClr val="accent5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>
                  <a:lumMod val="60000"/>
                </a:schemeClr>
              </a:solidFill>
              <a:ln w="9525">
                <a:solidFill>
                  <a:schemeClr val="accent5">
                    <a:lumMod val="60000"/>
                  </a:schemeClr>
                </a:solidFill>
              </a:ln>
              <a:effectLst/>
            </c:spPr>
          </c:marker>
          <c:yVal>
            <c:numRef>
              <c:f>Sheet1!$D$39:$D$53</c:f>
              <c:numCache>
                <c:formatCode>General</c:formatCode>
                <c:ptCount val="15"/>
                <c:pt idx="0">
                  <c:v>5360243</c:v>
                </c:pt>
                <c:pt idx="1">
                  <c:v>5523403</c:v>
                </c:pt>
                <c:pt idx="2">
                  <c:v>5704461</c:v>
                </c:pt>
                <c:pt idx="3">
                  <c:v>5260223</c:v>
                </c:pt>
                <c:pt idx="4">
                  <c:v>5299434</c:v>
                </c:pt>
                <c:pt idx="5">
                  <c:v>5437637</c:v>
                </c:pt>
                <c:pt idx="6">
                  <c:v>5433966</c:v>
                </c:pt>
                <c:pt idx="7">
                  <c:v>5384472</c:v>
                </c:pt>
                <c:pt idx="8">
                  <c:v>5313943</c:v>
                </c:pt>
                <c:pt idx="9">
                  <c:v>5346676</c:v>
                </c:pt>
                <c:pt idx="10">
                  <c:v>5476722</c:v>
                </c:pt>
                <c:pt idx="11">
                  <c:v>5408404</c:v>
                </c:pt>
                <c:pt idx="12">
                  <c:v>5469160</c:v>
                </c:pt>
                <c:pt idx="13">
                  <c:v>5378030</c:v>
                </c:pt>
                <c:pt idx="14">
                  <c:v>5317561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4-BA03-41A0-8BFE-18952D797A26}"/>
            </c:ext>
          </c:extLst>
        </c:ser>
        <c:ser>
          <c:idx val="5"/>
          <c:order val="5"/>
          <c:tx>
            <c:v>30</c:v>
          </c:tx>
          <c:spPr>
            <a:ln w="19050" cap="rnd">
              <a:solidFill>
                <a:schemeClr val="accent4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lumMod val="60000"/>
                </a:schemeClr>
              </a:solidFill>
              <a:ln w="9525">
                <a:solidFill>
                  <a:schemeClr val="accent4">
                    <a:lumMod val="60000"/>
                  </a:schemeClr>
                </a:solidFill>
              </a:ln>
              <a:effectLst/>
            </c:spPr>
          </c:marker>
          <c:yVal>
            <c:numRef>
              <c:f>Sheet1!$H$39:$H$53</c:f>
              <c:numCache>
                <c:formatCode>General</c:formatCode>
                <c:ptCount val="15"/>
                <c:pt idx="0">
                  <c:v>694663</c:v>
                </c:pt>
                <c:pt idx="1">
                  <c:v>667576</c:v>
                </c:pt>
                <c:pt idx="2">
                  <c:v>666806</c:v>
                </c:pt>
                <c:pt idx="3">
                  <c:v>665343</c:v>
                </c:pt>
                <c:pt idx="4">
                  <c:v>689520</c:v>
                </c:pt>
                <c:pt idx="5">
                  <c:v>669640</c:v>
                </c:pt>
                <c:pt idx="6">
                  <c:v>666824</c:v>
                </c:pt>
                <c:pt idx="7">
                  <c:v>665012</c:v>
                </c:pt>
                <c:pt idx="8">
                  <c:v>663343</c:v>
                </c:pt>
                <c:pt idx="9">
                  <c:v>670436</c:v>
                </c:pt>
                <c:pt idx="10">
                  <c:v>667608</c:v>
                </c:pt>
                <c:pt idx="11">
                  <c:v>668773</c:v>
                </c:pt>
                <c:pt idx="12">
                  <c:v>650313</c:v>
                </c:pt>
                <c:pt idx="13">
                  <c:v>660990</c:v>
                </c:pt>
                <c:pt idx="14">
                  <c:v>659424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5-BA03-41A0-8BFE-18952D797A26}"/>
            </c:ext>
          </c:extLst>
        </c:ser>
        <c:ser>
          <c:idx val="6"/>
          <c:order val="6"/>
          <c:tx>
            <c:v>50</c:v>
          </c:tx>
          <c:spPr>
            <a:ln w="19050" cap="rnd">
              <a:solidFill>
                <a:schemeClr val="accent6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>
                  <a:lumMod val="80000"/>
                  <a:lumOff val="20000"/>
                </a:schemeClr>
              </a:solidFill>
              <a:ln w="9525">
                <a:solidFill>
                  <a:schemeClr val="accent6">
                    <a:lumMod val="80000"/>
                    <a:lumOff val="20000"/>
                  </a:schemeClr>
                </a:solidFill>
              </a:ln>
              <a:effectLst/>
            </c:spPr>
          </c:marker>
          <c:yVal>
            <c:numRef>
              <c:f>Sheet1!$D$56:$D$70</c:f>
              <c:numCache>
                <c:formatCode>General</c:formatCode>
                <c:ptCount val="15"/>
                <c:pt idx="0">
                  <c:v>1528555</c:v>
                </c:pt>
                <c:pt idx="1">
                  <c:v>1558342</c:v>
                </c:pt>
                <c:pt idx="2">
                  <c:v>1538809</c:v>
                </c:pt>
                <c:pt idx="3">
                  <c:v>1558390</c:v>
                </c:pt>
                <c:pt idx="4">
                  <c:v>1553293</c:v>
                </c:pt>
                <c:pt idx="5">
                  <c:v>1567942</c:v>
                </c:pt>
                <c:pt idx="6">
                  <c:v>1511382</c:v>
                </c:pt>
                <c:pt idx="7">
                  <c:v>1561884</c:v>
                </c:pt>
                <c:pt idx="8">
                  <c:v>1529621</c:v>
                </c:pt>
                <c:pt idx="9">
                  <c:v>1534782</c:v>
                </c:pt>
                <c:pt idx="10">
                  <c:v>1543911</c:v>
                </c:pt>
                <c:pt idx="11">
                  <c:v>1547243</c:v>
                </c:pt>
                <c:pt idx="12">
                  <c:v>1492292</c:v>
                </c:pt>
                <c:pt idx="13">
                  <c:v>1525540</c:v>
                </c:pt>
                <c:pt idx="14">
                  <c:v>1523719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6-BA03-41A0-8BFE-18952D797A26}"/>
            </c:ext>
          </c:extLst>
        </c:ser>
        <c:ser>
          <c:idx val="7"/>
          <c:order val="7"/>
          <c:tx>
            <c:v>60</c:v>
          </c:tx>
          <c:spPr>
            <a:ln w="19050" cap="rnd">
              <a:solidFill>
                <a:schemeClr val="accent5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>
                  <a:lumMod val="80000"/>
                  <a:lumOff val="20000"/>
                </a:schemeClr>
              </a:solidFill>
              <a:ln w="9525">
                <a:solidFill>
                  <a:schemeClr val="accent5">
                    <a:lumMod val="80000"/>
                    <a:lumOff val="20000"/>
                  </a:schemeClr>
                </a:solidFill>
              </a:ln>
              <a:effectLst/>
            </c:spPr>
          </c:marker>
          <c:yVal>
            <c:numRef>
              <c:f>Sheet1!$H$56:$H$70</c:f>
              <c:numCache>
                <c:formatCode>General</c:formatCode>
                <c:ptCount val="15"/>
                <c:pt idx="0">
                  <c:v>2213229</c:v>
                </c:pt>
                <c:pt idx="1">
                  <c:v>2197257</c:v>
                </c:pt>
                <c:pt idx="2">
                  <c:v>2282631</c:v>
                </c:pt>
                <c:pt idx="3">
                  <c:v>2194313</c:v>
                </c:pt>
                <c:pt idx="4">
                  <c:v>2125680</c:v>
                </c:pt>
                <c:pt idx="5">
                  <c:v>2186179</c:v>
                </c:pt>
                <c:pt idx="6">
                  <c:v>2223419</c:v>
                </c:pt>
                <c:pt idx="7">
                  <c:v>2095182</c:v>
                </c:pt>
                <c:pt idx="8">
                  <c:v>2142387</c:v>
                </c:pt>
                <c:pt idx="9">
                  <c:v>2155791</c:v>
                </c:pt>
                <c:pt idx="10">
                  <c:v>2218305</c:v>
                </c:pt>
                <c:pt idx="11">
                  <c:v>2110577</c:v>
                </c:pt>
                <c:pt idx="12">
                  <c:v>2179089</c:v>
                </c:pt>
                <c:pt idx="13">
                  <c:v>2210301</c:v>
                </c:pt>
                <c:pt idx="14">
                  <c:v>2113133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7-BA03-41A0-8BFE-18952D797A26}"/>
            </c:ext>
          </c:extLst>
        </c:ser>
        <c:ser>
          <c:idx val="8"/>
          <c:order val="8"/>
          <c:tx>
            <c:v>70</c:v>
          </c:tx>
          <c:spPr>
            <a:ln w="19050" cap="rnd">
              <a:solidFill>
                <a:schemeClr val="accent4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lumMod val="80000"/>
                  <a:lumOff val="20000"/>
                </a:schemeClr>
              </a:solidFill>
              <a:ln w="9525">
                <a:solidFill>
                  <a:schemeClr val="accent4">
                    <a:lumMod val="80000"/>
                    <a:lumOff val="20000"/>
                  </a:schemeClr>
                </a:solidFill>
              </a:ln>
              <a:effectLst/>
            </c:spPr>
          </c:marker>
          <c:yVal>
            <c:numRef>
              <c:f>Sheet1!$D$73:$D$87</c:f>
              <c:numCache>
                <c:formatCode>General</c:formatCode>
                <c:ptCount val="15"/>
                <c:pt idx="0">
                  <c:v>2847021</c:v>
                </c:pt>
                <c:pt idx="1">
                  <c:v>3117871</c:v>
                </c:pt>
                <c:pt idx="2">
                  <c:v>3043812</c:v>
                </c:pt>
                <c:pt idx="3">
                  <c:v>2956771</c:v>
                </c:pt>
                <c:pt idx="4">
                  <c:v>2992517</c:v>
                </c:pt>
                <c:pt idx="5">
                  <c:v>2765893</c:v>
                </c:pt>
                <c:pt idx="6">
                  <c:v>2938261</c:v>
                </c:pt>
                <c:pt idx="7">
                  <c:v>2967136</c:v>
                </c:pt>
                <c:pt idx="8">
                  <c:v>2944399</c:v>
                </c:pt>
                <c:pt idx="9">
                  <c:v>2942716</c:v>
                </c:pt>
                <c:pt idx="10">
                  <c:v>2925162</c:v>
                </c:pt>
                <c:pt idx="11">
                  <c:v>2884891</c:v>
                </c:pt>
                <c:pt idx="12">
                  <c:v>2906240</c:v>
                </c:pt>
                <c:pt idx="13">
                  <c:v>2928822</c:v>
                </c:pt>
                <c:pt idx="14">
                  <c:v>2974576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8-BA03-41A0-8BFE-18952D797A26}"/>
            </c:ext>
          </c:extLst>
        </c:ser>
        <c:ser>
          <c:idx val="9"/>
          <c:order val="9"/>
          <c:tx>
            <c:v>90</c:v>
          </c:tx>
          <c:spPr>
            <a:ln w="19050" cap="rnd">
              <a:solidFill>
                <a:schemeClr val="accent6">
                  <a:lumMod val="8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>
                  <a:lumMod val="80000"/>
                </a:schemeClr>
              </a:solidFill>
              <a:ln w="9525">
                <a:solidFill>
                  <a:schemeClr val="accent6">
                    <a:lumMod val="80000"/>
                  </a:schemeClr>
                </a:solidFill>
              </a:ln>
              <a:effectLst/>
            </c:spPr>
          </c:marker>
          <c:yVal>
            <c:numRef>
              <c:f>Sheet1!$H$73:$H$87</c:f>
              <c:numCache>
                <c:formatCode>General</c:formatCode>
                <c:ptCount val="15"/>
                <c:pt idx="0">
                  <c:v>4427915</c:v>
                </c:pt>
                <c:pt idx="1">
                  <c:v>4621554</c:v>
                </c:pt>
                <c:pt idx="2">
                  <c:v>4634006</c:v>
                </c:pt>
                <c:pt idx="3">
                  <c:v>4638136</c:v>
                </c:pt>
                <c:pt idx="4">
                  <c:v>4623379</c:v>
                </c:pt>
                <c:pt idx="5">
                  <c:v>4638136</c:v>
                </c:pt>
                <c:pt idx="6">
                  <c:v>4712732</c:v>
                </c:pt>
                <c:pt idx="7">
                  <c:v>4737978</c:v>
                </c:pt>
                <c:pt idx="8">
                  <c:v>4662939</c:v>
                </c:pt>
                <c:pt idx="9">
                  <c:v>4665026</c:v>
                </c:pt>
                <c:pt idx="10">
                  <c:v>4561952</c:v>
                </c:pt>
                <c:pt idx="11">
                  <c:v>4631467</c:v>
                </c:pt>
                <c:pt idx="12">
                  <c:v>4658988</c:v>
                </c:pt>
                <c:pt idx="13">
                  <c:v>4697155</c:v>
                </c:pt>
                <c:pt idx="14">
                  <c:v>4462928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9-BA03-41A0-8BFE-18952D797A2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53377552"/>
        <c:axId val="553374032"/>
      </c:scatterChart>
      <c:valAx>
        <c:axId val="55337755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53374032"/>
        <c:crosses val="autoZero"/>
        <c:crossBetween val="midCat"/>
      </c:valAx>
      <c:valAx>
        <c:axId val="5533740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100" b="1" dirty="0"/>
                  <a:t>Time/ns</a:t>
                </a:r>
                <a:endParaRPr lang="zh-CN" sz="1100" b="1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5337755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Sheet1!$J$23:$J$29</c:f>
              <c:numCache>
                <c:formatCode>General</c:formatCode>
                <c:ptCount val="7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80</c:v>
                </c:pt>
              </c:numCache>
            </c:numRef>
          </c:xVal>
          <c:yVal>
            <c:numRef>
              <c:f>Sheet1!$K$23:$K$29</c:f>
              <c:numCache>
                <c:formatCode>General</c:formatCode>
                <c:ptCount val="7"/>
                <c:pt idx="0">
                  <c:v>20.141999999999999</c:v>
                </c:pt>
                <c:pt idx="1">
                  <c:v>45.103999999999999</c:v>
                </c:pt>
                <c:pt idx="2">
                  <c:v>92.304000000000002</c:v>
                </c:pt>
                <c:pt idx="3">
                  <c:v>130.13300000000001</c:v>
                </c:pt>
                <c:pt idx="4">
                  <c:v>157.751</c:v>
                </c:pt>
                <c:pt idx="5">
                  <c:v>200.697</c:v>
                </c:pt>
                <c:pt idx="6">
                  <c:v>231.768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4B57-45FD-99C8-94612D06038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93826936"/>
        <c:axId val="493829816"/>
      </c:scatterChart>
      <c:valAx>
        <c:axId val="49382693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100" b="1" dirty="0"/>
                  <a:t>order</a:t>
                </a:r>
                <a:endParaRPr lang="zh-CN" altLang="en-US" sz="1100" b="1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93829816"/>
        <c:crosses val="autoZero"/>
        <c:crossBetween val="midCat"/>
      </c:valAx>
      <c:valAx>
        <c:axId val="493829816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100" b="1" dirty="0"/>
                  <a:t>Times/μs</a:t>
                </a:r>
                <a:endParaRPr lang="zh-CN" altLang="en-US" sz="1100" b="1" dirty="0"/>
              </a:p>
            </c:rich>
          </c:tx>
          <c:layout>
            <c:manualLayout>
              <c:xMode val="edge"/>
              <c:yMode val="edge"/>
              <c:x val="2.5189897931326966E-2"/>
              <c:y val="0.4036238566272732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9382693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smoothMarker"/>
        <c:varyColors val="0"/>
        <c:ser>
          <c:idx val="0"/>
          <c:order val="0"/>
          <c:tx>
            <c:v>OM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poly"/>
            <c:order val="2"/>
            <c:dispRSqr val="0"/>
            <c:dispEq val="1"/>
            <c:trendlineLbl>
              <c:layout>
                <c:manualLayout>
                  <c:x val="-0.14403816252228668"/>
                  <c:y val="0.2154136011172641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4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</c:trendlineLbl>
          </c:trendline>
          <c:xVal>
            <c:numRef>
              <c:f>Sheet1!$K$3:$K$12</c:f>
              <c:numCache>
                <c:formatCode>General</c:formatCode>
                <c:ptCount val="10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  <c:pt idx="9">
                  <c:v>100</c:v>
                </c:pt>
              </c:numCache>
            </c:numRef>
          </c:xVal>
          <c:yVal>
            <c:numRef>
              <c:f>Sheet1!$L$3:$L$12</c:f>
              <c:numCache>
                <c:formatCode>General</c:formatCode>
                <c:ptCount val="10"/>
                <c:pt idx="0">
                  <c:v>198.94</c:v>
                </c:pt>
                <c:pt idx="1">
                  <c:v>465.00700000000001</c:v>
                </c:pt>
                <c:pt idx="2">
                  <c:v>668.41800000000001</c:v>
                </c:pt>
                <c:pt idx="3">
                  <c:v>1050.829</c:v>
                </c:pt>
                <c:pt idx="4">
                  <c:v>1538.38</c:v>
                </c:pt>
                <c:pt idx="5">
                  <c:v>2176.498</c:v>
                </c:pt>
                <c:pt idx="6">
                  <c:v>2942.4050000000002</c:v>
                </c:pt>
                <c:pt idx="7">
                  <c:v>3584.0329999999999</c:v>
                </c:pt>
                <c:pt idx="8">
                  <c:v>4624.9520000000002</c:v>
                </c:pt>
                <c:pt idx="9">
                  <c:v>5407.6220000000003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463F-4FD9-BCDB-0AB57BDBD8F0}"/>
            </c:ext>
          </c:extLst>
        </c:ser>
        <c:ser>
          <c:idx val="1"/>
          <c:order val="1"/>
          <c:tx>
            <c:v>rFFT</c:v>
          </c:tx>
          <c:spPr>
            <a:ln w="19050" cap="rnd">
              <a:solidFill>
                <a:schemeClr val="accent5">
                  <a:lumMod val="5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>
                  <a:lumMod val="60000"/>
                  <a:lumOff val="40000"/>
                </a:schemeClr>
              </a:solidFill>
              <a:ln w="9525">
                <a:solidFill>
                  <a:schemeClr val="accent5">
                    <a:lumMod val="50000"/>
                  </a:schemeClr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>
                    <a:lumMod val="75000"/>
                  </a:schemeClr>
                </a:solidFill>
                <a:prstDash val="sysDot"/>
              </a:ln>
              <a:effectLst/>
            </c:spPr>
            <c:trendlineType val="log"/>
            <c:dispRSqr val="0"/>
            <c:dispEq val="1"/>
            <c:trendlineLbl>
              <c:layout>
                <c:manualLayout>
                  <c:x val="0.14924063804737073"/>
                  <c:y val="-8.261416014968323E-2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1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</c:trendlineLbl>
          </c:trendline>
          <c:xVal>
            <c:numRef>
              <c:f>Sheet1!$O$3:$O$9</c:f>
              <c:numCache>
                <c:formatCode>General</c:formatCode>
                <c:ptCount val="7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80</c:v>
                </c:pt>
              </c:numCache>
            </c:numRef>
          </c:xVal>
          <c:yVal>
            <c:numRef>
              <c:f>Sheet1!$P$3:$P$9</c:f>
              <c:numCache>
                <c:formatCode>General</c:formatCode>
                <c:ptCount val="7"/>
                <c:pt idx="0">
                  <c:v>20.141999999999999</c:v>
                </c:pt>
                <c:pt idx="1">
                  <c:v>45.103999999999999</c:v>
                </c:pt>
                <c:pt idx="2">
                  <c:v>92.304000000000002</c:v>
                </c:pt>
                <c:pt idx="3">
                  <c:v>130.13300000000001</c:v>
                </c:pt>
                <c:pt idx="4">
                  <c:v>157.751</c:v>
                </c:pt>
                <c:pt idx="5">
                  <c:v>200.697</c:v>
                </c:pt>
                <c:pt idx="6">
                  <c:v>231.768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463F-4FD9-BCDB-0AB57BDBD8F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28610000"/>
        <c:axId val="628610320"/>
      </c:scatterChart>
      <c:valAx>
        <c:axId val="62861000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dirty="0"/>
                  <a:t>order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28610320"/>
        <c:crosses val="autoZero"/>
        <c:crossBetween val="midCat"/>
      </c:valAx>
      <c:valAx>
        <c:axId val="628610320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400" b="1" dirty="0"/>
                  <a:t>Times/μs</a:t>
                </a:r>
                <a:endParaRPr lang="zh-CN" altLang="en-US" sz="1400" b="1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28610000"/>
        <c:crosses val="autoZero"/>
        <c:crossBetween val="midCat"/>
      </c:valAx>
      <c:spPr>
        <a:noFill/>
        <a:ln w="25400"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v>averageTime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Sheet1!$AC$37:$AC$46</c:f>
              <c:numCache>
                <c:formatCode>General</c:formatCode>
                <c:ptCount val="10"/>
                <c:pt idx="0">
                  <c:v>1000</c:v>
                </c:pt>
                <c:pt idx="1">
                  <c:v>2000</c:v>
                </c:pt>
                <c:pt idx="2">
                  <c:v>3000</c:v>
                </c:pt>
                <c:pt idx="3">
                  <c:v>4000</c:v>
                </c:pt>
                <c:pt idx="4">
                  <c:v>5000</c:v>
                </c:pt>
                <c:pt idx="5">
                  <c:v>6000</c:v>
                </c:pt>
                <c:pt idx="6">
                  <c:v>7000</c:v>
                </c:pt>
                <c:pt idx="7">
                  <c:v>8000</c:v>
                </c:pt>
                <c:pt idx="8">
                  <c:v>9000</c:v>
                </c:pt>
                <c:pt idx="9">
                  <c:v>10000</c:v>
                </c:pt>
              </c:numCache>
            </c:numRef>
          </c:xVal>
          <c:yVal>
            <c:numRef>
              <c:f>Sheet1!$AD$37:$AD$46</c:f>
              <c:numCache>
                <c:formatCode>General</c:formatCode>
                <c:ptCount val="10"/>
                <c:pt idx="0">
                  <c:v>154181</c:v>
                </c:pt>
                <c:pt idx="1">
                  <c:v>156935</c:v>
                </c:pt>
                <c:pt idx="2">
                  <c:v>157233</c:v>
                </c:pt>
                <c:pt idx="3">
                  <c:v>153390</c:v>
                </c:pt>
                <c:pt idx="4">
                  <c:v>156434</c:v>
                </c:pt>
                <c:pt idx="5">
                  <c:v>160146</c:v>
                </c:pt>
                <c:pt idx="6">
                  <c:v>160861</c:v>
                </c:pt>
                <c:pt idx="7">
                  <c:v>157947</c:v>
                </c:pt>
                <c:pt idx="8">
                  <c:v>160130</c:v>
                </c:pt>
                <c:pt idx="9">
                  <c:v>157857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B1DD-45F8-9DCB-332098153DF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48537272"/>
        <c:axId val="748538552"/>
      </c:scatterChart>
      <c:valAx>
        <c:axId val="7485372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48538552"/>
        <c:crosses val="autoZero"/>
        <c:crossBetween val="midCat"/>
      </c:valAx>
      <c:valAx>
        <c:axId val="74853855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4853727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v>1000</c:v>
          </c:tx>
          <c:spPr>
            <a:ln w="25400" cap="rnd">
              <a:noFill/>
              <a:round/>
            </a:ln>
            <a:effectLst/>
          </c:spPr>
          <c:marker>
            <c:symbol val="diamond"/>
            <c:size val="6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yVal>
            <c:numRef>
              <c:f>Sheet1!$C$3:$C$32</c:f>
              <c:numCache>
                <c:formatCode>General</c:formatCode>
                <c:ptCount val="30"/>
                <c:pt idx="0">
                  <c:v>146634</c:v>
                </c:pt>
                <c:pt idx="1">
                  <c:v>131895</c:v>
                </c:pt>
                <c:pt idx="2">
                  <c:v>161654</c:v>
                </c:pt>
                <c:pt idx="3">
                  <c:v>167306</c:v>
                </c:pt>
                <c:pt idx="4">
                  <c:v>159369</c:v>
                </c:pt>
                <c:pt idx="5">
                  <c:v>157891</c:v>
                </c:pt>
                <c:pt idx="6">
                  <c:v>161747</c:v>
                </c:pt>
                <c:pt idx="7">
                  <c:v>163981</c:v>
                </c:pt>
                <c:pt idx="8">
                  <c:v>153873</c:v>
                </c:pt>
                <c:pt idx="9">
                  <c:v>159475</c:v>
                </c:pt>
                <c:pt idx="10">
                  <c:v>177622</c:v>
                </c:pt>
                <c:pt idx="11">
                  <c:v>132663</c:v>
                </c:pt>
                <c:pt idx="12">
                  <c:v>164828</c:v>
                </c:pt>
                <c:pt idx="13">
                  <c:v>162589</c:v>
                </c:pt>
                <c:pt idx="14">
                  <c:v>163297</c:v>
                </c:pt>
                <c:pt idx="15">
                  <c:v>172244</c:v>
                </c:pt>
                <c:pt idx="16">
                  <c:v>136732</c:v>
                </c:pt>
                <c:pt idx="17">
                  <c:v>124512</c:v>
                </c:pt>
                <c:pt idx="18">
                  <c:v>133748</c:v>
                </c:pt>
                <c:pt idx="19">
                  <c:v>127260</c:v>
                </c:pt>
                <c:pt idx="20">
                  <c:v>159004</c:v>
                </c:pt>
                <c:pt idx="21">
                  <c:v>166315</c:v>
                </c:pt>
                <c:pt idx="22">
                  <c:v>178844</c:v>
                </c:pt>
                <c:pt idx="23">
                  <c:v>138364</c:v>
                </c:pt>
                <c:pt idx="24">
                  <c:v>162924</c:v>
                </c:pt>
                <c:pt idx="25">
                  <c:v>156765</c:v>
                </c:pt>
                <c:pt idx="26">
                  <c:v>140747</c:v>
                </c:pt>
                <c:pt idx="27">
                  <c:v>133268</c:v>
                </c:pt>
                <c:pt idx="28">
                  <c:v>203003</c:v>
                </c:pt>
                <c:pt idx="29">
                  <c:v>126865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2F86-43DC-B332-9564AAC85F8F}"/>
            </c:ext>
          </c:extLst>
        </c:ser>
        <c:ser>
          <c:idx val="1"/>
          <c:order val="1"/>
          <c:tx>
            <c:v>2000</c:v>
          </c:tx>
          <c:spPr>
            <a:ln w="25400" cap="rnd">
              <a:noFill/>
              <a:round/>
            </a:ln>
            <a:effectLst/>
          </c:spPr>
          <c:marker>
            <c:symbol val="square"/>
            <c:size val="6"/>
            <c:spPr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</a:ln>
              <a:effectLst/>
            </c:spPr>
          </c:marker>
          <c:yVal>
            <c:numRef>
              <c:f>Sheet1!$H$3:$H$32</c:f>
              <c:numCache>
                <c:formatCode>General</c:formatCode>
                <c:ptCount val="30"/>
                <c:pt idx="0">
                  <c:v>128916</c:v>
                </c:pt>
                <c:pt idx="1">
                  <c:v>140384</c:v>
                </c:pt>
                <c:pt idx="2">
                  <c:v>123488</c:v>
                </c:pt>
                <c:pt idx="3">
                  <c:v>204393</c:v>
                </c:pt>
                <c:pt idx="4">
                  <c:v>156347</c:v>
                </c:pt>
                <c:pt idx="5">
                  <c:v>127936</c:v>
                </c:pt>
                <c:pt idx="6">
                  <c:v>208900</c:v>
                </c:pt>
                <c:pt idx="7">
                  <c:v>126309</c:v>
                </c:pt>
                <c:pt idx="8">
                  <c:v>179269</c:v>
                </c:pt>
                <c:pt idx="9">
                  <c:v>159746</c:v>
                </c:pt>
                <c:pt idx="10">
                  <c:v>134762</c:v>
                </c:pt>
                <c:pt idx="11">
                  <c:v>136321</c:v>
                </c:pt>
                <c:pt idx="12">
                  <c:v>172063</c:v>
                </c:pt>
                <c:pt idx="13">
                  <c:v>161285</c:v>
                </c:pt>
                <c:pt idx="14">
                  <c:v>139585</c:v>
                </c:pt>
                <c:pt idx="15">
                  <c:v>139073</c:v>
                </c:pt>
                <c:pt idx="16">
                  <c:v>155283</c:v>
                </c:pt>
                <c:pt idx="17">
                  <c:v>147471</c:v>
                </c:pt>
                <c:pt idx="18">
                  <c:v>152932</c:v>
                </c:pt>
                <c:pt idx="19">
                  <c:v>164313</c:v>
                </c:pt>
                <c:pt idx="20">
                  <c:v>167542</c:v>
                </c:pt>
                <c:pt idx="21">
                  <c:v>153205</c:v>
                </c:pt>
                <c:pt idx="22">
                  <c:v>195884</c:v>
                </c:pt>
                <c:pt idx="23">
                  <c:v>199703</c:v>
                </c:pt>
                <c:pt idx="24">
                  <c:v>166511</c:v>
                </c:pt>
                <c:pt idx="25">
                  <c:v>161399</c:v>
                </c:pt>
                <c:pt idx="26">
                  <c:v>154848</c:v>
                </c:pt>
                <c:pt idx="27">
                  <c:v>162839</c:v>
                </c:pt>
                <c:pt idx="28">
                  <c:v>152873</c:v>
                </c:pt>
                <c:pt idx="29">
                  <c:v>134479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2F86-43DC-B332-9564AAC85F8F}"/>
            </c:ext>
          </c:extLst>
        </c:ser>
        <c:ser>
          <c:idx val="2"/>
          <c:order val="2"/>
          <c:tx>
            <c:v>3000</c:v>
          </c:tx>
          <c:spPr>
            <a:ln w="25400" cap="rnd">
              <a:noFill/>
              <a:round/>
            </a:ln>
            <a:effectLst/>
          </c:spPr>
          <c:marker>
            <c:symbol val="triangle"/>
            <c:size val="6"/>
            <c:spPr>
              <a:solidFill>
                <a:schemeClr val="accent3"/>
              </a:solidFill>
              <a:ln w="9525">
                <a:solidFill>
                  <a:schemeClr val="accent3"/>
                </a:solidFill>
                <a:round/>
              </a:ln>
              <a:effectLst/>
            </c:spPr>
          </c:marker>
          <c:yVal>
            <c:numRef>
              <c:f>Sheet1!$L$3:$L$32</c:f>
              <c:numCache>
                <c:formatCode>General</c:formatCode>
                <c:ptCount val="30"/>
                <c:pt idx="0">
                  <c:v>152132</c:v>
                </c:pt>
                <c:pt idx="1">
                  <c:v>130921</c:v>
                </c:pt>
                <c:pt idx="2">
                  <c:v>125319</c:v>
                </c:pt>
                <c:pt idx="3">
                  <c:v>145285</c:v>
                </c:pt>
                <c:pt idx="4">
                  <c:v>148027</c:v>
                </c:pt>
                <c:pt idx="5">
                  <c:v>128990</c:v>
                </c:pt>
                <c:pt idx="6">
                  <c:v>159403</c:v>
                </c:pt>
                <c:pt idx="7">
                  <c:v>161964</c:v>
                </c:pt>
                <c:pt idx="8">
                  <c:v>161201</c:v>
                </c:pt>
                <c:pt idx="9">
                  <c:v>161979</c:v>
                </c:pt>
                <c:pt idx="10">
                  <c:v>170233</c:v>
                </c:pt>
                <c:pt idx="11">
                  <c:v>140671</c:v>
                </c:pt>
                <c:pt idx="12">
                  <c:v>148399</c:v>
                </c:pt>
                <c:pt idx="13">
                  <c:v>172042</c:v>
                </c:pt>
                <c:pt idx="14">
                  <c:v>160700</c:v>
                </c:pt>
                <c:pt idx="15">
                  <c:v>138308</c:v>
                </c:pt>
                <c:pt idx="16">
                  <c:v>127310</c:v>
                </c:pt>
                <c:pt idx="17">
                  <c:v>182431</c:v>
                </c:pt>
                <c:pt idx="18">
                  <c:v>196817</c:v>
                </c:pt>
                <c:pt idx="19">
                  <c:v>142124</c:v>
                </c:pt>
                <c:pt idx="20">
                  <c:v>206862</c:v>
                </c:pt>
                <c:pt idx="21">
                  <c:v>148287</c:v>
                </c:pt>
                <c:pt idx="22">
                  <c:v>162527</c:v>
                </c:pt>
                <c:pt idx="23">
                  <c:v>174227</c:v>
                </c:pt>
                <c:pt idx="24">
                  <c:v>154653</c:v>
                </c:pt>
                <c:pt idx="25">
                  <c:v>124990</c:v>
                </c:pt>
                <c:pt idx="26">
                  <c:v>194312</c:v>
                </c:pt>
                <c:pt idx="27">
                  <c:v>163057</c:v>
                </c:pt>
                <c:pt idx="28">
                  <c:v>155813</c:v>
                </c:pt>
                <c:pt idx="29">
                  <c:v>178015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2F86-43DC-B332-9564AAC85F8F}"/>
            </c:ext>
          </c:extLst>
        </c:ser>
        <c:ser>
          <c:idx val="3"/>
          <c:order val="3"/>
          <c:tx>
            <c:v>4000</c:v>
          </c:tx>
          <c:spPr>
            <a:ln w="25400" cap="rnd">
              <a:noFill/>
              <a:round/>
            </a:ln>
            <a:effectLst/>
          </c:spPr>
          <c:marker>
            <c:symbol val="x"/>
            <c:size val="6"/>
            <c:spPr>
              <a:noFill/>
              <a:ln w="9525">
                <a:solidFill>
                  <a:schemeClr val="accent4"/>
                </a:solidFill>
                <a:round/>
              </a:ln>
              <a:effectLst/>
            </c:spPr>
          </c:marker>
          <c:yVal>
            <c:numRef>
              <c:f>Sheet1!$P$3:$P$32</c:f>
              <c:numCache>
                <c:formatCode>General</c:formatCode>
                <c:ptCount val="30"/>
                <c:pt idx="0">
                  <c:v>182247</c:v>
                </c:pt>
                <c:pt idx="1">
                  <c:v>151174</c:v>
                </c:pt>
                <c:pt idx="2">
                  <c:v>154837</c:v>
                </c:pt>
                <c:pt idx="3">
                  <c:v>176982</c:v>
                </c:pt>
                <c:pt idx="4">
                  <c:v>124884</c:v>
                </c:pt>
                <c:pt idx="5">
                  <c:v>179220</c:v>
                </c:pt>
                <c:pt idx="6">
                  <c:v>154101</c:v>
                </c:pt>
                <c:pt idx="7">
                  <c:v>164838</c:v>
                </c:pt>
                <c:pt idx="8">
                  <c:v>155159</c:v>
                </c:pt>
                <c:pt idx="9">
                  <c:v>123800</c:v>
                </c:pt>
                <c:pt idx="10">
                  <c:v>139359</c:v>
                </c:pt>
                <c:pt idx="11">
                  <c:v>130582</c:v>
                </c:pt>
                <c:pt idx="12">
                  <c:v>151898</c:v>
                </c:pt>
                <c:pt idx="13">
                  <c:v>158485</c:v>
                </c:pt>
                <c:pt idx="14">
                  <c:v>128427</c:v>
                </c:pt>
                <c:pt idx="15">
                  <c:v>164432</c:v>
                </c:pt>
                <c:pt idx="16">
                  <c:v>127266</c:v>
                </c:pt>
                <c:pt idx="17">
                  <c:v>140228</c:v>
                </c:pt>
                <c:pt idx="18">
                  <c:v>123535</c:v>
                </c:pt>
                <c:pt idx="19">
                  <c:v>146618</c:v>
                </c:pt>
                <c:pt idx="20">
                  <c:v>163845</c:v>
                </c:pt>
                <c:pt idx="21">
                  <c:v>174455</c:v>
                </c:pt>
                <c:pt idx="22">
                  <c:v>152298</c:v>
                </c:pt>
                <c:pt idx="23">
                  <c:v>149484</c:v>
                </c:pt>
                <c:pt idx="24">
                  <c:v>167716</c:v>
                </c:pt>
                <c:pt idx="25">
                  <c:v>145770</c:v>
                </c:pt>
                <c:pt idx="26">
                  <c:v>182999</c:v>
                </c:pt>
                <c:pt idx="27">
                  <c:v>140534</c:v>
                </c:pt>
                <c:pt idx="28">
                  <c:v>160677</c:v>
                </c:pt>
                <c:pt idx="29">
                  <c:v>185838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2F86-43DC-B332-9564AAC85F8F}"/>
            </c:ext>
          </c:extLst>
        </c:ser>
        <c:ser>
          <c:idx val="4"/>
          <c:order val="4"/>
          <c:tx>
            <c:v>5000</c:v>
          </c:tx>
          <c:spPr>
            <a:ln w="25400" cap="rnd">
              <a:noFill/>
              <a:round/>
            </a:ln>
            <a:effectLst/>
          </c:spPr>
          <c:marker>
            <c:symbol val="star"/>
            <c:size val="6"/>
            <c:spPr>
              <a:noFill/>
              <a:ln w="9525">
                <a:solidFill>
                  <a:schemeClr val="accent5"/>
                </a:solidFill>
                <a:round/>
              </a:ln>
              <a:effectLst/>
            </c:spPr>
          </c:marker>
          <c:yVal>
            <c:numRef>
              <c:f>Sheet1!$T$3:$T$32</c:f>
              <c:numCache>
                <c:formatCode>General</c:formatCode>
                <c:ptCount val="30"/>
                <c:pt idx="0">
                  <c:v>219205</c:v>
                </c:pt>
                <c:pt idx="1">
                  <c:v>153934</c:v>
                </c:pt>
                <c:pt idx="2">
                  <c:v>153192</c:v>
                </c:pt>
                <c:pt idx="3">
                  <c:v>151357</c:v>
                </c:pt>
                <c:pt idx="4">
                  <c:v>159281</c:v>
                </c:pt>
                <c:pt idx="5">
                  <c:v>146615</c:v>
                </c:pt>
                <c:pt idx="6">
                  <c:v>143751</c:v>
                </c:pt>
                <c:pt idx="7">
                  <c:v>163657</c:v>
                </c:pt>
                <c:pt idx="8">
                  <c:v>167939</c:v>
                </c:pt>
                <c:pt idx="9">
                  <c:v>160693</c:v>
                </c:pt>
                <c:pt idx="10">
                  <c:v>162175</c:v>
                </c:pt>
                <c:pt idx="11">
                  <c:v>131745</c:v>
                </c:pt>
                <c:pt idx="12">
                  <c:v>150250</c:v>
                </c:pt>
                <c:pt idx="13">
                  <c:v>155911</c:v>
                </c:pt>
                <c:pt idx="14">
                  <c:v>165346</c:v>
                </c:pt>
                <c:pt idx="15">
                  <c:v>142543</c:v>
                </c:pt>
                <c:pt idx="16">
                  <c:v>155593</c:v>
                </c:pt>
                <c:pt idx="17">
                  <c:v>157423</c:v>
                </c:pt>
                <c:pt idx="18">
                  <c:v>162693</c:v>
                </c:pt>
                <c:pt idx="19">
                  <c:v>157962</c:v>
                </c:pt>
                <c:pt idx="20">
                  <c:v>154273</c:v>
                </c:pt>
                <c:pt idx="21">
                  <c:v>140374</c:v>
                </c:pt>
                <c:pt idx="22">
                  <c:v>154961</c:v>
                </c:pt>
                <c:pt idx="23">
                  <c:v>151692</c:v>
                </c:pt>
                <c:pt idx="24">
                  <c:v>158680</c:v>
                </c:pt>
                <c:pt idx="25">
                  <c:v>131634</c:v>
                </c:pt>
                <c:pt idx="26">
                  <c:v>167260</c:v>
                </c:pt>
                <c:pt idx="27">
                  <c:v>163520</c:v>
                </c:pt>
                <c:pt idx="28">
                  <c:v>158481</c:v>
                </c:pt>
                <c:pt idx="29">
                  <c:v>150865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2F86-43DC-B332-9564AAC85F8F}"/>
            </c:ext>
          </c:extLst>
        </c:ser>
        <c:ser>
          <c:idx val="5"/>
          <c:order val="5"/>
          <c:tx>
            <c:v>6000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6"/>
            <c:spPr>
              <a:solidFill>
                <a:schemeClr val="accent6"/>
              </a:solidFill>
              <a:ln w="9525">
                <a:solidFill>
                  <a:schemeClr val="accent6"/>
                </a:solidFill>
                <a:round/>
              </a:ln>
              <a:effectLst/>
            </c:spPr>
          </c:marker>
          <c:yVal>
            <c:numRef>
              <c:f>Sheet1!$X$3:$X$32</c:f>
              <c:numCache>
                <c:formatCode>General</c:formatCode>
                <c:ptCount val="30"/>
                <c:pt idx="0">
                  <c:v>216715</c:v>
                </c:pt>
                <c:pt idx="1">
                  <c:v>135189</c:v>
                </c:pt>
                <c:pt idx="2">
                  <c:v>166223</c:v>
                </c:pt>
                <c:pt idx="3">
                  <c:v>162016</c:v>
                </c:pt>
                <c:pt idx="4">
                  <c:v>154326</c:v>
                </c:pt>
                <c:pt idx="5">
                  <c:v>161581</c:v>
                </c:pt>
                <c:pt idx="6">
                  <c:v>156357</c:v>
                </c:pt>
                <c:pt idx="7">
                  <c:v>171280</c:v>
                </c:pt>
                <c:pt idx="8">
                  <c:v>144289</c:v>
                </c:pt>
                <c:pt idx="9">
                  <c:v>172627</c:v>
                </c:pt>
                <c:pt idx="10">
                  <c:v>146224</c:v>
                </c:pt>
                <c:pt idx="11">
                  <c:v>159348</c:v>
                </c:pt>
                <c:pt idx="12">
                  <c:v>161772</c:v>
                </c:pt>
                <c:pt idx="13">
                  <c:v>165094</c:v>
                </c:pt>
                <c:pt idx="14">
                  <c:v>157816</c:v>
                </c:pt>
                <c:pt idx="15">
                  <c:v>161415</c:v>
                </c:pt>
                <c:pt idx="16">
                  <c:v>147590</c:v>
                </c:pt>
                <c:pt idx="17">
                  <c:v>158784</c:v>
                </c:pt>
                <c:pt idx="18">
                  <c:v>149269</c:v>
                </c:pt>
                <c:pt idx="19">
                  <c:v>156812</c:v>
                </c:pt>
                <c:pt idx="20">
                  <c:v>161027</c:v>
                </c:pt>
                <c:pt idx="21">
                  <c:v>152385</c:v>
                </c:pt>
                <c:pt idx="22">
                  <c:v>165453</c:v>
                </c:pt>
                <c:pt idx="23">
                  <c:v>154666</c:v>
                </c:pt>
                <c:pt idx="24">
                  <c:v>164853</c:v>
                </c:pt>
                <c:pt idx="25">
                  <c:v>173619</c:v>
                </c:pt>
                <c:pt idx="26">
                  <c:v>131425</c:v>
                </c:pt>
                <c:pt idx="27">
                  <c:v>163262</c:v>
                </c:pt>
                <c:pt idx="28">
                  <c:v>158215</c:v>
                </c:pt>
                <c:pt idx="29">
                  <c:v>174761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2F86-43DC-B332-9564AAC85F8F}"/>
            </c:ext>
          </c:extLst>
        </c:ser>
        <c:ser>
          <c:idx val="6"/>
          <c:order val="6"/>
          <c:tx>
            <c:v>7000</c:v>
          </c:tx>
          <c:spPr>
            <a:ln w="25400" cap="rnd">
              <a:noFill/>
              <a:round/>
            </a:ln>
            <a:effectLst/>
          </c:spPr>
          <c:marker>
            <c:symbol val="plus"/>
            <c:size val="6"/>
            <c:spPr>
              <a:noFill/>
              <a:ln w="9525">
                <a:solidFill>
                  <a:schemeClr val="accent1">
                    <a:lumMod val="60000"/>
                  </a:schemeClr>
                </a:solidFill>
                <a:round/>
              </a:ln>
              <a:effectLst/>
            </c:spPr>
          </c:marker>
          <c:yVal>
            <c:numRef>
              <c:f>Sheet1!$AB$3:$AB$32</c:f>
              <c:numCache>
                <c:formatCode>General</c:formatCode>
                <c:ptCount val="30"/>
                <c:pt idx="0">
                  <c:v>273430</c:v>
                </c:pt>
                <c:pt idx="1">
                  <c:v>170882</c:v>
                </c:pt>
                <c:pt idx="2">
                  <c:v>131673</c:v>
                </c:pt>
                <c:pt idx="3">
                  <c:v>176371</c:v>
                </c:pt>
                <c:pt idx="4">
                  <c:v>160670</c:v>
                </c:pt>
                <c:pt idx="5">
                  <c:v>154879</c:v>
                </c:pt>
                <c:pt idx="6">
                  <c:v>156347</c:v>
                </c:pt>
                <c:pt idx="7">
                  <c:v>163753</c:v>
                </c:pt>
                <c:pt idx="8">
                  <c:v>175301</c:v>
                </c:pt>
                <c:pt idx="9">
                  <c:v>158295</c:v>
                </c:pt>
                <c:pt idx="10">
                  <c:v>145245</c:v>
                </c:pt>
                <c:pt idx="11">
                  <c:v>170278</c:v>
                </c:pt>
                <c:pt idx="12">
                  <c:v>141225</c:v>
                </c:pt>
                <c:pt idx="13">
                  <c:v>152143</c:v>
                </c:pt>
                <c:pt idx="14">
                  <c:v>153133</c:v>
                </c:pt>
                <c:pt idx="15">
                  <c:v>135466</c:v>
                </c:pt>
                <c:pt idx="16">
                  <c:v>145634</c:v>
                </c:pt>
                <c:pt idx="17">
                  <c:v>160940</c:v>
                </c:pt>
                <c:pt idx="18">
                  <c:v>151520</c:v>
                </c:pt>
                <c:pt idx="19">
                  <c:v>159763</c:v>
                </c:pt>
                <c:pt idx="20">
                  <c:v>130491</c:v>
                </c:pt>
                <c:pt idx="21">
                  <c:v>183029</c:v>
                </c:pt>
                <c:pt idx="22">
                  <c:v>163133</c:v>
                </c:pt>
                <c:pt idx="23">
                  <c:v>159025</c:v>
                </c:pt>
                <c:pt idx="24">
                  <c:v>159630</c:v>
                </c:pt>
                <c:pt idx="25">
                  <c:v>160173</c:v>
                </c:pt>
                <c:pt idx="26">
                  <c:v>167533</c:v>
                </c:pt>
                <c:pt idx="27">
                  <c:v>157545</c:v>
                </c:pt>
                <c:pt idx="28">
                  <c:v>158891</c:v>
                </c:pt>
                <c:pt idx="29">
                  <c:v>149443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2F86-43DC-B332-9564AAC85F8F}"/>
            </c:ext>
          </c:extLst>
        </c:ser>
        <c:ser>
          <c:idx val="7"/>
          <c:order val="7"/>
          <c:tx>
            <c:v>8000</c:v>
          </c:tx>
          <c:spPr>
            <a:ln w="25400" cap="rnd">
              <a:noFill/>
              <a:round/>
            </a:ln>
            <a:effectLst/>
          </c:spPr>
          <c:marker>
            <c:symbol val="dot"/>
            <c:size val="6"/>
            <c:spPr>
              <a:solidFill>
                <a:schemeClr val="accent2">
                  <a:lumMod val="60000"/>
                </a:schemeClr>
              </a:solidFill>
              <a:ln w="9525">
                <a:solidFill>
                  <a:schemeClr val="accent2">
                    <a:lumMod val="60000"/>
                  </a:schemeClr>
                </a:solidFill>
                <a:round/>
              </a:ln>
              <a:effectLst/>
            </c:spPr>
          </c:marker>
          <c:yVal>
            <c:numRef>
              <c:f>Sheet1!$C$38:$C$67</c:f>
              <c:numCache>
                <c:formatCode>General</c:formatCode>
                <c:ptCount val="30"/>
                <c:pt idx="0">
                  <c:v>193671</c:v>
                </c:pt>
                <c:pt idx="1">
                  <c:v>151241</c:v>
                </c:pt>
                <c:pt idx="2">
                  <c:v>157707</c:v>
                </c:pt>
                <c:pt idx="3">
                  <c:v>159614</c:v>
                </c:pt>
                <c:pt idx="4">
                  <c:v>145243</c:v>
                </c:pt>
                <c:pt idx="5">
                  <c:v>154056</c:v>
                </c:pt>
                <c:pt idx="6">
                  <c:v>159275</c:v>
                </c:pt>
                <c:pt idx="7">
                  <c:v>141716</c:v>
                </c:pt>
                <c:pt idx="8">
                  <c:v>161261</c:v>
                </c:pt>
                <c:pt idx="9">
                  <c:v>147190</c:v>
                </c:pt>
                <c:pt idx="10">
                  <c:v>157047</c:v>
                </c:pt>
                <c:pt idx="11">
                  <c:v>167102</c:v>
                </c:pt>
                <c:pt idx="12">
                  <c:v>150121</c:v>
                </c:pt>
                <c:pt idx="13">
                  <c:v>158478</c:v>
                </c:pt>
                <c:pt idx="14">
                  <c:v>168260</c:v>
                </c:pt>
                <c:pt idx="15">
                  <c:v>204329</c:v>
                </c:pt>
                <c:pt idx="16">
                  <c:v>154404</c:v>
                </c:pt>
                <c:pt idx="17">
                  <c:v>162297</c:v>
                </c:pt>
                <c:pt idx="18">
                  <c:v>162865</c:v>
                </c:pt>
                <c:pt idx="19">
                  <c:v>125612</c:v>
                </c:pt>
                <c:pt idx="20">
                  <c:v>197978</c:v>
                </c:pt>
                <c:pt idx="21">
                  <c:v>165237</c:v>
                </c:pt>
                <c:pt idx="22">
                  <c:v>129624</c:v>
                </c:pt>
                <c:pt idx="23">
                  <c:v>181693</c:v>
                </c:pt>
                <c:pt idx="24">
                  <c:v>126590</c:v>
                </c:pt>
                <c:pt idx="25">
                  <c:v>128571</c:v>
                </c:pt>
                <c:pt idx="26">
                  <c:v>129702</c:v>
                </c:pt>
                <c:pt idx="27">
                  <c:v>148420</c:v>
                </c:pt>
                <c:pt idx="28">
                  <c:v>165399</c:v>
                </c:pt>
                <c:pt idx="29">
                  <c:v>183721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7-2F86-43DC-B332-9564AAC85F8F}"/>
            </c:ext>
          </c:extLst>
        </c:ser>
        <c:ser>
          <c:idx val="8"/>
          <c:order val="8"/>
          <c:tx>
            <c:v>9000</c:v>
          </c:tx>
          <c:spPr>
            <a:ln w="25400" cap="rnd">
              <a:noFill/>
              <a:round/>
            </a:ln>
            <a:effectLst/>
          </c:spPr>
          <c:marker>
            <c:symbol val="dash"/>
            <c:size val="6"/>
            <c:spPr>
              <a:solidFill>
                <a:schemeClr val="accent3">
                  <a:lumMod val="60000"/>
                </a:schemeClr>
              </a:solidFill>
              <a:ln w="9525">
                <a:solidFill>
                  <a:schemeClr val="accent3">
                    <a:lumMod val="60000"/>
                  </a:schemeClr>
                </a:solidFill>
                <a:round/>
              </a:ln>
              <a:effectLst/>
            </c:spPr>
          </c:marker>
          <c:yVal>
            <c:numRef>
              <c:f>Sheet1!$H$38:$H$67</c:f>
              <c:numCache>
                <c:formatCode>General</c:formatCode>
                <c:ptCount val="30"/>
                <c:pt idx="0">
                  <c:v>206335</c:v>
                </c:pt>
                <c:pt idx="1">
                  <c:v>146159</c:v>
                </c:pt>
                <c:pt idx="2">
                  <c:v>161088</c:v>
                </c:pt>
                <c:pt idx="3">
                  <c:v>159132</c:v>
                </c:pt>
                <c:pt idx="4">
                  <c:v>162334</c:v>
                </c:pt>
                <c:pt idx="5">
                  <c:v>161038</c:v>
                </c:pt>
                <c:pt idx="6">
                  <c:v>168247</c:v>
                </c:pt>
                <c:pt idx="7">
                  <c:v>161832</c:v>
                </c:pt>
                <c:pt idx="8">
                  <c:v>155438</c:v>
                </c:pt>
                <c:pt idx="9">
                  <c:v>167853</c:v>
                </c:pt>
                <c:pt idx="10">
                  <c:v>151734</c:v>
                </c:pt>
                <c:pt idx="11">
                  <c:v>144584</c:v>
                </c:pt>
                <c:pt idx="12">
                  <c:v>158771</c:v>
                </c:pt>
                <c:pt idx="13">
                  <c:v>157009</c:v>
                </c:pt>
                <c:pt idx="14">
                  <c:v>162485</c:v>
                </c:pt>
                <c:pt idx="15">
                  <c:v>169103</c:v>
                </c:pt>
                <c:pt idx="16">
                  <c:v>158464</c:v>
                </c:pt>
                <c:pt idx="17">
                  <c:v>128792</c:v>
                </c:pt>
                <c:pt idx="18">
                  <c:v>185631</c:v>
                </c:pt>
                <c:pt idx="19">
                  <c:v>166308</c:v>
                </c:pt>
                <c:pt idx="20">
                  <c:v>149482</c:v>
                </c:pt>
                <c:pt idx="21">
                  <c:v>160291</c:v>
                </c:pt>
                <c:pt idx="22">
                  <c:v>163967</c:v>
                </c:pt>
                <c:pt idx="23">
                  <c:v>143924</c:v>
                </c:pt>
                <c:pt idx="24">
                  <c:v>162766</c:v>
                </c:pt>
                <c:pt idx="25">
                  <c:v>156258</c:v>
                </c:pt>
                <c:pt idx="26">
                  <c:v>158880</c:v>
                </c:pt>
                <c:pt idx="27">
                  <c:v>162236</c:v>
                </c:pt>
                <c:pt idx="28">
                  <c:v>164483</c:v>
                </c:pt>
                <c:pt idx="29">
                  <c:v>149282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8-2F86-43DC-B332-9564AAC85F8F}"/>
            </c:ext>
          </c:extLst>
        </c:ser>
        <c:ser>
          <c:idx val="9"/>
          <c:order val="9"/>
          <c:tx>
            <c:v>10000</c:v>
          </c:tx>
          <c:spPr>
            <a:ln w="25400" cap="rnd">
              <a:noFill/>
              <a:round/>
            </a:ln>
            <a:effectLst/>
          </c:spPr>
          <c:marker>
            <c:symbol val="diamond"/>
            <c:size val="6"/>
            <c:spPr>
              <a:solidFill>
                <a:schemeClr val="accent4">
                  <a:lumMod val="60000"/>
                </a:schemeClr>
              </a:solidFill>
              <a:ln w="9525">
                <a:solidFill>
                  <a:schemeClr val="accent4">
                    <a:lumMod val="60000"/>
                  </a:schemeClr>
                </a:solidFill>
                <a:round/>
              </a:ln>
              <a:effectLst/>
            </c:spPr>
          </c:marker>
          <c:yVal>
            <c:numRef>
              <c:f>Sheet1!$L$38:$L$67</c:f>
              <c:numCache>
                <c:formatCode>General</c:formatCode>
                <c:ptCount val="30"/>
                <c:pt idx="0">
                  <c:v>191706</c:v>
                </c:pt>
                <c:pt idx="1">
                  <c:v>163623</c:v>
                </c:pt>
                <c:pt idx="2">
                  <c:v>139619</c:v>
                </c:pt>
                <c:pt idx="3">
                  <c:v>155497</c:v>
                </c:pt>
                <c:pt idx="4">
                  <c:v>160598</c:v>
                </c:pt>
                <c:pt idx="5">
                  <c:v>167453</c:v>
                </c:pt>
                <c:pt idx="6">
                  <c:v>161804</c:v>
                </c:pt>
                <c:pt idx="7">
                  <c:v>153096</c:v>
                </c:pt>
                <c:pt idx="8">
                  <c:v>179474</c:v>
                </c:pt>
                <c:pt idx="9">
                  <c:v>153304</c:v>
                </c:pt>
                <c:pt idx="10">
                  <c:v>125168</c:v>
                </c:pt>
                <c:pt idx="11">
                  <c:v>180387</c:v>
                </c:pt>
                <c:pt idx="12">
                  <c:v>146561</c:v>
                </c:pt>
                <c:pt idx="13">
                  <c:v>124802</c:v>
                </c:pt>
                <c:pt idx="14">
                  <c:v>125560</c:v>
                </c:pt>
                <c:pt idx="15">
                  <c:v>188729</c:v>
                </c:pt>
                <c:pt idx="16">
                  <c:v>152983</c:v>
                </c:pt>
                <c:pt idx="17">
                  <c:v>160514</c:v>
                </c:pt>
                <c:pt idx="18">
                  <c:v>165097</c:v>
                </c:pt>
                <c:pt idx="19">
                  <c:v>159627</c:v>
                </c:pt>
                <c:pt idx="20">
                  <c:v>166916</c:v>
                </c:pt>
                <c:pt idx="21">
                  <c:v>151337</c:v>
                </c:pt>
                <c:pt idx="22">
                  <c:v>151699</c:v>
                </c:pt>
                <c:pt idx="23">
                  <c:v>160205</c:v>
                </c:pt>
                <c:pt idx="24">
                  <c:v>147037</c:v>
                </c:pt>
                <c:pt idx="25">
                  <c:v>161274</c:v>
                </c:pt>
                <c:pt idx="26">
                  <c:v>159652</c:v>
                </c:pt>
                <c:pt idx="27">
                  <c:v>161541</c:v>
                </c:pt>
                <c:pt idx="28">
                  <c:v>160198</c:v>
                </c:pt>
                <c:pt idx="29">
                  <c:v>160250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9-2F86-43DC-B332-9564AAC85F8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36092024"/>
        <c:axId val="336092344"/>
      </c:scatterChart>
      <c:valAx>
        <c:axId val="33609202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Testing times</a:t>
                </a:r>
                <a:endParaRPr lang="zh-CN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36092344"/>
        <c:crosses val="autoZero"/>
        <c:crossBetween val="midCat"/>
      </c:valAx>
      <c:valAx>
        <c:axId val="3360923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Time</a:t>
                </a:r>
                <a:endParaRPr lang="zh-CN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3609202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7331258022462716E-2"/>
          <c:y val="9.9905459511456185E-2"/>
          <c:w val="0.87878647248273389"/>
          <c:h val="0.79159402585996319"/>
        </c:manualLayout>
      </c:layout>
      <c:radarChart>
        <c:radarStyle val="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Sheet1!$C$3:$C$32</c:f>
              <c:numCache>
                <c:formatCode>General</c:formatCode>
                <c:ptCount val="30"/>
                <c:pt idx="0">
                  <c:v>146634</c:v>
                </c:pt>
                <c:pt idx="1">
                  <c:v>131895</c:v>
                </c:pt>
                <c:pt idx="2">
                  <c:v>161654</c:v>
                </c:pt>
                <c:pt idx="3">
                  <c:v>167306</c:v>
                </c:pt>
                <c:pt idx="4">
                  <c:v>159369</c:v>
                </c:pt>
                <c:pt idx="5">
                  <c:v>157891</c:v>
                </c:pt>
                <c:pt idx="6">
                  <c:v>161747</c:v>
                </c:pt>
                <c:pt idx="7">
                  <c:v>163981</c:v>
                </c:pt>
                <c:pt idx="8">
                  <c:v>153873</c:v>
                </c:pt>
                <c:pt idx="9">
                  <c:v>159475</c:v>
                </c:pt>
                <c:pt idx="10">
                  <c:v>177622</c:v>
                </c:pt>
                <c:pt idx="11">
                  <c:v>132663</c:v>
                </c:pt>
                <c:pt idx="12">
                  <c:v>164828</c:v>
                </c:pt>
                <c:pt idx="13">
                  <c:v>162589</c:v>
                </c:pt>
                <c:pt idx="14">
                  <c:v>163297</c:v>
                </c:pt>
                <c:pt idx="15">
                  <c:v>172244</c:v>
                </c:pt>
                <c:pt idx="16">
                  <c:v>136732</c:v>
                </c:pt>
                <c:pt idx="17">
                  <c:v>124512</c:v>
                </c:pt>
                <c:pt idx="18">
                  <c:v>133748</c:v>
                </c:pt>
                <c:pt idx="19">
                  <c:v>127260</c:v>
                </c:pt>
                <c:pt idx="20">
                  <c:v>159004</c:v>
                </c:pt>
                <c:pt idx="21">
                  <c:v>166315</c:v>
                </c:pt>
                <c:pt idx="22">
                  <c:v>178844</c:v>
                </c:pt>
                <c:pt idx="23">
                  <c:v>138364</c:v>
                </c:pt>
                <c:pt idx="24">
                  <c:v>162924</c:v>
                </c:pt>
                <c:pt idx="25">
                  <c:v>156765</c:v>
                </c:pt>
                <c:pt idx="26">
                  <c:v>140747</c:v>
                </c:pt>
                <c:pt idx="27">
                  <c:v>133268</c:v>
                </c:pt>
                <c:pt idx="28">
                  <c:v>203003</c:v>
                </c:pt>
                <c:pt idx="29">
                  <c:v>126865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58D-44B0-A806-6DD5CA2AC872}"/>
            </c:ext>
          </c:extLst>
        </c:ser>
        <c:ser>
          <c:idx val="1"/>
          <c:order val="1"/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Sheet1!$H$3:$H$32</c:f>
              <c:numCache>
                <c:formatCode>General</c:formatCode>
                <c:ptCount val="30"/>
                <c:pt idx="0">
                  <c:v>128916</c:v>
                </c:pt>
                <c:pt idx="1">
                  <c:v>140384</c:v>
                </c:pt>
                <c:pt idx="2">
                  <c:v>123488</c:v>
                </c:pt>
                <c:pt idx="3">
                  <c:v>204393</c:v>
                </c:pt>
                <c:pt idx="4">
                  <c:v>156347</c:v>
                </c:pt>
                <c:pt idx="5">
                  <c:v>127936</c:v>
                </c:pt>
                <c:pt idx="6">
                  <c:v>208900</c:v>
                </c:pt>
                <c:pt idx="7">
                  <c:v>126309</c:v>
                </c:pt>
                <c:pt idx="8">
                  <c:v>179269</c:v>
                </c:pt>
                <c:pt idx="9">
                  <c:v>159746</c:v>
                </c:pt>
                <c:pt idx="10">
                  <c:v>134762</c:v>
                </c:pt>
                <c:pt idx="11">
                  <c:v>136321</c:v>
                </c:pt>
                <c:pt idx="12">
                  <c:v>172063</c:v>
                </c:pt>
                <c:pt idx="13">
                  <c:v>161285</c:v>
                </c:pt>
                <c:pt idx="14">
                  <c:v>139585</c:v>
                </c:pt>
                <c:pt idx="15">
                  <c:v>139073</c:v>
                </c:pt>
                <c:pt idx="16">
                  <c:v>155283</c:v>
                </c:pt>
                <c:pt idx="17">
                  <c:v>147471</c:v>
                </c:pt>
                <c:pt idx="18">
                  <c:v>152932</c:v>
                </c:pt>
                <c:pt idx="19">
                  <c:v>164313</c:v>
                </c:pt>
                <c:pt idx="20">
                  <c:v>167542</c:v>
                </c:pt>
                <c:pt idx="21">
                  <c:v>153205</c:v>
                </c:pt>
                <c:pt idx="22">
                  <c:v>195884</c:v>
                </c:pt>
                <c:pt idx="23">
                  <c:v>199703</c:v>
                </c:pt>
                <c:pt idx="24">
                  <c:v>166511</c:v>
                </c:pt>
                <c:pt idx="25">
                  <c:v>161399</c:v>
                </c:pt>
                <c:pt idx="26">
                  <c:v>154848</c:v>
                </c:pt>
                <c:pt idx="27">
                  <c:v>162839</c:v>
                </c:pt>
                <c:pt idx="28">
                  <c:v>152873</c:v>
                </c:pt>
                <c:pt idx="29">
                  <c:v>134479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58D-44B0-A806-6DD5CA2AC872}"/>
            </c:ext>
          </c:extLst>
        </c:ser>
        <c:ser>
          <c:idx val="2"/>
          <c:order val="2"/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Sheet1!$L$3:$L$32</c:f>
              <c:numCache>
                <c:formatCode>General</c:formatCode>
                <c:ptCount val="30"/>
                <c:pt idx="0">
                  <c:v>152132</c:v>
                </c:pt>
                <c:pt idx="1">
                  <c:v>130921</c:v>
                </c:pt>
                <c:pt idx="2">
                  <c:v>125319</c:v>
                </c:pt>
                <c:pt idx="3">
                  <c:v>145285</c:v>
                </c:pt>
                <c:pt idx="4">
                  <c:v>148027</c:v>
                </c:pt>
                <c:pt idx="5">
                  <c:v>128990</c:v>
                </c:pt>
                <c:pt idx="6">
                  <c:v>159403</c:v>
                </c:pt>
                <c:pt idx="7">
                  <c:v>161964</c:v>
                </c:pt>
                <c:pt idx="8">
                  <c:v>161201</c:v>
                </c:pt>
                <c:pt idx="9">
                  <c:v>161979</c:v>
                </c:pt>
                <c:pt idx="10">
                  <c:v>170233</c:v>
                </c:pt>
                <c:pt idx="11">
                  <c:v>140671</c:v>
                </c:pt>
                <c:pt idx="12">
                  <c:v>148399</c:v>
                </c:pt>
                <c:pt idx="13">
                  <c:v>172042</c:v>
                </c:pt>
                <c:pt idx="14">
                  <c:v>160700</c:v>
                </c:pt>
                <c:pt idx="15">
                  <c:v>138308</c:v>
                </c:pt>
                <c:pt idx="16">
                  <c:v>127310</c:v>
                </c:pt>
                <c:pt idx="17">
                  <c:v>182431</c:v>
                </c:pt>
                <c:pt idx="18">
                  <c:v>196817</c:v>
                </c:pt>
                <c:pt idx="19">
                  <c:v>142124</c:v>
                </c:pt>
                <c:pt idx="20">
                  <c:v>206862</c:v>
                </c:pt>
                <c:pt idx="21">
                  <c:v>148287</c:v>
                </c:pt>
                <c:pt idx="22">
                  <c:v>162527</c:v>
                </c:pt>
                <c:pt idx="23">
                  <c:v>174227</c:v>
                </c:pt>
                <c:pt idx="24">
                  <c:v>154653</c:v>
                </c:pt>
                <c:pt idx="25">
                  <c:v>124990</c:v>
                </c:pt>
                <c:pt idx="26">
                  <c:v>194312</c:v>
                </c:pt>
                <c:pt idx="27">
                  <c:v>163057</c:v>
                </c:pt>
                <c:pt idx="28">
                  <c:v>155813</c:v>
                </c:pt>
                <c:pt idx="29">
                  <c:v>178015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58D-44B0-A806-6DD5CA2AC872}"/>
            </c:ext>
          </c:extLst>
        </c:ser>
        <c:ser>
          <c:idx val="3"/>
          <c:order val="3"/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val>
            <c:numRef>
              <c:f>Sheet1!$P$3:$P$32</c:f>
              <c:numCache>
                <c:formatCode>General</c:formatCode>
                <c:ptCount val="30"/>
                <c:pt idx="0">
                  <c:v>182247</c:v>
                </c:pt>
                <c:pt idx="1">
                  <c:v>151174</c:v>
                </c:pt>
                <c:pt idx="2">
                  <c:v>154837</c:v>
                </c:pt>
                <c:pt idx="3">
                  <c:v>176982</c:v>
                </c:pt>
                <c:pt idx="4">
                  <c:v>124884</c:v>
                </c:pt>
                <c:pt idx="5">
                  <c:v>179220</c:v>
                </c:pt>
                <c:pt idx="6">
                  <c:v>154101</c:v>
                </c:pt>
                <c:pt idx="7">
                  <c:v>164838</c:v>
                </c:pt>
                <c:pt idx="8">
                  <c:v>155159</c:v>
                </c:pt>
                <c:pt idx="9">
                  <c:v>123800</c:v>
                </c:pt>
                <c:pt idx="10">
                  <c:v>139359</c:v>
                </c:pt>
                <c:pt idx="11">
                  <c:v>130582</c:v>
                </c:pt>
                <c:pt idx="12">
                  <c:v>151898</c:v>
                </c:pt>
                <c:pt idx="13">
                  <c:v>158485</c:v>
                </c:pt>
                <c:pt idx="14">
                  <c:v>128427</c:v>
                </c:pt>
                <c:pt idx="15">
                  <c:v>164432</c:v>
                </c:pt>
                <c:pt idx="16">
                  <c:v>127266</c:v>
                </c:pt>
                <c:pt idx="17">
                  <c:v>140228</c:v>
                </c:pt>
                <c:pt idx="18">
                  <c:v>123535</c:v>
                </c:pt>
                <c:pt idx="19">
                  <c:v>146618</c:v>
                </c:pt>
                <c:pt idx="20">
                  <c:v>163845</c:v>
                </c:pt>
                <c:pt idx="21">
                  <c:v>174455</c:v>
                </c:pt>
                <c:pt idx="22">
                  <c:v>152298</c:v>
                </c:pt>
                <c:pt idx="23">
                  <c:v>149484</c:v>
                </c:pt>
                <c:pt idx="24">
                  <c:v>167716</c:v>
                </c:pt>
                <c:pt idx="25">
                  <c:v>145770</c:v>
                </c:pt>
                <c:pt idx="26">
                  <c:v>182999</c:v>
                </c:pt>
                <c:pt idx="27">
                  <c:v>140534</c:v>
                </c:pt>
                <c:pt idx="28">
                  <c:v>160677</c:v>
                </c:pt>
                <c:pt idx="29">
                  <c:v>185838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B58D-44B0-A806-6DD5CA2AC872}"/>
            </c:ext>
          </c:extLst>
        </c:ser>
        <c:ser>
          <c:idx val="4"/>
          <c:order val="4"/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val>
            <c:numRef>
              <c:f>Sheet1!$T$3:$T$32</c:f>
              <c:numCache>
                <c:formatCode>General</c:formatCode>
                <c:ptCount val="30"/>
                <c:pt idx="0">
                  <c:v>219205</c:v>
                </c:pt>
                <c:pt idx="1">
                  <c:v>153934</c:v>
                </c:pt>
                <c:pt idx="2">
                  <c:v>153192</c:v>
                </c:pt>
                <c:pt idx="3">
                  <c:v>151357</c:v>
                </c:pt>
                <c:pt idx="4">
                  <c:v>159281</c:v>
                </c:pt>
                <c:pt idx="5">
                  <c:v>146615</c:v>
                </c:pt>
                <c:pt idx="6">
                  <c:v>143751</c:v>
                </c:pt>
                <c:pt idx="7">
                  <c:v>163657</c:v>
                </c:pt>
                <c:pt idx="8">
                  <c:v>167939</c:v>
                </c:pt>
                <c:pt idx="9">
                  <c:v>160693</c:v>
                </c:pt>
                <c:pt idx="10">
                  <c:v>162175</c:v>
                </c:pt>
                <c:pt idx="11">
                  <c:v>131745</c:v>
                </c:pt>
                <c:pt idx="12">
                  <c:v>150250</c:v>
                </c:pt>
                <c:pt idx="13">
                  <c:v>155911</c:v>
                </c:pt>
                <c:pt idx="14">
                  <c:v>165346</c:v>
                </c:pt>
                <c:pt idx="15">
                  <c:v>142543</c:v>
                </c:pt>
                <c:pt idx="16">
                  <c:v>155593</c:v>
                </c:pt>
                <c:pt idx="17">
                  <c:v>157423</c:v>
                </c:pt>
                <c:pt idx="18">
                  <c:v>162693</c:v>
                </c:pt>
                <c:pt idx="19">
                  <c:v>157962</c:v>
                </c:pt>
                <c:pt idx="20">
                  <c:v>154273</c:v>
                </c:pt>
                <c:pt idx="21">
                  <c:v>140374</c:v>
                </c:pt>
                <c:pt idx="22">
                  <c:v>154961</c:v>
                </c:pt>
                <c:pt idx="23">
                  <c:v>151692</c:v>
                </c:pt>
                <c:pt idx="24">
                  <c:v>158680</c:v>
                </c:pt>
                <c:pt idx="25">
                  <c:v>131634</c:v>
                </c:pt>
                <c:pt idx="26">
                  <c:v>167260</c:v>
                </c:pt>
                <c:pt idx="27">
                  <c:v>163520</c:v>
                </c:pt>
                <c:pt idx="28">
                  <c:v>158481</c:v>
                </c:pt>
                <c:pt idx="29">
                  <c:v>150865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58D-44B0-A806-6DD5CA2AC872}"/>
            </c:ext>
          </c:extLst>
        </c:ser>
        <c:ser>
          <c:idx val="5"/>
          <c:order val="5"/>
          <c:spPr>
            <a:ln w="19050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val>
            <c:numRef>
              <c:f>Sheet1!$X$3:$X$32</c:f>
              <c:numCache>
                <c:formatCode>General</c:formatCode>
                <c:ptCount val="30"/>
                <c:pt idx="0">
                  <c:v>216715</c:v>
                </c:pt>
                <c:pt idx="1">
                  <c:v>135189</c:v>
                </c:pt>
                <c:pt idx="2">
                  <c:v>166223</c:v>
                </c:pt>
                <c:pt idx="3">
                  <c:v>162016</c:v>
                </c:pt>
                <c:pt idx="4">
                  <c:v>154326</c:v>
                </c:pt>
                <c:pt idx="5">
                  <c:v>161581</c:v>
                </c:pt>
                <c:pt idx="6">
                  <c:v>156357</c:v>
                </c:pt>
                <c:pt idx="7">
                  <c:v>171280</c:v>
                </c:pt>
                <c:pt idx="8">
                  <c:v>144289</c:v>
                </c:pt>
                <c:pt idx="9">
                  <c:v>172627</c:v>
                </c:pt>
                <c:pt idx="10">
                  <c:v>146224</c:v>
                </c:pt>
                <c:pt idx="11">
                  <c:v>159348</c:v>
                </c:pt>
                <c:pt idx="12">
                  <c:v>161772</c:v>
                </c:pt>
                <c:pt idx="13">
                  <c:v>165094</c:v>
                </c:pt>
                <c:pt idx="14">
                  <c:v>157816</c:v>
                </c:pt>
                <c:pt idx="15">
                  <c:v>161415</c:v>
                </c:pt>
                <c:pt idx="16">
                  <c:v>147590</c:v>
                </c:pt>
                <c:pt idx="17">
                  <c:v>158784</c:v>
                </c:pt>
                <c:pt idx="18">
                  <c:v>149269</c:v>
                </c:pt>
                <c:pt idx="19">
                  <c:v>156812</c:v>
                </c:pt>
                <c:pt idx="20">
                  <c:v>161027</c:v>
                </c:pt>
                <c:pt idx="21">
                  <c:v>152385</c:v>
                </c:pt>
                <c:pt idx="22">
                  <c:v>165453</c:v>
                </c:pt>
                <c:pt idx="23">
                  <c:v>154666</c:v>
                </c:pt>
                <c:pt idx="24">
                  <c:v>164853</c:v>
                </c:pt>
                <c:pt idx="25">
                  <c:v>173619</c:v>
                </c:pt>
                <c:pt idx="26">
                  <c:v>131425</c:v>
                </c:pt>
                <c:pt idx="27">
                  <c:v>163262</c:v>
                </c:pt>
                <c:pt idx="28">
                  <c:v>158215</c:v>
                </c:pt>
                <c:pt idx="29">
                  <c:v>174761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B58D-44B0-A806-6DD5CA2AC872}"/>
            </c:ext>
          </c:extLst>
        </c:ser>
        <c:ser>
          <c:idx val="6"/>
          <c:order val="6"/>
          <c:spPr>
            <a:ln w="19050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Sheet1!$AB$3:$AB$32</c:f>
              <c:numCache>
                <c:formatCode>General</c:formatCode>
                <c:ptCount val="30"/>
                <c:pt idx="0">
                  <c:v>273430</c:v>
                </c:pt>
                <c:pt idx="1">
                  <c:v>170882</c:v>
                </c:pt>
                <c:pt idx="2">
                  <c:v>131673</c:v>
                </c:pt>
                <c:pt idx="3">
                  <c:v>176371</c:v>
                </c:pt>
                <c:pt idx="4">
                  <c:v>160670</c:v>
                </c:pt>
                <c:pt idx="5">
                  <c:v>154879</c:v>
                </c:pt>
                <c:pt idx="6">
                  <c:v>156347</c:v>
                </c:pt>
                <c:pt idx="7">
                  <c:v>163753</c:v>
                </c:pt>
                <c:pt idx="8">
                  <c:v>175301</c:v>
                </c:pt>
                <c:pt idx="9">
                  <c:v>158295</c:v>
                </c:pt>
                <c:pt idx="10">
                  <c:v>145245</c:v>
                </c:pt>
                <c:pt idx="11">
                  <c:v>170278</c:v>
                </c:pt>
                <c:pt idx="12">
                  <c:v>141225</c:v>
                </c:pt>
                <c:pt idx="13">
                  <c:v>152143</c:v>
                </c:pt>
                <c:pt idx="14">
                  <c:v>153133</c:v>
                </c:pt>
                <c:pt idx="15">
                  <c:v>135466</c:v>
                </c:pt>
                <c:pt idx="16">
                  <c:v>145634</c:v>
                </c:pt>
                <c:pt idx="17">
                  <c:v>160940</c:v>
                </c:pt>
                <c:pt idx="18">
                  <c:v>151520</c:v>
                </c:pt>
                <c:pt idx="19">
                  <c:v>159763</c:v>
                </c:pt>
                <c:pt idx="20">
                  <c:v>130491</c:v>
                </c:pt>
                <c:pt idx="21">
                  <c:v>183029</c:v>
                </c:pt>
                <c:pt idx="22">
                  <c:v>163133</c:v>
                </c:pt>
                <c:pt idx="23">
                  <c:v>159025</c:v>
                </c:pt>
                <c:pt idx="24">
                  <c:v>159630</c:v>
                </c:pt>
                <c:pt idx="25">
                  <c:v>160173</c:v>
                </c:pt>
                <c:pt idx="26">
                  <c:v>167533</c:v>
                </c:pt>
                <c:pt idx="27">
                  <c:v>157545</c:v>
                </c:pt>
                <c:pt idx="28">
                  <c:v>158891</c:v>
                </c:pt>
                <c:pt idx="29">
                  <c:v>149443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B58D-44B0-A806-6DD5CA2AC872}"/>
            </c:ext>
          </c:extLst>
        </c:ser>
        <c:ser>
          <c:idx val="7"/>
          <c:order val="7"/>
          <c:spPr>
            <a:ln w="19050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Sheet1!$C$38:$C$67</c:f>
              <c:numCache>
                <c:formatCode>General</c:formatCode>
                <c:ptCount val="30"/>
                <c:pt idx="0">
                  <c:v>193671</c:v>
                </c:pt>
                <c:pt idx="1">
                  <c:v>151241</c:v>
                </c:pt>
                <c:pt idx="2">
                  <c:v>157707</c:v>
                </c:pt>
                <c:pt idx="3">
                  <c:v>159614</c:v>
                </c:pt>
                <c:pt idx="4">
                  <c:v>145243</c:v>
                </c:pt>
                <c:pt idx="5">
                  <c:v>154056</c:v>
                </c:pt>
                <c:pt idx="6">
                  <c:v>159275</c:v>
                </c:pt>
                <c:pt idx="7">
                  <c:v>141716</c:v>
                </c:pt>
                <c:pt idx="8">
                  <c:v>161261</c:v>
                </c:pt>
                <c:pt idx="9">
                  <c:v>147190</c:v>
                </c:pt>
                <c:pt idx="10">
                  <c:v>157047</c:v>
                </c:pt>
                <c:pt idx="11">
                  <c:v>167102</c:v>
                </c:pt>
                <c:pt idx="12">
                  <c:v>150121</c:v>
                </c:pt>
                <c:pt idx="13">
                  <c:v>158478</c:v>
                </c:pt>
                <c:pt idx="14">
                  <c:v>168260</c:v>
                </c:pt>
                <c:pt idx="15">
                  <c:v>204329</c:v>
                </c:pt>
                <c:pt idx="16">
                  <c:v>154404</c:v>
                </c:pt>
                <c:pt idx="17">
                  <c:v>162297</c:v>
                </c:pt>
                <c:pt idx="18">
                  <c:v>162865</c:v>
                </c:pt>
                <c:pt idx="19">
                  <c:v>125612</c:v>
                </c:pt>
                <c:pt idx="20">
                  <c:v>197978</c:v>
                </c:pt>
                <c:pt idx="21">
                  <c:v>165237</c:v>
                </c:pt>
                <c:pt idx="22">
                  <c:v>129624</c:v>
                </c:pt>
                <c:pt idx="23">
                  <c:v>181693</c:v>
                </c:pt>
                <c:pt idx="24">
                  <c:v>126590</c:v>
                </c:pt>
                <c:pt idx="25">
                  <c:v>128571</c:v>
                </c:pt>
                <c:pt idx="26">
                  <c:v>129702</c:v>
                </c:pt>
                <c:pt idx="27">
                  <c:v>148420</c:v>
                </c:pt>
                <c:pt idx="28">
                  <c:v>165399</c:v>
                </c:pt>
                <c:pt idx="29">
                  <c:v>183721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B58D-44B0-A806-6DD5CA2AC872}"/>
            </c:ext>
          </c:extLst>
        </c:ser>
        <c:ser>
          <c:idx val="8"/>
          <c:order val="8"/>
          <c:spPr>
            <a:ln w="19050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Sheet1!$H$38:$H$67</c:f>
              <c:numCache>
                <c:formatCode>General</c:formatCode>
                <c:ptCount val="30"/>
                <c:pt idx="0">
                  <c:v>206335</c:v>
                </c:pt>
                <c:pt idx="1">
                  <c:v>146159</c:v>
                </c:pt>
                <c:pt idx="2">
                  <c:v>161088</c:v>
                </c:pt>
                <c:pt idx="3">
                  <c:v>159132</c:v>
                </c:pt>
                <c:pt idx="4">
                  <c:v>162334</c:v>
                </c:pt>
                <c:pt idx="5">
                  <c:v>161038</c:v>
                </c:pt>
                <c:pt idx="6">
                  <c:v>168247</c:v>
                </c:pt>
                <c:pt idx="7">
                  <c:v>161832</c:v>
                </c:pt>
                <c:pt idx="8">
                  <c:v>155438</c:v>
                </c:pt>
                <c:pt idx="9">
                  <c:v>167853</c:v>
                </c:pt>
                <c:pt idx="10">
                  <c:v>151734</c:v>
                </c:pt>
                <c:pt idx="11">
                  <c:v>144584</c:v>
                </c:pt>
                <c:pt idx="12">
                  <c:v>158771</c:v>
                </c:pt>
                <c:pt idx="13">
                  <c:v>157009</c:v>
                </c:pt>
                <c:pt idx="14">
                  <c:v>162485</c:v>
                </c:pt>
                <c:pt idx="15">
                  <c:v>169103</c:v>
                </c:pt>
                <c:pt idx="16">
                  <c:v>158464</c:v>
                </c:pt>
                <c:pt idx="17">
                  <c:v>128792</c:v>
                </c:pt>
                <c:pt idx="18">
                  <c:v>185631</c:v>
                </c:pt>
                <c:pt idx="19">
                  <c:v>166308</c:v>
                </c:pt>
                <c:pt idx="20">
                  <c:v>149482</c:v>
                </c:pt>
                <c:pt idx="21">
                  <c:v>160291</c:v>
                </c:pt>
                <c:pt idx="22">
                  <c:v>163967</c:v>
                </c:pt>
                <c:pt idx="23">
                  <c:v>143924</c:v>
                </c:pt>
                <c:pt idx="24">
                  <c:v>162766</c:v>
                </c:pt>
                <c:pt idx="25">
                  <c:v>156258</c:v>
                </c:pt>
                <c:pt idx="26">
                  <c:v>158880</c:v>
                </c:pt>
                <c:pt idx="27">
                  <c:v>162236</c:v>
                </c:pt>
                <c:pt idx="28">
                  <c:v>164483</c:v>
                </c:pt>
                <c:pt idx="29">
                  <c:v>149282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B58D-44B0-A806-6DD5CA2AC872}"/>
            </c:ext>
          </c:extLst>
        </c:ser>
        <c:ser>
          <c:idx val="9"/>
          <c:order val="9"/>
          <c:spPr>
            <a:ln w="19050" cap="rnd">
              <a:solidFill>
                <a:schemeClr val="accent4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Sheet1!$L$38:$L$67</c:f>
              <c:numCache>
                <c:formatCode>General</c:formatCode>
                <c:ptCount val="30"/>
                <c:pt idx="0">
                  <c:v>191706</c:v>
                </c:pt>
                <c:pt idx="1">
                  <c:v>163623</c:v>
                </c:pt>
                <c:pt idx="2">
                  <c:v>139619</c:v>
                </c:pt>
                <c:pt idx="3">
                  <c:v>155497</c:v>
                </c:pt>
                <c:pt idx="4">
                  <c:v>160598</c:v>
                </c:pt>
                <c:pt idx="5">
                  <c:v>167453</c:v>
                </c:pt>
                <c:pt idx="6">
                  <c:v>161804</c:v>
                </c:pt>
                <c:pt idx="7">
                  <c:v>153096</c:v>
                </c:pt>
                <c:pt idx="8">
                  <c:v>179474</c:v>
                </c:pt>
                <c:pt idx="9">
                  <c:v>153304</c:v>
                </c:pt>
                <c:pt idx="10">
                  <c:v>125168</c:v>
                </c:pt>
                <c:pt idx="11">
                  <c:v>180387</c:v>
                </c:pt>
                <c:pt idx="12">
                  <c:v>146561</c:v>
                </c:pt>
                <c:pt idx="13">
                  <c:v>124802</c:v>
                </c:pt>
                <c:pt idx="14">
                  <c:v>125560</c:v>
                </c:pt>
                <c:pt idx="15">
                  <c:v>188729</c:v>
                </c:pt>
                <c:pt idx="16">
                  <c:v>152983</c:v>
                </c:pt>
                <c:pt idx="17">
                  <c:v>160514</c:v>
                </c:pt>
                <c:pt idx="18">
                  <c:v>165097</c:v>
                </c:pt>
                <c:pt idx="19">
                  <c:v>159627</c:v>
                </c:pt>
                <c:pt idx="20">
                  <c:v>166916</c:v>
                </c:pt>
                <c:pt idx="21">
                  <c:v>151337</c:v>
                </c:pt>
                <c:pt idx="22">
                  <c:v>151699</c:v>
                </c:pt>
                <c:pt idx="23">
                  <c:v>160205</c:v>
                </c:pt>
                <c:pt idx="24">
                  <c:v>147037</c:v>
                </c:pt>
                <c:pt idx="25">
                  <c:v>161274</c:v>
                </c:pt>
                <c:pt idx="26">
                  <c:v>159652</c:v>
                </c:pt>
                <c:pt idx="27">
                  <c:v>161541</c:v>
                </c:pt>
                <c:pt idx="28">
                  <c:v>160198</c:v>
                </c:pt>
                <c:pt idx="29">
                  <c:v>160250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B58D-44B0-A806-6DD5CA2AC87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36092024"/>
        <c:axId val="336092344"/>
      </c:radarChart>
      <c:catAx>
        <c:axId val="33609202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dirty="0"/>
                  <a:t>Testing times</a:t>
                </a:r>
                <a:endParaRPr lang="zh-CN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36092344"/>
        <c:crosses val="autoZero"/>
        <c:auto val="1"/>
        <c:lblAlgn val="ctr"/>
        <c:lblOffset val="100"/>
        <c:noMultiLvlLbl val="1"/>
      </c:catAx>
      <c:valAx>
        <c:axId val="336092344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dirty="0"/>
                  <a:t>Time</a:t>
                </a:r>
                <a:endParaRPr lang="zh-CN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out"/>
        <c:minorTickMark val="none"/>
        <c:tickLblPos val="nextTo"/>
        <c:crossAx val="3360920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v>averageTime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Sheet1!$AC$37:$AC$46</c:f>
              <c:numCache>
                <c:formatCode>General</c:formatCode>
                <c:ptCount val="10"/>
                <c:pt idx="0">
                  <c:v>1000</c:v>
                </c:pt>
                <c:pt idx="1">
                  <c:v>2000</c:v>
                </c:pt>
                <c:pt idx="2">
                  <c:v>3000</c:v>
                </c:pt>
                <c:pt idx="3">
                  <c:v>4000</c:v>
                </c:pt>
                <c:pt idx="4">
                  <c:v>5000</c:v>
                </c:pt>
                <c:pt idx="5">
                  <c:v>6000</c:v>
                </c:pt>
                <c:pt idx="6">
                  <c:v>7000</c:v>
                </c:pt>
                <c:pt idx="7">
                  <c:v>8000</c:v>
                </c:pt>
                <c:pt idx="8">
                  <c:v>9000</c:v>
                </c:pt>
                <c:pt idx="9">
                  <c:v>10000</c:v>
                </c:pt>
              </c:numCache>
            </c:numRef>
          </c:xVal>
          <c:yVal>
            <c:numRef>
              <c:f>Sheet1!$AD$37:$AD$46</c:f>
              <c:numCache>
                <c:formatCode>General</c:formatCode>
                <c:ptCount val="10"/>
                <c:pt idx="0">
                  <c:v>154181</c:v>
                </c:pt>
                <c:pt idx="1">
                  <c:v>156935</c:v>
                </c:pt>
                <c:pt idx="2">
                  <c:v>157233</c:v>
                </c:pt>
                <c:pt idx="3">
                  <c:v>153390</c:v>
                </c:pt>
                <c:pt idx="4">
                  <c:v>156434</c:v>
                </c:pt>
                <c:pt idx="5">
                  <c:v>160146</c:v>
                </c:pt>
                <c:pt idx="6">
                  <c:v>160861</c:v>
                </c:pt>
                <c:pt idx="7">
                  <c:v>157947</c:v>
                </c:pt>
                <c:pt idx="8">
                  <c:v>160130</c:v>
                </c:pt>
                <c:pt idx="9">
                  <c:v>157857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7F13-45D1-B54E-E3F4FB0AF5A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48537272"/>
        <c:axId val="748538552"/>
      </c:scatterChart>
      <c:valAx>
        <c:axId val="7485372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48538552"/>
        <c:crosses val="autoZero"/>
        <c:crossBetween val="midCat"/>
      </c:valAx>
      <c:valAx>
        <c:axId val="74853855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4853727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Sheet1!$J$23:$J$29</c:f>
              <c:numCache>
                <c:formatCode>General</c:formatCode>
                <c:ptCount val="7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80</c:v>
                </c:pt>
              </c:numCache>
            </c:numRef>
          </c:xVal>
          <c:yVal>
            <c:numRef>
              <c:f>Sheet1!$K$23:$K$29</c:f>
              <c:numCache>
                <c:formatCode>General</c:formatCode>
                <c:ptCount val="7"/>
                <c:pt idx="0">
                  <c:v>20.141999999999999</c:v>
                </c:pt>
                <c:pt idx="1">
                  <c:v>45.103999999999999</c:v>
                </c:pt>
                <c:pt idx="2">
                  <c:v>92.304000000000002</c:v>
                </c:pt>
                <c:pt idx="3">
                  <c:v>130.13300000000001</c:v>
                </c:pt>
                <c:pt idx="4">
                  <c:v>157.751</c:v>
                </c:pt>
                <c:pt idx="5">
                  <c:v>200.697</c:v>
                </c:pt>
                <c:pt idx="6">
                  <c:v>231.768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53DF-4D9C-A9FD-829328449A1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93826936"/>
        <c:axId val="493829816"/>
      </c:scatterChart>
      <c:valAx>
        <c:axId val="49382693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100" b="1" dirty="0"/>
                  <a:t>order</a:t>
                </a:r>
                <a:endParaRPr lang="zh-CN" altLang="en-US" sz="1100" b="1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93829816"/>
        <c:crosses val="autoZero"/>
        <c:crossBetween val="midCat"/>
      </c:valAx>
      <c:valAx>
        <c:axId val="493829816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100" b="1" dirty="0"/>
                  <a:t>Times/μs</a:t>
                </a:r>
                <a:endParaRPr lang="zh-CN" altLang="en-US" sz="1100" b="1" dirty="0"/>
              </a:p>
            </c:rich>
          </c:tx>
          <c:layout>
            <c:manualLayout>
              <c:xMode val="edge"/>
              <c:yMode val="edge"/>
              <c:x val="2.5189897931326966E-2"/>
              <c:y val="0.4036238566272732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9382693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B1AAB0-52F7-4ADC-87C9-7915B5602958}" type="datetimeFigureOut">
              <a:rPr lang="zh-CN" altLang="en-US" smtClean="0"/>
              <a:t>2021/12/26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C7D7EC-9B35-4C70-BD72-7E3EC1A9F2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26756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问题的出发点是求两个多项式的乘积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C7D7EC-9B35-4C70-BD72-7E3EC1A9F2F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37881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基本维持</a:t>
            </a:r>
            <a:r>
              <a:rPr lang="en-US" altLang="zh-CN" dirty="0"/>
              <a:t>150ms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C7D7EC-9B35-4C70-BD72-7E3EC1A9F2FC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33901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C7D7EC-9B35-4C70-BD72-7E3EC1A9F2FC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51303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C7D7EC-9B35-4C70-BD72-7E3EC1A9F2FC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55177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C7D7EC-9B35-4C70-BD72-7E3EC1A9F2FC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87983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212121"/>
                </a:solidFill>
                <a:effectLst/>
                <a:latin typeface="PingFang SC"/>
              </a:rPr>
              <a:t>负载平衡</a:t>
            </a:r>
            <a:r>
              <a:rPr lang="en-US" altLang="zh-CN" b="0" i="0" dirty="0">
                <a:solidFill>
                  <a:srgbClr val="212121"/>
                </a:solidFill>
                <a:effectLst/>
                <a:latin typeface="PingFang SC"/>
              </a:rPr>
              <a:t>,</a:t>
            </a:r>
            <a:r>
              <a:rPr lang="zh-CN" altLang="en-US" b="0" i="0" dirty="0">
                <a:solidFill>
                  <a:srgbClr val="212121"/>
                </a:solidFill>
                <a:effectLst/>
                <a:latin typeface="PingFang SC"/>
              </a:rPr>
              <a:t>用于缓存感知访问的</a:t>
            </a:r>
            <a:r>
              <a:rPr lang="en-US" altLang="zh-CN" b="0" i="0" dirty="0">
                <a:solidFill>
                  <a:srgbClr val="212121"/>
                </a:solidFill>
                <a:effectLst/>
                <a:latin typeface="PingFang SC"/>
              </a:rPr>
              <a:t>bin</a:t>
            </a:r>
            <a:r>
              <a:rPr lang="zh-CN" altLang="en-US" b="0" i="0" dirty="0">
                <a:solidFill>
                  <a:srgbClr val="212121"/>
                </a:solidFill>
                <a:effectLst/>
                <a:latin typeface="PingFang SC"/>
              </a:rPr>
              <a:t>排序以及快速共享内存的使用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C7D7EC-9B35-4C70-BD72-7E3EC1A9F2FC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65901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C7D7EC-9B35-4C70-BD72-7E3EC1A9F2FC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99554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总体上看，整个的过程如下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C7D7EC-9B35-4C70-BD72-7E3EC1A9F2F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76510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简单的双循环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C7D7EC-9B35-4C70-BD72-7E3EC1A9F2FC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09886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基本是</a:t>
            </a:r>
            <a:r>
              <a:rPr lang="en-US" altLang="zh-CN" dirty="0"/>
              <a:t>n^2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C7D7EC-9B35-4C70-BD72-7E3EC1A9F2FC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71114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递归 类似归并算法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C7D7EC-9B35-4C70-BD72-7E3EC1A9F2FC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54856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C7D7EC-9B35-4C70-BD72-7E3EC1A9F2FC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62921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预排序   位倒置变换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C7D7EC-9B35-4C70-BD72-7E3EC1A9F2FC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25196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__device__</a:t>
            </a:r>
            <a:r>
              <a:rPr lang="zh-CN" altLang="en-US" dirty="0"/>
              <a:t>内联</a:t>
            </a:r>
            <a:endParaRPr lang="en-US" altLang="zh-CN" dirty="0"/>
          </a:p>
          <a:p>
            <a:r>
              <a:rPr lang="en-US" altLang="zh-CN" dirty="0"/>
              <a:t>__global__ </a:t>
            </a:r>
            <a:r>
              <a:rPr lang="zh-CN" altLang="en-US" dirty="0"/>
              <a:t>全局内存</a:t>
            </a:r>
            <a:endParaRPr lang="en-US" altLang="zh-CN" dirty="0"/>
          </a:p>
          <a:p>
            <a:r>
              <a:rPr lang="en-US" altLang="zh-CN" dirty="0"/>
              <a:t>j </a:t>
            </a:r>
            <a:r>
              <a:rPr lang="zh-CN" altLang="en-US" dirty="0"/>
              <a:t>寄存器</a:t>
            </a:r>
            <a:endParaRPr lang="en-US" altLang="zh-CN" dirty="0"/>
          </a:p>
          <a:p>
            <a:r>
              <a:rPr lang="en-US" altLang="zh-CN" dirty="0"/>
              <a:t>Threads </a:t>
            </a:r>
            <a:r>
              <a:rPr lang="zh-CN" altLang="en-US" dirty="0"/>
              <a:t>一般是 </a:t>
            </a:r>
            <a:r>
              <a:rPr lang="en-US" altLang="zh-CN" dirty="0"/>
              <a:t>512</a:t>
            </a:r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C7D7EC-9B35-4C70-BD72-7E3EC1A9F2FC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69397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C7D7EC-9B35-4C70-BD72-7E3EC1A9F2FC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22733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91E52F-3B13-4B33-B205-0757DE86F8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234ED36-2B0B-4342-A0AD-98868F6096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4EC5A5-6276-4145-8DAB-C0CAD7B8B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06F31-94D0-4EEB-8C6A-EF69DD4B6E6D}" type="datetimeFigureOut">
              <a:rPr lang="zh-CN" altLang="en-US" smtClean="0"/>
              <a:t>2021/12/26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AB25C7-6822-4E03-ADC2-7FD6BCFF2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420A59-F7DB-4A6F-B8A2-41EDFBD2E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43CB7-B142-446D-AFAC-69992B5B03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5996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1BDD90-A430-4B35-A0A5-FBE9F95DB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0E6C11F-6A6F-411A-A43F-432F586551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CD6ED9-58FD-4EB1-89CF-AAE1EB74C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06F31-94D0-4EEB-8C6A-EF69DD4B6E6D}" type="datetimeFigureOut">
              <a:rPr lang="zh-CN" altLang="en-US" smtClean="0"/>
              <a:t>2021/12/26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D07181-D9E7-45B1-A372-7A519CE37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729CD9-8968-4D75-99A5-1CEFF7280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43CB7-B142-446D-AFAC-69992B5B03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3185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C049A97-CA22-4638-A5B5-9FC2DD816B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4269501-3A33-49D3-96EE-186A80A13D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D05088-5B87-4677-8D41-5C44D411F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06F31-94D0-4EEB-8C6A-EF69DD4B6E6D}" type="datetimeFigureOut">
              <a:rPr lang="zh-CN" altLang="en-US" smtClean="0"/>
              <a:t>2021/12/26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CFF035-1F74-43C0-93F0-FDDA37C98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5F1CD9-2E76-4BFC-B8CE-857B342AE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43CB7-B142-446D-AFAC-69992B5B03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4802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A6A6B8-DB22-4D10-B940-0D283C139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BF14FF-EF6E-44CF-B311-0B2AC8E9E5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D0E27C-2A02-494D-8F10-E7758DD19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06F31-94D0-4EEB-8C6A-EF69DD4B6E6D}" type="datetimeFigureOut">
              <a:rPr lang="zh-CN" altLang="en-US" smtClean="0"/>
              <a:t>2021/12/26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6C92D3-3535-472F-B5FB-2F8E1CF73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6EA79B-28E3-4D97-9556-EC9442730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43CB7-B142-446D-AFAC-69992B5B03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2701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CD15FA-D1F5-4875-8161-A01232902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DFDDAE0-30A9-4C50-BFA5-E58E446A6B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3EB093-7FD0-4622-85CA-D77BD0A1C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06F31-94D0-4EEB-8C6A-EF69DD4B6E6D}" type="datetimeFigureOut">
              <a:rPr lang="zh-CN" altLang="en-US" smtClean="0"/>
              <a:t>2021/12/26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E8117A-6A11-4270-AA37-F7A0A8C11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BCE85A-E656-4FB1-B33E-21EAF28F8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43CB7-B142-446D-AFAC-69992B5B03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0496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45E6DD-5DA4-4349-B348-7C4E3B592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246984-827F-4D45-A1B3-26398FFDC1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08BE2E7-2BA5-4F5A-9C0A-4DCC9C34DF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9775724-DF4C-4167-B32D-0F1BFF7D2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06F31-94D0-4EEB-8C6A-EF69DD4B6E6D}" type="datetimeFigureOut">
              <a:rPr lang="zh-CN" altLang="en-US" smtClean="0"/>
              <a:t>2021/12/26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1225421-910A-4050-AFA7-D9F6A1F56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47D8045-E0A7-43F6-BB0E-33A1026EE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43CB7-B142-446D-AFAC-69992B5B03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14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3D238A-53B9-45DA-821A-53965F4D4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4B32703-1ABB-4701-A833-A6C8928F7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E1FDC22-7C4C-40FF-8AF4-C45ACD4DA9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4610C35-74A3-46B6-ABAE-A55C966675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0087DB4-AB02-4DF1-95AF-27F56FECB4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0B40AB9-7A6F-441E-883D-2BF8C8BE8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06F31-94D0-4EEB-8C6A-EF69DD4B6E6D}" type="datetimeFigureOut">
              <a:rPr lang="zh-CN" altLang="en-US" smtClean="0"/>
              <a:t>2021/12/26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E144799-A3B4-43A7-B82F-242B7BB2B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1073690-9040-496E-A493-D502062A0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43CB7-B142-446D-AFAC-69992B5B03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0457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642D28-72F5-408C-B9A8-221895BAB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5208F0F-BDA9-4EA5-99F8-D68C2FE3B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06F31-94D0-4EEB-8C6A-EF69DD4B6E6D}" type="datetimeFigureOut">
              <a:rPr lang="zh-CN" altLang="en-US" smtClean="0"/>
              <a:t>2021/12/26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F91B7A8-0E47-4C99-9619-ED8FA3A83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3A48782-746A-4EAB-883F-B601FF2C5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43CB7-B142-446D-AFAC-69992B5B03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005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6A18259-3060-4143-804F-2206A1065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06F31-94D0-4EEB-8C6A-EF69DD4B6E6D}" type="datetimeFigureOut">
              <a:rPr lang="zh-CN" altLang="en-US" smtClean="0"/>
              <a:t>2021/12/26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C5A4A99-DB5E-4C8B-82E8-9A60557EC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87FF278-76CA-4CC6-8C45-EAE18FBEA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43CB7-B142-446D-AFAC-69992B5B03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2460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019259-468B-40B2-8B92-EA19B6776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C0EFF3-9758-4411-9FFB-99C4876242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B1E6D34-6F12-46C7-ABAF-4CC59AE2DD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FC5E0A7-5715-4662-AA60-FD670DAD0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06F31-94D0-4EEB-8C6A-EF69DD4B6E6D}" type="datetimeFigureOut">
              <a:rPr lang="zh-CN" altLang="en-US" smtClean="0"/>
              <a:t>2021/12/26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6C7953B-0E9F-4261-AD5A-ADC50161D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286C600-7B3A-4152-B1C4-33A0BDF08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43CB7-B142-446D-AFAC-69992B5B03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1688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CAE8DC-91E0-47D7-AEAD-656F31034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EA93E18-2E0E-4B43-88EF-C19A3AB927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75F031A-606E-4FA9-930B-C8A5ED9FF8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0F93A17-1590-499D-B040-ACC5D2F24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06F31-94D0-4EEB-8C6A-EF69DD4B6E6D}" type="datetimeFigureOut">
              <a:rPr lang="zh-CN" altLang="en-US" smtClean="0"/>
              <a:t>2021/12/26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05608CC-BB30-4107-A137-4DAFA879F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246DA66-EC22-4CE9-BBE0-14369F59B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43CB7-B142-446D-AFAC-69992B5B03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7717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7240F79-32DE-442A-9A2E-F5291C67F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9619ED9-B687-4BAA-82B7-CF468CBA48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34986F-5CEA-4B4F-B8E5-91E5CAF963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E06F31-94D0-4EEB-8C6A-EF69DD4B6E6D}" type="datetimeFigureOut">
              <a:rPr lang="zh-CN" altLang="en-US" smtClean="0"/>
              <a:t>2021/12/26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643FD0-09A8-42B4-861E-D1ED5EEBF1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232687-A2CA-43BC-9B33-6889F57D7D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E43CB7-B142-446D-AFAC-69992B5B03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7196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7.xml"/><Relationship Id="rId4" Type="http://schemas.openxmlformats.org/officeDocument/2006/relationships/chart" Target="../charts/char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10.xml"/><Relationship Id="rId4" Type="http://schemas.openxmlformats.org/officeDocument/2006/relationships/chart" Target="../charts/char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nvidia.com/cuda/cufft/index.html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zhuanlan.zhihu.com/p/110897470" TargetMode="External"/><Relationship Id="rId5" Type="http://schemas.openxmlformats.org/officeDocument/2006/relationships/hyperlink" Target="https://docs.nvidia.com/cuda/archive/11.3.0/pdf/CUDA_Math_API.pdf" TargetMode="External"/><Relationship Id="rId4" Type="http://schemas.openxmlformats.org/officeDocument/2006/relationships/hyperlink" Target="https://developer.nvidia.com/cuda-example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image" Target="../media/image3.png"/><Relationship Id="rId18" Type="http://schemas.openxmlformats.org/officeDocument/2006/relationships/image" Target="../media/image8.png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image" Target="../media/image2.png"/><Relationship Id="rId17" Type="http://schemas.openxmlformats.org/officeDocument/2006/relationships/image" Target="../media/image7.png"/><Relationship Id="rId2" Type="http://schemas.openxmlformats.org/officeDocument/2006/relationships/tags" Target="../tags/tag2.xml"/><Relationship Id="rId16" Type="http://schemas.openxmlformats.org/officeDocument/2006/relationships/image" Target="../media/image6.png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image" Target="../media/image1.png"/><Relationship Id="rId5" Type="http://schemas.openxmlformats.org/officeDocument/2006/relationships/tags" Target="../tags/tag5.xml"/><Relationship Id="rId15" Type="http://schemas.openxmlformats.org/officeDocument/2006/relationships/image" Target="../media/image5.png"/><Relationship Id="rId10" Type="http://schemas.openxmlformats.org/officeDocument/2006/relationships/notesSlide" Target="../notesSlides/notesSlide1.xml"/><Relationship Id="rId4" Type="http://schemas.openxmlformats.org/officeDocument/2006/relationships/tags" Target="../tags/tag4.xml"/><Relationship Id="rId9" Type="http://schemas.openxmlformats.org/officeDocument/2006/relationships/slideLayout" Target="../slideLayouts/slideLayout2.xml"/><Relationship Id="rId1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16.xml"/><Relationship Id="rId13" Type="http://schemas.openxmlformats.org/officeDocument/2006/relationships/image" Target="../media/image9.png"/><Relationship Id="rId18" Type="http://schemas.openxmlformats.org/officeDocument/2006/relationships/image" Target="../media/image13.png"/><Relationship Id="rId3" Type="http://schemas.openxmlformats.org/officeDocument/2006/relationships/tags" Target="../tags/tag11.xml"/><Relationship Id="rId21" Type="http://schemas.openxmlformats.org/officeDocument/2006/relationships/image" Target="../media/image15.png"/><Relationship Id="rId7" Type="http://schemas.openxmlformats.org/officeDocument/2006/relationships/tags" Target="../tags/tag15.xml"/><Relationship Id="rId12" Type="http://schemas.openxmlformats.org/officeDocument/2006/relationships/notesSlide" Target="../notesSlides/notesSlide2.xml"/><Relationship Id="rId17" Type="http://schemas.openxmlformats.org/officeDocument/2006/relationships/image" Target="../media/image6.png"/><Relationship Id="rId2" Type="http://schemas.openxmlformats.org/officeDocument/2006/relationships/tags" Target="../tags/tag10.xml"/><Relationship Id="rId16" Type="http://schemas.openxmlformats.org/officeDocument/2006/relationships/image" Target="../media/image12.png"/><Relationship Id="rId20" Type="http://schemas.openxmlformats.org/officeDocument/2006/relationships/image" Target="../media/image14.png"/><Relationship Id="rId1" Type="http://schemas.openxmlformats.org/officeDocument/2006/relationships/tags" Target="../tags/tag9.xml"/><Relationship Id="rId6" Type="http://schemas.openxmlformats.org/officeDocument/2006/relationships/tags" Target="../tags/tag14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13.xml"/><Relationship Id="rId15" Type="http://schemas.openxmlformats.org/officeDocument/2006/relationships/image" Target="../media/image11.png"/><Relationship Id="rId10" Type="http://schemas.openxmlformats.org/officeDocument/2006/relationships/tags" Target="../tags/tag18.xml"/><Relationship Id="rId19" Type="http://schemas.openxmlformats.org/officeDocument/2006/relationships/image" Target="../media/image5.png"/><Relationship Id="rId4" Type="http://schemas.openxmlformats.org/officeDocument/2006/relationships/tags" Target="../tags/tag12.xml"/><Relationship Id="rId9" Type="http://schemas.openxmlformats.org/officeDocument/2006/relationships/tags" Target="../tags/tag17.xml"/><Relationship Id="rId1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tags" Target="../tags/tag22.xml"/><Relationship Id="rId7" Type="http://schemas.openxmlformats.org/officeDocument/2006/relationships/chart" Target="../charts/chart3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6" Type="http://schemas.openxmlformats.org/officeDocument/2006/relationships/image" Target="../media/image6.png"/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30.xml"/><Relationship Id="rId13" Type="http://schemas.openxmlformats.org/officeDocument/2006/relationships/tags" Target="../tags/tag35.xml"/><Relationship Id="rId18" Type="http://schemas.openxmlformats.org/officeDocument/2006/relationships/image" Target="../media/image18.png"/><Relationship Id="rId26" Type="http://schemas.openxmlformats.org/officeDocument/2006/relationships/image" Target="../media/image26.png"/><Relationship Id="rId3" Type="http://schemas.openxmlformats.org/officeDocument/2006/relationships/tags" Target="../tags/tag25.xml"/><Relationship Id="rId21" Type="http://schemas.openxmlformats.org/officeDocument/2006/relationships/image" Target="../media/image21.png"/><Relationship Id="rId7" Type="http://schemas.openxmlformats.org/officeDocument/2006/relationships/tags" Target="../tags/tag29.xml"/><Relationship Id="rId12" Type="http://schemas.openxmlformats.org/officeDocument/2006/relationships/tags" Target="../tags/tag34.xml"/><Relationship Id="rId17" Type="http://schemas.openxmlformats.org/officeDocument/2006/relationships/notesSlide" Target="../notesSlides/notesSlide7.xml"/><Relationship Id="rId25" Type="http://schemas.openxmlformats.org/officeDocument/2006/relationships/image" Target="../media/image25.png"/><Relationship Id="rId33" Type="http://schemas.openxmlformats.org/officeDocument/2006/relationships/image" Target="../media/image33.png"/><Relationship Id="rId2" Type="http://schemas.openxmlformats.org/officeDocument/2006/relationships/tags" Target="../tags/tag24.xml"/><Relationship Id="rId16" Type="http://schemas.openxmlformats.org/officeDocument/2006/relationships/slideLayout" Target="../slideLayouts/slideLayout2.xml"/><Relationship Id="rId20" Type="http://schemas.openxmlformats.org/officeDocument/2006/relationships/image" Target="../media/image20.png"/><Relationship Id="rId29" Type="http://schemas.openxmlformats.org/officeDocument/2006/relationships/image" Target="../media/image29.png"/><Relationship Id="rId1" Type="http://schemas.openxmlformats.org/officeDocument/2006/relationships/tags" Target="../tags/tag23.xml"/><Relationship Id="rId6" Type="http://schemas.openxmlformats.org/officeDocument/2006/relationships/tags" Target="../tags/tag28.xml"/><Relationship Id="rId11" Type="http://schemas.openxmlformats.org/officeDocument/2006/relationships/tags" Target="../tags/tag33.xml"/><Relationship Id="rId24" Type="http://schemas.openxmlformats.org/officeDocument/2006/relationships/image" Target="../media/image24.png"/><Relationship Id="rId32" Type="http://schemas.openxmlformats.org/officeDocument/2006/relationships/image" Target="../media/image32.png"/><Relationship Id="rId5" Type="http://schemas.openxmlformats.org/officeDocument/2006/relationships/tags" Target="../tags/tag27.xml"/><Relationship Id="rId15" Type="http://schemas.openxmlformats.org/officeDocument/2006/relationships/tags" Target="../tags/tag37.xml"/><Relationship Id="rId23" Type="http://schemas.openxmlformats.org/officeDocument/2006/relationships/image" Target="../media/image23.png"/><Relationship Id="rId28" Type="http://schemas.openxmlformats.org/officeDocument/2006/relationships/image" Target="../media/image28.png"/><Relationship Id="rId10" Type="http://schemas.openxmlformats.org/officeDocument/2006/relationships/tags" Target="../tags/tag32.xml"/><Relationship Id="rId19" Type="http://schemas.openxmlformats.org/officeDocument/2006/relationships/image" Target="../media/image19.png"/><Relationship Id="rId31" Type="http://schemas.openxmlformats.org/officeDocument/2006/relationships/image" Target="../media/image31.png"/><Relationship Id="rId4" Type="http://schemas.openxmlformats.org/officeDocument/2006/relationships/tags" Target="../tags/tag26.xml"/><Relationship Id="rId9" Type="http://schemas.openxmlformats.org/officeDocument/2006/relationships/tags" Target="../tags/tag31.xml"/><Relationship Id="rId14" Type="http://schemas.openxmlformats.org/officeDocument/2006/relationships/tags" Target="../tags/tag36.xml"/><Relationship Id="rId22" Type="http://schemas.openxmlformats.org/officeDocument/2006/relationships/image" Target="../media/image22.png"/><Relationship Id="rId27" Type="http://schemas.openxmlformats.org/officeDocument/2006/relationships/image" Target="../media/image27.png"/><Relationship Id="rId30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3D26477B-6F3A-41CF-B71F-E52DF6F6709D}"/>
              </a:ext>
            </a:extLst>
          </p:cNvPr>
          <p:cNvSpPr txBox="1"/>
          <p:nvPr/>
        </p:nvSpPr>
        <p:spPr>
          <a:xfrm>
            <a:off x="1" y="262572"/>
            <a:ext cx="1219199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altLang="zh-CN" sz="7200" b="0" i="0" u="none" strike="noStrike" dirty="0">
                <a:solidFill>
                  <a:srgbClr val="990C2B"/>
                </a:solidFill>
                <a:latin typeface="Baskerville"/>
              </a:rPr>
              <a:t>FFT </a:t>
            </a:r>
            <a:r>
              <a:rPr lang="en-US" altLang="zh-CN" sz="7200" dirty="0">
                <a:solidFill>
                  <a:srgbClr val="990C2B"/>
                </a:solidFill>
                <a:latin typeface="Baskerville"/>
              </a:rPr>
              <a:t>and</a:t>
            </a:r>
            <a:r>
              <a:rPr lang="zh-CN" altLang="en-US" sz="7200" dirty="0">
                <a:solidFill>
                  <a:srgbClr val="990C2B"/>
                </a:solidFill>
                <a:latin typeface="Baskerville"/>
              </a:rPr>
              <a:t> </a:t>
            </a:r>
            <a:r>
              <a:rPr lang="en-US" altLang="zh-CN" sz="7200" dirty="0">
                <a:solidFill>
                  <a:srgbClr val="990C2B"/>
                </a:solidFill>
                <a:latin typeface="Baskerville"/>
              </a:rPr>
              <a:t>iFFT under GPU</a:t>
            </a:r>
            <a:endParaRPr lang="zh-CN" altLang="en-US" sz="72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2715B02-AA73-4E06-B939-76647CCE270F}"/>
              </a:ext>
            </a:extLst>
          </p:cNvPr>
          <p:cNvSpPr txBox="1"/>
          <p:nvPr/>
        </p:nvSpPr>
        <p:spPr>
          <a:xfrm>
            <a:off x="3744686" y="1948935"/>
            <a:ext cx="844731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i="1" dirty="0">
                <a:solidFill>
                  <a:srgbClr val="FFBAC5"/>
                </a:solidFill>
                <a:latin typeface="Baskerville"/>
              </a:rPr>
              <a:t>Implementations and Optimizations on FFT</a:t>
            </a:r>
            <a:endParaRPr lang="zh-CN" altLang="en-US" sz="32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3E652F0-B59A-4F6F-8CFB-96CE9558ACA9}"/>
              </a:ext>
            </a:extLst>
          </p:cNvPr>
          <p:cNvSpPr txBox="1"/>
          <p:nvPr/>
        </p:nvSpPr>
        <p:spPr>
          <a:xfrm>
            <a:off x="0" y="2981894"/>
            <a:ext cx="12192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2021.12.27</a:t>
            </a:r>
          </a:p>
          <a:p>
            <a:pPr algn="ctr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Yang Yang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矩形: 圆角 39">
            <a:extLst>
              <a:ext uri="{FF2B5EF4-FFF2-40B4-BE49-F238E27FC236}">
                <a16:creationId xmlns:a16="http://schemas.microsoft.com/office/drawing/2014/main" id="{EFE74168-D48C-4C4F-82C9-4ED12505C0E0}"/>
              </a:ext>
            </a:extLst>
          </p:cNvPr>
          <p:cNvSpPr/>
          <p:nvPr/>
        </p:nvSpPr>
        <p:spPr>
          <a:xfrm>
            <a:off x="818368" y="4801100"/>
            <a:ext cx="1226238" cy="579757"/>
          </a:xfrm>
          <a:prstGeom prst="roundRect">
            <a:avLst/>
          </a:prstGeom>
          <a:ln>
            <a:solidFill>
              <a:srgbClr val="91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 dirty="0">
                <a:solidFill>
                  <a:srgbClr val="666666"/>
                </a:solidFill>
                <a:latin typeface="Baskerville"/>
              </a:rPr>
              <a:t>FFT</a:t>
            </a:r>
          </a:p>
        </p:txBody>
      </p:sp>
      <p:sp>
        <p:nvSpPr>
          <p:cNvPr id="41" name="矩形: 圆角 40">
            <a:extLst>
              <a:ext uri="{FF2B5EF4-FFF2-40B4-BE49-F238E27FC236}">
                <a16:creationId xmlns:a16="http://schemas.microsoft.com/office/drawing/2014/main" id="{815226E5-01E6-4FBB-818A-DA49EA525CDC}"/>
              </a:ext>
            </a:extLst>
          </p:cNvPr>
          <p:cNvSpPr/>
          <p:nvPr/>
        </p:nvSpPr>
        <p:spPr>
          <a:xfrm>
            <a:off x="2678758" y="4677833"/>
            <a:ext cx="1226238" cy="579757"/>
          </a:xfrm>
          <a:prstGeom prst="roundRect">
            <a:avLst/>
          </a:prstGeom>
          <a:ln>
            <a:solidFill>
              <a:srgbClr val="91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 dirty="0">
                <a:solidFill>
                  <a:srgbClr val="666666"/>
                </a:solidFill>
                <a:latin typeface="Baskerville"/>
              </a:rPr>
              <a:t>FFT</a:t>
            </a:r>
          </a:p>
        </p:txBody>
      </p:sp>
      <p:sp>
        <p:nvSpPr>
          <p:cNvPr id="42" name="矩形: 圆角 41">
            <a:extLst>
              <a:ext uri="{FF2B5EF4-FFF2-40B4-BE49-F238E27FC236}">
                <a16:creationId xmlns:a16="http://schemas.microsoft.com/office/drawing/2014/main" id="{EA20F3E6-D3C9-4F94-AFF4-42FF2CF9137C}"/>
              </a:ext>
            </a:extLst>
          </p:cNvPr>
          <p:cNvSpPr/>
          <p:nvPr/>
        </p:nvSpPr>
        <p:spPr>
          <a:xfrm>
            <a:off x="2821521" y="4808697"/>
            <a:ext cx="1226238" cy="579757"/>
          </a:xfrm>
          <a:prstGeom prst="roundRect">
            <a:avLst/>
          </a:prstGeom>
          <a:ln>
            <a:solidFill>
              <a:srgbClr val="91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 dirty="0">
                <a:solidFill>
                  <a:srgbClr val="666666"/>
                </a:solidFill>
                <a:latin typeface="Baskerville"/>
              </a:rPr>
              <a:t>FFT</a:t>
            </a:r>
          </a:p>
        </p:txBody>
      </p:sp>
      <p:sp>
        <p:nvSpPr>
          <p:cNvPr id="43" name="矩形: 圆角 42">
            <a:extLst>
              <a:ext uri="{FF2B5EF4-FFF2-40B4-BE49-F238E27FC236}">
                <a16:creationId xmlns:a16="http://schemas.microsoft.com/office/drawing/2014/main" id="{D2C28ACD-457A-494E-A1CB-F3155C958BAE}"/>
              </a:ext>
            </a:extLst>
          </p:cNvPr>
          <p:cNvSpPr/>
          <p:nvPr/>
        </p:nvSpPr>
        <p:spPr>
          <a:xfrm>
            <a:off x="2964284" y="4939562"/>
            <a:ext cx="1226238" cy="579757"/>
          </a:xfrm>
          <a:prstGeom prst="roundRect">
            <a:avLst/>
          </a:prstGeom>
          <a:ln>
            <a:solidFill>
              <a:srgbClr val="91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 dirty="0">
                <a:solidFill>
                  <a:srgbClr val="666666"/>
                </a:solidFill>
                <a:latin typeface="Baskerville"/>
              </a:rPr>
              <a:t>FFT</a:t>
            </a:r>
          </a:p>
        </p:txBody>
      </p:sp>
      <p:sp>
        <p:nvSpPr>
          <p:cNvPr id="44" name="矩形: 圆角 43">
            <a:extLst>
              <a:ext uri="{FF2B5EF4-FFF2-40B4-BE49-F238E27FC236}">
                <a16:creationId xmlns:a16="http://schemas.microsoft.com/office/drawing/2014/main" id="{1045EAF1-75E9-433A-8D08-C12FE72CC224}"/>
              </a:ext>
            </a:extLst>
          </p:cNvPr>
          <p:cNvSpPr/>
          <p:nvPr/>
        </p:nvSpPr>
        <p:spPr>
          <a:xfrm>
            <a:off x="3291876" y="5144036"/>
            <a:ext cx="1226238" cy="579757"/>
          </a:xfrm>
          <a:prstGeom prst="roundRect">
            <a:avLst/>
          </a:prstGeom>
          <a:ln>
            <a:solidFill>
              <a:srgbClr val="91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 dirty="0">
                <a:solidFill>
                  <a:srgbClr val="666666"/>
                </a:solidFill>
                <a:latin typeface="Baskerville"/>
              </a:rPr>
              <a:t>FFT</a:t>
            </a:r>
          </a:p>
        </p:txBody>
      </p:sp>
      <p:sp>
        <p:nvSpPr>
          <p:cNvPr id="45" name="矩形: 圆角 44">
            <a:extLst>
              <a:ext uri="{FF2B5EF4-FFF2-40B4-BE49-F238E27FC236}">
                <a16:creationId xmlns:a16="http://schemas.microsoft.com/office/drawing/2014/main" id="{8820C0E0-4A60-4F82-8432-ED24AF94DC5D}"/>
              </a:ext>
            </a:extLst>
          </p:cNvPr>
          <p:cNvSpPr/>
          <p:nvPr/>
        </p:nvSpPr>
        <p:spPr>
          <a:xfrm>
            <a:off x="3476705" y="5274900"/>
            <a:ext cx="1226238" cy="579757"/>
          </a:xfrm>
          <a:prstGeom prst="roundRect">
            <a:avLst/>
          </a:prstGeom>
          <a:ln>
            <a:solidFill>
              <a:srgbClr val="91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 dirty="0">
                <a:solidFill>
                  <a:srgbClr val="666666"/>
                </a:solidFill>
                <a:latin typeface="Baskerville"/>
              </a:rPr>
              <a:t>__brev</a:t>
            </a:r>
          </a:p>
        </p:txBody>
      </p:sp>
      <p:sp>
        <p:nvSpPr>
          <p:cNvPr id="46" name="矩形: 圆角 45">
            <a:extLst>
              <a:ext uri="{FF2B5EF4-FFF2-40B4-BE49-F238E27FC236}">
                <a16:creationId xmlns:a16="http://schemas.microsoft.com/office/drawing/2014/main" id="{9AC14C92-D92B-4E61-952F-03E26A526D2A}"/>
              </a:ext>
            </a:extLst>
          </p:cNvPr>
          <p:cNvSpPr/>
          <p:nvPr/>
        </p:nvSpPr>
        <p:spPr>
          <a:xfrm>
            <a:off x="5191970" y="4801101"/>
            <a:ext cx="1226238" cy="579757"/>
          </a:xfrm>
          <a:prstGeom prst="roundRect">
            <a:avLst/>
          </a:prstGeom>
          <a:ln>
            <a:solidFill>
              <a:srgbClr val="91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 dirty="0">
                <a:solidFill>
                  <a:srgbClr val="666666"/>
                </a:solidFill>
                <a:latin typeface="Baskerville"/>
              </a:rPr>
              <a:t>FFT-loop</a:t>
            </a:r>
          </a:p>
        </p:txBody>
      </p:sp>
      <p:cxnSp>
        <p:nvCxnSpPr>
          <p:cNvPr id="47" name="连接符: 曲线 46">
            <a:extLst>
              <a:ext uri="{FF2B5EF4-FFF2-40B4-BE49-F238E27FC236}">
                <a16:creationId xmlns:a16="http://schemas.microsoft.com/office/drawing/2014/main" id="{BF4D335D-65EC-4424-B78B-CCBD9F42F29A}"/>
              </a:ext>
            </a:extLst>
          </p:cNvPr>
          <p:cNvCxnSpPr>
            <a:cxnSpLocks/>
            <a:stCxn id="40" idx="3"/>
            <a:endCxn id="41" idx="1"/>
          </p:cNvCxnSpPr>
          <p:nvPr/>
        </p:nvCxnSpPr>
        <p:spPr>
          <a:xfrm flipV="1">
            <a:off x="2044606" y="4967712"/>
            <a:ext cx="634152" cy="123267"/>
          </a:xfrm>
          <a:prstGeom prst="curvedConnector3">
            <a:avLst>
              <a:gd name="adj1" fmla="val 50000"/>
            </a:avLst>
          </a:prstGeom>
          <a:ln>
            <a:solidFill>
              <a:srgbClr val="91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连接符: 曲线 47">
            <a:extLst>
              <a:ext uri="{FF2B5EF4-FFF2-40B4-BE49-F238E27FC236}">
                <a16:creationId xmlns:a16="http://schemas.microsoft.com/office/drawing/2014/main" id="{E6DA5042-A1FF-4F53-AF18-C2374EDB1A55}"/>
              </a:ext>
            </a:extLst>
          </p:cNvPr>
          <p:cNvCxnSpPr>
            <a:cxnSpLocks/>
            <a:stCxn id="40" idx="3"/>
            <a:endCxn id="42" idx="1"/>
          </p:cNvCxnSpPr>
          <p:nvPr/>
        </p:nvCxnSpPr>
        <p:spPr>
          <a:xfrm>
            <a:off x="2044606" y="5090979"/>
            <a:ext cx="776915" cy="7597"/>
          </a:xfrm>
          <a:prstGeom prst="curvedConnector3">
            <a:avLst>
              <a:gd name="adj1" fmla="val 50000"/>
            </a:avLst>
          </a:prstGeom>
          <a:ln>
            <a:solidFill>
              <a:srgbClr val="91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连接符: 曲线 48">
            <a:extLst>
              <a:ext uri="{FF2B5EF4-FFF2-40B4-BE49-F238E27FC236}">
                <a16:creationId xmlns:a16="http://schemas.microsoft.com/office/drawing/2014/main" id="{5B8C7CF5-709D-49C5-A612-C208A179B343}"/>
              </a:ext>
            </a:extLst>
          </p:cNvPr>
          <p:cNvCxnSpPr>
            <a:cxnSpLocks/>
            <a:stCxn id="40" idx="3"/>
            <a:endCxn id="44" idx="1"/>
          </p:cNvCxnSpPr>
          <p:nvPr/>
        </p:nvCxnSpPr>
        <p:spPr>
          <a:xfrm>
            <a:off x="2044606" y="5090979"/>
            <a:ext cx="1247270" cy="342936"/>
          </a:xfrm>
          <a:prstGeom prst="curvedConnector3">
            <a:avLst>
              <a:gd name="adj1" fmla="val 50000"/>
            </a:avLst>
          </a:prstGeom>
          <a:ln>
            <a:solidFill>
              <a:srgbClr val="91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>
            <a:extLst>
              <a:ext uri="{FF2B5EF4-FFF2-40B4-BE49-F238E27FC236}">
                <a16:creationId xmlns:a16="http://schemas.microsoft.com/office/drawing/2014/main" id="{477E72CE-62DD-47F6-B83F-5A464BCB4107}"/>
              </a:ext>
            </a:extLst>
          </p:cNvPr>
          <p:cNvSpPr txBox="1"/>
          <p:nvPr/>
        </p:nvSpPr>
        <p:spPr>
          <a:xfrm>
            <a:off x="3312912" y="4895954"/>
            <a:ext cx="755881" cy="343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/>
              <a:t>……</a:t>
            </a:r>
            <a:endParaRPr lang="zh-CN" altLang="en-US" sz="2000" b="1" dirty="0"/>
          </a:p>
        </p:txBody>
      </p:sp>
      <p:sp>
        <p:nvSpPr>
          <p:cNvPr id="51" name="箭头: 下 50">
            <a:extLst>
              <a:ext uri="{FF2B5EF4-FFF2-40B4-BE49-F238E27FC236}">
                <a16:creationId xmlns:a16="http://schemas.microsoft.com/office/drawing/2014/main" id="{973A9B79-8BBC-4010-87FD-A9DC5DBAD4C2}"/>
              </a:ext>
            </a:extLst>
          </p:cNvPr>
          <p:cNvSpPr/>
          <p:nvPr/>
        </p:nvSpPr>
        <p:spPr>
          <a:xfrm rot="16200000">
            <a:off x="4738692" y="4869715"/>
            <a:ext cx="184829" cy="405337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: 圆角 51">
            <a:extLst>
              <a:ext uri="{FF2B5EF4-FFF2-40B4-BE49-F238E27FC236}">
                <a16:creationId xmlns:a16="http://schemas.microsoft.com/office/drawing/2014/main" id="{8FD2ED60-29D6-41AB-A432-193A93E0CAA7}"/>
              </a:ext>
            </a:extLst>
          </p:cNvPr>
          <p:cNvSpPr/>
          <p:nvPr/>
        </p:nvSpPr>
        <p:spPr>
          <a:xfrm>
            <a:off x="7425733" y="4642626"/>
            <a:ext cx="1226238" cy="579757"/>
          </a:xfrm>
          <a:prstGeom prst="roundRect">
            <a:avLst/>
          </a:prstGeom>
          <a:ln>
            <a:solidFill>
              <a:srgbClr val="91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 dirty="0">
                <a:solidFill>
                  <a:srgbClr val="666666"/>
                </a:solidFill>
                <a:latin typeface="Baskerville"/>
              </a:rPr>
              <a:t>FFT-loop</a:t>
            </a:r>
          </a:p>
        </p:txBody>
      </p:sp>
      <p:sp>
        <p:nvSpPr>
          <p:cNvPr id="53" name="矩形: 圆角 52">
            <a:extLst>
              <a:ext uri="{FF2B5EF4-FFF2-40B4-BE49-F238E27FC236}">
                <a16:creationId xmlns:a16="http://schemas.microsoft.com/office/drawing/2014/main" id="{A1C60CB6-C93C-421C-BCE6-7C92F65077DE}"/>
              </a:ext>
            </a:extLst>
          </p:cNvPr>
          <p:cNvSpPr/>
          <p:nvPr/>
        </p:nvSpPr>
        <p:spPr>
          <a:xfrm>
            <a:off x="7568496" y="4773490"/>
            <a:ext cx="1226238" cy="579757"/>
          </a:xfrm>
          <a:prstGeom prst="roundRect">
            <a:avLst/>
          </a:prstGeom>
          <a:ln>
            <a:solidFill>
              <a:srgbClr val="91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 dirty="0">
                <a:solidFill>
                  <a:srgbClr val="666666"/>
                </a:solidFill>
                <a:latin typeface="Baskerville"/>
              </a:rPr>
              <a:t>FFT-loop</a:t>
            </a:r>
          </a:p>
        </p:txBody>
      </p:sp>
      <p:sp>
        <p:nvSpPr>
          <p:cNvPr id="54" name="矩形: 圆角 53">
            <a:extLst>
              <a:ext uri="{FF2B5EF4-FFF2-40B4-BE49-F238E27FC236}">
                <a16:creationId xmlns:a16="http://schemas.microsoft.com/office/drawing/2014/main" id="{9410EF8A-87ED-4872-B5BB-3D6EF93BD38A}"/>
              </a:ext>
            </a:extLst>
          </p:cNvPr>
          <p:cNvSpPr/>
          <p:nvPr/>
        </p:nvSpPr>
        <p:spPr>
          <a:xfrm>
            <a:off x="7711260" y="4904354"/>
            <a:ext cx="1226238" cy="579757"/>
          </a:xfrm>
          <a:prstGeom prst="roundRect">
            <a:avLst/>
          </a:prstGeom>
          <a:ln>
            <a:solidFill>
              <a:srgbClr val="91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CN" sz="1800" dirty="0">
              <a:solidFill>
                <a:srgbClr val="666666"/>
              </a:solidFill>
              <a:latin typeface="Baskerville"/>
            </a:endParaRPr>
          </a:p>
        </p:txBody>
      </p:sp>
      <p:sp>
        <p:nvSpPr>
          <p:cNvPr id="55" name="矩形: 圆角 54">
            <a:extLst>
              <a:ext uri="{FF2B5EF4-FFF2-40B4-BE49-F238E27FC236}">
                <a16:creationId xmlns:a16="http://schemas.microsoft.com/office/drawing/2014/main" id="{45D3E9AF-C736-4FB2-8FD5-06B96FC962A3}"/>
              </a:ext>
            </a:extLst>
          </p:cNvPr>
          <p:cNvSpPr/>
          <p:nvPr/>
        </p:nvSpPr>
        <p:spPr>
          <a:xfrm>
            <a:off x="8110234" y="5127450"/>
            <a:ext cx="1226238" cy="579757"/>
          </a:xfrm>
          <a:prstGeom prst="roundRect">
            <a:avLst/>
          </a:prstGeom>
          <a:ln>
            <a:solidFill>
              <a:srgbClr val="91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 dirty="0">
                <a:solidFill>
                  <a:srgbClr val="666666"/>
                </a:solidFill>
                <a:latin typeface="Baskerville"/>
              </a:rPr>
              <a:t>FFT-loop</a:t>
            </a:r>
          </a:p>
        </p:txBody>
      </p:sp>
      <p:sp>
        <p:nvSpPr>
          <p:cNvPr id="56" name="矩形: 圆角 55">
            <a:extLst>
              <a:ext uri="{FF2B5EF4-FFF2-40B4-BE49-F238E27FC236}">
                <a16:creationId xmlns:a16="http://schemas.microsoft.com/office/drawing/2014/main" id="{75280EF2-9696-4A1C-934B-E7A4C131AFDD}"/>
              </a:ext>
            </a:extLst>
          </p:cNvPr>
          <p:cNvSpPr/>
          <p:nvPr/>
        </p:nvSpPr>
        <p:spPr>
          <a:xfrm>
            <a:off x="8252997" y="5258314"/>
            <a:ext cx="1226238" cy="579757"/>
          </a:xfrm>
          <a:prstGeom prst="roundRect">
            <a:avLst/>
          </a:prstGeom>
          <a:ln>
            <a:solidFill>
              <a:srgbClr val="91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 dirty="0">
                <a:solidFill>
                  <a:srgbClr val="666666"/>
                </a:solidFill>
                <a:latin typeface="Baskerville"/>
              </a:rPr>
              <a:t>FFT-loop</a:t>
            </a:r>
          </a:p>
        </p:txBody>
      </p:sp>
      <p:sp>
        <p:nvSpPr>
          <p:cNvPr id="57" name="矩形: 圆角 56">
            <a:extLst>
              <a:ext uri="{FF2B5EF4-FFF2-40B4-BE49-F238E27FC236}">
                <a16:creationId xmlns:a16="http://schemas.microsoft.com/office/drawing/2014/main" id="{80E5803C-F17B-44C5-B3B0-44520710B9FA}"/>
              </a:ext>
            </a:extLst>
          </p:cNvPr>
          <p:cNvSpPr/>
          <p:nvPr/>
        </p:nvSpPr>
        <p:spPr>
          <a:xfrm>
            <a:off x="8395761" y="5389179"/>
            <a:ext cx="1226238" cy="579757"/>
          </a:xfrm>
          <a:prstGeom prst="roundRect">
            <a:avLst/>
          </a:prstGeom>
          <a:ln>
            <a:solidFill>
              <a:srgbClr val="91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 dirty="0">
                <a:solidFill>
                  <a:srgbClr val="666666"/>
                </a:solidFill>
                <a:latin typeface="Baskerville"/>
              </a:rPr>
              <a:t>FFT-inner</a:t>
            </a: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68A5A647-5D21-4947-9DF6-61A273A30A16}"/>
              </a:ext>
            </a:extLst>
          </p:cNvPr>
          <p:cNvSpPr txBox="1"/>
          <p:nvPr/>
        </p:nvSpPr>
        <p:spPr>
          <a:xfrm>
            <a:off x="8095578" y="4850662"/>
            <a:ext cx="755881" cy="343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/>
              <a:t>……</a:t>
            </a:r>
            <a:endParaRPr lang="zh-CN" altLang="en-US" sz="2000" b="1" dirty="0"/>
          </a:p>
        </p:txBody>
      </p:sp>
      <p:cxnSp>
        <p:nvCxnSpPr>
          <p:cNvPr id="59" name="连接符: 曲线 58">
            <a:extLst>
              <a:ext uri="{FF2B5EF4-FFF2-40B4-BE49-F238E27FC236}">
                <a16:creationId xmlns:a16="http://schemas.microsoft.com/office/drawing/2014/main" id="{8F028E73-6A30-4532-8E63-A94E7478CD04}"/>
              </a:ext>
            </a:extLst>
          </p:cNvPr>
          <p:cNvCxnSpPr>
            <a:cxnSpLocks/>
            <a:stCxn id="46" idx="3"/>
            <a:endCxn id="52" idx="1"/>
          </p:cNvCxnSpPr>
          <p:nvPr/>
        </p:nvCxnSpPr>
        <p:spPr>
          <a:xfrm flipV="1">
            <a:off x="6418208" y="4932505"/>
            <a:ext cx="1007525" cy="158475"/>
          </a:xfrm>
          <a:prstGeom prst="curvedConnector3">
            <a:avLst>
              <a:gd name="adj1" fmla="val 50000"/>
            </a:avLst>
          </a:prstGeom>
          <a:ln>
            <a:solidFill>
              <a:srgbClr val="91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连接符: 曲线 59">
            <a:extLst>
              <a:ext uri="{FF2B5EF4-FFF2-40B4-BE49-F238E27FC236}">
                <a16:creationId xmlns:a16="http://schemas.microsoft.com/office/drawing/2014/main" id="{320C0696-3239-49F0-B5FA-D1B79FB6E760}"/>
              </a:ext>
            </a:extLst>
          </p:cNvPr>
          <p:cNvCxnSpPr>
            <a:cxnSpLocks/>
            <a:stCxn id="46" idx="3"/>
            <a:endCxn id="56" idx="1"/>
          </p:cNvCxnSpPr>
          <p:nvPr/>
        </p:nvCxnSpPr>
        <p:spPr>
          <a:xfrm>
            <a:off x="6418208" y="5090980"/>
            <a:ext cx="1834789" cy="457213"/>
          </a:xfrm>
          <a:prstGeom prst="curvedConnector3">
            <a:avLst>
              <a:gd name="adj1" fmla="val 50000"/>
            </a:avLst>
          </a:prstGeom>
          <a:ln>
            <a:solidFill>
              <a:srgbClr val="91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连接符: 曲线 60">
            <a:extLst>
              <a:ext uri="{FF2B5EF4-FFF2-40B4-BE49-F238E27FC236}">
                <a16:creationId xmlns:a16="http://schemas.microsoft.com/office/drawing/2014/main" id="{78D621C6-8862-43B6-8B5A-4D1B8AA71189}"/>
              </a:ext>
            </a:extLst>
          </p:cNvPr>
          <p:cNvCxnSpPr>
            <a:cxnSpLocks/>
            <a:stCxn id="46" idx="3"/>
            <a:endCxn id="53" idx="1"/>
          </p:cNvCxnSpPr>
          <p:nvPr/>
        </p:nvCxnSpPr>
        <p:spPr>
          <a:xfrm flipV="1">
            <a:off x="6418208" y="5063369"/>
            <a:ext cx="1150288" cy="27611"/>
          </a:xfrm>
          <a:prstGeom prst="curvedConnector3">
            <a:avLst>
              <a:gd name="adj1" fmla="val 50000"/>
            </a:avLst>
          </a:prstGeom>
          <a:ln>
            <a:solidFill>
              <a:srgbClr val="91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连接符: 曲线 61">
            <a:extLst>
              <a:ext uri="{FF2B5EF4-FFF2-40B4-BE49-F238E27FC236}">
                <a16:creationId xmlns:a16="http://schemas.microsoft.com/office/drawing/2014/main" id="{3B132D0E-405A-4678-99CC-64DA8EF22962}"/>
              </a:ext>
            </a:extLst>
          </p:cNvPr>
          <p:cNvCxnSpPr>
            <a:cxnSpLocks/>
            <a:stCxn id="46" idx="3"/>
            <a:endCxn id="54" idx="1"/>
          </p:cNvCxnSpPr>
          <p:nvPr/>
        </p:nvCxnSpPr>
        <p:spPr>
          <a:xfrm>
            <a:off x="6418208" y="5090980"/>
            <a:ext cx="1293052" cy="103253"/>
          </a:xfrm>
          <a:prstGeom prst="curvedConnector3">
            <a:avLst>
              <a:gd name="adj1" fmla="val 50000"/>
            </a:avLst>
          </a:prstGeom>
          <a:ln>
            <a:solidFill>
              <a:srgbClr val="91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连接符: 曲线 62">
            <a:extLst>
              <a:ext uri="{FF2B5EF4-FFF2-40B4-BE49-F238E27FC236}">
                <a16:creationId xmlns:a16="http://schemas.microsoft.com/office/drawing/2014/main" id="{FE0E1D17-0D5B-473C-A5CE-04F3EBFD00BC}"/>
              </a:ext>
            </a:extLst>
          </p:cNvPr>
          <p:cNvCxnSpPr>
            <a:cxnSpLocks/>
            <a:stCxn id="46" idx="3"/>
            <a:endCxn id="55" idx="1"/>
          </p:cNvCxnSpPr>
          <p:nvPr/>
        </p:nvCxnSpPr>
        <p:spPr>
          <a:xfrm>
            <a:off x="6418208" y="5090980"/>
            <a:ext cx="1692026" cy="326349"/>
          </a:xfrm>
          <a:prstGeom prst="curvedConnector3">
            <a:avLst>
              <a:gd name="adj1" fmla="val 50000"/>
            </a:avLst>
          </a:prstGeom>
          <a:ln>
            <a:solidFill>
              <a:srgbClr val="91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连接符: 曲线 63">
            <a:extLst>
              <a:ext uri="{FF2B5EF4-FFF2-40B4-BE49-F238E27FC236}">
                <a16:creationId xmlns:a16="http://schemas.microsoft.com/office/drawing/2014/main" id="{1060921B-3DFE-4D75-8327-40905062B942}"/>
              </a:ext>
            </a:extLst>
          </p:cNvPr>
          <p:cNvCxnSpPr>
            <a:cxnSpLocks/>
            <a:stCxn id="46" idx="3"/>
            <a:endCxn id="57" idx="1"/>
          </p:cNvCxnSpPr>
          <p:nvPr/>
        </p:nvCxnSpPr>
        <p:spPr>
          <a:xfrm>
            <a:off x="6418208" y="5090980"/>
            <a:ext cx="1977553" cy="588078"/>
          </a:xfrm>
          <a:prstGeom prst="curvedConnector3">
            <a:avLst>
              <a:gd name="adj1" fmla="val 50000"/>
            </a:avLst>
          </a:prstGeom>
          <a:ln>
            <a:solidFill>
              <a:srgbClr val="91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箭头: 下 64">
            <a:extLst>
              <a:ext uri="{FF2B5EF4-FFF2-40B4-BE49-F238E27FC236}">
                <a16:creationId xmlns:a16="http://schemas.microsoft.com/office/drawing/2014/main" id="{D4A4F12C-929F-49DE-B9F3-26AC07C2B33B}"/>
              </a:ext>
            </a:extLst>
          </p:cNvPr>
          <p:cNvSpPr/>
          <p:nvPr/>
        </p:nvSpPr>
        <p:spPr>
          <a:xfrm rot="16200000">
            <a:off x="9611284" y="4852378"/>
            <a:ext cx="184829" cy="405337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矩形: 圆角 65">
            <a:extLst>
              <a:ext uri="{FF2B5EF4-FFF2-40B4-BE49-F238E27FC236}">
                <a16:creationId xmlns:a16="http://schemas.microsoft.com/office/drawing/2014/main" id="{6D819667-5AF4-46F4-AD85-4814717336D0}"/>
              </a:ext>
            </a:extLst>
          </p:cNvPr>
          <p:cNvSpPr/>
          <p:nvPr/>
        </p:nvSpPr>
        <p:spPr>
          <a:xfrm>
            <a:off x="10147394" y="4813039"/>
            <a:ext cx="1674282" cy="567818"/>
          </a:xfrm>
          <a:prstGeom prst="roundRect">
            <a:avLst/>
          </a:prstGeom>
          <a:ln>
            <a:solidFill>
              <a:srgbClr val="91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 dirty="0">
                <a:solidFill>
                  <a:srgbClr val="666666"/>
                </a:solidFill>
                <a:latin typeface="Baskerville"/>
              </a:rPr>
              <a:t>Copy to Host</a:t>
            </a:r>
          </a:p>
        </p:txBody>
      </p:sp>
      <p:cxnSp>
        <p:nvCxnSpPr>
          <p:cNvPr id="67" name="连接符: 曲线 66">
            <a:extLst>
              <a:ext uri="{FF2B5EF4-FFF2-40B4-BE49-F238E27FC236}">
                <a16:creationId xmlns:a16="http://schemas.microsoft.com/office/drawing/2014/main" id="{3C6B0090-45C4-48D9-B086-CDE4B33B3DDA}"/>
              </a:ext>
            </a:extLst>
          </p:cNvPr>
          <p:cNvCxnSpPr>
            <a:cxnSpLocks/>
            <a:stCxn id="40" idx="3"/>
            <a:endCxn id="43" idx="1"/>
          </p:cNvCxnSpPr>
          <p:nvPr/>
        </p:nvCxnSpPr>
        <p:spPr>
          <a:xfrm>
            <a:off x="2044606" y="5090979"/>
            <a:ext cx="919678" cy="138462"/>
          </a:xfrm>
          <a:prstGeom prst="curvedConnector3">
            <a:avLst>
              <a:gd name="adj1" fmla="val 50000"/>
            </a:avLst>
          </a:prstGeom>
          <a:ln>
            <a:solidFill>
              <a:srgbClr val="91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连接符: 曲线 67">
            <a:extLst>
              <a:ext uri="{FF2B5EF4-FFF2-40B4-BE49-F238E27FC236}">
                <a16:creationId xmlns:a16="http://schemas.microsoft.com/office/drawing/2014/main" id="{BE63116A-002D-45CA-AB27-279C1C153F23}"/>
              </a:ext>
            </a:extLst>
          </p:cNvPr>
          <p:cNvCxnSpPr>
            <a:cxnSpLocks/>
            <a:stCxn id="40" idx="3"/>
            <a:endCxn id="45" idx="1"/>
          </p:cNvCxnSpPr>
          <p:nvPr/>
        </p:nvCxnSpPr>
        <p:spPr>
          <a:xfrm>
            <a:off x="2044606" y="5090979"/>
            <a:ext cx="1432099" cy="473800"/>
          </a:xfrm>
          <a:prstGeom prst="curvedConnector3">
            <a:avLst>
              <a:gd name="adj1" fmla="val 50000"/>
            </a:avLst>
          </a:prstGeom>
          <a:ln>
            <a:solidFill>
              <a:srgbClr val="91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38172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4EE5E5B5-B33F-4111-B4F2-C522639AD2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776" y="84520"/>
            <a:ext cx="11775687" cy="452431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 Unicode MS"/>
                <a:ea typeface="JetBrains Mono"/>
              </a:rPr>
              <a:t>__device__ 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void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45207"/>
                </a:solidFill>
                <a:effectLst/>
                <a:latin typeface="Arial Unicode MS"/>
                <a:ea typeface="JetBrains Mono"/>
              </a:rPr>
              <a:t>FFT_core_loop</a:t>
            </a: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Complex* 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__restrict__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reordered, 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int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j, 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int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k, 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int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m, 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int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N,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int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flag</a:t>
            </a: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) {</a:t>
            </a:r>
            <a:endParaRPr lang="en-US" altLang="zh-CN" sz="1600" i="1" dirty="0">
              <a:solidFill>
                <a:srgbClr val="871094"/>
              </a:solidFill>
              <a:latin typeface="Arial Unicode MS"/>
              <a:ea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i="1" dirty="0">
                <a:solidFill>
                  <a:srgbClr val="871094"/>
                </a:solidFill>
                <a:latin typeface="Arial Unicode MS"/>
                <a:ea typeface="JetBrains Mono"/>
              </a:rPr>
              <a:t>	……</a:t>
            </a:r>
            <a:b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Complex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D3995"/>
                </a:solidFill>
                <a:effectLst/>
                <a:latin typeface="Arial Unicode MS"/>
                <a:ea typeface="JetBrains Mono"/>
              </a:rPr>
              <a:t>t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6D3995"/>
                </a:solidFill>
                <a:effectLst/>
                <a:latin typeface="Arial Unicode MS"/>
                <a:ea typeface="JetBrains Mono"/>
              </a:rPr>
              <a:t>,u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D3995"/>
                </a:solidFill>
                <a:effectLst/>
                <a:latin typeface="Arial Unicode MS"/>
                <a:ea typeface="JetBrains Mono"/>
              </a:rPr>
              <a:t>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.x =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7F00FF"/>
                </a:solidFill>
                <a:effectLst/>
                <a:latin typeface="Arial Unicode MS"/>
                <a:ea typeface="JetBrains Mono"/>
              </a:rPr>
              <a:t>__cosf</a:t>
            </a: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((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2.0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7F00FF"/>
                </a:solidFill>
                <a:effectLst/>
                <a:latin typeface="Arial Unicode MS"/>
                <a:ea typeface="JetBrains Mono"/>
              </a:rPr>
              <a:t>*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PI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7F00FF"/>
                </a:solidFill>
                <a:effectLst/>
                <a:latin typeface="Arial Unicode MS"/>
                <a:ea typeface="JetBrains Mono"/>
              </a:rPr>
              <a:t>*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B0711E"/>
                </a:solidFill>
                <a:effectLst/>
                <a:latin typeface="Arial Unicode MS"/>
                <a:ea typeface="JetBrains Mono"/>
              </a:rPr>
              <a:t>k</a:t>
            </a: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)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7F00FF"/>
                </a:solidFill>
                <a:effectLst/>
                <a:latin typeface="Arial Unicode MS"/>
                <a:ea typeface="JetBrains Mono"/>
              </a:rPr>
              <a:t>/ </a:t>
            </a: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1.0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*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B0711E"/>
                </a:solidFill>
                <a:effectLst/>
                <a:latin typeface="Arial Unicode MS"/>
                <a:ea typeface="JetBrains Mono"/>
              </a:rPr>
              <a:t>m</a:t>
            </a: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))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D3995"/>
                </a:solidFill>
                <a:effectLst/>
                <a:latin typeface="Arial Unicode MS"/>
                <a:ea typeface="JetBrains Mono"/>
              </a:rPr>
              <a:t>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.y =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7F00FF"/>
                </a:solidFill>
                <a:effectLst/>
                <a:latin typeface="Arial Unicode MS"/>
                <a:ea typeface="JetBrains Mono"/>
              </a:rPr>
              <a:t>- __sinf</a:t>
            </a: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B0711E"/>
                </a:solidFill>
                <a:effectLst/>
                <a:latin typeface="Arial Unicode MS"/>
                <a:ea typeface="JetBrains Mono"/>
              </a:rPr>
              <a:t>flag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7F00FF"/>
                </a:solidFill>
                <a:effectLst/>
                <a:latin typeface="Arial Unicode MS"/>
                <a:ea typeface="JetBrains Mono"/>
              </a:rPr>
              <a:t>*</a:t>
            </a: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2.0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7F00FF"/>
                </a:solidFill>
                <a:effectLst/>
                <a:latin typeface="Arial Unicode MS"/>
                <a:ea typeface="JetBrains Mono"/>
              </a:rPr>
              <a:t>*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PI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7F00FF"/>
                </a:solidFill>
                <a:effectLst/>
                <a:latin typeface="Arial Unicode MS"/>
                <a:ea typeface="JetBrains Mono"/>
              </a:rPr>
              <a:t>*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B0711E"/>
                </a:solidFill>
                <a:effectLst/>
                <a:latin typeface="Arial Unicode MS"/>
                <a:ea typeface="JetBrains Mono"/>
              </a:rPr>
              <a:t>k</a:t>
            </a: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)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7F00FF"/>
                </a:solidFill>
                <a:effectLst/>
                <a:latin typeface="Arial Unicode MS"/>
                <a:ea typeface="JetBrains Mono"/>
              </a:rPr>
              <a:t>/ </a:t>
            </a: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1.0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*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B0711E"/>
                </a:solidFill>
                <a:effectLst/>
                <a:latin typeface="Arial Unicode MS"/>
                <a:ea typeface="JetBrains Mono"/>
              </a:rPr>
              <a:t>m</a:t>
            </a: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))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6D3995"/>
                </a:solidFill>
                <a:effectLst/>
                <a:latin typeface="Arial Unicode MS"/>
                <a:ea typeface="JetBrains Mono"/>
              </a:rPr>
              <a:t>……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B0711E"/>
                </a:solidFill>
                <a:effectLst/>
                <a:latin typeface="Arial Unicode MS"/>
                <a:ea typeface="JetBrains Mono"/>
              </a:rPr>
              <a:t>reordered </a:t>
            </a: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B0711E"/>
                </a:solidFill>
                <a:effectLst/>
                <a:latin typeface="Arial Unicode MS"/>
                <a:ea typeface="JetBrains Mono"/>
              </a:rPr>
              <a:t>k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+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B0711E"/>
                </a:solidFill>
                <a:effectLst/>
                <a:latin typeface="Arial Unicode MS"/>
                <a:ea typeface="JetBrains Mono"/>
              </a:rPr>
              <a:t>j</a:t>
            </a: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]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D3995"/>
                </a:solidFill>
                <a:effectLst/>
                <a:latin typeface="Arial Unicode MS"/>
                <a:ea typeface="JetBrains Mono"/>
              </a:rPr>
              <a:t>u</a:t>
            </a:r>
            <a:r>
              <a:rPr lang="en-US" altLang="zh-CN" sz="1600" dirty="0">
                <a:solidFill>
                  <a:srgbClr val="080808"/>
                </a:solidFill>
                <a:latin typeface="Arial Unicode MS"/>
                <a:ea typeface="JetBrains Mono"/>
              </a:rPr>
              <a:t>*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D3995"/>
                </a:solidFill>
                <a:effectLst/>
                <a:latin typeface="Arial Unicode MS"/>
                <a:ea typeface="JetBrains Mono"/>
              </a:rPr>
              <a:t>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B0711E"/>
                </a:solidFill>
                <a:effectLst/>
                <a:latin typeface="Arial Unicode MS"/>
                <a:ea typeface="JetBrains Mono"/>
              </a:rPr>
              <a:t>reordered </a:t>
            </a: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B0711E"/>
                </a:solidFill>
                <a:effectLst/>
                <a:latin typeface="Arial Unicode MS"/>
                <a:ea typeface="JetBrains Mono"/>
              </a:rPr>
              <a:t>k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+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B0711E"/>
                </a:solidFill>
                <a:effectLst/>
                <a:latin typeface="Arial Unicode MS"/>
                <a:ea typeface="JetBrains Mono"/>
              </a:rPr>
              <a:t>j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+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B0711E"/>
                </a:solidFill>
                <a:effectLst/>
                <a:latin typeface="Arial Unicode MS"/>
                <a:ea typeface="JetBrains Mono"/>
              </a:rPr>
              <a:t>m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/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2</a:t>
            </a: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]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D3995"/>
                </a:solidFill>
                <a:effectLst/>
                <a:latin typeface="Arial Unicode MS"/>
                <a:ea typeface="JetBrains Mono"/>
              </a:rPr>
              <a:t>u</a:t>
            </a:r>
            <a:r>
              <a:rPr lang="en-US" altLang="zh-CN" sz="1600" dirty="0">
                <a:solidFill>
                  <a:srgbClr val="080808"/>
                </a:solidFill>
                <a:latin typeface="Arial Unicode MS"/>
                <a:ea typeface="JetBrains Mono"/>
              </a:rPr>
              <a:t>-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D3995"/>
                </a:solidFill>
                <a:effectLst/>
                <a:latin typeface="Arial Unicode MS"/>
                <a:ea typeface="JetBrains Mono"/>
              </a:rPr>
              <a:t>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 Unicode MS"/>
                <a:ea typeface="JetBrains Mono"/>
              </a:rPr>
              <a:t>__global__ 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void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45207"/>
                </a:solidFill>
                <a:effectLst/>
                <a:latin typeface="Arial Unicode MS"/>
                <a:ea typeface="JetBrains Mono"/>
              </a:rPr>
              <a:t>FFT_core_loop_para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F45207"/>
                </a:solidFill>
                <a:effectLst/>
                <a:latin typeface="Arial Unicode MS"/>
                <a:ea typeface="JetBrains Mono"/>
              </a:rPr>
              <a:t>l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45207"/>
                </a:solidFill>
                <a:effectLst/>
                <a:latin typeface="Arial Unicode MS"/>
                <a:ea typeface="JetBrains Mono"/>
              </a:rPr>
              <a:t>lel</a:t>
            </a: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Complex* 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__restrict__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reordered, 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int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m, 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int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N, 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int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threadN,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int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flag</a:t>
            </a: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) {</a:t>
            </a:r>
            <a:b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int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D3995"/>
                </a:solidFill>
                <a:effectLst/>
                <a:latin typeface="Arial Unicode MS"/>
                <a:ea typeface="JetBrains Mono"/>
              </a:rPr>
              <a:t>j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blockIdx.x *threadN + threadIdx.x</a:t>
            </a: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*m;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for </a:t>
            </a: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int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D3995"/>
                </a:solidFill>
                <a:effectLst/>
                <a:latin typeface="Arial Unicode MS"/>
                <a:ea typeface="JetBrains Mono"/>
              </a:rPr>
              <a:t>k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;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D3995"/>
                </a:solidFill>
                <a:effectLst/>
                <a:latin typeface="Arial Unicode MS"/>
                <a:ea typeface="JetBrains Mono"/>
              </a:rPr>
              <a:t>k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&lt;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B0711E"/>
                </a:solidFill>
                <a:effectLst/>
                <a:latin typeface="Arial Unicode MS"/>
                <a:ea typeface="JetBrains Mono"/>
              </a:rPr>
              <a:t>m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/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2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;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D3995"/>
                </a:solidFill>
                <a:effectLst/>
                <a:latin typeface="Arial Unicode MS"/>
                <a:ea typeface="JetBrains Mono"/>
              </a:rPr>
              <a:t>k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++</a:t>
            </a: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) {</a:t>
            </a:r>
            <a:b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7F00FF"/>
                </a:solidFill>
                <a:effectLst/>
                <a:latin typeface="Arial Unicode MS"/>
                <a:ea typeface="JetBrains Mono"/>
              </a:rPr>
              <a:t>iteration_FFT_core_loop</a:t>
            </a: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B0711E"/>
                </a:solidFill>
                <a:effectLst/>
                <a:latin typeface="Arial Unicode MS"/>
                <a:ea typeface="JetBrains Mono"/>
              </a:rPr>
              <a:t>reordered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D3995"/>
                </a:solidFill>
                <a:effectLst/>
                <a:latin typeface="Arial Unicode MS"/>
                <a:ea typeface="JetBrains Mono"/>
              </a:rPr>
              <a:t>j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D3995"/>
                </a:solidFill>
                <a:effectLst/>
                <a:latin typeface="Arial Unicode MS"/>
                <a:ea typeface="JetBrains Mono"/>
              </a:rPr>
              <a:t>k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B0711E"/>
                </a:solidFill>
                <a:effectLst/>
                <a:latin typeface="Arial Unicode MS"/>
                <a:ea typeface="JetBrains Mono"/>
              </a:rPr>
              <a:t>m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B0711E"/>
                </a:solidFill>
                <a:effectLst/>
                <a:latin typeface="Arial Unicode MS"/>
                <a:ea typeface="JetBrains Mono"/>
              </a:rPr>
              <a:t>N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B0711E"/>
                </a:solidFill>
                <a:effectLst/>
                <a:latin typeface="Arial Unicode MS"/>
                <a:ea typeface="JetBrains Mono"/>
              </a:rPr>
              <a:t>flag</a:t>
            </a: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en-US" altLang="zh-CN" sz="1600" b="0" i="1" u="none" strike="noStrike" cap="none" normalizeH="0" baseline="0" dirty="0">
              <a:ln>
                <a:noFill/>
              </a:ln>
              <a:solidFill>
                <a:srgbClr val="871094"/>
              </a:solidFill>
              <a:effectLst/>
              <a:latin typeface="Arial Unicode MS"/>
              <a:ea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8B5A3D32-C8F1-41D7-ACBF-0DFC7EB38D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076283"/>
            <a:ext cx="12182476" cy="255454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void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45207"/>
                </a:solidFill>
                <a:effectLst/>
                <a:latin typeface="Arial Unicode MS"/>
                <a:ea typeface="JetBrains Mono"/>
              </a:rPr>
              <a:t>FFT</a:t>
            </a: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Complex *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__restrict__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B0711E"/>
                </a:solidFill>
                <a:effectLst/>
                <a:latin typeface="Arial Unicode MS"/>
                <a:ea typeface="JetBrains Mono"/>
              </a:rPr>
              <a:t>data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71F80"/>
                </a:solidFill>
                <a:effectLst/>
                <a:latin typeface="Arial Unicode MS"/>
                <a:ea typeface="JetBrains Mono"/>
              </a:rPr>
              <a:t>size_t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B0711E"/>
                </a:solidFill>
                <a:effectLst/>
                <a:latin typeface="Arial Unicode MS"/>
                <a:ea typeface="JetBrains Mono"/>
              </a:rPr>
              <a:t>N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71F80"/>
                </a:solidFill>
                <a:effectLst/>
                <a:latin typeface="Arial Unicode MS"/>
                <a:ea typeface="JetBrains Mono"/>
              </a:rPr>
              <a:t>size_t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B0711E"/>
                </a:solidFill>
                <a:effectLst/>
                <a:latin typeface="Arial Unicode MS"/>
                <a:ea typeface="JetBrains Mono"/>
              </a:rPr>
              <a:t>threads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int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B0711E"/>
                </a:solidFill>
                <a:effectLst/>
                <a:latin typeface="Arial Unicode MS"/>
                <a:ea typeface="JetBrains Mono"/>
              </a:rPr>
              <a:t>flag</a:t>
            </a: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) {</a:t>
            </a:r>
            <a:b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</a:br>
            <a:r>
              <a:rPr lang="en-US" altLang="zh-CN" sz="1600" i="1" dirty="0">
                <a:solidFill>
                  <a:srgbClr val="871094"/>
                </a:solidFill>
                <a:latin typeface="Arial Unicode MS"/>
                <a:ea typeface="JetBrains Mono"/>
              </a:rPr>
              <a:t>        ......</a:t>
            </a:r>
            <a:b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int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D3995"/>
                </a:solidFill>
                <a:effectLst/>
                <a:latin typeface="Arial Unicode MS"/>
                <a:ea typeface="JetBrains Mono"/>
              </a:rPr>
              <a:t>s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7F00FF"/>
                </a:solidFill>
                <a:effectLst/>
                <a:latin typeface="Arial Unicode MS"/>
                <a:ea typeface="JetBrains Mono"/>
              </a:rPr>
              <a:t>log2</a:t>
            </a: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B0711E"/>
                </a:solidFill>
                <a:effectLst/>
                <a:latin typeface="Arial Unicode MS"/>
                <a:ea typeface="JetBrains Mono"/>
              </a:rPr>
              <a:t>N</a:t>
            </a: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bits_rev &lt;&lt; &lt; ceil</a:t>
            </a: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N / threads</a:t>
            </a: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threads &gt;&gt; &gt; </a:t>
            </a: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reoredred, device,s,threads</a:t>
            </a: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for </a:t>
            </a: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int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D3995"/>
                </a:solidFill>
                <a:effectLst/>
                <a:latin typeface="Arial Unicode MS"/>
                <a:ea typeface="JetBrains Mono"/>
              </a:rPr>
              <a:t>i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;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D3995"/>
                </a:solidFill>
                <a:effectLst/>
                <a:latin typeface="Arial Unicode MS"/>
                <a:ea typeface="JetBrains Mono"/>
              </a:rPr>
              <a:t>i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&lt;=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D3995"/>
                </a:solidFill>
                <a:effectLst/>
                <a:latin typeface="Arial Unicode MS"/>
                <a:ea typeface="JetBrains Mono"/>
              </a:rPr>
              <a:t>s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;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D3995"/>
                </a:solidFill>
                <a:effectLst/>
                <a:latin typeface="Arial Unicode MS"/>
                <a:ea typeface="JetBrains Mono"/>
              </a:rPr>
              <a:t>i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++</a:t>
            </a: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) {</a:t>
            </a:r>
            <a:b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int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D3995"/>
                </a:solidFill>
                <a:effectLst/>
                <a:latin typeface="Arial Unicode MS"/>
                <a:ea typeface="JetBrains Mono"/>
              </a:rPr>
              <a:t>m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1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&lt;&lt;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D3995"/>
                </a:solidFill>
                <a:effectLst/>
                <a:latin typeface="Arial Unicode MS"/>
                <a:ea typeface="JetBrains Mono"/>
              </a:rPr>
              <a:t>i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        iteration_FFT_core_loop_paralel &lt;&lt;&lt; ceil</a:t>
            </a: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((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float</a:t>
            </a: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N / m / threads</a:t>
            </a: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threads &gt;&gt; &gt; </a:t>
            </a: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reoredred, m, N, threads,flag</a:t>
            </a: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zh-CN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        ……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zh-CN" altLang="zh-CN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30B2F4D-1375-4F09-A419-AE25BABB3D2D}"/>
              </a:ext>
            </a:extLst>
          </p:cNvPr>
          <p:cNvSpPr/>
          <p:nvPr/>
        </p:nvSpPr>
        <p:spPr>
          <a:xfrm>
            <a:off x="409575" y="4825276"/>
            <a:ext cx="4105275" cy="32385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4AC4E82-6355-4A4D-A542-7353EE970576}"/>
              </a:ext>
            </a:extLst>
          </p:cNvPr>
          <p:cNvSpPr/>
          <p:nvPr/>
        </p:nvSpPr>
        <p:spPr>
          <a:xfrm>
            <a:off x="895350" y="5582007"/>
            <a:ext cx="7734300" cy="32385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133854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6668393B-3389-426D-BA66-B498E3CCDCE9}"/>
              </a:ext>
            </a:extLst>
          </p:cNvPr>
          <p:cNvGrpSpPr/>
          <p:nvPr/>
        </p:nvGrpSpPr>
        <p:grpSpPr>
          <a:xfrm>
            <a:off x="821867" y="86751"/>
            <a:ext cx="8998274" cy="6684497"/>
            <a:chOff x="821867" y="86751"/>
            <a:chExt cx="8998274" cy="6684497"/>
          </a:xfrm>
        </p:grpSpPr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78EF6E6A-9DEB-43AF-B0D7-ADA009C16068}"/>
                </a:ext>
              </a:extLst>
            </p:cNvPr>
            <p:cNvSpPr txBox="1"/>
            <p:nvPr/>
          </p:nvSpPr>
          <p:spPr>
            <a:xfrm>
              <a:off x="1671788" y="2638856"/>
              <a:ext cx="4729012" cy="39716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000" dirty="0">
                  <a:solidFill>
                    <a:srgbClr val="666666"/>
                  </a:solidFill>
                  <a:latin typeface="Baskerville"/>
                </a:rPr>
                <a:t>cudaDeviceSynchronize()</a:t>
              </a:r>
              <a:endParaRPr lang="zh-CN" altLang="en-US" sz="2000" dirty="0"/>
            </a:p>
          </p:txBody>
        </p:sp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9D8CBBB6-CD29-4F02-8512-DED5AE6BF2E7}"/>
                </a:ext>
              </a:extLst>
            </p:cNvPr>
            <p:cNvSpPr/>
            <p:nvPr/>
          </p:nvSpPr>
          <p:spPr>
            <a:xfrm>
              <a:off x="1065980" y="86751"/>
              <a:ext cx="1229515" cy="670191"/>
            </a:xfrm>
            <a:prstGeom prst="roundRect">
              <a:avLst/>
            </a:prstGeom>
            <a:ln>
              <a:solidFill>
                <a:srgbClr val="91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dirty="0">
                  <a:solidFill>
                    <a:srgbClr val="666666"/>
                  </a:solidFill>
                  <a:latin typeface="Baskerville"/>
                </a:rPr>
                <a:t>FFT</a:t>
              </a:r>
            </a:p>
          </p:txBody>
        </p:sp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0B966BE0-293F-4180-A85D-94D57DC10B8A}"/>
                </a:ext>
              </a:extLst>
            </p:cNvPr>
            <p:cNvSpPr/>
            <p:nvPr/>
          </p:nvSpPr>
          <p:spPr>
            <a:xfrm>
              <a:off x="922834" y="1177130"/>
              <a:ext cx="1229515" cy="670191"/>
            </a:xfrm>
            <a:prstGeom prst="roundRect">
              <a:avLst/>
            </a:prstGeom>
            <a:ln>
              <a:solidFill>
                <a:srgbClr val="91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dirty="0">
                  <a:solidFill>
                    <a:srgbClr val="666666"/>
                  </a:solidFill>
                  <a:latin typeface="Baskerville"/>
                </a:rPr>
                <a:t>FFT</a:t>
              </a:r>
            </a:p>
          </p:txBody>
        </p:sp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D1A69713-3E4C-436F-B67D-AD24B2CA893C}"/>
                </a:ext>
              </a:extLst>
            </p:cNvPr>
            <p:cNvSpPr/>
            <p:nvPr/>
          </p:nvSpPr>
          <p:spPr>
            <a:xfrm>
              <a:off x="1065979" y="1328407"/>
              <a:ext cx="1229515" cy="670191"/>
            </a:xfrm>
            <a:prstGeom prst="roundRect">
              <a:avLst/>
            </a:prstGeom>
            <a:ln>
              <a:solidFill>
                <a:srgbClr val="91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dirty="0">
                  <a:solidFill>
                    <a:srgbClr val="666666"/>
                  </a:solidFill>
                  <a:latin typeface="Baskerville"/>
                </a:rPr>
                <a:t>FFT</a:t>
              </a:r>
            </a:p>
          </p:txBody>
        </p:sp>
        <p:sp>
          <p:nvSpPr>
            <p:cNvPr id="9" name="矩形: 圆角 8">
              <a:extLst>
                <a:ext uri="{FF2B5EF4-FFF2-40B4-BE49-F238E27FC236}">
                  <a16:creationId xmlns:a16="http://schemas.microsoft.com/office/drawing/2014/main" id="{725FC9C9-FDB2-4BB0-8CA3-EADDAD973A35}"/>
                </a:ext>
              </a:extLst>
            </p:cNvPr>
            <p:cNvSpPr/>
            <p:nvPr/>
          </p:nvSpPr>
          <p:spPr>
            <a:xfrm>
              <a:off x="1209123" y="1479685"/>
              <a:ext cx="1229515" cy="670191"/>
            </a:xfrm>
            <a:prstGeom prst="roundRect">
              <a:avLst/>
            </a:prstGeom>
            <a:ln>
              <a:solidFill>
                <a:srgbClr val="91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dirty="0">
                  <a:solidFill>
                    <a:srgbClr val="666666"/>
                  </a:solidFill>
                  <a:latin typeface="Baskerville"/>
                </a:rPr>
                <a:t>FFT</a:t>
              </a:r>
            </a:p>
          </p:txBody>
        </p:sp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C1503FE3-8FB0-492B-81BA-66208685C9F8}"/>
                </a:ext>
              </a:extLst>
            </p:cNvPr>
            <p:cNvSpPr/>
            <p:nvPr/>
          </p:nvSpPr>
          <p:spPr>
            <a:xfrm>
              <a:off x="1537591" y="1716054"/>
              <a:ext cx="1229515" cy="670191"/>
            </a:xfrm>
            <a:prstGeom prst="roundRect">
              <a:avLst/>
            </a:prstGeom>
            <a:ln>
              <a:solidFill>
                <a:srgbClr val="91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dirty="0">
                  <a:solidFill>
                    <a:srgbClr val="666666"/>
                  </a:solidFill>
                  <a:latin typeface="Baskerville"/>
                </a:rPr>
                <a:t>FFT</a:t>
              </a:r>
            </a:p>
          </p:txBody>
        </p:sp>
        <p:sp>
          <p:nvSpPr>
            <p:cNvPr id="11" name="矩形: 圆角 10">
              <a:extLst>
                <a:ext uri="{FF2B5EF4-FFF2-40B4-BE49-F238E27FC236}">
                  <a16:creationId xmlns:a16="http://schemas.microsoft.com/office/drawing/2014/main" id="{E02892A0-F65A-4D52-8C4E-C2C1D3324807}"/>
                </a:ext>
              </a:extLst>
            </p:cNvPr>
            <p:cNvSpPr/>
            <p:nvPr/>
          </p:nvSpPr>
          <p:spPr>
            <a:xfrm>
              <a:off x="1722914" y="1867332"/>
              <a:ext cx="1229515" cy="670191"/>
            </a:xfrm>
            <a:prstGeom prst="roundRect">
              <a:avLst/>
            </a:prstGeom>
            <a:ln>
              <a:solidFill>
                <a:srgbClr val="91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dirty="0">
                  <a:solidFill>
                    <a:srgbClr val="666666"/>
                  </a:solidFill>
                  <a:latin typeface="Baskerville"/>
                </a:rPr>
                <a:t>__brev</a:t>
              </a:r>
            </a:p>
          </p:txBody>
        </p:sp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0F43E4E6-6099-44AC-819C-5585D039CF62}"/>
                </a:ext>
              </a:extLst>
            </p:cNvPr>
            <p:cNvSpPr/>
            <p:nvPr/>
          </p:nvSpPr>
          <p:spPr>
            <a:xfrm>
              <a:off x="1057031" y="3137353"/>
              <a:ext cx="1229515" cy="670191"/>
            </a:xfrm>
            <a:prstGeom prst="roundRect">
              <a:avLst/>
            </a:prstGeom>
            <a:ln>
              <a:solidFill>
                <a:srgbClr val="91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dirty="0">
                  <a:solidFill>
                    <a:srgbClr val="666666"/>
                  </a:solidFill>
                  <a:latin typeface="Baskerville"/>
                </a:rPr>
                <a:t>FFT-loop</a:t>
              </a:r>
            </a:p>
          </p:txBody>
        </p:sp>
        <p:cxnSp>
          <p:nvCxnSpPr>
            <p:cNvPr id="14" name="连接符: 曲线 13">
              <a:extLst>
                <a:ext uri="{FF2B5EF4-FFF2-40B4-BE49-F238E27FC236}">
                  <a16:creationId xmlns:a16="http://schemas.microsoft.com/office/drawing/2014/main" id="{F6B05DF7-F8A3-4FFE-92AC-332DBFEBE629}"/>
                </a:ext>
              </a:extLst>
            </p:cNvPr>
            <p:cNvCxnSpPr>
              <a:stCxn id="5" idx="2"/>
              <a:endCxn id="7" idx="0"/>
            </p:cNvCxnSpPr>
            <p:nvPr/>
          </p:nvCxnSpPr>
          <p:spPr>
            <a:xfrm rot="5400000">
              <a:off x="1399071" y="895463"/>
              <a:ext cx="420188" cy="143146"/>
            </a:xfrm>
            <a:prstGeom prst="curvedConnector3">
              <a:avLst/>
            </a:prstGeom>
            <a:ln>
              <a:solidFill>
                <a:srgbClr val="91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连接符: 曲线 15">
              <a:extLst>
                <a:ext uri="{FF2B5EF4-FFF2-40B4-BE49-F238E27FC236}">
                  <a16:creationId xmlns:a16="http://schemas.microsoft.com/office/drawing/2014/main" id="{0CE069F9-F5B9-4E83-9D12-A2AA0F9B6F37}"/>
                </a:ext>
              </a:extLst>
            </p:cNvPr>
            <p:cNvCxnSpPr>
              <a:stCxn id="5" idx="2"/>
              <a:endCxn id="8" idx="0"/>
            </p:cNvCxnSpPr>
            <p:nvPr/>
          </p:nvCxnSpPr>
          <p:spPr>
            <a:xfrm rot="5400000">
              <a:off x="1395005" y="1042674"/>
              <a:ext cx="571466" cy="1"/>
            </a:xfrm>
            <a:prstGeom prst="curvedConnector3">
              <a:avLst/>
            </a:prstGeom>
            <a:ln>
              <a:solidFill>
                <a:srgbClr val="91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连接符: 曲线 17">
              <a:extLst>
                <a:ext uri="{FF2B5EF4-FFF2-40B4-BE49-F238E27FC236}">
                  <a16:creationId xmlns:a16="http://schemas.microsoft.com/office/drawing/2014/main" id="{8FAB3BAA-96A8-4A6A-9815-F87492BF248F}"/>
                </a:ext>
              </a:extLst>
            </p:cNvPr>
            <p:cNvCxnSpPr>
              <a:stCxn id="5" idx="2"/>
              <a:endCxn id="10" idx="0"/>
            </p:cNvCxnSpPr>
            <p:nvPr/>
          </p:nvCxnSpPr>
          <p:spPr>
            <a:xfrm rot="16200000" flipH="1">
              <a:off x="1436987" y="1000692"/>
              <a:ext cx="959113" cy="471611"/>
            </a:xfrm>
            <a:prstGeom prst="curvedConnector3">
              <a:avLst>
                <a:gd name="adj1" fmla="val 59858"/>
              </a:avLst>
            </a:prstGeom>
            <a:ln>
              <a:solidFill>
                <a:srgbClr val="91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连接符: 曲线 19">
              <a:extLst>
                <a:ext uri="{FF2B5EF4-FFF2-40B4-BE49-F238E27FC236}">
                  <a16:creationId xmlns:a16="http://schemas.microsoft.com/office/drawing/2014/main" id="{A2095621-ED9C-4FA4-B18B-BF39E8A06673}"/>
                </a:ext>
              </a:extLst>
            </p:cNvPr>
            <p:cNvCxnSpPr>
              <a:stCxn id="5" idx="2"/>
            </p:cNvCxnSpPr>
            <p:nvPr/>
          </p:nvCxnSpPr>
          <p:spPr>
            <a:xfrm rot="16200000" flipH="1">
              <a:off x="1514498" y="923181"/>
              <a:ext cx="1090379" cy="757901"/>
            </a:xfrm>
            <a:prstGeom prst="curvedConnector3">
              <a:avLst>
                <a:gd name="adj1" fmla="val 40462"/>
              </a:avLst>
            </a:prstGeom>
            <a:ln>
              <a:solidFill>
                <a:srgbClr val="91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0B466E93-D478-4622-B4BD-378413A99859}"/>
                </a:ext>
              </a:extLst>
            </p:cNvPr>
            <p:cNvSpPr txBox="1"/>
            <p:nvPr/>
          </p:nvSpPr>
          <p:spPr>
            <a:xfrm>
              <a:off x="1558682" y="1429275"/>
              <a:ext cx="757901" cy="39716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000" b="1" dirty="0"/>
                <a:t>……</a:t>
              </a:r>
              <a:endParaRPr lang="zh-CN" altLang="en-US" sz="2000" b="1" dirty="0"/>
            </a:p>
          </p:txBody>
        </p:sp>
        <p:sp>
          <p:nvSpPr>
            <p:cNvPr id="22" name="箭头: 下 21">
              <a:extLst>
                <a:ext uri="{FF2B5EF4-FFF2-40B4-BE49-F238E27FC236}">
                  <a16:creationId xmlns:a16="http://schemas.microsoft.com/office/drawing/2014/main" id="{46A4E3DC-DD37-4DAC-B07E-3D357C150742}"/>
                </a:ext>
              </a:extLst>
            </p:cNvPr>
            <p:cNvSpPr/>
            <p:nvPr/>
          </p:nvSpPr>
          <p:spPr>
            <a:xfrm>
              <a:off x="1537591" y="2537522"/>
              <a:ext cx="185323" cy="468563"/>
            </a:xfrm>
            <a:prstGeom prst="down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: 圆角 23">
              <a:extLst>
                <a:ext uri="{FF2B5EF4-FFF2-40B4-BE49-F238E27FC236}">
                  <a16:creationId xmlns:a16="http://schemas.microsoft.com/office/drawing/2014/main" id="{59B817E2-5371-4962-988C-8288B76AE9C8}"/>
                </a:ext>
              </a:extLst>
            </p:cNvPr>
            <p:cNvSpPr/>
            <p:nvPr/>
          </p:nvSpPr>
          <p:spPr>
            <a:xfrm>
              <a:off x="821867" y="4155859"/>
              <a:ext cx="1229515" cy="670191"/>
            </a:xfrm>
            <a:prstGeom prst="roundRect">
              <a:avLst/>
            </a:prstGeom>
            <a:ln>
              <a:solidFill>
                <a:srgbClr val="91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dirty="0">
                  <a:solidFill>
                    <a:srgbClr val="666666"/>
                  </a:solidFill>
                  <a:latin typeface="Baskerville"/>
                </a:rPr>
                <a:t>FFT-loop</a:t>
              </a:r>
            </a:p>
          </p:txBody>
        </p:sp>
        <p:sp>
          <p:nvSpPr>
            <p:cNvPr id="25" name="矩形: 圆角 24">
              <a:extLst>
                <a:ext uri="{FF2B5EF4-FFF2-40B4-BE49-F238E27FC236}">
                  <a16:creationId xmlns:a16="http://schemas.microsoft.com/office/drawing/2014/main" id="{20124A10-6957-41B1-A188-7679234C6B86}"/>
                </a:ext>
              </a:extLst>
            </p:cNvPr>
            <p:cNvSpPr/>
            <p:nvPr/>
          </p:nvSpPr>
          <p:spPr>
            <a:xfrm>
              <a:off x="965012" y="4307137"/>
              <a:ext cx="1229515" cy="670191"/>
            </a:xfrm>
            <a:prstGeom prst="roundRect">
              <a:avLst/>
            </a:prstGeom>
            <a:ln>
              <a:solidFill>
                <a:srgbClr val="91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dirty="0">
                  <a:solidFill>
                    <a:srgbClr val="666666"/>
                  </a:solidFill>
                  <a:latin typeface="Baskerville"/>
                </a:rPr>
                <a:t>FFT-loop</a:t>
              </a:r>
            </a:p>
          </p:txBody>
        </p:sp>
        <p:sp>
          <p:nvSpPr>
            <p:cNvPr id="26" name="矩形: 圆角 25">
              <a:extLst>
                <a:ext uri="{FF2B5EF4-FFF2-40B4-BE49-F238E27FC236}">
                  <a16:creationId xmlns:a16="http://schemas.microsoft.com/office/drawing/2014/main" id="{0164BA50-45A7-4321-B3EC-71FDEB17ACAD}"/>
                </a:ext>
              </a:extLst>
            </p:cNvPr>
            <p:cNvSpPr/>
            <p:nvPr/>
          </p:nvSpPr>
          <p:spPr>
            <a:xfrm>
              <a:off x="1108157" y="4458414"/>
              <a:ext cx="1229515" cy="670191"/>
            </a:xfrm>
            <a:prstGeom prst="roundRect">
              <a:avLst/>
            </a:prstGeom>
            <a:ln>
              <a:solidFill>
                <a:srgbClr val="91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sz="1800" dirty="0">
                <a:solidFill>
                  <a:srgbClr val="666666"/>
                </a:solidFill>
                <a:latin typeface="Baskerville"/>
              </a:endParaRPr>
            </a:p>
          </p:txBody>
        </p:sp>
        <p:sp>
          <p:nvSpPr>
            <p:cNvPr id="27" name="矩形: 圆角 26">
              <a:extLst>
                <a:ext uri="{FF2B5EF4-FFF2-40B4-BE49-F238E27FC236}">
                  <a16:creationId xmlns:a16="http://schemas.microsoft.com/office/drawing/2014/main" id="{126B402E-5015-4183-A89B-A1A3EEA39FFB}"/>
                </a:ext>
              </a:extLst>
            </p:cNvPr>
            <p:cNvSpPr/>
            <p:nvPr/>
          </p:nvSpPr>
          <p:spPr>
            <a:xfrm>
              <a:off x="1508197" y="4716310"/>
              <a:ext cx="1229515" cy="670191"/>
            </a:xfrm>
            <a:prstGeom prst="roundRect">
              <a:avLst/>
            </a:prstGeom>
            <a:ln>
              <a:solidFill>
                <a:srgbClr val="91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dirty="0">
                  <a:solidFill>
                    <a:srgbClr val="666666"/>
                  </a:solidFill>
                  <a:latin typeface="Baskerville"/>
                </a:rPr>
                <a:t>FFT-loop</a:t>
              </a:r>
            </a:p>
          </p:txBody>
        </p:sp>
        <p:sp>
          <p:nvSpPr>
            <p:cNvPr id="28" name="矩形: 圆角 27">
              <a:extLst>
                <a:ext uri="{FF2B5EF4-FFF2-40B4-BE49-F238E27FC236}">
                  <a16:creationId xmlns:a16="http://schemas.microsoft.com/office/drawing/2014/main" id="{2EF0817A-8B6F-4834-9F4B-DA316A801B55}"/>
                </a:ext>
              </a:extLst>
            </p:cNvPr>
            <p:cNvSpPr/>
            <p:nvPr/>
          </p:nvSpPr>
          <p:spPr>
            <a:xfrm>
              <a:off x="1651342" y="4867587"/>
              <a:ext cx="1229515" cy="670191"/>
            </a:xfrm>
            <a:prstGeom prst="roundRect">
              <a:avLst/>
            </a:prstGeom>
            <a:ln>
              <a:solidFill>
                <a:srgbClr val="91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dirty="0">
                  <a:solidFill>
                    <a:srgbClr val="666666"/>
                  </a:solidFill>
                  <a:latin typeface="Baskerville"/>
                </a:rPr>
                <a:t>FFT-loop</a:t>
              </a:r>
            </a:p>
          </p:txBody>
        </p:sp>
        <p:sp>
          <p:nvSpPr>
            <p:cNvPr id="29" name="矩形: 圆角 28">
              <a:extLst>
                <a:ext uri="{FF2B5EF4-FFF2-40B4-BE49-F238E27FC236}">
                  <a16:creationId xmlns:a16="http://schemas.microsoft.com/office/drawing/2014/main" id="{201D4C5D-6A3B-4192-A7CE-8E022955CB66}"/>
                </a:ext>
              </a:extLst>
            </p:cNvPr>
            <p:cNvSpPr/>
            <p:nvPr/>
          </p:nvSpPr>
          <p:spPr>
            <a:xfrm>
              <a:off x="1794487" y="5018864"/>
              <a:ext cx="1229515" cy="670191"/>
            </a:xfrm>
            <a:prstGeom prst="roundRect">
              <a:avLst/>
            </a:prstGeom>
            <a:ln>
              <a:solidFill>
                <a:srgbClr val="91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dirty="0">
                  <a:solidFill>
                    <a:srgbClr val="666666"/>
                  </a:solidFill>
                  <a:latin typeface="Baskerville"/>
                </a:rPr>
                <a:t>FFT-inner</a:t>
              </a: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3B4CCAE8-5366-4E95-BC0E-EF3366F630DF}"/>
                </a:ext>
              </a:extLst>
            </p:cNvPr>
            <p:cNvSpPr txBox="1"/>
            <p:nvPr/>
          </p:nvSpPr>
          <p:spPr>
            <a:xfrm>
              <a:off x="1493502" y="4396346"/>
              <a:ext cx="757901" cy="39716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000" b="1" dirty="0"/>
                <a:t>……</a:t>
              </a:r>
              <a:endParaRPr lang="zh-CN" altLang="en-US" sz="2000" b="1" dirty="0"/>
            </a:p>
          </p:txBody>
        </p:sp>
        <p:cxnSp>
          <p:nvCxnSpPr>
            <p:cNvPr id="34" name="连接符: 曲线 33">
              <a:extLst>
                <a:ext uri="{FF2B5EF4-FFF2-40B4-BE49-F238E27FC236}">
                  <a16:creationId xmlns:a16="http://schemas.microsoft.com/office/drawing/2014/main" id="{F40F390E-9BC6-41E3-AAFA-BAC11DC02632}"/>
                </a:ext>
              </a:extLst>
            </p:cNvPr>
            <p:cNvCxnSpPr>
              <a:stCxn id="12" idx="2"/>
              <a:endCxn id="24" idx="0"/>
            </p:cNvCxnSpPr>
            <p:nvPr/>
          </p:nvCxnSpPr>
          <p:spPr>
            <a:xfrm rot="5400000">
              <a:off x="1380050" y="3864119"/>
              <a:ext cx="348316" cy="235164"/>
            </a:xfrm>
            <a:prstGeom prst="curvedConnector3">
              <a:avLst/>
            </a:prstGeom>
            <a:ln>
              <a:solidFill>
                <a:srgbClr val="91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连接符: 曲线 34">
              <a:extLst>
                <a:ext uri="{FF2B5EF4-FFF2-40B4-BE49-F238E27FC236}">
                  <a16:creationId xmlns:a16="http://schemas.microsoft.com/office/drawing/2014/main" id="{64EED984-CCE0-46A7-A7F5-E40EC5E56DBE}"/>
                </a:ext>
              </a:extLst>
            </p:cNvPr>
            <p:cNvCxnSpPr>
              <a:cxnSpLocks/>
              <a:stCxn id="12" idx="2"/>
            </p:cNvCxnSpPr>
            <p:nvPr/>
          </p:nvCxnSpPr>
          <p:spPr>
            <a:xfrm rot="5400000">
              <a:off x="1375986" y="4011332"/>
              <a:ext cx="499593" cy="92016"/>
            </a:xfrm>
            <a:prstGeom prst="curvedConnector3">
              <a:avLst/>
            </a:prstGeom>
            <a:ln>
              <a:solidFill>
                <a:srgbClr val="91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连接符: 曲线 36">
              <a:extLst>
                <a:ext uri="{FF2B5EF4-FFF2-40B4-BE49-F238E27FC236}">
                  <a16:creationId xmlns:a16="http://schemas.microsoft.com/office/drawing/2014/main" id="{63BC04A2-DCC9-4F6D-9E4A-D2EF7EDC8F48}"/>
                </a:ext>
              </a:extLst>
            </p:cNvPr>
            <p:cNvCxnSpPr>
              <a:cxnSpLocks/>
              <a:stCxn id="12" idx="2"/>
              <a:endCxn id="32" idx="0"/>
            </p:cNvCxnSpPr>
            <p:nvPr/>
          </p:nvCxnSpPr>
          <p:spPr>
            <a:xfrm rot="16200000" flipH="1">
              <a:off x="1477719" y="4001613"/>
              <a:ext cx="588803" cy="200663"/>
            </a:xfrm>
            <a:prstGeom prst="curvedConnector3">
              <a:avLst/>
            </a:prstGeom>
            <a:ln>
              <a:solidFill>
                <a:srgbClr val="91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连接符: 曲线 39">
              <a:extLst>
                <a:ext uri="{FF2B5EF4-FFF2-40B4-BE49-F238E27FC236}">
                  <a16:creationId xmlns:a16="http://schemas.microsoft.com/office/drawing/2014/main" id="{6DFCF87C-5486-433F-8CB9-8B048EFE0C65}"/>
                </a:ext>
              </a:extLst>
            </p:cNvPr>
            <p:cNvCxnSpPr>
              <a:cxnSpLocks/>
              <a:stCxn id="12" idx="2"/>
            </p:cNvCxnSpPr>
            <p:nvPr/>
          </p:nvCxnSpPr>
          <p:spPr>
            <a:xfrm rot="16200000" flipH="1">
              <a:off x="1469990" y="4009342"/>
              <a:ext cx="908766" cy="505168"/>
            </a:xfrm>
            <a:prstGeom prst="curvedConnector3">
              <a:avLst>
                <a:gd name="adj1" fmla="val 38556"/>
              </a:avLst>
            </a:prstGeom>
            <a:ln>
              <a:solidFill>
                <a:srgbClr val="91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连接符: 曲线 43">
              <a:extLst>
                <a:ext uri="{FF2B5EF4-FFF2-40B4-BE49-F238E27FC236}">
                  <a16:creationId xmlns:a16="http://schemas.microsoft.com/office/drawing/2014/main" id="{451ED934-2865-43C5-A30D-0D94D2A84A19}"/>
                </a:ext>
              </a:extLst>
            </p:cNvPr>
            <p:cNvCxnSpPr>
              <a:cxnSpLocks/>
              <a:stCxn id="12" idx="2"/>
              <a:endCxn id="28" idx="0"/>
            </p:cNvCxnSpPr>
            <p:nvPr/>
          </p:nvCxnSpPr>
          <p:spPr>
            <a:xfrm rot="16200000" flipH="1">
              <a:off x="1438923" y="4040409"/>
              <a:ext cx="1060043" cy="594311"/>
            </a:xfrm>
            <a:prstGeom prst="curvedConnector3">
              <a:avLst>
                <a:gd name="adj1" fmla="val 28594"/>
              </a:avLst>
            </a:prstGeom>
            <a:ln>
              <a:solidFill>
                <a:srgbClr val="91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连接符: 曲线 47">
              <a:extLst>
                <a:ext uri="{FF2B5EF4-FFF2-40B4-BE49-F238E27FC236}">
                  <a16:creationId xmlns:a16="http://schemas.microsoft.com/office/drawing/2014/main" id="{A721DB5A-8D79-46FB-84EE-420B2CC0C1EB}"/>
                </a:ext>
              </a:extLst>
            </p:cNvPr>
            <p:cNvCxnSpPr>
              <a:cxnSpLocks/>
              <a:stCxn id="12" idx="2"/>
              <a:endCxn id="29" idx="0"/>
            </p:cNvCxnSpPr>
            <p:nvPr/>
          </p:nvCxnSpPr>
          <p:spPr>
            <a:xfrm rot="16200000" flipH="1">
              <a:off x="1434857" y="4044475"/>
              <a:ext cx="1211321" cy="737456"/>
            </a:xfrm>
            <a:prstGeom prst="curvedConnector3">
              <a:avLst/>
            </a:prstGeom>
            <a:ln>
              <a:solidFill>
                <a:srgbClr val="91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箭头: 下 50">
              <a:extLst>
                <a:ext uri="{FF2B5EF4-FFF2-40B4-BE49-F238E27FC236}">
                  <a16:creationId xmlns:a16="http://schemas.microsoft.com/office/drawing/2014/main" id="{DF6A8A82-910F-4208-BCAB-26148C370B28}"/>
                </a:ext>
              </a:extLst>
            </p:cNvPr>
            <p:cNvSpPr/>
            <p:nvPr/>
          </p:nvSpPr>
          <p:spPr>
            <a:xfrm>
              <a:off x="1537591" y="5803091"/>
              <a:ext cx="185323" cy="468563"/>
            </a:xfrm>
            <a:prstGeom prst="down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: 圆角 51">
              <a:extLst>
                <a:ext uri="{FF2B5EF4-FFF2-40B4-BE49-F238E27FC236}">
                  <a16:creationId xmlns:a16="http://schemas.microsoft.com/office/drawing/2014/main" id="{2AAD442C-B2DC-4452-9529-AAC58F159AA4}"/>
                </a:ext>
              </a:extLst>
            </p:cNvPr>
            <p:cNvSpPr/>
            <p:nvPr/>
          </p:nvSpPr>
          <p:spPr>
            <a:xfrm>
              <a:off x="883536" y="6302685"/>
              <a:ext cx="1678756" cy="468563"/>
            </a:xfrm>
            <a:prstGeom prst="roundRect">
              <a:avLst/>
            </a:prstGeom>
            <a:ln>
              <a:solidFill>
                <a:srgbClr val="91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dirty="0">
                  <a:solidFill>
                    <a:srgbClr val="666666"/>
                  </a:solidFill>
                  <a:latin typeface="Baskerville"/>
                </a:rPr>
                <a:t>Copy to Host</a:t>
              </a:r>
            </a:p>
          </p:txBody>
        </p:sp>
        <p:sp>
          <p:nvSpPr>
            <p:cNvPr id="56" name="文本框 55">
              <a:extLst>
                <a:ext uri="{FF2B5EF4-FFF2-40B4-BE49-F238E27FC236}">
                  <a16:creationId xmlns:a16="http://schemas.microsoft.com/office/drawing/2014/main" id="{70DD3454-2229-4E96-87E7-28A91654D978}"/>
                </a:ext>
              </a:extLst>
            </p:cNvPr>
            <p:cNvSpPr txBox="1"/>
            <p:nvPr/>
          </p:nvSpPr>
          <p:spPr>
            <a:xfrm>
              <a:off x="3137752" y="1682666"/>
              <a:ext cx="496949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0" lang="zh-CN" altLang="zh-CN" sz="18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Arial Unicode MS"/>
                  <a:ea typeface="JetBrains Mono"/>
                </a:rPr>
                <a:t> bits_rev &lt;&lt;&lt; ceil</a:t>
              </a:r>
              <a:r>
                <a:rPr kumimoji="0" lang="zh-CN" altLang="zh-CN" sz="1800" b="0" i="1" u="none" strike="noStrike" cap="none" normalizeH="0" baseline="0" dirty="0">
                  <a:ln>
                    <a:noFill/>
                  </a:ln>
                  <a:solidFill>
                    <a:srgbClr val="871094"/>
                  </a:solidFill>
                  <a:effectLst/>
                  <a:latin typeface="Arial Unicode MS"/>
                  <a:ea typeface="JetBrains Mono"/>
                </a:rPr>
                <a:t>(</a:t>
              </a:r>
              <a:r>
                <a:rPr kumimoji="0" lang="zh-CN" altLang="zh-CN" sz="18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Arial Unicode MS"/>
                  <a:ea typeface="JetBrains Mono"/>
                </a:rPr>
                <a:t>N / threads</a:t>
              </a:r>
              <a:r>
                <a:rPr kumimoji="0" lang="zh-CN" altLang="zh-CN" sz="1800" b="0" i="1" u="none" strike="noStrike" cap="none" normalizeH="0" baseline="0" dirty="0">
                  <a:ln>
                    <a:noFill/>
                  </a:ln>
                  <a:solidFill>
                    <a:srgbClr val="871094"/>
                  </a:solidFill>
                  <a:effectLst/>
                  <a:latin typeface="Arial Unicode MS"/>
                  <a:ea typeface="JetBrains Mono"/>
                </a:rPr>
                <a:t>)</a:t>
              </a:r>
              <a:r>
                <a:rPr kumimoji="0" lang="zh-CN" altLang="zh-CN" sz="18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Arial Unicode MS"/>
                  <a:ea typeface="JetBrains Mono"/>
                </a:rPr>
                <a:t>, threads &gt;&gt;&gt; ;</a:t>
              </a:r>
              <a:endParaRPr lang="zh-CN" altLang="en-US" dirty="0"/>
            </a:p>
          </p:txBody>
        </p: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A46E533F-8856-413E-9349-C575707C9921}"/>
                </a:ext>
              </a:extLst>
            </p:cNvPr>
            <p:cNvSpPr txBox="1"/>
            <p:nvPr/>
          </p:nvSpPr>
          <p:spPr>
            <a:xfrm>
              <a:off x="2286546" y="3162815"/>
              <a:ext cx="753359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0" lang="zh-CN" altLang="zh-CN" sz="18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Arial Unicode MS"/>
                  <a:ea typeface="JetBrains Mono"/>
                </a:rPr>
                <a:t>FFT_core_loop_paral</a:t>
              </a:r>
              <a:r>
                <a:rPr kumimoji="0" lang="en-US" altLang="zh-CN" sz="18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Arial Unicode MS"/>
                  <a:ea typeface="JetBrains Mono"/>
                </a:rPr>
                <a:t>l</a:t>
              </a:r>
              <a:r>
                <a:rPr kumimoji="0" lang="zh-CN" altLang="zh-CN" sz="18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Arial Unicode MS"/>
                  <a:ea typeface="JetBrains Mono"/>
                </a:rPr>
                <a:t>el &lt;&lt;&lt; ceil</a:t>
              </a:r>
              <a:r>
                <a:rPr kumimoji="0" lang="zh-CN" altLang="zh-CN" sz="1800" b="0" i="1" u="none" strike="noStrike" cap="none" normalizeH="0" baseline="0" dirty="0">
                  <a:ln>
                    <a:noFill/>
                  </a:ln>
                  <a:solidFill>
                    <a:srgbClr val="871094"/>
                  </a:solidFill>
                  <a:effectLst/>
                  <a:latin typeface="Arial Unicode MS"/>
                  <a:ea typeface="JetBrains Mono"/>
                </a:rPr>
                <a:t>(</a:t>
              </a:r>
              <a:r>
                <a:rPr kumimoji="0" lang="zh-CN" altLang="zh-CN" sz="18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Arial Unicode MS"/>
                  <a:ea typeface="JetBrains Mono"/>
                </a:rPr>
                <a:t>N / m / threads</a:t>
              </a:r>
              <a:r>
                <a:rPr kumimoji="0" lang="zh-CN" altLang="zh-CN" sz="1800" b="0" i="1" u="none" strike="noStrike" cap="none" normalizeH="0" baseline="0" dirty="0">
                  <a:ln>
                    <a:noFill/>
                  </a:ln>
                  <a:solidFill>
                    <a:srgbClr val="871094"/>
                  </a:solidFill>
                  <a:effectLst/>
                  <a:latin typeface="Arial Unicode MS"/>
                  <a:ea typeface="JetBrains Mono"/>
                </a:rPr>
                <a:t>)</a:t>
              </a:r>
              <a:r>
                <a:rPr kumimoji="0" lang="zh-CN" altLang="zh-CN" sz="18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Arial Unicode MS"/>
                  <a:ea typeface="JetBrains Mono"/>
                </a:rPr>
                <a:t>, threads &gt;&gt;&gt;</a:t>
              </a:r>
              <a:endParaRPr lang="zh-CN" altLang="en-US" dirty="0"/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2D427761-4145-44AE-ADFA-FEBE626C34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3309" y="3729304"/>
            <a:ext cx="7668232" cy="304194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8" name="文本框 37">
            <a:extLst>
              <a:ext uri="{FF2B5EF4-FFF2-40B4-BE49-F238E27FC236}">
                <a16:creationId xmlns:a16="http://schemas.microsoft.com/office/drawing/2014/main" id="{F920043F-ACBF-410B-9A0E-8DCD4D6F66EC}"/>
              </a:ext>
            </a:extLst>
          </p:cNvPr>
          <p:cNvSpPr txBox="1"/>
          <p:nvPr/>
        </p:nvSpPr>
        <p:spPr>
          <a:xfrm>
            <a:off x="10851709" y="6271654"/>
            <a:ext cx="4174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666666"/>
                </a:solidFill>
                <a:latin typeface="Baskerville"/>
              </a:rPr>
              <a:t>[7]</a:t>
            </a:r>
            <a:endParaRPr lang="zh-CN" altLang="en-US" dirty="0"/>
          </a:p>
        </p:txBody>
      </p:sp>
      <p:cxnSp>
        <p:nvCxnSpPr>
          <p:cNvPr id="39" name="连接符: 曲线 38">
            <a:extLst>
              <a:ext uri="{FF2B5EF4-FFF2-40B4-BE49-F238E27FC236}">
                <a16:creationId xmlns:a16="http://schemas.microsoft.com/office/drawing/2014/main" id="{4CA1A537-EB8D-4A62-82E6-F66F95099756}"/>
              </a:ext>
            </a:extLst>
          </p:cNvPr>
          <p:cNvCxnSpPr>
            <a:cxnSpLocks/>
            <a:stCxn id="5" idx="2"/>
            <a:endCxn id="21" idx="0"/>
          </p:cNvCxnSpPr>
          <p:nvPr/>
        </p:nvCxnSpPr>
        <p:spPr>
          <a:xfrm rot="16200000" flipH="1">
            <a:off x="1473019" y="964660"/>
            <a:ext cx="672333" cy="256895"/>
          </a:xfrm>
          <a:prstGeom prst="curvedConnector3">
            <a:avLst>
              <a:gd name="adj1" fmla="val 50000"/>
            </a:avLst>
          </a:prstGeom>
          <a:ln>
            <a:solidFill>
              <a:srgbClr val="91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12030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3ACFB83-8DFD-4FDA-B641-FC0366BB31E9}"/>
              </a:ext>
            </a:extLst>
          </p:cNvPr>
          <p:cNvSpPr txBox="1"/>
          <p:nvPr/>
        </p:nvSpPr>
        <p:spPr>
          <a:xfrm>
            <a:off x="0" y="-1"/>
            <a:ext cx="1219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altLang="zh-CN" sz="3200" b="0" i="0" strike="noStrike" dirty="0">
                <a:solidFill>
                  <a:srgbClr val="910000"/>
                </a:solidFill>
                <a:latin typeface="Baskerville"/>
              </a:rPr>
              <a:t>   </a:t>
            </a:r>
            <a:r>
              <a:rPr lang="en-US" altLang="zh-CN" sz="3200" u="sng" dirty="0">
                <a:solidFill>
                  <a:srgbClr val="910000"/>
                </a:solidFill>
                <a:latin typeface="Baskerville"/>
              </a:rPr>
              <a:t>FFT-GPU Based Method Benchmark</a:t>
            </a:r>
            <a:endParaRPr lang="zh-CN" altLang="en-US" sz="3200" u="sng" dirty="0"/>
          </a:p>
        </p:txBody>
      </p:sp>
      <p:graphicFrame>
        <p:nvGraphicFramePr>
          <p:cNvPr id="6" name="图表 5">
            <a:extLst>
              <a:ext uri="{FF2B5EF4-FFF2-40B4-BE49-F238E27FC236}">
                <a16:creationId xmlns:a16="http://schemas.microsoft.com/office/drawing/2014/main" id="{8961C289-C8DE-4D57-8469-2F92D78995A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50391053"/>
              </p:ext>
            </p:extLst>
          </p:nvPr>
        </p:nvGraphicFramePr>
        <p:xfrm>
          <a:off x="223026" y="1085384"/>
          <a:ext cx="7471315" cy="13678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图表 3">
            <a:extLst>
              <a:ext uri="{FF2B5EF4-FFF2-40B4-BE49-F238E27FC236}">
                <a16:creationId xmlns:a16="http://schemas.microsoft.com/office/drawing/2014/main" id="{CE10ED09-AE29-46E1-9FC2-7E1EA4A7CBF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66003796"/>
              </p:ext>
            </p:extLst>
          </p:nvPr>
        </p:nvGraphicFramePr>
        <p:xfrm>
          <a:off x="-81776" y="2609385"/>
          <a:ext cx="7776117" cy="41450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94C25EA5-C491-415C-A568-3EE864011F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1907681"/>
              </p:ext>
            </p:extLst>
          </p:nvPr>
        </p:nvGraphicFramePr>
        <p:xfrm>
          <a:off x="8869094" y="3186967"/>
          <a:ext cx="2215218" cy="31013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07609">
                  <a:extLst>
                    <a:ext uri="{9D8B030D-6E8A-4147-A177-3AD203B41FA5}">
                      <a16:colId xmlns:a16="http://schemas.microsoft.com/office/drawing/2014/main" val="2501187592"/>
                    </a:ext>
                  </a:extLst>
                </a:gridCol>
                <a:gridCol w="1107609">
                  <a:extLst>
                    <a:ext uri="{9D8B030D-6E8A-4147-A177-3AD203B41FA5}">
                      <a16:colId xmlns:a16="http://schemas.microsoft.com/office/drawing/2014/main" val="2566134279"/>
                    </a:ext>
                  </a:extLst>
                </a:gridCol>
              </a:tblGrid>
              <a:tr h="21561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order</a:t>
                      </a:r>
                      <a:endParaRPr lang="en-GB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times(</a:t>
                      </a:r>
                      <a:r>
                        <a:rPr lang="el-GR" sz="18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μ</a:t>
                      </a:r>
                      <a:r>
                        <a:rPr lang="en-GB" sz="18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s)</a:t>
                      </a:r>
                      <a:endParaRPr lang="en-GB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51818520"/>
                  </a:ext>
                </a:extLst>
              </a:tr>
              <a:tr h="215611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1000</a:t>
                      </a:r>
                      <a:endParaRPr lang="en-US" altLang="zh-CN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154181</a:t>
                      </a:r>
                      <a:endParaRPr lang="en-US" altLang="zh-CN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9667921"/>
                  </a:ext>
                </a:extLst>
              </a:tr>
              <a:tr h="215611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2000</a:t>
                      </a:r>
                      <a:endParaRPr lang="en-US" altLang="zh-CN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156935</a:t>
                      </a:r>
                      <a:endParaRPr lang="en-US" altLang="zh-CN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97709432"/>
                  </a:ext>
                </a:extLst>
              </a:tr>
              <a:tr h="215611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3000</a:t>
                      </a:r>
                      <a:endParaRPr lang="en-US" altLang="zh-CN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157233</a:t>
                      </a:r>
                      <a:endParaRPr lang="en-US" altLang="zh-CN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18156670"/>
                  </a:ext>
                </a:extLst>
              </a:tr>
              <a:tr h="215611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4000</a:t>
                      </a:r>
                      <a:endParaRPr lang="en-US" altLang="zh-CN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153390</a:t>
                      </a:r>
                      <a:endParaRPr lang="en-US" altLang="zh-CN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886535866"/>
                  </a:ext>
                </a:extLst>
              </a:tr>
              <a:tr h="215611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5000</a:t>
                      </a:r>
                      <a:endParaRPr lang="en-US" altLang="zh-CN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156434</a:t>
                      </a:r>
                      <a:endParaRPr lang="en-US" altLang="zh-CN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696915006"/>
                  </a:ext>
                </a:extLst>
              </a:tr>
              <a:tr h="215611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6000</a:t>
                      </a:r>
                      <a:endParaRPr lang="en-US" altLang="zh-CN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160146</a:t>
                      </a:r>
                      <a:endParaRPr lang="en-US" altLang="zh-CN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47290723"/>
                  </a:ext>
                </a:extLst>
              </a:tr>
              <a:tr h="215611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7000</a:t>
                      </a:r>
                      <a:endParaRPr lang="en-US" altLang="zh-CN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160861</a:t>
                      </a:r>
                      <a:endParaRPr lang="en-US" altLang="zh-CN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068639364"/>
                  </a:ext>
                </a:extLst>
              </a:tr>
              <a:tr h="215611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8000</a:t>
                      </a:r>
                      <a:endParaRPr lang="en-US" altLang="zh-CN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157947</a:t>
                      </a:r>
                      <a:endParaRPr lang="en-US" altLang="zh-CN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151219315"/>
                  </a:ext>
                </a:extLst>
              </a:tr>
              <a:tr h="215611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9000</a:t>
                      </a:r>
                      <a:endParaRPr lang="en-US" altLang="zh-CN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160130</a:t>
                      </a:r>
                      <a:endParaRPr lang="en-US" altLang="zh-CN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53859508"/>
                  </a:ext>
                </a:extLst>
              </a:tr>
              <a:tr h="215611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10000</a:t>
                      </a:r>
                      <a:endParaRPr lang="en-US" altLang="zh-CN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157857</a:t>
                      </a:r>
                      <a:endParaRPr lang="en-US" altLang="zh-CN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871006951"/>
                  </a:ext>
                </a:extLst>
              </a:tr>
            </a:tbl>
          </a:graphicData>
        </a:graphic>
      </p:graphicFrame>
      <p:graphicFrame>
        <p:nvGraphicFramePr>
          <p:cNvPr id="8" name="图表 7">
            <a:extLst>
              <a:ext uri="{FF2B5EF4-FFF2-40B4-BE49-F238E27FC236}">
                <a16:creationId xmlns:a16="http://schemas.microsoft.com/office/drawing/2014/main" id="{2643608E-2D0A-4BD6-AF41-31C906ED90D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81368614"/>
              </p:ext>
            </p:extLst>
          </p:nvPr>
        </p:nvGraphicFramePr>
        <p:xfrm>
          <a:off x="7786275" y="0"/>
          <a:ext cx="4182699" cy="33315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11117044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3ACFB83-8DFD-4FDA-B641-FC0366BB31E9}"/>
              </a:ext>
            </a:extLst>
          </p:cNvPr>
          <p:cNvSpPr txBox="1"/>
          <p:nvPr/>
        </p:nvSpPr>
        <p:spPr>
          <a:xfrm>
            <a:off x="0" y="-1"/>
            <a:ext cx="1219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altLang="zh-CN" sz="3200" b="0" i="0" strike="noStrike" dirty="0">
                <a:solidFill>
                  <a:srgbClr val="910000"/>
                </a:solidFill>
                <a:latin typeface="Baskerville"/>
              </a:rPr>
              <a:t>   </a:t>
            </a:r>
            <a:r>
              <a:rPr lang="en-US" altLang="zh-CN" sz="3200" b="0" i="0" u="sng" strike="noStrike" dirty="0">
                <a:solidFill>
                  <a:srgbClr val="910000"/>
                </a:solidFill>
                <a:latin typeface="Baskerville"/>
              </a:rPr>
              <a:t>C</a:t>
            </a:r>
            <a:r>
              <a:rPr lang="en-US" altLang="zh-CN" sz="3200" u="sng" dirty="0">
                <a:solidFill>
                  <a:srgbClr val="910000"/>
                </a:solidFill>
                <a:latin typeface="Baskerville"/>
              </a:rPr>
              <a:t>omparison</a:t>
            </a:r>
            <a:endParaRPr lang="zh-CN" altLang="en-US" sz="3200" u="sng" dirty="0"/>
          </a:p>
        </p:txBody>
      </p:sp>
      <p:graphicFrame>
        <p:nvGraphicFramePr>
          <p:cNvPr id="9" name="图表 8">
            <a:extLst>
              <a:ext uri="{FF2B5EF4-FFF2-40B4-BE49-F238E27FC236}">
                <a16:creationId xmlns:a16="http://schemas.microsoft.com/office/drawing/2014/main" id="{DB574F6F-24D7-43F6-97F0-77051DAB91C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53942850"/>
              </p:ext>
            </p:extLst>
          </p:nvPr>
        </p:nvGraphicFramePr>
        <p:xfrm>
          <a:off x="162066" y="760264"/>
          <a:ext cx="9073374" cy="19521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" name="图表 9">
            <a:extLst>
              <a:ext uri="{FF2B5EF4-FFF2-40B4-BE49-F238E27FC236}">
                <a16:creationId xmlns:a16="http://schemas.microsoft.com/office/drawing/2014/main" id="{C120E6F5-90E7-401F-988B-37DBCDFD568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37712394"/>
              </p:ext>
            </p:extLst>
          </p:nvPr>
        </p:nvGraphicFramePr>
        <p:xfrm>
          <a:off x="162066" y="3077174"/>
          <a:ext cx="4723161" cy="33053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2" name="图表 11">
            <a:extLst>
              <a:ext uri="{FF2B5EF4-FFF2-40B4-BE49-F238E27FC236}">
                <a16:creationId xmlns:a16="http://schemas.microsoft.com/office/drawing/2014/main" id="{3E8E591D-3584-4732-9406-83DA1FECB57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49575865"/>
              </p:ext>
            </p:extLst>
          </p:nvPr>
        </p:nvGraphicFramePr>
        <p:xfrm>
          <a:off x="6096000" y="2712402"/>
          <a:ext cx="4511040" cy="33853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11968896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FEADF14-7557-4B9B-909C-A081FFF651B1}"/>
              </a:ext>
            </a:extLst>
          </p:cNvPr>
          <p:cNvSpPr txBox="1"/>
          <p:nvPr/>
        </p:nvSpPr>
        <p:spPr>
          <a:xfrm>
            <a:off x="0" y="-1"/>
            <a:ext cx="1219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altLang="zh-CN" sz="3200" b="0" i="0" strike="noStrike" dirty="0">
                <a:solidFill>
                  <a:srgbClr val="910000"/>
                </a:solidFill>
                <a:latin typeface="Baskerville"/>
              </a:rPr>
              <a:t>   </a:t>
            </a:r>
            <a:r>
              <a:rPr lang="en-US" altLang="zh-CN" sz="3200" b="0" i="0" u="sng" strike="noStrike" dirty="0">
                <a:solidFill>
                  <a:srgbClr val="910000"/>
                </a:solidFill>
                <a:latin typeface="Baskerville"/>
              </a:rPr>
              <a:t>More?</a:t>
            </a:r>
            <a:endParaRPr lang="zh-CN" altLang="en-US" sz="3200" u="sng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45330FF-38B7-48E4-86C9-DD41CA14DDC9}"/>
              </a:ext>
            </a:extLst>
          </p:cNvPr>
          <p:cNvSpPr txBox="1"/>
          <p:nvPr/>
        </p:nvSpPr>
        <p:spPr>
          <a:xfrm>
            <a:off x="916176" y="1606884"/>
            <a:ext cx="2955237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CN" sz="3600" dirty="0">
                <a:solidFill>
                  <a:srgbClr val="666666"/>
                </a:solidFill>
                <a:latin typeface="Baskerville"/>
              </a:rPr>
              <a:t>Memory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CN" sz="3600" dirty="0">
                <a:solidFill>
                  <a:srgbClr val="666666"/>
                </a:solidFill>
                <a:latin typeface="Baskerville"/>
              </a:rPr>
              <a:t>Threads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CN" sz="3600" dirty="0">
                <a:solidFill>
                  <a:srgbClr val="666666"/>
                </a:solidFill>
                <a:latin typeface="Baskerville"/>
              </a:rPr>
              <a:t>Algorithm</a:t>
            </a:r>
          </a:p>
          <a:p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3509964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FEADF14-7557-4B9B-909C-A081FFF651B1}"/>
              </a:ext>
            </a:extLst>
          </p:cNvPr>
          <p:cNvSpPr txBox="1"/>
          <p:nvPr/>
        </p:nvSpPr>
        <p:spPr>
          <a:xfrm>
            <a:off x="0" y="-1"/>
            <a:ext cx="1219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altLang="zh-CN" sz="3200" b="0" i="0" strike="noStrike" dirty="0">
                <a:solidFill>
                  <a:srgbClr val="910000"/>
                </a:solidFill>
                <a:latin typeface="Baskerville"/>
              </a:rPr>
              <a:t>   </a:t>
            </a:r>
            <a:r>
              <a:rPr lang="en-US" altLang="zh-CN" sz="3200" b="0" i="0" u="sng" strike="noStrike" dirty="0">
                <a:solidFill>
                  <a:srgbClr val="910000"/>
                </a:solidFill>
                <a:latin typeface="Baskerville"/>
              </a:rPr>
              <a:t>More</a:t>
            </a:r>
            <a:r>
              <a:rPr lang="en-US" altLang="zh-CN" sz="3200" u="sng" dirty="0">
                <a:solidFill>
                  <a:srgbClr val="910000"/>
                </a:solidFill>
                <a:latin typeface="Baskerville"/>
              </a:rPr>
              <a:t>?</a:t>
            </a:r>
            <a:endParaRPr lang="zh-CN" altLang="en-US" sz="3200" u="sng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893E802-F029-41CB-92FF-C200FF3464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7946" y="584774"/>
            <a:ext cx="5995015" cy="350878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2A00A71-4CD2-46AA-B6DD-F99D435B8B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930162"/>
            <a:ext cx="8373335" cy="2927838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31CBE61D-0EE3-4EF8-83B6-C6BA131898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78630" y="292385"/>
            <a:ext cx="3849247" cy="6538323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113014D3-7A57-4F72-B57B-373F0E01287D}"/>
              </a:ext>
            </a:extLst>
          </p:cNvPr>
          <p:cNvSpPr txBox="1"/>
          <p:nvPr/>
        </p:nvSpPr>
        <p:spPr>
          <a:xfrm>
            <a:off x="2836204" y="27292"/>
            <a:ext cx="1068485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666666"/>
                </a:solidFill>
                <a:latin typeface="Baskerville"/>
              </a:rPr>
              <a:t>[7] Fan Zhang, Chen Hu, </a:t>
            </a:r>
            <a:r>
              <a:rPr lang="en-US" altLang="zh-CN" sz="1800" dirty="0" err="1">
                <a:solidFill>
                  <a:srgbClr val="666666"/>
                </a:solidFill>
                <a:latin typeface="Baskerville"/>
              </a:rPr>
              <a:t>Qiang</a:t>
            </a:r>
            <a:r>
              <a:rPr lang="en-US" altLang="zh-CN" sz="1800" dirty="0">
                <a:solidFill>
                  <a:srgbClr val="666666"/>
                </a:solidFill>
                <a:latin typeface="Baskerville"/>
              </a:rPr>
              <a:t> Yin and Wei Hu. </a:t>
            </a:r>
          </a:p>
          <a:p>
            <a:r>
              <a:rPr lang="en-US" altLang="zh-CN" sz="1800" dirty="0">
                <a:solidFill>
                  <a:srgbClr val="666666"/>
                </a:solidFill>
                <a:latin typeface="Baskerville"/>
              </a:rPr>
              <a:t>     “A GPU Based Memory Optimized Parallel Method For FFT Implementation” </a:t>
            </a:r>
          </a:p>
          <a:p>
            <a:r>
              <a:rPr lang="en-US" altLang="zh-CN" sz="1800" dirty="0">
                <a:solidFill>
                  <a:srgbClr val="666666"/>
                </a:solidFill>
                <a:latin typeface="Baskerville"/>
              </a:rPr>
              <a:t>     </a:t>
            </a:r>
            <a:r>
              <a:rPr lang="en-US" altLang="zh-CN" sz="1800" dirty="0" err="1">
                <a:solidFill>
                  <a:srgbClr val="666666"/>
                </a:solidFill>
                <a:latin typeface="Baskerville"/>
              </a:rPr>
              <a:t>arXiv</a:t>
            </a:r>
            <a:r>
              <a:rPr lang="en-US" altLang="zh-CN" sz="1800" dirty="0">
                <a:solidFill>
                  <a:srgbClr val="666666"/>
                </a:solidFill>
                <a:latin typeface="Baskerville"/>
              </a:rPr>
              <a:t>: Distributed, Parallel, and Cluster Computing (2017): n. </a:t>
            </a:r>
            <a:r>
              <a:rPr lang="en-US" altLang="zh-CN" sz="1800" dirty="0" err="1">
                <a:solidFill>
                  <a:srgbClr val="666666"/>
                </a:solidFill>
                <a:latin typeface="Baskerville"/>
              </a:rPr>
              <a:t>pag</a:t>
            </a:r>
            <a:r>
              <a:rPr lang="en-US" altLang="zh-CN" sz="1800" dirty="0">
                <a:solidFill>
                  <a:srgbClr val="666666"/>
                </a:solidFill>
                <a:latin typeface="Baskerville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573739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8CF686F2-2891-4292-AE90-87F34D0E81D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659"/>
          <a:stretch/>
        </p:blipFill>
        <p:spPr>
          <a:xfrm>
            <a:off x="0" y="0"/>
            <a:ext cx="11867882" cy="6102548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67FD2868-76E0-4AC2-B6BE-8AB81D08ADF6}"/>
              </a:ext>
            </a:extLst>
          </p:cNvPr>
          <p:cNvSpPr txBox="1"/>
          <p:nvPr/>
        </p:nvSpPr>
        <p:spPr>
          <a:xfrm>
            <a:off x="0" y="5934670"/>
            <a:ext cx="12192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666666"/>
                </a:solidFill>
                <a:latin typeface="Baskerville"/>
              </a:rPr>
              <a:t>[6] Yu-</a:t>
            </a:r>
            <a:r>
              <a:rPr lang="en-US" altLang="zh-CN" sz="1800" dirty="0" err="1">
                <a:solidFill>
                  <a:srgbClr val="666666"/>
                </a:solidFill>
                <a:latin typeface="Baskerville"/>
              </a:rPr>
              <a:t>hsuan</a:t>
            </a:r>
            <a:r>
              <a:rPr lang="en-US" altLang="zh-CN" sz="1800" dirty="0">
                <a:solidFill>
                  <a:srgbClr val="666666"/>
                </a:solidFill>
                <a:latin typeface="Baskerville"/>
              </a:rPr>
              <a:t> Shih, Garrett Wright, Joakim </a:t>
            </a:r>
            <a:r>
              <a:rPr lang="en-US" altLang="zh-CN" sz="1800" dirty="0" err="1">
                <a:solidFill>
                  <a:srgbClr val="666666"/>
                </a:solidFill>
                <a:latin typeface="Baskerville"/>
              </a:rPr>
              <a:t>Andén</a:t>
            </a:r>
            <a:r>
              <a:rPr lang="en-US" altLang="zh-CN" sz="1800" dirty="0">
                <a:solidFill>
                  <a:srgbClr val="666666"/>
                </a:solidFill>
                <a:latin typeface="Baskerville"/>
              </a:rPr>
              <a:t>, Johannes </a:t>
            </a:r>
            <a:r>
              <a:rPr lang="en-US" altLang="zh-CN" sz="1800" dirty="0" err="1">
                <a:solidFill>
                  <a:srgbClr val="666666"/>
                </a:solidFill>
                <a:latin typeface="Baskerville"/>
              </a:rPr>
              <a:t>Blaschke</a:t>
            </a:r>
            <a:r>
              <a:rPr lang="en-US" altLang="zh-CN" sz="1800" dirty="0">
                <a:solidFill>
                  <a:srgbClr val="666666"/>
                </a:solidFill>
                <a:latin typeface="Baskerville"/>
              </a:rPr>
              <a:t> and Alex H. Barnett. </a:t>
            </a:r>
          </a:p>
          <a:p>
            <a:r>
              <a:rPr lang="en-US" altLang="zh-CN" sz="1800" dirty="0">
                <a:solidFill>
                  <a:srgbClr val="666666"/>
                </a:solidFill>
                <a:latin typeface="Baskerville"/>
              </a:rPr>
              <a:t>     “</a:t>
            </a:r>
            <a:r>
              <a:rPr lang="en-US" altLang="zh-CN" sz="1800" dirty="0" err="1">
                <a:solidFill>
                  <a:srgbClr val="666666"/>
                </a:solidFill>
                <a:latin typeface="Baskerville"/>
              </a:rPr>
              <a:t>cuFINUFFT</a:t>
            </a:r>
            <a:r>
              <a:rPr lang="en-US" altLang="zh-CN" sz="1800" dirty="0">
                <a:solidFill>
                  <a:srgbClr val="666666"/>
                </a:solidFill>
                <a:latin typeface="Baskerville"/>
              </a:rPr>
              <a:t>: a load-balanced GPU library for general-purpose nonuniform FFTs” </a:t>
            </a:r>
          </a:p>
          <a:p>
            <a:r>
              <a:rPr lang="en-US" altLang="zh-CN" sz="1800" dirty="0">
                <a:solidFill>
                  <a:srgbClr val="666666"/>
                </a:solidFill>
                <a:latin typeface="Baskerville"/>
              </a:rPr>
              <a:t>     International Parallel and Distributed Processing Symposium (2021).</a:t>
            </a:r>
          </a:p>
        </p:txBody>
      </p:sp>
    </p:spTree>
    <p:extLst>
      <p:ext uri="{BB962C8B-B14F-4D97-AF65-F5344CB8AC3E}">
        <p14:creationId xmlns:p14="http://schemas.microsoft.com/office/powerpoint/2010/main" val="39633135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3ACFB83-8DFD-4FDA-B641-FC0366BB31E9}"/>
              </a:ext>
            </a:extLst>
          </p:cNvPr>
          <p:cNvSpPr txBox="1"/>
          <p:nvPr/>
        </p:nvSpPr>
        <p:spPr>
          <a:xfrm>
            <a:off x="0" y="-1"/>
            <a:ext cx="1219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altLang="zh-CN" sz="3200" b="0" i="0" strike="noStrike" dirty="0">
                <a:solidFill>
                  <a:srgbClr val="910000"/>
                </a:solidFill>
                <a:latin typeface="Baskerville"/>
              </a:rPr>
              <a:t>   </a:t>
            </a:r>
            <a:r>
              <a:rPr lang="en-US" altLang="zh-CN" sz="3200" u="sng" dirty="0">
                <a:solidFill>
                  <a:srgbClr val="910000"/>
                </a:solidFill>
                <a:latin typeface="Baskerville"/>
              </a:rPr>
              <a:t>R</a:t>
            </a:r>
            <a:r>
              <a:rPr lang="en-US" altLang="zh-CN" sz="3200" b="0" i="0" u="sng" strike="noStrike" dirty="0">
                <a:solidFill>
                  <a:srgbClr val="910000"/>
                </a:solidFill>
                <a:latin typeface="Baskerville"/>
              </a:rPr>
              <a:t>eference</a:t>
            </a:r>
            <a:endParaRPr lang="zh-CN" altLang="en-US" sz="3200" u="sng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D072355-D52E-4147-A138-73BB564958CC}"/>
              </a:ext>
            </a:extLst>
          </p:cNvPr>
          <p:cNvSpPr txBox="1"/>
          <p:nvPr/>
        </p:nvSpPr>
        <p:spPr>
          <a:xfrm>
            <a:off x="0" y="925581"/>
            <a:ext cx="15182850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666666"/>
                </a:solidFill>
                <a:latin typeface="Baskerville"/>
              </a:rPr>
              <a:t>[0] </a:t>
            </a:r>
            <a:r>
              <a:rPr lang="en-US" altLang="zh-CN" sz="2400" dirty="0">
                <a:solidFill>
                  <a:srgbClr val="666666"/>
                </a:solidFill>
                <a:latin typeface="Baskerville"/>
                <a:hlinkClick r:id="rId3"/>
              </a:rPr>
              <a:t>https://docs.nvidia.com/cuda/cufft/index.html</a:t>
            </a:r>
            <a:endParaRPr lang="en-US" altLang="zh-CN" sz="2400" dirty="0">
              <a:solidFill>
                <a:srgbClr val="666666"/>
              </a:solidFill>
              <a:latin typeface="Baskerville"/>
            </a:endParaRPr>
          </a:p>
          <a:p>
            <a:r>
              <a:rPr lang="en-US" altLang="zh-CN" sz="2400" dirty="0">
                <a:solidFill>
                  <a:srgbClr val="666666"/>
                </a:solidFill>
                <a:latin typeface="Baskerville"/>
              </a:rPr>
              <a:t>[2] </a:t>
            </a:r>
            <a:r>
              <a:rPr lang="en-US" altLang="zh-CN" sz="2400" dirty="0">
                <a:solidFill>
                  <a:srgbClr val="666666"/>
                </a:solidFill>
                <a:latin typeface="Baskerville"/>
                <a:hlinkClick r:id="rId4"/>
              </a:rPr>
              <a:t>https://developer.nvidia.com/cuda-example</a:t>
            </a:r>
            <a:endParaRPr lang="en-US" altLang="zh-CN" sz="2400" dirty="0">
              <a:solidFill>
                <a:srgbClr val="666666"/>
              </a:solidFill>
              <a:latin typeface="Baskerville"/>
            </a:endParaRPr>
          </a:p>
          <a:p>
            <a:r>
              <a:rPr lang="en-US" altLang="zh-CN" sz="2400" dirty="0">
                <a:solidFill>
                  <a:srgbClr val="666666"/>
                </a:solidFill>
                <a:latin typeface="Baskerville"/>
              </a:rPr>
              <a:t>[3] </a:t>
            </a:r>
            <a:r>
              <a:rPr lang="en-US" altLang="zh-CN" sz="2400" dirty="0">
                <a:solidFill>
                  <a:srgbClr val="666666"/>
                </a:solidFill>
                <a:latin typeface="Baskerville"/>
                <a:hlinkClick r:id="rId5"/>
              </a:rPr>
              <a:t>https://docs.nvidia.com/cuda/archive/11.3.0/pdf/CUDA_Math_API.pdf</a:t>
            </a:r>
            <a:r>
              <a:rPr lang="en-US" altLang="zh-CN" sz="2400" dirty="0">
                <a:solidFill>
                  <a:srgbClr val="666666"/>
                </a:solidFill>
                <a:latin typeface="Baskerville"/>
              </a:rPr>
              <a:t> </a:t>
            </a:r>
          </a:p>
          <a:p>
            <a:r>
              <a:rPr lang="en-US" altLang="zh-CN" sz="2400" dirty="0">
                <a:solidFill>
                  <a:srgbClr val="666666"/>
                </a:solidFill>
                <a:latin typeface="Baskerville"/>
              </a:rPr>
              <a:t>[4] </a:t>
            </a:r>
            <a:r>
              <a:rPr lang="en-US" altLang="zh-CN" sz="2400" dirty="0">
                <a:solidFill>
                  <a:srgbClr val="666666"/>
                </a:solidFill>
                <a:latin typeface="Baskerville"/>
                <a:hlinkClick r:id="rId6"/>
              </a:rPr>
              <a:t>https://zhuanlan.zhihu.com/p/110897470</a:t>
            </a:r>
            <a:r>
              <a:rPr lang="en-US" altLang="zh-CN" sz="2400" dirty="0">
                <a:solidFill>
                  <a:srgbClr val="666666"/>
                </a:solidFill>
                <a:latin typeface="Baskerville"/>
              </a:rPr>
              <a:t>  </a:t>
            </a:r>
          </a:p>
          <a:p>
            <a:r>
              <a:rPr lang="en-US" altLang="zh-CN" sz="2400" dirty="0">
                <a:solidFill>
                  <a:srgbClr val="666666"/>
                </a:solidFill>
                <a:latin typeface="Baskerville"/>
              </a:rPr>
              <a:t>[5] Kenneth Moreland and Edward Angel. “The FFT on a GPU” </a:t>
            </a:r>
          </a:p>
          <a:p>
            <a:r>
              <a:rPr lang="en-US" altLang="zh-CN" sz="2400" dirty="0">
                <a:solidFill>
                  <a:srgbClr val="666666"/>
                </a:solidFill>
                <a:latin typeface="Baskerville"/>
              </a:rPr>
              <a:t>     SIGGRAPH/EUROGRAPHICS Conference On Graphics Hardware (2003).</a:t>
            </a:r>
          </a:p>
          <a:p>
            <a:r>
              <a:rPr lang="en-US" altLang="zh-CN" sz="2400" dirty="0">
                <a:solidFill>
                  <a:srgbClr val="666666"/>
                </a:solidFill>
                <a:latin typeface="Baskerville"/>
              </a:rPr>
              <a:t>[6] Yu-hsuan Shih, Garrett Wright, Joakim Andén, Johannes Blaschke and Alex H. Barnett. </a:t>
            </a:r>
          </a:p>
          <a:p>
            <a:r>
              <a:rPr lang="en-US" altLang="zh-CN" sz="2400" dirty="0">
                <a:solidFill>
                  <a:srgbClr val="666666"/>
                </a:solidFill>
                <a:latin typeface="Baskerville"/>
              </a:rPr>
              <a:t>     “cuFINUFFT: a load-balanced GPU library for general-purpose nonuniform FFTs” </a:t>
            </a:r>
          </a:p>
          <a:p>
            <a:r>
              <a:rPr lang="en-US" altLang="zh-CN" sz="2400" dirty="0">
                <a:solidFill>
                  <a:srgbClr val="666666"/>
                </a:solidFill>
                <a:latin typeface="Baskerville"/>
              </a:rPr>
              <a:t>     International Parallel and Distributed Processing Symposium (2021).</a:t>
            </a:r>
          </a:p>
          <a:p>
            <a:r>
              <a:rPr lang="en-US" altLang="zh-CN" sz="2400" dirty="0">
                <a:solidFill>
                  <a:srgbClr val="666666"/>
                </a:solidFill>
                <a:latin typeface="Baskerville"/>
              </a:rPr>
              <a:t>[7] Fan Zhang, Chen Hu, Qiang Yin and Wei Hu. </a:t>
            </a:r>
          </a:p>
          <a:p>
            <a:r>
              <a:rPr lang="en-US" altLang="zh-CN" sz="2400" dirty="0">
                <a:solidFill>
                  <a:srgbClr val="666666"/>
                </a:solidFill>
                <a:latin typeface="Baskerville"/>
              </a:rPr>
              <a:t>     “A GPU Based Memory Optimized Parallel Method For FFT Implementation” </a:t>
            </a:r>
          </a:p>
          <a:p>
            <a:r>
              <a:rPr lang="en-US" altLang="zh-CN" sz="2400" dirty="0">
                <a:solidFill>
                  <a:srgbClr val="666666"/>
                </a:solidFill>
                <a:latin typeface="Baskerville"/>
              </a:rPr>
              <a:t>     arXiv: Distributed, Parallel, and Cluster Computing (2017): n. pag.</a:t>
            </a:r>
          </a:p>
          <a:p>
            <a:r>
              <a:rPr lang="en-US" altLang="zh-CN" sz="2400" dirty="0">
                <a:solidFill>
                  <a:srgbClr val="666666"/>
                </a:solidFill>
                <a:latin typeface="Baskerville"/>
              </a:rPr>
              <a:t>[8] Amir Gholami, Judith Hill, Dhairya Malhotra and George Biros. </a:t>
            </a:r>
          </a:p>
          <a:p>
            <a:r>
              <a:rPr lang="en-US" altLang="zh-CN" sz="2400" dirty="0">
                <a:solidFill>
                  <a:srgbClr val="666666"/>
                </a:solidFill>
                <a:latin typeface="Baskerville"/>
              </a:rPr>
              <a:t>     “AccFFT: A library for distributed-memory FFT on CPU and GPU architectures” </a:t>
            </a:r>
          </a:p>
          <a:p>
            <a:r>
              <a:rPr lang="en-US" altLang="zh-CN" sz="2400" dirty="0">
                <a:solidFill>
                  <a:srgbClr val="666666"/>
                </a:solidFill>
                <a:latin typeface="Baskerville"/>
              </a:rPr>
              <a:t>     arXiv: Distributed, Parallel, and Cluster Computing (2015): n. pag.</a:t>
            </a:r>
          </a:p>
          <a:p>
            <a:r>
              <a:rPr lang="en-US" altLang="zh-CN" sz="2400" dirty="0">
                <a:solidFill>
                  <a:srgbClr val="666666"/>
                </a:solidFill>
                <a:latin typeface="Baskerville"/>
              </a:rPr>
              <a:t>[9] C.L.R.S.  “Introduction to Algorithms”</a:t>
            </a:r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689648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3ACFB83-8DFD-4FDA-B641-FC0366BB31E9}"/>
              </a:ext>
            </a:extLst>
          </p:cNvPr>
          <p:cNvSpPr txBox="1"/>
          <p:nvPr/>
        </p:nvSpPr>
        <p:spPr>
          <a:xfrm>
            <a:off x="0" y="-1"/>
            <a:ext cx="1219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altLang="zh-CN" sz="3200" b="0" i="0" strike="noStrike" dirty="0">
                <a:solidFill>
                  <a:srgbClr val="910000"/>
                </a:solidFill>
                <a:latin typeface="Baskerville"/>
              </a:rPr>
              <a:t>   </a:t>
            </a:r>
            <a:r>
              <a:rPr lang="en-GB" altLang="zh-CN" sz="3200" b="0" i="0" u="sng" strike="noStrike" dirty="0">
                <a:solidFill>
                  <a:srgbClr val="910000"/>
                </a:solidFill>
                <a:latin typeface="Baskerville"/>
              </a:rPr>
              <a:t>Overview of Polynomial Multiplication                                                    </a:t>
            </a:r>
            <a:endParaRPr lang="zh-CN" altLang="en-US" sz="3200" u="sng" dirty="0"/>
          </a:p>
        </p:txBody>
      </p:sp>
      <p:pic>
        <p:nvPicPr>
          <p:cNvPr id="14" name="图片 13" descr="\documentclass{article}&#10;\usepackage{amsmath}&#10;\pagestyle{empty}&#10;\begin{document}&#10;&#10;$$&#10;A(x)=\sum_{j=0}^{n-1}a_jx^j&#10;$$&#10;&#10;&#10;\end{document}" title="IguanaTex Bitmap Display">
            <a:extLst>
              <a:ext uri="{FF2B5EF4-FFF2-40B4-BE49-F238E27FC236}">
                <a16:creationId xmlns:a16="http://schemas.microsoft.com/office/drawing/2014/main" id="{2168C1DA-D05A-4AFC-9DFE-A2798A7F4F0E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4190" y="1354754"/>
            <a:ext cx="1749333" cy="768000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33430F1C-BAFA-4B50-8D8D-4335789BA9BA}"/>
              </a:ext>
            </a:extLst>
          </p:cNvPr>
          <p:cNvSpPr txBox="1"/>
          <p:nvPr/>
        </p:nvSpPr>
        <p:spPr>
          <a:xfrm>
            <a:off x="1198485" y="843379"/>
            <a:ext cx="2393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zh-CN" sz="1800" b="0" i="0" u="none" strike="noStrike" dirty="0">
                <a:solidFill>
                  <a:srgbClr val="666666"/>
                </a:solidFill>
                <a:latin typeface="Baskerville"/>
              </a:rPr>
              <a:t>Given two polynomials :</a:t>
            </a:r>
            <a:endParaRPr lang="zh-CN" altLang="en-US" dirty="0"/>
          </a:p>
        </p:txBody>
      </p:sp>
      <p:pic>
        <p:nvPicPr>
          <p:cNvPr id="17" name="图片 16" descr="\documentclass{article}&#10;\usepackage{amsmath}&#10;\pagestyle{empty}&#10;\begin{document}&#10;$$&#10;B(x)=\sum_{j=0}^{n-1}b_jx^j&#10;$$&#10;&#10;&#10;&#10;\end{document}" title="IguanaTex Bitmap Display">
            <a:extLst>
              <a:ext uri="{FF2B5EF4-FFF2-40B4-BE49-F238E27FC236}">
                <a16:creationId xmlns:a16="http://schemas.microsoft.com/office/drawing/2014/main" id="{706C343F-721F-4D1B-8DB5-FECE7CC8CDF1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6183" y="1354754"/>
            <a:ext cx="1737143" cy="768000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7E199F28-D802-4DE1-AF68-139A0A88C207}"/>
              </a:ext>
            </a:extLst>
          </p:cNvPr>
          <p:cNvSpPr txBox="1"/>
          <p:nvPr/>
        </p:nvSpPr>
        <p:spPr>
          <a:xfrm>
            <a:off x="1198485" y="2264797"/>
            <a:ext cx="3090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zh-CN" sz="1800" b="0" i="0" u="none" strike="noStrike" dirty="0">
                <a:solidFill>
                  <a:srgbClr val="666666"/>
                </a:solidFill>
                <a:latin typeface="Baskerville"/>
              </a:rPr>
              <a:t>The multiplication will be like  :</a:t>
            </a:r>
            <a:endParaRPr lang="zh-CN" altLang="en-US" dirty="0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1E6C11A7-CB88-4316-B1CA-FAEB5494BC05}"/>
              </a:ext>
            </a:extLst>
          </p:cNvPr>
          <p:cNvGrpSpPr/>
          <p:nvPr/>
        </p:nvGrpSpPr>
        <p:grpSpPr>
          <a:xfrm>
            <a:off x="3443808" y="2634129"/>
            <a:ext cx="3995518" cy="817900"/>
            <a:chOff x="3443808" y="2634129"/>
            <a:chExt cx="3995518" cy="817900"/>
          </a:xfrm>
        </p:grpSpPr>
        <p:pic>
          <p:nvPicPr>
            <p:cNvPr id="20" name="图片 19" descr="\documentclass{article}&#10;\usepackage{amsmath}&#10;\pagestyle{empty}&#10;\begin{document}&#10;&#10;$$&#10;C(x)=\sum_{j=0}^{2n-2}c_jx^j &#10;$$&#10;&#10;&#10;\end{document}" title="IguanaTex Bitmap Display">
              <a:extLst>
                <a:ext uri="{FF2B5EF4-FFF2-40B4-BE49-F238E27FC236}">
                  <a16:creationId xmlns:a16="http://schemas.microsoft.com/office/drawing/2014/main" id="{1E3F8278-BEDC-4C33-837E-4473A4885099}"/>
                </a:ext>
              </a:extLst>
            </p:cNvPr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43808" y="2684029"/>
              <a:ext cx="1830095" cy="768000"/>
            </a:xfrm>
            <a:prstGeom prst="rect">
              <a:avLst/>
            </a:prstGeom>
          </p:spPr>
        </p:pic>
        <p:pic>
          <p:nvPicPr>
            <p:cNvPr id="22" name="图片 21" descr="\documentclass{article}&#10;\usepackage{amsmath}&#10;\pagestyle{empty}&#10;\begin{document}&#10;&#10;$$&#10;c_j= \sum_{k=0}^{j}a_k b_{j-k}&#10;$$&#10;&#10;&#10;\end{document}" title="IguanaTex Bitmap Display">
              <a:extLst>
                <a:ext uri="{FF2B5EF4-FFF2-40B4-BE49-F238E27FC236}">
                  <a16:creationId xmlns:a16="http://schemas.microsoft.com/office/drawing/2014/main" id="{BFF4AE3F-FA38-4BCC-80F3-F663CF4EB657}"/>
                </a:ext>
              </a:extLst>
            </p:cNvPr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66183" y="2634129"/>
              <a:ext cx="1673143" cy="752762"/>
            </a:xfrm>
            <a:prstGeom prst="rect">
              <a:avLst/>
            </a:prstGeom>
          </p:spPr>
        </p:pic>
      </p:grpSp>
      <p:sp>
        <p:nvSpPr>
          <p:cNvPr id="23" name="文本框 22">
            <a:extLst>
              <a:ext uri="{FF2B5EF4-FFF2-40B4-BE49-F238E27FC236}">
                <a16:creationId xmlns:a16="http://schemas.microsoft.com/office/drawing/2014/main" id="{B46D69A9-D4CC-4720-9D68-43DD30D80D17}"/>
              </a:ext>
            </a:extLst>
          </p:cNvPr>
          <p:cNvSpPr txBox="1"/>
          <p:nvPr/>
        </p:nvSpPr>
        <p:spPr>
          <a:xfrm>
            <a:off x="1198484" y="3602544"/>
            <a:ext cx="4413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666666"/>
                </a:solidFill>
                <a:latin typeface="Baskerville"/>
              </a:rPr>
              <a:t>Ordinary coefficients multiplication will be in :</a:t>
            </a:r>
            <a:endParaRPr lang="zh-CN" altLang="en-US" dirty="0"/>
          </a:p>
        </p:txBody>
      </p:sp>
      <p:pic>
        <p:nvPicPr>
          <p:cNvPr id="25" name="图片 24" descr="\documentclass{article}&#10;\usepackage{amsmath}&#10;\pagestyle{empty}&#10;\begin{document}&#10;&#10;&#10;$$&#10;O(n^2)&#10;$$&#10;&#10;\end{document}" title="IguanaTex Bitmap Display">
            <a:extLst>
              <a:ext uri="{FF2B5EF4-FFF2-40B4-BE49-F238E27FC236}">
                <a16:creationId xmlns:a16="http://schemas.microsoft.com/office/drawing/2014/main" id="{AB9A7CB3-03C9-4530-B9EE-E5C58817F18F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1872" y="3643972"/>
            <a:ext cx="624762" cy="286476"/>
          </a:xfrm>
          <a:prstGeom prst="rect">
            <a:avLst/>
          </a:prstGeom>
        </p:spPr>
      </p:pic>
      <p:sp>
        <p:nvSpPr>
          <p:cNvPr id="26" name="文本框 25">
            <a:extLst>
              <a:ext uri="{FF2B5EF4-FFF2-40B4-BE49-F238E27FC236}">
                <a16:creationId xmlns:a16="http://schemas.microsoft.com/office/drawing/2014/main" id="{03794249-9B58-430A-A82A-BB5A35789F38}"/>
              </a:ext>
            </a:extLst>
          </p:cNvPr>
          <p:cNvSpPr txBox="1"/>
          <p:nvPr/>
        </p:nvSpPr>
        <p:spPr>
          <a:xfrm>
            <a:off x="1198484" y="4092540"/>
            <a:ext cx="8549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666666"/>
                </a:solidFill>
                <a:latin typeface="Baskerville"/>
              </a:rPr>
              <a:t>FFT along with iFFT(FFT-inverse) will reduce this process by value-based representation to:</a:t>
            </a:r>
            <a:endParaRPr lang="zh-CN" altLang="en-US" dirty="0"/>
          </a:p>
        </p:txBody>
      </p:sp>
      <p:pic>
        <p:nvPicPr>
          <p:cNvPr id="30" name="图片 29" descr="\documentclass{article}&#10;\usepackage{amsmath}&#10;\pagestyle{empty}&#10;\begin{document}&#10;&#10;&#10;$$&#10;O(n\log{n})&#10;$$&#10;&#10;\end{document}" title="IguanaTex Bitmap Display">
            <a:extLst>
              <a:ext uri="{FF2B5EF4-FFF2-40B4-BE49-F238E27FC236}">
                <a16:creationId xmlns:a16="http://schemas.microsoft.com/office/drawing/2014/main" id="{A32ADCB0-6CC2-4559-B5E0-99BE75B47D22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7619" y="4187102"/>
            <a:ext cx="1074286" cy="254476"/>
          </a:xfrm>
          <a:prstGeom prst="rect">
            <a:avLst/>
          </a:prstGeom>
        </p:spPr>
      </p:pic>
      <p:grpSp>
        <p:nvGrpSpPr>
          <p:cNvPr id="4" name="组合 3">
            <a:extLst>
              <a:ext uri="{FF2B5EF4-FFF2-40B4-BE49-F238E27FC236}">
                <a16:creationId xmlns:a16="http://schemas.microsoft.com/office/drawing/2014/main" id="{040ADBF0-8E17-4E47-9748-9937D5EC2C81}"/>
              </a:ext>
            </a:extLst>
          </p:cNvPr>
          <p:cNvGrpSpPr/>
          <p:nvPr/>
        </p:nvGrpSpPr>
        <p:grpSpPr>
          <a:xfrm>
            <a:off x="3443807" y="4797053"/>
            <a:ext cx="4104681" cy="896274"/>
            <a:chOff x="3443807" y="4797053"/>
            <a:chExt cx="4104681" cy="896274"/>
          </a:xfrm>
        </p:grpSpPr>
        <p:pic>
          <p:nvPicPr>
            <p:cNvPr id="3" name="图片 2" descr="\documentclass{article}&#10;\usepackage{amsmath}&#10;\pagestyle{empty}&#10;\begin{document}&#10;&#10;$$&#10;P(\omega^{j})=P_{e}(\omega^{2j})+\omega^{j}P_{o}(\omega^{2j})&#10;$$&#10;&#10;&#10;&#10;\end{document}" title="IguanaTex Bitmap Display">
              <a:extLst>
                <a:ext uri="{FF2B5EF4-FFF2-40B4-BE49-F238E27FC236}">
                  <a16:creationId xmlns:a16="http://schemas.microsoft.com/office/drawing/2014/main" id="{FAB1D96F-A7CB-41C3-8652-516EC1AC4378}"/>
                </a:ext>
              </a:extLst>
            </p:cNvPr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84191" y="4797053"/>
              <a:ext cx="4019136" cy="355408"/>
            </a:xfrm>
            <a:prstGeom prst="rect">
              <a:avLst/>
            </a:prstGeom>
          </p:spPr>
        </p:pic>
        <p:pic>
          <p:nvPicPr>
            <p:cNvPr id="6" name="图片 5" descr="\documentclass{article}&#10;\usepackage{amsmath}&#10;\pagestyle{empty}&#10;\begin{document}&#10;&#10;&#10;$$&#10;P(\omega^{j+\frac{n}{2}})=P_{e}(\omega^{2j})-\omega^{j}P_{o}(\omega^{2j})&#10;$$&#10;&#10;\end{document}" title="IguanaTex Bitmap Display">
              <a:extLst>
                <a:ext uri="{FF2B5EF4-FFF2-40B4-BE49-F238E27FC236}">
                  <a16:creationId xmlns:a16="http://schemas.microsoft.com/office/drawing/2014/main" id="{600E928C-535B-4EC6-BAB8-BE71A1BE86AD}"/>
                </a:ext>
              </a:extLst>
            </p:cNvPr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43807" y="5356677"/>
              <a:ext cx="4104681" cy="3366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33000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3ACFB83-8DFD-4FDA-B641-FC0366BB31E9}"/>
              </a:ext>
            </a:extLst>
          </p:cNvPr>
          <p:cNvSpPr txBox="1"/>
          <p:nvPr/>
        </p:nvSpPr>
        <p:spPr>
          <a:xfrm>
            <a:off x="0" y="-1"/>
            <a:ext cx="1219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altLang="zh-CN" sz="3200" b="0" i="0" strike="noStrike" dirty="0">
                <a:solidFill>
                  <a:srgbClr val="910000"/>
                </a:solidFill>
                <a:latin typeface="Baskerville"/>
              </a:rPr>
              <a:t>   </a:t>
            </a:r>
            <a:r>
              <a:rPr lang="en-GB" altLang="zh-CN" sz="3200" b="0" i="0" u="sng" strike="noStrike" dirty="0">
                <a:solidFill>
                  <a:srgbClr val="910000"/>
                </a:solidFill>
                <a:latin typeface="Baskerville"/>
              </a:rPr>
              <a:t>Overview of Polynomial Multiplication                                                    </a:t>
            </a:r>
            <a:endParaRPr lang="zh-CN" altLang="en-US" sz="3200" u="sng" dirty="0"/>
          </a:p>
        </p:txBody>
      </p: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C0F5717D-C3C4-4FF7-8CFE-4ED38A717EA0}"/>
              </a:ext>
            </a:extLst>
          </p:cNvPr>
          <p:cNvGrpSpPr/>
          <p:nvPr/>
        </p:nvGrpSpPr>
        <p:grpSpPr>
          <a:xfrm>
            <a:off x="1424664" y="1029809"/>
            <a:ext cx="9342671" cy="4998129"/>
            <a:chOff x="896644" y="985420"/>
            <a:chExt cx="9342671" cy="4998129"/>
          </a:xfrm>
        </p:grpSpPr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3CDEC9D8-9FB4-4FA3-B72D-BC01C3BF0484}"/>
                </a:ext>
              </a:extLst>
            </p:cNvPr>
            <p:cNvGrpSpPr/>
            <p:nvPr/>
          </p:nvGrpSpPr>
          <p:grpSpPr>
            <a:xfrm>
              <a:off x="896644" y="985420"/>
              <a:ext cx="3275860" cy="1422409"/>
              <a:chOff x="896644" y="985420"/>
              <a:chExt cx="3275860" cy="1422409"/>
            </a:xfrm>
          </p:grpSpPr>
          <p:sp>
            <p:nvSpPr>
              <p:cNvPr id="2" name="矩形: 圆角 1">
                <a:extLst>
                  <a:ext uri="{FF2B5EF4-FFF2-40B4-BE49-F238E27FC236}">
                    <a16:creationId xmlns:a16="http://schemas.microsoft.com/office/drawing/2014/main" id="{F1860B14-3A1A-47C0-A07D-7F17F45D8DB2}"/>
                  </a:ext>
                </a:extLst>
              </p:cNvPr>
              <p:cNvSpPr/>
              <p:nvPr/>
            </p:nvSpPr>
            <p:spPr>
              <a:xfrm>
                <a:off x="896644" y="985420"/>
                <a:ext cx="3275860" cy="1422409"/>
              </a:xfrm>
              <a:prstGeom prst="roundRect">
                <a:avLst/>
              </a:prstGeom>
              <a:ln>
                <a:solidFill>
                  <a:srgbClr val="91000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pic>
            <p:nvPicPr>
              <p:cNvPr id="7" name="图片 6" descr="\documentclass{article}&#10;\usepackage{amsmath}&#10;\pagestyle{empty}&#10;\begin{document}&#10;$$&#10;(a_0,a_1,...,a_{n-1})&#10;$$&#10;&#10;&#10;\end{document}" title="IguanaTex Bitmap Display">
                <a:extLst>
                  <a:ext uri="{FF2B5EF4-FFF2-40B4-BE49-F238E27FC236}">
                    <a16:creationId xmlns:a16="http://schemas.microsoft.com/office/drawing/2014/main" id="{DAE1AB3B-206A-4EC0-A2B5-FA3811EE1AD2}"/>
                  </a:ext>
                </a:extLst>
              </p:cNvPr>
              <p:cNvPicPr>
                <a:picLocks noChangeAspect="1"/>
              </p:cNvPicPr>
              <p:nvPr>
                <p:custDataLst>
                  <p:tags r:id="rId8"/>
                </p:custDataLst>
              </p:nvPr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74384" y="1199472"/>
                <a:ext cx="1720381" cy="254476"/>
              </a:xfrm>
              <a:prstGeom prst="rect">
                <a:avLst/>
              </a:prstGeom>
            </p:spPr>
          </p:pic>
          <p:pic>
            <p:nvPicPr>
              <p:cNvPr id="9" name="图片 8" descr="\documentclass{article}&#10;\usepackage{amsmath}&#10;\pagestyle{empty}&#10;\begin{document}&#10;&#10;&#10;$$&#10;(b_0,b_1,...,b_{n-1})&#10;$$&#10;&#10;\end{document}" title="IguanaTex Bitmap Display">
                <a:extLst>
                  <a:ext uri="{FF2B5EF4-FFF2-40B4-BE49-F238E27FC236}">
                    <a16:creationId xmlns:a16="http://schemas.microsoft.com/office/drawing/2014/main" id="{3589FE6C-EBB3-4D1E-8990-CEFC2FF5FB2D}"/>
                  </a:ext>
                </a:extLst>
              </p:cNvPr>
              <p:cNvPicPr>
                <a:picLocks noChangeAspect="1"/>
              </p:cNvPicPr>
              <p:nvPr>
                <p:custDataLst>
                  <p:tags r:id="rId9"/>
                </p:custDataLst>
              </p:nvPr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74384" y="1574817"/>
                <a:ext cx="1644190" cy="254476"/>
              </a:xfrm>
              <a:prstGeom prst="rect">
                <a:avLst/>
              </a:prstGeom>
            </p:spPr>
          </p:pic>
          <p:pic>
            <p:nvPicPr>
              <p:cNvPr id="11" name="图片 10" descr="\documentclass{article}&#10;\usepackage{amsmath}&#10;\pagestyle{empty}&#10;\begin{document}&#10;&#10;&#10;$$&#10;n=2^k&#10;$$&#10;&#10;\end{document}" title="IguanaTex Bitmap Display">
                <a:extLst>
                  <a:ext uri="{FF2B5EF4-FFF2-40B4-BE49-F238E27FC236}">
                    <a16:creationId xmlns:a16="http://schemas.microsoft.com/office/drawing/2014/main" id="{5BFFB9E1-F53F-43FE-9125-EBECBB7F870E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0"/>
                </p:custDataLst>
              </p:nvPr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79526" y="1950162"/>
                <a:ext cx="710095" cy="231619"/>
              </a:xfrm>
              <a:prstGeom prst="rect">
                <a:avLst/>
              </a:prstGeom>
            </p:spPr>
          </p:pic>
        </p:grpSp>
        <p:sp>
          <p:nvSpPr>
            <p:cNvPr id="24" name="矩形: 圆角 23">
              <a:extLst>
                <a:ext uri="{FF2B5EF4-FFF2-40B4-BE49-F238E27FC236}">
                  <a16:creationId xmlns:a16="http://schemas.microsoft.com/office/drawing/2014/main" id="{B5A646D8-F5D8-44C0-96FE-7EC03FDD5559}"/>
                </a:ext>
              </a:extLst>
            </p:cNvPr>
            <p:cNvSpPr/>
            <p:nvPr/>
          </p:nvSpPr>
          <p:spPr>
            <a:xfrm>
              <a:off x="6544322" y="985420"/>
              <a:ext cx="3275860" cy="1422409"/>
            </a:xfrm>
            <a:prstGeom prst="roundRect">
              <a:avLst/>
            </a:prstGeom>
            <a:ln>
              <a:solidFill>
                <a:srgbClr val="91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pic>
          <p:nvPicPr>
            <p:cNvPr id="13" name="图片 12" descr="\documentclass{article}&#10;\usepackage{amsmath}&#10;\pagestyle{empty}&#10;\begin{document}&#10;&#10;$$&#10;(c_0,c_1,...,c_{2n-2})&#10;$$&#10;&#10;&#10;\end{document}" title="IguanaTex Bitmap Display">
              <a:extLst>
                <a:ext uri="{FF2B5EF4-FFF2-40B4-BE49-F238E27FC236}">
                  <a16:creationId xmlns:a16="http://schemas.microsoft.com/office/drawing/2014/main" id="{81E42E47-CC0B-4C05-9D83-EDEB6FA1388F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05135" y="1515642"/>
              <a:ext cx="2154233" cy="313651"/>
            </a:xfrm>
            <a:prstGeom prst="rect">
              <a:avLst/>
            </a:prstGeom>
          </p:spPr>
        </p:pic>
        <p:sp>
          <p:nvSpPr>
            <p:cNvPr id="29" name="矩形: 圆角 28">
              <a:extLst>
                <a:ext uri="{FF2B5EF4-FFF2-40B4-BE49-F238E27FC236}">
                  <a16:creationId xmlns:a16="http://schemas.microsoft.com/office/drawing/2014/main" id="{42C86F41-89AF-496C-A498-724AD0775C94}"/>
                </a:ext>
              </a:extLst>
            </p:cNvPr>
            <p:cNvSpPr/>
            <p:nvPr/>
          </p:nvSpPr>
          <p:spPr>
            <a:xfrm>
              <a:off x="896644" y="3429000"/>
              <a:ext cx="3275860" cy="2554549"/>
            </a:xfrm>
            <a:prstGeom prst="roundRect">
              <a:avLst/>
            </a:prstGeom>
            <a:ln>
              <a:solidFill>
                <a:srgbClr val="91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2" name="矩形: 圆角 31">
              <a:extLst>
                <a:ext uri="{FF2B5EF4-FFF2-40B4-BE49-F238E27FC236}">
                  <a16:creationId xmlns:a16="http://schemas.microsoft.com/office/drawing/2014/main" id="{2CB6EBF5-54EE-4AAD-85E2-7EB7B3F44640}"/>
                </a:ext>
              </a:extLst>
            </p:cNvPr>
            <p:cNvSpPr/>
            <p:nvPr/>
          </p:nvSpPr>
          <p:spPr>
            <a:xfrm>
              <a:off x="7365504" y="3429001"/>
              <a:ext cx="1633493" cy="2554548"/>
            </a:xfrm>
            <a:prstGeom prst="roundRect">
              <a:avLst/>
            </a:prstGeom>
            <a:ln>
              <a:solidFill>
                <a:srgbClr val="91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33" name="直接箭头连接符 32">
              <a:extLst>
                <a:ext uri="{FF2B5EF4-FFF2-40B4-BE49-F238E27FC236}">
                  <a16:creationId xmlns:a16="http://schemas.microsoft.com/office/drawing/2014/main" id="{49232CA5-9884-4ECD-BFAB-1AA84C47F97A}"/>
                </a:ext>
              </a:extLst>
            </p:cNvPr>
            <p:cNvCxnSpPr>
              <a:stCxn id="2" idx="3"/>
              <a:endCxn id="24" idx="1"/>
            </p:cNvCxnSpPr>
            <p:nvPr/>
          </p:nvCxnSpPr>
          <p:spPr>
            <a:xfrm>
              <a:off x="4172504" y="1696625"/>
              <a:ext cx="2371818" cy="0"/>
            </a:xfrm>
            <a:prstGeom prst="straightConnector1">
              <a:avLst/>
            </a:prstGeom>
            <a:ln>
              <a:solidFill>
                <a:srgbClr val="910000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直接箭头连接符 34">
              <a:extLst>
                <a:ext uri="{FF2B5EF4-FFF2-40B4-BE49-F238E27FC236}">
                  <a16:creationId xmlns:a16="http://schemas.microsoft.com/office/drawing/2014/main" id="{290B892D-DF58-499E-BE06-A4E1DE06C846}"/>
                </a:ext>
              </a:extLst>
            </p:cNvPr>
            <p:cNvCxnSpPr>
              <a:cxnSpLocks/>
              <a:stCxn id="2" idx="2"/>
              <a:endCxn id="29" idx="0"/>
            </p:cNvCxnSpPr>
            <p:nvPr/>
          </p:nvCxnSpPr>
          <p:spPr>
            <a:xfrm>
              <a:off x="2534574" y="2407829"/>
              <a:ext cx="0" cy="1021171"/>
            </a:xfrm>
            <a:prstGeom prst="straightConnector1">
              <a:avLst/>
            </a:prstGeom>
            <a:ln>
              <a:solidFill>
                <a:srgbClr val="910000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直接箭头连接符 37">
              <a:extLst>
                <a:ext uri="{FF2B5EF4-FFF2-40B4-BE49-F238E27FC236}">
                  <a16:creationId xmlns:a16="http://schemas.microsoft.com/office/drawing/2014/main" id="{A630801F-C885-4822-BF57-F22C0B286547}"/>
                </a:ext>
              </a:extLst>
            </p:cNvPr>
            <p:cNvCxnSpPr>
              <a:stCxn id="29" idx="3"/>
              <a:endCxn id="32" idx="1"/>
            </p:cNvCxnSpPr>
            <p:nvPr/>
          </p:nvCxnSpPr>
          <p:spPr>
            <a:xfrm>
              <a:off x="4172504" y="4706275"/>
              <a:ext cx="3193000" cy="0"/>
            </a:xfrm>
            <a:prstGeom prst="straightConnector1">
              <a:avLst/>
            </a:prstGeom>
            <a:ln>
              <a:solidFill>
                <a:srgbClr val="910000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直接箭头连接符 39">
              <a:extLst>
                <a:ext uri="{FF2B5EF4-FFF2-40B4-BE49-F238E27FC236}">
                  <a16:creationId xmlns:a16="http://schemas.microsoft.com/office/drawing/2014/main" id="{E07AE756-2D28-4A1E-A618-1C7189762455}"/>
                </a:ext>
              </a:extLst>
            </p:cNvPr>
            <p:cNvCxnSpPr>
              <a:cxnSpLocks/>
              <a:stCxn id="32" idx="0"/>
              <a:endCxn id="24" idx="2"/>
            </p:cNvCxnSpPr>
            <p:nvPr/>
          </p:nvCxnSpPr>
          <p:spPr>
            <a:xfrm flipV="1">
              <a:off x="8182251" y="2407829"/>
              <a:ext cx="1" cy="1021172"/>
            </a:xfrm>
            <a:prstGeom prst="straightConnector1">
              <a:avLst/>
            </a:prstGeom>
            <a:ln>
              <a:solidFill>
                <a:srgbClr val="910000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103DD347-FA2B-4F80-A956-D85EEF61A3D6}"/>
                </a:ext>
              </a:extLst>
            </p:cNvPr>
            <p:cNvSpPr txBox="1"/>
            <p:nvPr/>
          </p:nvSpPr>
          <p:spPr>
            <a:xfrm>
              <a:off x="2553649" y="2534096"/>
              <a:ext cx="16770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zh-CN" sz="1800" b="1" i="0" u="none" strike="noStrike" dirty="0">
                  <a:solidFill>
                    <a:srgbClr val="666666"/>
                  </a:solidFill>
                  <a:latin typeface="Baskerville"/>
                </a:rPr>
                <a:t>Evaluation: FFT</a:t>
              </a:r>
              <a:endParaRPr lang="zh-CN" altLang="en-US" b="1" dirty="0"/>
            </a:p>
          </p:txBody>
        </p:sp>
        <p:pic>
          <p:nvPicPr>
            <p:cNvPr id="43" name="图片 42" descr="\documentclass{article}&#10;\usepackage{amsmath}&#10;\pagestyle{empty}&#10;\begin{document}&#10;&#10;&#10;$$&#10;O(n\log{n})&#10;$$&#10;&#10;\end{document}" title="IguanaTex Bitmap Display">
              <a:extLst>
                <a:ext uri="{FF2B5EF4-FFF2-40B4-BE49-F238E27FC236}">
                  <a16:creationId xmlns:a16="http://schemas.microsoft.com/office/drawing/2014/main" id="{45998066-B80E-4F98-9716-1B3696C88090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86095" y="2914781"/>
              <a:ext cx="879069" cy="208233"/>
            </a:xfrm>
            <a:prstGeom prst="rect">
              <a:avLst/>
            </a:prstGeom>
          </p:spPr>
        </p:pic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1D2C19C5-297A-41EC-9E52-43BDEB550C19}"/>
                </a:ext>
              </a:extLst>
            </p:cNvPr>
            <p:cNvSpPr txBox="1"/>
            <p:nvPr/>
          </p:nvSpPr>
          <p:spPr>
            <a:xfrm>
              <a:off x="4473875" y="4336942"/>
              <a:ext cx="15424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zh-CN" sz="1800" b="1" i="0" u="none" strike="noStrike" dirty="0">
                  <a:solidFill>
                    <a:srgbClr val="666666"/>
                  </a:solidFill>
                  <a:latin typeface="Baskerville"/>
                </a:rPr>
                <a:t>Dot-pair multi.</a:t>
              </a:r>
              <a:endParaRPr lang="zh-CN" altLang="en-US" b="1" dirty="0"/>
            </a:p>
          </p:txBody>
        </p:sp>
        <p:pic>
          <p:nvPicPr>
            <p:cNvPr id="46" name="图片 45" descr="\documentclass{article}&#10;\usepackage{amsmath}&#10;\pagestyle{empty}&#10;\begin{document}&#10;&#10;&#10;$$&#10;O(n)&#10;$$&#10;&#10;\end{document}" title="IguanaTex Bitmap Display">
              <a:extLst>
                <a:ext uri="{FF2B5EF4-FFF2-40B4-BE49-F238E27FC236}">
                  <a16:creationId xmlns:a16="http://schemas.microsoft.com/office/drawing/2014/main" id="{81F1475F-0456-4498-8D06-A4372150B38F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39220" y="4401722"/>
              <a:ext cx="482414" cy="239771"/>
            </a:xfrm>
            <a:prstGeom prst="rect">
              <a:avLst/>
            </a:prstGeom>
          </p:spPr>
        </p:pic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5899E2D3-C8BC-449C-AC42-ADBE1DC25A49}"/>
                </a:ext>
              </a:extLst>
            </p:cNvPr>
            <p:cNvSpPr txBox="1"/>
            <p:nvPr/>
          </p:nvSpPr>
          <p:spPr>
            <a:xfrm>
              <a:off x="8275316" y="2528698"/>
              <a:ext cx="19639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zh-CN" sz="1800" b="1" i="0" u="none" strike="noStrike" dirty="0">
                  <a:solidFill>
                    <a:srgbClr val="666666"/>
                  </a:solidFill>
                  <a:latin typeface="Baskerville"/>
                </a:rPr>
                <a:t>Interpolation: iFFT</a:t>
              </a:r>
            </a:p>
          </p:txBody>
        </p:sp>
        <p:pic>
          <p:nvPicPr>
            <p:cNvPr id="48" name="图片 47" descr="\documentclass{article}&#10;\usepackage{amsmath}&#10;\pagestyle{empty}&#10;\begin{document}&#10;&#10;&#10;$$&#10;O(n\log{n})&#10;$$&#10;&#10;\end{document}" title="IguanaTex Bitmap Display">
              <a:extLst>
                <a:ext uri="{FF2B5EF4-FFF2-40B4-BE49-F238E27FC236}">
                  <a16:creationId xmlns:a16="http://schemas.microsoft.com/office/drawing/2014/main" id="{4C0D090C-2A07-4438-83EF-8DAAFAB8E589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26836" y="2914781"/>
              <a:ext cx="879069" cy="208233"/>
            </a:xfrm>
            <a:prstGeom prst="rect">
              <a:avLst/>
            </a:prstGeom>
          </p:spPr>
        </p:pic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9A6270B1-3010-41CC-A914-934438775C8D}"/>
                </a:ext>
              </a:extLst>
            </p:cNvPr>
            <p:cNvSpPr txBox="1"/>
            <p:nvPr/>
          </p:nvSpPr>
          <p:spPr>
            <a:xfrm>
              <a:off x="4309525" y="1337461"/>
              <a:ext cx="16113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666666"/>
                  </a:solidFill>
                  <a:latin typeface="Baskerville"/>
                </a:rPr>
                <a:t>Ordinary multi.</a:t>
              </a:r>
              <a:endParaRPr lang="zh-CN" altLang="en-US" b="1" dirty="0"/>
            </a:p>
          </p:txBody>
        </p:sp>
        <p:pic>
          <p:nvPicPr>
            <p:cNvPr id="50" name="图片 49" descr="\documentclass{article}&#10;\usepackage{amsmath}&#10;\pagestyle{empty}&#10;\begin{document}&#10;&#10;&#10;$$&#10;O(n^2)&#10;$$&#10;&#10;\end{document}" title="IguanaTex Bitmap Display">
              <a:extLst>
                <a:ext uri="{FF2B5EF4-FFF2-40B4-BE49-F238E27FC236}">
                  <a16:creationId xmlns:a16="http://schemas.microsoft.com/office/drawing/2014/main" id="{DD96C0DC-B49A-4456-870B-17E7EA817D06}"/>
                </a:ext>
              </a:extLst>
            </p:cNvPr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39159" y="1391058"/>
              <a:ext cx="564719" cy="258944"/>
            </a:xfrm>
            <a:prstGeom prst="rect">
              <a:avLst/>
            </a:prstGeom>
          </p:spPr>
        </p:pic>
        <p:pic>
          <p:nvPicPr>
            <p:cNvPr id="52" name="图片 51" descr="\documentclass{article}&#10;\usepackage{amsmath}&#10;\pagestyle{empty}&#10;\begin{document}&#10;&#10;&#10;$$&#10;\begin{matrix}&#10; A(\omega_{2n}^0)\;,\;B(\omega_{2n}^0)  &amp;\\ &#10; A(\omega_{2n}^1)\;,\;B(\omega_{2n}^1)   &amp;\\ &#10; ...  &amp;\\ &#10; A(\omega_{2n}^{2n-1})\;,\;B(\omega_{2n}^{2n-1})&amp;&#10;\end{matrix}&#10;$$&#10;&#10;&#10;\end{document}" title="IguanaTex Bitmap Display">
              <a:extLst>
                <a:ext uri="{FF2B5EF4-FFF2-40B4-BE49-F238E27FC236}">
                  <a16:creationId xmlns:a16="http://schemas.microsoft.com/office/drawing/2014/main" id="{6C5669D4-84B0-42DF-8F0F-AAB2AE7B11C2}"/>
                </a:ext>
              </a:extLst>
            </p:cNvPr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5401" y="4107417"/>
              <a:ext cx="2336000" cy="1197714"/>
            </a:xfrm>
            <a:prstGeom prst="rect">
              <a:avLst/>
            </a:prstGeom>
          </p:spPr>
        </p:pic>
        <p:pic>
          <p:nvPicPr>
            <p:cNvPr id="54" name="图片 53" descr="\documentclass{article}&#10;\usepackage{amsmath}&#10;\pagestyle{empty}&#10;\begin{document}&#10;&#10;$$&#10;\begin{matrix}&#10;C(\omega_{2n}^0)\\ &#10;C(\omega_{2n}^1)\\ &#10;...\\&#10;C(\omega_{2n}^{2n-1}) &#10;\end{matrix}&#10;$$&#10;&#10;&#10;\end{document}" title="IguanaTex Bitmap Display">
              <a:extLst>
                <a:ext uri="{FF2B5EF4-FFF2-40B4-BE49-F238E27FC236}">
                  <a16:creationId xmlns:a16="http://schemas.microsoft.com/office/drawing/2014/main" id="{517C16AD-37A8-4FDA-8D4A-2096020E554E}"/>
                </a:ext>
              </a:extLst>
            </p:cNvPr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92247" y="4105491"/>
              <a:ext cx="1022476" cy="119771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45446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3ACFB83-8DFD-4FDA-B641-FC0366BB31E9}"/>
              </a:ext>
            </a:extLst>
          </p:cNvPr>
          <p:cNvSpPr txBox="1"/>
          <p:nvPr/>
        </p:nvSpPr>
        <p:spPr>
          <a:xfrm>
            <a:off x="0" y="-1"/>
            <a:ext cx="1219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altLang="zh-CN" sz="3200" b="0" i="0" strike="noStrike" dirty="0">
                <a:solidFill>
                  <a:srgbClr val="910000"/>
                </a:solidFill>
                <a:latin typeface="Baskerville"/>
              </a:rPr>
              <a:t>   </a:t>
            </a:r>
            <a:r>
              <a:rPr lang="en-US" altLang="zh-CN" sz="3200" u="sng" dirty="0">
                <a:solidFill>
                  <a:srgbClr val="910000"/>
                </a:solidFill>
                <a:latin typeface="Baskerville"/>
              </a:rPr>
              <a:t>Benchmark Environment</a:t>
            </a:r>
            <a:r>
              <a:rPr lang="en-US" altLang="zh-CN" sz="3200" b="0" i="0" u="sng" strike="noStrike" dirty="0">
                <a:solidFill>
                  <a:srgbClr val="910000"/>
                </a:solidFill>
                <a:latin typeface="Baskerville"/>
              </a:rPr>
              <a:t> </a:t>
            </a:r>
            <a:r>
              <a:rPr lang="en-GB" altLang="zh-CN" sz="3200" b="0" i="0" u="sng" strike="noStrike" dirty="0">
                <a:solidFill>
                  <a:srgbClr val="910000"/>
                </a:solidFill>
                <a:latin typeface="Baskerville"/>
              </a:rPr>
              <a:t>                                                    </a:t>
            </a:r>
            <a:endParaRPr lang="zh-CN" altLang="en-US" sz="3200" u="sng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3F9CE86-02B6-4138-BF76-B5BE10C0D9ED}"/>
              </a:ext>
            </a:extLst>
          </p:cNvPr>
          <p:cNvSpPr txBox="1"/>
          <p:nvPr/>
        </p:nvSpPr>
        <p:spPr>
          <a:xfrm>
            <a:off x="321779" y="903191"/>
            <a:ext cx="350448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zh-CN" sz="1800" i="0" u="none" strike="noStrike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Local 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GB" altLang="zh-CN" sz="1800" i="0" u="none" strike="noStrike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altLang="zh-CN" sz="1800" i="0" u="none" strike="noStrike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CPU 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Intel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i7-8550U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8 Core</a:t>
            </a:r>
          </a:p>
          <a:p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GPU: NVIDIA MX-250</a:t>
            </a:r>
          </a:p>
          <a:p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Language: C++</a:t>
            </a:r>
          </a:p>
          <a:p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Compiler: NVIDIA 11.3  g++ 8.3.0</a:t>
            </a:r>
          </a:p>
          <a:p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 :Debian GNU/Linux 10 (buster)</a:t>
            </a:r>
          </a:p>
          <a:p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Benchmark: Google Benchmark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7187731-72A2-4584-8379-7239A649A912}"/>
              </a:ext>
            </a:extLst>
          </p:cNvPr>
          <p:cNvSpPr txBox="1"/>
          <p:nvPr/>
        </p:nvSpPr>
        <p:spPr>
          <a:xfrm>
            <a:off x="321779" y="3429000"/>
            <a:ext cx="688978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sz="1800" i="0" u="none" strike="noStrike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 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GB" altLang="zh-CN" sz="1800" i="0" u="none" strike="noStrike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altLang="zh-CN" sz="1800" i="0" u="none" strike="noStrike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CPU 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Intel(R) Xeon(R) Gold 6148 CPU @ 2.40GHz 12cores 24threads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GPU: Tesla V100-SXM2</a:t>
            </a:r>
          </a:p>
          <a:p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Language: C++</a:t>
            </a:r>
          </a:p>
          <a:p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Compiler: NVIDIA 10.1 (with O3 optimization)</a:t>
            </a:r>
          </a:p>
          <a:p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 : Ubuntu1 16.04.9 </a:t>
            </a:r>
          </a:p>
          <a:p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Benchmark: C++ chrono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4413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3ACFB83-8DFD-4FDA-B641-FC0366BB31E9}"/>
              </a:ext>
            </a:extLst>
          </p:cNvPr>
          <p:cNvSpPr txBox="1"/>
          <p:nvPr/>
        </p:nvSpPr>
        <p:spPr>
          <a:xfrm>
            <a:off x="0" y="-1"/>
            <a:ext cx="1219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altLang="zh-CN" sz="3200" b="0" i="0" strike="noStrike" dirty="0">
                <a:solidFill>
                  <a:srgbClr val="910000"/>
                </a:solidFill>
                <a:latin typeface="Baskerville"/>
              </a:rPr>
              <a:t>   </a:t>
            </a:r>
            <a:r>
              <a:rPr lang="en-US" altLang="zh-CN" sz="3200" u="sng" dirty="0">
                <a:solidFill>
                  <a:srgbClr val="910000"/>
                </a:solidFill>
                <a:latin typeface="Baskerville"/>
              </a:rPr>
              <a:t>O</a:t>
            </a:r>
            <a:r>
              <a:rPr lang="en-US" altLang="zh-CN" sz="3200" b="0" i="0" u="sng" strike="noStrike" dirty="0">
                <a:solidFill>
                  <a:srgbClr val="910000"/>
                </a:solidFill>
                <a:latin typeface="Baskerville"/>
              </a:rPr>
              <a:t>rdinary </a:t>
            </a:r>
            <a:r>
              <a:rPr lang="en-US" altLang="zh-CN" sz="3200" u="sng" dirty="0">
                <a:solidFill>
                  <a:srgbClr val="910000"/>
                </a:solidFill>
                <a:latin typeface="Baskerville"/>
              </a:rPr>
              <a:t>M</a:t>
            </a:r>
            <a:r>
              <a:rPr lang="en-US" altLang="zh-CN" sz="3200" b="0" i="0" u="sng" strike="noStrike" dirty="0">
                <a:solidFill>
                  <a:srgbClr val="910000"/>
                </a:solidFill>
                <a:latin typeface="Baskerville"/>
              </a:rPr>
              <a:t>ultiplication Method Benchmark </a:t>
            </a:r>
            <a:r>
              <a:rPr lang="en-GB" altLang="zh-CN" sz="3200" b="0" i="0" u="sng" strike="noStrike" dirty="0">
                <a:solidFill>
                  <a:srgbClr val="910000"/>
                </a:solidFill>
                <a:latin typeface="Baskerville"/>
              </a:rPr>
              <a:t>                                                    </a:t>
            </a:r>
            <a:endParaRPr lang="zh-CN" altLang="en-US" sz="3200" u="sng" dirty="0"/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8797D756-C912-4E80-9F3D-2317FA8B10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959" y="1602625"/>
            <a:ext cx="5319506" cy="243143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friend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Polynomial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&amp;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operator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*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const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Polynomial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&amp;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B0711E"/>
                </a:solidFill>
                <a:effectLst/>
                <a:latin typeface="Arial Unicode MS"/>
                <a:ea typeface="JetBrains Mono"/>
              </a:rPr>
              <a:t>a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const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Polynomial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&amp;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B0711E"/>
                </a:solidFill>
                <a:effectLst/>
                <a:latin typeface="Arial Unicode MS"/>
                <a:ea typeface="JetBrains Mono"/>
              </a:rPr>
              <a:t>b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en-US" altLang="zh-CN" sz="12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……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lang="en-US" altLang="zh-CN" sz="1200" dirty="0">
                <a:solidFill>
                  <a:srgbClr val="080808"/>
                </a:solidFill>
                <a:latin typeface="Arial Unicode MS"/>
                <a:ea typeface="JetBrains Mono"/>
              </a:rPr>
              <a:t>        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for 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int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D3995"/>
                </a:solidFill>
                <a:effectLst/>
                <a:latin typeface="Arial Unicode MS"/>
                <a:ea typeface="JetBrains Mono"/>
              </a:rPr>
              <a:t>j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;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D3995"/>
                </a:solidFill>
                <a:effectLst/>
                <a:latin typeface="Arial Unicode MS"/>
                <a:ea typeface="JetBrains Mono"/>
              </a:rPr>
              <a:t>j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&lt;=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D3995"/>
                </a:solidFill>
                <a:effectLst/>
                <a:latin typeface="Arial Unicode MS"/>
                <a:ea typeface="JetBrains Mono"/>
              </a:rPr>
              <a:t>c_order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;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D3995"/>
                </a:solidFill>
                <a:effectLst/>
                <a:latin typeface="Arial Unicode MS"/>
                <a:ea typeface="JetBrains Mono"/>
              </a:rPr>
              <a:t>j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++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) {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for 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int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D3995"/>
                </a:solidFill>
                <a:effectLst/>
                <a:latin typeface="Arial Unicode MS"/>
                <a:ea typeface="JetBrains Mono"/>
              </a:rPr>
              <a:t>k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;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D3995"/>
                </a:solidFill>
                <a:effectLst/>
                <a:latin typeface="Arial Unicode MS"/>
                <a:ea typeface="JetBrains Mono"/>
              </a:rPr>
              <a:t>k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&lt;=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D3995"/>
                </a:solidFill>
                <a:effectLst/>
                <a:latin typeface="Arial Unicode MS"/>
                <a:ea typeface="JetBrains Mono"/>
              </a:rPr>
              <a:t>j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;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D3995"/>
                </a:solidFill>
                <a:effectLst/>
                <a:latin typeface="Arial Unicode MS"/>
                <a:ea typeface="JetBrains Mono"/>
              </a:rPr>
              <a:t>k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++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) {</a:t>
            </a:r>
            <a:b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zh-CN" sz="12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	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D3995"/>
                </a:solidFill>
                <a:effectLst/>
                <a:latin typeface="Arial Unicode MS"/>
                <a:ea typeface="JetBrains Mono"/>
              </a:rPr>
              <a:t>cj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+= 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B0711E"/>
                </a:solidFill>
                <a:effectLst/>
                <a:latin typeface="Arial Unicode MS"/>
                <a:ea typeface="JetBrains Mono"/>
              </a:rPr>
              <a:t>a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JetBrains Mono"/>
              </a:rPr>
              <a:t>coeff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D3995"/>
                </a:solidFill>
                <a:effectLst/>
                <a:latin typeface="Arial Unicode MS"/>
                <a:ea typeface="JetBrains Mono"/>
              </a:rPr>
              <a:t>k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]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*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B0711E"/>
                </a:solidFill>
                <a:effectLst/>
                <a:latin typeface="Arial Unicode MS"/>
                <a:ea typeface="JetBrains Mono"/>
              </a:rPr>
              <a:t>b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JetBrains Mono"/>
              </a:rPr>
              <a:t>coeff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D3995"/>
                </a:solidFill>
                <a:effectLst/>
                <a:latin typeface="Arial Unicode MS"/>
                <a:ea typeface="JetBrains Mono"/>
              </a:rPr>
              <a:t>j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-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D3995"/>
                </a:solidFill>
                <a:effectLst/>
                <a:latin typeface="Arial Unicode MS"/>
                <a:ea typeface="JetBrains Mono"/>
              </a:rPr>
              <a:t>k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])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                }</a:t>
            </a:r>
            <a:b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D3995"/>
                </a:solidFill>
                <a:effectLst/>
                <a:latin typeface="Arial Unicode MS"/>
                <a:ea typeface="JetBrains Mono"/>
              </a:rPr>
              <a:t>c_coeff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7F00FF"/>
                </a:solidFill>
                <a:effectLst/>
                <a:latin typeface="Arial Unicode MS"/>
                <a:ea typeface="JetBrains Mono"/>
              </a:rPr>
              <a:t>push_back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D3995"/>
                </a:solidFill>
                <a:effectLst/>
                <a:latin typeface="Arial Unicode MS"/>
                <a:ea typeface="JetBrains Mono"/>
              </a:rPr>
              <a:t>cj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lang="en-US" altLang="zh-CN" sz="1200" b="1" dirty="0">
                <a:solidFill>
                  <a:srgbClr val="0033B3"/>
                </a:solidFill>
                <a:latin typeface="Arial Unicode MS"/>
                <a:ea typeface="JetBrains Mono"/>
              </a:rPr>
              <a:t>……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</a:b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4" name="图片 13" descr="\documentclass{article}&#10;\usepackage{amsmath}&#10;\pagestyle{empty}&#10;\begin{document}&#10;&#10;&#10;$$&#10;O(n^2)&#10;$$&#10;&#10;\end{document}" title="IguanaTex Bitmap Display">
            <a:extLst>
              <a:ext uri="{FF2B5EF4-FFF2-40B4-BE49-F238E27FC236}">
                <a16:creationId xmlns:a16="http://schemas.microsoft.com/office/drawing/2014/main" id="{CC67B746-F261-49CD-B778-476A1E5573BB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160" y="1216529"/>
            <a:ext cx="624762" cy="286476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BD43508F-01C1-46C8-9BB9-8DCA572B7C39}"/>
              </a:ext>
            </a:extLst>
          </p:cNvPr>
          <p:cNvSpPr txBox="1"/>
          <p:nvPr/>
        </p:nvSpPr>
        <p:spPr>
          <a:xfrm>
            <a:off x="6007294" y="1087506"/>
            <a:ext cx="618470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666666"/>
                </a:solidFill>
                <a:latin typeface="Baskerville"/>
              </a:rPr>
              <a:t>Ordinary method:</a:t>
            </a:r>
          </a:p>
          <a:p>
            <a:r>
              <a:rPr lang="en-US" altLang="zh-CN" sz="2400" b="1" dirty="0">
                <a:solidFill>
                  <a:srgbClr val="666666"/>
                </a:solidFill>
                <a:latin typeface="Baskerville"/>
              </a:rPr>
              <a:t>9501</a:t>
            </a:r>
            <a:r>
              <a:rPr lang="en-US" altLang="zh-CN" sz="2400" dirty="0">
                <a:solidFill>
                  <a:srgbClr val="666666"/>
                </a:solidFill>
                <a:latin typeface="Baskerville"/>
              </a:rPr>
              <a:t> iterations on average for each multiplication</a:t>
            </a:r>
            <a:endParaRPr lang="zh-CN" altLang="en-US" sz="2400" dirty="0"/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F57895D4-68EA-42CD-AB03-8875F34B45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0390520"/>
              </p:ext>
            </p:extLst>
          </p:nvPr>
        </p:nvGraphicFramePr>
        <p:xfrm>
          <a:off x="6899066" y="2067482"/>
          <a:ext cx="2716568" cy="31013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58284">
                  <a:extLst>
                    <a:ext uri="{9D8B030D-6E8A-4147-A177-3AD203B41FA5}">
                      <a16:colId xmlns:a16="http://schemas.microsoft.com/office/drawing/2014/main" val="2489182822"/>
                    </a:ext>
                  </a:extLst>
                </a:gridCol>
                <a:gridCol w="1358284">
                  <a:extLst>
                    <a:ext uri="{9D8B030D-6E8A-4147-A177-3AD203B41FA5}">
                      <a16:colId xmlns:a16="http://schemas.microsoft.com/office/drawing/2014/main" val="1727114607"/>
                    </a:ext>
                  </a:extLst>
                </a:gridCol>
              </a:tblGrid>
              <a:tr h="227828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order</a:t>
                      </a:r>
                      <a:endParaRPr lang="en-GB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avg_</a:t>
                      </a:r>
                      <a:r>
                        <a:rPr lang="en-GB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time(</a:t>
                      </a:r>
                      <a:r>
                        <a:rPr lang="en-US" altLang="zh-CN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μs</a:t>
                      </a:r>
                      <a:r>
                        <a:rPr lang="en-GB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GB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737813134"/>
                  </a:ext>
                </a:extLst>
              </a:tr>
              <a:tr h="22782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4.96532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381926373"/>
                  </a:ext>
                </a:extLst>
              </a:tr>
              <a:tr h="22782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26.6619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023807976"/>
                  </a:ext>
                </a:extLst>
              </a:tr>
              <a:tr h="22782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59.0193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900833392"/>
                  </a:ext>
                </a:extLst>
              </a:tr>
              <a:tr h="22782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139.44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975467374"/>
                  </a:ext>
                </a:extLst>
              </a:tr>
              <a:tr h="22782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283.4867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134174937"/>
                  </a:ext>
                </a:extLst>
              </a:tr>
              <a:tr h="22782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60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560.6607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723623070"/>
                  </a:ext>
                </a:extLst>
              </a:tr>
              <a:tr h="22782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70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960.5893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954494388"/>
                  </a:ext>
                </a:extLst>
              </a:tr>
              <a:tr h="22782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1448.13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122156173"/>
                  </a:ext>
                </a:extLst>
              </a:tr>
              <a:tr h="22782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90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2354.206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647304682"/>
                  </a:ext>
                </a:extLst>
              </a:tr>
              <a:tr h="22782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3257.07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0466511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57253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图表 4">
            <a:extLst>
              <a:ext uri="{FF2B5EF4-FFF2-40B4-BE49-F238E27FC236}">
                <a16:creationId xmlns:a16="http://schemas.microsoft.com/office/drawing/2014/main" id="{A7330B8C-CD00-4960-8820-D13970A1E0A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93261278"/>
              </p:ext>
            </p:extLst>
          </p:nvPr>
        </p:nvGraphicFramePr>
        <p:xfrm>
          <a:off x="6965794" y="1471961"/>
          <a:ext cx="5226205" cy="45348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图表 5">
            <a:extLst>
              <a:ext uri="{FF2B5EF4-FFF2-40B4-BE49-F238E27FC236}">
                <a16:creationId xmlns:a16="http://schemas.microsoft.com/office/drawing/2014/main" id="{E1E323E6-2C18-4023-AB5C-7C9ACFEE308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60032957"/>
              </p:ext>
            </p:extLst>
          </p:nvPr>
        </p:nvGraphicFramePr>
        <p:xfrm>
          <a:off x="1" y="810322"/>
          <a:ext cx="6965794" cy="51964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5333142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3ACFB83-8DFD-4FDA-B641-FC0366BB31E9}"/>
              </a:ext>
            </a:extLst>
          </p:cNvPr>
          <p:cNvSpPr txBox="1"/>
          <p:nvPr/>
        </p:nvSpPr>
        <p:spPr>
          <a:xfrm>
            <a:off x="0" y="-1"/>
            <a:ext cx="1219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altLang="zh-CN" sz="3200" b="0" i="0" strike="noStrike" dirty="0">
                <a:solidFill>
                  <a:srgbClr val="910000"/>
                </a:solidFill>
                <a:latin typeface="Baskerville"/>
              </a:rPr>
              <a:t>   </a:t>
            </a:r>
            <a:r>
              <a:rPr lang="en-US" altLang="zh-CN" sz="3200" u="sng" dirty="0">
                <a:solidFill>
                  <a:srgbClr val="910000"/>
                </a:solidFill>
                <a:latin typeface="Baskerville"/>
              </a:rPr>
              <a:t>FFT Based Method Benchmark</a:t>
            </a:r>
            <a:endParaRPr lang="zh-CN" altLang="en-US" sz="3200" u="sng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5CAF322-07D3-4B82-9D66-EA0E36134E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202487"/>
            <a:ext cx="5985185" cy="324704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void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F45207"/>
                </a:solidFill>
                <a:effectLst/>
                <a:latin typeface="Arial Unicode MS"/>
                <a:ea typeface="JetBrains Mono"/>
              </a:rPr>
              <a:t>rFFT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complex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&lt;</a:t>
            </a:r>
            <a:r>
              <a:rPr kumimoji="0" lang="zh-CN" altLang="zh-CN" sz="11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double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&gt;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B0711E"/>
                </a:solidFill>
                <a:effectLst/>
                <a:latin typeface="Arial Unicode MS"/>
                <a:ea typeface="JetBrains Mono"/>
              </a:rPr>
              <a:t>a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[]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1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unsigned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B0711E"/>
                </a:solidFill>
                <a:effectLst/>
                <a:latin typeface="Arial Unicode MS"/>
                <a:ea typeface="JetBrains Mono"/>
              </a:rPr>
              <a:t>N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1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int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B0711E"/>
                </a:solidFill>
                <a:effectLst/>
                <a:latin typeface="Arial Unicode MS"/>
                <a:ea typeface="JetBrains Mono"/>
              </a:rPr>
              <a:t>flg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){</a:t>
            </a:r>
            <a:b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1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if 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B0711E"/>
                </a:solidFill>
                <a:effectLst/>
                <a:latin typeface="Arial Unicode MS"/>
                <a:ea typeface="JetBrains Mono"/>
              </a:rPr>
              <a:t>N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==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){</a:t>
            </a:r>
            <a:b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zh-CN" altLang="zh-CN" sz="11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return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1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int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6D3995"/>
                </a:solidFill>
                <a:effectLst/>
                <a:latin typeface="Arial Unicode MS"/>
                <a:ea typeface="JetBrains Mono"/>
              </a:rPr>
              <a:t>half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B0711E"/>
                </a:solidFill>
                <a:effectLst/>
                <a:latin typeface="Arial Unicode MS"/>
                <a:ea typeface="JetBrains Mono"/>
              </a:rPr>
              <a:t>N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&gt;&gt;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lang="en-US" altLang="zh-CN" sz="1100" dirty="0">
                <a:solidFill>
                  <a:srgbClr val="080808"/>
                </a:solidFill>
                <a:latin typeface="Arial Unicode MS"/>
                <a:ea typeface="JetBrains Mono"/>
              </a:rPr>
              <a:t>……</a:t>
            </a:r>
            <a:b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7F00FF"/>
                </a:solidFill>
                <a:effectLst/>
                <a:latin typeface="Arial Unicode MS"/>
                <a:ea typeface="JetBrains Mono"/>
              </a:rPr>
              <a:t>rFFT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6D3995"/>
                </a:solidFill>
                <a:effectLst/>
                <a:latin typeface="Arial Unicode MS"/>
                <a:ea typeface="JetBrains Mono"/>
              </a:rPr>
              <a:t>a0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6D3995"/>
                </a:solidFill>
                <a:effectLst/>
                <a:latin typeface="Arial Unicode MS"/>
                <a:ea typeface="JetBrains Mono"/>
              </a:rPr>
              <a:t>half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B0711E"/>
                </a:solidFill>
                <a:effectLst/>
                <a:latin typeface="Arial Unicode MS"/>
                <a:ea typeface="JetBrains Mono"/>
              </a:rPr>
              <a:t>flg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7F00FF"/>
                </a:solidFill>
                <a:effectLst/>
                <a:latin typeface="Arial Unicode MS"/>
                <a:ea typeface="JetBrains Mono"/>
              </a:rPr>
              <a:t>rFFT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6D3995"/>
                </a:solidFill>
                <a:effectLst/>
                <a:latin typeface="Arial Unicode MS"/>
                <a:ea typeface="JetBrains Mono"/>
              </a:rPr>
              <a:t>a1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6D3995"/>
                </a:solidFill>
                <a:effectLst/>
                <a:latin typeface="Arial Unicode MS"/>
                <a:ea typeface="JetBrains Mono"/>
              </a:rPr>
              <a:t>half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B0711E"/>
                </a:solidFill>
                <a:effectLst/>
                <a:latin typeface="Arial Unicode MS"/>
                <a:ea typeface="JetBrains Mono"/>
              </a:rPr>
              <a:t>flg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complex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&lt;</a:t>
            </a:r>
            <a:r>
              <a:rPr kumimoji="0" lang="zh-CN" altLang="zh-CN" sz="11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double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&gt;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6D3995"/>
                </a:solidFill>
                <a:effectLst/>
                <a:latin typeface="Arial Unicode MS"/>
                <a:ea typeface="JetBrains Mono"/>
              </a:rPr>
              <a:t>wn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7F00FF"/>
                </a:solidFill>
                <a:effectLst/>
                <a:latin typeface="Arial Unicode MS"/>
                <a:ea typeface="JetBrains Mono"/>
              </a:rPr>
              <a:t>complex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&lt;</a:t>
            </a:r>
            <a:r>
              <a:rPr kumimoji="0" lang="zh-CN" altLang="zh-CN" sz="11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double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&gt;(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7F00FF"/>
                </a:solidFill>
                <a:effectLst/>
                <a:latin typeface="Arial Unicode MS"/>
                <a:ea typeface="JetBrains Mono"/>
              </a:rPr>
              <a:t>cos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2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* </a:t>
            </a:r>
            <a:r>
              <a:rPr kumimoji="0" lang="zh-CN" altLang="zh-CN" sz="1100" b="1" i="0" u="none" strike="noStrike" cap="none" normalizeH="0" baseline="0" dirty="0">
                <a:ln>
                  <a:noFill/>
                </a:ln>
                <a:solidFill>
                  <a:srgbClr val="E2A31F"/>
                </a:solidFill>
                <a:effectLst/>
                <a:latin typeface="Arial Unicode MS"/>
                <a:ea typeface="JetBrains Mono"/>
              </a:rPr>
              <a:t>pi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/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B0711E"/>
                </a:solidFill>
                <a:effectLst/>
                <a:latin typeface="Arial Unicode MS"/>
                <a:ea typeface="JetBrains Mono"/>
              </a:rPr>
              <a:t>N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B0711E"/>
                </a:solidFill>
                <a:effectLst/>
                <a:latin typeface="Arial Unicode MS"/>
                <a:ea typeface="JetBrains Mono"/>
              </a:rPr>
              <a:t>flg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*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7F00FF"/>
                </a:solidFill>
                <a:effectLst/>
                <a:latin typeface="Arial Unicode MS"/>
                <a:ea typeface="JetBrains Mono"/>
              </a:rPr>
              <a:t>sin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2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*</a:t>
            </a:r>
            <a:r>
              <a:rPr kumimoji="0" lang="zh-CN" altLang="zh-CN" sz="1100" b="1" i="0" u="none" strike="noStrike" cap="none" normalizeH="0" baseline="0" dirty="0">
                <a:ln>
                  <a:noFill/>
                </a:ln>
                <a:solidFill>
                  <a:srgbClr val="E2A31F"/>
                </a:solidFill>
                <a:effectLst/>
                <a:latin typeface="Arial Unicode MS"/>
                <a:ea typeface="JetBrains Mono"/>
              </a:rPr>
              <a:t>pi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/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B0711E"/>
                </a:solidFill>
                <a:effectLst/>
                <a:latin typeface="Arial Unicode MS"/>
                <a:ea typeface="JetBrains Mono"/>
              </a:rPr>
              <a:t>N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))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complex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&lt;</a:t>
            </a:r>
            <a:r>
              <a:rPr kumimoji="0" lang="zh-CN" altLang="zh-CN" sz="11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double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&gt;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6D3995"/>
                </a:solidFill>
                <a:effectLst/>
                <a:latin typeface="Arial Unicode MS"/>
                <a:ea typeface="JetBrains Mono"/>
              </a:rPr>
              <a:t>w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7F00FF"/>
                </a:solidFill>
                <a:effectLst/>
                <a:latin typeface="Arial Unicode MS"/>
                <a:ea typeface="JetBrains Mono"/>
              </a:rPr>
              <a:t>complex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&lt;</a:t>
            </a:r>
            <a:r>
              <a:rPr kumimoji="0" lang="zh-CN" altLang="zh-CN" sz="11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double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&gt;(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1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for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1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int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6D3995"/>
                </a:solidFill>
                <a:effectLst/>
                <a:latin typeface="Arial Unicode MS"/>
                <a:ea typeface="JetBrains Mono"/>
              </a:rPr>
              <a:t>k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;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6D3995"/>
                </a:solidFill>
                <a:effectLst/>
                <a:latin typeface="Arial Unicode MS"/>
                <a:ea typeface="JetBrains Mono"/>
              </a:rPr>
              <a:t>k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&lt;=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6D3995"/>
                </a:solidFill>
                <a:effectLst/>
                <a:latin typeface="Arial Unicode MS"/>
                <a:ea typeface="JetBrains Mono"/>
              </a:rPr>
              <a:t>half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-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;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6D3995"/>
                </a:solidFill>
                <a:effectLst/>
                <a:latin typeface="Arial Unicode MS"/>
                <a:ea typeface="JetBrains Mono"/>
              </a:rPr>
              <a:t>k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++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){</a:t>
            </a:r>
            <a:b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complex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&lt;</a:t>
            </a:r>
            <a:r>
              <a:rPr kumimoji="0" lang="zh-CN" altLang="zh-CN" sz="11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double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&gt;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6D3995"/>
                </a:solidFill>
                <a:effectLst/>
                <a:latin typeface="Arial Unicode MS"/>
                <a:ea typeface="JetBrains Mono"/>
              </a:rPr>
              <a:t>u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6D3995"/>
                </a:solidFill>
                <a:effectLst/>
                <a:latin typeface="Arial Unicode MS"/>
                <a:ea typeface="JetBrains Mono"/>
              </a:rPr>
              <a:t>w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*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6D3995"/>
                </a:solidFill>
                <a:effectLst/>
                <a:latin typeface="Arial Unicode MS"/>
                <a:ea typeface="JetBrains Mono"/>
              </a:rPr>
              <a:t>a1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6D3995"/>
                </a:solidFill>
                <a:effectLst/>
                <a:latin typeface="Arial Unicode MS"/>
                <a:ea typeface="JetBrains Mono"/>
              </a:rPr>
              <a:t>k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]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B0711E"/>
                </a:solidFill>
                <a:effectLst/>
                <a:latin typeface="Arial Unicode MS"/>
                <a:ea typeface="JetBrains Mono"/>
              </a:rPr>
              <a:t>a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6D3995"/>
                </a:solidFill>
                <a:effectLst/>
                <a:latin typeface="Arial Unicode MS"/>
                <a:ea typeface="JetBrains Mono"/>
              </a:rPr>
              <a:t>k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]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6D3995"/>
                </a:solidFill>
                <a:effectLst/>
                <a:latin typeface="Arial Unicode MS"/>
                <a:ea typeface="JetBrains Mono"/>
              </a:rPr>
              <a:t>a0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6D3995"/>
                </a:solidFill>
                <a:effectLst/>
                <a:latin typeface="Arial Unicode MS"/>
                <a:ea typeface="JetBrains Mono"/>
              </a:rPr>
              <a:t>k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]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+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6D3995"/>
                </a:solidFill>
                <a:effectLst/>
                <a:latin typeface="Arial Unicode MS"/>
                <a:ea typeface="JetBrains Mono"/>
              </a:rPr>
              <a:t>u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B0711E"/>
                </a:solidFill>
                <a:effectLst/>
                <a:latin typeface="Arial Unicode MS"/>
                <a:ea typeface="JetBrains Mono"/>
              </a:rPr>
              <a:t>a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6D3995"/>
                </a:solidFill>
                <a:effectLst/>
                <a:latin typeface="Arial Unicode MS"/>
                <a:ea typeface="JetBrains Mono"/>
              </a:rPr>
              <a:t>k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+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6D3995"/>
                </a:solidFill>
                <a:effectLst/>
                <a:latin typeface="Arial Unicode MS"/>
                <a:ea typeface="JetBrains Mono"/>
              </a:rPr>
              <a:t>half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]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6D3995"/>
                </a:solidFill>
                <a:effectLst/>
                <a:latin typeface="Arial Unicode MS"/>
                <a:ea typeface="JetBrains Mono"/>
              </a:rPr>
              <a:t>a0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6D3995"/>
                </a:solidFill>
                <a:effectLst/>
                <a:latin typeface="Arial Unicode MS"/>
                <a:ea typeface="JetBrains Mono"/>
              </a:rPr>
              <a:t>k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]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-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6D3995"/>
                </a:solidFill>
                <a:effectLst/>
                <a:latin typeface="Arial Unicode MS"/>
                <a:ea typeface="JetBrains Mono"/>
              </a:rPr>
              <a:t>u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6D3995"/>
                </a:solidFill>
                <a:effectLst/>
                <a:latin typeface="Arial Unicode MS"/>
                <a:ea typeface="JetBrains Mono"/>
              </a:rPr>
              <a:t>w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*=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6D3995"/>
                </a:solidFill>
                <a:effectLst/>
                <a:latin typeface="Arial Unicode MS"/>
                <a:ea typeface="JetBrains Mono"/>
              </a:rPr>
              <a:t>wn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</a:b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图片 3" descr="\documentclass{article}&#10;\usepackage{amsmath}&#10;\pagestyle{empty}&#10;\begin{document}&#10;&#10;&#10;$$&#10;O(n\log{n})&#10;$$&#10;&#10;\end{document}" title="IguanaTex Bitmap Display">
            <a:extLst>
              <a:ext uri="{FF2B5EF4-FFF2-40B4-BE49-F238E27FC236}">
                <a16:creationId xmlns:a16="http://schemas.microsoft.com/office/drawing/2014/main" id="{CA57D90B-6190-4944-B2A1-5B6E5140F156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46" y="1994254"/>
            <a:ext cx="879069" cy="208233"/>
          </a:xfrm>
          <a:prstGeom prst="rect">
            <a:avLst/>
          </a:prstGeom>
        </p:spPr>
      </p:pic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3A75A655-732C-452D-BEF0-58FBBD9C8A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8840516"/>
              </p:ext>
            </p:extLst>
          </p:nvPr>
        </p:nvGraphicFramePr>
        <p:xfrm>
          <a:off x="10201451" y="335707"/>
          <a:ext cx="1939502" cy="243321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69751">
                  <a:extLst>
                    <a:ext uri="{9D8B030D-6E8A-4147-A177-3AD203B41FA5}">
                      <a16:colId xmlns:a16="http://schemas.microsoft.com/office/drawing/2014/main" val="2839172377"/>
                    </a:ext>
                  </a:extLst>
                </a:gridCol>
                <a:gridCol w="969751">
                  <a:extLst>
                    <a:ext uri="{9D8B030D-6E8A-4147-A177-3AD203B41FA5}">
                      <a16:colId xmlns:a16="http://schemas.microsoft.com/office/drawing/2014/main" val="1884835050"/>
                    </a:ext>
                  </a:extLst>
                </a:gridCol>
              </a:tblGrid>
              <a:tr h="304152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order</a:t>
                      </a:r>
                      <a:endParaRPr lang="en-GB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time(</a:t>
                      </a:r>
                      <a:r>
                        <a:rPr lang="en-US" altLang="zh-CN" sz="18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μ</a:t>
                      </a:r>
                      <a:r>
                        <a:rPr lang="en-GB" sz="18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s)</a:t>
                      </a:r>
                      <a:endParaRPr lang="en-GB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852616507"/>
                  </a:ext>
                </a:extLst>
              </a:tr>
              <a:tr h="30415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altLang="zh-CN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20.142</a:t>
                      </a:r>
                      <a:endParaRPr lang="en-US" altLang="zh-CN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31270124"/>
                  </a:ext>
                </a:extLst>
              </a:tr>
              <a:tr h="30415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en-US" altLang="zh-CN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45.104</a:t>
                      </a:r>
                      <a:endParaRPr lang="en-US" altLang="zh-CN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186875685"/>
                  </a:ext>
                </a:extLst>
              </a:tr>
              <a:tr h="30415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</a:t>
                      </a:r>
                      <a:endParaRPr lang="en-US" altLang="zh-CN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92.304</a:t>
                      </a:r>
                      <a:endParaRPr lang="en-US" altLang="zh-CN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03654160"/>
                  </a:ext>
                </a:extLst>
              </a:tr>
              <a:tr h="30415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</a:t>
                      </a:r>
                      <a:endParaRPr lang="en-US" altLang="zh-CN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130.133</a:t>
                      </a:r>
                      <a:endParaRPr lang="en-US" altLang="zh-CN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568352716"/>
                  </a:ext>
                </a:extLst>
              </a:tr>
              <a:tr h="30415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</a:t>
                      </a:r>
                      <a:endParaRPr lang="en-US" altLang="zh-CN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157.751</a:t>
                      </a:r>
                      <a:endParaRPr lang="en-US" altLang="zh-CN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68054786"/>
                  </a:ext>
                </a:extLst>
              </a:tr>
              <a:tr h="30415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60</a:t>
                      </a:r>
                      <a:endParaRPr lang="en-US" altLang="zh-CN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200.697</a:t>
                      </a:r>
                      <a:endParaRPr lang="en-US" altLang="zh-CN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33655220"/>
                  </a:ext>
                </a:extLst>
              </a:tr>
              <a:tr h="30415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</a:t>
                      </a:r>
                      <a:endParaRPr lang="en-US" altLang="zh-CN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231.768</a:t>
                      </a:r>
                      <a:endParaRPr lang="en-US" altLang="zh-CN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54153635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85714578-1080-4E19-A827-25DB3976940C}"/>
              </a:ext>
            </a:extLst>
          </p:cNvPr>
          <p:cNvSpPr txBox="1"/>
          <p:nvPr/>
        </p:nvSpPr>
        <p:spPr>
          <a:xfrm>
            <a:off x="5414786" y="600614"/>
            <a:ext cx="61976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666666"/>
                </a:solidFill>
                <a:latin typeface="Baskerville"/>
              </a:rPr>
              <a:t>rFFT method:</a:t>
            </a:r>
          </a:p>
          <a:p>
            <a:r>
              <a:rPr lang="en-US" altLang="zh-CN" sz="1800" b="1" dirty="0">
                <a:solidFill>
                  <a:srgbClr val="666666"/>
                </a:solidFill>
                <a:latin typeface="Baskerville"/>
              </a:rPr>
              <a:t>12254</a:t>
            </a:r>
            <a:r>
              <a:rPr lang="en-US" altLang="zh-CN" sz="1800" dirty="0">
                <a:solidFill>
                  <a:srgbClr val="666666"/>
                </a:solidFill>
                <a:latin typeface="Baskerville"/>
              </a:rPr>
              <a:t> iterations on average for each multiplication</a:t>
            </a:r>
            <a:endParaRPr lang="zh-CN" altLang="en-US" sz="1800" dirty="0"/>
          </a:p>
        </p:txBody>
      </p:sp>
      <p:graphicFrame>
        <p:nvGraphicFramePr>
          <p:cNvPr id="9" name="图表 8">
            <a:extLst>
              <a:ext uri="{FF2B5EF4-FFF2-40B4-BE49-F238E27FC236}">
                <a16:creationId xmlns:a16="http://schemas.microsoft.com/office/drawing/2014/main" id="{B5522A08-10AF-40E0-B00B-6DB71935EB3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60801289"/>
              </p:ext>
            </p:extLst>
          </p:nvPr>
        </p:nvGraphicFramePr>
        <p:xfrm>
          <a:off x="4928839" y="2768922"/>
          <a:ext cx="4824761" cy="38689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pic>
        <p:nvPicPr>
          <p:cNvPr id="8" name="图片 7" descr="\documentclass{article}&#10;\usepackage{amsmath}&#10;\pagestyle{empty}&#10;\begin{document}&#10;&#10;&#10;$$&#10;y_k=A(\omega_n^k)=\sum_{j=0}^{n-1}a_j\omega_n^{kj}&#10;$$&#10;&#10;\end{document}" title="IguanaTex Bitmap Display">
            <a:extLst>
              <a:ext uri="{FF2B5EF4-FFF2-40B4-BE49-F238E27FC236}">
                <a16:creationId xmlns:a16="http://schemas.microsoft.com/office/drawing/2014/main" id="{B15F278A-D28D-4A11-953B-2E4CF1177E6C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640" y="946371"/>
            <a:ext cx="2620952" cy="768000"/>
          </a:xfrm>
          <a:prstGeom prst="rect">
            <a:avLst/>
          </a:prstGeom>
        </p:spPr>
      </p:pic>
      <p:pic>
        <p:nvPicPr>
          <p:cNvPr id="11" name="图片 10" descr="\documentclass{article}&#10;\usepackage{amsmath}&#10;\pagestyle{empty}&#10;\begin{document}&#10;&#10;&#10;$$&#10;T(N)=2*T(\frac{N}{2})+\Theta(N)=\Theta(N\log N)&#10;$$&#10;&#10;\end{document}" title="IguanaTex Bitmap Display">
            <a:extLst>
              <a:ext uri="{FF2B5EF4-FFF2-40B4-BE49-F238E27FC236}">
                <a16:creationId xmlns:a16="http://schemas.microsoft.com/office/drawing/2014/main" id="{92499383-1916-4B8B-A462-28FC2423AB7C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800" y="5399477"/>
            <a:ext cx="4492190" cy="516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4392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A889F8B9-7CB7-4578-8868-C8CCACF9D4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8614095"/>
              </p:ext>
            </p:extLst>
          </p:nvPr>
        </p:nvGraphicFramePr>
        <p:xfrm>
          <a:off x="8672566" y="900864"/>
          <a:ext cx="3437658" cy="92676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37543">
                  <a:extLst>
                    <a:ext uri="{9D8B030D-6E8A-4147-A177-3AD203B41FA5}">
                      <a16:colId xmlns:a16="http://schemas.microsoft.com/office/drawing/2014/main" val="2968050086"/>
                    </a:ext>
                  </a:extLst>
                </a:gridCol>
                <a:gridCol w="1289122">
                  <a:extLst>
                    <a:ext uri="{9D8B030D-6E8A-4147-A177-3AD203B41FA5}">
                      <a16:colId xmlns:a16="http://schemas.microsoft.com/office/drawing/2014/main" val="3162409681"/>
                    </a:ext>
                  </a:extLst>
                </a:gridCol>
                <a:gridCol w="1210993">
                  <a:extLst>
                    <a:ext uri="{9D8B030D-6E8A-4147-A177-3AD203B41FA5}">
                      <a16:colId xmlns:a16="http://schemas.microsoft.com/office/drawing/2014/main" val="1720675922"/>
                    </a:ext>
                  </a:extLst>
                </a:gridCol>
              </a:tblGrid>
              <a:tr h="301924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method</a:t>
                      </a:r>
                      <a:endParaRPr lang="en-GB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order</a:t>
                      </a:r>
                      <a:endParaRPr lang="en-GB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time(</a:t>
                      </a:r>
                      <a:r>
                        <a:rPr lang="el-GR" sz="18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μ</a:t>
                      </a:r>
                      <a:r>
                        <a:rPr lang="en-GB" sz="18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s)</a:t>
                      </a:r>
                      <a:endParaRPr lang="en-GB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378323958"/>
                  </a:ext>
                </a:extLst>
              </a:tr>
              <a:tr h="301924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OM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3584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30392918"/>
                  </a:ext>
                </a:extLst>
              </a:tr>
              <a:tr h="301924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rFFT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231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39018708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36C0C1B5-C0E0-4854-807F-6150665F7C04}"/>
              </a:ext>
            </a:extLst>
          </p:cNvPr>
          <p:cNvSpPr txBox="1"/>
          <p:nvPr/>
        </p:nvSpPr>
        <p:spPr>
          <a:xfrm>
            <a:off x="8995552" y="2135930"/>
            <a:ext cx="295523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dirty="0">
                <a:solidFill>
                  <a:srgbClr val="666666"/>
                </a:solidFill>
                <a:latin typeface="Baskerville"/>
              </a:rPr>
              <a:t>Be faster ?</a:t>
            </a:r>
          </a:p>
          <a:p>
            <a:endParaRPr lang="zh-CN" altLang="en-US" sz="3600" dirty="0"/>
          </a:p>
        </p:txBody>
      </p:sp>
      <p:graphicFrame>
        <p:nvGraphicFramePr>
          <p:cNvPr id="7" name="图表 6">
            <a:extLst>
              <a:ext uri="{FF2B5EF4-FFF2-40B4-BE49-F238E27FC236}">
                <a16:creationId xmlns:a16="http://schemas.microsoft.com/office/drawing/2014/main" id="{98C79E62-0A89-4FE3-B457-439E277D0A2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70306955"/>
              </p:ext>
            </p:extLst>
          </p:nvPr>
        </p:nvGraphicFramePr>
        <p:xfrm>
          <a:off x="0" y="90487"/>
          <a:ext cx="8848891" cy="66770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9000727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3ACFB83-8DFD-4FDA-B641-FC0366BB31E9}"/>
              </a:ext>
            </a:extLst>
          </p:cNvPr>
          <p:cNvSpPr txBox="1"/>
          <p:nvPr/>
        </p:nvSpPr>
        <p:spPr>
          <a:xfrm>
            <a:off x="0" y="-1"/>
            <a:ext cx="1219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altLang="zh-CN" sz="3200" b="0" i="0" strike="noStrike" dirty="0">
                <a:solidFill>
                  <a:srgbClr val="910000"/>
                </a:solidFill>
                <a:latin typeface="Baskerville"/>
              </a:rPr>
              <a:t>   </a:t>
            </a:r>
            <a:r>
              <a:rPr lang="en-US" altLang="zh-CN" sz="3200" u="sng" dirty="0">
                <a:solidFill>
                  <a:srgbClr val="910000"/>
                </a:solidFill>
                <a:latin typeface="Baskerville"/>
              </a:rPr>
              <a:t>Butterfly Operation and P</a:t>
            </a:r>
            <a:r>
              <a:rPr lang="en-US" altLang="zh-CN" sz="3200" b="0" i="0" u="sng" strike="noStrike" dirty="0">
                <a:solidFill>
                  <a:srgbClr val="910000"/>
                </a:solidFill>
                <a:latin typeface="Baskerville"/>
              </a:rPr>
              <a:t>aral</a:t>
            </a:r>
            <a:r>
              <a:rPr lang="en-US" altLang="zh-CN" sz="3200" u="sng" dirty="0">
                <a:solidFill>
                  <a:srgbClr val="910000"/>
                </a:solidFill>
                <a:latin typeface="Baskerville"/>
              </a:rPr>
              <a:t>lelization</a:t>
            </a:r>
            <a:endParaRPr lang="zh-CN" altLang="en-US" sz="3200" u="sng" dirty="0"/>
          </a:p>
        </p:txBody>
      </p:sp>
      <p:grpSp>
        <p:nvGrpSpPr>
          <p:cNvPr id="109" name="组合 108">
            <a:extLst>
              <a:ext uri="{FF2B5EF4-FFF2-40B4-BE49-F238E27FC236}">
                <a16:creationId xmlns:a16="http://schemas.microsoft.com/office/drawing/2014/main" id="{2710135F-916F-49C3-8526-1253EF258FD9}"/>
              </a:ext>
            </a:extLst>
          </p:cNvPr>
          <p:cNvGrpSpPr/>
          <p:nvPr/>
        </p:nvGrpSpPr>
        <p:grpSpPr>
          <a:xfrm>
            <a:off x="402726" y="1476374"/>
            <a:ext cx="6293349" cy="3326947"/>
            <a:chOff x="1679076" y="1046446"/>
            <a:chExt cx="7976595" cy="3623526"/>
          </a:xfrm>
        </p:grpSpPr>
        <p:grpSp>
          <p:nvGrpSpPr>
            <p:cNvPr id="37" name="组合 36">
              <a:extLst>
                <a:ext uri="{FF2B5EF4-FFF2-40B4-BE49-F238E27FC236}">
                  <a16:creationId xmlns:a16="http://schemas.microsoft.com/office/drawing/2014/main" id="{C2A0D5EC-711E-43BA-B2C2-CC28AA27EBB5}"/>
                </a:ext>
              </a:extLst>
            </p:cNvPr>
            <p:cNvGrpSpPr/>
            <p:nvPr/>
          </p:nvGrpSpPr>
          <p:grpSpPr>
            <a:xfrm>
              <a:off x="3756879" y="1046446"/>
              <a:ext cx="3829051" cy="456091"/>
              <a:chOff x="3562349" y="1039334"/>
              <a:chExt cx="3829051" cy="456091"/>
            </a:xfrm>
          </p:grpSpPr>
          <p:sp>
            <p:nvSpPr>
              <p:cNvPr id="6" name="矩形: 圆角 5">
                <a:extLst>
                  <a:ext uri="{FF2B5EF4-FFF2-40B4-BE49-F238E27FC236}">
                    <a16:creationId xmlns:a16="http://schemas.microsoft.com/office/drawing/2014/main" id="{F469ECB3-DB56-45C7-B828-7769886B1EB9}"/>
                  </a:ext>
                </a:extLst>
              </p:cNvPr>
              <p:cNvSpPr/>
              <p:nvPr/>
            </p:nvSpPr>
            <p:spPr>
              <a:xfrm>
                <a:off x="3562349" y="1039334"/>
                <a:ext cx="3829051" cy="456091"/>
              </a:xfrm>
              <a:prstGeom prst="roundRect">
                <a:avLst/>
              </a:prstGeom>
              <a:ln>
                <a:solidFill>
                  <a:srgbClr val="91000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pic>
            <p:nvPicPr>
              <p:cNvPr id="7" name="图片 6" descr="\documentclass{article}&#10;\usepackage{amsmath}&#10;\pagestyle{empty}&#10;\begin{document}&#10;&#10;$$&#10;(a_0,a_1,a_2,a_3,a_4,a_5,a_6,a_7)&#10;$$&#10;&#10;&#10;\end{document}" title="IguanaTex Bitmap Display">
                <a:extLst>
                  <a:ext uri="{FF2B5EF4-FFF2-40B4-BE49-F238E27FC236}">
                    <a16:creationId xmlns:a16="http://schemas.microsoft.com/office/drawing/2014/main" id="{8E762731-67DD-4966-86F4-26CB2977AE3F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5"/>
                </p:custDataLst>
              </p:nvPr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20874" y="1140141"/>
                <a:ext cx="2912000" cy="254476"/>
              </a:xfrm>
              <a:prstGeom prst="rect">
                <a:avLst/>
              </a:prstGeom>
            </p:spPr>
          </p:pic>
        </p:grpSp>
        <p:grpSp>
          <p:nvGrpSpPr>
            <p:cNvPr id="55" name="组合 54">
              <a:extLst>
                <a:ext uri="{FF2B5EF4-FFF2-40B4-BE49-F238E27FC236}">
                  <a16:creationId xmlns:a16="http://schemas.microsoft.com/office/drawing/2014/main" id="{DABF517C-7AC1-4A5B-BA99-CBE3EE6C307A}"/>
                </a:ext>
              </a:extLst>
            </p:cNvPr>
            <p:cNvGrpSpPr/>
            <p:nvPr/>
          </p:nvGrpSpPr>
          <p:grpSpPr>
            <a:xfrm>
              <a:off x="2539072" y="2128072"/>
              <a:ext cx="2046551" cy="456091"/>
              <a:chOff x="2539072" y="2128072"/>
              <a:chExt cx="2046551" cy="456091"/>
            </a:xfrm>
          </p:grpSpPr>
          <p:sp>
            <p:nvSpPr>
              <p:cNvPr id="8" name="矩形: 圆角 7">
                <a:extLst>
                  <a:ext uri="{FF2B5EF4-FFF2-40B4-BE49-F238E27FC236}">
                    <a16:creationId xmlns:a16="http://schemas.microsoft.com/office/drawing/2014/main" id="{5E3C4FDD-3F1D-4121-AB64-7E659FC37E6A}"/>
                  </a:ext>
                </a:extLst>
              </p:cNvPr>
              <p:cNvSpPr/>
              <p:nvPr/>
            </p:nvSpPr>
            <p:spPr>
              <a:xfrm>
                <a:off x="2539072" y="2128072"/>
                <a:ext cx="2046551" cy="456091"/>
              </a:xfrm>
              <a:prstGeom prst="roundRect">
                <a:avLst/>
              </a:prstGeom>
              <a:ln>
                <a:solidFill>
                  <a:srgbClr val="91000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pic>
            <p:nvPicPr>
              <p:cNvPr id="10" name="图片 9" descr="\documentclass{article}&#10;\usepackage{amsmath}&#10;\pagestyle{empty}&#10;\begin{document}&#10;&#10;&#10;$$&#10;(a_0,a_2,a_4,a_6)&#10;$$&#10;&#10;&#10;\end{document}" title="IguanaTex Bitmap Display">
                <a:extLst>
                  <a:ext uri="{FF2B5EF4-FFF2-40B4-BE49-F238E27FC236}">
                    <a16:creationId xmlns:a16="http://schemas.microsoft.com/office/drawing/2014/main" id="{A81FDE3F-542D-4D64-8271-D575A5ECC501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4"/>
                </p:custDataLst>
              </p:nvPr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25585" y="2228880"/>
                <a:ext cx="1473524" cy="254476"/>
              </a:xfrm>
              <a:prstGeom prst="rect">
                <a:avLst/>
              </a:prstGeom>
            </p:spPr>
          </p:pic>
        </p:grpSp>
        <p:grpSp>
          <p:nvGrpSpPr>
            <p:cNvPr id="56" name="组合 55">
              <a:extLst>
                <a:ext uri="{FF2B5EF4-FFF2-40B4-BE49-F238E27FC236}">
                  <a16:creationId xmlns:a16="http://schemas.microsoft.com/office/drawing/2014/main" id="{68D6E67F-50A0-4304-A296-AB4DECBB71CF}"/>
                </a:ext>
              </a:extLst>
            </p:cNvPr>
            <p:cNvGrpSpPr/>
            <p:nvPr/>
          </p:nvGrpSpPr>
          <p:grpSpPr>
            <a:xfrm>
              <a:off x="6749123" y="2125212"/>
              <a:ext cx="2046551" cy="456091"/>
              <a:chOff x="6749123" y="2125212"/>
              <a:chExt cx="2046551" cy="456091"/>
            </a:xfrm>
          </p:grpSpPr>
          <p:sp>
            <p:nvSpPr>
              <p:cNvPr id="11" name="矩形: 圆角 10">
                <a:extLst>
                  <a:ext uri="{FF2B5EF4-FFF2-40B4-BE49-F238E27FC236}">
                    <a16:creationId xmlns:a16="http://schemas.microsoft.com/office/drawing/2014/main" id="{357227F3-5565-4F7E-BE38-3FEAE1717BB3}"/>
                  </a:ext>
                </a:extLst>
              </p:cNvPr>
              <p:cNvSpPr/>
              <p:nvPr/>
            </p:nvSpPr>
            <p:spPr>
              <a:xfrm>
                <a:off x="6749123" y="2125212"/>
                <a:ext cx="2046551" cy="456091"/>
              </a:xfrm>
              <a:prstGeom prst="roundRect">
                <a:avLst/>
              </a:prstGeom>
              <a:ln>
                <a:solidFill>
                  <a:srgbClr val="91000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pic>
            <p:nvPicPr>
              <p:cNvPr id="13" name="图片 12" descr="\documentclass{article}&#10;\usepackage{amsmath}&#10;\pagestyle{empty}&#10;\begin{document}&#10;&#10;$$&#10;(a_1,a_3,a_5,a_7)&#10;$$&#10;&#10;&#10;\end{document}" title="IguanaTex Bitmap Display">
                <a:extLst>
                  <a:ext uri="{FF2B5EF4-FFF2-40B4-BE49-F238E27FC236}">
                    <a16:creationId xmlns:a16="http://schemas.microsoft.com/office/drawing/2014/main" id="{EA01E956-F533-4D8B-89B8-69DB365439F9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3"/>
                </p:custDataLst>
              </p:nvPr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035636" y="2226019"/>
                <a:ext cx="1473524" cy="254476"/>
              </a:xfrm>
              <a:prstGeom prst="rect">
                <a:avLst/>
              </a:prstGeom>
            </p:spPr>
          </p:pic>
        </p:grpSp>
        <p:grpSp>
          <p:nvGrpSpPr>
            <p:cNvPr id="57" name="组合 56">
              <a:extLst>
                <a:ext uri="{FF2B5EF4-FFF2-40B4-BE49-F238E27FC236}">
                  <a16:creationId xmlns:a16="http://schemas.microsoft.com/office/drawing/2014/main" id="{4A636160-DD91-4D0F-8908-560178BC6508}"/>
                </a:ext>
              </a:extLst>
            </p:cNvPr>
            <p:cNvGrpSpPr/>
            <p:nvPr/>
          </p:nvGrpSpPr>
          <p:grpSpPr>
            <a:xfrm>
              <a:off x="1932184" y="3228974"/>
              <a:ext cx="1213777" cy="456091"/>
              <a:chOff x="1932184" y="3228974"/>
              <a:chExt cx="1213777" cy="456091"/>
            </a:xfrm>
          </p:grpSpPr>
          <p:sp>
            <p:nvSpPr>
              <p:cNvPr id="14" name="矩形: 圆角 13">
                <a:extLst>
                  <a:ext uri="{FF2B5EF4-FFF2-40B4-BE49-F238E27FC236}">
                    <a16:creationId xmlns:a16="http://schemas.microsoft.com/office/drawing/2014/main" id="{A9EEDC40-346A-44F5-80F1-2B7DD438636C}"/>
                  </a:ext>
                </a:extLst>
              </p:cNvPr>
              <p:cNvSpPr/>
              <p:nvPr/>
            </p:nvSpPr>
            <p:spPr>
              <a:xfrm>
                <a:off x="1932184" y="3228974"/>
                <a:ext cx="1213777" cy="456091"/>
              </a:xfrm>
              <a:prstGeom prst="roundRect">
                <a:avLst/>
              </a:prstGeom>
              <a:ln>
                <a:solidFill>
                  <a:srgbClr val="91000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pic>
            <p:nvPicPr>
              <p:cNvPr id="19" name="图片 18" descr="\documentclass{article}&#10;\usepackage{amsmath}&#10;\pagestyle{empty}&#10;\begin{document}&#10;&#10;$$&#10;(a_0,a_4)&#10;$$&#10;&#10;&#10;\end{document}" title="IguanaTex Bitmap Display">
                <a:extLst>
                  <a:ext uri="{FF2B5EF4-FFF2-40B4-BE49-F238E27FC236}">
                    <a16:creationId xmlns:a16="http://schemas.microsoft.com/office/drawing/2014/main" id="{33E4804A-BD6D-46A5-8E3E-E5AF6F3438F4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2"/>
                </p:custDataLst>
              </p:nvPr>
            </p:nvPicPr>
            <p:blipFill>
              <a:blip r:embed="rId2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61929" y="3317618"/>
                <a:ext cx="754286" cy="254476"/>
              </a:xfrm>
              <a:prstGeom prst="rect">
                <a:avLst/>
              </a:prstGeom>
            </p:spPr>
          </p:pic>
        </p:grpSp>
        <p:grpSp>
          <p:nvGrpSpPr>
            <p:cNvPr id="58" name="组合 57">
              <a:extLst>
                <a:ext uri="{FF2B5EF4-FFF2-40B4-BE49-F238E27FC236}">
                  <a16:creationId xmlns:a16="http://schemas.microsoft.com/office/drawing/2014/main" id="{C431CCE4-79C0-4DD7-B3B1-DB318EDFB35F}"/>
                </a:ext>
              </a:extLst>
            </p:cNvPr>
            <p:cNvGrpSpPr/>
            <p:nvPr/>
          </p:nvGrpSpPr>
          <p:grpSpPr>
            <a:xfrm>
              <a:off x="3978735" y="3200954"/>
              <a:ext cx="1213777" cy="456091"/>
              <a:chOff x="3978735" y="3200954"/>
              <a:chExt cx="1213777" cy="456091"/>
            </a:xfrm>
          </p:grpSpPr>
          <p:sp>
            <p:nvSpPr>
              <p:cNvPr id="15" name="矩形: 圆角 14">
                <a:extLst>
                  <a:ext uri="{FF2B5EF4-FFF2-40B4-BE49-F238E27FC236}">
                    <a16:creationId xmlns:a16="http://schemas.microsoft.com/office/drawing/2014/main" id="{5C808D15-FC1B-4824-96F6-46BFF298C467}"/>
                  </a:ext>
                </a:extLst>
              </p:cNvPr>
              <p:cNvSpPr/>
              <p:nvPr/>
            </p:nvSpPr>
            <p:spPr>
              <a:xfrm>
                <a:off x="3978735" y="3200954"/>
                <a:ext cx="1213777" cy="456091"/>
              </a:xfrm>
              <a:prstGeom prst="roundRect">
                <a:avLst/>
              </a:prstGeom>
              <a:ln>
                <a:solidFill>
                  <a:srgbClr val="91000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pic>
            <p:nvPicPr>
              <p:cNvPr id="21" name="图片 20" descr="\documentclass{article}&#10;\usepackage{amsmath}&#10;\pagestyle{empty}&#10;\begin{document}&#10;&#10;&#10;$$&#10;(a_2,a_6)&#10;$$&#10;&#10;\end{document}" title="IguanaTex Bitmap Display">
                <a:extLst>
                  <a:ext uri="{FF2B5EF4-FFF2-40B4-BE49-F238E27FC236}">
                    <a16:creationId xmlns:a16="http://schemas.microsoft.com/office/drawing/2014/main" id="{11AB00A0-C3E7-4B5E-9674-16ADC8BBAB41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1"/>
                </p:custDataLst>
              </p:nvPr>
            </p:nvPicPr>
            <p:blipFill>
              <a:blip r:embed="rId2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213419" y="3301761"/>
                <a:ext cx="754286" cy="254476"/>
              </a:xfrm>
              <a:prstGeom prst="rect">
                <a:avLst/>
              </a:prstGeom>
            </p:spPr>
          </p:pic>
        </p:grpSp>
        <p:grpSp>
          <p:nvGrpSpPr>
            <p:cNvPr id="59" name="组合 58">
              <a:extLst>
                <a:ext uri="{FF2B5EF4-FFF2-40B4-BE49-F238E27FC236}">
                  <a16:creationId xmlns:a16="http://schemas.microsoft.com/office/drawing/2014/main" id="{77D10313-B8B3-4BC5-8F9B-2EF6D5B03A6C}"/>
                </a:ext>
              </a:extLst>
            </p:cNvPr>
            <p:cNvGrpSpPr/>
            <p:nvPr/>
          </p:nvGrpSpPr>
          <p:grpSpPr>
            <a:xfrm>
              <a:off x="6142235" y="3216811"/>
              <a:ext cx="1213777" cy="456091"/>
              <a:chOff x="6142235" y="3216811"/>
              <a:chExt cx="1213777" cy="456091"/>
            </a:xfrm>
          </p:grpSpPr>
          <p:sp>
            <p:nvSpPr>
              <p:cNvPr id="17" name="矩形: 圆角 16">
                <a:extLst>
                  <a:ext uri="{FF2B5EF4-FFF2-40B4-BE49-F238E27FC236}">
                    <a16:creationId xmlns:a16="http://schemas.microsoft.com/office/drawing/2014/main" id="{CCED5DF3-4978-478C-9904-0E9A9C0186D4}"/>
                  </a:ext>
                </a:extLst>
              </p:cNvPr>
              <p:cNvSpPr/>
              <p:nvPr/>
            </p:nvSpPr>
            <p:spPr>
              <a:xfrm>
                <a:off x="6142235" y="3216811"/>
                <a:ext cx="1213777" cy="456091"/>
              </a:xfrm>
              <a:prstGeom prst="roundRect">
                <a:avLst/>
              </a:prstGeom>
              <a:ln>
                <a:solidFill>
                  <a:srgbClr val="91000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pic>
            <p:nvPicPr>
              <p:cNvPr id="23" name="图片 22" descr="\documentclass{article}&#10;\usepackage{amsmath}&#10;\pagestyle{empty}&#10;\begin{document}&#10;&#10;$$&#10;(a_1,a_5)&#10;$$&#10;&#10;&#10;\end{document}" title="IguanaTex Bitmap Display">
                <a:extLst>
                  <a:ext uri="{FF2B5EF4-FFF2-40B4-BE49-F238E27FC236}">
                    <a16:creationId xmlns:a16="http://schemas.microsoft.com/office/drawing/2014/main" id="{C694F305-B2B6-4C7E-A0FD-209A97C7A973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0"/>
                </p:custDataLst>
              </p:nvPr>
            </p:nvPicPr>
            <p:blipFill>
              <a:blip r:embed="rId2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371980" y="3307013"/>
                <a:ext cx="754286" cy="254476"/>
              </a:xfrm>
              <a:prstGeom prst="rect">
                <a:avLst/>
              </a:prstGeom>
            </p:spPr>
          </p:pic>
        </p:grpSp>
        <p:grpSp>
          <p:nvGrpSpPr>
            <p:cNvPr id="60" name="组合 59">
              <a:extLst>
                <a:ext uri="{FF2B5EF4-FFF2-40B4-BE49-F238E27FC236}">
                  <a16:creationId xmlns:a16="http://schemas.microsoft.com/office/drawing/2014/main" id="{9008ADB8-1D08-4DCB-AF01-CB235B9F29C1}"/>
                </a:ext>
              </a:extLst>
            </p:cNvPr>
            <p:cNvGrpSpPr/>
            <p:nvPr/>
          </p:nvGrpSpPr>
          <p:grpSpPr>
            <a:xfrm>
              <a:off x="8188786" y="3216811"/>
              <a:ext cx="1213777" cy="456091"/>
              <a:chOff x="8188786" y="3216811"/>
              <a:chExt cx="1213777" cy="456091"/>
            </a:xfrm>
          </p:grpSpPr>
          <p:sp>
            <p:nvSpPr>
              <p:cNvPr id="16" name="矩形: 圆角 15">
                <a:extLst>
                  <a:ext uri="{FF2B5EF4-FFF2-40B4-BE49-F238E27FC236}">
                    <a16:creationId xmlns:a16="http://schemas.microsoft.com/office/drawing/2014/main" id="{D9E83AEE-0D0B-4A6A-9110-040EBDAE0972}"/>
                  </a:ext>
                </a:extLst>
              </p:cNvPr>
              <p:cNvSpPr/>
              <p:nvPr/>
            </p:nvSpPr>
            <p:spPr>
              <a:xfrm>
                <a:off x="8188786" y="3216811"/>
                <a:ext cx="1213777" cy="456091"/>
              </a:xfrm>
              <a:prstGeom prst="roundRect">
                <a:avLst/>
              </a:prstGeom>
              <a:ln>
                <a:solidFill>
                  <a:srgbClr val="91000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pic>
            <p:nvPicPr>
              <p:cNvPr id="25" name="图片 24" descr="\documentclass{article}&#10;\usepackage{amsmath}&#10;\pagestyle{empty}&#10;\begin{document}&#10;&#10;&#10;$$&#10;(a_3,a_7)&#10;$$&#10;&#10;\end{document}" title="IguanaTex Bitmap Display">
                <a:extLst>
                  <a:ext uri="{FF2B5EF4-FFF2-40B4-BE49-F238E27FC236}">
                    <a16:creationId xmlns:a16="http://schemas.microsoft.com/office/drawing/2014/main" id="{639CBB7D-2951-48FE-9B0F-A0D3E24CDAD1}"/>
                  </a:ext>
                </a:extLst>
              </p:cNvPr>
              <p:cNvPicPr>
                <a:picLocks noChangeAspect="1"/>
              </p:cNvPicPr>
              <p:nvPr>
                <p:custDataLst>
                  <p:tags r:id="rId9"/>
                </p:custDataLst>
              </p:nvPr>
            </p:nvPicPr>
            <p:blipFill>
              <a:blip r:embed="rId2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18531" y="3301761"/>
                <a:ext cx="754286" cy="254476"/>
              </a:xfrm>
              <a:prstGeom prst="rect">
                <a:avLst/>
              </a:prstGeom>
            </p:spPr>
          </p:pic>
        </p:grpSp>
        <p:grpSp>
          <p:nvGrpSpPr>
            <p:cNvPr id="33" name="组合 32">
              <a:extLst>
                <a:ext uri="{FF2B5EF4-FFF2-40B4-BE49-F238E27FC236}">
                  <a16:creationId xmlns:a16="http://schemas.microsoft.com/office/drawing/2014/main" id="{C72805D7-857A-4EA5-A5D9-CB316A5CBCA8}"/>
                </a:ext>
              </a:extLst>
            </p:cNvPr>
            <p:cNvGrpSpPr/>
            <p:nvPr/>
          </p:nvGrpSpPr>
          <p:grpSpPr>
            <a:xfrm>
              <a:off x="1679076" y="4213881"/>
              <a:ext cx="506216" cy="456091"/>
              <a:chOff x="193176" y="4305550"/>
              <a:chExt cx="506216" cy="456091"/>
            </a:xfrm>
          </p:grpSpPr>
          <p:sp>
            <p:nvSpPr>
              <p:cNvPr id="26" name="矩形: 圆角 25">
                <a:extLst>
                  <a:ext uri="{FF2B5EF4-FFF2-40B4-BE49-F238E27FC236}">
                    <a16:creationId xmlns:a16="http://schemas.microsoft.com/office/drawing/2014/main" id="{1A5395AE-DA0B-4CDA-BFD6-22AC979E565A}"/>
                  </a:ext>
                </a:extLst>
              </p:cNvPr>
              <p:cNvSpPr/>
              <p:nvPr/>
            </p:nvSpPr>
            <p:spPr>
              <a:xfrm>
                <a:off x="193176" y="4305550"/>
                <a:ext cx="506216" cy="456091"/>
              </a:xfrm>
              <a:prstGeom prst="roundRect">
                <a:avLst/>
              </a:prstGeom>
              <a:ln>
                <a:solidFill>
                  <a:srgbClr val="91000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pic>
            <p:nvPicPr>
              <p:cNvPr id="28" name="图片 27" descr="\documentclass{article}&#10;\usepackage{amsmath}&#10;\pagestyle{empty}&#10;\begin{document}&#10;&#10;$$&#10;(a_0)&#10;$$&#10;&#10;&#10;\end{document}" title="IguanaTex Bitmap Display">
                <a:extLst>
                  <a:ext uri="{FF2B5EF4-FFF2-40B4-BE49-F238E27FC236}">
                    <a16:creationId xmlns:a16="http://schemas.microsoft.com/office/drawing/2014/main" id="{C79E9E19-EBF7-4599-B7FC-294C6F81E878}"/>
                  </a:ext>
                </a:extLst>
              </p:cNvPr>
              <p:cNvPicPr>
                <a:picLocks noChangeAspect="1"/>
              </p:cNvPicPr>
              <p:nvPr>
                <p:custDataLst>
                  <p:tags r:id="rId8"/>
                </p:custDataLst>
              </p:nvPr>
            </p:nvPicPr>
            <p:blipFill>
              <a:blip r:embed="rId2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8950" y="4406357"/>
                <a:ext cx="394667" cy="254476"/>
              </a:xfrm>
              <a:prstGeom prst="rect">
                <a:avLst/>
              </a:prstGeom>
            </p:spPr>
          </p:pic>
        </p:grpSp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8C2A37A1-B948-4280-AB34-DA923B98C788}"/>
                </a:ext>
              </a:extLst>
            </p:cNvPr>
            <p:cNvGrpSpPr/>
            <p:nvPr/>
          </p:nvGrpSpPr>
          <p:grpSpPr>
            <a:xfrm>
              <a:off x="2892853" y="4208910"/>
              <a:ext cx="506216" cy="456091"/>
              <a:chOff x="4127213" y="5489814"/>
              <a:chExt cx="506216" cy="456091"/>
            </a:xfrm>
          </p:grpSpPr>
          <p:sp>
            <p:nvSpPr>
              <p:cNvPr id="29" name="矩形: 圆角 28">
                <a:extLst>
                  <a:ext uri="{FF2B5EF4-FFF2-40B4-BE49-F238E27FC236}">
                    <a16:creationId xmlns:a16="http://schemas.microsoft.com/office/drawing/2014/main" id="{416F779F-CABC-48E9-8650-B4D443C5DFC8}"/>
                  </a:ext>
                </a:extLst>
              </p:cNvPr>
              <p:cNvSpPr/>
              <p:nvPr/>
            </p:nvSpPr>
            <p:spPr>
              <a:xfrm>
                <a:off x="4127213" y="5489814"/>
                <a:ext cx="506216" cy="456091"/>
              </a:xfrm>
              <a:prstGeom prst="roundRect">
                <a:avLst/>
              </a:prstGeom>
              <a:ln>
                <a:solidFill>
                  <a:srgbClr val="91000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pic>
            <p:nvPicPr>
              <p:cNvPr id="31" name="图片 30" descr="\documentclass{article}&#10;\usepackage{amsmath}&#10;\pagestyle{empty}&#10;\begin{document}&#10;&#10;&#10;$$&#10;(a_4)&#10;$$&#10;&#10;&#10;&#10;\end{document}" title="IguanaTex Bitmap Display">
                <a:extLst>
                  <a:ext uri="{FF2B5EF4-FFF2-40B4-BE49-F238E27FC236}">
                    <a16:creationId xmlns:a16="http://schemas.microsoft.com/office/drawing/2014/main" id="{0B5F970E-4226-4E34-827B-249107CB51E6}"/>
                  </a:ext>
                </a:extLst>
              </p:cNvPr>
              <p:cNvPicPr>
                <a:picLocks noChangeAspect="1"/>
              </p:cNvPicPr>
              <p:nvPr>
                <p:custDataLst>
                  <p:tags r:id="rId7"/>
                </p:custDataLst>
              </p:nvPr>
            </p:nvPicPr>
            <p:blipFill>
              <a:blip r:embed="rId2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202721" y="5589637"/>
                <a:ext cx="355200" cy="229029"/>
              </a:xfrm>
              <a:prstGeom prst="rect">
                <a:avLst/>
              </a:prstGeom>
            </p:spPr>
          </p:pic>
        </p:grpSp>
        <p:grpSp>
          <p:nvGrpSpPr>
            <p:cNvPr id="61" name="组合 60">
              <a:extLst>
                <a:ext uri="{FF2B5EF4-FFF2-40B4-BE49-F238E27FC236}">
                  <a16:creationId xmlns:a16="http://schemas.microsoft.com/office/drawing/2014/main" id="{525AC798-FD72-45B3-B11F-6A6B0751B59C}"/>
                </a:ext>
              </a:extLst>
            </p:cNvPr>
            <p:cNvGrpSpPr/>
            <p:nvPr/>
          </p:nvGrpSpPr>
          <p:grpSpPr>
            <a:xfrm>
              <a:off x="3725627" y="4208910"/>
              <a:ext cx="506216" cy="456091"/>
              <a:chOff x="3725627" y="4208910"/>
              <a:chExt cx="506216" cy="456091"/>
            </a:xfrm>
          </p:grpSpPr>
          <p:sp>
            <p:nvSpPr>
              <p:cNvPr id="32" name="矩形: 圆角 31">
                <a:extLst>
                  <a:ext uri="{FF2B5EF4-FFF2-40B4-BE49-F238E27FC236}">
                    <a16:creationId xmlns:a16="http://schemas.microsoft.com/office/drawing/2014/main" id="{8766F6CA-0446-44A0-8B84-1240E62813A6}"/>
                  </a:ext>
                </a:extLst>
              </p:cNvPr>
              <p:cNvSpPr/>
              <p:nvPr/>
            </p:nvSpPr>
            <p:spPr>
              <a:xfrm>
                <a:off x="3725627" y="4208910"/>
                <a:ext cx="506216" cy="456091"/>
              </a:xfrm>
              <a:prstGeom prst="roundRect">
                <a:avLst/>
              </a:prstGeom>
              <a:ln>
                <a:solidFill>
                  <a:srgbClr val="91000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pic>
            <p:nvPicPr>
              <p:cNvPr id="42" name="图片 41" descr="\documentclass{article}&#10;\usepackage{amsmath}&#10;\pagestyle{empty}&#10;\begin{document}&#10;&#10;&#10;$$&#10;(a_2)&#10;$$&#10;&#10;\end{document}" title="IguanaTex Bitmap Display">
                <a:extLst>
                  <a:ext uri="{FF2B5EF4-FFF2-40B4-BE49-F238E27FC236}">
                    <a16:creationId xmlns:a16="http://schemas.microsoft.com/office/drawing/2014/main" id="{28325FC3-95BA-41DA-9D61-CFE47F5420D1}"/>
                  </a:ext>
                </a:extLst>
              </p:cNvPr>
              <p:cNvPicPr>
                <a:picLocks noChangeAspect="1"/>
              </p:cNvPicPr>
              <p:nvPr>
                <p:custDataLst>
                  <p:tags r:id="rId6"/>
                </p:custDataLst>
              </p:nvPr>
            </p:nvPicPr>
            <p:blipFill>
              <a:blip r:embed="rId2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89535" y="4318335"/>
                <a:ext cx="394667" cy="254476"/>
              </a:xfrm>
              <a:prstGeom prst="rect">
                <a:avLst/>
              </a:prstGeom>
            </p:spPr>
          </p:pic>
        </p:grpSp>
        <p:grpSp>
          <p:nvGrpSpPr>
            <p:cNvPr id="62" name="组合 61">
              <a:extLst>
                <a:ext uri="{FF2B5EF4-FFF2-40B4-BE49-F238E27FC236}">
                  <a16:creationId xmlns:a16="http://schemas.microsoft.com/office/drawing/2014/main" id="{E94E769F-86E2-4A29-A625-DD481B562196}"/>
                </a:ext>
              </a:extLst>
            </p:cNvPr>
            <p:cNvGrpSpPr/>
            <p:nvPr/>
          </p:nvGrpSpPr>
          <p:grpSpPr>
            <a:xfrm>
              <a:off x="4939404" y="4208910"/>
              <a:ext cx="506216" cy="456091"/>
              <a:chOff x="4939404" y="4208910"/>
              <a:chExt cx="506216" cy="456091"/>
            </a:xfrm>
          </p:grpSpPr>
          <p:sp>
            <p:nvSpPr>
              <p:cNvPr id="35" name="矩形: 圆角 34">
                <a:extLst>
                  <a:ext uri="{FF2B5EF4-FFF2-40B4-BE49-F238E27FC236}">
                    <a16:creationId xmlns:a16="http://schemas.microsoft.com/office/drawing/2014/main" id="{E6011060-118D-4DC6-8A06-87C569E5C03A}"/>
                  </a:ext>
                </a:extLst>
              </p:cNvPr>
              <p:cNvSpPr/>
              <p:nvPr/>
            </p:nvSpPr>
            <p:spPr>
              <a:xfrm>
                <a:off x="4939404" y="4208910"/>
                <a:ext cx="506216" cy="456091"/>
              </a:xfrm>
              <a:prstGeom prst="roundRect">
                <a:avLst/>
              </a:prstGeom>
              <a:ln>
                <a:solidFill>
                  <a:srgbClr val="91000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pic>
            <p:nvPicPr>
              <p:cNvPr id="44" name="图片 43" descr="\documentclass{article}&#10;\usepackage{amsmath}&#10;\pagestyle{empty}&#10;\begin{document}&#10;&#10;&#10;$$&#10;(a_6)&#10;$$&#10;&#10;&#10;\end{document}" title="IguanaTex Bitmap Display">
                <a:extLst>
                  <a:ext uri="{FF2B5EF4-FFF2-40B4-BE49-F238E27FC236}">
                    <a16:creationId xmlns:a16="http://schemas.microsoft.com/office/drawing/2014/main" id="{AE035396-6BCC-4800-A0F2-DF8E266C1327}"/>
                  </a:ext>
                </a:extLst>
              </p:cNvPr>
              <p:cNvPicPr>
                <a:picLocks noChangeAspect="1"/>
              </p:cNvPicPr>
              <p:nvPr>
                <p:custDataLst>
                  <p:tags r:id="rId5"/>
                </p:custDataLst>
              </p:nvPr>
            </p:nvPicPr>
            <p:blipFill>
              <a:blip r:embed="rId2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16898" y="4318335"/>
                <a:ext cx="394667" cy="254476"/>
              </a:xfrm>
              <a:prstGeom prst="rect">
                <a:avLst/>
              </a:prstGeom>
            </p:spPr>
          </p:pic>
        </p:grpSp>
        <p:grpSp>
          <p:nvGrpSpPr>
            <p:cNvPr id="63" name="组合 62">
              <a:extLst>
                <a:ext uri="{FF2B5EF4-FFF2-40B4-BE49-F238E27FC236}">
                  <a16:creationId xmlns:a16="http://schemas.microsoft.com/office/drawing/2014/main" id="{1F810B90-6481-4197-A3D9-A04B6283C891}"/>
                </a:ext>
              </a:extLst>
            </p:cNvPr>
            <p:cNvGrpSpPr/>
            <p:nvPr/>
          </p:nvGrpSpPr>
          <p:grpSpPr>
            <a:xfrm>
              <a:off x="5889127" y="4183222"/>
              <a:ext cx="506216" cy="456091"/>
              <a:chOff x="5889127" y="4183222"/>
              <a:chExt cx="506216" cy="456091"/>
            </a:xfrm>
          </p:grpSpPr>
          <p:sp>
            <p:nvSpPr>
              <p:cNvPr id="36" name="矩形: 圆角 35">
                <a:extLst>
                  <a:ext uri="{FF2B5EF4-FFF2-40B4-BE49-F238E27FC236}">
                    <a16:creationId xmlns:a16="http://schemas.microsoft.com/office/drawing/2014/main" id="{347C3E70-8209-4273-B3F3-262F79C77DF6}"/>
                  </a:ext>
                </a:extLst>
              </p:cNvPr>
              <p:cNvSpPr/>
              <p:nvPr/>
            </p:nvSpPr>
            <p:spPr>
              <a:xfrm>
                <a:off x="5889127" y="4183222"/>
                <a:ext cx="506216" cy="456091"/>
              </a:xfrm>
              <a:prstGeom prst="roundRect">
                <a:avLst/>
              </a:prstGeom>
              <a:ln>
                <a:solidFill>
                  <a:srgbClr val="91000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pic>
            <p:nvPicPr>
              <p:cNvPr id="46" name="图片 45" descr="\documentclass{article}&#10;\usepackage{amsmath}&#10;\pagestyle{empty}&#10;\begin{document}&#10;&#10;&#10;$$&#10;(a_1)&#10;$$&#10;&#10;&#10;\end{document}" title="IguanaTex Bitmap Display">
                <a:extLst>
                  <a:ext uri="{FF2B5EF4-FFF2-40B4-BE49-F238E27FC236}">
                    <a16:creationId xmlns:a16="http://schemas.microsoft.com/office/drawing/2014/main" id="{34625459-D71C-4D1A-8580-1F68A7D0A8B8}"/>
                  </a:ext>
                </a:extLst>
              </p:cNvPr>
              <p:cNvPicPr>
                <a:picLocks noChangeAspect="1"/>
              </p:cNvPicPr>
              <p:nvPr>
                <p:custDataLst>
                  <p:tags r:id="rId4"/>
                </p:custDataLst>
              </p:nvPr>
            </p:nvPicPr>
            <p:blipFill>
              <a:blip r:embed="rId2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38069" y="4280334"/>
                <a:ext cx="394667" cy="254476"/>
              </a:xfrm>
              <a:prstGeom prst="rect">
                <a:avLst/>
              </a:prstGeom>
            </p:spPr>
          </p:pic>
        </p:grpSp>
        <p:grpSp>
          <p:nvGrpSpPr>
            <p:cNvPr id="64" name="组合 63">
              <a:extLst>
                <a:ext uri="{FF2B5EF4-FFF2-40B4-BE49-F238E27FC236}">
                  <a16:creationId xmlns:a16="http://schemas.microsoft.com/office/drawing/2014/main" id="{339B55E8-FA7C-450D-AE9A-DE980A28CA91}"/>
                </a:ext>
              </a:extLst>
            </p:cNvPr>
            <p:cNvGrpSpPr/>
            <p:nvPr/>
          </p:nvGrpSpPr>
          <p:grpSpPr>
            <a:xfrm>
              <a:off x="7102904" y="4179528"/>
              <a:ext cx="506216" cy="456091"/>
              <a:chOff x="7102904" y="4179528"/>
              <a:chExt cx="506216" cy="456091"/>
            </a:xfrm>
          </p:grpSpPr>
          <p:sp>
            <p:nvSpPr>
              <p:cNvPr id="38" name="矩形: 圆角 37">
                <a:extLst>
                  <a:ext uri="{FF2B5EF4-FFF2-40B4-BE49-F238E27FC236}">
                    <a16:creationId xmlns:a16="http://schemas.microsoft.com/office/drawing/2014/main" id="{9DFA1B8B-6483-448D-B2C5-80A3C744866C}"/>
                  </a:ext>
                </a:extLst>
              </p:cNvPr>
              <p:cNvSpPr/>
              <p:nvPr/>
            </p:nvSpPr>
            <p:spPr>
              <a:xfrm>
                <a:off x="7102904" y="4179528"/>
                <a:ext cx="506216" cy="456091"/>
              </a:xfrm>
              <a:prstGeom prst="roundRect">
                <a:avLst/>
              </a:prstGeom>
              <a:ln>
                <a:solidFill>
                  <a:srgbClr val="91000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pic>
            <p:nvPicPr>
              <p:cNvPr id="50" name="图片 49" descr="\documentclass{article}&#10;\usepackage{amsmath}&#10;\pagestyle{empty}&#10;\begin{document}&#10;&#10;&#10;$$&#10;(a_5)&#10;$$&#10;&#10;&#10;\end{document}" title="IguanaTex Bitmap Display">
                <a:extLst>
                  <a:ext uri="{FF2B5EF4-FFF2-40B4-BE49-F238E27FC236}">
                    <a16:creationId xmlns:a16="http://schemas.microsoft.com/office/drawing/2014/main" id="{B3F7571C-3700-4D49-8A4E-589CA9AB4B71}"/>
                  </a:ext>
                </a:extLst>
              </p:cNvPr>
              <p:cNvPicPr>
                <a:picLocks noChangeAspect="1"/>
              </p:cNvPicPr>
              <p:nvPr>
                <p:custDataLst>
                  <p:tags r:id="rId3"/>
                </p:custDataLst>
              </p:nvPr>
            </p:nvPicPr>
            <p:blipFill>
              <a:blip r:embed="rId3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80398" y="4276616"/>
                <a:ext cx="394667" cy="254476"/>
              </a:xfrm>
              <a:prstGeom prst="rect">
                <a:avLst/>
              </a:prstGeom>
            </p:spPr>
          </p:pic>
        </p:grpSp>
        <p:grpSp>
          <p:nvGrpSpPr>
            <p:cNvPr id="65" name="组合 64">
              <a:extLst>
                <a:ext uri="{FF2B5EF4-FFF2-40B4-BE49-F238E27FC236}">
                  <a16:creationId xmlns:a16="http://schemas.microsoft.com/office/drawing/2014/main" id="{3FA42F58-C32D-4626-BE61-19E6FA9C5A51}"/>
                </a:ext>
              </a:extLst>
            </p:cNvPr>
            <p:cNvGrpSpPr/>
            <p:nvPr/>
          </p:nvGrpSpPr>
          <p:grpSpPr>
            <a:xfrm>
              <a:off x="7935678" y="4179529"/>
              <a:ext cx="506216" cy="456091"/>
              <a:chOff x="7935678" y="4179529"/>
              <a:chExt cx="506216" cy="456091"/>
            </a:xfrm>
          </p:grpSpPr>
          <p:sp>
            <p:nvSpPr>
              <p:cNvPr id="39" name="矩形: 圆角 38">
                <a:extLst>
                  <a:ext uri="{FF2B5EF4-FFF2-40B4-BE49-F238E27FC236}">
                    <a16:creationId xmlns:a16="http://schemas.microsoft.com/office/drawing/2014/main" id="{311842F2-D313-4E9F-9217-5312CB09175C}"/>
                  </a:ext>
                </a:extLst>
              </p:cNvPr>
              <p:cNvSpPr/>
              <p:nvPr/>
            </p:nvSpPr>
            <p:spPr>
              <a:xfrm>
                <a:off x="7935678" y="4179529"/>
                <a:ext cx="506216" cy="456091"/>
              </a:xfrm>
              <a:prstGeom prst="roundRect">
                <a:avLst/>
              </a:prstGeom>
              <a:ln>
                <a:solidFill>
                  <a:srgbClr val="91000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pic>
            <p:nvPicPr>
              <p:cNvPr id="52" name="图片 51" descr="\documentclass{article}&#10;\usepackage{amsmath}&#10;\pagestyle{empty}&#10;\begin{document}&#10;&#10;&#10;&#10;$$&#10;(a_3)&#10;$$&#10;&#10;\end{document}" title="IguanaTex Bitmap Display">
                <a:extLst>
                  <a:ext uri="{FF2B5EF4-FFF2-40B4-BE49-F238E27FC236}">
                    <a16:creationId xmlns:a16="http://schemas.microsoft.com/office/drawing/2014/main" id="{8F0F6F16-910A-4D17-B7CB-7B959AF733B3}"/>
                  </a:ext>
                </a:extLst>
              </p:cNvPr>
              <p:cNvPicPr>
                <a:picLocks noChangeAspect="1"/>
              </p:cNvPicPr>
              <p:nvPr>
                <p:custDataLst>
                  <p:tags r:id="rId2"/>
                </p:custDataLst>
              </p:nvPr>
            </p:nvPicPr>
            <p:blipFill>
              <a:blip r:embed="rId3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991452" y="4284029"/>
                <a:ext cx="394667" cy="254476"/>
              </a:xfrm>
              <a:prstGeom prst="rect">
                <a:avLst/>
              </a:prstGeom>
            </p:spPr>
          </p:pic>
        </p:grpSp>
        <p:grpSp>
          <p:nvGrpSpPr>
            <p:cNvPr id="66" name="组合 65">
              <a:extLst>
                <a:ext uri="{FF2B5EF4-FFF2-40B4-BE49-F238E27FC236}">
                  <a16:creationId xmlns:a16="http://schemas.microsoft.com/office/drawing/2014/main" id="{62D204EA-259C-48A4-A7EC-5032D98B8D5A}"/>
                </a:ext>
              </a:extLst>
            </p:cNvPr>
            <p:cNvGrpSpPr/>
            <p:nvPr/>
          </p:nvGrpSpPr>
          <p:grpSpPr>
            <a:xfrm>
              <a:off x="9149455" y="4179527"/>
              <a:ext cx="506216" cy="456091"/>
              <a:chOff x="9149455" y="4179527"/>
              <a:chExt cx="506216" cy="456091"/>
            </a:xfrm>
          </p:grpSpPr>
          <p:sp>
            <p:nvSpPr>
              <p:cNvPr id="40" name="矩形: 圆角 39">
                <a:extLst>
                  <a:ext uri="{FF2B5EF4-FFF2-40B4-BE49-F238E27FC236}">
                    <a16:creationId xmlns:a16="http://schemas.microsoft.com/office/drawing/2014/main" id="{81C13B8C-0118-4D71-B667-1F6782BAFEFF}"/>
                  </a:ext>
                </a:extLst>
              </p:cNvPr>
              <p:cNvSpPr/>
              <p:nvPr/>
            </p:nvSpPr>
            <p:spPr>
              <a:xfrm>
                <a:off x="9149455" y="4179527"/>
                <a:ext cx="506216" cy="456091"/>
              </a:xfrm>
              <a:prstGeom prst="roundRect">
                <a:avLst/>
              </a:prstGeom>
              <a:ln>
                <a:solidFill>
                  <a:srgbClr val="91000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pic>
            <p:nvPicPr>
              <p:cNvPr id="54" name="图片 53" descr="\documentclass{article}&#10;\usepackage{amsmath}&#10;\pagestyle{empty}&#10;\begin{document}&#10;&#10;&#10;$$&#10;(a_7)&#10;$$&#10;&#10;&#10;\end{document}" title="IguanaTex Bitmap Display">
                <a:extLst>
                  <a:ext uri="{FF2B5EF4-FFF2-40B4-BE49-F238E27FC236}">
                    <a16:creationId xmlns:a16="http://schemas.microsoft.com/office/drawing/2014/main" id="{8B33C0FA-C501-4712-B4E3-9D6E66B5BAB2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"/>
                </p:custDataLst>
              </p:nvPr>
            </p:nvPicPr>
            <p:blipFill>
              <a:blip r:embed="rId3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205229" y="4276616"/>
                <a:ext cx="394667" cy="254476"/>
              </a:xfrm>
              <a:prstGeom prst="rect">
                <a:avLst/>
              </a:prstGeom>
            </p:spPr>
          </p:pic>
        </p:grpSp>
        <p:cxnSp>
          <p:nvCxnSpPr>
            <p:cNvPr id="68" name="直接连接符 67">
              <a:extLst>
                <a:ext uri="{FF2B5EF4-FFF2-40B4-BE49-F238E27FC236}">
                  <a16:creationId xmlns:a16="http://schemas.microsoft.com/office/drawing/2014/main" id="{D73960DD-57EC-403C-B80F-3DAE7706DDCF}"/>
                </a:ext>
              </a:extLst>
            </p:cNvPr>
            <p:cNvCxnSpPr>
              <a:stCxn id="6" idx="2"/>
              <a:endCxn id="8" idx="0"/>
            </p:cNvCxnSpPr>
            <p:nvPr/>
          </p:nvCxnSpPr>
          <p:spPr>
            <a:xfrm flipH="1">
              <a:off x="3562348" y="1502537"/>
              <a:ext cx="2109057" cy="62553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直接连接符 69">
              <a:extLst>
                <a:ext uri="{FF2B5EF4-FFF2-40B4-BE49-F238E27FC236}">
                  <a16:creationId xmlns:a16="http://schemas.microsoft.com/office/drawing/2014/main" id="{BC636750-2001-4F8D-97AA-56882940B347}"/>
                </a:ext>
              </a:extLst>
            </p:cNvPr>
            <p:cNvCxnSpPr>
              <a:stCxn id="6" idx="2"/>
              <a:endCxn id="11" idx="0"/>
            </p:cNvCxnSpPr>
            <p:nvPr/>
          </p:nvCxnSpPr>
          <p:spPr>
            <a:xfrm>
              <a:off x="5671405" y="1502537"/>
              <a:ext cx="2100994" cy="62267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直接连接符 71">
              <a:extLst>
                <a:ext uri="{FF2B5EF4-FFF2-40B4-BE49-F238E27FC236}">
                  <a16:creationId xmlns:a16="http://schemas.microsoft.com/office/drawing/2014/main" id="{9AD60F8A-EF3C-47E3-9D49-D3E2ED8931AF}"/>
                </a:ext>
              </a:extLst>
            </p:cNvPr>
            <p:cNvCxnSpPr>
              <a:stCxn id="8" idx="2"/>
              <a:endCxn id="14" idx="0"/>
            </p:cNvCxnSpPr>
            <p:nvPr/>
          </p:nvCxnSpPr>
          <p:spPr>
            <a:xfrm flipH="1">
              <a:off x="2539073" y="2584163"/>
              <a:ext cx="1023275" cy="64481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直接连接符 73">
              <a:extLst>
                <a:ext uri="{FF2B5EF4-FFF2-40B4-BE49-F238E27FC236}">
                  <a16:creationId xmlns:a16="http://schemas.microsoft.com/office/drawing/2014/main" id="{B44F21A8-74B9-4CF8-BEB4-F999B2426DB0}"/>
                </a:ext>
              </a:extLst>
            </p:cNvPr>
            <p:cNvCxnSpPr>
              <a:stCxn id="8" idx="2"/>
              <a:endCxn id="15" idx="0"/>
            </p:cNvCxnSpPr>
            <p:nvPr/>
          </p:nvCxnSpPr>
          <p:spPr>
            <a:xfrm>
              <a:off x="3562348" y="2584163"/>
              <a:ext cx="1023276" cy="61679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直接连接符 77">
              <a:extLst>
                <a:ext uri="{FF2B5EF4-FFF2-40B4-BE49-F238E27FC236}">
                  <a16:creationId xmlns:a16="http://schemas.microsoft.com/office/drawing/2014/main" id="{8772B254-7652-416B-8E78-EA9D6379C7CB}"/>
                </a:ext>
              </a:extLst>
            </p:cNvPr>
            <p:cNvCxnSpPr>
              <a:stCxn id="14" idx="2"/>
              <a:endCxn id="26" idx="0"/>
            </p:cNvCxnSpPr>
            <p:nvPr/>
          </p:nvCxnSpPr>
          <p:spPr>
            <a:xfrm flipH="1">
              <a:off x="1932184" y="3685065"/>
              <a:ext cx="606889" cy="52881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直接连接符 81">
              <a:extLst>
                <a:ext uri="{FF2B5EF4-FFF2-40B4-BE49-F238E27FC236}">
                  <a16:creationId xmlns:a16="http://schemas.microsoft.com/office/drawing/2014/main" id="{8E529653-D31E-439C-B7CF-889C4D91B142}"/>
                </a:ext>
              </a:extLst>
            </p:cNvPr>
            <p:cNvCxnSpPr>
              <a:cxnSpLocks/>
              <a:stCxn id="14" idx="2"/>
              <a:endCxn id="29" idx="0"/>
            </p:cNvCxnSpPr>
            <p:nvPr/>
          </p:nvCxnSpPr>
          <p:spPr>
            <a:xfrm>
              <a:off x="2539073" y="3685065"/>
              <a:ext cx="606888" cy="52384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直接连接符 84">
              <a:extLst>
                <a:ext uri="{FF2B5EF4-FFF2-40B4-BE49-F238E27FC236}">
                  <a16:creationId xmlns:a16="http://schemas.microsoft.com/office/drawing/2014/main" id="{27554211-BD19-4D49-B356-F4E969C0BB0B}"/>
                </a:ext>
              </a:extLst>
            </p:cNvPr>
            <p:cNvCxnSpPr>
              <a:cxnSpLocks/>
              <a:stCxn id="15" idx="2"/>
              <a:endCxn id="32" idx="0"/>
            </p:cNvCxnSpPr>
            <p:nvPr/>
          </p:nvCxnSpPr>
          <p:spPr>
            <a:xfrm flipH="1">
              <a:off x="3978735" y="3657045"/>
              <a:ext cx="606889" cy="55186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直接连接符 87">
              <a:extLst>
                <a:ext uri="{FF2B5EF4-FFF2-40B4-BE49-F238E27FC236}">
                  <a16:creationId xmlns:a16="http://schemas.microsoft.com/office/drawing/2014/main" id="{2A603E31-7D3F-40C3-BC04-91B5336ECE4A}"/>
                </a:ext>
              </a:extLst>
            </p:cNvPr>
            <p:cNvCxnSpPr>
              <a:cxnSpLocks/>
              <a:stCxn id="15" idx="2"/>
              <a:endCxn id="35" idx="0"/>
            </p:cNvCxnSpPr>
            <p:nvPr/>
          </p:nvCxnSpPr>
          <p:spPr>
            <a:xfrm>
              <a:off x="4585624" y="3657045"/>
              <a:ext cx="606888" cy="55186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直接连接符 90">
              <a:extLst>
                <a:ext uri="{FF2B5EF4-FFF2-40B4-BE49-F238E27FC236}">
                  <a16:creationId xmlns:a16="http://schemas.microsoft.com/office/drawing/2014/main" id="{CA45F414-0FC4-4960-AC43-8CE44ACA2E45}"/>
                </a:ext>
              </a:extLst>
            </p:cNvPr>
            <p:cNvCxnSpPr>
              <a:cxnSpLocks/>
              <a:stCxn id="11" idx="2"/>
              <a:endCxn id="17" idx="0"/>
            </p:cNvCxnSpPr>
            <p:nvPr/>
          </p:nvCxnSpPr>
          <p:spPr>
            <a:xfrm flipH="1">
              <a:off x="6749124" y="2581303"/>
              <a:ext cx="1023275" cy="63550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直接连接符 93">
              <a:extLst>
                <a:ext uri="{FF2B5EF4-FFF2-40B4-BE49-F238E27FC236}">
                  <a16:creationId xmlns:a16="http://schemas.microsoft.com/office/drawing/2014/main" id="{CEAB9599-08C7-453A-ABBA-9D42F2E1EF7D}"/>
                </a:ext>
              </a:extLst>
            </p:cNvPr>
            <p:cNvCxnSpPr>
              <a:cxnSpLocks/>
              <a:stCxn id="11" idx="2"/>
              <a:endCxn id="16" idx="0"/>
            </p:cNvCxnSpPr>
            <p:nvPr/>
          </p:nvCxnSpPr>
          <p:spPr>
            <a:xfrm>
              <a:off x="7772399" y="2581303"/>
              <a:ext cx="1023276" cy="63550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7" name="直接连接符 96">
              <a:extLst>
                <a:ext uri="{FF2B5EF4-FFF2-40B4-BE49-F238E27FC236}">
                  <a16:creationId xmlns:a16="http://schemas.microsoft.com/office/drawing/2014/main" id="{8E516347-6627-44F6-A0A8-7DD45CC2A49E}"/>
                </a:ext>
              </a:extLst>
            </p:cNvPr>
            <p:cNvCxnSpPr>
              <a:cxnSpLocks/>
              <a:stCxn id="17" idx="2"/>
              <a:endCxn id="36" idx="0"/>
            </p:cNvCxnSpPr>
            <p:nvPr/>
          </p:nvCxnSpPr>
          <p:spPr>
            <a:xfrm flipH="1">
              <a:off x="6142235" y="3672902"/>
              <a:ext cx="606889" cy="5103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直接连接符 99">
              <a:extLst>
                <a:ext uri="{FF2B5EF4-FFF2-40B4-BE49-F238E27FC236}">
                  <a16:creationId xmlns:a16="http://schemas.microsoft.com/office/drawing/2014/main" id="{F47B9854-DC41-4A2F-A19D-9FA0D7C488E4}"/>
                </a:ext>
              </a:extLst>
            </p:cNvPr>
            <p:cNvCxnSpPr>
              <a:cxnSpLocks/>
              <a:stCxn id="17" idx="2"/>
              <a:endCxn id="38" idx="0"/>
            </p:cNvCxnSpPr>
            <p:nvPr/>
          </p:nvCxnSpPr>
          <p:spPr>
            <a:xfrm>
              <a:off x="6749124" y="3672902"/>
              <a:ext cx="606888" cy="50662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3" name="直接连接符 102">
              <a:extLst>
                <a:ext uri="{FF2B5EF4-FFF2-40B4-BE49-F238E27FC236}">
                  <a16:creationId xmlns:a16="http://schemas.microsoft.com/office/drawing/2014/main" id="{0E57E71C-A9B8-4DD3-A7FA-6F43B4F46C02}"/>
                </a:ext>
              </a:extLst>
            </p:cNvPr>
            <p:cNvCxnSpPr>
              <a:cxnSpLocks/>
              <a:stCxn id="16" idx="2"/>
              <a:endCxn id="39" idx="0"/>
            </p:cNvCxnSpPr>
            <p:nvPr/>
          </p:nvCxnSpPr>
          <p:spPr>
            <a:xfrm flipH="1">
              <a:off x="8188786" y="3672902"/>
              <a:ext cx="606889" cy="50662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6" name="直接连接符 105">
              <a:extLst>
                <a:ext uri="{FF2B5EF4-FFF2-40B4-BE49-F238E27FC236}">
                  <a16:creationId xmlns:a16="http://schemas.microsoft.com/office/drawing/2014/main" id="{C0EAAAF1-A9AA-4A86-8804-D0724525CD6C}"/>
                </a:ext>
              </a:extLst>
            </p:cNvPr>
            <p:cNvCxnSpPr>
              <a:cxnSpLocks/>
              <a:stCxn id="16" idx="2"/>
              <a:endCxn id="40" idx="0"/>
            </p:cNvCxnSpPr>
            <p:nvPr/>
          </p:nvCxnSpPr>
          <p:spPr>
            <a:xfrm>
              <a:off x="8795675" y="3672902"/>
              <a:ext cx="606888" cy="50662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10" name="文本框 109">
            <a:extLst>
              <a:ext uri="{FF2B5EF4-FFF2-40B4-BE49-F238E27FC236}">
                <a16:creationId xmlns:a16="http://schemas.microsoft.com/office/drawing/2014/main" id="{8B7AB371-B112-4B3E-9518-4383011EC382}"/>
              </a:ext>
            </a:extLst>
          </p:cNvPr>
          <p:cNvSpPr txBox="1"/>
          <p:nvPr/>
        </p:nvSpPr>
        <p:spPr>
          <a:xfrm>
            <a:off x="402001" y="708037"/>
            <a:ext cx="6197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666666"/>
                </a:solidFill>
                <a:latin typeface="Baskerville"/>
              </a:rPr>
              <a:t>The process </a:t>
            </a:r>
            <a:r>
              <a:rPr lang="en-US" altLang="zh-CN" dirty="0">
                <a:solidFill>
                  <a:srgbClr val="666666"/>
                </a:solidFill>
                <a:latin typeface="Baskerville"/>
              </a:rPr>
              <a:t>of rFFT when N=8</a:t>
            </a:r>
            <a:endParaRPr lang="zh-CN" altLang="en-US" sz="1800" dirty="0"/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id="{9EA0C9B9-C0EF-47EC-B934-080366B2226D}"/>
              </a:ext>
            </a:extLst>
          </p:cNvPr>
          <p:cNvSpPr txBox="1"/>
          <p:nvPr/>
        </p:nvSpPr>
        <p:spPr>
          <a:xfrm>
            <a:off x="7061977" y="749324"/>
            <a:ext cx="5034773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666666"/>
                </a:solidFill>
                <a:latin typeface="Baskerville"/>
              </a:rPr>
              <a:t>Change recursion to iteration by sort the array.</a:t>
            </a:r>
          </a:p>
          <a:p>
            <a:r>
              <a:rPr lang="en-US" altLang="zh-CN" sz="2000" dirty="0">
                <a:solidFill>
                  <a:srgbClr val="666666"/>
                </a:solidFill>
                <a:latin typeface="Baskerville"/>
              </a:rPr>
              <a:t>Put all these iterations on GPU</a:t>
            </a:r>
          </a:p>
          <a:p>
            <a:endParaRPr lang="zh-CN" altLang="en-US" sz="2000" dirty="0"/>
          </a:p>
        </p:txBody>
      </p:sp>
      <p:sp>
        <p:nvSpPr>
          <p:cNvPr id="116" name="Rectangle 2">
            <a:extLst>
              <a:ext uri="{FF2B5EF4-FFF2-40B4-BE49-F238E27FC236}">
                <a16:creationId xmlns:a16="http://schemas.microsoft.com/office/drawing/2014/main" id="{C7428D19-27A8-4A92-BDC3-55DF0974CF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7832" y="1476374"/>
            <a:ext cx="4460674" cy="280076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for</a:t>
            </a: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half =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;half&lt;N;half&lt;&lt;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){</a:t>
            </a:r>
            <a:b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w_m;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for</a:t>
            </a: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j=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;j&lt;N;j+=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2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*half</a:t>
            </a: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){</a:t>
            </a:r>
            <a:b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for</a:t>
            </a: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k=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;k&lt;half;k++</a:t>
            </a: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){</a:t>
            </a:r>
            <a:b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                    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t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                a</a:t>
            </a: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j+k</a:t>
            </a: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]</a:t>
            </a:r>
            <a:b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                    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a</a:t>
            </a: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j+k+half</a:t>
            </a: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]</a:t>
            </a:r>
            <a:b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                }</a:t>
            </a:r>
            <a:b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        }</a:t>
            </a:r>
            <a:b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zh-CN" altLang="zh-CN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18CC95F-1456-4A0E-9C29-BEBE5D19751F}"/>
              </a:ext>
            </a:extLst>
      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7011659" y="4798645"/>
            <a:ext cx="4906194" cy="1310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35551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77.9528"/>
  <p:tag name="ORIGINALWIDTH" val="860.8923"/>
  <p:tag name="LATEXADDIN" val="\documentclass{article}&#10;\usepackage{amsmath}&#10;\pagestyle{empty}&#10;\begin{document}&#10;&#10;$$&#10;A(x)=\sum_{j=0}^{n-1}a_jx^j&#10;$$&#10;&#10;&#10;\end{document}"/>
  <p:tag name="IGUANATEXSIZE" val="20"/>
  <p:tag name="IGUANATEXCURSOR" val="8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528.684"/>
  <p:tag name="LATEXADDIN" val="\documentclass{article}&#10;\usepackage{amsmath}&#10;\pagestyle{empty}&#10;\begin{document}&#10;&#10;&#10;$$&#10;O(n\log{n})&#10;$$&#10;&#10;\end{document}"/>
  <p:tag name="IGUANATEXSIZE" val="20"/>
  <p:tag name="IGUANATEXCURSOR" val="9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251.9685"/>
  <p:tag name="LATEXADDIN" val="\documentclass{article}&#10;\usepackage{amsmath}&#10;\pagestyle{empty}&#10;\begin{document}&#10;&#10;&#10;$$&#10;O(n)&#10;$$&#10;&#10;\end{document}"/>
  <p:tag name="IGUANATEXSIZE" val="20"/>
  <p:tag name="IGUANATEXCURSOR" val="89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528.684"/>
  <p:tag name="LATEXADDIN" val="\documentclass{article}&#10;\usepackage{amsmath}&#10;\pagestyle{empty}&#10;\begin{document}&#10;&#10;&#10;$$&#10;O(n\log{n})&#10;$$&#10;&#10;\end{document}"/>
  <p:tag name="IGUANATEXSIZE" val="20"/>
  <p:tag name="IGUANATEXCURSOR" val="9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0.9824"/>
  <p:tag name="ORIGINALWIDTH" val="307.4616"/>
  <p:tag name="LATEXADDIN" val="\documentclass{article}&#10;\usepackage{amsmath}&#10;\pagestyle{empty}&#10;\begin{document}&#10;&#10;&#10;$$&#10;O(n^2)&#10;$$&#10;&#10;\end{document}"/>
  <p:tag name="IGUANATEXSIZE" val="20"/>
  <p:tag name="IGUANATEXCURSOR" val="90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89.4263"/>
  <p:tag name="ORIGINALWIDTH" val="1149.606"/>
  <p:tag name="LATEXADDIN" val="\documentclass{article}&#10;\usepackage{amsmath}&#10;\pagestyle{empty}&#10;\begin{document}&#10;&#10;&#10;$$&#10;\begin{matrix}&#10; A(\omega_{2n}^0)\;,\;B(\omega_{2n}^0)  &amp;\\ &#10; A(\omega_{2n}^1)\;,\;B(\omega_{2n}^1)   &amp;\\ &#10; ...  &amp;\\ &#10; A(\omega_{2n}^{2n-1})\;,\;B(\omega_{2n}^{2n-1})&amp;&#10;\end{matrix}&#10;$$&#10;&#10;&#10;\end{document}"/>
  <p:tag name="IGUANATEXSIZE" val="20"/>
  <p:tag name="IGUANATEXCURSOR" val="251"/>
  <p:tag name="TRANSPARENCY" val="True"/>
  <p:tag name="LATEXENGINEID" val="0"/>
  <p:tag name="TEMPFOLDER" val="c:\temp\"/>
  <p:tag name="LATEXFORMHEIGHT" val="412.2"/>
  <p:tag name="LATEXFORMWIDTH" val="475.8"/>
  <p:tag name="LATEXFORMWRAP" val="True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89.4263"/>
  <p:tag name="ORIGINALWIDTH" val="503.1871"/>
  <p:tag name="LATEXADDIN" val="\documentclass{article}&#10;\usepackage{amsmath}&#10;\pagestyle{empty}&#10;\begin{document}&#10;&#10;$$&#10;\begin{matrix}&#10;C(\omega_{2n}^0)\\ &#10;C(\omega_{2n}^1)\\ &#10;...\\&#10;C(\omega_{2n}^{2n-1}) &#10;\end{matrix}&#10;$$&#10;&#10;&#10;\end{document}"/>
  <p:tag name="IGUANATEXSIZE" val="20"/>
  <p:tag name="IGUANATEXCURSOR" val="167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846.6442"/>
  <p:tag name="LATEXADDIN" val="\documentclass{article}&#10;\usepackage{amsmath}&#10;\pagestyle{empty}&#10;\begin{document}&#10;$$&#10;(a_0,a_1,...,a_{n-1})&#10;$$&#10;&#10;&#10;\end{document}"/>
  <p:tag name="IGUANATEXSIZE" val="20"/>
  <p:tag name="IGUANATEXCURSOR" val="10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809.1488"/>
  <p:tag name="LATEXADDIN" val="\documentclass{article}&#10;\usepackage{amsmath}&#10;\pagestyle{empty}&#10;\begin{document}&#10;&#10;&#10;$$&#10;(b_0,b_1,...,b_{n-1})&#10;$$&#10;&#10;\end{document}"/>
  <p:tag name="IGUANATEXSIZE" val="20"/>
  <p:tag name="IGUANATEXCURSOR" val="99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.9857"/>
  <p:tag name="ORIGINALWIDTH" val="349.4563"/>
  <p:tag name="LATEXADDIN" val="\documentclass{article}&#10;\usepackage{amsmath}&#10;\pagestyle{empty}&#10;\begin{document}&#10;&#10;&#10;$$&#10;n=2^k&#10;$$&#10;&#10;\end{document}"/>
  <p:tag name="IGUANATEXSIZE" val="20"/>
  <p:tag name="IGUANATEXCURSOR" val="90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0.9824"/>
  <p:tag name="ORIGINALWIDTH" val="307.4616"/>
  <p:tag name="LATEXADDIN" val="\documentclass{article}&#10;\usepackage{amsmath}&#10;\pagestyle{empty}&#10;\begin{document}&#10;&#10;&#10;$$&#10;O(n^2)&#10;$$&#10;&#10;\end{document}"/>
  <p:tag name="IGUANATEXSIZE" val="20"/>
  <p:tag name="IGUANATEXCURSOR" val="90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77.9528"/>
  <p:tag name="ORIGINALWIDTH" val="854.8931"/>
  <p:tag name="LATEXADDIN" val="\documentclass{article}&#10;\usepackage{amsmath}&#10;\pagestyle{empty}&#10;\begin{document}&#10;$$&#10;B(x)=\sum_{j=0}^{n-1}b_jx^j&#10;$$&#10;&#10;&#10;&#10;\end{document}"/>
  <p:tag name="IGUANATEXSIZE" val="20"/>
  <p:tag name="IGUANATEXCURSOR" val="110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528.684"/>
  <p:tag name="LATEXADDIN" val="\documentclass{article}&#10;\usepackage{amsmath}&#10;\pagestyle{empty}&#10;\begin{document}&#10;&#10;&#10;$$&#10;O(n\log{n})&#10;$$&#10;&#10;\end{document}"/>
  <p:tag name="IGUANATEXSIZE" val="20"/>
  <p:tag name="IGUANATEXCURSOR" val="9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77.9528"/>
  <p:tag name="ORIGINALWIDTH" val="1289.839"/>
  <p:tag name="LATEXADDIN" val="\documentclass{article}&#10;\usepackage{amsmath}&#10;\pagestyle{empty}&#10;\begin{document}&#10;&#10;&#10;$$&#10;y_k=A(\omega_n^k)=\sum_{j=0}^{n-1}a_j\omega_n^{kj}&#10;$$&#10;&#10;\end{document}"/>
  <p:tag name="IGUANATEXSIZE" val="20"/>
  <p:tag name="IGUANATEXCURSOR" val="13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54.2182"/>
  <p:tag name="ORIGINALWIDTH" val="2210.724"/>
  <p:tag name="LATEXADDIN" val="\documentclass{article}&#10;\usepackage{amsmath}&#10;\pagestyle{empty}&#10;\begin{document}&#10;&#10;&#10;$$&#10;T(N)=2*T(\frac{N}{2})+\Theta(N)=\Theta(N\log N)&#10;$$&#10;&#10;\end{document}"/>
  <p:tag name="IGUANATEXSIZE" val="20"/>
  <p:tag name="IGUANATEXCURSOR" val="131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94.2258"/>
  <p:tag name="LATEXADDIN" val="\documentclass{article}&#10;\usepackage{amsmath}&#10;\pagestyle{empty}&#10;\begin{document}&#10;&#10;&#10;$$&#10;(a_7)&#10;$$&#10;&#10;&#10;\end{document}"/>
  <p:tag name="IGUANATEXSIZE" val="20"/>
  <p:tag name="IGUANATEXCURSOR" val="89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94.2258"/>
  <p:tag name="LATEXADDIN" val="\documentclass{article}&#10;\usepackage{amsmath}&#10;\pagestyle{empty}&#10;\begin{document}&#10;&#10;&#10;&#10;$$&#10;(a_3)&#10;$$&#10;&#10;\end{document}"/>
  <p:tag name="IGUANATEXSIZE" val="20"/>
  <p:tag name="IGUANATEXCURSOR" val="90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94.2258"/>
  <p:tag name="LATEXADDIN" val="\documentclass{article}&#10;\usepackage{amsmath}&#10;\pagestyle{empty}&#10;\begin{document}&#10;&#10;&#10;$$&#10;(a_5)&#10;$$&#10;&#10;&#10;\end{document}"/>
  <p:tag name="IGUANATEXSIZE" val="20"/>
  <p:tag name="IGUANATEXCURSOR" val="89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94.2258"/>
  <p:tag name="LATEXADDIN" val="\documentclass{article}&#10;\usepackage{amsmath}&#10;\pagestyle{empty}&#10;\begin{document}&#10;&#10;&#10;$$&#10;(a_1)&#10;$$&#10;&#10;&#10;\end{document}"/>
  <p:tag name="IGUANATEXSIZE" val="20"/>
  <p:tag name="IGUANATEXCURSOR" val="89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94.2258"/>
  <p:tag name="LATEXADDIN" val="\documentclass{article}&#10;\usepackage{amsmath}&#10;\pagestyle{empty}&#10;\begin{document}&#10;&#10;&#10;$$&#10;(a_6)&#10;$$&#10;&#10;&#10;\end{document}"/>
  <p:tag name="IGUANATEXSIZE" val="20"/>
  <p:tag name="IGUANATEXCURSOR" val="9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94.2258"/>
  <p:tag name="LATEXADDIN" val="\documentclass{article}&#10;\usepackage{amsmath}&#10;\pagestyle{empty}&#10;\begin{document}&#10;&#10;&#10;$$&#10;(a_2)&#10;$$&#10;&#10;\end{document}"/>
  <p:tag name="IGUANATEXSIZE" val="20"/>
  <p:tag name="IGUANATEXCURSOR" val="8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94.2258"/>
  <p:tag name="LATEXADDIN" val="\documentclass{article}&#10;\usepackage{amsmath}&#10;\pagestyle{empty}&#10;\begin{document}&#10;&#10;&#10;$$&#10;(a_4)&#10;$$&#10;&#10;&#10;&#10;\end{document}"/>
  <p:tag name="IGUANATEXSIZE" val="18"/>
  <p:tag name="IGUANATEXCURSOR" val="89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0.9824"/>
  <p:tag name="ORIGINALWIDTH" val="307.4616"/>
  <p:tag name="LATEXADDIN" val="\documentclass{article}&#10;\usepackage{amsmath}&#10;\pagestyle{empty}&#10;\begin{document}&#10;&#10;&#10;$$&#10;O(n^2)&#10;$$&#10;&#10;\end{document}"/>
  <p:tag name="IGUANATEXSIZE" val="20"/>
  <p:tag name="IGUANATEXCURSOR" val="90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94.2258"/>
  <p:tag name="LATEXADDIN" val="\documentclass{article}&#10;\usepackage{amsmath}&#10;\pagestyle{empty}&#10;\begin{document}&#10;&#10;$$&#10;(a_0)&#10;$$&#10;&#10;&#10;\end{document}"/>
  <p:tag name="IGUANATEXSIZE" val="20"/>
  <p:tag name="IGUANATEXCURSOR" val="81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371.2036"/>
  <p:tag name="LATEXADDIN" val="\documentclass{article}&#10;\usepackage{amsmath}&#10;\pagestyle{empty}&#10;\begin{document}&#10;&#10;&#10;$$&#10;(a_3,a_7)&#10;$$&#10;&#10;\end{document}"/>
  <p:tag name="IGUANATEXSIZE" val="20"/>
  <p:tag name="IGUANATEXCURSOR" val="9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371.2036"/>
  <p:tag name="LATEXADDIN" val="\documentclass{article}&#10;\usepackage{amsmath}&#10;\pagestyle{empty}&#10;\begin{document}&#10;&#10;$$&#10;(a_1,a_5)&#10;$$&#10;&#10;&#10;\end{document}"/>
  <p:tag name="IGUANATEXSIZE" val="20"/>
  <p:tag name="IGUANATEXCURSOR" val="9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371.2036"/>
  <p:tag name="LATEXADDIN" val="\documentclass{article}&#10;\usepackage{amsmath}&#10;\pagestyle{empty}&#10;\begin{document}&#10;&#10;&#10;$$&#10;(a_2,a_6)&#10;$$&#10;&#10;\end{document}"/>
  <p:tag name="IGUANATEXSIZE" val="20"/>
  <p:tag name="IGUANATEXCURSOR" val="9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371.2036"/>
  <p:tag name="LATEXADDIN" val="\documentclass{article}&#10;\usepackage{amsmath}&#10;\pagestyle{empty}&#10;\begin{document}&#10;&#10;$$&#10;(a_0,a_4)&#10;$$&#10;&#10;&#10;\end{document}"/>
  <p:tag name="IGUANATEXSIZE" val="20"/>
  <p:tag name="IGUANATEXCURSOR" val="9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725.1594"/>
  <p:tag name="LATEXADDIN" val="\documentclass{article}&#10;\usepackage{amsmath}&#10;\pagestyle{empty}&#10;\begin{document}&#10;&#10;$$&#10;(a_1,a_3,a_5,a_7)&#10;$$&#10;&#10;&#10;\end{document}"/>
  <p:tag name="IGUANATEXSIZE" val="20"/>
  <p:tag name="IGUANATEXCURSOR" val="100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725.1594"/>
  <p:tag name="LATEXADDIN" val="\documentclass{article}&#10;\usepackage{amsmath}&#10;\pagestyle{empty}&#10;\begin{document}&#10;&#10;&#10;$$&#10;(a_0,a_2,a_4,a_6)&#10;$$&#10;&#10;&#10;\end{document}"/>
  <p:tag name="IGUANATEXSIZE" val="20"/>
  <p:tag name="IGUANATEXCURSOR" val="8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433.071"/>
  <p:tag name="LATEXADDIN" val="\documentclass{article}&#10;\usepackage{amsmath}&#10;\pagestyle{empty}&#10;\begin{document}&#10;&#10;$$&#10;(a_0,a_1,a_2,a_3,a_4,a_5,a_6,a_7)&#10;$$&#10;&#10;&#10;\end{document}"/>
  <p:tag name="IGUANATEXSIZE" val="20"/>
  <p:tag name="IGUANATEXCURSOR" val="11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528.684"/>
  <p:tag name="LATEXADDIN" val="\documentclass{article}&#10;\usepackage{amsmath}&#10;\pagestyle{empty}&#10;\begin{document}&#10;&#10;&#10;$$&#10;O(n\log{n})&#10;$$&#10;&#10;\end{document}"/>
  <p:tag name="IGUANATEXSIZE" val="20"/>
  <p:tag name="IGUANATEXCURSOR" val="9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0.9824"/>
  <p:tag name="ORIGINALWIDTH" val="1594.301"/>
  <p:tag name="LATEXADDIN" val="\documentclass{article}&#10;\usepackage{amsmath}&#10;\pagestyle{empty}&#10;\begin{document}&#10;&#10;$$&#10;P(\omega^{j})=P_{e}(\omega^{2j})+\omega^{j}P_{o}(\omega^{2j})&#10;$$&#10;&#10;&#10;&#10;\end{document}"/>
  <p:tag name="IGUANATEXSIZE" val="20"/>
  <p:tag name="IGUANATEXCURSOR" val="8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3.982"/>
  <p:tag name="ORIGINALWIDTH" val="1755.531"/>
  <p:tag name="LATEXADDIN" val="\documentclass{article}&#10;\usepackage{amsmath}&#10;\pagestyle{empty}&#10;\begin{document}&#10;&#10;&#10;$$&#10;P(\omega^{j+\frac{n}{2}})=P_{e}(\omega^{2j})-\omega^{j}P_{o}(\omega^{2j})&#10;$$&#10;&#10;\end{document}"/>
  <p:tag name="IGUANATEXSIZE" val="20"/>
  <p:tag name="IGUANATEXCURSOR" val="8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77.9528"/>
  <p:tag name="ORIGINALWIDTH" val="900.6374"/>
  <p:tag name="LATEXADDIN" val="\documentclass{article}&#10;\usepackage{amsmath}&#10;\pagestyle{empty}&#10;\begin{document}&#10;&#10;$$&#10;C(x)=\sum_{j=0}^{2n-2}c_jx^j &#10;$$&#10;&#10;&#10;\end{document}"/>
  <p:tag name="IGUANATEXSIZE" val="20"/>
  <p:tag name="IGUANATEXCURSOR" val="11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70.4537"/>
  <p:tag name="ORIGINALWIDTH" val="823.3971"/>
  <p:tag name="LATEXADDIN" val="\documentclass{article}&#10;\usepackage{amsmath}&#10;\pagestyle{empty}&#10;\begin{document}&#10;&#10;$$&#10;c_j= \sum_{k=0}^{j}a_k b_{j-k}&#10;$$&#10;&#10;&#10;\end{document}"/>
  <p:tag name="IGUANATEXSIZE" val="20"/>
  <p:tag name="IGUANATEXCURSOR" val="11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860.1425"/>
  <p:tag name="LATEXADDIN" val="\documentclass{article}&#10;\usepackage{amsmath}&#10;\pagestyle{empty}&#10;\begin{document}&#10;&#10;$$&#10;(c_0,c_1,...,c_{2n-2})&#10;$$&#10;&#10;&#10;\end{document}"/>
  <p:tag name="IGUANATEXSIZE" val="18"/>
  <p:tag name="IGUANATEXCURSOR" val="10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1463</TotalTime>
  <Words>1575</Words>
  <Application>Microsoft Office PowerPoint</Application>
  <PresentationFormat>宽屏</PresentationFormat>
  <Paragraphs>219</Paragraphs>
  <Slides>17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5" baseType="lpstr">
      <vt:lpstr>Arial Unicode MS</vt:lpstr>
      <vt:lpstr>Baskerville</vt:lpstr>
      <vt:lpstr>PingFang SC</vt:lpstr>
      <vt:lpstr>等线</vt:lpstr>
      <vt:lpstr>等线 Light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YANG Elio</dc:creator>
  <cp:lastModifiedBy>YANG Elio</cp:lastModifiedBy>
  <cp:revision>33</cp:revision>
  <dcterms:created xsi:type="dcterms:W3CDTF">2021-12-21T05:07:34Z</dcterms:created>
  <dcterms:modified xsi:type="dcterms:W3CDTF">2021-12-26T05:19:38Z</dcterms:modified>
</cp:coreProperties>
</file>