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9144000"/>
  <p:notesSz cx="6858000" cy="9144000"/>
  <p:embeddedFontLst>
    <p:embeddedFont>
      <p:font typeface="Roboto"/>
      <p:regular r:id="rId26"/>
      <p:bold r:id="rId27"/>
      <p:italic r:id="rId28"/>
      <p:boldItalic r:id="rId29"/>
    </p:embeddedFont>
    <p:embeddedFont>
      <p:font typeface="Open Sans Light"/>
      <p:regular r:id="rId30"/>
      <p:bold r:id="rId31"/>
      <p:italic r:id="rId32"/>
      <p:boldItalic r:id="rId33"/>
    </p:embeddedFont>
    <p:embeddedFont>
      <p:font typeface="CG Time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ga+bKfrijKt+bRtcPsOPwafKKr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Light-bold.fntdata"/><Relationship Id="rId30" Type="http://schemas.openxmlformats.org/officeDocument/2006/relationships/font" Target="fonts/OpenSansLight-regular.fntdata"/><Relationship Id="rId11" Type="http://schemas.openxmlformats.org/officeDocument/2006/relationships/slide" Target="slides/slide7.xml"/><Relationship Id="rId33" Type="http://schemas.openxmlformats.org/officeDocument/2006/relationships/font" Target="fonts/OpenSansLight-boldItalic.fntdata"/><Relationship Id="rId10" Type="http://schemas.openxmlformats.org/officeDocument/2006/relationships/slide" Target="slides/slide6.xml"/><Relationship Id="rId32" Type="http://schemas.openxmlformats.org/officeDocument/2006/relationships/font" Target="fonts/OpenSansLight-italic.fntdata"/><Relationship Id="rId13" Type="http://schemas.openxmlformats.org/officeDocument/2006/relationships/slide" Target="slides/slide9.xml"/><Relationship Id="rId35" Type="http://schemas.openxmlformats.org/officeDocument/2006/relationships/font" Target="fonts/CGTimes-bold.fntdata"/><Relationship Id="rId12" Type="http://schemas.openxmlformats.org/officeDocument/2006/relationships/slide" Target="slides/slide8.xml"/><Relationship Id="rId34" Type="http://schemas.openxmlformats.org/officeDocument/2006/relationships/font" Target="fonts/CGTimes-regular.fntdata"/><Relationship Id="rId15" Type="http://schemas.openxmlformats.org/officeDocument/2006/relationships/slide" Target="slides/slide11.xml"/><Relationship Id="rId37" Type="http://schemas.openxmlformats.org/officeDocument/2006/relationships/font" Target="fonts/CGTimes-boldItalic.fntdata"/><Relationship Id="rId14" Type="http://schemas.openxmlformats.org/officeDocument/2006/relationships/slide" Target="slides/slide10.xml"/><Relationship Id="rId36" Type="http://schemas.openxmlformats.org/officeDocument/2006/relationships/font" Target="fonts/CGTimes-italic.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d418fb5630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4" name="Google Shape;54;gd418fb5630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gd418fb5630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d465b1640_0_13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d465b1640_0_13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cd465b1640_0_13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d465b1640_0_13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d465b1640_0_13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t/>
            </a:r>
            <a:endParaRPr/>
          </a:p>
        </p:txBody>
      </p:sp>
      <p:sp>
        <p:nvSpPr>
          <p:cNvPr id="131" name="Google Shape;131;gcd465b1640_0_13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d465b1640_0_13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d465b1640_0_13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CA" sz="1150">
                <a:solidFill>
                  <a:srgbClr val="333333"/>
                </a:solidFill>
                <a:highlight>
                  <a:schemeClr val="lt1"/>
                </a:highlight>
              </a:rPr>
              <a:t>-N</a:t>
            </a:r>
            <a:r>
              <a:rPr lang="en-CA" sz="1150">
                <a:solidFill>
                  <a:srgbClr val="333333"/>
                </a:solidFill>
                <a:highlight>
                  <a:schemeClr val="lt1"/>
                </a:highlight>
              </a:rPr>
              <a:t>ote that one disadvantage of htmlwidgets is that they embed their data directly in their host web page, so may encounter performance problems for larger datasets. For larger dataset sizes the use of standard R graphics (described below) may be preferable.</a:t>
            </a:r>
            <a:endParaRPr sz="1150">
              <a:solidFill>
                <a:srgbClr val="333333"/>
              </a:solidFill>
              <a:highlight>
                <a:schemeClr val="lt1"/>
              </a:highlight>
            </a:endParaRPr>
          </a:p>
          <a:p>
            <a:pPr indent="0" lvl="0" marL="0" rtl="0" algn="l">
              <a:lnSpc>
                <a:spcPct val="90000"/>
              </a:lnSpc>
              <a:spcBef>
                <a:spcPts val="1000"/>
              </a:spcBef>
              <a:spcAft>
                <a:spcPts val="0"/>
              </a:spcAft>
              <a:buClr>
                <a:schemeClr val="dk1"/>
              </a:buClr>
              <a:buSzPts val="1100"/>
              <a:buFont typeface="Arial"/>
              <a:buNone/>
            </a:pPr>
            <a:r>
              <a:rPr lang="en-CA" sz="1150">
                <a:solidFill>
                  <a:srgbClr val="333333"/>
                </a:solidFill>
                <a:highlight>
                  <a:schemeClr val="lt1"/>
                </a:highlight>
              </a:rPr>
              <a:t>-Limitations of `shiny`: (1) large datasets might crash the app (2) free for only a limited number of apps </a:t>
            </a:r>
            <a:endParaRPr sz="1150">
              <a:solidFill>
                <a:srgbClr val="333333"/>
              </a:solidFill>
              <a:highlight>
                <a:schemeClr val="lt1"/>
              </a:highlight>
            </a:endParaRPr>
          </a:p>
          <a:p>
            <a:pPr indent="0" lvl="0" marL="0" rtl="0" algn="l">
              <a:lnSpc>
                <a:spcPct val="90000"/>
              </a:lnSpc>
              <a:spcBef>
                <a:spcPts val="1000"/>
              </a:spcBef>
              <a:spcAft>
                <a:spcPts val="0"/>
              </a:spcAft>
              <a:buClr>
                <a:schemeClr val="dk1"/>
              </a:buClr>
              <a:buSzPts val="1100"/>
              <a:buFont typeface="Arial"/>
              <a:buNone/>
            </a:pPr>
            <a:r>
              <a:rPr lang="en-CA" sz="1150">
                <a:solidFill>
                  <a:srgbClr val="333333"/>
                </a:solidFill>
                <a:highlight>
                  <a:schemeClr val="lt1"/>
                </a:highlight>
              </a:rPr>
              <a:t>-Limitations of `Learnr`: can’t deploy a version of an exam for students other than multiple choice! Open ended and solving problems is still a challenge! </a:t>
            </a:r>
            <a:endParaRPr sz="1150">
              <a:solidFill>
                <a:srgbClr val="333333"/>
              </a:solidFill>
              <a:highlight>
                <a:schemeClr val="lt1"/>
              </a:highlight>
            </a:endParaRPr>
          </a:p>
          <a:p>
            <a:pPr indent="0" lvl="0" marL="0" rtl="0" algn="l">
              <a:lnSpc>
                <a:spcPct val="90000"/>
              </a:lnSpc>
              <a:spcBef>
                <a:spcPts val="1000"/>
              </a:spcBef>
              <a:spcAft>
                <a:spcPts val="0"/>
              </a:spcAft>
              <a:buClr>
                <a:schemeClr val="dk1"/>
              </a:buClr>
              <a:buSzPts val="1100"/>
              <a:buFont typeface="Arial"/>
              <a:buNone/>
            </a:pPr>
            <a:r>
              <a:t/>
            </a:r>
            <a:endParaRPr sz="1150">
              <a:solidFill>
                <a:srgbClr val="333333"/>
              </a:solidFill>
              <a:highlight>
                <a:schemeClr val="lt1"/>
              </a:highlight>
            </a:endParaRPr>
          </a:p>
          <a:p>
            <a:pPr indent="0" lvl="0" marL="0" rtl="0" algn="l">
              <a:spcBef>
                <a:spcPts val="0"/>
              </a:spcBef>
              <a:spcAft>
                <a:spcPts val="0"/>
              </a:spcAft>
              <a:buNone/>
            </a:pPr>
            <a:r>
              <a:t/>
            </a:r>
            <a:endParaRPr sz="800"/>
          </a:p>
        </p:txBody>
      </p:sp>
      <p:sp>
        <p:nvSpPr>
          <p:cNvPr id="138" name="Google Shape;138;gcd465b1640_0_13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d5c8f1a17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d5c8f1a17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cd5c8f1a17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d5c8f1a17_1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d5c8f1a17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cd5c8f1a17_1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d465b1640_0_2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d465b1640_0_2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CA">
                <a:solidFill>
                  <a:srgbClr val="333333"/>
                </a:solidFill>
                <a:highlight>
                  <a:srgbClr val="FFFFFF"/>
                </a:highlight>
                <a:latin typeface="Arial"/>
                <a:ea typeface="Arial"/>
                <a:cs typeface="Arial"/>
                <a:sym typeface="Arial"/>
              </a:rPr>
              <a:t>Most R Markdown applications are single documents. That is, you have a single R Markdown source document, and it generates a single output file. However, it is also possible to work with multiple Rmd documents in a project, and organize them in a meaningful way (e.g., pages can reference each other). Currently there are two major ways to build multiple Rmd documents: blogdown for building websites, and bookdown for authoring books.</a:t>
            </a:r>
            <a:endParaRPr sz="1400">
              <a:latin typeface="Arial"/>
              <a:ea typeface="Arial"/>
              <a:cs typeface="Arial"/>
              <a:sym typeface="Arial"/>
            </a:endParaRPr>
          </a:p>
          <a:p>
            <a:pPr indent="0" lvl="0" marL="0" rtl="0" algn="l">
              <a:spcBef>
                <a:spcPts val="0"/>
              </a:spcBef>
              <a:spcAft>
                <a:spcPts val="0"/>
              </a:spcAft>
              <a:buNone/>
            </a:pPr>
            <a:r>
              <a:t/>
            </a:r>
            <a:endParaRPr/>
          </a:p>
        </p:txBody>
      </p:sp>
      <p:sp>
        <p:nvSpPr>
          <p:cNvPr id="158" name="Google Shape;158;gcd465b1640_0_2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d465b1640_0_2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d465b1640_0_2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cd465b1640_0_2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d5bb7489a_0_11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d5bb7489a_0_11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cd5bb7489a_0_11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d465b1640_0_13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d465b1640_0_13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cd465b1640_0_13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d465b1640_0_1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d465b1640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1000"/>
              </a:spcAft>
              <a:buNone/>
            </a:pPr>
            <a:r>
              <a:rPr lang="en-CA">
                <a:solidFill>
                  <a:srgbClr val="333333"/>
                </a:solidFill>
                <a:highlight>
                  <a:srgbClr val="FFFFFF"/>
                </a:highlight>
                <a:latin typeface="Arial"/>
                <a:ea typeface="Arial"/>
                <a:cs typeface="Arial"/>
                <a:sym typeface="Arial"/>
              </a:rPr>
              <a:t>Language engines are essentially functions that take the source code and options of a chunk as the input, and return a character string as the output. </a:t>
            </a:r>
            <a:endParaRPr/>
          </a:p>
        </p:txBody>
      </p:sp>
      <p:sp>
        <p:nvSpPr>
          <p:cNvPr id="210" name="Google Shape;210;gcd465b1640_0_1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d465b1640_0_1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d465b1640_0_1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cd465b1640_0_1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d465b1640_0_20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cd465b1640_0_2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cd465b1640_0_2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CA" sz="1500"/>
              <a:t>The McGill initiative on Computational Medicine was formed in 2017 and aims to deliver inter-disciplinary research programs and empower the use of data in health research and health care delivery</a:t>
            </a:r>
            <a:endParaRPr sz="1500"/>
          </a:p>
          <a:p>
            <a:pPr indent="0" lvl="0" marL="0" marR="0" rtl="0" algn="l">
              <a:lnSpc>
                <a:spcPct val="100000"/>
              </a:lnSpc>
              <a:spcBef>
                <a:spcPts val="0"/>
              </a:spcBef>
              <a:spcAft>
                <a:spcPts val="0"/>
              </a:spcAft>
              <a:buClr>
                <a:schemeClr val="dk1"/>
              </a:buClr>
              <a:buSzPts val="1200"/>
              <a:buFont typeface="Calibri"/>
              <a:buNone/>
            </a:pPr>
            <a:r>
              <a:rPr lang="en-CA" sz="1500"/>
              <a:t>Located at the Genome Center</a:t>
            </a:r>
            <a:endParaRPr sz="1500"/>
          </a:p>
          <a:p>
            <a:pPr indent="0" lvl="0" marL="0" marR="0" rtl="0" algn="l">
              <a:lnSpc>
                <a:spcPct val="100000"/>
              </a:lnSpc>
              <a:spcBef>
                <a:spcPts val="0"/>
              </a:spcBef>
              <a:spcAft>
                <a:spcPts val="0"/>
              </a:spcAft>
              <a:buClr>
                <a:schemeClr val="dk1"/>
              </a:buClr>
              <a:buSzPts val="1200"/>
              <a:buFont typeface="Calibri"/>
              <a:buNone/>
            </a:pPr>
            <a:r>
              <a:t/>
            </a:r>
            <a:endParaRPr sz="1500"/>
          </a:p>
          <a:p>
            <a:pPr indent="0" lvl="0" marL="0" marR="0" rtl="0" algn="l">
              <a:lnSpc>
                <a:spcPct val="100000"/>
              </a:lnSpc>
              <a:spcBef>
                <a:spcPts val="0"/>
              </a:spcBef>
              <a:spcAft>
                <a:spcPts val="0"/>
              </a:spcAft>
              <a:buClr>
                <a:schemeClr val="dk1"/>
              </a:buClr>
              <a:buSzPts val="1200"/>
              <a:buFont typeface="Calibri"/>
              <a:buNone/>
            </a:pPr>
            <a:r>
              <a:t/>
            </a:r>
            <a:endParaRPr sz="1500"/>
          </a:p>
          <a:p>
            <a:pPr indent="0" lvl="0" marL="0" marR="0" rtl="0" algn="l">
              <a:lnSpc>
                <a:spcPct val="100000"/>
              </a:lnSpc>
              <a:spcBef>
                <a:spcPts val="0"/>
              </a:spcBef>
              <a:spcAft>
                <a:spcPts val="0"/>
              </a:spcAft>
              <a:buClr>
                <a:schemeClr val="dk1"/>
              </a:buClr>
              <a:buSzPts val="1200"/>
              <a:buFont typeface="Calibri"/>
              <a:buNone/>
            </a:pPr>
            <a:r>
              <a:rPr lang="en-CA" sz="1500"/>
              <a:t>They have a newsletter were you can subscribe to </a:t>
            </a:r>
            <a:endParaRPr sz="1500"/>
          </a:p>
          <a:p>
            <a:pPr indent="0" lvl="0" marL="0" marR="0" rtl="0" algn="l">
              <a:lnSpc>
                <a:spcPct val="100000"/>
              </a:lnSpc>
              <a:spcBef>
                <a:spcPts val="0"/>
              </a:spcBef>
              <a:spcAft>
                <a:spcPts val="0"/>
              </a:spcAft>
              <a:buClr>
                <a:schemeClr val="dk1"/>
              </a:buClr>
              <a:buSzPts val="1200"/>
              <a:buFont typeface="Calibri"/>
              <a:buNone/>
            </a:pPr>
            <a:r>
              <a:t/>
            </a:r>
            <a:endParaRPr sz="1500"/>
          </a:p>
          <a:p>
            <a:pPr indent="0" lvl="0" marL="0" marR="0" rtl="0" algn="l">
              <a:lnSpc>
                <a:spcPct val="100000"/>
              </a:lnSpc>
              <a:spcBef>
                <a:spcPts val="0"/>
              </a:spcBef>
              <a:spcAft>
                <a:spcPts val="0"/>
              </a:spcAft>
              <a:buClr>
                <a:schemeClr val="dk1"/>
              </a:buClr>
              <a:buSzPts val="1200"/>
              <a:buFont typeface="Calibri"/>
              <a:buNone/>
            </a:pPr>
            <a:r>
              <a:rPr lang="en-CA" sz="1500"/>
              <a:t>more info on the web site</a:t>
            </a:r>
            <a:endParaRPr sz="1500"/>
          </a:p>
          <a:p>
            <a:pPr indent="0" lvl="0" marL="0" rtl="0" algn="l">
              <a:spcBef>
                <a:spcPts val="0"/>
              </a:spcBef>
              <a:spcAft>
                <a:spcPts val="0"/>
              </a:spcAft>
              <a:buNone/>
            </a:pPr>
            <a:r>
              <a:t/>
            </a:r>
            <a:endParaRPr sz="1500"/>
          </a:p>
        </p:txBody>
      </p:sp>
      <p:sp>
        <p:nvSpPr>
          <p:cNvPr id="68" name="Google Shape;6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d465b1640_0_1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2" name="Google Shape;72;gcd465b1640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gcd465b1640_0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d5c8f1a17_1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9" name="Google Shape;79;gcd5c8f1a17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cd5c8f1a17_1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d465b1640_0_1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6" name="Google Shape;86;gcd465b1640_0_1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cd465b1640_0_1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d465b1640_0_1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6" name="Google Shape;96;gcd465b1640_0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cd465b1640_0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d465b1640_0_1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d465b1640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cd465b1640_0_1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d465b1640_0_1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d465b1640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cd465b1640_0_1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iapositive de titre">
  <p:cSld name="2_Diapositive de titre">
    <p:spTree>
      <p:nvGrpSpPr>
        <p:cNvPr id="19" name="Shape 19"/>
        <p:cNvGrpSpPr/>
        <p:nvPr/>
      </p:nvGrpSpPr>
      <p:grpSpPr>
        <a:xfrm>
          <a:off x="0" y="0"/>
          <a:ext cx="0" cy="0"/>
          <a:chOff x="0" y="0"/>
          <a:chExt cx="0" cy="0"/>
        </a:xfrm>
      </p:grpSpPr>
      <p:sp>
        <p:nvSpPr>
          <p:cNvPr id="20" name="Google Shape;20;p7"/>
          <p:cNvSpPr txBox="1"/>
          <p:nvPr/>
        </p:nvSpPr>
        <p:spPr>
          <a:xfrm>
            <a:off x="8305800" y="662093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7"/>
          <p:cNvSpPr/>
          <p:nvPr/>
        </p:nvSpPr>
        <p:spPr>
          <a:xfrm>
            <a:off x="0" y="0"/>
            <a:ext cx="9144000" cy="1134533"/>
          </a:xfrm>
          <a:prstGeom prst="rect">
            <a:avLst/>
          </a:prstGeom>
          <a:solidFill>
            <a:srgbClr val="BBE1E5"/>
          </a:solidFill>
          <a:ln cap="flat" cmpd="sng" w="12700">
            <a:solidFill>
              <a:srgbClr val="C6E4D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 name="Google Shape;22;p7"/>
          <p:cNvPicPr preferRelativeResize="0"/>
          <p:nvPr/>
        </p:nvPicPr>
        <p:blipFill rotWithShape="1">
          <a:blip r:embed="rId2">
            <a:alphaModFix/>
          </a:blip>
          <a:srcRect b="0" l="0" r="0" t="0"/>
          <a:stretch/>
        </p:blipFill>
        <p:spPr>
          <a:xfrm>
            <a:off x="-336548" y="121573"/>
            <a:ext cx="4197350" cy="1012960"/>
          </a:xfrm>
          <a:prstGeom prst="rect">
            <a:avLst/>
          </a:prstGeom>
          <a:noFill/>
          <a:ln>
            <a:noFill/>
          </a:ln>
        </p:spPr>
      </p:pic>
      <p:sp>
        <p:nvSpPr>
          <p:cNvPr id="23" name="Google Shape;23;p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p:cSld name="Diapositive de titre">
    <p:spTree>
      <p:nvGrpSpPr>
        <p:cNvPr id="24" name="Shape 24"/>
        <p:cNvGrpSpPr/>
        <p:nvPr/>
      </p:nvGrpSpPr>
      <p:grpSpPr>
        <a:xfrm>
          <a:off x="0" y="0"/>
          <a:ext cx="0" cy="0"/>
          <a:chOff x="0" y="0"/>
          <a:chExt cx="0" cy="0"/>
        </a:xfrm>
      </p:grpSpPr>
      <p:sp>
        <p:nvSpPr>
          <p:cNvPr id="25" name="Google Shape;25;p8"/>
          <p:cNvSpPr txBox="1"/>
          <p:nvPr/>
        </p:nvSpPr>
        <p:spPr>
          <a:xfrm>
            <a:off x="8305800" y="662093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8"/>
          <p:cNvSpPr/>
          <p:nvPr/>
        </p:nvSpPr>
        <p:spPr>
          <a:xfrm>
            <a:off x="0" y="0"/>
            <a:ext cx="9144000" cy="1134533"/>
          </a:xfrm>
          <a:prstGeom prst="rect">
            <a:avLst/>
          </a:prstGeom>
          <a:solidFill>
            <a:srgbClr val="BBE1E5"/>
          </a:solidFill>
          <a:ln cap="flat" cmpd="sng" w="12700">
            <a:solidFill>
              <a:srgbClr val="C6E4D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 name="Google Shape;27;p8"/>
          <p:cNvPicPr preferRelativeResize="0"/>
          <p:nvPr/>
        </p:nvPicPr>
        <p:blipFill rotWithShape="1">
          <a:blip r:embed="rId2">
            <a:alphaModFix/>
          </a:blip>
          <a:srcRect b="0" l="0" r="0" t="0"/>
          <a:stretch/>
        </p:blipFill>
        <p:spPr>
          <a:xfrm>
            <a:off x="-336548" y="121573"/>
            <a:ext cx="4197350" cy="1012960"/>
          </a:xfrm>
          <a:prstGeom prst="rect">
            <a:avLst/>
          </a:prstGeom>
          <a:noFill/>
          <a:ln>
            <a:noFill/>
          </a:ln>
        </p:spPr>
      </p:pic>
      <p:sp>
        <p:nvSpPr>
          <p:cNvPr id="28" name="Google Shape;28;p8"/>
          <p:cNvSpPr txBox="1"/>
          <p:nvPr/>
        </p:nvSpPr>
        <p:spPr>
          <a:xfrm>
            <a:off x="594015" y="1617134"/>
            <a:ext cx="7804150" cy="4863042"/>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000"/>
              <a:buFont typeface="Arial"/>
              <a:buNone/>
            </a:pPr>
            <a:r>
              <a:rPr b="1" lang="en-CA" sz="2000" u="sng">
                <a:solidFill>
                  <a:schemeClr val="dk1"/>
                </a:solidFill>
                <a:latin typeface="Calibri"/>
                <a:ea typeface="Calibri"/>
                <a:cs typeface="Calibri"/>
                <a:sym typeface="Calibri"/>
              </a:rPr>
              <a:t>Mission</a:t>
            </a:r>
            <a:r>
              <a:rPr lang="en-CA" sz="2000">
                <a:solidFill>
                  <a:schemeClr val="dk1"/>
                </a:solidFill>
                <a:latin typeface="Calibri"/>
                <a:ea typeface="Calibri"/>
                <a:cs typeface="Calibri"/>
                <a:sym typeface="Calibri"/>
              </a:rPr>
              <a:t> : aims to deliver inter-disciplinary research programs and empower the use of data in health research and health care delivery</a:t>
            </a:r>
            <a:endParaRPr/>
          </a:p>
          <a:p>
            <a:pPr indent="0" lvl="0" marL="0" marR="0" rtl="0" algn="l">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800"/>
              <a:buFont typeface="Arial"/>
              <a:buNone/>
            </a:pPr>
            <a:r>
              <a:rPr lang="en-CA" sz="1800">
                <a:solidFill>
                  <a:schemeClr val="dk1"/>
                </a:solidFill>
                <a:latin typeface="Calibri"/>
                <a:ea typeface="Calibri"/>
                <a:cs typeface="Calibri"/>
                <a:sym typeface="Calibri"/>
              </a:rPr>
              <a:t>https://www.mcgill.ca/micm</a:t>
            </a:r>
            <a:endParaRPr sz="1800">
              <a:solidFill>
                <a:schemeClr val="dk1"/>
              </a:solidFill>
              <a:latin typeface="Calibri"/>
              <a:ea typeface="Calibri"/>
              <a:cs typeface="Calibri"/>
              <a:sym typeface="Calibri"/>
            </a:endParaRPr>
          </a:p>
          <a:p>
            <a:pPr indent="-101600" lvl="0" marL="228600" marR="0" rtl="0" algn="l">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pic>
        <p:nvPicPr>
          <p:cNvPr id="29" name="Google Shape;29;p8"/>
          <p:cNvPicPr preferRelativeResize="0"/>
          <p:nvPr/>
        </p:nvPicPr>
        <p:blipFill rotWithShape="1">
          <a:blip r:embed="rId3">
            <a:alphaModFix/>
          </a:blip>
          <a:srcRect b="0" l="0" r="0" t="0"/>
          <a:stretch/>
        </p:blipFill>
        <p:spPr>
          <a:xfrm>
            <a:off x="3966643" y="2463799"/>
            <a:ext cx="4431522" cy="352213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9"/>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9"/>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34" name="Shape 34"/>
        <p:cNvGrpSpPr/>
        <p:nvPr/>
      </p:nvGrpSpPr>
      <p:grpSpPr>
        <a:xfrm>
          <a:off x="0" y="0"/>
          <a:ext cx="0" cy="0"/>
          <a:chOff x="0" y="0"/>
          <a:chExt cx="0" cy="0"/>
        </a:xfrm>
      </p:grpSpPr>
      <p:sp>
        <p:nvSpPr>
          <p:cNvPr id="35" name="Google Shape;35;p10"/>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0"/>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e de titre">
  <p:cSld name="1_Diapositive de titre">
    <p:spTree>
      <p:nvGrpSpPr>
        <p:cNvPr id="37" name="Shape 37"/>
        <p:cNvGrpSpPr/>
        <p:nvPr/>
      </p:nvGrpSpPr>
      <p:grpSpPr>
        <a:xfrm>
          <a:off x="0" y="0"/>
          <a:ext cx="0" cy="0"/>
          <a:chOff x="0" y="0"/>
          <a:chExt cx="0" cy="0"/>
        </a:xfrm>
      </p:grpSpPr>
      <p:sp>
        <p:nvSpPr>
          <p:cNvPr id="38" name="Google Shape;38;p11"/>
          <p:cNvSpPr txBox="1"/>
          <p:nvPr/>
        </p:nvSpPr>
        <p:spPr>
          <a:xfrm>
            <a:off x="8305800" y="662093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 name="Google Shape;39;p11"/>
          <p:cNvSpPr/>
          <p:nvPr/>
        </p:nvSpPr>
        <p:spPr>
          <a:xfrm>
            <a:off x="0" y="0"/>
            <a:ext cx="9144000" cy="1134533"/>
          </a:xfrm>
          <a:prstGeom prst="rect">
            <a:avLst/>
          </a:prstGeom>
          <a:solidFill>
            <a:srgbClr val="BBE1E5"/>
          </a:solidFill>
          <a:ln cap="flat" cmpd="sng" w="12700">
            <a:solidFill>
              <a:srgbClr val="C6E4D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0" name="Google Shape;40;p11"/>
          <p:cNvPicPr preferRelativeResize="0"/>
          <p:nvPr/>
        </p:nvPicPr>
        <p:blipFill rotWithShape="1">
          <a:blip r:embed="rId2">
            <a:alphaModFix/>
          </a:blip>
          <a:srcRect b="0" l="0" r="0" t="0"/>
          <a:stretch/>
        </p:blipFill>
        <p:spPr>
          <a:xfrm>
            <a:off x="-336548" y="121573"/>
            <a:ext cx="4197350" cy="1012960"/>
          </a:xfrm>
          <a:prstGeom prst="rect">
            <a:avLst/>
          </a:prstGeom>
          <a:noFill/>
          <a:ln>
            <a:noFill/>
          </a:ln>
        </p:spPr>
      </p:pic>
      <p:sp>
        <p:nvSpPr>
          <p:cNvPr id="41" name="Google Shape;41;p11"/>
          <p:cNvSpPr txBox="1"/>
          <p:nvPr>
            <p:ph idx="1" type="body"/>
          </p:nvPr>
        </p:nvSpPr>
        <p:spPr>
          <a:xfrm>
            <a:off x="242372" y="1454227"/>
            <a:ext cx="8658742" cy="49243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42" name="Shape 42"/>
        <p:cNvGrpSpPr/>
        <p:nvPr/>
      </p:nvGrpSpPr>
      <p:grpSpPr>
        <a:xfrm>
          <a:off x="0" y="0"/>
          <a:ext cx="0" cy="0"/>
          <a:chOff x="0" y="0"/>
          <a:chExt cx="0" cy="0"/>
        </a:xfrm>
      </p:grpSpPr>
      <p:sp>
        <p:nvSpPr>
          <p:cNvPr id="43" name="Google Shape;43;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1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47" name="Shape 4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48" name="Shape 48"/>
        <p:cNvGrpSpPr/>
        <p:nvPr/>
      </p:nvGrpSpPr>
      <p:grpSpPr>
        <a:xfrm>
          <a:off x="0" y="0"/>
          <a:ext cx="0" cy="0"/>
          <a:chOff x="0" y="0"/>
          <a:chExt cx="0" cy="0"/>
        </a:xfrm>
      </p:grpSpPr>
      <p:sp>
        <p:nvSpPr>
          <p:cNvPr id="49" name="Google Shape;49;p1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5"/>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1" name="Google Shape;51;p1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grpSp>
        <p:nvGrpSpPr>
          <p:cNvPr id="12" name="Google Shape;12;p6"/>
          <p:cNvGrpSpPr/>
          <p:nvPr/>
        </p:nvGrpSpPr>
        <p:grpSpPr>
          <a:xfrm>
            <a:off x="-2150" y="6790454"/>
            <a:ext cx="9200548" cy="90488"/>
            <a:chOff x="606161" y="2106824"/>
            <a:chExt cx="6205940" cy="1241188"/>
          </a:xfrm>
        </p:grpSpPr>
        <p:sp>
          <p:nvSpPr>
            <p:cNvPr id="13" name="Google Shape;13;p6"/>
            <p:cNvSpPr/>
            <p:nvPr/>
          </p:nvSpPr>
          <p:spPr>
            <a:xfrm>
              <a:off x="606161" y="2106824"/>
              <a:ext cx="1241028" cy="12411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4" name="Google Shape;14;p6"/>
            <p:cNvSpPr/>
            <p:nvPr/>
          </p:nvSpPr>
          <p:spPr>
            <a:xfrm>
              <a:off x="1847189" y="2106824"/>
              <a:ext cx="1241429" cy="12411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5" name="Google Shape;15;p6"/>
            <p:cNvSpPr/>
            <p:nvPr/>
          </p:nvSpPr>
          <p:spPr>
            <a:xfrm>
              <a:off x="3088617" y="2106824"/>
              <a:ext cx="1241027" cy="124118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6" name="Google Shape;16;p6"/>
            <p:cNvSpPr/>
            <p:nvPr/>
          </p:nvSpPr>
          <p:spPr>
            <a:xfrm>
              <a:off x="4329645" y="2106824"/>
              <a:ext cx="1241429" cy="124118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7" name="Google Shape;17;p6"/>
            <p:cNvSpPr/>
            <p:nvPr/>
          </p:nvSpPr>
          <p:spPr>
            <a:xfrm>
              <a:off x="5571073" y="2106824"/>
              <a:ext cx="1241028" cy="124118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grpSp>
      <p:pic>
        <p:nvPicPr>
          <p:cNvPr id="18" name="Google Shape;18;p6"/>
          <p:cNvPicPr preferRelativeResize="0"/>
          <p:nvPr/>
        </p:nvPicPr>
        <p:blipFill rotWithShape="1">
          <a:blip r:embed="rId1">
            <a:alphaModFix/>
          </a:blip>
          <a:srcRect b="0" l="0" r="0" t="0"/>
          <a:stretch/>
        </p:blipFill>
        <p:spPr>
          <a:xfrm>
            <a:off x="7384991" y="6411191"/>
            <a:ext cx="1759009" cy="42450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rstudio.github.io/learnr/examples.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shiny.rstudio.com/tutorial/#written-tutorial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bookdown.org/yihui/blogdown/" TargetMode="External"/><Relationship Id="rId4" Type="http://schemas.openxmlformats.org/officeDocument/2006/relationships/hyperlink" Target="https://rmarkdown.rstudio.com/" TargetMode="External"/><Relationship Id="rId5" Type="http://schemas.openxmlformats.org/officeDocument/2006/relationships/hyperlink" Target="https://rmarkdown.rstudio.com/flexdashboar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jp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github.com/rstudio/bookdown" TargetMode="External"/><Relationship Id="rId4" Type="http://schemas.openxmlformats.org/officeDocument/2006/relationships/hyperlink" Target="http://rmarkdown.rstudio.com/flexdashboard" TargetMode="External"/><Relationship Id="rId5" Type="http://schemas.openxmlformats.org/officeDocument/2006/relationships/hyperlink" Target="https://cran.r-project.org/package=learnr" TargetMode="External"/><Relationship Id="rId6" Type="http://schemas.openxmlformats.org/officeDocument/2006/relationships/hyperlink" Target="https://yihui.org/knitr/" TargetMode="External"/><Relationship Id="rId7" Type="http://schemas.openxmlformats.org/officeDocument/2006/relationships/hyperlink" Target="https://github.com/rstudio/blogdown" TargetMode="External"/><Relationship Id="rId8" Type="http://schemas.openxmlformats.org/officeDocument/2006/relationships/hyperlink" Target="https://github.com/rstudio/pagedow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shiny.rstudio.com/gallery/file-upload.html"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rmarkdown.rstudio.com/flexdashboard/examples.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gd418fb5630_1_0"/>
          <p:cNvSpPr txBox="1"/>
          <p:nvPr>
            <p:ph type="title"/>
          </p:nvPr>
        </p:nvSpPr>
        <p:spPr>
          <a:xfrm>
            <a:off x="197100" y="2541150"/>
            <a:ext cx="8749800" cy="1775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b="1" lang="en-CA" sz="5000">
                <a:solidFill>
                  <a:srgbClr val="76A5AF"/>
                </a:solidFill>
                <a:latin typeface="CG Times"/>
                <a:ea typeface="CG Times"/>
                <a:cs typeface="CG Times"/>
                <a:sym typeface="CG Times"/>
              </a:rPr>
              <a:t>Data Analysis in R: Overview of R Markdown and its Various Applications</a:t>
            </a:r>
            <a:endParaRPr b="1" sz="5000">
              <a:solidFill>
                <a:srgbClr val="76A5AF"/>
              </a:solidFill>
              <a:latin typeface="CG Times"/>
              <a:ea typeface="CG Times"/>
              <a:cs typeface="CG Times"/>
              <a:sym typeface="CG 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cd465b1640_0_1316"/>
          <p:cNvSpPr txBox="1"/>
          <p:nvPr>
            <p:ph idx="1" type="body"/>
          </p:nvPr>
        </p:nvSpPr>
        <p:spPr>
          <a:xfrm>
            <a:off x="394600" y="4825450"/>
            <a:ext cx="8416800" cy="1305600"/>
          </a:xfrm>
          <a:prstGeom prst="rect">
            <a:avLst/>
          </a:prstGeom>
        </p:spPr>
        <p:txBody>
          <a:bodyPr anchorCtr="0" anchor="t" bIns="45700" lIns="91425" spcFirstLastPara="1" rIns="91425" wrap="square" tIns="45700">
            <a:normAutofit/>
          </a:bodyPr>
          <a:lstStyle/>
          <a:p>
            <a:pPr indent="0" lvl="0" marL="0" rtl="0" algn="l">
              <a:lnSpc>
                <a:spcPct val="110000"/>
              </a:lnSpc>
              <a:spcBef>
                <a:spcPts val="1600"/>
              </a:spcBef>
              <a:spcAft>
                <a:spcPts val="0"/>
              </a:spcAft>
              <a:buNone/>
            </a:pPr>
            <a:r>
              <a:rPr b="1" lang="en-CA" sz="2000">
                <a:solidFill>
                  <a:srgbClr val="333333"/>
                </a:solidFill>
                <a:highlight>
                  <a:srgbClr val="FFFFFF"/>
                </a:highlight>
                <a:latin typeface="Comic Sans MS"/>
                <a:ea typeface="Comic Sans MS"/>
                <a:cs typeface="Comic Sans MS"/>
                <a:sym typeface="Comic Sans MS"/>
              </a:rPr>
              <a:t>Tutorials</a:t>
            </a:r>
            <a:r>
              <a:rPr b="1" lang="en-CA" sz="2000">
                <a:solidFill>
                  <a:srgbClr val="333333"/>
                </a:solidFill>
                <a:highlight>
                  <a:srgbClr val="FFFFFF"/>
                </a:highlight>
                <a:latin typeface="Comic Sans MS"/>
                <a:ea typeface="Comic Sans MS"/>
                <a:cs typeface="Comic Sans MS"/>
                <a:sym typeface="Comic Sans MS"/>
              </a:rPr>
              <a:t> Examples:</a:t>
            </a:r>
            <a:endParaRPr b="1" sz="2000">
              <a:solidFill>
                <a:srgbClr val="333333"/>
              </a:solidFill>
              <a:highlight>
                <a:srgbClr val="FFFFFF"/>
              </a:highlight>
              <a:latin typeface="Comic Sans MS"/>
              <a:ea typeface="Comic Sans MS"/>
              <a:cs typeface="Comic Sans MS"/>
              <a:sym typeface="Comic Sans MS"/>
            </a:endParaRPr>
          </a:p>
          <a:p>
            <a:pPr indent="-336550" lvl="0" marL="457200" rtl="0" algn="l">
              <a:lnSpc>
                <a:spcPct val="110000"/>
              </a:lnSpc>
              <a:spcBef>
                <a:spcPts val="1600"/>
              </a:spcBef>
              <a:spcAft>
                <a:spcPts val="0"/>
              </a:spcAft>
              <a:buSzPts val="1700"/>
              <a:buFont typeface="Comic Sans MS"/>
              <a:buChar char="➢"/>
            </a:pPr>
            <a:r>
              <a:rPr b="1" lang="en-CA" sz="1700" u="sng">
                <a:solidFill>
                  <a:schemeClr val="hlink"/>
                </a:solidFill>
                <a:latin typeface="Comic Sans MS"/>
                <a:ea typeface="Comic Sans MS"/>
                <a:cs typeface="Comic Sans MS"/>
                <a:sym typeface="Comic Sans MS"/>
                <a:hlinkClick r:id="rId3"/>
              </a:rPr>
              <a:t>https://rstudio.github.io/learnr/examples.html</a:t>
            </a:r>
            <a:endParaRPr b="1" sz="1700">
              <a:latin typeface="Comic Sans MS"/>
              <a:ea typeface="Comic Sans MS"/>
              <a:cs typeface="Comic Sans MS"/>
              <a:sym typeface="Comic Sans MS"/>
            </a:endParaRPr>
          </a:p>
          <a:p>
            <a:pPr indent="-336550" lvl="0" marL="457200" rtl="0" algn="l">
              <a:lnSpc>
                <a:spcPct val="110000"/>
              </a:lnSpc>
              <a:spcBef>
                <a:spcPts val="0"/>
              </a:spcBef>
              <a:spcAft>
                <a:spcPts val="0"/>
              </a:spcAft>
              <a:buSzPts val="1700"/>
              <a:buFont typeface="Comic Sans MS"/>
              <a:buChar char="➢"/>
            </a:pPr>
            <a:r>
              <a:rPr b="1" lang="en-CA" sz="1700">
                <a:latin typeface="Comic Sans MS"/>
                <a:ea typeface="Comic Sans MS"/>
                <a:cs typeface="Comic Sans MS"/>
                <a:sym typeface="Comic Sans MS"/>
              </a:rPr>
              <a:t>My Classes</a:t>
            </a:r>
            <a:endParaRPr sz="1700">
              <a:latin typeface="Comic Sans MS"/>
              <a:ea typeface="Comic Sans MS"/>
              <a:cs typeface="Comic Sans MS"/>
              <a:sym typeface="Comic Sans MS"/>
            </a:endParaRPr>
          </a:p>
        </p:txBody>
      </p:sp>
      <p:sp>
        <p:nvSpPr>
          <p:cNvPr id="126" name="Google Shape;126;gcd465b1640_0_1316"/>
          <p:cNvSpPr txBox="1"/>
          <p:nvPr/>
        </p:nvSpPr>
        <p:spPr>
          <a:xfrm>
            <a:off x="165250" y="1341850"/>
            <a:ext cx="8875500" cy="278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CA" sz="2050">
                <a:solidFill>
                  <a:srgbClr val="333333"/>
                </a:solidFill>
                <a:highlight>
                  <a:srgbClr val="FFFFFF"/>
                </a:highlight>
                <a:latin typeface="Comic Sans MS"/>
                <a:ea typeface="Comic Sans MS"/>
                <a:cs typeface="Comic Sans MS"/>
                <a:sym typeface="Comic Sans MS"/>
              </a:rPr>
              <a:t>Create tutorials along with interactive components including:</a:t>
            </a:r>
            <a:endParaRPr sz="2050">
              <a:solidFill>
                <a:srgbClr val="333333"/>
              </a:solidFill>
              <a:highlight>
                <a:srgbClr val="FFFFFF"/>
              </a:highlight>
              <a:latin typeface="Comic Sans MS"/>
              <a:ea typeface="Comic Sans MS"/>
              <a:cs typeface="Comic Sans MS"/>
              <a:sym typeface="Comic Sans MS"/>
            </a:endParaRPr>
          </a:p>
          <a:p>
            <a:pPr indent="-358775" lvl="0" marL="457200" rtl="0" algn="l">
              <a:lnSpc>
                <a:spcPct val="115000"/>
              </a:lnSpc>
              <a:spcBef>
                <a:spcPts val="800"/>
              </a:spcBef>
              <a:spcAft>
                <a:spcPts val="0"/>
              </a:spcAft>
              <a:buClr>
                <a:srgbClr val="333333"/>
              </a:buClr>
              <a:buSzPts val="2050"/>
              <a:buFont typeface="Comic Sans MS"/>
              <a:buChar char="●"/>
            </a:pPr>
            <a:r>
              <a:rPr lang="en-CA" sz="2050">
                <a:solidFill>
                  <a:srgbClr val="333333"/>
                </a:solidFill>
                <a:highlight>
                  <a:srgbClr val="FFFFFF"/>
                </a:highlight>
                <a:latin typeface="Comic Sans MS"/>
                <a:ea typeface="Comic Sans MS"/>
                <a:cs typeface="Comic Sans MS"/>
                <a:sym typeface="Comic Sans MS"/>
              </a:rPr>
              <a:t>Narrative, figures, illustrations, and equations</a:t>
            </a:r>
            <a:endParaRPr sz="2050">
              <a:solidFill>
                <a:srgbClr val="333333"/>
              </a:solidFill>
              <a:highlight>
                <a:srgbClr val="FFFFFF"/>
              </a:highlight>
              <a:latin typeface="Comic Sans MS"/>
              <a:ea typeface="Comic Sans MS"/>
              <a:cs typeface="Comic Sans MS"/>
              <a:sym typeface="Comic Sans MS"/>
            </a:endParaRPr>
          </a:p>
          <a:p>
            <a:pPr indent="-358775" lvl="0" marL="457200" rtl="0" algn="l">
              <a:lnSpc>
                <a:spcPct val="115000"/>
              </a:lnSpc>
              <a:spcBef>
                <a:spcPts val="0"/>
              </a:spcBef>
              <a:spcAft>
                <a:spcPts val="0"/>
              </a:spcAft>
              <a:buClr>
                <a:srgbClr val="333333"/>
              </a:buClr>
              <a:buSzPts val="2050"/>
              <a:buFont typeface="Comic Sans MS"/>
              <a:buChar char="●"/>
            </a:pPr>
            <a:r>
              <a:rPr lang="en-CA" sz="2050">
                <a:solidFill>
                  <a:srgbClr val="333333"/>
                </a:solidFill>
                <a:highlight>
                  <a:srgbClr val="FFFFFF"/>
                </a:highlight>
                <a:latin typeface="Comic Sans MS"/>
                <a:ea typeface="Comic Sans MS"/>
                <a:cs typeface="Comic Sans MS"/>
                <a:sym typeface="Comic Sans MS"/>
              </a:rPr>
              <a:t>Code exercises (R code chunks that users can edit and execute directly)</a:t>
            </a:r>
            <a:endParaRPr sz="2050">
              <a:solidFill>
                <a:srgbClr val="333333"/>
              </a:solidFill>
              <a:highlight>
                <a:srgbClr val="FFFFFF"/>
              </a:highlight>
              <a:latin typeface="Comic Sans MS"/>
              <a:ea typeface="Comic Sans MS"/>
              <a:cs typeface="Comic Sans MS"/>
              <a:sym typeface="Comic Sans MS"/>
            </a:endParaRPr>
          </a:p>
          <a:p>
            <a:pPr indent="-358775" lvl="0" marL="457200" rtl="0" algn="l">
              <a:lnSpc>
                <a:spcPct val="115000"/>
              </a:lnSpc>
              <a:spcBef>
                <a:spcPts val="0"/>
              </a:spcBef>
              <a:spcAft>
                <a:spcPts val="0"/>
              </a:spcAft>
              <a:buClr>
                <a:srgbClr val="333333"/>
              </a:buClr>
              <a:buSzPts val="2050"/>
              <a:buFont typeface="Comic Sans MS"/>
              <a:buChar char="●"/>
            </a:pPr>
            <a:r>
              <a:rPr lang="en-CA" sz="2050">
                <a:solidFill>
                  <a:srgbClr val="333333"/>
                </a:solidFill>
                <a:highlight>
                  <a:srgbClr val="FFFFFF"/>
                </a:highlight>
                <a:latin typeface="Comic Sans MS"/>
                <a:ea typeface="Comic Sans MS"/>
                <a:cs typeface="Comic Sans MS"/>
                <a:sym typeface="Comic Sans MS"/>
              </a:rPr>
              <a:t>Quiz questions</a:t>
            </a:r>
            <a:endParaRPr sz="2050">
              <a:solidFill>
                <a:srgbClr val="333333"/>
              </a:solidFill>
              <a:highlight>
                <a:srgbClr val="FFFFFF"/>
              </a:highlight>
              <a:latin typeface="Comic Sans MS"/>
              <a:ea typeface="Comic Sans MS"/>
              <a:cs typeface="Comic Sans MS"/>
              <a:sym typeface="Comic Sans MS"/>
            </a:endParaRPr>
          </a:p>
          <a:p>
            <a:pPr indent="-358775" lvl="0" marL="457200" rtl="0" algn="l">
              <a:lnSpc>
                <a:spcPct val="115000"/>
              </a:lnSpc>
              <a:spcBef>
                <a:spcPts val="0"/>
              </a:spcBef>
              <a:spcAft>
                <a:spcPts val="0"/>
              </a:spcAft>
              <a:buClr>
                <a:srgbClr val="333333"/>
              </a:buClr>
              <a:buSzPts val="2050"/>
              <a:buFont typeface="Comic Sans MS"/>
              <a:buChar char="●"/>
            </a:pPr>
            <a:r>
              <a:rPr lang="en-CA" sz="2050">
                <a:solidFill>
                  <a:srgbClr val="333333"/>
                </a:solidFill>
                <a:highlight>
                  <a:srgbClr val="FFFFFF"/>
                </a:highlight>
                <a:latin typeface="Comic Sans MS"/>
                <a:ea typeface="Comic Sans MS"/>
                <a:cs typeface="Comic Sans MS"/>
                <a:sym typeface="Comic Sans MS"/>
              </a:rPr>
              <a:t>Videos (supported services include YouTube and Vimeo)</a:t>
            </a:r>
            <a:endParaRPr sz="2050">
              <a:solidFill>
                <a:srgbClr val="333333"/>
              </a:solidFill>
              <a:highlight>
                <a:srgbClr val="FFFFFF"/>
              </a:highlight>
              <a:latin typeface="Comic Sans MS"/>
              <a:ea typeface="Comic Sans MS"/>
              <a:cs typeface="Comic Sans MS"/>
              <a:sym typeface="Comic Sans MS"/>
            </a:endParaRPr>
          </a:p>
          <a:p>
            <a:pPr indent="-358775" lvl="0" marL="457200" rtl="0" algn="l">
              <a:lnSpc>
                <a:spcPct val="115000"/>
              </a:lnSpc>
              <a:spcBef>
                <a:spcPts val="0"/>
              </a:spcBef>
              <a:spcAft>
                <a:spcPts val="0"/>
              </a:spcAft>
              <a:buClr>
                <a:srgbClr val="333333"/>
              </a:buClr>
              <a:buSzPts val="2050"/>
              <a:buFont typeface="Comic Sans MS"/>
              <a:buChar char="●"/>
            </a:pPr>
            <a:r>
              <a:rPr lang="en-CA" sz="2050">
                <a:solidFill>
                  <a:srgbClr val="333333"/>
                </a:solidFill>
                <a:highlight>
                  <a:srgbClr val="FFFFFF"/>
                </a:highlight>
                <a:latin typeface="Comic Sans MS"/>
                <a:ea typeface="Comic Sans MS"/>
                <a:cs typeface="Comic Sans MS"/>
                <a:sym typeface="Comic Sans MS"/>
              </a:rPr>
              <a:t>Interactive Shiny components</a:t>
            </a:r>
            <a:endParaRPr sz="2800">
              <a:solidFill>
                <a:srgbClr val="333333"/>
              </a:solidFill>
              <a:highlight>
                <a:srgbClr val="FFFFFF"/>
              </a:highlight>
              <a:latin typeface="Comic Sans MS"/>
              <a:ea typeface="Comic Sans MS"/>
              <a:cs typeface="Comic Sans MS"/>
              <a:sym typeface="Comic Sans MS"/>
            </a:endParaRPr>
          </a:p>
        </p:txBody>
      </p:sp>
      <p:sp>
        <p:nvSpPr>
          <p:cNvPr id="127" name="Google Shape;127;gcd465b1640_0_1316"/>
          <p:cNvSpPr txBox="1"/>
          <p:nvPr>
            <p:ph type="title"/>
          </p:nvPr>
        </p:nvSpPr>
        <p:spPr>
          <a:xfrm>
            <a:off x="290850" y="119350"/>
            <a:ext cx="8749800" cy="738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CA" sz="4200">
                <a:solidFill>
                  <a:srgbClr val="76A5AF"/>
                </a:solidFill>
                <a:latin typeface="CG Times"/>
                <a:ea typeface="CG Times"/>
                <a:cs typeface="CG Times"/>
                <a:sym typeface="CG Times"/>
              </a:rPr>
              <a:t>Interactive Tutorials</a:t>
            </a:r>
            <a:r>
              <a:rPr b="1" lang="en-CA" sz="4200">
                <a:solidFill>
                  <a:srgbClr val="76A5AF"/>
                </a:solidFill>
                <a:latin typeface="CG Times"/>
                <a:ea typeface="CG Times"/>
                <a:cs typeface="CG Times"/>
                <a:sym typeface="CG Times"/>
              </a:rPr>
              <a:t> (using</a:t>
            </a:r>
            <a:r>
              <a:rPr b="1" lang="en-CA" sz="4200">
                <a:solidFill>
                  <a:srgbClr val="76A5AF"/>
                </a:solidFill>
              </a:rPr>
              <a:t> </a:t>
            </a:r>
            <a:r>
              <a:rPr lang="en-CA" sz="4200">
                <a:solidFill>
                  <a:srgbClr val="76A5AF"/>
                </a:solidFill>
                <a:latin typeface="Courier New"/>
                <a:ea typeface="Courier New"/>
                <a:cs typeface="Courier New"/>
                <a:sym typeface="Courier New"/>
              </a:rPr>
              <a:t>learnr</a:t>
            </a:r>
            <a:r>
              <a:rPr b="1" lang="en-CA" sz="4200">
                <a:solidFill>
                  <a:srgbClr val="76A5AF"/>
                </a:solidFill>
                <a:latin typeface="CG Times"/>
                <a:ea typeface="CG Times"/>
                <a:cs typeface="CG Times"/>
                <a:sym typeface="CG Times"/>
              </a:rPr>
              <a:t>)</a:t>
            </a:r>
            <a:endParaRPr b="1" sz="4200">
              <a:solidFill>
                <a:srgbClr val="76A5AF"/>
              </a:solidFill>
              <a:latin typeface="CG Times"/>
              <a:ea typeface="CG Times"/>
              <a:cs typeface="CG Times"/>
              <a:sym typeface="CG 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cd465b1640_0_1325"/>
          <p:cNvSpPr txBox="1"/>
          <p:nvPr>
            <p:ph idx="1" type="body"/>
          </p:nvPr>
        </p:nvSpPr>
        <p:spPr>
          <a:xfrm>
            <a:off x="547350" y="1509900"/>
            <a:ext cx="8379900" cy="3838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rgbClr val="333333"/>
              </a:buClr>
              <a:buSzPts val="2400"/>
              <a:buFont typeface="Comic Sans MS"/>
              <a:buChar char="●"/>
            </a:pPr>
            <a:r>
              <a:rPr lang="en-CA">
                <a:solidFill>
                  <a:srgbClr val="333333"/>
                </a:solidFill>
                <a:highlight>
                  <a:srgbClr val="FFFFFF"/>
                </a:highlight>
                <a:latin typeface="Courier New"/>
                <a:ea typeface="Courier New"/>
                <a:cs typeface="Courier New"/>
                <a:sym typeface="Courier New"/>
              </a:rPr>
              <a:t>shiny </a:t>
            </a:r>
            <a:r>
              <a:rPr lang="en-CA">
                <a:solidFill>
                  <a:srgbClr val="333333"/>
                </a:solidFill>
                <a:highlight>
                  <a:srgbClr val="FFFFFF"/>
                </a:highlight>
                <a:latin typeface="Comic Sans MS"/>
                <a:ea typeface="Comic Sans MS"/>
                <a:cs typeface="Comic Sans MS"/>
                <a:sym typeface="Comic Sans MS"/>
              </a:rPr>
              <a:t>is an R package that makes it easy to build interactive web applications (apps).</a:t>
            </a:r>
            <a:endParaRPr>
              <a:solidFill>
                <a:srgbClr val="333333"/>
              </a:solidFill>
              <a:highlight>
                <a:srgbClr val="FFFFFF"/>
              </a:highlight>
              <a:latin typeface="Comic Sans MS"/>
              <a:ea typeface="Comic Sans MS"/>
              <a:cs typeface="Comic Sans MS"/>
              <a:sym typeface="Comic Sans MS"/>
            </a:endParaRPr>
          </a:p>
          <a:p>
            <a:pPr indent="0" lvl="0" marL="0" rtl="0" algn="l">
              <a:spcBef>
                <a:spcPts val="1000"/>
              </a:spcBef>
              <a:spcAft>
                <a:spcPts val="0"/>
              </a:spcAft>
              <a:buNone/>
            </a:pPr>
            <a:r>
              <a:t/>
            </a:r>
            <a:endParaRPr>
              <a:solidFill>
                <a:srgbClr val="333333"/>
              </a:solidFill>
              <a:highlight>
                <a:srgbClr val="FFFFFF"/>
              </a:highlight>
              <a:latin typeface="Comic Sans MS"/>
              <a:ea typeface="Comic Sans MS"/>
              <a:cs typeface="Comic Sans MS"/>
              <a:sym typeface="Comic Sans MS"/>
            </a:endParaRPr>
          </a:p>
          <a:p>
            <a:pPr indent="-381000" lvl="0" marL="457200" rtl="0" algn="l">
              <a:spcBef>
                <a:spcPts val="1000"/>
              </a:spcBef>
              <a:spcAft>
                <a:spcPts val="0"/>
              </a:spcAft>
              <a:buSzPts val="2400"/>
              <a:buFont typeface="Comic Sans MS"/>
              <a:buChar char="●"/>
            </a:pPr>
            <a:r>
              <a:rPr lang="en-CA">
                <a:solidFill>
                  <a:srgbClr val="333333"/>
                </a:solidFill>
                <a:highlight>
                  <a:srgbClr val="FFFFFF"/>
                </a:highlight>
                <a:latin typeface="Comic Sans MS"/>
                <a:ea typeface="Comic Sans MS"/>
                <a:cs typeface="Comic Sans MS"/>
                <a:sym typeface="Comic Sans MS"/>
              </a:rPr>
              <a:t>Plenty of resources and example here: </a:t>
            </a:r>
            <a:r>
              <a:rPr lang="en-CA" u="sng">
                <a:solidFill>
                  <a:schemeClr val="hlink"/>
                </a:solidFill>
                <a:highlight>
                  <a:srgbClr val="FFFFFF"/>
                </a:highlight>
                <a:latin typeface="Comic Sans MS"/>
                <a:ea typeface="Comic Sans MS"/>
                <a:cs typeface="Comic Sans MS"/>
                <a:sym typeface="Comic Sans MS"/>
                <a:hlinkClick r:id="rId3"/>
              </a:rPr>
              <a:t>https://shiny.rstudio.com/tutorial/#written-tutorials</a:t>
            </a:r>
            <a:endParaRPr>
              <a:solidFill>
                <a:srgbClr val="333333"/>
              </a:solidFill>
              <a:highlight>
                <a:srgbClr val="FFFFFF"/>
              </a:highlight>
              <a:latin typeface="Comic Sans MS"/>
              <a:ea typeface="Comic Sans MS"/>
              <a:cs typeface="Comic Sans MS"/>
              <a:sym typeface="Comic Sans MS"/>
            </a:endParaRPr>
          </a:p>
          <a:p>
            <a:pPr indent="0" lvl="0" marL="0" rtl="0" algn="l">
              <a:spcBef>
                <a:spcPts val="1000"/>
              </a:spcBef>
              <a:spcAft>
                <a:spcPts val="0"/>
              </a:spcAft>
              <a:buNone/>
            </a:pPr>
            <a:r>
              <a:t/>
            </a:r>
            <a:endParaRPr>
              <a:solidFill>
                <a:srgbClr val="333333"/>
              </a:solidFill>
              <a:highlight>
                <a:srgbClr val="FFFFFF"/>
              </a:highlight>
              <a:latin typeface="Comic Sans MS"/>
              <a:ea typeface="Comic Sans MS"/>
              <a:cs typeface="Comic Sans MS"/>
              <a:sym typeface="Comic Sans MS"/>
            </a:endParaRPr>
          </a:p>
          <a:p>
            <a:pPr indent="0" lvl="0" marL="457200" rtl="0" algn="l">
              <a:spcBef>
                <a:spcPts val="1000"/>
              </a:spcBef>
              <a:spcAft>
                <a:spcPts val="0"/>
              </a:spcAft>
              <a:buNone/>
            </a:pPr>
            <a:r>
              <a:t/>
            </a:r>
            <a:endParaRPr sz="2700">
              <a:solidFill>
                <a:srgbClr val="333333"/>
              </a:solidFill>
              <a:highlight>
                <a:srgbClr val="FFFFFF"/>
              </a:highlight>
              <a:latin typeface="Comic Sans MS"/>
              <a:ea typeface="Comic Sans MS"/>
              <a:cs typeface="Comic Sans MS"/>
              <a:sym typeface="Comic Sans MS"/>
            </a:endParaRPr>
          </a:p>
        </p:txBody>
      </p:sp>
      <p:sp>
        <p:nvSpPr>
          <p:cNvPr id="134" name="Google Shape;134;gcd465b1640_0_1325"/>
          <p:cNvSpPr txBox="1"/>
          <p:nvPr>
            <p:ph type="title"/>
          </p:nvPr>
        </p:nvSpPr>
        <p:spPr>
          <a:xfrm>
            <a:off x="290850" y="119350"/>
            <a:ext cx="8749800" cy="738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CA" sz="4000">
                <a:solidFill>
                  <a:srgbClr val="76A5AF"/>
                </a:solidFill>
                <a:latin typeface="CG Times"/>
                <a:ea typeface="CG Times"/>
                <a:cs typeface="CG Times"/>
                <a:sym typeface="CG Times"/>
              </a:rPr>
              <a:t>Shiny Apps</a:t>
            </a:r>
            <a:r>
              <a:rPr b="1" lang="en-CA" sz="4000">
                <a:solidFill>
                  <a:srgbClr val="76A5AF"/>
                </a:solidFill>
                <a:latin typeface="CG Times"/>
                <a:ea typeface="CG Times"/>
                <a:cs typeface="CG Times"/>
                <a:sym typeface="CG Times"/>
              </a:rPr>
              <a:t> (using</a:t>
            </a:r>
            <a:r>
              <a:rPr b="1" lang="en-CA" sz="4000">
                <a:solidFill>
                  <a:srgbClr val="76A5AF"/>
                </a:solidFill>
              </a:rPr>
              <a:t> </a:t>
            </a:r>
            <a:r>
              <a:rPr b="1" lang="en-CA" sz="4000">
                <a:solidFill>
                  <a:srgbClr val="76A5AF"/>
                </a:solidFill>
                <a:latin typeface="Courier New"/>
                <a:ea typeface="Courier New"/>
                <a:cs typeface="Courier New"/>
                <a:sym typeface="Courier New"/>
              </a:rPr>
              <a:t>shiny</a:t>
            </a:r>
            <a:r>
              <a:rPr b="1" lang="en-CA" sz="4000">
                <a:solidFill>
                  <a:srgbClr val="76A5AF"/>
                </a:solidFill>
                <a:latin typeface="CG Times"/>
                <a:ea typeface="CG Times"/>
                <a:cs typeface="CG Times"/>
                <a:sym typeface="CG Times"/>
              </a:rPr>
              <a:t>)</a:t>
            </a:r>
            <a:endParaRPr b="1" sz="4000">
              <a:solidFill>
                <a:srgbClr val="76A5AF"/>
              </a:solidFill>
              <a:latin typeface="CG Times"/>
              <a:ea typeface="CG Times"/>
              <a:cs typeface="CG Times"/>
              <a:sym typeface="CG Time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cd465b1640_0_1335"/>
          <p:cNvSpPr txBox="1"/>
          <p:nvPr>
            <p:ph type="title"/>
          </p:nvPr>
        </p:nvSpPr>
        <p:spPr>
          <a:xfrm>
            <a:off x="2767500" y="2290050"/>
            <a:ext cx="3609000" cy="2277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b="1" lang="en-CA" sz="5000">
                <a:solidFill>
                  <a:srgbClr val="76A5AF"/>
                </a:solidFill>
                <a:latin typeface="CG Times"/>
                <a:ea typeface="CG Times"/>
                <a:cs typeface="CG Times"/>
                <a:sym typeface="CG Times"/>
              </a:rPr>
              <a:t>Advantages &amp; Limitations</a:t>
            </a:r>
            <a:endParaRPr b="1" sz="5000">
              <a:solidFill>
                <a:srgbClr val="76A5AF"/>
              </a:solidFill>
              <a:latin typeface="CG Times"/>
              <a:ea typeface="CG Times"/>
              <a:cs typeface="CG Times"/>
              <a:sym typeface="CG 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cd5c8f1a17_1_0"/>
          <p:cNvPicPr preferRelativeResize="0"/>
          <p:nvPr/>
        </p:nvPicPr>
        <p:blipFill>
          <a:blip r:embed="rId3">
            <a:alphaModFix/>
          </a:blip>
          <a:stretch>
            <a:fillRect/>
          </a:stretch>
        </p:blipFill>
        <p:spPr>
          <a:xfrm>
            <a:off x="0" y="85725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cd5c8f1a17_1_14"/>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53" name="Google Shape;153;gcd5c8f1a17_1_14"/>
          <p:cNvSpPr txBox="1"/>
          <p:nvPr>
            <p:ph idx="1" type="body"/>
          </p:nvPr>
        </p:nvSpPr>
        <p:spPr>
          <a:xfrm>
            <a:off x="628650" y="1825625"/>
            <a:ext cx="78867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54" name="Google Shape;154;gcd5c8f1a17_1_14"/>
          <p:cNvPicPr preferRelativeResize="0"/>
          <p:nvPr/>
        </p:nvPicPr>
        <p:blipFill>
          <a:blip r:embed="rId3">
            <a:alphaModFix/>
          </a:blip>
          <a:stretch>
            <a:fillRect/>
          </a:stretch>
        </p:blipFill>
        <p:spPr>
          <a:xfrm>
            <a:off x="0" y="857250"/>
            <a:ext cx="9144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grpSp>
        <p:nvGrpSpPr>
          <p:cNvPr id="160" name="Google Shape;160;gcd465b1640_0_215"/>
          <p:cNvGrpSpPr/>
          <p:nvPr/>
        </p:nvGrpSpPr>
        <p:grpSpPr>
          <a:xfrm>
            <a:off x="2902488" y="2287107"/>
            <a:ext cx="3339000" cy="3339000"/>
            <a:chOff x="2902488" y="902232"/>
            <a:chExt cx="3339000" cy="3339000"/>
          </a:xfrm>
        </p:grpSpPr>
        <p:sp>
          <p:nvSpPr>
            <p:cNvPr id="161" name="Google Shape;161;gcd465b1640_0_215"/>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cd465b1640_0_215"/>
            <p:cNvSpPr/>
            <p:nvPr/>
          </p:nvSpPr>
          <p:spPr>
            <a:xfrm>
              <a:off x="3123875" y="1123625"/>
              <a:ext cx="2896500" cy="2896200"/>
            </a:xfrm>
            <a:prstGeom prst="pie">
              <a:avLst>
                <a:gd fmla="val 2689583" name="adj1"/>
                <a:gd fmla="val 13510993" name="adj2"/>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gcd465b1640_0_215"/>
          <p:cNvGrpSpPr/>
          <p:nvPr/>
        </p:nvGrpSpPr>
        <p:grpSpPr>
          <a:xfrm>
            <a:off x="3664038" y="3048657"/>
            <a:ext cx="1815900" cy="1815900"/>
            <a:chOff x="3664038" y="1663782"/>
            <a:chExt cx="1815900" cy="1815900"/>
          </a:xfrm>
        </p:grpSpPr>
        <p:sp>
          <p:nvSpPr>
            <p:cNvPr id="164" name="Google Shape;164;gcd465b1640_0_215"/>
            <p:cNvSpPr/>
            <p:nvPr/>
          </p:nvSpPr>
          <p:spPr>
            <a:xfrm>
              <a:off x="3664038" y="1663782"/>
              <a:ext cx="1815900" cy="1815900"/>
            </a:xfrm>
            <a:prstGeom prst="ellipse">
              <a:avLst/>
            </a:prstGeom>
            <a:solidFill>
              <a:srgbClr val="1B786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cd465b1640_0_215"/>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CA">
                  <a:solidFill>
                    <a:srgbClr val="FFFFFF"/>
                  </a:solidFill>
                  <a:latin typeface="Roboto"/>
                  <a:ea typeface="Roboto"/>
                  <a:cs typeface="Roboto"/>
                  <a:sym typeface="Roboto"/>
                </a:rPr>
                <a:t>Lorem ipsum congue</a:t>
              </a:r>
              <a:endParaRPr b="1">
                <a:solidFill>
                  <a:srgbClr val="FFFFFF"/>
                </a:solidFill>
                <a:latin typeface="Roboto"/>
                <a:ea typeface="Roboto"/>
                <a:cs typeface="Roboto"/>
                <a:sym typeface="Roboto"/>
              </a:endParaRPr>
            </a:p>
          </p:txBody>
        </p:sp>
      </p:grpSp>
      <p:grpSp>
        <p:nvGrpSpPr>
          <p:cNvPr id="166" name="Google Shape;166;gcd465b1640_0_215"/>
          <p:cNvGrpSpPr/>
          <p:nvPr/>
        </p:nvGrpSpPr>
        <p:grpSpPr>
          <a:xfrm>
            <a:off x="2902488" y="2287107"/>
            <a:ext cx="3339000" cy="3339000"/>
            <a:chOff x="2902488" y="902232"/>
            <a:chExt cx="3339000" cy="3339000"/>
          </a:xfrm>
        </p:grpSpPr>
        <p:sp>
          <p:nvSpPr>
            <p:cNvPr id="167" name="Google Shape;167;gcd465b1640_0_215"/>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cd465b1640_0_215"/>
            <p:cNvSpPr/>
            <p:nvPr/>
          </p:nvSpPr>
          <p:spPr>
            <a:xfrm>
              <a:off x="3123875" y="1123625"/>
              <a:ext cx="2896500" cy="2896200"/>
            </a:xfrm>
            <a:prstGeom prst="pie">
              <a:avLst>
                <a:gd fmla="val 2689583" name="adj1"/>
                <a:gd fmla="val 13510993" name="adj2"/>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gcd465b1640_0_215"/>
          <p:cNvGrpSpPr/>
          <p:nvPr/>
        </p:nvGrpSpPr>
        <p:grpSpPr>
          <a:xfrm>
            <a:off x="3664038" y="3048657"/>
            <a:ext cx="1815900" cy="1815900"/>
            <a:chOff x="3664038" y="1663782"/>
            <a:chExt cx="1815900" cy="1815900"/>
          </a:xfrm>
        </p:grpSpPr>
        <p:sp>
          <p:nvSpPr>
            <p:cNvPr id="170" name="Google Shape;170;gcd465b1640_0_215"/>
            <p:cNvSpPr/>
            <p:nvPr/>
          </p:nvSpPr>
          <p:spPr>
            <a:xfrm>
              <a:off x="3664038" y="1663782"/>
              <a:ext cx="1815900" cy="1815900"/>
            </a:xfrm>
            <a:prstGeom prst="ellipse">
              <a:avLst/>
            </a:prstGeom>
            <a:solidFill>
              <a:srgbClr val="1B786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cd465b1640_0_215"/>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CA">
                  <a:solidFill>
                    <a:srgbClr val="FFFFFF"/>
                  </a:solidFill>
                  <a:latin typeface="Roboto"/>
                  <a:ea typeface="Roboto"/>
                  <a:cs typeface="Roboto"/>
                  <a:sym typeface="Roboto"/>
                </a:rPr>
                <a:t>Lorem ipsum congue</a:t>
              </a:r>
              <a:endParaRPr b="1">
                <a:solidFill>
                  <a:srgbClr val="FFFFFF"/>
                </a:solidFill>
                <a:latin typeface="Roboto"/>
                <a:ea typeface="Roboto"/>
                <a:cs typeface="Roboto"/>
                <a:sym typeface="Roboto"/>
              </a:endParaRPr>
            </a:p>
          </p:txBody>
        </p:sp>
      </p:grpSp>
      <p:grpSp>
        <p:nvGrpSpPr>
          <p:cNvPr id="172" name="Google Shape;172;gcd465b1640_0_215"/>
          <p:cNvGrpSpPr/>
          <p:nvPr/>
        </p:nvGrpSpPr>
        <p:grpSpPr>
          <a:xfrm>
            <a:off x="2902488" y="2287107"/>
            <a:ext cx="3339000" cy="3339000"/>
            <a:chOff x="2902488" y="902232"/>
            <a:chExt cx="3339000" cy="3339000"/>
          </a:xfrm>
        </p:grpSpPr>
        <p:sp>
          <p:nvSpPr>
            <p:cNvPr id="173" name="Google Shape;173;gcd465b1640_0_215"/>
            <p:cNvSpPr/>
            <p:nvPr/>
          </p:nvSpPr>
          <p:spPr>
            <a:xfrm rot="-5400000">
              <a:off x="2902488" y="902232"/>
              <a:ext cx="3339000" cy="3339000"/>
            </a:xfrm>
            <a:prstGeom prst="ellipse">
              <a:avLst/>
            </a:prstGeom>
            <a:noFill/>
            <a:ln cap="flat" cmpd="sng" w="19050">
              <a:solidFill>
                <a:srgbClr val="0B774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cd465b1640_0_215"/>
            <p:cNvSpPr/>
            <p:nvPr/>
          </p:nvSpPr>
          <p:spPr>
            <a:xfrm>
              <a:off x="3123875" y="1123625"/>
              <a:ext cx="2896500" cy="2896200"/>
            </a:xfrm>
            <a:prstGeom prst="pie">
              <a:avLst>
                <a:gd fmla="val 2689583" name="adj1"/>
                <a:gd fmla="val 13510993" name="adj2"/>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gcd465b1640_0_215"/>
          <p:cNvGrpSpPr/>
          <p:nvPr/>
        </p:nvGrpSpPr>
        <p:grpSpPr>
          <a:xfrm>
            <a:off x="3664038" y="3048657"/>
            <a:ext cx="1860487" cy="1815900"/>
            <a:chOff x="3664038" y="1663782"/>
            <a:chExt cx="1860487" cy="1815900"/>
          </a:xfrm>
        </p:grpSpPr>
        <p:sp>
          <p:nvSpPr>
            <p:cNvPr id="176" name="Google Shape;176;gcd465b1640_0_215"/>
            <p:cNvSpPr/>
            <p:nvPr/>
          </p:nvSpPr>
          <p:spPr>
            <a:xfrm>
              <a:off x="3664038" y="1663782"/>
              <a:ext cx="1815900" cy="1815900"/>
            </a:xfrm>
            <a:prstGeom prst="ellipse">
              <a:avLst/>
            </a:prstGeom>
            <a:solidFill>
              <a:srgbClr val="0B7140"/>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cd465b1640_0_215"/>
            <p:cNvSpPr txBox="1"/>
            <p:nvPr/>
          </p:nvSpPr>
          <p:spPr>
            <a:xfrm>
              <a:off x="3708625" y="1993175"/>
              <a:ext cx="1815900" cy="1157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CA" sz="2000">
                  <a:solidFill>
                    <a:srgbClr val="B7B7B7"/>
                  </a:solidFill>
                  <a:latin typeface="Comic Sans MS"/>
                  <a:ea typeface="Comic Sans MS"/>
                  <a:cs typeface="Comic Sans MS"/>
                  <a:sym typeface="Comic Sans MS"/>
                </a:rPr>
                <a:t>Building multiple Rmd documents</a:t>
              </a:r>
              <a:endParaRPr b="1" sz="2000">
                <a:solidFill>
                  <a:srgbClr val="B7B7B7"/>
                </a:solidFill>
                <a:latin typeface="Comic Sans MS"/>
                <a:ea typeface="Comic Sans MS"/>
                <a:cs typeface="Comic Sans MS"/>
                <a:sym typeface="Comic Sans MS"/>
              </a:endParaRPr>
            </a:p>
          </p:txBody>
        </p:sp>
      </p:grpSp>
      <p:grpSp>
        <p:nvGrpSpPr>
          <p:cNvPr id="178" name="Google Shape;178;gcd465b1640_0_215"/>
          <p:cNvGrpSpPr/>
          <p:nvPr/>
        </p:nvGrpSpPr>
        <p:grpSpPr>
          <a:xfrm>
            <a:off x="5239604" y="4431644"/>
            <a:ext cx="1439190" cy="1340772"/>
            <a:chOff x="5214448" y="3234278"/>
            <a:chExt cx="1068600" cy="1068600"/>
          </a:xfrm>
        </p:grpSpPr>
        <p:sp>
          <p:nvSpPr>
            <p:cNvPr id="179" name="Google Shape;179;gcd465b1640_0_215"/>
            <p:cNvSpPr/>
            <p:nvPr/>
          </p:nvSpPr>
          <p:spPr>
            <a:xfrm>
              <a:off x="5214448" y="3234278"/>
              <a:ext cx="1068600" cy="1068600"/>
            </a:xfrm>
            <a:prstGeom prst="ellips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cd465b1640_0_215"/>
            <p:cNvSpPr txBox="1"/>
            <p:nvPr/>
          </p:nvSpPr>
          <p:spPr>
            <a:xfrm>
              <a:off x="5286154" y="3280421"/>
              <a:ext cx="925200" cy="912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CA" sz="1700">
                  <a:solidFill>
                    <a:srgbClr val="FFFFFF"/>
                  </a:solidFill>
                  <a:latin typeface="Courier New"/>
                  <a:ea typeface="Courier New"/>
                  <a:cs typeface="Courier New"/>
                  <a:sym typeface="Courier New"/>
                </a:rPr>
                <a:t>bookdown </a:t>
              </a:r>
              <a:r>
                <a:rPr lang="en-CA" sz="1700">
                  <a:solidFill>
                    <a:srgbClr val="FFFFFF"/>
                  </a:solidFill>
                  <a:latin typeface="Comic Sans MS"/>
                  <a:ea typeface="Comic Sans MS"/>
                  <a:cs typeface="Comic Sans MS"/>
                  <a:sym typeface="Comic Sans MS"/>
                </a:rPr>
                <a:t>for </a:t>
              </a:r>
              <a:endParaRPr sz="1700">
                <a:solidFill>
                  <a:srgbClr val="FFFFFF"/>
                </a:solidFill>
                <a:latin typeface="Comic Sans MS"/>
                <a:ea typeface="Comic Sans MS"/>
                <a:cs typeface="Comic Sans MS"/>
                <a:sym typeface="Comic Sans MS"/>
              </a:endParaRPr>
            </a:p>
            <a:p>
              <a:pPr indent="0" lvl="0" marL="0" rtl="0" algn="ctr">
                <a:lnSpc>
                  <a:spcPct val="115000"/>
                </a:lnSpc>
                <a:spcBef>
                  <a:spcPts val="0"/>
                </a:spcBef>
                <a:spcAft>
                  <a:spcPts val="0"/>
                </a:spcAft>
                <a:buNone/>
              </a:pPr>
              <a:r>
                <a:rPr lang="en-CA" sz="1700">
                  <a:solidFill>
                    <a:srgbClr val="FFFFFF"/>
                  </a:solidFill>
                  <a:latin typeface="Comic Sans MS"/>
                  <a:ea typeface="Comic Sans MS"/>
                  <a:cs typeface="Comic Sans MS"/>
                  <a:sym typeface="Comic Sans MS"/>
                </a:rPr>
                <a:t>books</a:t>
              </a:r>
              <a:endParaRPr sz="1700">
                <a:solidFill>
                  <a:srgbClr val="FFFFFF"/>
                </a:solidFill>
                <a:latin typeface="Comic Sans MS"/>
                <a:ea typeface="Comic Sans MS"/>
                <a:cs typeface="Comic Sans MS"/>
                <a:sym typeface="Comic Sans MS"/>
              </a:endParaRPr>
            </a:p>
          </p:txBody>
        </p:sp>
      </p:grpSp>
      <p:grpSp>
        <p:nvGrpSpPr>
          <p:cNvPr id="181" name="Google Shape;181;gcd465b1640_0_215"/>
          <p:cNvGrpSpPr/>
          <p:nvPr/>
        </p:nvGrpSpPr>
        <p:grpSpPr>
          <a:xfrm>
            <a:off x="2452604" y="2137732"/>
            <a:ext cx="1439190" cy="1340772"/>
            <a:chOff x="5214448" y="3234278"/>
            <a:chExt cx="1068600" cy="1068600"/>
          </a:xfrm>
        </p:grpSpPr>
        <p:sp>
          <p:nvSpPr>
            <p:cNvPr id="182" name="Google Shape;182;gcd465b1640_0_215"/>
            <p:cNvSpPr/>
            <p:nvPr/>
          </p:nvSpPr>
          <p:spPr>
            <a:xfrm>
              <a:off x="5214448" y="3234278"/>
              <a:ext cx="1068600" cy="1068600"/>
            </a:xfrm>
            <a:prstGeom prst="ellips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cd465b1640_0_215"/>
            <p:cNvSpPr txBox="1"/>
            <p:nvPr/>
          </p:nvSpPr>
          <p:spPr>
            <a:xfrm>
              <a:off x="5286154" y="3280421"/>
              <a:ext cx="925200" cy="912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CA" sz="1700">
                  <a:solidFill>
                    <a:srgbClr val="FFFFFF"/>
                  </a:solidFill>
                  <a:latin typeface="Courier New"/>
                  <a:ea typeface="Courier New"/>
                  <a:cs typeface="Courier New"/>
                  <a:sym typeface="Courier New"/>
                </a:rPr>
                <a:t>blogdown </a:t>
              </a:r>
              <a:r>
                <a:rPr lang="en-CA" sz="1700">
                  <a:solidFill>
                    <a:srgbClr val="FFFFFF"/>
                  </a:solidFill>
                  <a:latin typeface="Comic Sans MS"/>
                  <a:ea typeface="Comic Sans MS"/>
                  <a:cs typeface="Comic Sans MS"/>
                  <a:sym typeface="Comic Sans MS"/>
                </a:rPr>
                <a:t>for </a:t>
              </a:r>
              <a:endParaRPr sz="1700">
                <a:solidFill>
                  <a:srgbClr val="FFFFFF"/>
                </a:solidFill>
                <a:latin typeface="Comic Sans MS"/>
                <a:ea typeface="Comic Sans MS"/>
                <a:cs typeface="Comic Sans MS"/>
                <a:sym typeface="Comic Sans MS"/>
              </a:endParaRPr>
            </a:p>
            <a:p>
              <a:pPr indent="0" lvl="0" marL="0" rtl="0" algn="ctr">
                <a:lnSpc>
                  <a:spcPct val="115000"/>
                </a:lnSpc>
                <a:spcBef>
                  <a:spcPts val="0"/>
                </a:spcBef>
                <a:spcAft>
                  <a:spcPts val="0"/>
                </a:spcAft>
                <a:buNone/>
              </a:pPr>
              <a:r>
                <a:rPr lang="en-CA" sz="1700">
                  <a:solidFill>
                    <a:srgbClr val="FFFFFF"/>
                  </a:solidFill>
                  <a:latin typeface="Comic Sans MS"/>
                  <a:ea typeface="Comic Sans MS"/>
                  <a:cs typeface="Comic Sans MS"/>
                  <a:sym typeface="Comic Sans MS"/>
                </a:rPr>
                <a:t>websites</a:t>
              </a:r>
              <a:endParaRPr sz="1700">
                <a:solidFill>
                  <a:srgbClr val="FFFFFF"/>
                </a:solidFill>
                <a:latin typeface="Comic Sans MS"/>
                <a:ea typeface="Comic Sans MS"/>
                <a:cs typeface="Comic Sans MS"/>
                <a:sym typeface="Comic Sans MS"/>
              </a:endParaRPr>
            </a:p>
          </p:txBody>
        </p:sp>
      </p:grpSp>
      <p:sp>
        <p:nvSpPr>
          <p:cNvPr id="184" name="Google Shape;184;gcd465b1640_0_215"/>
          <p:cNvSpPr txBox="1"/>
          <p:nvPr>
            <p:ph type="title"/>
          </p:nvPr>
        </p:nvSpPr>
        <p:spPr>
          <a:xfrm>
            <a:off x="1701600" y="119350"/>
            <a:ext cx="6445500" cy="1815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b="1" lang="en-CA" sz="4000">
                <a:solidFill>
                  <a:srgbClr val="76A5AF"/>
                </a:solidFill>
                <a:latin typeface="CG Times"/>
                <a:ea typeface="CG Times"/>
                <a:cs typeface="CG Times"/>
                <a:sym typeface="CG Times"/>
              </a:rPr>
              <a:t>From Single Documents </a:t>
            </a:r>
            <a:endParaRPr b="1" sz="4000">
              <a:solidFill>
                <a:srgbClr val="76A5AF"/>
              </a:solidFill>
              <a:latin typeface="CG Times"/>
              <a:ea typeface="CG Times"/>
              <a:cs typeface="CG Times"/>
              <a:sym typeface="CG Times"/>
            </a:endParaRPr>
          </a:p>
          <a:p>
            <a:pPr indent="0" lvl="0" marL="0" rtl="0" algn="ctr">
              <a:lnSpc>
                <a:spcPct val="90000"/>
              </a:lnSpc>
              <a:spcBef>
                <a:spcPts val="0"/>
              </a:spcBef>
              <a:spcAft>
                <a:spcPts val="0"/>
              </a:spcAft>
              <a:buClr>
                <a:schemeClr val="dk1"/>
              </a:buClr>
              <a:buSzPts val="5400"/>
              <a:buFont typeface="Calibri"/>
              <a:buNone/>
            </a:pPr>
            <a:r>
              <a:rPr b="1" lang="en-CA" sz="4000">
                <a:solidFill>
                  <a:srgbClr val="76A5AF"/>
                </a:solidFill>
                <a:latin typeface="CG Times"/>
                <a:ea typeface="CG Times"/>
                <a:cs typeface="CG Times"/>
                <a:sym typeface="CG Times"/>
              </a:rPr>
              <a:t>to</a:t>
            </a:r>
            <a:endParaRPr b="1" sz="4000">
              <a:solidFill>
                <a:srgbClr val="76A5AF"/>
              </a:solidFill>
              <a:latin typeface="CG Times"/>
              <a:ea typeface="CG Times"/>
              <a:cs typeface="CG Times"/>
              <a:sym typeface="CG Times"/>
            </a:endParaRPr>
          </a:p>
          <a:p>
            <a:pPr indent="0" lvl="0" marL="0" rtl="0" algn="ctr">
              <a:lnSpc>
                <a:spcPct val="90000"/>
              </a:lnSpc>
              <a:spcBef>
                <a:spcPts val="0"/>
              </a:spcBef>
              <a:spcAft>
                <a:spcPts val="0"/>
              </a:spcAft>
              <a:buClr>
                <a:schemeClr val="dk1"/>
              </a:buClr>
              <a:buSzPts val="5400"/>
              <a:buFont typeface="Calibri"/>
              <a:buNone/>
            </a:pPr>
            <a:r>
              <a:rPr b="1" lang="en-CA" sz="4000">
                <a:solidFill>
                  <a:srgbClr val="76A5AF"/>
                </a:solidFill>
                <a:latin typeface="CG Times"/>
                <a:ea typeface="CG Times"/>
                <a:cs typeface="CG Times"/>
                <a:sym typeface="CG Times"/>
              </a:rPr>
              <a:t> Multiple Rmd Documents</a:t>
            </a:r>
            <a:endParaRPr b="1" sz="4000">
              <a:solidFill>
                <a:srgbClr val="76A5AF"/>
              </a:solidFill>
              <a:latin typeface="CG Times"/>
              <a:ea typeface="CG Times"/>
              <a:cs typeface="CG Times"/>
              <a:sym typeface="CG Time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cd465b1640_0_200"/>
          <p:cNvSpPr txBox="1"/>
          <p:nvPr/>
        </p:nvSpPr>
        <p:spPr>
          <a:xfrm>
            <a:off x="626250" y="1524450"/>
            <a:ext cx="7513800" cy="38091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Clr>
                <a:srgbClr val="333333"/>
              </a:buClr>
              <a:buSzPts val="1900"/>
              <a:buFont typeface="Comic Sans MS"/>
              <a:buChar char="●"/>
            </a:pPr>
            <a:r>
              <a:rPr lang="en-CA" sz="1900">
                <a:solidFill>
                  <a:srgbClr val="333333"/>
                </a:solidFill>
                <a:highlight>
                  <a:srgbClr val="FFFFFF"/>
                </a:highlight>
                <a:latin typeface="Comic Sans MS"/>
                <a:ea typeface="Comic Sans MS"/>
                <a:cs typeface="Comic Sans MS"/>
                <a:sym typeface="Comic Sans MS"/>
              </a:rPr>
              <a:t>With `</a:t>
            </a:r>
            <a:r>
              <a:rPr lang="en-CA" sz="1900">
                <a:solidFill>
                  <a:srgbClr val="333333"/>
                </a:solidFill>
                <a:highlight>
                  <a:srgbClr val="FFFFFF"/>
                </a:highlight>
                <a:latin typeface="Courier New"/>
                <a:ea typeface="Courier New"/>
                <a:cs typeface="Courier New"/>
                <a:sym typeface="Courier New"/>
              </a:rPr>
              <a:t>blogdown</a:t>
            </a:r>
            <a:r>
              <a:rPr lang="en-CA" sz="1900">
                <a:solidFill>
                  <a:srgbClr val="333333"/>
                </a:solidFill>
                <a:highlight>
                  <a:srgbClr val="FFFFFF"/>
                </a:highlight>
                <a:latin typeface="Comic Sans MS"/>
                <a:ea typeface="Comic Sans MS"/>
                <a:cs typeface="Comic Sans MS"/>
                <a:sym typeface="Comic Sans MS"/>
              </a:rPr>
              <a:t>`, you can write a blog post or a general page in an Rmd document.</a:t>
            </a:r>
            <a:endParaRPr sz="1900">
              <a:solidFill>
                <a:srgbClr val="333333"/>
              </a:solidFill>
              <a:highlight>
                <a:srgbClr val="FFFFFF"/>
              </a:highlight>
              <a:latin typeface="Comic Sans MS"/>
              <a:ea typeface="Comic Sans MS"/>
              <a:cs typeface="Comic Sans MS"/>
              <a:sym typeface="Comic Sans MS"/>
            </a:endParaRPr>
          </a:p>
          <a:p>
            <a:pPr indent="0" lvl="0" marL="457200" rtl="0" algn="l">
              <a:lnSpc>
                <a:spcPct val="115000"/>
              </a:lnSpc>
              <a:spcBef>
                <a:spcPts val="1000"/>
              </a:spcBef>
              <a:spcAft>
                <a:spcPts val="0"/>
              </a:spcAft>
              <a:buNone/>
            </a:pPr>
            <a:r>
              <a:t/>
            </a:r>
            <a:endParaRPr sz="1900">
              <a:solidFill>
                <a:srgbClr val="333333"/>
              </a:solidFill>
              <a:highlight>
                <a:srgbClr val="FFFFFF"/>
              </a:highlight>
              <a:latin typeface="Comic Sans MS"/>
              <a:ea typeface="Comic Sans MS"/>
              <a:cs typeface="Comic Sans MS"/>
              <a:sym typeface="Comic Sans MS"/>
            </a:endParaRPr>
          </a:p>
          <a:p>
            <a:pPr indent="-349250" lvl="0" marL="457200" rtl="0" algn="l">
              <a:lnSpc>
                <a:spcPct val="115000"/>
              </a:lnSpc>
              <a:spcBef>
                <a:spcPts val="1000"/>
              </a:spcBef>
              <a:spcAft>
                <a:spcPts val="0"/>
              </a:spcAft>
              <a:buClr>
                <a:srgbClr val="333333"/>
              </a:buClr>
              <a:buSzPts val="1900"/>
              <a:buFont typeface="Comic Sans MS"/>
              <a:buChar char="●"/>
            </a:pPr>
            <a:r>
              <a:rPr lang="en-CA" sz="1900">
                <a:solidFill>
                  <a:srgbClr val="333333"/>
                </a:solidFill>
                <a:highlight>
                  <a:srgbClr val="FFFFFF"/>
                </a:highlight>
                <a:latin typeface="Comic Sans MS"/>
                <a:ea typeface="Comic Sans MS"/>
                <a:cs typeface="Comic Sans MS"/>
                <a:sym typeface="Comic Sans MS"/>
              </a:rPr>
              <a:t>You will build the source documents into a static website (folder containing static HTML files and associated assets such as images and CSS files).</a:t>
            </a:r>
            <a:endParaRPr sz="1900">
              <a:solidFill>
                <a:srgbClr val="333333"/>
              </a:solidFill>
              <a:highlight>
                <a:srgbClr val="FFFFFF"/>
              </a:highlight>
              <a:latin typeface="Comic Sans MS"/>
              <a:ea typeface="Comic Sans MS"/>
              <a:cs typeface="Comic Sans MS"/>
              <a:sym typeface="Comic Sans MS"/>
            </a:endParaRPr>
          </a:p>
          <a:p>
            <a:pPr indent="0" lvl="0" marL="457200" rtl="0" algn="l">
              <a:lnSpc>
                <a:spcPct val="115000"/>
              </a:lnSpc>
              <a:spcBef>
                <a:spcPts val="1000"/>
              </a:spcBef>
              <a:spcAft>
                <a:spcPts val="0"/>
              </a:spcAft>
              <a:buNone/>
            </a:pPr>
            <a:r>
              <a:t/>
            </a:r>
            <a:endParaRPr sz="1900">
              <a:solidFill>
                <a:srgbClr val="333333"/>
              </a:solidFill>
              <a:highlight>
                <a:srgbClr val="FFFFFF"/>
              </a:highlight>
              <a:latin typeface="Comic Sans MS"/>
              <a:ea typeface="Comic Sans MS"/>
              <a:cs typeface="Comic Sans MS"/>
              <a:sym typeface="Comic Sans MS"/>
            </a:endParaRPr>
          </a:p>
          <a:p>
            <a:pPr indent="-349250" lvl="0" marL="457200" rtl="0" algn="l">
              <a:lnSpc>
                <a:spcPct val="115000"/>
              </a:lnSpc>
              <a:spcBef>
                <a:spcPts val="1000"/>
              </a:spcBef>
              <a:spcAft>
                <a:spcPts val="0"/>
              </a:spcAft>
              <a:buClr>
                <a:srgbClr val="333333"/>
              </a:buClr>
              <a:buSzPts val="1900"/>
              <a:buFont typeface="Comic Sans MS"/>
              <a:buChar char="●"/>
            </a:pPr>
            <a:r>
              <a:rPr lang="en-CA" sz="1900">
                <a:solidFill>
                  <a:srgbClr val="333333"/>
                </a:solidFill>
                <a:highlight>
                  <a:srgbClr val="FFFFFF"/>
                </a:highlight>
                <a:latin typeface="Comic Sans MS"/>
                <a:ea typeface="Comic Sans MS"/>
                <a:cs typeface="Comic Sans MS"/>
                <a:sym typeface="Comic Sans MS"/>
              </a:rPr>
              <a:t>You can publish this folder to any web server as a website.</a:t>
            </a:r>
            <a:endParaRPr sz="1900">
              <a:solidFill>
                <a:srgbClr val="333333"/>
              </a:solidFill>
              <a:highlight>
                <a:srgbClr val="FFFFFF"/>
              </a:highlight>
              <a:latin typeface="Comic Sans MS"/>
              <a:ea typeface="Comic Sans MS"/>
              <a:cs typeface="Comic Sans MS"/>
              <a:sym typeface="Comic Sans MS"/>
            </a:endParaRPr>
          </a:p>
          <a:p>
            <a:pPr indent="0" lvl="0" marL="0" rtl="0" algn="l">
              <a:lnSpc>
                <a:spcPct val="115000"/>
              </a:lnSpc>
              <a:spcBef>
                <a:spcPts val="1000"/>
              </a:spcBef>
              <a:spcAft>
                <a:spcPts val="1900"/>
              </a:spcAft>
              <a:buNone/>
            </a:pPr>
            <a:r>
              <a:t/>
            </a:r>
            <a:endParaRPr sz="1900">
              <a:solidFill>
                <a:srgbClr val="333333"/>
              </a:solidFill>
              <a:highlight>
                <a:srgbClr val="FFFFFF"/>
              </a:highlight>
              <a:latin typeface="Comic Sans MS"/>
              <a:ea typeface="Comic Sans MS"/>
              <a:cs typeface="Comic Sans MS"/>
              <a:sym typeface="Comic Sans MS"/>
            </a:endParaRPr>
          </a:p>
        </p:txBody>
      </p:sp>
      <p:sp>
        <p:nvSpPr>
          <p:cNvPr id="191" name="Google Shape;191;gcd465b1640_0_200"/>
          <p:cNvSpPr txBox="1"/>
          <p:nvPr>
            <p:ph type="title"/>
          </p:nvPr>
        </p:nvSpPr>
        <p:spPr>
          <a:xfrm>
            <a:off x="290850" y="119350"/>
            <a:ext cx="8749800" cy="738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CA" sz="5000">
                <a:solidFill>
                  <a:srgbClr val="76A5AF"/>
                </a:solidFill>
                <a:latin typeface="CG Times"/>
                <a:ea typeface="CG Times"/>
                <a:cs typeface="CG Times"/>
                <a:sym typeface="CG Times"/>
              </a:rPr>
              <a:t>Websites</a:t>
            </a:r>
            <a:endParaRPr b="1" sz="5000">
              <a:solidFill>
                <a:srgbClr val="76A5AF"/>
              </a:solidFill>
              <a:latin typeface="CG Times"/>
              <a:ea typeface="CG Times"/>
              <a:cs typeface="CG Times"/>
              <a:sym typeface="CG Time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cd5bb7489a_0_1155"/>
          <p:cNvSpPr txBox="1"/>
          <p:nvPr/>
        </p:nvSpPr>
        <p:spPr>
          <a:xfrm>
            <a:off x="290850" y="5255050"/>
            <a:ext cx="7434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1700">
                <a:latin typeface="Comic Sans MS"/>
                <a:ea typeface="Comic Sans MS"/>
                <a:cs typeface="Comic Sans MS"/>
                <a:sym typeface="Comic Sans MS"/>
              </a:rPr>
              <a:t>Reference book: </a:t>
            </a:r>
            <a:r>
              <a:rPr lang="en-CA" sz="1700" u="sng">
                <a:solidFill>
                  <a:schemeClr val="hlink"/>
                </a:solidFill>
                <a:latin typeface="Comic Sans MS"/>
                <a:ea typeface="Comic Sans MS"/>
                <a:cs typeface="Comic Sans MS"/>
                <a:sym typeface="Comic Sans MS"/>
                <a:hlinkClick r:id="rId3"/>
              </a:rPr>
              <a:t>https://bookdown.org/yihui/blogdown/</a:t>
            </a:r>
            <a:endParaRPr sz="1700">
              <a:latin typeface="Comic Sans MS"/>
              <a:ea typeface="Comic Sans MS"/>
              <a:cs typeface="Comic Sans MS"/>
              <a:sym typeface="Comic Sans MS"/>
            </a:endParaRPr>
          </a:p>
        </p:txBody>
      </p:sp>
      <p:sp>
        <p:nvSpPr>
          <p:cNvPr id="198" name="Google Shape;198;gcd5bb7489a_0_1155"/>
          <p:cNvSpPr txBox="1"/>
          <p:nvPr/>
        </p:nvSpPr>
        <p:spPr>
          <a:xfrm>
            <a:off x="374550" y="1421875"/>
            <a:ext cx="8394900" cy="1800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CA" sz="2000">
                <a:solidFill>
                  <a:srgbClr val="333333"/>
                </a:solidFill>
                <a:highlight>
                  <a:srgbClr val="FFFFFF"/>
                </a:highlight>
                <a:latin typeface="Comic Sans MS"/>
                <a:ea typeface="Comic Sans MS"/>
                <a:cs typeface="Comic Sans MS"/>
                <a:sym typeface="Comic Sans MS"/>
              </a:rPr>
              <a:t>Examples of websites created with R Markdown:</a:t>
            </a:r>
            <a:endParaRPr b="1" sz="2000">
              <a:solidFill>
                <a:srgbClr val="333333"/>
              </a:solidFill>
              <a:highlight>
                <a:srgbClr val="FFFFFF"/>
              </a:highlight>
              <a:latin typeface="Comic Sans MS"/>
              <a:ea typeface="Comic Sans MS"/>
              <a:cs typeface="Comic Sans MS"/>
              <a:sym typeface="Comic Sans MS"/>
            </a:endParaRPr>
          </a:p>
          <a:p>
            <a:pPr indent="-330200" lvl="0" marL="457200" rtl="0" algn="l">
              <a:lnSpc>
                <a:spcPct val="200000"/>
              </a:lnSpc>
              <a:spcBef>
                <a:spcPts val="1000"/>
              </a:spcBef>
              <a:spcAft>
                <a:spcPts val="0"/>
              </a:spcAft>
              <a:buClr>
                <a:srgbClr val="333333"/>
              </a:buClr>
              <a:buSzPts val="1600"/>
              <a:buFont typeface="Comic Sans MS"/>
              <a:buChar char="●"/>
            </a:pPr>
            <a:r>
              <a:rPr lang="en-CA" sz="1600">
                <a:solidFill>
                  <a:srgbClr val="333333"/>
                </a:solidFill>
                <a:highlight>
                  <a:srgbClr val="FFFFFF"/>
                </a:highlight>
                <a:latin typeface="Comic Sans MS"/>
                <a:ea typeface="Comic Sans MS"/>
                <a:cs typeface="Comic Sans MS"/>
                <a:sym typeface="Comic Sans MS"/>
              </a:rPr>
              <a:t>The rmarkdown documentation:                              </a:t>
            </a:r>
            <a:r>
              <a:rPr lang="en-CA" sz="1600">
                <a:solidFill>
                  <a:srgbClr val="4183C4"/>
                </a:solidFill>
                <a:highlight>
                  <a:srgbClr val="FFFFFF"/>
                </a:highlight>
                <a:uFill>
                  <a:noFill/>
                </a:uFill>
                <a:latin typeface="Comic Sans MS"/>
                <a:ea typeface="Comic Sans MS"/>
                <a:cs typeface="Comic Sans MS"/>
                <a:sym typeface="Comic Sans MS"/>
                <a:hlinkClick r:id="rId4">
                  <a:extLst>
                    <a:ext uri="{A12FA001-AC4F-418D-AE19-62706E023703}">
                      <ahyp:hlinkClr val="tx"/>
                    </a:ext>
                  </a:extLst>
                </a:hlinkClick>
              </a:rPr>
              <a:t>https://rmarkdown.rstudio.com</a:t>
            </a:r>
            <a:r>
              <a:rPr lang="en-CA" sz="1600">
                <a:solidFill>
                  <a:srgbClr val="333333"/>
                </a:solidFill>
                <a:highlight>
                  <a:srgbClr val="FFFFFF"/>
                </a:highlight>
                <a:latin typeface="Comic Sans MS"/>
                <a:ea typeface="Comic Sans MS"/>
                <a:cs typeface="Comic Sans MS"/>
                <a:sym typeface="Comic Sans MS"/>
              </a:rPr>
              <a:t>.</a:t>
            </a:r>
            <a:endParaRPr sz="1600">
              <a:solidFill>
                <a:srgbClr val="333333"/>
              </a:solidFill>
              <a:highlight>
                <a:srgbClr val="FFFFFF"/>
              </a:highlight>
              <a:latin typeface="Comic Sans MS"/>
              <a:ea typeface="Comic Sans MS"/>
              <a:cs typeface="Comic Sans MS"/>
              <a:sym typeface="Comic Sans MS"/>
            </a:endParaRPr>
          </a:p>
          <a:p>
            <a:pPr indent="-330200" lvl="0" marL="457200" rtl="0" algn="l">
              <a:lnSpc>
                <a:spcPct val="200000"/>
              </a:lnSpc>
              <a:spcBef>
                <a:spcPts val="0"/>
              </a:spcBef>
              <a:spcAft>
                <a:spcPts val="0"/>
              </a:spcAft>
              <a:buClr>
                <a:srgbClr val="333333"/>
              </a:buClr>
              <a:buSzPts val="1600"/>
              <a:buFont typeface="Comic Sans MS"/>
              <a:buChar char="●"/>
            </a:pPr>
            <a:r>
              <a:rPr lang="en-CA" sz="1600">
                <a:solidFill>
                  <a:srgbClr val="333333"/>
                </a:solidFill>
                <a:highlight>
                  <a:srgbClr val="FFFFFF"/>
                </a:highlight>
                <a:latin typeface="Comic Sans MS"/>
                <a:ea typeface="Comic Sans MS"/>
                <a:cs typeface="Comic Sans MS"/>
                <a:sym typeface="Comic Sans MS"/>
              </a:rPr>
              <a:t>The flexdashboard documentation: </a:t>
            </a:r>
            <a:r>
              <a:rPr lang="en-CA" sz="1600">
                <a:solidFill>
                  <a:srgbClr val="4183C4"/>
                </a:solidFill>
                <a:highlight>
                  <a:srgbClr val="FFFFFF"/>
                </a:highlight>
                <a:uFill>
                  <a:noFill/>
                </a:uFill>
                <a:latin typeface="Comic Sans MS"/>
                <a:ea typeface="Comic Sans MS"/>
                <a:cs typeface="Comic Sans MS"/>
                <a:sym typeface="Comic Sans MS"/>
                <a:hlinkClick r:id="rId5">
                  <a:extLst>
                    <a:ext uri="{A12FA001-AC4F-418D-AE19-62706E023703}">
                      <ahyp:hlinkClr val="tx"/>
                    </a:ext>
                  </a:extLst>
                </a:hlinkClick>
              </a:rPr>
              <a:t>https://rmarkdown.rstudio.com/flexdashboard/</a:t>
            </a:r>
            <a:r>
              <a:rPr lang="en-CA" sz="1600">
                <a:solidFill>
                  <a:srgbClr val="333333"/>
                </a:solidFill>
                <a:highlight>
                  <a:srgbClr val="FFFFFF"/>
                </a:highlight>
                <a:latin typeface="Comic Sans MS"/>
                <a:ea typeface="Comic Sans MS"/>
                <a:cs typeface="Comic Sans MS"/>
                <a:sym typeface="Comic Sans MS"/>
              </a:rPr>
              <a:t>.</a:t>
            </a:r>
            <a:endParaRPr sz="1600">
              <a:solidFill>
                <a:srgbClr val="333333"/>
              </a:solidFill>
              <a:highlight>
                <a:srgbClr val="FFFFFF"/>
              </a:highlight>
              <a:latin typeface="Comic Sans MS"/>
              <a:ea typeface="Comic Sans MS"/>
              <a:cs typeface="Comic Sans MS"/>
              <a:sym typeface="Comic Sans MS"/>
            </a:endParaRPr>
          </a:p>
        </p:txBody>
      </p:sp>
      <p:sp>
        <p:nvSpPr>
          <p:cNvPr id="199" name="Google Shape;199;gcd5bb7489a_0_1155"/>
          <p:cNvSpPr txBox="1"/>
          <p:nvPr>
            <p:ph type="title"/>
          </p:nvPr>
        </p:nvSpPr>
        <p:spPr>
          <a:xfrm>
            <a:off x="290850" y="119350"/>
            <a:ext cx="8749800" cy="738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CA" sz="4500">
                <a:solidFill>
                  <a:srgbClr val="76A5AF"/>
                </a:solidFill>
                <a:latin typeface="CG Times"/>
                <a:ea typeface="CG Times"/>
                <a:cs typeface="CG Times"/>
                <a:sym typeface="CG Times"/>
              </a:rPr>
              <a:t>Get Started with </a:t>
            </a:r>
            <a:r>
              <a:rPr lang="en-CA" sz="4500">
                <a:solidFill>
                  <a:srgbClr val="76A5AF"/>
                </a:solidFill>
                <a:latin typeface="Courier New"/>
                <a:ea typeface="Courier New"/>
                <a:cs typeface="Courier New"/>
                <a:sym typeface="Courier New"/>
              </a:rPr>
              <a:t>blogdown</a:t>
            </a:r>
            <a:endParaRPr sz="4500">
              <a:solidFill>
                <a:srgbClr val="76A5AF"/>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cd465b1640_0_1302"/>
          <p:cNvSpPr txBox="1"/>
          <p:nvPr/>
        </p:nvSpPr>
        <p:spPr>
          <a:xfrm>
            <a:off x="197100" y="1072475"/>
            <a:ext cx="8749800" cy="52488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rgbClr val="333333"/>
              </a:buClr>
              <a:buSzPts val="1700"/>
              <a:buFont typeface="Comic Sans MS"/>
              <a:buChar char="➢"/>
            </a:pPr>
            <a:r>
              <a:rPr lang="en-CA" sz="1700">
                <a:solidFill>
                  <a:srgbClr val="333333"/>
                </a:solidFill>
                <a:highlight>
                  <a:srgbClr val="FFFFFF"/>
                </a:highlight>
                <a:latin typeface="Comic Sans MS"/>
                <a:ea typeface="Comic Sans MS"/>
                <a:cs typeface="Comic Sans MS"/>
                <a:sym typeface="Comic Sans MS"/>
              </a:rPr>
              <a:t>You can install blogdown from CRAN. If you want to test the development version, you may also install it from GitHub:</a:t>
            </a:r>
            <a:endParaRPr sz="1700">
              <a:solidFill>
                <a:srgbClr val="333333"/>
              </a:solidFill>
              <a:highlight>
                <a:srgbClr val="FFFFFF"/>
              </a:highlight>
              <a:latin typeface="Comic Sans MS"/>
              <a:ea typeface="Comic Sans MS"/>
              <a:cs typeface="Comic Sans MS"/>
              <a:sym typeface="Comic Sans MS"/>
            </a:endParaRPr>
          </a:p>
          <a:p>
            <a:pPr indent="0" lvl="0" marL="457200" rtl="0" algn="l">
              <a:lnSpc>
                <a:spcPct val="115000"/>
              </a:lnSpc>
              <a:spcBef>
                <a:spcPts val="1000"/>
              </a:spcBef>
              <a:spcAft>
                <a:spcPts val="0"/>
              </a:spcAft>
              <a:buNone/>
            </a:pPr>
            <a:r>
              <a:rPr i="1" lang="en-CA" sz="1500">
                <a:solidFill>
                  <a:srgbClr val="60A0B0"/>
                </a:solidFill>
                <a:highlight>
                  <a:srgbClr val="F7F7F7"/>
                </a:highlight>
                <a:latin typeface="Courier New"/>
                <a:ea typeface="Courier New"/>
                <a:cs typeface="Courier New"/>
                <a:sym typeface="Courier New"/>
              </a:rPr>
              <a:t># from CRAN</a:t>
            </a:r>
            <a:endParaRPr sz="1500">
              <a:solidFill>
                <a:srgbClr val="333333"/>
              </a:solidFill>
              <a:highlight>
                <a:srgbClr val="F7F7F7"/>
              </a:highlight>
              <a:latin typeface="Courier New"/>
              <a:ea typeface="Courier New"/>
              <a:cs typeface="Courier New"/>
              <a:sym typeface="Courier New"/>
            </a:endParaRPr>
          </a:p>
          <a:p>
            <a:pPr indent="0" lvl="0" marL="457200" rtl="0" algn="l">
              <a:lnSpc>
                <a:spcPct val="115000"/>
              </a:lnSpc>
              <a:spcBef>
                <a:spcPts val="1000"/>
              </a:spcBef>
              <a:spcAft>
                <a:spcPts val="0"/>
              </a:spcAft>
              <a:buNone/>
            </a:pPr>
            <a:r>
              <a:rPr lang="en-CA" sz="1500">
                <a:solidFill>
                  <a:srgbClr val="06287E"/>
                </a:solidFill>
                <a:highlight>
                  <a:srgbClr val="F7F7F7"/>
                </a:highlight>
                <a:latin typeface="Courier New"/>
                <a:ea typeface="Courier New"/>
                <a:cs typeface="Courier New"/>
                <a:sym typeface="Courier New"/>
              </a:rPr>
              <a:t>install.packages</a:t>
            </a:r>
            <a:r>
              <a:rPr lang="en-CA" sz="1500">
                <a:solidFill>
                  <a:srgbClr val="333333"/>
                </a:solidFill>
                <a:highlight>
                  <a:srgbClr val="F7F7F7"/>
                </a:highlight>
                <a:latin typeface="Courier New"/>
                <a:ea typeface="Courier New"/>
                <a:cs typeface="Courier New"/>
                <a:sym typeface="Courier New"/>
              </a:rPr>
              <a:t>(</a:t>
            </a:r>
            <a:r>
              <a:rPr lang="en-CA" sz="1500">
                <a:solidFill>
                  <a:srgbClr val="4070A0"/>
                </a:solidFill>
                <a:highlight>
                  <a:srgbClr val="F7F7F7"/>
                </a:highlight>
                <a:latin typeface="Courier New"/>
                <a:ea typeface="Courier New"/>
                <a:cs typeface="Courier New"/>
                <a:sym typeface="Courier New"/>
              </a:rPr>
              <a:t>"blogdown"</a:t>
            </a:r>
            <a:r>
              <a:rPr lang="en-CA" sz="1500">
                <a:solidFill>
                  <a:srgbClr val="333333"/>
                </a:solidFill>
                <a:highlight>
                  <a:srgbClr val="F7F7F7"/>
                </a:highlight>
                <a:latin typeface="Courier New"/>
                <a:ea typeface="Courier New"/>
                <a:cs typeface="Courier New"/>
                <a:sym typeface="Courier New"/>
              </a:rPr>
              <a:t>)</a:t>
            </a:r>
            <a:endParaRPr sz="1500">
              <a:solidFill>
                <a:srgbClr val="333333"/>
              </a:solidFill>
              <a:highlight>
                <a:srgbClr val="F7F7F7"/>
              </a:highlight>
              <a:latin typeface="Courier New"/>
              <a:ea typeface="Courier New"/>
              <a:cs typeface="Courier New"/>
              <a:sym typeface="Courier New"/>
            </a:endParaRPr>
          </a:p>
          <a:p>
            <a:pPr indent="0" lvl="0" marL="457200" rtl="0" algn="l">
              <a:lnSpc>
                <a:spcPct val="115000"/>
              </a:lnSpc>
              <a:spcBef>
                <a:spcPts val="1000"/>
              </a:spcBef>
              <a:spcAft>
                <a:spcPts val="0"/>
              </a:spcAft>
              <a:buNone/>
            </a:pPr>
            <a:r>
              <a:rPr i="1" lang="en-CA" sz="1500">
                <a:solidFill>
                  <a:srgbClr val="60A0B0"/>
                </a:solidFill>
                <a:highlight>
                  <a:srgbClr val="F7F7F7"/>
                </a:highlight>
                <a:latin typeface="Courier New"/>
                <a:ea typeface="Courier New"/>
                <a:cs typeface="Courier New"/>
                <a:sym typeface="Courier New"/>
              </a:rPr>
              <a:t># or the development version from GitHub</a:t>
            </a:r>
            <a:endParaRPr sz="1500">
              <a:solidFill>
                <a:srgbClr val="333333"/>
              </a:solidFill>
              <a:highlight>
                <a:srgbClr val="F7F7F7"/>
              </a:highlight>
              <a:latin typeface="Courier New"/>
              <a:ea typeface="Courier New"/>
              <a:cs typeface="Courier New"/>
              <a:sym typeface="Courier New"/>
            </a:endParaRPr>
          </a:p>
          <a:p>
            <a:pPr indent="0" lvl="0" marL="457200" marR="152400" rtl="0" algn="l">
              <a:lnSpc>
                <a:spcPct val="115000"/>
              </a:lnSpc>
              <a:spcBef>
                <a:spcPts val="1000"/>
              </a:spcBef>
              <a:spcAft>
                <a:spcPts val="0"/>
              </a:spcAft>
              <a:buNone/>
            </a:pPr>
            <a:r>
              <a:rPr lang="en-CA" sz="1500">
                <a:solidFill>
                  <a:srgbClr val="333333"/>
                </a:solidFill>
                <a:highlight>
                  <a:srgbClr val="F7F7F7"/>
                </a:highlight>
                <a:latin typeface="Courier New"/>
                <a:ea typeface="Courier New"/>
                <a:cs typeface="Courier New"/>
                <a:sym typeface="Courier New"/>
              </a:rPr>
              <a:t>devtools</a:t>
            </a:r>
            <a:r>
              <a:rPr lang="en-CA" sz="1500">
                <a:solidFill>
                  <a:srgbClr val="4070A0"/>
                </a:solidFill>
                <a:highlight>
                  <a:srgbClr val="F7F7F7"/>
                </a:highlight>
                <a:latin typeface="Courier New"/>
                <a:ea typeface="Courier New"/>
                <a:cs typeface="Courier New"/>
                <a:sym typeface="Courier New"/>
              </a:rPr>
              <a:t>::</a:t>
            </a:r>
            <a:r>
              <a:rPr lang="en-CA" sz="1500">
                <a:solidFill>
                  <a:srgbClr val="06287E"/>
                </a:solidFill>
                <a:highlight>
                  <a:srgbClr val="F7F7F7"/>
                </a:highlight>
                <a:latin typeface="Courier New"/>
                <a:ea typeface="Courier New"/>
                <a:cs typeface="Courier New"/>
                <a:sym typeface="Courier New"/>
              </a:rPr>
              <a:t>install_github</a:t>
            </a:r>
            <a:r>
              <a:rPr lang="en-CA" sz="1500">
                <a:solidFill>
                  <a:srgbClr val="333333"/>
                </a:solidFill>
                <a:highlight>
                  <a:srgbClr val="F7F7F7"/>
                </a:highlight>
                <a:latin typeface="Courier New"/>
                <a:ea typeface="Courier New"/>
                <a:cs typeface="Courier New"/>
                <a:sym typeface="Courier New"/>
              </a:rPr>
              <a:t>(</a:t>
            </a:r>
            <a:r>
              <a:rPr lang="en-CA" sz="1500">
                <a:solidFill>
                  <a:srgbClr val="4070A0"/>
                </a:solidFill>
                <a:highlight>
                  <a:srgbClr val="F7F7F7"/>
                </a:highlight>
                <a:latin typeface="Courier New"/>
                <a:ea typeface="Courier New"/>
                <a:cs typeface="Courier New"/>
                <a:sym typeface="Courier New"/>
              </a:rPr>
              <a:t>"rstudio/blogdown"</a:t>
            </a:r>
            <a:r>
              <a:rPr lang="en-CA" sz="1500">
                <a:solidFill>
                  <a:srgbClr val="333333"/>
                </a:solidFill>
                <a:highlight>
                  <a:srgbClr val="F7F7F7"/>
                </a:highlight>
                <a:latin typeface="Courier New"/>
                <a:ea typeface="Courier New"/>
                <a:cs typeface="Courier New"/>
                <a:sym typeface="Courier New"/>
              </a:rPr>
              <a:t>)</a:t>
            </a:r>
            <a:endParaRPr sz="1500">
              <a:solidFill>
                <a:srgbClr val="333333"/>
              </a:solidFill>
              <a:highlight>
                <a:srgbClr val="F7F7F7"/>
              </a:highlight>
              <a:latin typeface="Courier New"/>
              <a:ea typeface="Courier New"/>
              <a:cs typeface="Courier New"/>
              <a:sym typeface="Courier New"/>
            </a:endParaRPr>
          </a:p>
          <a:p>
            <a:pPr indent="0" lvl="0" marL="457200" marR="152400" rtl="0" algn="l">
              <a:lnSpc>
                <a:spcPct val="115000"/>
              </a:lnSpc>
              <a:spcBef>
                <a:spcPts val="1500"/>
              </a:spcBef>
              <a:spcAft>
                <a:spcPts val="0"/>
              </a:spcAft>
              <a:buNone/>
            </a:pPr>
            <a:r>
              <a:t/>
            </a:r>
            <a:endParaRPr>
              <a:solidFill>
                <a:srgbClr val="333333"/>
              </a:solidFill>
              <a:highlight>
                <a:srgbClr val="F7F7F7"/>
              </a:highlight>
              <a:latin typeface="Courier New"/>
              <a:ea typeface="Courier New"/>
              <a:cs typeface="Courier New"/>
              <a:sym typeface="Courier New"/>
            </a:endParaRPr>
          </a:p>
          <a:p>
            <a:pPr indent="-349250" lvl="0" marL="457200" marR="152400" rtl="0" algn="l">
              <a:lnSpc>
                <a:spcPct val="115000"/>
              </a:lnSpc>
              <a:spcBef>
                <a:spcPts val="1500"/>
              </a:spcBef>
              <a:spcAft>
                <a:spcPts val="0"/>
              </a:spcAft>
              <a:buClr>
                <a:srgbClr val="333333"/>
              </a:buClr>
              <a:buSzPts val="1900"/>
              <a:buFont typeface="Comic Sans MS"/>
              <a:buChar char="➢"/>
            </a:pPr>
            <a:r>
              <a:rPr lang="en-CA" sz="1700">
                <a:solidFill>
                  <a:srgbClr val="333333"/>
                </a:solidFill>
                <a:highlight>
                  <a:srgbClr val="FFFFFF"/>
                </a:highlight>
                <a:latin typeface="Comic Sans MS"/>
                <a:ea typeface="Comic Sans MS"/>
                <a:cs typeface="Comic Sans MS"/>
                <a:sym typeface="Comic Sans MS"/>
              </a:rPr>
              <a:t>RStudio menu</a:t>
            </a:r>
            <a:endParaRPr sz="1700">
              <a:solidFill>
                <a:srgbClr val="333333"/>
              </a:solidFill>
              <a:highlight>
                <a:srgbClr val="FFFFFF"/>
              </a:highlight>
              <a:latin typeface="Comic Sans MS"/>
              <a:ea typeface="Comic Sans MS"/>
              <a:cs typeface="Comic Sans MS"/>
              <a:sym typeface="Comic Sans MS"/>
            </a:endParaRPr>
          </a:p>
          <a:p>
            <a:pPr indent="0" lvl="0" marL="457200" marR="152400" rtl="0" algn="l">
              <a:lnSpc>
                <a:spcPct val="115000"/>
              </a:lnSpc>
              <a:spcBef>
                <a:spcPts val="1500"/>
              </a:spcBef>
              <a:spcAft>
                <a:spcPts val="0"/>
              </a:spcAft>
              <a:buNone/>
            </a:pPr>
            <a:r>
              <a:rPr lang="en-CA" sz="1600">
                <a:solidFill>
                  <a:srgbClr val="333333"/>
                </a:solidFill>
                <a:highlight>
                  <a:srgbClr val="FFFFFF"/>
                </a:highlight>
              </a:rPr>
              <a:t> </a:t>
            </a:r>
            <a:r>
              <a:rPr lang="en-CA" sz="1350">
                <a:solidFill>
                  <a:srgbClr val="333333"/>
                </a:solidFill>
                <a:highlight>
                  <a:srgbClr val="F7F7F7"/>
                </a:highlight>
                <a:latin typeface="Courier New"/>
                <a:ea typeface="Courier New"/>
                <a:cs typeface="Courier New"/>
                <a:sym typeface="Courier New"/>
              </a:rPr>
              <a:t>File -&gt; New Project -&gt; New Directory -&gt; Website using blogdown</a:t>
            </a:r>
            <a:endParaRPr sz="1350">
              <a:solidFill>
                <a:srgbClr val="333333"/>
              </a:solidFill>
              <a:highlight>
                <a:srgbClr val="F7F7F7"/>
              </a:highlight>
              <a:latin typeface="Courier New"/>
              <a:ea typeface="Courier New"/>
              <a:cs typeface="Courier New"/>
              <a:sym typeface="Courier New"/>
            </a:endParaRPr>
          </a:p>
          <a:p>
            <a:pPr indent="0" lvl="0" marL="457200" marR="152400" rtl="0" algn="l">
              <a:lnSpc>
                <a:spcPct val="115000"/>
              </a:lnSpc>
              <a:spcBef>
                <a:spcPts val="1500"/>
              </a:spcBef>
              <a:spcAft>
                <a:spcPts val="0"/>
              </a:spcAft>
              <a:buNone/>
            </a:pPr>
            <a:r>
              <a:t/>
            </a:r>
            <a:endParaRPr sz="1250">
              <a:solidFill>
                <a:srgbClr val="333333"/>
              </a:solidFill>
              <a:highlight>
                <a:srgbClr val="F7F7F7"/>
              </a:highlight>
              <a:latin typeface="Courier New"/>
              <a:ea typeface="Courier New"/>
              <a:cs typeface="Courier New"/>
              <a:sym typeface="Courier New"/>
            </a:endParaRPr>
          </a:p>
          <a:p>
            <a:pPr indent="-349250" lvl="0" marL="457200" marR="152400" rtl="0" algn="l">
              <a:lnSpc>
                <a:spcPct val="115000"/>
              </a:lnSpc>
              <a:spcBef>
                <a:spcPts val="1500"/>
              </a:spcBef>
              <a:spcAft>
                <a:spcPts val="0"/>
              </a:spcAft>
              <a:buClr>
                <a:srgbClr val="333333"/>
              </a:buClr>
              <a:buSzPts val="1900"/>
              <a:buFont typeface="Comic Sans MS"/>
              <a:buChar char="➢"/>
            </a:pPr>
            <a:r>
              <a:rPr lang="en-CA" sz="1700">
                <a:solidFill>
                  <a:srgbClr val="333333"/>
                </a:solidFill>
                <a:highlight>
                  <a:srgbClr val="FFFFFF"/>
                </a:highlight>
                <a:latin typeface="Comic Sans MS"/>
                <a:ea typeface="Comic Sans MS"/>
                <a:cs typeface="Comic Sans MS"/>
                <a:sym typeface="Comic Sans MS"/>
              </a:rPr>
              <a:t>Not using </a:t>
            </a:r>
            <a:r>
              <a:rPr lang="en-CA" sz="1700">
                <a:solidFill>
                  <a:srgbClr val="333333"/>
                </a:solidFill>
                <a:highlight>
                  <a:srgbClr val="FFFFFF"/>
                </a:highlight>
                <a:latin typeface="Comic Sans MS"/>
                <a:ea typeface="Comic Sans MS"/>
                <a:cs typeface="Comic Sans MS"/>
                <a:sym typeface="Comic Sans MS"/>
              </a:rPr>
              <a:t>RStudio? </a:t>
            </a:r>
            <a:endParaRPr sz="1700">
              <a:solidFill>
                <a:srgbClr val="333333"/>
              </a:solidFill>
              <a:highlight>
                <a:srgbClr val="FFFFFF"/>
              </a:highlight>
              <a:latin typeface="Comic Sans MS"/>
              <a:ea typeface="Comic Sans MS"/>
              <a:cs typeface="Comic Sans MS"/>
              <a:sym typeface="Comic Sans MS"/>
            </a:endParaRPr>
          </a:p>
          <a:p>
            <a:pPr indent="0" lvl="0" marL="457200" marR="152400" rtl="0" algn="l">
              <a:lnSpc>
                <a:spcPct val="115000"/>
              </a:lnSpc>
              <a:spcBef>
                <a:spcPts val="1500"/>
              </a:spcBef>
              <a:spcAft>
                <a:spcPts val="1500"/>
              </a:spcAft>
              <a:buNone/>
            </a:pPr>
            <a:r>
              <a:rPr lang="en-CA" sz="1600">
                <a:solidFill>
                  <a:srgbClr val="333333"/>
                </a:solidFill>
                <a:highlight>
                  <a:srgbClr val="FFFFFF"/>
                </a:highlight>
                <a:latin typeface="Comic Sans MS"/>
                <a:ea typeface="Comic Sans MS"/>
                <a:cs typeface="Comic Sans MS"/>
                <a:sym typeface="Comic Sans MS"/>
              </a:rPr>
              <a:t>Call the function</a:t>
            </a:r>
            <a:r>
              <a:rPr lang="en-CA" sz="1600">
                <a:solidFill>
                  <a:srgbClr val="333333"/>
                </a:solidFill>
                <a:highlight>
                  <a:srgbClr val="FFFFFF"/>
                </a:highlight>
              </a:rPr>
              <a:t>  </a:t>
            </a:r>
            <a:r>
              <a:rPr lang="en-CA" sz="2000">
                <a:solidFill>
                  <a:srgbClr val="333333"/>
                </a:solidFill>
                <a:highlight>
                  <a:srgbClr val="FFFFFF"/>
                </a:highlight>
              </a:rPr>
              <a:t>  </a:t>
            </a:r>
            <a:r>
              <a:rPr lang="en-CA" sz="1800">
                <a:solidFill>
                  <a:srgbClr val="333333"/>
                </a:solidFill>
                <a:highlight>
                  <a:srgbClr val="F7F7F7"/>
                </a:highlight>
                <a:latin typeface="Courier New"/>
                <a:ea typeface="Courier New"/>
                <a:cs typeface="Courier New"/>
                <a:sym typeface="Courier New"/>
              </a:rPr>
              <a:t>blogdown::new_site(</a:t>
            </a:r>
            <a:r>
              <a:rPr lang="en-CA" sz="1800">
                <a:solidFill>
                  <a:srgbClr val="333333"/>
                </a:solidFill>
                <a:highlight>
                  <a:srgbClr val="F7F7F7"/>
                </a:highlight>
                <a:latin typeface="Courier New"/>
                <a:ea typeface="Courier New"/>
                <a:cs typeface="Courier New"/>
                <a:sym typeface="Courier New"/>
              </a:rPr>
              <a:t>)</a:t>
            </a:r>
            <a:endParaRPr sz="3800">
              <a:solidFill>
                <a:srgbClr val="333333"/>
              </a:solidFill>
              <a:highlight>
                <a:srgbClr val="FFFFFF"/>
              </a:highlight>
            </a:endParaRPr>
          </a:p>
        </p:txBody>
      </p:sp>
      <p:sp>
        <p:nvSpPr>
          <p:cNvPr id="206" name="Google Shape;206;gcd465b1640_0_1302"/>
          <p:cNvSpPr txBox="1"/>
          <p:nvPr>
            <p:ph type="title"/>
          </p:nvPr>
        </p:nvSpPr>
        <p:spPr>
          <a:xfrm>
            <a:off x="290850" y="119350"/>
            <a:ext cx="8749800" cy="738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CA" sz="4500">
                <a:solidFill>
                  <a:srgbClr val="76A5AF"/>
                </a:solidFill>
                <a:latin typeface="CG Times"/>
                <a:ea typeface="CG Times"/>
                <a:cs typeface="CG Times"/>
                <a:sym typeface="CG Times"/>
              </a:rPr>
              <a:t>Get Started with</a:t>
            </a:r>
            <a:r>
              <a:rPr b="1" lang="en-CA" sz="4500">
                <a:solidFill>
                  <a:srgbClr val="76A5AF"/>
                </a:solidFill>
                <a:latin typeface="CG Times"/>
                <a:ea typeface="CG Times"/>
                <a:cs typeface="CG Times"/>
                <a:sym typeface="CG Times"/>
              </a:rPr>
              <a:t> </a:t>
            </a:r>
            <a:r>
              <a:rPr lang="en-CA" sz="4500">
                <a:solidFill>
                  <a:srgbClr val="76A5AF"/>
                </a:solidFill>
                <a:latin typeface="Courier New"/>
                <a:ea typeface="Courier New"/>
                <a:cs typeface="Courier New"/>
                <a:sym typeface="Courier New"/>
              </a:rPr>
              <a:t>blogdown</a:t>
            </a:r>
            <a:endParaRPr sz="4500">
              <a:solidFill>
                <a:srgbClr val="76A5AF"/>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cd465b1640_0_118"/>
          <p:cNvSpPr txBox="1"/>
          <p:nvPr>
            <p:ph idx="1" type="body"/>
          </p:nvPr>
        </p:nvSpPr>
        <p:spPr>
          <a:xfrm>
            <a:off x="139650" y="993050"/>
            <a:ext cx="8895300" cy="47412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Clr>
                <a:srgbClr val="333333"/>
              </a:buClr>
              <a:buSzPts val="1800"/>
              <a:buFont typeface="Comic Sans MS"/>
              <a:buChar char="●"/>
            </a:pPr>
            <a:r>
              <a:rPr lang="en-CA" sz="1800">
                <a:solidFill>
                  <a:srgbClr val="333333"/>
                </a:solidFill>
                <a:highlight>
                  <a:srgbClr val="FFFFFF"/>
                </a:highlight>
                <a:latin typeface="Comic Sans MS"/>
                <a:ea typeface="Comic Sans MS"/>
                <a:cs typeface="Comic Sans MS"/>
                <a:sym typeface="Comic Sans MS"/>
              </a:rPr>
              <a:t>Many other languages are supported in R Markdown through the </a:t>
            </a:r>
            <a:r>
              <a:rPr lang="en-CA" sz="1800">
                <a:solidFill>
                  <a:srgbClr val="333333"/>
                </a:solidFill>
                <a:highlight>
                  <a:srgbClr val="FFFFFF"/>
                </a:highlight>
                <a:latin typeface="Courier New"/>
                <a:ea typeface="Courier New"/>
                <a:cs typeface="Courier New"/>
                <a:sym typeface="Courier New"/>
              </a:rPr>
              <a:t>knitr </a:t>
            </a:r>
            <a:r>
              <a:rPr lang="en-CA" sz="1800">
                <a:solidFill>
                  <a:srgbClr val="333333"/>
                </a:solidFill>
                <a:highlight>
                  <a:srgbClr val="FFFFFF"/>
                </a:highlight>
                <a:latin typeface="Comic Sans MS"/>
                <a:ea typeface="Comic Sans MS"/>
                <a:cs typeface="Comic Sans MS"/>
                <a:sym typeface="Comic Sans MS"/>
              </a:rPr>
              <a:t>package.</a:t>
            </a:r>
            <a:endParaRPr sz="1800">
              <a:solidFill>
                <a:srgbClr val="333333"/>
              </a:solidFill>
              <a:highlight>
                <a:srgbClr val="FFFFFF"/>
              </a:highlight>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sz="1800">
              <a:solidFill>
                <a:srgbClr val="333333"/>
              </a:solidFill>
              <a:highlight>
                <a:srgbClr val="FFFFFF"/>
              </a:highlight>
              <a:latin typeface="Comic Sans MS"/>
              <a:ea typeface="Comic Sans MS"/>
              <a:cs typeface="Comic Sans MS"/>
              <a:sym typeface="Comic Sans MS"/>
            </a:endParaRPr>
          </a:p>
          <a:p>
            <a:pPr indent="0" lvl="0" marL="0" rtl="0" algn="l">
              <a:lnSpc>
                <a:spcPct val="115000"/>
              </a:lnSpc>
              <a:spcBef>
                <a:spcPts val="0"/>
              </a:spcBef>
              <a:spcAft>
                <a:spcPts val="0"/>
              </a:spcAft>
              <a:buNone/>
            </a:pPr>
            <a:r>
              <a:t/>
            </a:r>
            <a:endParaRPr sz="1800">
              <a:solidFill>
                <a:srgbClr val="333333"/>
              </a:solidFill>
              <a:highlight>
                <a:srgbClr val="FFFFFF"/>
              </a:highlight>
              <a:latin typeface="Comic Sans MS"/>
              <a:ea typeface="Comic Sans MS"/>
              <a:cs typeface="Comic Sans MS"/>
              <a:sym typeface="Comic Sans MS"/>
            </a:endParaRPr>
          </a:p>
          <a:p>
            <a:pPr indent="-342900" lvl="0" marL="457200" rtl="0" algn="l">
              <a:lnSpc>
                <a:spcPct val="115000"/>
              </a:lnSpc>
              <a:spcBef>
                <a:spcPts val="0"/>
              </a:spcBef>
              <a:spcAft>
                <a:spcPts val="0"/>
              </a:spcAft>
              <a:buClr>
                <a:srgbClr val="333333"/>
              </a:buClr>
              <a:buSzPts val="1800"/>
              <a:buChar char="●"/>
            </a:pPr>
            <a:r>
              <a:rPr lang="en-CA" sz="1800">
                <a:solidFill>
                  <a:srgbClr val="333333"/>
                </a:solidFill>
                <a:highlight>
                  <a:srgbClr val="FFFFFF"/>
                </a:highlight>
                <a:latin typeface="Comic Sans MS"/>
                <a:ea typeface="Comic Sans MS"/>
                <a:cs typeface="Comic Sans MS"/>
                <a:sym typeface="Comic Sans MS"/>
              </a:rPr>
              <a:t>You could change the language name by editing the first word in the curly braces after the three opening backticks, i.e. by replacing the little  </a:t>
            </a:r>
            <a:r>
              <a:rPr lang="en-CA" sz="1800">
                <a:solidFill>
                  <a:srgbClr val="333333"/>
                </a:solidFill>
                <a:highlight>
                  <a:srgbClr val="F7F7F7"/>
                </a:highlight>
                <a:latin typeface="Courier New"/>
                <a:ea typeface="Courier New"/>
                <a:cs typeface="Courier New"/>
                <a:sym typeface="Courier New"/>
              </a:rPr>
              <a:t>r</a:t>
            </a:r>
            <a:r>
              <a:rPr lang="en-CA" sz="1800">
                <a:solidFill>
                  <a:srgbClr val="333333"/>
                </a:solidFill>
                <a:highlight>
                  <a:srgbClr val="FFFFFF"/>
                </a:highlight>
                <a:latin typeface="Comic Sans MS"/>
                <a:ea typeface="Comic Sans MS"/>
                <a:cs typeface="Comic Sans MS"/>
                <a:sym typeface="Comic Sans MS"/>
              </a:rPr>
              <a:t> in </a:t>
            </a:r>
            <a:r>
              <a:rPr lang="en-CA" sz="1800">
                <a:solidFill>
                  <a:srgbClr val="333333"/>
                </a:solidFill>
                <a:highlight>
                  <a:srgbClr val="F7F7F7"/>
                </a:highlight>
                <a:latin typeface="Courier New"/>
                <a:ea typeface="Courier New"/>
                <a:cs typeface="Courier New"/>
                <a:sym typeface="Courier New"/>
              </a:rPr>
              <a:t>```{r}</a:t>
            </a:r>
            <a:r>
              <a:rPr lang="en-CA" sz="1800">
                <a:solidFill>
                  <a:srgbClr val="333333"/>
                </a:solidFill>
                <a:highlight>
                  <a:srgbClr val="FFFFFF"/>
                </a:highlight>
                <a:latin typeface="Comic Sans MS"/>
                <a:ea typeface="Comic Sans MS"/>
                <a:cs typeface="Comic Sans MS"/>
                <a:sym typeface="Comic Sans MS"/>
              </a:rPr>
              <a:t> by </a:t>
            </a:r>
            <a:r>
              <a:rPr lang="en-CA" sz="1800">
                <a:solidFill>
                  <a:srgbClr val="333333"/>
                </a:solidFill>
                <a:highlight>
                  <a:srgbClr val="FFFFFF"/>
                </a:highlight>
                <a:latin typeface="Courier New"/>
                <a:ea typeface="Courier New"/>
                <a:cs typeface="Courier New"/>
                <a:sym typeface="Courier New"/>
              </a:rPr>
              <a:t> </a:t>
            </a:r>
            <a:r>
              <a:rPr lang="en-CA" sz="1800">
                <a:solidFill>
                  <a:srgbClr val="333333"/>
                </a:solidFill>
                <a:highlight>
                  <a:srgbClr val="F7F7F7"/>
                </a:highlight>
                <a:latin typeface="Courier New"/>
                <a:ea typeface="Courier New"/>
                <a:cs typeface="Courier New"/>
                <a:sym typeface="Courier New"/>
              </a:rPr>
              <a:t>```{python}</a:t>
            </a:r>
            <a:r>
              <a:rPr lang="en-CA" sz="1800">
                <a:solidFill>
                  <a:srgbClr val="333333"/>
                </a:solidFill>
                <a:highlight>
                  <a:srgbClr val="FFFFFF"/>
                </a:highlight>
                <a:latin typeface="Comic Sans MS"/>
                <a:ea typeface="Comic Sans MS"/>
                <a:cs typeface="Comic Sans MS"/>
                <a:sym typeface="Comic Sans MS"/>
              </a:rPr>
              <a:t> for example, you </a:t>
            </a:r>
            <a:r>
              <a:rPr lang="en-CA" sz="1800">
                <a:solidFill>
                  <a:srgbClr val="333333"/>
                </a:solidFill>
                <a:highlight>
                  <a:srgbClr val="FFFFFF"/>
                </a:highlight>
                <a:latin typeface="Comic Sans MS"/>
                <a:ea typeface="Comic Sans MS"/>
                <a:cs typeface="Comic Sans MS"/>
                <a:sym typeface="Comic Sans MS"/>
              </a:rPr>
              <a:t>indicate that the code chunk contains </a:t>
            </a:r>
            <a:r>
              <a:rPr lang="en-CA" sz="1800">
                <a:solidFill>
                  <a:srgbClr val="333333"/>
                </a:solidFill>
                <a:highlight>
                  <a:srgbClr val="FFFFFF"/>
                </a:highlight>
                <a:latin typeface="Comic Sans MS"/>
                <a:ea typeface="Comic Sans MS"/>
                <a:cs typeface="Comic Sans MS"/>
                <a:sym typeface="Comic Sans MS"/>
              </a:rPr>
              <a:t>Python code.</a:t>
            </a:r>
            <a:endParaRPr sz="1800">
              <a:solidFill>
                <a:srgbClr val="333333"/>
              </a:solidFill>
              <a:highlight>
                <a:srgbClr val="FFFFFF"/>
              </a:highlight>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sz="1800">
              <a:solidFill>
                <a:srgbClr val="333333"/>
              </a:solidFill>
              <a:highlight>
                <a:srgbClr val="FFFFFF"/>
              </a:highlight>
              <a:latin typeface="Comic Sans MS"/>
              <a:ea typeface="Comic Sans MS"/>
              <a:cs typeface="Comic Sans MS"/>
              <a:sym typeface="Comic Sans MS"/>
            </a:endParaRPr>
          </a:p>
          <a:p>
            <a:pPr indent="0" lvl="0" marL="457200" rtl="0" algn="l">
              <a:lnSpc>
                <a:spcPct val="115000"/>
              </a:lnSpc>
              <a:spcBef>
                <a:spcPts val="0"/>
              </a:spcBef>
              <a:spcAft>
                <a:spcPts val="0"/>
              </a:spcAft>
              <a:buNone/>
            </a:pPr>
            <a:r>
              <a:t/>
            </a:r>
            <a:endParaRPr sz="1800">
              <a:solidFill>
                <a:srgbClr val="333333"/>
              </a:solidFill>
              <a:highlight>
                <a:srgbClr val="FFFFFF"/>
              </a:highlight>
              <a:latin typeface="Comic Sans MS"/>
              <a:ea typeface="Comic Sans MS"/>
              <a:cs typeface="Comic Sans MS"/>
              <a:sym typeface="Comic Sans MS"/>
            </a:endParaRPr>
          </a:p>
          <a:p>
            <a:pPr indent="-342900" lvl="0" marL="457200" rtl="0" algn="l">
              <a:lnSpc>
                <a:spcPct val="115000"/>
              </a:lnSpc>
              <a:spcBef>
                <a:spcPts val="0"/>
              </a:spcBef>
              <a:spcAft>
                <a:spcPts val="0"/>
              </a:spcAft>
              <a:buClr>
                <a:srgbClr val="333333"/>
              </a:buClr>
              <a:buSzPts val="1800"/>
              <a:buChar char="●"/>
            </a:pPr>
            <a:r>
              <a:rPr lang="en-CA" sz="1800">
                <a:solidFill>
                  <a:srgbClr val="333333"/>
                </a:solidFill>
                <a:highlight>
                  <a:srgbClr val="FFFFFF"/>
                </a:highlight>
                <a:latin typeface="Comic Sans MS"/>
                <a:ea typeface="Comic Sans MS"/>
                <a:cs typeface="Comic Sans MS"/>
                <a:sym typeface="Comic Sans MS"/>
              </a:rPr>
              <a:t>In </a:t>
            </a:r>
            <a:r>
              <a:rPr lang="en-CA" sz="1800">
                <a:solidFill>
                  <a:srgbClr val="333333"/>
                </a:solidFill>
                <a:highlight>
                  <a:srgbClr val="FFFFFF"/>
                </a:highlight>
                <a:latin typeface="Courier New"/>
                <a:ea typeface="Courier New"/>
                <a:cs typeface="Courier New"/>
                <a:sym typeface="Courier New"/>
              </a:rPr>
              <a:t>knitr</a:t>
            </a:r>
            <a:r>
              <a:rPr lang="en-CA" sz="1800">
                <a:solidFill>
                  <a:srgbClr val="333333"/>
                </a:solidFill>
                <a:highlight>
                  <a:srgbClr val="FFFFFF"/>
                </a:highlight>
                <a:latin typeface="Comic Sans MS"/>
                <a:ea typeface="Comic Sans MS"/>
                <a:cs typeface="Comic Sans MS"/>
                <a:sym typeface="Comic Sans MS"/>
              </a:rPr>
              <a:t>, each language is supported through a </a:t>
            </a:r>
            <a:r>
              <a:rPr b="1" i="1" lang="en-CA" sz="1800">
                <a:solidFill>
                  <a:srgbClr val="333333"/>
                </a:solidFill>
                <a:highlight>
                  <a:srgbClr val="FFFFFF"/>
                </a:highlight>
                <a:latin typeface="Comic Sans MS"/>
                <a:ea typeface="Comic Sans MS"/>
                <a:cs typeface="Comic Sans MS"/>
                <a:sym typeface="Comic Sans MS"/>
              </a:rPr>
              <a:t>language engine </a:t>
            </a:r>
            <a:r>
              <a:rPr lang="en-CA" sz="1800">
                <a:solidFill>
                  <a:srgbClr val="333333"/>
                </a:solidFill>
                <a:highlight>
                  <a:srgbClr val="FFFFFF"/>
                </a:highlight>
                <a:latin typeface="Comic Sans MS"/>
                <a:ea typeface="Comic Sans MS"/>
                <a:cs typeface="Comic Sans MS"/>
                <a:sym typeface="Comic Sans MS"/>
              </a:rPr>
              <a:t>managed through the object</a:t>
            </a:r>
            <a:r>
              <a:rPr lang="en-CA" sz="1800">
                <a:solidFill>
                  <a:srgbClr val="333333"/>
                </a:solidFill>
                <a:highlight>
                  <a:srgbClr val="FFFFFF"/>
                </a:highlight>
                <a:latin typeface="Courier New"/>
                <a:ea typeface="Courier New"/>
                <a:cs typeface="Courier New"/>
                <a:sym typeface="Courier New"/>
              </a:rPr>
              <a:t> </a:t>
            </a:r>
            <a:r>
              <a:rPr lang="en-CA" sz="1800">
                <a:solidFill>
                  <a:srgbClr val="333333"/>
                </a:solidFill>
                <a:highlight>
                  <a:srgbClr val="F7F7F7"/>
                </a:highlight>
                <a:latin typeface="Courier New"/>
                <a:ea typeface="Courier New"/>
                <a:cs typeface="Courier New"/>
                <a:sym typeface="Courier New"/>
              </a:rPr>
              <a:t>knitr::knit_engines</a:t>
            </a:r>
            <a:r>
              <a:rPr lang="en-CA" sz="1800">
                <a:solidFill>
                  <a:srgbClr val="333333"/>
                </a:solidFill>
                <a:highlight>
                  <a:srgbClr val="FFFFFF"/>
                </a:highlight>
                <a:latin typeface="Comic Sans MS"/>
                <a:ea typeface="Comic Sans MS"/>
                <a:cs typeface="Comic Sans MS"/>
                <a:sym typeface="Comic Sans MS"/>
              </a:rPr>
              <a:t>.</a:t>
            </a:r>
            <a:endParaRPr sz="1800">
              <a:solidFill>
                <a:srgbClr val="333333"/>
              </a:solidFill>
              <a:highlight>
                <a:srgbClr val="FFFFFF"/>
              </a:highlight>
              <a:latin typeface="Comic Sans MS"/>
              <a:ea typeface="Comic Sans MS"/>
              <a:cs typeface="Comic Sans MS"/>
              <a:sym typeface="Comic Sans MS"/>
            </a:endParaRPr>
          </a:p>
          <a:p>
            <a:pPr indent="0" lvl="0" marL="457200" rtl="0" algn="l">
              <a:lnSpc>
                <a:spcPct val="115000"/>
              </a:lnSpc>
              <a:spcBef>
                <a:spcPts val="1000"/>
              </a:spcBef>
              <a:spcAft>
                <a:spcPts val="0"/>
              </a:spcAft>
              <a:buNone/>
            </a:pPr>
            <a:r>
              <a:t/>
            </a:r>
            <a:endParaRPr sz="1800">
              <a:solidFill>
                <a:srgbClr val="333333"/>
              </a:solidFill>
              <a:highlight>
                <a:srgbClr val="FFFFFF"/>
              </a:highlight>
              <a:latin typeface="Comic Sans MS"/>
              <a:ea typeface="Comic Sans MS"/>
              <a:cs typeface="Comic Sans MS"/>
              <a:sym typeface="Comic Sans MS"/>
            </a:endParaRPr>
          </a:p>
          <a:p>
            <a:pPr indent="0" lvl="0" marL="457200" rtl="0" algn="l">
              <a:lnSpc>
                <a:spcPct val="115000"/>
              </a:lnSpc>
              <a:spcBef>
                <a:spcPts val="1000"/>
              </a:spcBef>
              <a:spcAft>
                <a:spcPts val="1000"/>
              </a:spcAft>
              <a:buNone/>
            </a:pPr>
            <a:r>
              <a:rPr lang="en-CA" sz="1800">
                <a:solidFill>
                  <a:srgbClr val="333333"/>
                </a:solidFill>
                <a:highlight>
                  <a:srgbClr val="FFFFFF"/>
                </a:highlight>
                <a:latin typeface="Comic Sans MS"/>
                <a:ea typeface="Comic Sans MS"/>
                <a:cs typeface="Comic Sans MS"/>
                <a:sym typeface="Comic Sans MS"/>
              </a:rPr>
              <a:t>Check the existing engines via:    </a:t>
            </a:r>
            <a:r>
              <a:rPr lang="en-CA" sz="1800">
                <a:solidFill>
                  <a:srgbClr val="333333"/>
                </a:solidFill>
                <a:highlight>
                  <a:srgbClr val="FFFFFF"/>
                </a:highlight>
                <a:latin typeface="Courier New"/>
                <a:ea typeface="Courier New"/>
                <a:cs typeface="Courier New"/>
                <a:sym typeface="Courier New"/>
              </a:rPr>
              <a:t> </a:t>
            </a:r>
            <a:r>
              <a:rPr lang="en-CA" sz="1800">
                <a:solidFill>
                  <a:srgbClr val="06287E"/>
                </a:solidFill>
                <a:highlight>
                  <a:srgbClr val="F7F7F7"/>
                </a:highlight>
                <a:latin typeface="Courier New"/>
                <a:ea typeface="Courier New"/>
                <a:cs typeface="Courier New"/>
                <a:sym typeface="Courier New"/>
              </a:rPr>
              <a:t>names</a:t>
            </a:r>
            <a:r>
              <a:rPr lang="en-CA" sz="1800">
                <a:solidFill>
                  <a:srgbClr val="333333"/>
                </a:solidFill>
                <a:highlight>
                  <a:srgbClr val="F7F7F7"/>
                </a:highlight>
                <a:latin typeface="Courier New"/>
                <a:ea typeface="Courier New"/>
                <a:cs typeface="Courier New"/>
                <a:sym typeface="Courier New"/>
              </a:rPr>
              <a:t>(knitr</a:t>
            </a:r>
            <a:r>
              <a:rPr lang="en-CA" sz="1800">
                <a:solidFill>
                  <a:srgbClr val="4070A0"/>
                </a:solidFill>
                <a:highlight>
                  <a:srgbClr val="F7F7F7"/>
                </a:highlight>
                <a:latin typeface="Courier New"/>
                <a:ea typeface="Courier New"/>
                <a:cs typeface="Courier New"/>
                <a:sym typeface="Courier New"/>
              </a:rPr>
              <a:t>::</a:t>
            </a:r>
            <a:r>
              <a:rPr lang="en-CA" sz="1800">
                <a:solidFill>
                  <a:srgbClr val="333333"/>
                </a:solidFill>
                <a:highlight>
                  <a:srgbClr val="F7F7F7"/>
                </a:highlight>
                <a:latin typeface="Courier New"/>
                <a:ea typeface="Courier New"/>
                <a:cs typeface="Courier New"/>
                <a:sym typeface="Courier New"/>
              </a:rPr>
              <a:t>knit_engines</a:t>
            </a:r>
            <a:r>
              <a:rPr lang="en-CA" sz="1800">
                <a:solidFill>
                  <a:srgbClr val="4070A0"/>
                </a:solidFill>
                <a:highlight>
                  <a:srgbClr val="F7F7F7"/>
                </a:highlight>
                <a:latin typeface="Courier New"/>
                <a:ea typeface="Courier New"/>
                <a:cs typeface="Courier New"/>
                <a:sym typeface="Courier New"/>
              </a:rPr>
              <a:t>$</a:t>
            </a:r>
            <a:r>
              <a:rPr lang="en-CA" sz="1800">
                <a:solidFill>
                  <a:srgbClr val="06287E"/>
                </a:solidFill>
                <a:highlight>
                  <a:srgbClr val="F7F7F7"/>
                </a:highlight>
                <a:latin typeface="Courier New"/>
                <a:ea typeface="Courier New"/>
                <a:cs typeface="Courier New"/>
                <a:sym typeface="Courier New"/>
              </a:rPr>
              <a:t>get</a:t>
            </a:r>
            <a:r>
              <a:rPr lang="en-CA" sz="1800">
                <a:solidFill>
                  <a:srgbClr val="333333"/>
                </a:solidFill>
                <a:highlight>
                  <a:srgbClr val="F7F7F7"/>
                </a:highlight>
                <a:latin typeface="Courier New"/>
                <a:ea typeface="Courier New"/>
                <a:cs typeface="Courier New"/>
                <a:sym typeface="Courier New"/>
              </a:rPr>
              <a:t>())</a:t>
            </a:r>
            <a:endParaRPr sz="1800">
              <a:solidFill>
                <a:srgbClr val="333333"/>
              </a:solidFill>
              <a:highlight>
                <a:srgbClr val="FFFFFF"/>
              </a:highlight>
              <a:latin typeface="Courier New"/>
              <a:ea typeface="Courier New"/>
              <a:cs typeface="Courier New"/>
              <a:sym typeface="Courier New"/>
            </a:endParaRPr>
          </a:p>
        </p:txBody>
      </p:sp>
      <p:sp>
        <p:nvSpPr>
          <p:cNvPr id="213" name="Google Shape;213;gcd465b1640_0_118"/>
          <p:cNvSpPr txBox="1"/>
          <p:nvPr>
            <p:ph type="title"/>
          </p:nvPr>
        </p:nvSpPr>
        <p:spPr>
          <a:xfrm>
            <a:off x="290850" y="119350"/>
            <a:ext cx="8749800" cy="738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CA" sz="4000">
                <a:solidFill>
                  <a:srgbClr val="76A5AF"/>
                </a:solidFill>
                <a:latin typeface="CG Times"/>
                <a:ea typeface="CG Times"/>
                <a:cs typeface="CG Times"/>
                <a:sym typeface="CG Times"/>
              </a:rPr>
              <a:t>R Markdown is NOT ONLY for R...</a:t>
            </a:r>
            <a:endParaRPr b="1" sz="4000">
              <a:solidFill>
                <a:srgbClr val="76A5AF"/>
              </a:solidFill>
              <a:latin typeface="CG Times"/>
              <a:ea typeface="CG Times"/>
              <a:cs typeface="CG Times"/>
              <a:sym typeface="CG Tim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title"/>
          </p:nvPr>
        </p:nvSpPr>
        <p:spPr>
          <a:xfrm>
            <a:off x="197100" y="1239400"/>
            <a:ext cx="8749800" cy="738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CA" sz="5000">
                <a:solidFill>
                  <a:srgbClr val="76A5AF"/>
                </a:solidFill>
                <a:latin typeface="CG Times"/>
                <a:ea typeface="CG Times"/>
                <a:cs typeface="CG Times"/>
                <a:sym typeface="CG Times"/>
              </a:rPr>
              <a:t>About me </a:t>
            </a:r>
            <a:endParaRPr b="1" sz="5000">
              <a:solidFill>
                <a:srgbClr val="76A5AF"/>
              </a:solidFill>
              <a:latin typeface="CG Times"/>
              <a:ea typeface="CG Times"/>
              <a:cs typeface="CG Times"/>
              <a:sym typeface="CG Times"/>
            </a:endParaRPr>
          </a:p>
        </p:txBody>
      </p:sp>
      <p:sp>
        <p:nvSpPr>
          <p:cNvPr id="63" name="Google Shape;63;p1"/>
          <p:cNvSpPr txBox="1"/>
          <p:nvPr/>
        </p:nvSpPr>
        <p:spPr>
          <a:xfrm>
            <a:off x="3305100" y="1687650"/>
            <a:ext cx="5838900" cy="52362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1000"/>
              </a:spcBef>
              <a:spcAft>
                <a:spcPts val="0"/>
              </a:spcAft>
              <a:buClr>
                <a:srgbClr val="76A5AF"/>
              </a:buClr>
              <a:buSzPts val="2300"/>
              <a:buFont typeface="Comic Sans MS"/>
              <a:buChar char="➢"/>
            </a:pPr>
            <a:r>
              <a:rPr b="1" lang="en-CA" sz="2300">
                <a:solidFill>
                  <a:srgbClr val="76A5AF"/>
                </a:solidFill>
                <a:latin typeface="Comic Sans MS"/>
                <a:ea typeface="Comic Sans MS"/>
                <a:cs typeface="Comic Sans MS"/>
                <a:sym typeface="Comic Sans MS"/>
              </a:rPr>
              <a:t>E</a:t>
            </a:r>
            <a:r>
              <a:rPr b="1" lang="en-CA" sz="2300">
                <a:solidFill>
                  <a:srgbClr val="76A5AF"/>
                </a:solidFill>
                <a:latin typeface="Comic Sans MS"/>
                <a:ea typeface="Comic Sans MS"/>
                <a:cs typeface="Comic Sans MS"/>
                <a:sym typeface="Comic Sans MS"/>
              </a:rPr>
              <a:t>ducation</a:t>
            </a:r>
            <a:endParaRPr b="1" sz="2300">
              <a:solidFill>
                <a:srgbClr val="76A5AF"/>
              </a:solidFill>
              <a:latin typeface="Comic Sans MS"/>
              <a:ea typeface="Comic Sans MS"/>
              <a:cs typeface="Comic Sans MS"/>
              <a:sym typeface="Comic Sans MS"/>
            </a:endParaRPr>
          </a:p>
          <a:p>
            <a:pPr indent="-336550" lvl="0" marL="457200" rtl="0" algn="l">
              <a:lnSpc>
                <a:spcPct val="115000"/>
              </a:lnSpc>
              <a:spcBef>
                <a:spcPts val="0"/>
              </a:spcBef>
              <a:spcAft>
                <a:spcPts val="0"/>
              </a:spcAft>
              <a:buClr>
                <a:schemeClr val="dk1"/>
              </a:buClr>
              <a:buSzPts val="1700"/>
              <a:buFont typeface="Comic Sans MS"/>
              <a:buChar char="●"/>
            </a:pPr>
            <a:r>
              <a:rPr lang="en-CA" sz="1700">
                <a:solidFill>
                  <a:schemeClr val="dk1"/>
                </a:solidFill>
                <a:latin typeface="Comic Sans MS"/>
                <a:ea typeface="Comic Sans MS"/>
                <a:cs typeface="Comic Sans MS"/>
                <a:sym typeface="Comic Sans MS"/>
              </a:rPr>
              <a:t>Ph.D. candidate in Mathematics &amp; Statistics at McGill </a:t>
            </a:r>
            <a:endParaRPr sz="1700">
              <a:solidFill>
                <a:schemeClr val="dk1"/>
              </a:solidFill>
              <a:latin typeface="Comic Sans MS"/>
              <a:ea typeface="Comic Sans MS"/>
              <a:cs typeface="Comic Sans MS"/>
              <a:sym typeface="Comic Sans MS"/>
            </a:endParaRPr>
          </a:p>
          <a:p>
            <a:pPr indent="-336550" lvl="0" marL="457200" rtl="0" algn="l">
              <a:lnSpc>
                <a:spcPct val="115000"/>
              </a:lnSpc>
              <a:spcBef>
                <a:spcPts val="0"/>
              </a:spcBef>
              <a:spcAft>
                <a:spcPts val="0"/>
              </a:spcAft>
              <a:buClr>
                <a:schemeClr val="dk1"/>
              </a:buClr>
              <a:buSzPts val="1700"/>
              <a:buFont typeface="Comic Sans MS"/>
              <a:buChar char="●"/>
            </a:pPr>
            <a:r>
              <a:rPr lang="en-CA" sz="1700">
                <a:solidFill>
                  <a:schemeClr val="dk1"/>
                </a:solidFill>
                <a:latin typeface="Comic Sans MS"/>
                <a:ea typeface="Comic Sans MS"/>
                <a:cs typeface="Comic Sans MS"/>
                <a:sym typeface="Comic Sans MS"/>
              </a:rPr>
              <a:t>MSc in Mathematics &amp; Statistics at McGill (2018-2020)</a:t>
            </a:r>
            <a:endParaRPr sz="1700">
              <a:solidFill>
                <a:schemeClr val="dk1"/>
              </a:solidFill>
              <a:latin typeface="Comic Sans MS"/>
              <a:ea typeface="Comic Sans MS"/>
              <a:cs typeface="Comic Sans MS"/>
              <a:sym typeface="Comic Sans MS"/>
            </a:endParaRPr>
          </a:p>
          <a:p>
            <a:pPr indent="-336550" lvl="0" marL="457200" rtl="0" algn="l">
              <a:lnSpc>
                <a:spcPct val="115000"/>
              </a:lnSpc>
              <a:spcBef>
                <a:spcPts val="0"/>
              </a:spcBef>
              <a:spcAft>
                <a:spcPts val="0"/>
              </a:spcAft>
              <a:buClr>
                <a:schemeClr val="dk1"/>
              </a:buClr>
              <a:buSzPts val="1700"/>
              <a:buFont typeface="Comic Sans MS"/>
              <a:buChar char="●"/>
            </a:pPr>
            <a:r>
              <a:rPr lang="en-CA" sz="1700">
                <a:solidFill>
                  <a:schemeClr val="dk1"/>
                </a:solidFill>
                <a:latin typeface="Comic Sans MS"/>
                <a:ea typeface="Comic Sans MS"/>
                <a:cs typeface="Comic Sans MS"/>
                <a:sym typeface="Comic Sans MS"/>
              </a:rPr>
              <a:t>BSc in Statistics at AUB (2014-2018)</a:t>
            </a:r>
            <a:endParaRPr sz="1700">
              <a:solidFill>
                <a:schemeClr val="dk1"/>
              </a:solidFill>
              <a:latin typeface="Comic Sans MS"/>
              <a:ea typeface="Comic Sans MS"/>
              <a:cs typeface="Comic Sans MS"/>
              <a:sym typeface="Comic Sans MS"/>
            </a:endParaRPr>
          </a:p>
          <a:p>
            <a:pPr indent="-374650" lvl="0" marL="457200" rtl="0" algn="l">
              <a:lnSpc>
                <a:spcPct val="115000"/>
              </a:lnSpc>
              <a:spcBef>
                <a:spcPts val="0"/>
              </a:spcBef>
              <a:spcAft>
                <a:spcPts val="0"/>
              </a:spcAft>
              <a:buClr>
                <a:srgbClr val="76A5AF"/>
              </a:buClr>
              <a:buSzPts val="2300"/>
              <a:buFont typeface="Comic Sans MS"/>
              <a:buChar char="➢"/>
            </a:pPr>
            <a:r>
              <a:rPr b="1" lang="en-CA" sz="2300">
                <a:solidFill>
                  <a:srgbClr val="76A5AF"/>
                </a:solidFill>
                <a:latin typeface="Comic Sans MS"/>
                <a:ea typeface="Comic Sans MS"/>
                <a:cs typeface="Comic Sans MS"/>
                <a:sym typeface="Comic Sans MS"/>
              </a:rPr>
              <a:t>Research Interests</a:t>
            </a:r>
            <a:endParaRPr b="1" sz="2300">
              <a:solidFill>
                <a:srgbClr val="76A5AF"/>
              </a:solidFill>
              <a:latin typeface="Comic Sans MS"/>
              <a:ea typeface="Comic Sans MS"/>
              <a:cs typeface="Comic Sans MS"/>
              <a:sym typeface="Comic Sans MS"/>
            </a:endParaRPr>
          </a:p>
          <a:p>
            <a:pPr indent="-336550" lvl="0" marL="457200" rtl="0" algn="l">
              <a:lnSpc>
                <a:spcPct val="115000"/>
              </a:lnSpc>
              <a:spcBef>
                <a:spcPts val="0"/>
              </a:spcBef>
              <a:spcAft>
                <a:spcPts val="0"/>
              </a:spcAft>
              <a:buClr>
                <a:schemeClr val="dk1"/>
              </a:buClr>
              <a:buSzPts val="1700"/>
              <a:buFont typeface="Comic Sans MS"/>
              <a:buChar char="●"/>
            </a:pPr>
            <a:r>
              <a:rPr lang="en-CA" sz="1700">
                <a:solidFill>
                  <a:schemeClr val="dk1"/>
                </a:solidFill>
                <a:latin typeface="Comic Sans MS"/>
                <a:ea typeface="Comic Sans MS"/>
                <a:cs typeface="Comic Sans MS"/>
                <a:sym typeface="Comic Sans MS"/>
              </a:rPr>
              <a:t>Bayesian Learning</a:t>
            </a:r>
            <a:endParaRPr sz="1700">
              <a:solidFill>
                <a:schemeClr val="dk1"/>
              </a:solidFill>
              <a:latin typeface="Comic Sans MS"/>
              <a:ea typeface="Comic Sans MS"/>
              <a:cs typeface="Comic Sans MS"/>
              <a:sym typeface="Comic Sans MS"/>
            </a:endParaRPr>
          </a:p>
          <a:p>
            <a:pPr indent="-336550" lvl="0" marL="457200" rtl="0" algn="l">
              <a:lnSpc>
                <a:spcPct val="115000"/>
              </a:lnSpc>
              <a:spcBef>
                <a:spcPts val="0"/>
              </a:spcBef>
              <a:spcAft>
                <a:spcPts val="0"/>
              </a:spcAft>
              <a:buClr>
                <a:schemeClr val="dk1"/>
              </a:buClr>
              <a:buSzPts val="1700"/>
              <a:buFont typeface="Comic Sans MS"/>
              <a:buChar char="●"/>
            </a:pPr>
            <a:r>
              <a:rPr lang="en-CA" sz="1700">
                <a:solidFill>
                  <a:schemeClr val="dk1"/>
                </a:solidFill>
                <a:latin typeface="Comic Sans MS"/>
                <a:ea typeface="Comic Sans MS"/>
                <a:cs typeface="Comic Sans MS"/>
                <a:sym typeface="Comic Sans MS"/>
              </a:rPr>
              <a:t>Variational Inference</a:t>
            </a:r>
            <a:endParaRPr sz="1700">
              <a:solidFill>
                <a:schemeClr val="dk1"/>
              </a:solidFill>
              <a:latin typeface="Comic Sans MS"/>
              <a:ea typeface="Comic Sans MS"/>
              <a:cs typeface="Comic Sans MS"/>
              <a:sym typeface="Comic Sans MS"/>
            </a:endParaRPr>
          </a:p>
          <a:p>
            <a:pPr indent="-336550" lvl="0" marL="457200" rtl="0" algn="l">
              <a:lnSpc>
                <a:spcPct val="115000"/>
              </a:lnSpc>
              <a:spcBef>
                <a:spcPts val="0"/>
              </a:spcBef>
              <a:spcAft>
                <a:spcPts val="0"/>
              </a:spcAft>
              <a:buClr>
                <a:schemeClr val="dk1"/>
              </a:buClr>
              <a:buSzPts val="1700"/>
              <a:buFont typeface="Comic Sans MS"/>
              <a:buChar char="●"/>
            </a:pPr>
            <a:r>
              <a:rPr lang="en-CA" sz="1700">
                <a:solidFill>
                  <a:schemeClr val="dk1"/>
                </a:solidFill>
                <a:latin typeface="Comic Sans MS"/>
                <a:ea typeface="Comic Sans MS"/>
                <a:cs typeface="Comic Sans MS"/>
                <a:sym typeface="Comic Sans MS"/>
              </a:rPr>
              <a:t>Applied Deep/Reinforcement Learning</a:t>
            </a:r>
            <a:endParaRPr sz="1700">
              <a:solidFill>
                <a:schemeClr val="dk1"/>
              </a:solidFill>
              <a:latin typeface="Comic Sans MS"/>
              <a:ea typeface="Comic Sans MS"/>
              <a:cs typeface="Comic Sans MS"/>
              <a:sym typeface="Comic Sans MS"/>
            </a:endParaRPr>
          </a:p>
          <a:p>
            <a:pPr indent="-336550" lvl="0" marL="457200" rtl="0" algn="l">
              <a:lnSpc>
                <a:spcPct val="115000"/>
              </a:lnSpc>
              <a:spcBef>
                <a:spcPts val="0"/>
              </a:spcBef>
              <a:spcAft>
                <a:spcPts val="0"/>
              </a:spcAft>
              <a:buClr>
                <a:schemeClr val="dk1"/>
              </a:buClr>
              <a:buSzPts val="1700"/>
              <a:buFont typeface="Comic Sans MS"/>
              <a:buChar char="●"/>
            </a:pPr>
            <a:r>
              <a:rPr lang="en-CA" sz="1700">
                <a:solidFill>
                  <a:schemeClr val="dk1"/>
                </a:solidFill>
                <a:latin typeface="Comic Sans MS"/>
                <a:ea typeface="Comic Sans MS"/>
                <a:cs typeface="Comic Sans MS"/>
                <a:sym typeface="Comic Sans MS"/>
              </a:rPr>
              <a:t>Adversarial Networks (GANs)</a:t>
            </a:r>
            <a:endParaRPr sz="1700">
              <a:solidFill>
                <a:schemeClr val="dk1"/>
              </a:solidFill>
              <a:latin typeface="Comic Sans MS"/>
              <a:ea typeface="Comic Sans MS"/>
              <a:cs typeface="Comic Sans MS"/>
              <a:sym typeface="Comic Sans MS"/>
            </a:endParaRPr>
          </a:p>
          <a:p>
            <a:pPr indent="-374650" lvl="0" marL="457200" rtl="0" algn="l">
              <a:lnSpc>
                <a:spcPct val="90000"/>
              </a:lnSpc>
              <a:spcBef>
                <a:spcPts val="0"/>
              </a:spcBef>
              <a:spcAft>
                <a:spcPts val="0"/>
              </a:spcAft>
              <a:buClr>
                <a:srgbClr val="76A5AF"/>
              </a:buClr>
              <a:buSzPts val="2300"/>
              <a:buFont typeface="Comic Sans MS"/>
              <a:buChar char="➢"/>
            </a:pPr>
            <a:r>
              <a:rPr b="1" lang="en-CA" sz="2300">
                <a:solidFill>
                  <a:srgbClr val="76A5AF"/>
                </a:solidFill>
                <a:latin typeface="Comic Sans MS"/>
                <a:ea typeface="Comic Sans MS"/>
                <a:cs typeface="Comic Sans MS"/>
                <a:sym typeface="Comic Sans MS"/>
              </a:rPr>
              <a:t>Current Position</a:t>
            </a:r>
            <a:endParaRPr b="1" sz="2300">
              <a:solidFill>
                <a:srgbClr val="76A5AF"/>
              </a:solidFill>
              <a:latin typeface="Comic Sans MS"/>
              <a:ea typeface="Comic Sans MS"/>
              <a:cs typeface="Comic Sans MS"/>
              <a:sym typeface="Comic Sans MS"/>
            </a:endParaRPr>
          </a:p>
          <a:p>
            <a:pPr indent="-336550" lvl="0" marL="457200" rtl="0" algn="l">
              <a:lnSpc>
                <a:spcPct val="90000"/>
              </a:lnSpc>
              <a:spcBef>
                <a:spcPts val="0"/>
              </a:spcBef>
              <a:spcAft>
                <a:spcPts val="0"/>
              </a:spcAft>
              <a:buClr>
                <a:schemeClr val="dk1"/>
              </a:buClr>
              <a:buSzPts val="1700"/>
              <a:buFont typeface="Comic Sans MS"/>
              <a:buChar char="●"/>
            </a:pPr>
            <a:r>
              <a:rPr lang="en-CA" sz="1700">
                <a:solidFill>
                  <a:schemeClr val="dk1"/>
                </a:solidFill>
                <a:latin typeface="Comic Sans MS"/>
                <a:ea typeface="Comic Sans MS"/>
                <a:cs typeface="Comic Sans MS"/>
                <a:sym typeface="Comic Sans MS"/>
              </a:rPr>
              <a:t>Data analyst and machine learning </a:t>
            </a:r>
            <a:r>
              <a:rPr lang="en-CA" sz="1700">
                <a:solidFill>
                  <a:schemeClr val="dk1"/>
                </a:solidFill>
                <a:latin typeface="Comic Sans MS"/>
                <a:ea typeface="Comic Sans MS"/>
                <a:cs typeface="Comic Sans MS"/>
                <a:sym typeface="Comic Sans MS"/>
              </a:rPr>
              <a:t>developer</a:t>
            </a:r>
            <a:r>
              <a:rPr lang="en-CA" sz="1700">
                <a:solidFill>
                  <a:schemeClr val="dk1"/>
                </a:solidFill>
                <a:latin typeface="Comic Sans MS"/>
                <a:ea typeface="Comic Sans MS"/>
                <a:cs typeface="Comic Sans MS"/>
                <a:sym typeface="Comic Sans MS"/>
              </a:rPr>
              <a:t> at the Canadian Food Inspection Agency (</a:t>
            </a:r>
            <a:r>
              <a:rPr lang="en-CA" sz="1700">
                <a:solidFill>
                  <a:schemeClr val="dk1"/>
                </a:solidFill>
                <a:latin typeface="Comic Sans MS"/>
                <a:ea typeface="Comic Sans MS"/>
                <a:cs typeface="Comic Sans MS"/>
                <a:sym typeface="Comic Sans MS"/>
              </a:rPr>
              <a:t>CFIA</a:t>
            </a:r>
            <a:r>
              <a:rPr lang="en-CA" sz="1700">
                <a:solidFill>
                  <a:schemeClr val="dk1"/>
                </a:solidFill>
                <a:latin typeface="Comic Sans MS"/>
                <a:ea typeface="Comic Sans MS"/>
                <a:cs typeface="Comic Sans MS"/>
                <a:sym typeface="Comic Sans MS"/>
              </a:rPr>
              <a:t>), AI Lab</a:t>
            </a:r>
            <a:endParaRPr sz="1700">
              <a:solidFill>
                <a:schemeClr val="dk1"/>
              </a:solidFill>
              <a:latin typeface="Comic Sans MS"/>
              <a:ea typeface="Comic Sans MS"/>
              <a:cs typeface="Comic Sans MS"/>
              <a:sym typeface="Comic Sans MS"/>
            </a:endParaRPr>
          </a:p>
          <a:p>
            <a:pPr indent="-336550" lvl="0" marL="457200" rtl="0" algn="l">
              <a:lnSpc>
                <a:spcPct val="90000"/>
              </a:lnSpc>
              <a:spcBef>
                <a:spcPts val="0"/>
              </a:spcBef>
              <a:spcAft>
                <a:spcPts val="0"/>
              </a:spcAft>
              <a:buClr>
                <a:schemeClr val="dk1"/>
              </a:buClr>
              <a:buSzPts val="1700"/>
              <a:buFont typeface="Comic Sans MS"/>
              <a:buChar char="●"/>
            </a:pPr>
            <a:r>
              <a:rPr lang="en-CA" sz="1700">
                <a:solidFill>
                  <a:schemeClr val="dk1"/>
                </a:solidFill>
                <a:latin typeface="Comic Sans MS"/>
                <a:ea typeface="Comic Sans MS"/>
                <a:cs typeface="Comic Sans MS"/>
                <a:sym typeface="Comic Sans MS"/>
              </a:rPr>
              <a:t>Graduate Teaching Assistant, McGill University</a:t>
            </a:r>
            <a:endParaRPr sz="1700">
              <a:solidFill>
                <a:schemeClr val="dk1"/>
              </a:solidFill>
              <a:latin typeface="Comic Sans MS"/>
              <a:ea typeface="Comic Sans MS"/>
              <a:cs typeface="Comic Sans MS"/>
              <a:sym typeface="Comic Sans MS"/>
            </a:endParaRPr>
          </a:p>
          <a:p>
            <a:pPr indent="0" lvl="0" marL="0" rtl="0" algn="l">
              <a:lnSpc>
                <a:spcPct val="90000"/>
              </a:lnSpc>
              <a:spcBef>
                <a:spcPts val="1000"/>
              </a:spcBef>
              <a:spcAft>
                <a:spcPts val="0"/>
              </a:spcAft>
              <a:buNone/>
            </a:pPr>
            <a:r>
              <a:t/>
            </a:r>
            <a:endParaRPr sz="1700">
              <a:solidFill>
                <a:schemeClr val="dk1"/>
              </a:solidFill>
              <a:latin typeface="Calibri"/>
              <a:ea typeface="Calibri"/>
              <a:cs typeface="Calibri"/>
              <a:sym typeface="Calibri"/>
            </a:endParaRPr>
          </a:p>
        </p:txBody>
      </p:sp>
      <p:pic>
        <p:nvPicPr>
          <p:cNvPr id="64" name="Google Shape;64;p1"/>
          <p:cNvPicPr preferRelativeResize="0"/>
          <p:nvPr/>
        </p:nvPicPr>
        <p:blipFill>
          <a:blip r:embed="rId3">
            <a:alphaModFix/>
          </a:blip>
          <a:stretch>
            <a:fillRect/>
          </a:stretch>
        </p:blipFill>
        <p:spPr>
          <a:xfrm>
            <a:off x="197100" y="2486950"/>
            <a:ext cx="3029225" cy="3029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cd465b1640_0_181"/>
          <p:cNvSpPr txBox="1"/>
          <p:nvPr>
            <p:ph type="title"/>
          </p:nvPr>
        </p:nvSpPr>
        <p:spPr>
          <a:xfrm>
            <a:off x="443250" y="271750"/>
            <a:ext cx="8749800" cy="738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CA" sz="3400">
                <a:solidFill>
                  <a:srgbClr val="76A5AF"/>
                </a:solidFill>
                <a:latin typeface="CG Times"/>
                <a:ea typeface="CG Times"/>
                <a:cs typeface="CG Times"/>
                <a:sym typeface="CG Times"/>
              </a:rPr>
              <a:t>Have an idea to integrate into your research?</a:t>
            </a:r>
            <a:endParaRPr b="1" sz="3400">
              <a:solidFill>
                <a:srgbClr val="76A5AF"/>
              </a:solidFill>
              <a:latin typeface="CG Times"/>
              <a:ea typeface="CG Times"/>
              <a:cs typeface="CG Times"/>
              <a:sym typeface="CG Times"/>
            </a:endParaRPr>
          </a:p>
        </p:txBody>
      </p:sp>
      <p:pic>
        <p:nvPicPr>
          <p:cNvPr id="220" name="Google Shape;220;gcd465b1640_0_181"/>
          <p:cNvPicPr preferRelativeResize="0"/>
          <p:nvPr/>
        </p:nvPicPr>
        <p:blipFill>
          <a:blip r:embed="rId3">
            <a:alphaModFix/>
          </a:blip>
          <a:stretch>
            <a:fillRect/>
          </a:stretch>
        </p:blipFill>
        <p:spPr>
          <a:xfrm>
            <a:off x="443250" y="2169463"/>
            <a:ext cx="2260151" cy="2519075"/>
          </a:xfrm>
          <a:prstGeom prst="rect">
            <a:avLst/>
          </a:prstGeom>
          <a:noFill/>
          <a:ln>
            <a:noFill/>
          </a:ln>
        </p:spPr>
      </p:pic>
      <p:pic>
        <p:nvPicPr>
          <p:cNvPr id="221" name="Google Shape;221;gcd465b1640_0_181"/>
          <p:cNvPicPr preferRelativeResize="0"/>
          <p:nvPr/>
        </p:nvPicPr>
        <p:blipFill>
          <a:blip r:embed="rId4">
            <a:alphaModFix/>
          </a:blip>
          <a:stretch>
            <a:fillRect/>
          </a:stretch>
        </p:blipFill>
        <p:spPr>
          <a:xfrm>
            <a:off x="2703400" y="2585863"/>
            <a:ext cx="6163922" cy="1686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cd465b1640_0_207"/>
          <p:cNvSpPr txBox="1"/>
          <p:nvPr>
            <p:ph idx="1" type="body"/>
          </p:nvPr>
        </p:nvSpPr>
        <p:spPr>
          <a:xfrm>
            <a:off x="290850" y="857650"/>
            <a:ext cx="8749800" cy="55542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Clr>
                <a:schemeClr val="dk1"/>
              </a:buClr>
              <a:buSzPts val="1100"/>
              <a:buFont typeface="Arial"/>
              <a:buNone/>
            </a:pPr>
            <a:r>
              <a:rPr lang="en-CA" sz="1400">
                <a:solidFill>
                  <a:srgbClr val="333333"/>
                </a:solidFill>
                <a:highlight>
                  <a:srgbClr val="FFFFFF"/>
                </a:highlight>
                <a:latin typeface="Comic Sans MS"/>
                <a:ea typeface="Comic Sans MS"/>
                <a:cs typeface="Comic Sans MS"/>
                <a:sym typeface="Comic Sans MS"/>
              </a:rPr>
              <a:t>[1] </a:t>
            </a:r>
            <a:r>
              <a:rPr lang="en-CA" sz="1400">
                <a:solidFill>
                  <a:srgbClr val="333333"/>
                </a:solidFill>
                <a:highlight>
                  <a:srgbClr val="FFFFFF"/>
                </a:highlight>
                <a:latin typeface="Comic Sans MS"/>
                <a:ea typeface="Comic Sans MS"/>
                <a:cs typeface="Comic Sans MS"/>
                <a:sym typeface="Comic Sans MS"/>
              </a:rPr>
              <a:t>———. 2016. </a:t>
            </a:r>
            <a:r>
              <a:rPr i="1" lang="en-CA" sz="1400">
                <a:solidFill>
                  <a:srgbClr val="333333"/>
                </a:solidFill>
                <a:highlight>
                  <a:srgbClr val="FFFFFF"/>
                </a:highlight>
                <a:latin typeface="Comic Sans MS"/>
                <a:ea typeface="Comic Sans MS"/>
                <a:cs typeface="Comic Sans MS"/>
                <a:sym typeface="Comic Sans MS"/>
              </a:rPr>
              <a:t>Bookdown: Authoring Books and Technical Documents with R Markdown</a:t>
            </a:r>
            <a:r>
              <a:rPr lang="en-CA" sz="1400">
                <a:solidFill>
                  <a:srgbClr val="333333"/>
                </a:solidFill>
                <a:highlight>
                  <a:srgbClr val="FFFFFF"/>
                </a:highlight>
                <a:latin typeface="Comic Sans MS"/>
                <a:ea typeface="Comic Sans MS"/>
                <a:cs typeface="Comic Sans MS"/>
                <a:sym typeface="Comic Sans MS"/>
              </a:rPr>
              <a:t>. Boca Raton, Florida: Chapman; Hall/CRC. </a:t>
            </a:r>
            <a:r>
              <a:rPr lang="en-CA" sz="1400">
                <a:solidFill>
                  <a:srgbClr val="4183C4"/>
                </a:solidFill>
                <a:highlight>
                  <a:srgbClr val="FFFFFF"/>
                </a:highlight>
                <a:uFill>
                  <a:noFill/>
                </a:uFill>
                <a:latin typeface="Comic Sans MS"/>
                <a:ea typeface="Comic Sans MS"/>
                <a:cs typeface="Comic Sans MS"/>
                <a:sym typeface="Comic Sans MS"/>
                <a:hlinkClick r:id="rId3">
                  <a:extLst>
                    <a:ext uri="{A12FA001-AC4F-418D-AE19-62706E023703}">
                      <ahyp:hlinkClr val="tx"/>
                    </a:ext>
                  </a:extLst>
                </a:hlinkClick>
              </a:rPr>
              <a:t>https://github.com/rstudio/bookdown</a:t>
            </a:r>
            <a:r>
              <a:rPr lang="en-CA" sz="1400">
                <a:solidFill>
                  <a:srgbClr val="333333"/>
                </a:solidFill>
                <a:highlight>
                  <a:srgbClr val="FFFFFF"/>
                </a:highlight>
                <a:latin typeface="Comic Sans MS"/>
                <a:ea typeface="Comic Sans MS"/>
                <a:cs typeface="Comic Sans MS"/>
                <a:sym typeface="Comic Sans MS"/>
              </a:rPr>
              <a:t>.</a:t>
            </a:r>
            <a:endParaRPr sz="1400">
              <a:solidFill>
                <a:srgbClr val="333333"/>
              </a:solidFill>
              <a:highlight>
                <a:srgbClr val="FFFFFF"/>
              </a:highlight>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33333"/>
              </a:solidFill>
              <a:highlight>
                <a:srgbClr val="FFFFFF"/>
              </a:highlight>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CA" sz="1400">
                <a:solidFill>
                  <a:srgbClr val="333333"/>
                </a:solidFill>
                <a:highlight>
                  <a:srgbClr val="FFFFFF"/>
                </a:highlight>
                <a:latin typeface="Comic Sans MS"/>
                <a:ea typeface="Comic Sans MS"/>
                <a:cs typeface="Comic Sans MS"/>
                <a:sym typeface="Comic Sans MS"/>
              </a:rPr>
              <a:t>[2] ———. 2021a. </a:t>
            </a:r>
            <a:r>
              <a:rPr i="1" lang="en-CA" sz="1400">
                <a:solidFill>
                  <a:srgbClr val="333333"/>
                </a:solidFill>
                <a:highlight>
                  <a:srgbClr val="FFFFFF"/>
                </a:highlight>
                <a:latin typeface="Comic Sans MS"/>
                <a:ea typeface="Comic Sans MS"/>
                <a:cs typeface="Comic Sans MS"/>
                <a:sym typeface="Comic Sans MS"/>
              </a:rPr>
              <a:t>Bookdown: Authoring Books and Technical Documents with r Markdown</a:t>
            </a:r>
            <a:r>
              <a:rPr lang="en-CA" sz="1400">
                <a:solidFill>
                  <a:srgbClr val="333333"/>
                </a:solidFill>
                <a:highlight>
                  <a:srgbClr val="FFFFFF"/>
                </a:highlight>
                <a:latin typeface="Comic Sans MS"/>
                <a:ea typeface="Comic Sans MS"/>
                <a:cs typeface="Comic Sans MS"/>
                <a:sym typeface="Comic Sans MS"/>
              </a:rPr>
              <a:t>.</a:t>
            </a:r>
            <a:endParaRPr sz="1400">
              <a:solidFill>
                <a:srgbClr val="333333"/>
              </a:solidFill>
              <a:highlight>
                <a:srgbClr val="FFFFFF"/>
              </a:highlight>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CA" sz="1400">
                <a:solidFill>
                  <a:srgbClr val="333333"/>
                </a:solidFill>
                <a:highlight>
                  <a:srgbClr val="FFFFFF"/>
                </a:highlight>
                <a:latin typeface="Comic Sans MS"/>
                <a:ea typeface="Comic Sans MS"/>
                <a:cs typeface="Comic Sans MS"/>
                <a:sym typeface="Comic Sans MS"/>
              </a:rPr>
              <a:t>Xie, Yihui, Christophe Dervieux, and Alison Presmanes Hill. 2021. </a:t>
            </a:r>
            <a:r>
              <a:rPr i="1" lang="en-CA" sz="1400">
                <a:solidFill>
                  <a:srgbClr val="333333"/>
                </a:solidFill>
                <a:highlight>
                  <a:srgbClr val="FFFFFF"/>
                </a:highlight>
                <a:latin typeface="Comic Sans MS"/>
                <a:ea typeface="Comic Sans MS"/>
                <a:cs typeface="Comic Sans MS"/>
                <a:sym typeface="Comic Sans MS"/>
              </a:rPr>
              <a:t>Blogdown: Create Blogs and Websites with r Markdown</a:t>
            </a:r>
            <a:r>
              <a:rPr lang="en-CA" sz="1400">
                <a:solidFill>
                  <a:srgbClr val="333333"/>
                </a:solidFill>
                <a:highlight>
                  <a:srgbClr val="FFFFFF"/>
                </a:highlight>
                <a:latin typeface="Comic Sans MS"/>
                <a:ea typeface="Comic Sans MS"/>
                <a:cs typeface="Comic Sans MS"/>
                <a:sym typeface="Comic Sans MS"/>
              </a:rPr>
              <a:t>.</a:t>
            </a:r>
            <a:endParaRPr sz="1400">
              <a:solidFill>
                <a:srgbClr val="333333"/>
              </a:solidFill>
              <a:highlight>
                <a:srgbClr val="FFFFFF"/>
              </a:highlight>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33333"/>
              </a:solidFill>
              <a:highlight>
                <a:srgbClr val="FFFFFF"/>
              </a:highlight>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CA" sz="1400">
                <a:solidFill>
                  <a:srgbClr val="333333"/>
                </a:solidFill>
                <a:latin typeface="Comic Sans MS"/>
                <a:ea typeface="Comic Sans MS"/>
                <a:cs typeface="Comic Sans MS"/>
                <a:sym typeface="Comic Sans MS"/>
              </a:rPr>
              <a:t>[3] Iannone, Richard, JJ Allaire, and Barbara Borges. 2020. </a:t>
            </a:r>
            <a:r>
              <a:rPr i="1" lang="en-CA" sz="1400">
                <a:solidFill>
                  <a:srgbClr val="333333"/>
                </a:solidFill>
                <a:latin typeface="Comic Sans MS"/>
                <a:ea typeface="Comic Sans MS"/>
                <a:cs typeface="Comic Sans MS"/>
                <a:sym typeface="Comic Sans MS"/>
              </a:rPr>
              <a:t>Flexdashboard: R Markdown Format for Flexible Dashboards</a:t>
            </a:r>
            <a:r>
              <a:rPr lang="en-CA" sz="1400">
                <a:solidFill>
                  <a:srgbClr val="333333"/>
                </a:solidFill>
                <a:latin typeface="Comic Sans MS"/>
                <a:ea typeface="Comic Sans MS"/>
                <a:cs typeface="Comic Sans MS"/>
                <a:sym typeface="Comic Sans MS"/>
              </a:rPr>
              <a:t>. </a:t>
            </a:r>
            <a:r>
              <a:rPr lang="en-CA" sz="1400">
                <a:solidFill>
                  <a:srgbClr val="4183C4"/>
                </a:solidFill>
                <a:uFill>
                  <a:noFill/>
                </a:uFill>
                <a:latin typeface="Comic Sans MS"/>
                <a:ea typeface="Comic Sans MS"/>
                <a:cs typeface="Comic Sans MS"/>
                <a:sym typeface="Comic Sans MS"/>
                <a:hlinkClick r:id="rId4">
                  <a:extLst>
                    <a:ext uri="{A12FA001-AC4F-418D-AE19-62706E023703}">
                      <ahyp:hlinkClr val="tx"/>
                    </a:ext>
                  </a:extLst>
                </a:hlinkClick>
              </a:rPr>
              <a:t>http://rmarkdown.rstudio.com/flexdashboard</a:t>
            </a:r>
            <a:r>
              <a:rPr lang="en-CA" sz="1400">
                <a:solidFill>
                  <a:srgbClr val="333333"/>
                </a:solidFill>
                <a:latin typeface="Comic Sans MS"/>
                <a:ea typeface="Comic Sans MS"/>
                <a:cs typeface="Comic Sans MS"/>
                <a:sym typeface="Comic Sans MS"/>
              </a:rPr>
              <a:t>.</a:t>
            </a:r>
            <a:endParaRPr sz="1400">
              <a:solidFill>
                <a:srgbClr val="333333"/>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33333"/>
              </a:solidFill>
              <a:latin typeface="Comic Sans MS"/>
              <a:ea typeface="Comic Sans MS"/>
              <a:cs typeface="Comic Sans MS"/>
              <a:sym typeface="Comic Sans MS"/>
            </a:endParaRPr>
          </a:p>
          <a:p>
            <a:pPr indent="0" lvl="0" marL="0" rtl="0" algn="l">
              <a:spcBef>
                <a:spcPts val="1000"/>
              </a:spcBef>
              <a:spcAft>
                <a:spcPts val="0"/>
              </a:spcAft>
              <a:buClr>
                <a:schemeClr val="dk1"/>
              </a:buClr>
              <a:buSzPts val="1100"/>
              <a:buFont typeface="Arial"/>
              <a:buNone/>
            </a:pPr>
            <a:r>
              <a:rPr lang="en-CA" sz="1400">
                <a:solidFill>
                  <a:srgbClr val="333333"/>
                </a:solidFill>
                <a:highlight>
                  <a:schemeClr val="lt1"/>
                </a:highlight>
                <a:latin typeface="Comic Sans MS"/>
                <a:ea typeface="Comic Sans MS"/>
                <a:cs typeface="Comic Sans MS"/>
                <a:sym typeface="Comic Sans MS"/>
              </a:rPr>
              <a:t>[4] Schloerke, Barret, JJ Allaire, and Barbara Borges. 2020. </a:t>
            </a:r>
            <a:r>
              <a:rPr i="1" lang="en-CA" sz="1400">
                <a:solidFill>
                  <a:srgbClr val="333333"/>
                </a:solidFill>
                <a:highlight>
                  <a:schemeClr val="lt1"/>
                </a:highlight>
                <a:latin typeface="Comic Sans MS"/>
                <a:ea typeface="Comic Sans MS"/>
                <a:cs typeface="Comic Sans MS"/>
                <a:sym typeface="Comic Sans MS"/>
              </a:rPr>
              <a:t>Learnr: Interactive Tutorials for r</a:t>
            </a:r>
            <a:r>
              <a:rPr lang="en-CA" sz="1400">
                <a:solidFill>
                  <a:srgbClr val="333333"/>
                </a:solidFill>
                <a:highlight>
                  <a:schemeClr val="lt1"/>
                </a:highlight>
                <a:latin typeface="Comic Sans MS"/>
                <a:ea typeface="Comic Sans MS"/>
                <a:cs typeface="Comic Sans MS"/>
                <a:sym typeface="Comic Sans MS"/>
              </a:rPr>
              <a:t>. </a:t>
            </a:r>
            <a:r>
              <a:rPr lang="en-CA" sz="1400">
                <a:solidFill>
                  <a:srgbClr val="4183C4"/>
                </a:solidFill>
                <a:highlight>
                  <a:schemeClr val="lt1"/>
                </a:highlight>
                <a:uFill>
                  <a:noFill/>
                </a:uFill>
                <a:latin typeface="Comic Sans MS"/>
                <a:ea typeface="Comic Sans MS"/>
                <a:cs typeface="Comic Sans MS"/>
                <a:sym typeface="Comic Sans MS"/>
                <a:hlinkClick r:id="rId5">
                  <a:extLst>
                    <a:ext uri="{A12FA001-AC4F-418D-AE19-62706E023703}">
                      <ahyp:hlinkClr val="tx"/>
                    </a:ext>
                  </a:extLst>
                </a:hlinkClick>
              </a:rPr>
              <a:t>https://CRAN.R-project.org/package=learnr</a:t>
            </a:r>
            <a:r>
              <a:rPr lang="en-CA" sz="1400">
                <a:solidFill>
                  <a:srgbClr val="333333"/>
                </a:solidFill>
                <a:highlight>
                  <a:schemeClr val="lt1"/>
                </a:highlight>
                <a:latin typeface="Comic Sans MS"/>
                <a:ea typeface="Comic Sans MS"/>
                <a:cs typeface="Comic Sans MS"/>
                <a:sym typeface="Comic Sans MS"/>
              </a:rPr>
              <a:t>.</a:t>
            </a:r>
            <a:endParaRPr sz="1400">
              <a:solidFill>
                <a:srgbClr val="333333"/>
              </a:solidFill>
              <a:highlight>
                <a:schemeClr val="lt1"/>
              </a:highlight>
              <a:latin typeface="Comic Sans MS"/>
              <a:ea typeface="Comic Sans MS"/>
              <a:cs typeface="Comic Sans MS"/>
              <a:sym typeface="Comic Sans MS"/>
            </a:endParaRPr>
          </a:p>
          <a:p>
            <a:pPr indent="0" lvl="0" marL="0" rtl="0" algn="l">
              <a:spcBef>
                <a:spcPts val="1000"/>
              </a:spcBef>
              <a:spcAft>
                <a:spcPts val="0"/>
              </a:spcAft>
              <a:buClr>
                <a:schemeClr val="dk1"/>
              </a:buClr>
              <a:buSzPts val="1100"/>
              <a:buFont typeface="Arial"/>
              <a:buNone/>
            </a:pPr>
            <a:r>
              <a:t/>
            </a:r>
            <a:endParaRPr sz="1400">
              <a:solidFill>
                <a:srgbClr val="333333"/>
              </a:solidFill>
              <a:highlight>
                <a:schemeClr val="lt1"/>
              </a:highlight>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CA" sz="1400">
                <a:solidFill>
                  <a:srgbClr val="333333"/>
                </a:solidFill>
                <a:highlight>
                  <a:schemeClr val="lt1"/>
                </a:highlight>
                <a:latin typeface="Comic Sans MS"/>
                <a:ea typeface="Comic Sans MS"/>
                <a:cs typeface="Comic Sans MS"/>
                <a:sym typeface="Comic Sans MS"/>
              </a:rPr>
              <a:t>[5] Wickham, Hadley, and Garrett Grolemund. 2016. </a:t>
            </a:r>
            <a:r>
              <a:rPr i="1" lang="en-CA" sz="1400">
                <a:solidFill>
                  <a:srgbClr val="333333"/>
                </a:solidFill>
                <a:highlight>
                  <a:schemeClr val="lt1"/>
                </a:highlight>
                <a:latin typeface="Comic Sans MS"/>
                <a:ea typeface="Comic Sans MS"/>
                <a:cs typeface="Comic Sans MS"/>
                <a:sym typeface="Comic Sans MS"/>
              </a:rPr>
              <a:t>R for Data Science</a:t>
            </a:r>
            <a:r>
              <a:rPr lang="en-CA" sz="1400">
                <a:solidFill>
                  <a:srgbClr val="333333"/>
                </a:solidFill>
                <a:highlight>
                  <a:schemeClr val="lt1"/>
                </a:highlight>
                <a:latin typeface="Comic Sans MS"/>
                <a:ea typeface="Comic Sans MS"/>
                <a:cs typeface="Comic Sans MS"/>
                <a:sym typeface="Comic Sans MS"/>
              </a:rPr>
              <a:t>. O’Reilly Media, Inc.</a:t>
            </a:r>
            <a:endParaRPr sz="1400">
              <a:solidFill>
                <a:srgbClr val="333333"/>
              </a:solidFill>
              <a:highlight>
                <a:schemeClr val="lt1"/>
              </a:highlight>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CA" sz="1400">
                <a:solidFill>
                  <a:srgbClr val="333333"/>
                </a:solidFill>
                <a:highlight>
                  <a:schemeClr val="lt1"/>
                </a:highlight>
                <a:latin typeface="Comic Sans MS"/>
                <a:ea typeface="Comic Sans MS"/>
                <a:cs typeface="Comic Sans MS"/>
                <a:sym typeface="Comic Sans MS"/>
              </a:rPr>
              <a:t>Xie, Yihui. 2015. </a:t>
            </a:r>
            <a:r>
              <a:rPr i="1" lang="en-CA" sz="1400">
                <a:solidFill>
                  <a:srgbClr val="333333"/>
                </a:solidFill>
                <a:highlight>
                  <a:schemeClr val="lt1"/>
                </a:highlight>
                <a:latin typeface="Comic Sans MS"/>
                <a:ea typeface="Comic Sans MS"/>
                <a:cs typeface="Comic Sans MS"/>
                <a:sym typeface="Comic Sans MS"/>
              </a:rPr>
              <a:t>Dynamic Documents with R and Knitr</a:t>
            </a:r>
            <a:r>
              <a:rPr lang="en-CA" sz="1400">
                <a:solidFill>
                  <a:srgbClr val="333333"/>
                </a:solidFill>
                <a:highlight>
                  <a:schemeClr val="lt1"/>
                </a:highlight>
                <a:latin typeface="Comic Sans MS"/>
                <a:ea typeface="Comic Sans MS"/>
                <a:cs typeface="Comic Sans MS"/>
                <a:sym typeface="Comic Sans MS"/>
              </a:rPr>
              <a:t>. 2nd ed. Boca Raton, Florida: Chapman; Hall/CRC. </a:t>
            </a:r>
            <a:r>
              <a:rPr lang="en-CA" sz="1400">
                <a:solidFill>
                  <a:srgbClr val="4183C4"/>
                </a:solidFill>
                <a:highlight>
                  <a:schemeClr val="lt1"/>
                </a:highlight>
                <a:uFill>
                  <a:noFill/>
                </a:uFill>
                <a:latin typeface="Comic Sans MS"/>
                <a:ea typeface="Comic Sans MS"/>
                <a:cs typeface="Comic Sans MS"/>
                <a:sym typeface="Comic Sans MS"/>
                <a:hlinkClick r:id="rId6">
                  <a:extLst>
                    <a:ext uri="{A12FA001-AC4F-418D-AE19-62706E023703}">
                      <ahyp:hlinkClr val="tx"/>
                    </a:ext>
                  </a:extLst>
                </a:hlinkClick>
              </a:rPr>
              <a:t>https://yihui.org/knitr/</a:t>
            </a:r>
            <a:r>
              <a:rPr lang="en-CA" sz="1400">
                <a:solidFill>
                  <a:srgbClr val="333333"/>
                </a:solidFill>
                <a:highlight>
                  <a:schemeClr val="lt1"/>
                </a:highlight>
                <a:latin typeface="Comic Sans MS"/>
                <a:ea typeface="Comic Sans MS"/>
                <a:cs typeface="Comic Sans MS"/>
                <a:sym typeface="Comic Sans MS"/>
              </a:rPr>
              <a:t>.</a:t>
            </a:r>
            <a:endParaRPr sz="1400">
              <a:solidFill>
                <a:srgbClr val="333333"/>
              </a:solidFill>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33333"/>
              </a:solidFill>
              <a:highlight>
                <a:srgbClr val="FFFFFF"/>
              </a:highlight>
              <a:latin typeface="Comic Sans MS"/>
              <a:ea typeface="Comic Sans MS"/>
              <a:cs typeface="Comic Sans MS"/>
              <a:sym typeface="Comic Sans MS"/>
            </a:endParaRPr>
          </a:p>
          <a:p>
            <a:pPr indent="0" lvl="0" marL="0" rtl="0" algn="l">
              <a:lnSpc>
                <a:spcPct val="115000"/>
              </a:lnSpc>
              <a:spcBef>
                <a:spcPts val="0"/>
              </a:spcBef>
              <a:spcAft>
                <a:spcPts val="0"/>
              </a:spcAft>
              <a:buClr>
                <a:schemeClr val="dk1"/>
              </a:buClr>
              <a:buSzPts val="1100"/>
              <a:buFont typeface="Arial"/>
              <a:buNone/>
            </a:pPr>
            <a:r>
              <a:rPr lang="en-CA" sz="1400">
                <a:solidFill>
                  <a:srgbClr val="333333"/>
                </a:solidFill>
                <a:highlight>
                  <a:srgbClr val="FFFFFF"/>
                </a:highlight>
                <a:latin typeface="Comic Sans MS"/>
                <a:ea typeface="Comic Sans MS"/>
                <a:cs typeface="Comic Sans MS"/>
                <a:sym typeface="Comic Sans MS"/>
              </a:rPr>
              <a:t>[6] Xie, Yihui, Alison Presmanes Hill, and Amber Thomas. 2017. </a:t>
            </a:r>
            <a:r>
              <a:rPr i="1" lang="en-CA" sz="1400">
                <a:solidFill>
                  <a:srgbClr val="333333"/>
                </a:solidFill>
                <a:highlight>
                  <a:srgbClr val="FFFFFF"/>
                </a:highlight>
                <a:latin typeface="Comic Sans MS"/>
                <a:ea typeface="Comic Sans MS"/>
                <a:cs typeface="Comic Sans MS"/>
                <a:sym typeface="Comic Sans MS"/>
              </a:rPr>
              <a:t>Blogdown: Creating Websites with R Markdown</a:t>
            </a:r>
            <a:r>
              <a:rPr lang="en-CA" sz="1400">
                <a:solidFill>
                  <a:srgbClr val="333333"/>
                </a:solidFill>
                <a:highlight>
                  <a:srgbClr val="FFFFFF"/>
                </a:highlight>
                <a:latin typeface="Comic Sans MS"/>
                <a:ea typeface="Comic Sans MS"/>
                <a:cs typeface="Comic Sans MS"/>
                <a:sym typeface="Comic Sans MS"/>
              </a:rPr>
              <a:t>. Boca Raton, Florida: Chapman; Hall/CRC. </a:t>
            </a:r>
            <a:r>
              <a:rPr lang="en-CA" sz="1400">
                <a:solidFill>
                  <a:srgbClr val="4183C4"/>
                </a:solidFill>
                <a:highlight>
                  <a:srgbClr val="FFFFFF"/>
                </a:highlight>
                <a:uFill>
                  <a:noFill/>
                </a:uFill>
                <a:latin typeface="Comic Sans MS"/>
                <a:ea typeface="Comic Sans MS"/>
                <a:cs typeface="Comic Sans MS"/>
                <a:sym typeface="Comic Sans MS"/>
                <a:hlinkClick r:id="rId7">
                  <a:extLst>
                    <a:ext uri="{A12FA001-AC4F-418D-AE19-62706E023703}">
                      <ahyp:hlinkClr val="tx"/>
                    </a:ext>
                  </a:extLst>
                </a:hlinkClick>
              </a:rPr>
              <a:t>https://github.com/rstudio/blogdown</a:t>
            </a:r>
            <a:r>
              <a:rPr lang="en-CA" sz="1400">
                <a:solidFill>
                  <a:srgbClr val="333333"/>
                </a:solidFill>
                <a:highlight>
                  <a:srgbClr val="FFFFFF"/>
                </a:highlight>
                <a:latin typeface="Comic Sans MS"/>
                <a:ea typeface="Comic Sans MS"/>
                <a:cs typeface="Comic Sans MS"/>
                <a:sym typeface="Comic Sans MS"/>
              </a:rPr>
              <a:t>.</a:t>
            </a:r>
            <a:endParaRPr sz="1400">
              <a:solidFill>
                <a:srgbClr val="333333"/>
              </a:solidFill>
              <a:highlight>
                <a:srgbClr val="FFFFFF"/>
              </a:highlight>
              <a:latin typeface="Comic Sans MS"/>
              <a:ea typeface="Comic Sans MS"/>
              <a:cs typeface="Comic Sans MS"/>
              <a:sym typeface="Comic Sans MS"/>
            </a:endParaRPr>
          </a:p>
          <a:p>
            <a:pPr indent="0" lvl="0" marL="0" rtl="0" algn="l">
              <a:spcBef>
                <a:spcPts val="1000"/>
              </a:spcBef>
              <a:spcAft>
                <a:spcPts val="0"/>
              </a:spcAft>
              <a:buNone/>
            </a:pPr>
            <a:r>
              <a:t/>
            </a:r>
            <a:endParaRPr sz="1400">
              <a:solidFill>
                <a:srgbClr val="333333"/>
              </a:solidFill>
              <a:highlight>
                <a:srgbClr val="FFFFFF"/>
              </a:highlight>
              <a:latin typeface="Comic Sans MS"/>
              <a:ea typeface="Comic Sans MS"/>
              <a:cs typeface="Comic Sans MS"/>
              <a:sym typeface="Comic Sans MS"/>
            </a:endParaRPr>
          </a:p>
          <a:p>
            <a:pPr indent="0" lvl="0" marL="0" rtl="0" algn="l">
              <a:spcBef>
                <a:spcPts val="1000"/>
              </a:spcBef>
              <a:spcAft>
                <a:spcPts val="0"/>
              </a:spcAft>
              <a:buNone/>
            </a:pPr>
            <a:r>
              <a:rPr lang="en-CA" sz="1400">
                <a:solidFill>
                  <a:srgbClr val="333333"/>
                </a:solidFill>
                <a:highlight>
                  <a:srgbClr val="FFFFFF"/>
                </a:highlight>
                <a:latin typeface="Comic Sans MS"/>
                <a:ea typeface="Comic Sans MS"/>
                <a:cs typeface="Comic Sans MS"/>
                <a:sym typeface="Comic Sans MS"/>
              </a:rPr>
              <a:t>[7] Xie, Yihui, Romain Lesur, Brent Thorne, and Xianying Tan. 2021. </a:t>
            </a:r>
            <a:r>
              <a:rPr i="1" lang="en-CA" sz="1400">
                <a:solidFill>
                  <a:srgbClr val="333333"/>
                </a:solidFill>
                <a:highlight>
                  <a:srgbClr val="FFFFFF"/>
                </a:highlight>
                <a:latin typeface="Comic Sans MS"/>
                <a:ea typeface="Comic Sans MS"/>
                <a:cs typeface="Comic Sans MS"/>
                <a:sym typeface="Comic Sans MS"/>
              </a:rPr>
              <a:t>Pagedown: Paginate the HTML Output of r Markdown with CSS for Print</a:t>
            </a:r>
            <a:r>
              <a:rPr lang="en-CA" sz="1400">
                <a:solidFill>
                  <a:srgbClr val="333333"/>
                </a:solidFill>
                <a:highlight>
                  <a:srgbClr val="FFFFFF"/>
                </a:highlight>
                <a:latin typeface="Comic Sans MS"/>
                <a:ea typeface="Comic Sans MS"/>
                <a:cs typeface="Comic Sans MS"/>
                <a:sym typeface="Comic Sans MS"/>
              </a:rPr>
              <a:t>. </a:t>
            </a:r>
            <a:r>
              <a:rPr lang="en-CA" sz="1400">
                <a:solidFill>
                  <a:srgbClr val="4183C4"/>
                </a:solidFill>
                <a:highlight>
                  <a:srgbClr val="FFFFFF"/>
                </a:highlight>
                <a:uFill>
                  <a:noFill/>
                </a:uFill>
                <a:latin typeface="Comic Sans MS"/>
                <a:ea typeface="Comic Sans MS"/>
                <a:cs typeface="Comic Sans MS"/>
                <a:sym typeface="Comic Sans MS"/>
                <a:hlinkClick r:id="rId8">
                  <a:extLst>
                    <a:ext uri="{A12FA001-AC4F-418D-AE19-62706E023703}">
                      <ahyp:hlinkClr val="tx"/>
                    </a:ext>
                  </a:extLst>
                </a:hlinkClick>
              </a:rPr>
              <a:t>https://github.com/rstudio/pagedown</a:t>
            </a:r>
            <a:r>
              <a:rPr lang="en-CA" sz="1400">
                <a:solidFill>
                  <a:srgbClr val="333333"/>
                </a:solidFill>
                <a:highlight>
                  <a:srgbClr val="FFFFFF"/>
                </a:highlight>
                <a:latin typeface="Comic Sans MS"/>
                <a:ea typeface="Comic Sans MS"/>
                <a:cs typeface="Comic Sans MS"/>
                <a:sym typeface="Comic Sans MS"/>
              </a:rPr>
              <a:t>.</a:t>
            </a:r>
            <a:endParaRPr sz="1400">
              <a:solidFill>
                <a:srgbClr val="333333"/>
              </a:solidFill>
              <a:highlight>
                <a:srgbClr val="FFFFFF"/>
              </a:highlight>
              <a:latin typeface="Comic Sans MS"/>
              <a:ea typeface="Comic Sans MS"/>
              <a:cs typeface="Comic Sans MS"/>
              <a:sym typeface="Comic Sans MS"/>
            </a:endParaRPr>
          </a:p>
          <a:p>
            <a:pPr indent="0" lvl="0" marL="0" rtl="0" algn="l">
              <a:spcBef>
                <a:spcPts val="1000"/>
              </a:spcBef>
              <a:spcAft>
                <a:spcPts val="0"/>
              </a:spcAft>
              <a:buNone/>
            </a:pPr>
            <a:r>
              <a:t/>
            </a:r>
            <a:endParaRPr sz="1400">
              <a:solidFill>
                <a:srgbClr val="333333"/>
              </a:solidFill>
              <a:highlight>
                <a:srgbClr val="FFFFFF"/>
              </a:highlight>
              <a:latin typeface="Comic Sans MS"/>
              <a:ea typeface="Comic Sans MS"/>
              <a:cs typeface="Comic Sans MS"/>
              <a:sym typeface="Comic Sans MS"/>
            </a:endParaRPr>
          </a:p>
        </p:txBody>
      </p:sp>
      <p:sp>
        <p:nvSpPr>
          <p:cNvPr id="228" name="Google Shape;228;gcd465b1640_0_207"/>
          <p:cNvSpPr txBox="1"/>
          <p:nvPr>
            <p:ph type="title"/>
          </p:nvPr>
        </p:nvSpPr>
        <p:spPr>
          <a:xfrm>
            <a:off x="290850" y="119350"/>
            <a:ext cx="8749800" cy="738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CA" sz="5000">
                <a:solidFill>
                  <a:srgbClr val="76A5AF"/>
                </a:solidFill>
                <a:latin typeface="CG Times"/>
                <a:ea typeface="CG Times"/>
                <a:cs typeface="CG Times"/>
                <a:sym typeface="CG Times"/>
              </a:rPr>
              <a:t>References</a:t>
            </a:r>
            <a:endParaRPr b="1" sz="5000">
              <a:solidFill>
                <a:srgbClr val="76A5AF"/>
              </a:solidFill>
              <a:latin typeface="CG Times"/>
              <a:ea typeface="CG Times"/>
              <a:cs typeface="CG Times"/>
              <a:sym typeface="CG 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cd465b1640_0_100"/>
          <p:cNvSpPr txBox="1"/>
          <p:nvPr>
            <p:ph idx="1" type="body"/>
          </p:nvPr>
        </p:nvSpPr>
        <p:spPr>
          <a:xfrm>
            <a:off x="160500" y="1210250"/>
            <a:ext cx="9065400" cy="4963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CA" sz="2200">
                <a:latin typeface="Comic Sans MS"/>
                <a:ea typeface="Comic Sans MS"/>
                <a:cs typeface="Comic Sans MS"/>
                <a:sym typeface="Comic Sans MS"/>
              </a:rPr>
              <a:t>1:00-1:30 PM     Opening Session</a:t>
            </a:r>
            <a:endParaRPr sz="2200">
              <a:latin typeface="Comic Sans MS"/>
              <a:ea typeface="Comic Sans MS"/>
              <a:cs typeface="Comic Sans MS"/>
              <a:sym typeface="Comic Sans MS"/>
            </a:endParaRPr>
          </a:p>
          <a:p>
            <a:pPr indent="0" lvl="0" marL="0" rtl="0" algn="l">
              <a:spcBef>
                <a:spcPts val="1000"/>
              </a:spcBef>
              <a:spcAft>
                <a:spcPts val="0"/>
              </a:spcAft>
              <a:buNone/>
            </a:pPr>
            <a:r>
              <a:rPr lang="en-CA" sz="2200">
                <a:latin typeface="Comic Sans MS"/>
                <a:ea typeface="Comic Sans MS"/>
                <a:cs typeface="Comic Sans MS"/>
                <a:sym typeface="Comic Sans MS"/>
              </a:rPr>
              <a:t>1:30-2:15 PM     Introduction to Rmd</a:t>
            </a:r>
            <a:endParaRPr sz="2200">
              <a:latin typeface="Comic Sans MS"/>
              <a:ea typeface="Comic Sans MS"/>
              <a:cs typeface="Comic Sans MS"/>
              <a:sym typeface="Comic Sans MS"/>
            </a:endParaRPr>
          </a:p>
          <a:p>
            <a:pPr indent="0" lvl="0" marL="0" rtl="0" algn="l">
              <a:spcBef>
                <a:spcPts val="1000"/>
              </a:spcBef>
              <a:spcAft>
                <a:spcPts val="0"/>
              </a:spcAft>
              <a:buNone/>
            </a:pPr>
            <a:r>
              <a:rPr lang="en-CA" sz="2200">
                <a:latin typeface="Comic Sans MS"/>
                <a:ea typeface="Comic Sans MS"/>
                <a:cs typeface="Comic Sans MS"/>
                <a:sym typeface="Comic Sans MS"/>
              </a:rPr>
              <a:t>2:15-2:45 PM     Introduction to </a:t>
            </a:r>
            <a:r>
              <a:rPr lang="en-CA" sz="2200">
                <a:latin typeface="Courier New"/>
                <a:ea typeface="Courier New"/>
                <a:cs typeface="Courier New"/>
                <a:sym typeface="Courier New"/>
              </a:rPr>
              <a:t>flexdashboard </a:t>
            </a:r>
            <a:r>
              <a:rPr lang="en-CA" sz="2200">
                <a:latin typeface="Comic Sans MS"/>
                <a:ea typeface="Comic Sans MS"/>
                <a:cs typeface="Comic Sans MS"/>
                <a:sym typeface="Comic Sans MS"/>
              </a:rPr>
              <a:t>(</a:t>
            </a:r>
            <a:r>
              <a:rPr lang="en-CA" sz="2200">
                <a:solidFill>
                  <a:srgbClr val="1B786E"/>
                </a:solidFill>
                <a:latin typeface="Comic Sans MS"/>
                <a:ea typeface="Comic Sans MS"/>
                <a:cs typeface="Comic Sans MS"/>
                <a:sym typeface="Comic Sans MS"/>
              </a:rPr>
              <a:t>dashboards</a:t>
            </a:r>
            <a:r>
              <a:rPr lang="en-CA" sz="2200">
                <a:latin typeface="Comic Sans MS"/>
                <a:ea typeface="Comic Sans MS"/>
                <a:cs typeface="Comic Sans MS"/>
                <a:sym typeface="Comic Sans MS"/>
              </a:rPr>
              <a:t>)</a:t>
            </a:r>
            <a:endParaRPr sz="2200">
              <a:latin typeface="Comic Sans MS"/>
              <a:ea typeface="Comic Sans MS"/>
              <a:cs typeface="Comic Sans MS"/>
              <a:sym typeface="Comic Sans MS"/>
            </a:endParaRPr>
          </a:p>
          <a:p>
            <a:pPr indent="0" lvl="0" marL="0" rtl="0" algn="l">
              <a:spcBef>
                <a:spcPts val="1000"/>
              </a:spcBef>
              <a:spcAft>
                <a:spcPts val="0"/>
              </a:spcAft>
              <a:buNone/>
            </a:pPr>
            <a:r>
              <a:t/>
            </a:r>
            <a:endParaRPr sz="2200">
              <a:latin typeface="Comic Sans MS"/>
              <a:ea typeface="Comic Sans MS"/>
              <a:cs typeface="Comic Sans MS"/>
              <a:sym typeface="Comic Sans MS"/>
            </a:endParaRPr>
          </a:p>
          <a:p>
            <a:pPr indent="0" lvl="0" marL="0" rtl="0" algn="l">
              <a:spcBef>
                <a:spcPts val="1000"/>
              </a:spcBef>
              <a:spcAft>
                <a:spcPts val="0"/>
              </a:spcAft>
              <a:buNone/>
            </a:pPr>
            <a:r>
              <a:rPr lang="en-CA" sz="2200">
                <a:latin typeface="Comic Sans MS"/>
                <a:ea typeface="Comic Sans MS"/>
                <a:cs typeface="Comic Sans MS"/>
                <a:sym typeface="Comic Sans MS"/>
              </a:rPr>
              <a:t>2:45-3:00 PM     BREAK</a:t>
            </a:r>
            <a:endParaRPr sz="2200">
              <a:latin typeface="Comic Sans MS"/>
              <a:ea typeface="Comic Sans MS"/>
              <a:cs typeface="Comic Sans MS"/>
              <a:sym typeface="Comic Sans MS"/>
            </a:endParaRPr>
          </a:p>
          <a:p>
            <a:pPr indent="0" lvl="0" marL="0" rtl="0" algn="l">
              <a:spcBef>
                <a:spcPts val="0"/>
              </a:spcBef>
              <a:spcAft>
                <a:spcPts val="0"/>
              </a:spcAft>
              <a:buNone/>
            </a:pPr>
            <a:r>
              <a:t/>
            </a:r>
            <a:endParaRPr sz="2200">
              <a:latin typeface="Comic Sans MS"/>
              <a:ea typeface="Comic Sans MS"/>
              <a:cs typeface="Comic Sans MS"/>
              <a:sym typeface="Comic Sans MS"/>
            </a:endParaRPr>
          </a:p>
          <a:p>
            <a:pPr indent="0" lvl="0" marL="0" rtl="0" algn="l">
              <a:spcBef>
                <a:spcPts val="0"/>
              </a:spcBef>
              <a:spcAft>
                <a:spcPts val="0"/>
              </a:spcAft>
              <a:buNone/>
            </a:pPr>
            <a:r>
              <a:rPr lang="en-CA" sz="2200">
                <a:latin typeface="Comic Sans MS"/>
                <a:ea typeface="Comic Sans MS"/>
                <a:cs typeface="Comic Sans MS"/>
                <a:sym typeface="Comic Sans MS"/>
              </a:rPr>
              <a:t>3:00-3:30 PM     </a:t>
            </a:r>
            <a:r>
              <a:rPr lang="en-CA" sz="2200">
                <a:latin typeface="Comic Sans MS"/>
                <a:ea typeface="Comic Sans MS"/>
                <a:cs typeface="Comic Sans MS"/>
                <a:sym typeface="Comic Sans MS"/>
              </a:rPr>
              <a:t>Introduction to </a:t>
            </a:r>
            <a:r>
              <a:rPr lang="en-CA" sz="2200">
                <a:latin typeface="Courier New"/>
                <a:ea typeface="Courier New"/>
                <a:cs typeface="Courier New"/>
                <a:sym typeface="Courier New"/>
              </a:rPr>
              <a:t>learnr </a:t>
            </a:r>
            <a:r>
              <a:rPr lang="en-CA" sz="2200">
                <a:latin typeface="Comic Sans MS"/>
                <a:ea typeface="Comic Sans MS"/>
                <a:cs typeface="Comic Sans MS"/>
                <a:sym typeface="Comic Sans MS"/>
              </a:rPr>
              <a:t>(</a:t>
            </a:r>
            <a:r>
              <a:rPr lang="en-CA" sz="2200">
                <a:solidFill>
                  <a:srgbClr val="1B786E"/>
                </a:solidFill>
                <a:latin typeface="Comic Sans MS"/>
                <a:ea typeface="Comic Sans MS"/>
                <a:cs typeface="Comic Sans MS"/>
                <a:sym typeface="Comic Sans MS"/>
              </a:rPr>
              <a:t>interactive documents</a:t>
            </a:r>
            <a:r>
              <a:rPr lang="en-CA" sz="2200">
                <a:latin typeface="Comic Sans MS"/>
                <a:ea typeface="Comic Sans MS"/>
                <a:cs typeface="Comic Sans MS"/>
                <a:sym typeface="Comic Sans MS"/>
              </a:rPr>
              <a:t>)</a:t>
            </a:r>
            <a:endParaRPr sz="2200">
              <a:latin typeface="Comic Sans MS"/>
              <a:ea typeface="Comic Sans MS"/>
              <a:cs typeface="Comic Sans MS"/>
              <a:sym typeface="Comic Sans MS"/>
            </a:endParaRPr>
          </a:p>
          <a:p>
            <a:pPr indent="0" lvl="0" marL="0" rtl="0" algn="l">
              <a:spcBef>
                <a:spcPts val="0"/>
              </a:spcBef>
              <a:spcAft>
                <a:spcPts val="0"/>
              </a:spcAft>
              <a:buNone/>
            </a:pPr>
            <a:r>
              <a:rPr lang="en-CA" sz="2200">
                <a:latin typeface="Comic Sans MS"/>
                <a:ea typeface="Comic Sans MS"/>
                <a:cs typeface="Comic Sans MS"/>
                <a:sym typeface="Comic Sans MS"/>
              </a:rPr>
              <a:t>3:30-4:15 PM     Introduction to </a:t>
            </a:r>
            <a:r>
              <a:rPr lang="en-CA" sz="2200">
                <a:latin typeface="Courier New"/>
                <a:ea typeface="Courier New"/>
                <a:cs typeface="Courier New"/>
                <a:sym typeface="Courier New"/>
              </a:rPr>
              <a:t>shiny </a:t>
            </a:r>
            <a:r>
              <a:rPr lang="en-CA" sz="2200">
                <a:latin typeface="Comic Sans MS"/>
                <a:ea typeface="Comic Sans MS"/>
                <a:cs typeface="Comic Sans MS"/>
                <a:sym typeface="Comic Sans MS"/>
              </a:rPr>
              <a:t>(</a:t>
            </a:r>
            <a:r>
              <a:rPr lang="en-CA" sz="2200">
                <a:solidFill>
                  <a:srgbClr val="1B786E"/>
                </a:solidFill>
                <a:latin typeface="Comic Sans MS"/>
                <a:ea typeface="Comic Sans MS"/>
                <a:cs typeface="Comic Sans MS"/>
                <a:sym typeface="Comic Sans MS"/>
              </a:rPr>
              <a:t>shiny apps</a:t>
            </a:r>
            <a:r>
              <a:rPr lang="en-CA" sz="2200">
                <a:latin typeface="Comic Sans MS"/>
                <a:ea typeface="Comic Sans MS"/>
                <a:cs typeface="Comic Sans MS"/>
                <a:sym typeface="Comic Sans MS"/>
              </a:rPr>
              <a:t>)</a:t>
            </a:r>
            <a:endParaRPr sz="2200">
              <a:latin typeface="Comic Sans MS"/>
              <a:ea typeface="Comic Sans MS"/>
              <a:cs typeface="Comic Sans MS"/>
              <a:sym typeface="Comic Sans MS"/>
            </a:endParaRPr>
          </a:p>
          <a:p>
            <a:pPr indent="0" lvl="0" marL="0" rtl="0" algn="l">
              <a:spcBef>
                <a:spcPts val="0"/>
              </a:spcBef>
              <a:spcAft>
                <a:spcPts val="0"/>
              </a:spcAft>
              <a:buNone/>
            </a:pPr>
            <a:r>
              <a:rPr lang="en-CA" sz="2200">
                <a:latin typeface="Comic Sans MS"/>
                <a:ea typeface="Comic Sans MS"/>
                <a:cs typeface="Comic Sans MS"/>
                <a:sym typeface="Comic Sans MS"/>
              </a:rPr>
              <a:t>4:15-4:30 PM     Introduction to </a:t>
            </a:r>
            <a:r>
              <a:rPr lang="en-CA" sz="2200">
                <a:latin typeface="Courier New"/>
                <a:ea typeface="Courier New"/>
                <a:cs typeface="Courier New"/>
                <a:sym typeface="Courier New"/>
              </a:rPr>
              <a:t>blogdown </a:t>
            </a:r>
            <a:r>
              <a:rPr lang="en-CA" sz="2200">
                <a:latin typeface="Comic Sans MS"/>
                <a:ea typeface="Comic Sans MS"/>
                <a:cs typeface="Comic Sans MS"/>
                <a:sym typeface="Comic Sans MS"/>
              </a:rPr>
              <a:t>(</a:t>
            </a:r>
            <a:r>
              <a:rPr lang="en-CA" sz="2200">
                <a:solidFill>
                  <a:srgbClr val="1B786E"/>
                </a:solidFill>
                <a:latin typeface="Comic Sans MS"/>
                <a:ea typeface="Comic Sans MS"/>
                <a:cs typeface="Comic Sans MS"/>
                <a:sym typeface="Comic Sans MS"/>
              </a:rPr>
              <a:t>websites</a:t>
            </a:r>
            <a:r>
              <a:rPr lang="en-CA" sz="2200">
                <a:latin typeface="Comic Sans MS"/>
                <a:ea typeface="Comic Sans MS"/>
                <a:cs typeface="Comic Sans MS"/>
                <a:sym typeface="Comic Sans MS"/>
              </a:rPr>
              <a:t>)</a:t>
            </a:r>
            <a:endParaRPr sz="2200">
              <a:latin typeface="Comic Sans MS"/>
              <a:ea typeface="Comic Sans MS"/>
              <a:cs typeface="Comic Sans MS"/>
              <a:sym typeface="Comic Sans MS"/>
            </a:endParaRPr>
          </a:p>
          <a:p>
            <a:pPr indent="0" lvl="0" marL="0" rtl="0" algn="l">
              <a:spcBef>
                <a:spcPts val="0"/>
              </a:spcBef>
              <a:spcAft>
                <a:spcPts val="0"/>
              </a:spcAft>
              <a:buNone/>
            </a:pPr>
            <a:r>
              <a:rPr lang="en-CA" sz="2200">
                <a:latin typeface="Comic Sans MS"/>
                <a:ea typeface="Comic Sans MS"/>
                <a:cs typeface="Comic Sans MS"/>
                <a:sym typeface="Comic Sans MS"/>
              </a:rPr>
              <a:t>4:30-4:45 PM     Rmd is NOT ONLY for R</a:t>
            </a:r>
            <a:endParaRPr sz="2200">
              <a:latin typeface="Comic Sans MS"/>
              <a:ea typeface="Comic Sans MS"/>
              <a:cs typeface="Comic Sans MS"/>
              <a:sym typeface="Comic Sans MS"/>
            </a:endParaRPr>
          </a:p>
          <a:p>
            <a:pPr indent="0" lvl="0" marL="0" rtl="0" algn="l">
              <a:spcBef>
                <a:spcPts val="0"/>
              </a:spcBef>
              <a:spcAft>
                <a:spcPts val="0"/>
              </a:spcAft>
              <a:buClr>
                <a:schemeClr val="dk1"/>
              </a:buClr>
              <a:buSzPts val="5400"/>
              <a:buFont typeface="Calibri"/>
              <a:buNone/>
            </a:pPr>
            <a:r>
              <a:rPr lang="en-CA" sz="2200">
                <a:latin typeface="Comic Sans MS"/>
                <a:ea typeface="Comic Sans MS"/>
                <a:cs typeface="Comic Sans MS"/>
                <a:sym typeface="Comic Sans MS"/>
              </a:rPr>
              <a:t>4:45-5:00 PM     Share your ideas + Conclusion</a:t>
            </a:r>
            <a:endParaRPr sz="2200">
              <a:latin typeface="Comic Sans MS"/>
              <a:ea typeface="Comic Sans MS"/>
              <a:cs typeface="Comic Sans MS"/>
              <a:sym typeface="Comic Sans MS"/>
            </a:endParaRPr>
          </a:p>
        </p:txBody>
      </p:sp>
      <p:sp>
        <p:nvSpPr>
          <p:cNvPr id="76" name="Google Shape;76;gcd465b1640_0_100"/>
          <p:cNvSpPr txBox="1"/>
          <p:nvPr>
            <p:ph type="title"/>
          </p:nvPr>
        </p:nvSpPr>
        <p:spPr>
          <a:xfrm>
            <a:off x="290850" y="119350"/>
            <a:ext cx="8749800" cy="738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CA" sz="5000">
                <a:solidFill>
                  <a:srgbClr val="76A5AF"/>
                </a:solidFill>
                <a:latin typeface="CG Times"/>
                <a:ea typeface="CG Times"/>
                <a:cs typeface="CG Times"/>
                <a:sym typeface="CG Times"/>
              </a:rPr>
              <a:t>Outline for this afternoon</a:t>
            </a:r>
            <a:endParaRPr b="1" sz="5000">
              <a:solidFill>
                <a:srgbClr val="76A5AF"/>
              </a:solidFill>
              <a:latin typeface="CG Times"/>
              <a:ea typeface="CG Times"/>
              <a:cs typeface="CG Times"/>
              <a:sym typeface="CG 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gcd5c8f1a17_1_21"/>
          <p:cNvPicPr preferRelativeResize="0"/>
          <p:nvPr/>
        </p:nvPicPr>
        <p:blipFill>
          <a:blip r:embed="rId3">
            <a:alphaModFix/>
          </a:blip>
          <a:stretch>
            <a:fillRect/>
          </a:stretch>
        </p:blipFill>
        <p:spPr>
          <a:xfrm>
            <a:off x="0" y="857250"/>
            <a:ext cx="9144000" cy="5143500"/>
          </a:xfrm>
          <a:prstGeom prst="rect">
            <a:avLst/>
          </a:prstGeom>
          <a:noFill/>
          <a:ln>
            <a:noFill/>
          </a:ln>
        </p:spPr>
      </p:pic>
      <p:sp>
        <p:nvSpPr>
          <p:cNvPr id="83" name="Google Shape;83;gcd5c8f1a17_1_21"/>
          <p:cNvSpPr txBox="1"/>
          <p:nvPr>
            <p:ph type="title"/>
          </p:nvPr>
        </p:nvSpPr>
        <p:spPr>
          <a:xfrm>
            <a:off x="290850" y="119350"/>
            <a:ext cx="6038400" cy="738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CA" sz="5000">
                <a:solidFill>
                  <a:srgbClr val="76A5AF"/>
                </a:solidFill>
                <a:latin typeface="CG Times"/>
                <a:ea typeface="CG Times"/>
                <a:cs typeface="CG Times"/>
                <a:sym typeface="CG Times"/>
              </a:rPr>
              <a:t>Opening Session</a:t>
            </a:r>
            <a:endParaRPr b="1" sz="5000">
              <a:solidFill>
                <a:srgbClr val="76A5AF"/>
              </a:solidFill>
              <a:latin typeface="CG Times"/>
              <a:ea typeface="CG Times"/>
              <a:cs typeface="CG Times"/>
              <a:sym typeface="CG 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cd465b1640_0_163"/>
          <p:cNvSpPr txBox="1"/>
          <p:nvPr>
            <p:ph idx="1" type="body"/>
          </p:nvPr>
        </p:nvSpPr>
        <p:spPr>
          <a:xfrm>
            <a:off x="290850" y="5767325"/>
            <a:ext cx="8749800" cy="611400"/>
          </a:xfrm>
          <a:prstGeom prst="rect">
            <a:avLst/>
          </a:prstGeom>
        </p:spPr>
        <p:txBody>
          <a:bodyPr anchorCtr="0" anchor="t" bIns="45700" lIns="91425" spcFirstLastPara="1" rIns="91425" wrap="square" tIns="45700">
            <a:noAutofit/>
          </a:bodyPr>
          <a:lstStyle/>
          <a:p>
            <a:pPr indent="0" lvl="0" marL="0" rtl="0" algn="l">
              <a:lnSpc>
                <a:spcPct val="90000"/>
              </a:lnSpc>
              <a:spcBef>
                <a:spcPts val="1500"/>
              </a:spcBef>
              <a:spcAft>
                <a:spcPts val="0"/>
              </a:spcAft>
              <a:buSzPts val="275"/>
              <a:buNone/>
            </a:pPr>
            <a:r>
              <a:t/>
            </a:r>
            <a:endParaRPr sz="100">
              <a:solidFill>
                <a:srgbClr val="333333"/>
              </a:solidFill>
              <a:highlight>
                <a:srgbClr val="FFFFFF"/>
              </a:highlight>
              <a:latin typeface="Arial"/>
              <a:ea typeface="Arial"/>
              <a:cs typeface="Arial"/>
              <a:sym typeface="Arial"/>
            </a:endParaRPr>
          </a:p>
          <a:p>
            <a:pPr indent="0" lvl="0" marL="0" rtl="0" algn="l">
              <a:lnSpc>
                <a:spcPct val="70000"/>
              </a:lnSpc>
              <a:spcBef>
                <a:spcPts val="1000"/>
              </a:spcBef>
              <a:spcAft>
                <a:spcPts val="0"/>
              </a:spcAft>
              <a:buSzPts val="275"/>
              <a:buNone/>
            </a:pPr>
            <a:r>
              <a:rPr lang="en-CA" u="sng">
                <a:solidFill>
                  <a:schemeClr val="hlink"/>
                </a:solidFill>
                <a:latin typeface="Comic Sans MS"/>
                <a:ea typeface="Comic Sans MS"/>
                <a:cs typeface="Comic Sans MS"/>
                <a:sym typeface="Comic Sans MS"/>
                <a:hlinkClick r:id="rId3"/>
              </a:rPr>
              <a:t>https://shiny.rstudio.com/gallery/file-upload.html</a:t>
            </a:r>
            <a:endParaRPr>
              <a:latin typeface="Comic Sans MS"/>
              <a:ea typeface="Comic Sans MS"/>
              <a:cs typeface="Comic Sans MS"/>
              <a:sym typeface="Comic Sans MS"/>
            </a:endParaRPr>
          </a:p>
          <a:p>
            <a:pPr indent="0" lvl="0" marL="0" rtl="0" algn="l">
              <a:lnSpc>
                <a:spcPct val="70000"/>
              </a:lnSpc>
              <a:spcBef>
                <a:spcPts val="1000"/>
              </a:spcBef>
              <a:spcAft>
                <a:spcPts val="0"/>
              </a:spcAft>
              <a:buSzPts val="275"/>
              <a:buNone/>
            </a:pPr>
            <a:r>
              <a:t/>
            </a:r>
            <a:endParaRPr sz="100"/>
          </a:p>
          <a:p>
            <a:pPr indent="0" lvl="0" marL="0" rtl="0" algn="l">
              <a:lnSpc>
                <a:spcPct val="70000"/>
              </a:lnSpc>
              <a:spcBef>
                <a:spcPts val="1000"/>
              </a:spcBef>
              <a:spcAft>
                <a:spcPts val="0"/>
              </a:spcAft>
              <a:buSzPts val="275"/>
              <a:buNone/>
            </a:pPr>
            <a:r>
              <a:t/>
            </a:r>
            <a:endParaRPr sz="100"/>
          </a:p>
          <a:p>
            <a:pPr indent="0" lvl="0" marL="0" rtl="0" algn="l">
              <a:lnSpc>
                <a:spcPct val="70000"/>
              </a:lnSpc>
              <a:spcBef>
                <a:spcPts val="1000"/>
              </a:spcBef>
              <a:spcAft>
                <a:spcPts val="0"/>
              </a:spcAft>
              <a:buSzPts val="275"/>
              <a:buNone/>
            </a:pPr>
            <a:r>
              <a:t/>
            </a:r>
            <a:endParaRPr sz="100"/>
          </a:p>
        </p:txBody>
      </p:sp>
      <p:sp>
        <p:nvSpPr>
          <p:cNvPr id="90" name="Google Shape;90;gcd465b1640_0_163"/>
          <p:cNvSpPr txBox="1"/>
          <p:nvPr>
            <p:ph type="title"/>
          </p:nvPr>
        </p:nvSpPr>
        <p:spPr>
          <a:xfrm>
            <a:off x="290850" y="119350"/>
            <a:ext cx="8749800" cy="738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CA" sz="5000">
                <a:solidFill>
                  <a:srgbClr val="76A5AF"/>
                </a:solidFill>
                <a:latin typeface="CG Times"/>
                <a:ea typeface="CG Times"/>
                <a:cs typeface="CG Times"/>
                <a:sym typeface="CG Times"/>
              </a:rPr>
              <a:t>Opening Session</a:t>
            </a:r>
            <a:endParaRPr b="1" sz="5000">
              <a:solidFill>
                <a:srgbClr val="76A5AF"/>
              </a:solidFill>
              <a:latin typeface="CG Times"/>
              <a:ea typeface="CG Times"/>
              <a:cs typeface="CG Times"/>
              <a:sym typeface="CG Times"/>
            </a:endParaRPr>
          </a:p>
        </p:txBody>
      </p:sp>
      <p:sp>
        <p:nvSpPr>
          <p:cNvPr id="91" name="Google Shape;91;gcd465b1640_0_163"/>
          <p:cNvSpPr txBox="1"/>
          <p:nvPr/>
        </p:nvSpPr>
        <p:spPr>
          <a:xfrm>
            <a:off x="1206350" y="1520325"/>
            <a:ext cx="7350600" cy="85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92" name="Google Shape;92;gcd465b1640_0_163"/>
          <p:cNvPicPr preferRelativeResize="0"/>
          <p:nvPr/>
        </p:nvPicPr>
        <p:blipFill>
          <a:blip r:embed="rId4">
            <a:alphaModFix/>
          </a:blip>
          <a:stretch>
            <a:fillRect/>
          </a:stretch>
        </p:blipFill>
        <p:spPr>
          <a:xfrm>
            <a:off x="152400" y="1379463"/>
            <a:ext cx="8839202" cy="3072855"/>
          </a:xfrm>
          <a:prstGeom prst="rect">
            <a:avLst/>
          </a:prstGeom>
          <a:noFill/>
          <a:ln>
            <a:noFill/>
          </a:ln>
        </p:spPr>
      </p:pic>
      <p:sp>
        <p:nvSpPr>
          <p:cNvPr id="93" name="Google Shape;93;gcd465b1640_0_163"/>
          <p:cNvSpPr txBox="1"/>
          <p:nvPr/>
        </p:nvSpPr>
        <p:spPr>
          <a:xfrm>
            <a:off x="290850" y="4693175"/>
            <a:ext cx="7350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2700">
                <a:latin typeface="Comic Sans MS"/>
                <a:ea typeface="Comic Sans MS"/>
                <a:cs typeface="Comic Sans MS"/>
                <a:sym typeface="Comic Sans MS"/>
              </a:rPr>
              <a:t>Introduce the REAL you...</a:t>
            </a:r>
            <a:endParaRPr sz="2700">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gcd465b1640_0_129"/>
          <p:cNvPicPr preferRelativeResize="0"/>
          <p:nvPr/>
        </p:nvPicPr>
        <p:blipFill>
          <a:blip r:embed="rId3">
            <a:alphaModFix/>
          </a:blip>
          <a:stretch>
            <a:fillRect/>
          </a:stretch>
        </p:blipFill>
        <p:spPr>
          <a:xfrm>
            <a:off x="0" y="209175"/>
            <a:ext cx="9143999" cy="57130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cd465b1640_0_106"/>
          <p:cNvSpPr txBox="1"/>
          <p:nvPr>
            <p:ph type="title"/>
          </p:nvPr>
        </p:nvSpPr>
        <p:spPr>
          <a:xfrm>
            <a:off x="290850" y="119350"/>
            <a:ext cx="8749800" cy="738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CA" sz="5000">
                <a:solidFill>
                  <a:srgbClr val="76A5AF"/>
                </a:solidFill>
                <a:latin typeface="CG Times"/>
                <a:ea typeface="CG Times"/>
                <a:cs typeface="CG Times"/>
                <a:sym typeface="CG Times"/>
              </a:rPr>
              <a:t>Rmd Output Format</a:t>
            </a:r>
            <a:endParaRPr b="1" sz="5000">
              <a:solidFill>
                <a:srgbClr val="76A5AF"/>
              </a:solidFill>
              <a:latin typeface="CG Times"/>
              <a:ea typeface="CG Times"/>
              <a:cs typeface="CG Times"/>
              <a:sym typeface="CG Times"/>
            </a:endParaRPr>
          </a:p>
        </p:txBody>
      </p:sp>
      <p:sp>
        <p:nvSpPr>
          <p:cNvPr id="106" name="Google Shape;106;gcd465b1640_0_106"/>
          <p:cNvSpPr/>
          <p:nvPr/>
        </p:nvSpPr>
        <p:spPr>
          <a:xfrm>
            <a:off x="1008025" y="1355075"/>
            <a:ext cx="2280600" cy="611400"/>
          </a:xfrm>
          <a:prstGeom prst="rect">
            <a:avLst/>
          </a:prstGeom>
          <a:solidFill>
            <a:srgbClr val="C6E4D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CA" sz="2600">
                <a:solidFill>
                  <a:srgbClr val="1B786E"/>
                </a:solidFill>
                <a:latin typeface="Comic Sans MS"/>
                <a:ea typeface="Comic Sans MS"/>
                <a:cs typeface="Comic Sans MS"/>
                <a:sym typeface="Comic Sans MS"/>
              </a:rPr>
              <a:t>Documents</a:t>
            </a:r>
            <a:endParaRPr b="1" sz="2600">
              <a:solidFill>
                <a:srgbClr val="1B786E"/>
              </a:solidFill>
              <a:latin typeface="Comic Sans MS"/>
              <a:ea typeface="Comic Sans MS"/>
              <a:cs typeface="Comic Sans MS"/>
              <a:sym typeface="Comic Sans MS"/>
            </a:endParaRPr>
          </a:p>
        </p:txBody>
      </p:sp>
      <p:sp>
        <p:nvSpPr>
          <p:cNvPr id="107" name="Google Shape;107;gcd465b1640_0_106"/>
          <p:cNvSpPr/>
          <p:nvPr/>
        </p:nvSpPr>
        <p:spPr>
          <a:xfrm>
            <a:off x="5093450" y="1355075"/>
            <a:ext cx="2280600" cy="611400"/>
          </a:xfrm>
          <a:prstGeom prst="rect">
            <a:avLst/>
          </a:prstGeom>
          <a:solidFill>
            <a:srgbClr val="C6E4D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CA" sz="2400">
                <a:solidFill>
                  <a:srgbClr val="1B786E"/>
                </a:solidFill>
                <a:latin typeface="Comic Sans MS"/>
                <a:ea typeface="Comic Sans MS"/>
                <a:cs typeface="Comic Sans MS"/>
                <a:sym typeface="Comic Sans MS"/>
              </a:rPr>
              <a:t>Presentations</a:t>
            </a:r>
            <a:endParaRPr b="1" sz="2400">
              <a:solidFill>
                <a:srgbClr val="1B786E"/>
              </a:solidFill>
              <a:latin typeface="Comic Sans MS"/>
              <a:ea typeface="Comic Sans MS"/>
              <a:cs typeface="Comic Sans MS"/>
              <a:sym typeface="Comic Sans MS"/>
            </a:endParaRPr>
          </a:p>
        </p:txBody>
      </p:sp>
      <p:sp>
        <p:nvSpPr>
          <p:cNvPr id="108" name="Google Shape;108;gcd465b1640_0_106"/>
          <p:cNvSpPr/>
          <p:nvPr/>
        </p:nvSpPr>
        <p:spPr>
          <a:xfrm>
            <a:off x="2057425" y="1966475"/>
            <a:ext cx="181800" cy="611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cd465b1640_0_106"/>
          <p:cNvSpPr/>
          <p:nvPr/>
        </p:nvSpPr>
        <p:spPr>
          <a:xfrm>
            <a:off x="6142850" y="1966475"/>
            <a:ext cx="181800" cy="611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cd465b1640_0_106"/>
          <p:cNvSpPr/>
          <p:nvPr/>
        </p:nvSpPr>
        <p:spPr>
          <a:xfrm>
            <a:off x="1078375" y="2759725"/>
            <a:ext cx="2280600" cy="312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2200"/>
              </a:spcBef>
              <a:spcAft>
                <a:spcPts val="0"/>
              </a:spcAft>
              <a:buClr>
                <a:schemeClr val="dk1"/>
              </a:buClr>
              <a:buSzPts val="1100"/>
              <a:buFont typeface="Arial"/>
              <a:buNone/>
            </a:pPr>
            <a:r>
              <a:rPr b="1" lang="en-CA">
                <a:solidFill>
                  <a:srgbClr val="1B786E"/>
                </a:solidFill>
                <a:latin typeface="Comic Sans MS"/>
                <a:ea typeface="Comic Sans MS"/>
                <a:cs typeface="Comic Sans MS"/>
                <a:sym typeface="Comic Sans MS"/>
              </a:rPr>
              <a:t>-Notebook</a:t>
            </a:r>
            <a:endParaRPr b="1">
              <a:solidFill>
                <a:srgbClr val="1B786E"/>
              </a:solidFill>
              <a:latin typeface="Comic Sans MS"/>
              <a:ea typeface="Comic Sans MS"/>
              <a:cs typeface="Comic Sans MS"/>
              <a:sym typeface="Comic Sans MS"/>
            </a:endParaRPr>
          </a:p>
          <a:p>
            <a:pPr indent="0" lvl="0" marL="0" rtl="0" algn="l">
              <a:lnSpc>
                <a:spcPct val="90000"/>
              </a:lnSpc>
              <a:spcBef>
                <a:spcPts val="1400"/>
              </a:spcBef>
              <a:spcAft>
                <a:spcPts val="0"/>
              </a:spcAft>
              <a:buClr>
                <a:schemeClr val="dk1"/>
              </a:buClr>
              <a:buSzPts val="1100"/>
              <a:buFont typeface="Arial"/>
              <a:buNone/>
            </a:pPr>
            <a:r>
              <a:rPr b="1" lang="en-CA" sz="800">
                <a:solidFill>
                  <a:srgbClr val="1B786E"/>
                </a:solidFill>
                <a:latin typeface="Comic Sans MS"/>
                <a:ea typeface="Comic Sans MS"/>
                <a:cs typeface="Comic Sans MS"/>
                <a:sym typeface="Comic Sans MS"/>
              </a:rPr>
              <a:t>-</a:t>
            </a:r>
            <a:r>
              <a:rPr b="1" lang="en-CA">
                <a:solidFill>
                  <a:srgbClr val="1B786E"/>
                </a:solidFill>
                <a:latin typeface="Comic Sans MS"/>
                <a:ea typeface="Comic Sans MS"/>
                <a:cs typeface="Comic Sans MS"/>
                <a:sym typeface="Comic Sans MS"/>
              </a:rPr>
              <a:t>HTML document</a:t>
            </a:r>
            <a:endParaRPr b="1">
              <a:solidFill>
                <a:srgbClr val="1B786E"/>
              </a:solidFill>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1100"/>
              <a:buFont typeface="Arial"/>
              <a:buNone/>
            </a:pPr>
            <a:r>
              <a:rPr b="1" lang="en-CA">
                <a:solidFill>
                  <a:srgbClr val="1B786E"/>
                </a:solidFill>
                <a:latin typeface="Comic Sans MS"/>
                <a:ea typeface="Comic Sans MS"/>
                <a:cs typeface="Comic Sans MS"/>
                <a:sym typeface="Comic Sans MS"/>
              </a:rPr>
              <a:t>-PDF document</a:t>
            </a:r>
            <a:endParaRPr b="1">
              <a:solidFill>
                <a:srgbClr val="1B786E"/>
              </a:solidFill>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1100"/>
              <a:buFont typeface="Arial"/>
              <a:buNone/>
            </a:pPr>
            <a:r>
              <a:rPr b="1" lang="en-CA">
                <a:solidFill>
                  <a:srgbClr val="1B786E"/>
                </a:solidFill>
                <a:latin typeface="Comic Sans MS"/>
                <a:ea typeface="Comic Sans MS"/>
                <a:cs typeface="Comic Sans MS"/>
                <a:sym typeface="Comic Sans MS"/>
              </a:rPr>
              <a:t>-Word document</a:t>
            </a:r>
            <a:endParaRPr b="1">
              <a:solidFill>
                <a:srgbClr val="1B786E"/>
              </a:solidFill>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1100"/>
              <a:buFont typeface="Arial"/>
              <a:buNone/>
            </a:pPr>
            <a:r>
              <a:rPr b="1" lang="en-CA">
                <a:solidFill>
                  <a:srgbClr val="1B786E"/>
                </a:solidFill>
                <a:latin typeface="Comic Sans MS"/>
                <a:ea typeface="Comic Sans MS"/>
                <a:cs typeface="Comic Sans MS"/>
                <a:sym typeface="Comic Sans MS"/>
              </a:rPr>
              <a:t>- OpenDocument Text (ODT) document</a:t>
            </a:r>
            <a:endParaRPr b="1">
              <a:solidFill>
                <a:srgbClr val="1B786E"/>
              </a:solidFill>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1100"/>
              <a:buFont typeface="Arial"/>
              <a:buNone/>
            </a:pPr>
            <a:r>
              <a:rPr b="1" lang="en-CA">
                <a:solidFill>
                  <a:srgbClr val="1B786E"/>
                </a:solidFill>
                <a:latin typeface="Comic Sans MS"/>
                <a:ea typeface="Comic Sans MS"/>
                <a:cs typeface="Comic Sans MS"/>
                <a:sym typeface="Comic Sans MS"/>
              </a:rPr>
              <a:t>- Rich Text Format (RTF) document</a:t>
            </a:r>
            <a:endParaRPr b="1">
              <a:solidFill>
                <a:srgbClr val="1B786E"/>
              </a:solidFill>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1100"/>
              <a:buFont typeface="Arial"/>
              <a:buNone/>
            </a:pPr>
            <a:r>
              <a:rPr b="1" lang="en-CA">
                <a:solidFill>
                  <a:srgbClr val="1B786E"/>
                </a:solidFill>
                <a:latin typeface="Comic Sans MS"/>
                <a:ea typeface="Comic Sans MS"/>
                <a:cs typeface="Comic Sans MS"/>
                <a:sym typeface="Comic Sans MS"/>
              </a:rPr>
              <a:t>-Markdown document</a:t>
            </a:r>
            <a:endParaRPr b="1">
              <a:solidFill>
                <a:srgbClr val="1B786E"/>
              </a:solidFill>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1100"/>
              <a:buFont typeface="Arial"/>
              <a:buNone/>
            </a:pPr>
            <a:r>
              <a:t/>
            </a:r>
            <a:endParaRPr b="1">
              <a:solidFill>
                <a:srgbClr val="1B786E"/>
              </a:solidFill>
              <a:highlight>
                <a:schemeClr val="lt1"/>
              </a:highlight>
              <a:latin typeface="Comic Sans MS"/>
              <a:ea typeface="Comic Sans MS"/>
              <a:cs typeface="Comic Sans MS"/>
              <a:sym typeface="Comic Sans MS"/>
            </a:endParaRPr>
          </a:p>
          <a:p>
            <a:pPr indent="0" lvl="0" marL="0" rtl="0" algn="l">
              <a:spcBef>
                <a:spcPts val="0"/>
              </a:spcBef>
              <a:spcAft>
                <a:spcPts val="0"/>
              </a:spcAft>
              <a:buNone/>
            </a:pPr>
            <a:r>
              <a:t/>
            </a:r>
            <a:endParaRPr b="1" sz="200">
              <a:solidFill>
                <a:srgbClr val="1B786E"/>
              </a:solidFill>
              <a:latin typeface="Comic Sans MS"/>
              <a:ea typeface="Comic Sans MS"/>
              <a:cs typeface="Comic Sans MS"/>
              <a:sym typeface="Comic Sans MS"/>
            </a:endParaRPr>
          </a:p>
        </p:txBody>
      </p:sp>
      <p:sp>
        <p:nvSpPr>
          <p:cNvPr id="111" name="Google Shape;111;gcd465b1640_0_106"/>
          <p:cNvSpPr/>
          <p:nvPr/>
        </p:nvSpPr>
        <p:spPr>
          <a:xfrm>
            <a:off x="5093450" y="2759725"/>
            <a:ext cx="2280600" cy="312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2200"/>
              </a:spcBef>
              <a:spcAft>
                <a:spcPts val="0"/>
              </a:spcAft>
              <a:buNone/>
            </a:pPr>
            <a:r>
              <a:rPr b="1" lang="en-CA" sz="2100">
                <a:solidFill>
                  <a:srgbClr val="1B786E"/>
                </a:solidFill>
                <a:latin typeface="Comic Sans MS"/>
                <a:ea typeface="Comic Sans MS"/>
                <a:cs typeface="Comic Sans MS"/>
                <a:sym typeface="Comic Sans MS"/>
              </a:rPr>
              <a:t>-ioslides</a:t>
            </a:r>
            <a:endParaRPr b="1" sz="2100">
              <a:solidFill>
                <a:srgbClr val="1B786E"/>
              </a:solidFill>
              <a:latin typeface="Comic Sans MS"/>
              <a:ea typeface="Comic Sans MS"/>
              <a:cs typeface="Comic Sans MS"/>
              <a:sym typeface="Comic Sans MS"/>
            </a:endParaRPr>
          </a:p>
          <a:p>
            <a:pPr indent="0" lvl="0" marL="0" rtl="0" algn="l">
              <a:lnSpc>
                <a:spcPct val="115000"/>
              </a:lnSpc>
              <a:spcBef>
                <a:spcPts val="2200"/>
              </a:spcBef>
              <a:spcAft>
                <a:spcPts val="0"/>
              </a:spcAft>
              <a:buNone/>
            </a:pPr>
            <a:r>
              <a:rPr b="1" lang="en-CA" sz="2100">
                <a:solidFill>
                  <a:srgbClr val="1B786E"/>
                </a:solidFill>
                <a:latin typeface="Comic Sans MS"/>
                <a:ea typeface="Comic Sans MS"/>
                <a:cs typeface="Comic Sans MS"/>
                <a:sym typeface="Comic Sans MS"/>
              </a:rPr>
              <a:t>-Slidy</a:t>
            </a:r>
            <a:endParaRPr b="1" sz="2100">
              <a:solidFill>
                <a:srgbClr val="1B786E"/>
              </a:solidFill>
              <a:latin typeface="Comic Sans MS"/>
              <a:ea typeface="Comic Sans MS"/>
              <a:cs typeface="Comic Sans MS"/>
              <a:sym typeface="Comic Sans MS"/>
            </a:endParaRPr>
          </a:p>
          <a:p>
            <a:pPr indent="0" lvl="0" marL="0" rtl="0" algn="l">
              <a:lnSpc>
                <a:spcPct val="115000"/>
              </a:lnSpc>
              <a:spcBef>
                <a:spcPts val="2200"/>
              </a:spcBef>
              <a:spcAft>
                <a:spcPts val="0"/>
              </a:spcAft>
              <a:buNone/>
            </a:pPr>
            <a:r>
              <a:rPr b="1" lang="en-CA" sz="2100">
                <a:solidFill>
                  <a:srgbClr val="1B786E"/>
                </a:solidFill>
                <a:latin typeface="Comic Sans MS"/>
                <a:ea typeface="Comic Sans MS"/>
                <a:cs typeface="Comic Sans MS"/>
                <a:sym typeface="Comic Sans MS"/>
              </a:rPr>
              <a:t>-Beamer</a:t>
            </a:r>
            <a:endParaRPr b="1" sz="2100">
              <a:solidFill>
                <a:srgbClr val="1B786E"/>
              </a:solidFill>
              <a:latin typeface="Comic Sans MS"/>
              <a:ea typeface="Comic Sans MS"/>
              <a:cs typeface="Comic Sans MS"/>
              <a:sym typeface="Comic Sans MS"/>
            </a:endParaRPr>
          </a:p>
          <a:p>
            <a:pPr indent="0" lvl="0" marL="0" rtl="0" algn="l">
              <a:lnSpc>
                <a:spcPct val="115000"/>
              </a:lnSpc>
              <a:spcBef>
                <a:spcPts val="2200"/>
              </a:spcBef>
              <a:spcAft>
                <a:spcPts val="1400"/>
              </a:spcAft>
              <a:buNone/>
            </a:pPr>
            <a:r>
              <a:rPr b="1" lang="en-CA" sz="2100">
                <a:solidFill>
                  <a:srgbClr val="1B786E"/>
                </a:solidFill>
                <a:latin typeface="Comic Sans MS"/>
                <a:ea typeface="Comic Sans MS"/>
                <a:cs typeface="Comic Sans MS"/>
                <a:sym typeface="Comic Sans MS"/>
              </a:rPr>
              <a:t>-PowerPoint</a:t>
            </a:r>
            <a:endParaRPr b="1" sz="2100">
              <a:solidFill>
                <a:srgbClr val="1B786E"/>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cd465b1640_0_112"/>
          <p:cNvSpPr txBox="1"/>
          <p:nvPr>
            <p:ph idx="1" type="body"/>
          </p:nvPr>
        </p:nvSpPr>
        <p:spPr>
          <a:xfrm>
            <a:off x="523950" y="4935100"/>
            <a:ext cx="8096100" cy="1096500"/>
          </a:xfrm>
          <a:prstGeom prst="rect">
            <a:avLst/>
          </a:prstGeom>
        </p:spPr>
        <p:txBody>
          <a:bodyPr anchorCtr="0" anchor="t" bIns="45700" lIns="91425" spcFirstLastPara="1" rIns="91425" wrap="square" tIns="45700">
            <a:noAutofit/>
          </a:bodyPr>
          <a:lstStyle/>
          <a:p>
            <a:pPr indent="0" lvl="0" marL="0" rtl="0" algn="l">
              <a:lnSpc>
                <a:spcPct val="90000"/>
              </a:lnSpc>
              <a:spcBef>
                <a:spcPts val="1600"/>
              </a:spcBef>
              <a:spcAft>
                <a:spcPts val="0"/>
              </a:spcAft>
              <a:buSzPts val="358"/>
              <a:buNone/>
            </a:pPr>
            <a:r>
              <a:rPr lang="en-CA" sz="2026">
                <a:solidFill>
                  <a:srgbClr val="333333"/>
                </a:solidFill>
                <a:highlight>
                  <a:srgbClr val="FFFFFF"/>
                </a:highlight>
                <a:latin typeface="Courier New"/>
                <a:ea typeface="Courier New"/>
                <a:cs typeface="Courier New"/>
                <a:sym typeface="Courier New"/>
              </a:rPr>
              <a:t>flexdashboard </a:t>
            </a:r>
            <a:r>
              <a:rPr b="1" lang="en-CA" sz="2026">
                <a:solidFill>
                  <a:srgbClr val="333333"/>
                </a:solidFill>
                <a:highlight>
                  <a:srgbClr val="FFFFFF"/>
                </a:highlight>
                <a:latin typeface="Comic Sans MS"/>
                <a:ea typeface="Comic Sans MS"/>
                <a:cs typeface="Comic Sans MS"/>
                <a:sym typeface="Comic Sans MS"/>
              </a:rPr>
              <a:t>Examples:</a:t>
            </a:r>
            <a:endParaRPr b="1" sz="2026">
              <a:solidFill>
                <a:srgbClr val="333333"/>
              </a:solidFill>
              <a:highlight>
                <a:srgbClr val="FFFFFF"/>
              </a:highlight>
              <a:latin typeface="Comic Sans MS"/>
              <a:ea typeface="Comic Sans MS"/>
              <a:cs typeface="Comic Sans MS"/>
              <a:sym typeface="Comic Sans MS"/>
            </a:endParaRPr>
          </a:p>
          <a:p>
            <a:pPr indent="0" lvl="0" marL="0" rtl="0" algn="l">
              <a:lnSpc>
                <a:spcPct val="90000"/>
              </a:lnSpc>
              <a:spcBef>
                <a:spcPts val="1600"/>
              </a:spcBef>
              <a:spcAft>
                <a:spcPts val="0"/>
              </a:spcAft>
              <a:buSzPts val="358"/>
              <a:buNone/>
            </a:pPr>
            <a:r>
              <a:rPr b="1" lang="en-CA" sz="1679" u="sng">
                <a:solidFill>
                  <a:schemeClr val="hlink"/>
                </a:solidFill>
                <a:latin typeface="Comic Sans MS"/>
                <a:ea typeface="Comic Sans MS"/>
                <a:cs typeface="Comic Sans MS"/>
                <a:sym typeface="Comic Sans MS"/>
                <a:hlinkClick r:id="rId3"/>
              </a:rPr>
              <a:t>https://rmarkdown.rstudio.com/flexdashboard/examples.html</a:t>
            </a:r>
            <a:endParaRPr b="1" sz="1679">
              <a:latin typeface="Comic Sans MS"/>
              <a:ea typeface="Comic Sans MS"/>
              <a:cs typeface="Comic Sans MS"/>
              <a:sym typeface="Comic Sans MS"/>
            </a:endParaRPr>
          </a:p>
          <a:p>
            <a:pPr indent="0" lvl="0" marL="0" rtl="0" algn="l">
              <a:lnSpc>
                <a:spcPct val="90000"/>
              </a:lnSpc>
              <a:spcBef>
                <a:spcPts val="1600"/>
              </a:spcBef>
              <a:spcAft>
                <a:spcPts val="0"/>
              </a:spcAft>
              <a:buSzPts val="358"/>
              <a:buNone/>
            </a:pPr>
            <a:r>
              <a:t/>
            </a:r>
            <a:endParaRPr b="1" sz="1679"/>
          </a:p>
          <a:p>
            <a:pPr indent="0" lvl="0" marL="0" rtl="0" algn="l">
              <a:lnSpc>
                <a:spcPct val="70000"/>
              </a:lnSpc>
              <a:spcBef>
                <a:spcPts val="1000"/>
              </a:spcBef>
              <a:spcAft>
                <a:spcPts val="0"/>
              </a:spcAft>
              <a:buSzPts val="358"/>
              <a:buNone/>
            </a:pPr>
            <a:r>
              <a:t/>
            </a:r>
            <a:endParaRPr sz="1679"/>
          </a:p>
        </p:txBody>
      </p:sp>
      <p:sp>
        <p:nvSpPr>
          <p:cNvPr id="118" name="Google Shape;118;gcd465b1640_0_112"/>
          <p:cNvSpPr txBox="1"/>
          <p:nvPr/>
        </p:nvSpPr>
        <p:spPr>
          <a:xfrm>
            <a:off x="290850" y="1192125"/>
            <a:ext cx="7992600" cy="38091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Clr>
                <a:srgbClr val="333333"/>
              </a:buClr>
              <a:buSzPts val="1900"/>
              <a:buFont typeface="Comic Sans MS"/>
              <a:buChar char="●"/>
            </a:pPr>
            <a:r>
              <a:rPr lang="en-CA" sz="1900">
                <a:solidFill>
                  <a:srgbClr val="333333"/>
                </a:solidFill>
                <a:highlight>
                  <a:srgbClr val="FFFFFF"/>
                </a:highlight>
                <a:latin typeface="Comic Sans MS"/>
                <a:ea typeface="Comic Sans MS"/>
                <a:cs typeface="Comic Sans MS"/>
                <a:sym typeface="Comic Sans MS"/>
              </a:rPr>
              <a:t>Dashboards are usually used to </a:t>
            </a:r>
            <a:r>
              <a:rPr lang="en-CA" sz="1900">
                <a:solidFill>
                  <a:srgbClr val="333333"/>
                </a:solidFill>
                <a:highlight>
                  <a:srgbClr val="FFFFFF"/>
                </a:highlight>
                <a:latin typeface="Comic Sans MS"/>
                <a:ea typeface="Comic Sans MS"/>
                <a:cs typeface="Comic Sans MS"/>
                <a:sym typeface="Comic Sans MS"/>
              </a:rPr>
              <a:t>highlight brief and key summaries of any research project. </a:t>
            </a:r>
            <a:endParaRPr sz="1900">
              <a:solidFill>
                <a:srgbClr val="333333"/>
              </a:solidFill>
              <a:highlight>
                <a:srgbClr val="FFFFFF"/>
              </a:highlight>
              <a:latin typeface="Comic Sans MS"/>
              <a:ea typeface="Comic Sans MS"/>
              <a:cs typeface="Comic Sans MS"/>
              <a:sym typeface="Comic Sans MS"/>
            </a:endParaRPr>
          </a:p>
          <a:p>
            <a:pPr indent="0" lvl="0" marL="457200" rtl="0" algn="l">
              <a:lnSpc>
                <a:spcPct val="115000"/>
              </a:lnSpc>
              <a:spcBef>
                <a:spcPts val="1000"/>
              </a:spcBef>
              <a:spcAft>
                <a:spcPts val="0"/>
              </a:spcAft>
              <a:buNone/>
            </a:pPr>
            <a:r>
              <a:t/>
            </a:r>
            <a:endParaRPr sz="1900">
              <a:solidFill>
                <a:srgbClr val="333333"/>
              </a:solidFill>
              <a:highlight>
                <a:srgbClr val="FFFFFF"/>
              </a:highlight>
              <a:latin typeface="Comic Sans MS"/>
              <a:ea typeface="Comic Sans MS"/>
              <a:cs typeface="Comic Sans MS"/>
              <a:sym typeface="Comic Sans MS"/>
            </a:endParaRPr>
          </a:p>
          <a:p>
            <a:pPr indent="-349250" lvl="0" marL="457200" rtl="0" algn="l">
              <a:lnSpc>
                <a:spcPct val="115000"/>
              </a:lnSpc>
              <a:spcBef>
                <a:spcPts val="1000"/>
              </a:spcBef>
              <a:spcAft>
                <a:spcPts val="0"/>
              </a:spcAft>
              <a:buClr>
                <a:srgbClr val="333333"/>
              </a:buClr>
              <a:buSzPts val="1900"/>
              <a:buFont typeface="Comic Sans MS"/>
              <a:buChar char="●"/>
            </a:pPr>
            <a:r>
              <a:rPr lang="en-CA" sz="1900">
                <a:solidFill>
                  <a:srgbClr val="333333"/>
                </a:solidFill>
                <a:highlight>
                  <a:srgbClr val="FFFFFF"/>
                </a:highlight>
                <a:latin typeface="Comic Sans MS"/>
                <a:ea typeface="Comic Sans MS"/>
                <a:cs typeface="Comic Sans MS"/>
                <a:sym typeface="Comic Sans MS"/>
              </a:rPr>
              <a:t>You can present your work in a grid-based layout (components arranged in boxes of various sizes).</a:t>
            </a:r>
            <a:endParaRPr sz="1900">
              <a:solidFill>
                <a:srgbClr val="333333"/>
              </a:solidFill>
              <a:highlight>
                <a:srgbClr val="FFFFFF"/>
              </a:highlight>
              <a:latin typeface="Comic Sans MS"/>
              <a:ea typeface="Comic Sans MS"/>
              <a:cs typeface="Comic Sans MS"/>
              <a:sym typeface="Comic Sans MS"/>
            </a:endParaRPr>
          </a:p>
          <a:p>
            <a:pPr indent="0" lvl="0" marL="457200" rtl="0" algn="l">
              <a:lnSpc>
                <a:spcPct val="115000"/>
              </a:lnSpc>
              <a:spcBef>
                <a:spcPts val="1000"/>
              </a:spcBef>
              <a:spcAft>
                <a:spcPts val="0"/>
              </a:spcAft>
              <a:buNone/>
            </a:pPr>
            <a:r>
              <a:t/>
            </a:r>
            <a:endParaRPr sz="1900">
              <a:solidFill>
                <a:srgbClr val="333333"/>
              </a:solidFill>
              <a:highlight>
                <a:srgbClr val="FFFFFF"/>
              </a:highlight>
              <a:latin typeface="Comic Sans MS"/>
              <a:ea typeface="Comic Sans MS"/>
              <a:cs typeface="Comic Sans MS"/>
              <a:sym typeface="Comic Sans MS"/>
            </a:endParaRPr>
          </a:p>
          <a:p>
            <a:pPr indent="-349250" lvl="0" marL="457200" rtl="0" algn="l">
              <a:lnSpc>
                <a:spcPct val="115000"/>
              </a:lnSpc>
              <a:spcBef>
                <a:spcPts val="1000"/>
              </a:spcBef>
              <a:spcAft>
                <a:spcPts val="0"/>
              </a:spcAft>
              <a:buClr>
                <a:srgbClr val="333333"/>
              </a:buClr>
              <a:buSzPts val="1900"/>
              <a:buFont typeface="Comic Sans MS"/>
              <a:buChar char="●"/>
            </a:pPr>
            <a:r>
              <a:rPr lang="en-CA" sz="1900">
                <a:solidFill>
                  <a:srgbClr val="333333"/>
                </a:solidFill>
                <a:highlight>
                  <a:srgbClr val="FFFFFF"/>
                </a:highlight>
                <a:latin typeface="Comic Sans MS"/>
                <a:ea typeface="Comic Sans MS"/>
                <a:cs typeface="Comic Sans MS"/>
                <a:sym typeface="Comic Sans MS"/>
              </a:rPr>
              <a:t>The `</a:t>
            </a:r>
            <a:r>
              <a:rPr lang="en-CA" sz="1900">
                <a:solidFill>
                  <a:srgbClr val="333333"/>
                </a:solidFill>
                <a:highlight>
                  <a:srgbClr val="FFFFFF"/>
                </a:highlight>
                <a:latin typeface="Courier New"/>
                <a:ea typeface="Courier New"/>
                <a:cs typeface="Courier New"/>
                <a:sym typeface="Courier New"/>
              </a:rPr>
              <a:t>flexdashboard</a:t>
            </a:r>
            <a:r>
              <a:rPr lang="en-CA" sz="1900">
                <a:solidFill>
                  <a:srgbClr val="333333"/>
                </a:solidFill>
                <a:highlight>
                  <a:srgbClr val="FFFFFF"/>
                </a:highlight>
                <a:latin typeface="Comic Sans MS"/>
                <a:ea typeface="Comic Sans MS"/>
                <a:cs typeface="Comic Sans MS"/>
                <a:sym typeface="Comic Sans MS"/>
              </a:rPr>
              <a:t>` package in R allows you to publish any related data visualizations as a dashboard.</a:t>
            </a:r>
            <a:endParaRPr sz="1900">
              <a:solidFill>
                <a:srgbClr val="333333"/>
              </a:solidFill>
              <a:highlight>
                <a:srgbClr val="FFFFFF"/>
              </a:highlight>
              <a:latin typeface="Comic Sans MS"/>
              <a:ea typeface="Comic Sans MS"/>
              <a:cs typeface="Comic Sans MS"/>
              <a:sym typeface="Comic Sans MS"/>
            </a:endParaRPr>
          </a:p>
          <a:p>
            <a:pPr indent="0" lvl="0" marL="0" rtl="0" algn="l">
              <a:lnSpc>
                <a:spcPct val="115000"/>
              </a:lnSpc>
              <a:spcBef>
                <a:spcPts val="1000"/>
              </a:spcBef>
              <a:spcAft>
                <a:spcPts val="1900"/>
              </a:spcAft>
              <a:buNone/>
            </a:pPr>
            <a:r>
              <a:t/>
            </a:r>
            <a:endParaRPr sz="1900">
              <a:solidFill>
                <a:srgbClr val="333333"/>
              </a:solidFill>
              <a:highlight>
                <a:srgbClr val="FFFFFF"/>
              </a:highlight>
              <a:latin typeface="Comic Sans MS"/>
              <a:ea typeface="Comic Sans MS"/>
              <a:cs typeface="Comic Sans MS"/>
              <a:sym typeface="Comic Sans MS"/>
            </a:endParaRPr>
          </a:p>
        </p:txBody>
      </p:sp>
      <p:sp>
        <p:nvSpPr>
          <p:cNvPr id="119" name="Google Shape;119;gcd465b1640_0_112"/>
          <p:cNvSpPr txBox="1"/>
          <p:nvPr>
            <p:ph type="title"/>
          </p:nvPr>
        </p:nvSpPr>
        <p:spPr>
          <a:xfrm>
            <a:off x="290850" y="119350"/>
            <a:ext cx="8749800" cy="738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CA" sz="4000">
                <a:solidFill>
                  <a:srgbClr val="76A5AF"/>
                </a:solidFill>
                <a:latin typeface="CG Times"/>
                <a:ea typeface="CG Times"/>
                <a:cs typeface="CG Times"/>
                <a:sym typeface="CG Times"/>
              </a:rPr>
              <a:t>Dashboard (using </a:t>
            </a:r>
            <a:r>
              <a:rPr lang="en-CA" sz="4000">
                <a:solidFill>
                  <a:srgbClr val="76A5AF"/>
                </a:solidFill>
                <a:latin typeface="Courier New"/>
                <a:ea typeface="Courier New"/>
                <a:cs typeface="Courier New"/>
                <a:sym typeface="Courier New"/>
              </a:rPr>
              <a:t>flexdashboard</a:t>
            </a:r>
            <a:r>
              <a:rPr b="1" lang="en-CA" sz="4000">
                <a:solidFill>
                  <a:srgbClr val="76A5AF"/>
                </a:solidFill>
                <a:latin typeface="CG Times"/>
                <a:ea typeface="CG Times"/>
                <a:cs typeface="CG Times"/>
                <a:sym typeface="CG Times"/>
              </a:rPr>
              <a:t>)</a:t>
            </a:r>
            <a:endParaRPr b="1" sz="4000">
              <a:solidFill>
                <a:srgbClr val="76A5AF"/>
              </a:solidFill>
              <a:latin typeface="CG Times"/>
              <a:ea typeface="CG Times"/>
              <a:cs typeface="CG Times"/>
              <a:sym typeface="CG Times"/>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Bleu vert">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2019-07-29T14:54:16Z</dcterms:created>
  <dc:creator>Rachade Hmamouchi</dc:creator>
</cp:coreProperties>
</file>