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79" r:id="rId4"/>
    <p:sldId id="280" r:id="rId5"/>
    <p:sldId id="281" r:id="rId6"/>
    <p:sldId id="282" r:id="rId7"/>
    <p:sldId id="283" r:id="rId8"/>
    <p:sldId id="284" r:id="rId9"/>
    <p:sldId id="285" r:id="rId10"/>
    <p:sldId id="286" r:id="rId11"/>
    <p:sldId id="287" r:id="rId12"/>
    <p:sldId id="288" r:id="rId13"/>
    <p:sldId id="289" r:id="rId14"/>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3931" autoAdjust="0"/>
  </p:normalViewPr>
  <p:slideViewPr>
    <p:cSldViewPr snapToGrid="0">
      <p:cViewPr varScale="1">
        <p:scale>
          <a:sx n="64" d="100"/>
          <a:sy n="64" d="100"/>
        </p:scale>
        <p:origin x="7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E4FB3-B0EA-4548-9C8D-B20354F60B32}" type="datetimeFigureOut">
              <a:rPr lang="es-CR" smtClean="0"/>
              <a:t>21/03/2017</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B9D196-E752-4694-A3C7-724084A3DC7A}" type="slidenum">
              <a:rPr lang="es-CR" smtClean="0"/>
              <a:t>‹Nº›</a:t>
            </a:fld>
            <a:endParaRPr lang="es-CR"/>
          </a:p>
        </p:txBody>
      </p:sp>
    </p:spTree>
    <p:extLst>
      <p:ext uri="{BB962C8B-B14F-4D97-AF65-F5344CB8AC3E}">
        <p14:creationId xmlns:p14="http://schemas.microsoft.com/office/powerpoint/2010/main" val="1306075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142E2C0-F492-41D1-8A4D-B27062CCA24D}" type="datetimeFigureOut">
              <a:rPr lang="es-CR" smtClean="0"/>
              <a:t>21/03/2017</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C39D290-8821-436E-94EE-D317B6B5EB18}" type="slidenum">
              <a:rPr lang="es-CR" smtClean="0"/>
              <a:t>‹Nº›</a:t>
            </a:fld>
            <a:endParaRPr lang="es-C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47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142E2C0-F492-41D1-8A4D-B27062CCA24D}" type="datetimeFigureOut">
              <a:rPr lang="es-CR" smtClean="0"/>
              <a:t>21/03/2017</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C39D290-8821-436E-94EE-D317B6B5EB18}" type="slidenum">
              <a:rPr lang="es-CR" smtClean="0"/>
              <a:t>‹Nº›</a:t>
            </a:fld>
            <a:endParaRPr lang="es-CR"/>
          </a:p>
        </p:txBody>
      </p:sp>
    </p:spTree>
    <p:extLst>
      <p:ext uri="{BB962C8B-B14F-4D97-AF65-F5344CB8AC3E}">
        <p14:creationId xmlns:p14="http://schemas.microsoft.com/office/powerpoint/2010/main" val="292671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142E2C0-F492-41D1-8A4D-B27062CCA24D}" type="datetimeFigureOut">
              <a:rPr lang="es-CR" smtClean="0"/>
              <a:t>21/03/2017</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C39D290-8821-436E-94EE-D317B6B5EB18}" type="slidenum">
              <a:rPr lang="es-CR" smtClean="0"/>
              <a:t>‹Nº›</a:t>
            </a:fld>
            <a:endParaRPr lang="es-CR"/>
          </a:p>
        </p:txBody>
      </p:sp>
    </p:spTree>
    <p:extLst>
      <p:ext uri="{BB962C8B-B14F-4D97-AF65-F5344CB8AC3E}">
        <p14:creationId xmlns:p14="http://schemas.microsoft.com/office/powerpoint/2010/main" val="413083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142E2C0-F492-41D1-8A4D-B27062CCA24D}" type="datetimeFigureOut">
              <a:rPr lang="es-CR" smtClean="0"/>
              <a:t>21/03/2017</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C39D290-8821-436E-94EE-D317B6B5EB18}" type="slidenum">
              <a:rPr lang="es-CR" smtClean="0"/>
              <a:t>‹Nº›</a:t>
            </a:fld>
            <a:endParaRPr lang="es-CR"/>
          </a:p>
        </p:txBody>
      </p:sp>
    </p:spTree>
    <p:extLst>
      <p:ext uri="{BB962C8B-B14F-4D97-AF65-F5344CB8AC3E}">
        <p14:creationId xmlns:p14="http://schemas.microsoft.com/office/powerpoint/2010/main" val="77278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D142E2C0-F492-41D1-8A4D-B27062CCA24D}" type="datetimeFigureOut">
              <a:rPr lang="es-CR" smtClean="0"/>
              <a:t>21/03/2017</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C39D290-8821-436E-94EE-D317B6B5EB18}" type="slidenum">
              <a:rPr lang="es-CR" smtClean="0"/>
              <a:t>‹Nº›</a:t>
            </a:fld>
            <a:endParaRPr lang="es-C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20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142E2C0-F492-41D1-8A4D-B27062CCA24D}" type="datetimeFigureOut">
              <a:rPr lang="es-CR" smtClean="0"/>
              <a:t>21/03/2017</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1C39D290-8821-436E-94EE-D317B6B5EB18}" type="slidenum">
              <a:rPr lang="es-CR" smtClean="0"/>
              <a:t>‹Nº›</a:t>
            </a:fld>
            <a:endParaRPr lang="es-CR"/>
          </a:p>
        </p:txBody>
      </p:sp>
    </p:spTree>
    <p:extLst>
      <p:ext uri="{BB962C8B-B14F-4D97-AF65-F5344CB8AC3E}">
        <p14:creationId xmlns:p14="http://schemas.microsoft.com/office/powerpoint/2010/main" val="296161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142E2C0-F492-41D1-8A4D-B27062CCA24D}" type="datetimeFigureOut">
              <a:rPr lang="es-CR" smtClean="0"/>
              <a:t>21/03/2017</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1C39D290-8821-436E-94EE-D317B6B5EB18}" type="slidenum">
              <a:rPr lang="es-CR" smtClean="0"/>
              <a:t>‹Nº›</a:t>
            </a:fld>
            <a:endParaRPr lang="es-CR"/>
          </a:p>
        </p:txBody>
      </p:sp>
    </p:spTree>
    <p:extLst>
      <p:ext uri="{BB962C8B-B14F-4D97-AF65-F5344CB8AC3E}">
        <p14:creationId xmlns:p14="http://schemas.microsoft.com/office/powerpoint/2010/main" val="140659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142E2C0-F492-41D1-8A4D-B27062CCA24D}" type="datetimeFigureOut">
              <a:rPr lang="es-CR" smtClean="0"/>
              <a:t>21/03/2017</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1C39D290-8821-436E-94EE-D317B6B5EB18}" type="slidenum">
              <a:rPr lang="es-CR" smtClean="0"/>
              <a:t>‹Nº›</a:t>
            </a:fld>
            <a:endParaRPr lang="es-CR"/>
          </a:p>
        </p:txBody>
      </p:sp>
    </p:spTree>
    <p:extLst>
      <p:ext uri="{BB962C8B-B14F-4D97-AF65-F5344CB8AC3E}">
        <p14:creationId xmlns:p14="http://schemas.microsoft.com/office/powerpoint/2010/main" val="358397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42E2C0-F492-41D1-8A4D-B27062CCA24D}" type="datetimeFigureOut">
              <a:rPr lang="es-CR" smtClean="0"/>
              <a:t>21/03/2017</a:t>
            </a:fld>
            <a:endParaRPr lang="es-C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R"/>
          </a:p>
        </p:txBody>
      </p:sp>
      <p:sp>
        <p:nvSpPr>
          <p:cNvPr id="9" name="Slide Number Placeholder 8"/>
          <p:cNvSpPr>
            <a:spLocks noGrp="1"/>
          </p:cNvSpPr>
          <p:nvPr>
            <p:ph type="sldNum" sz="quarter" idx="12"/>
          </p:nvPr>
        </p:nvSpPr>
        <p:spPr/>
        <p:txBody>
          <a:bodyPr/>
          <a:lstStyle/>
          <a:p>
            <a:fld id="{1C39D290-8821-436E-94EE-D317B6B5EB18}" type="slidenum">
              <a:rPr lang="es-CR" smtClean="0"/>
              <a:t>‹Nº›</a:t>
            </a:fld>
            <a:endParaRPr lang="es-CR"/>
          </a:p>
        </p:txBody>
      </p:sp>
    </p:spTree>
    <p:extLst>
      <p:ext uri="{BB962C8B-B14F-4D97-AF65-F5344CB8AC3E}">
        <p14:creationId xmlns:p14="http://schemas.microsoft.com/office/powerpoint/2010/main" val="415534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42E2C0-F492-41D1-8A4D-B27062CCA24D}" type="datetimeFigureOut">
              <a:rPr lang="es-CR" smtClean="0"/>
              <a:t>21/03/2017</a:t>
            </a:fld>
            <a:endParaRPr lang="es-C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C39D290-8821-436E-94EE-D317B6B5EB18}" type="slidenum">
              <a:rPr lang="es-CR" smtClean="0"/>
              <a:t>‹Nº›</a:t>
            </a:fld>
            <a:endParaRPr lang="es-CR"/>
          </a:p>
        </p:txBody>
      </p:sp>
    </p:spTree>
    <p:extLst>
      <p:ext uri="{BB962C8B-B14F-4D97-AF65-F5344CB8AC3E}">
        <p14:creationId xmlns:p14="http://schemas.microsoft.com/office/powerpoint/2010/main" val="1153961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D142E2C0-F492-41D1-8A4D-B27062CCA24D}" type="datetimeFigureOut">
              <a:rPr lang="es-CR" smtClean="0"/>
              <a:t>21/03/2017</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1C39D290-8821-436E-94EE-D317B6B5EB18}" type="slidenum">
              <a:rPr lang="es-CR" smtClean="0"/>
              <a:t>‹Nº›</a:t>
            </a:fld>
            <a:endParaRPr lang="es-CR"/>
          </a:p>
        </p:txBody>
      </p:sp>
    </p:spTree>
    <p:extLst>
      <p:ext uri="{BB962C8B-B14F-4D97-AF65-F5344CB8AC3E}">
        <p14:creationId xmlns:p14="http://schemas.microsoft.com/office/powerpoint/2010/main" val="271753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142E2C0-F492-41D1-8A4D-B27062CCA24D}" type="datetimeFigureOut">
              <a:rPr lang="es-CR" smtClean="0"/>
              <a:t>21/03/2017</a:t>
            </a:fld>
            <a:endParaRPr lang="es-C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C39D290-8821-436E-94EE-D317B6B5EB18}" type="slidenum">
              <a:rPr lang="es-CR" smtClean="0"/>
              <a:t>‹Nº›</a:t>
            </a:fld>
            <a:endParaRPr lang="es-C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5218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74453" y="1371600"/>
            <a:ext cx="11326483" cy="2363638"/>
          </a:xfrm>
        </p:spPr>
        <p:txBody>
          <a:bodyPr anchor="ctr">
            <a:normAutofit/>
          </a:bodyPr>
          <a:lstStyle/>
          <a:p>
            <a:pPr algn="ctr"/>
            <a:r>
              <a:rPr lang="es-CR" sz="5400" dirty="0">
                <a:latin typeface="Times New Roman" panose="02020603050405020304" pitchFamily="18" charset="0"/>
                <a:cs typeface="Times New Roman" panose="02020603050405020304" pitchFamily="18" charset="0"/>
              </a:rPr>
              <a:t>Manual de Usuarios Tarea Programada Algebra Lineal</a:t>
            </a:r>
          </a:p>
        </p:txBody>
      </p:sp>
      <p:sp>
        <p:nvSpPr>
          <p:cNvPr id="3" name="Subtítulo 2"/>
          <p:cNvSpPr>
            <a:spLocks noGrp="1"/>
          </p:cNvSpPr>
          <p:nvPr>
            <p:ph type="subTitle" idx="1"/>
          </p:nvPr>
        </p:nvSpPr>
        <p:spPr>
          <a:xfrm>
            <a:off x="1100051" y="4002657"/>
            <a:ext cx="10058400" cy="2109908"/>
          </a:xfrm>
        </p:spPr>
        <p:txBody>
          <a:bodyPr>
            <a:normAutofit fontScale="92500" lnSpcReduction="20000"/>
          </a:bodyPr>
          <a:lstStyle/>
          <a:p>
            <a:r>
              <a:rPr lang="es-CR" b="1" spc="0" dirty="0">
                <a:latin typeface="Times New Roman" panose="02020603050405020304" pitchFamily="18" charset="0"/>
                <a:cs typeface="Times New Roman" panose="02020603050405020304" pitchFamily="18" charset="0"/>
              </a:rPr>
              <a:t>Estudiantes</a:t>
            </a:r>
          </a:p>
          <a:p>
            <a:r>
              <a:rPr lang="es-CR" cap="none" spc="0" dirty="0" err="1">
                <a:latin typeface="Times New Roman" panose="02020603050405020304" pitchFamily="18" charset="0"/>
                <a:cs typeface="Times New Roman" panose="02020603050405020304" pitchFamily="18" charset="0"/>
              </a:rPr>
              <a:t>Kembly</a:t>
            </a:r>
            <a:r>
              <a:rPr lang="es-CR" cap="none" spc="0" dirty="0">
                <a:latin typeface="Times New Roman" panose="02020603050405020304" pitchFamily="18" charset="0"/>
                <a:cs typeface="Times New Roman" panose="02020603050405020304" pitchFamily="18" charset="0"/>
              </a:rPr>
              <a:t> Quirós Araya.</a:t>
            </a:r>
          </a:p>
          <a:p>
            <a:r>
              <a:rPr lang="es-CR" cap="none" spc="0" dirty="0" err="1">
                <a:latin typeface="Times New Roman" panose="02020603050405020304" pitchFamily="18" charset="0"/>
                <a:cs typeface="Times New Roman" panose="02020603050405020304" pitchFamily="18" charset="0"/>
              </a:rPr>
              <a:t>Alberth</a:t>
            </a:r>
            <a:r>
              <a:rPr lang="es-CR" cap="none" spc="0" dirty="0">
                <a:latin typeface="Times New Roman" panose="02020603050405020304" pitchFamily="18" charset="0"/>
                <a:cs typeface="Times New Roman" panose="02020603050405020304" pitchFamily="18" charset="0"/>
              </a:rPr>
              <a:t> Salas Calero.</a:t>
            </a:r>
          </a:p>
          <a:p>
            <a:r>
              <a:rPr lang="es-CR" cap="none" spc="0" dirty="0" err="1">
                <a:latin typeface="Times New Roman" panose="02020603050405020304" pitchFamily="18" charset="0"/>
                <a:cs typeface="Times New Roman" panose="02020603050405020304" pitchFamily="18" charset="0"/>
              </a:rPr>
              <a:t>Keslerth</a:t>
            </a:r>
            <a:r>
              <a:rPr lang="es-CR" cap="none" spc="0" dirty="0">
                <a:latin typeface="Times New Roman" panose="02020603050405020304" pitchFamily="18" charset="0"/>
                <a:cs typeface="Times New Roman" panose="02020603050405020304" pitchFamily="18" charset="0"/>
              </a:rPr>
              <a:t> </a:t>
            </a:r>
            <a:r>
              <a:rPr lang="es-CR" cap="none" spc="0" dirty="0" err="1">
                <a:latin typeface="Times New Roman" panose="02020603050405020304" pitchFamily="18" charset="0"/>
                <a:cs typeface="Times New Roman" panose="02020603050405020304" pitchFamily="18" charset="0"/>
              </a:rPr>
              <a:t>Calderon</a:t>
            </a:r>
            <a:r>
              <a:rPr lang="es-CR" cap="none" spc="0" dirty="0">
                <a:latin typeface="Times New Roman" panose="02020603050405020304" pitchFamily="18" charset="0"/>
                <a:cs typeface="Times New Roman" panose="02020603050405020304" pitchFamily="18" charset="0"/>
              </a:rPr>
              <a:t> </a:t>
            </a:r>
            <a:r>
              <a:rPr lang="es-CR" cap="none" spc="0" dirty="0" err="1">
                <a:latin typeface="Times New Roman" panose="02020603050405020304" pitchFamily="18" charset="0"/>
                <a:cs typeface="Times New Roman" panose="02020603050405020304" pitchFamily="18" charset="0"/>
              </a:rPr>
              <a:t>Artavia</a:t>
            </a:r>
            <a:r>
              <a:rPr lang="es-CR" cap="none" spc="0" dirty="0">
                <a:latin typeface="Times New Roman" panose="02020603050405020304" pitchFamily="18" charset="0"/>
                <a:cs typeface="Times New Roman" panose="02020603050405020304" pitchFamily="18" charset="0"/>
              </a:rPr>
              <a:t>.</a:t>
            </a:r>
          </a:p>
          <a:p>
            <a:r>
              <a:rPr lang="es-CR" cap="none" spc="0" dirty="0">
                <a:latin typeface="Times New Roman" panose="02020603050405020304" pitchFamily="18" charset="0"/>
                <a:cs typeface="Times New Roman" panose="02020603050405020304" pitchFamily="18" charset="0"/>
              </a:rPr>
              <a:t>Eliomar Rodríguez Arguedas.</a:t>
            </a:r>
          </a:p>
        </p:txBody>
      </p:sp>
      <p:sp>
        <p:nvSpPr>
          <p:cNvPr id="4" name="CuadroTexto 3"/>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sp>
        <p:nvSpPr>
          <p:cNvPr id="6" name="CuadroTexto 5"/>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pic>
        <p:nvPicPr>
          <p:cNvPr id="7" name="Picture 2" descr="Resultado de imagen para tec 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1713"/>
            <a:ext cx="3217653" cy="748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254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latin typeface="Times New Roman" panose="02020603050405020304" pitchFamily="18" charset="0"/>
                <a:cs typeface="Times New Roman" panose="02020603050405020304" pitchFamily="18" charset="0"/>
              </a:rPr>
              <a:t>Pasos para operación resta de matrices</a:t>
            </a:r>
            <a:endParaRPr lang="en-US"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Para </a:t>
            </a:r>
            <a:r>
              <a:rPr lang="en-US" dirty="0" err="1">
                <a:latin typeface="Times New Roman" panose="02020603050405020304" pitchFamily="18" charset="0"/>
                <a:cs typeface="Times New Roman" panose="02020603050405020304" pitchFamily="18" charset="0"/>
              </a:rPr>
              <a:t>poder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realizar</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operación</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restar</a:t>
            </a:r>
            <a:r>
              <a:rPr lang="en-US" dirty="0">
                <a:latin typeface="Times New Roman" panose="02020603050405020304" pitchFamily="18" charset="0"/>
                <a:cs typeface="Times New Roman" panose="02020603050405020304" pitchFamily="18" charset="0"/>
              </a:rPr>
              <a:t> dos matrices </a:t>
            </a:r>
            <a:r>
              <a:rPr lang="en-US" dirty="0" err="1">
                <a:latin typeface="Times New Roman" panose="02020603050405020304" pitchFamily="18" charset="0"/>
                <a:cs typeface="Times New Roman" panose="02020603050405020304" pitchFamily="18" charset="0"/>
              </a:rPr>
              <a:t>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necesario</a:t>
            </a:r>
            <a:r>
              <a:rPr lang="en-US" dirty="0">
                <a:latin typeface="Times New Roman" panose="02020603050405020304" pitchFamily="18" charset="0"/>
                <a:cs typeface="Times New Roman" panose="02020603050405020304" pitchFamily="18" charset="0"/>
              </a:rPr>
              <a:t> que </a:t>
            </a:r>
            <a:r>
              <a:rPr lang="en-US" dirty="0" err="1">
                <a:latin typeface="Times New Roman" panose="02020603050405020304" pitchFamily="18" charset="0"/>
                <a:cs typeface="Times New Roman" panose="02020603050405020304" pitchFamily="18" charset="0"/>
              </a:rPr>
              <a:t>los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tama</a:t>
            </a:r>
            <a:r>
              <a:rPr lang="es-CR" dirty="0" err="1">
                <a:latin typeface="Times New Roman" panose="02020603050405020304" pitchFamily="18" charset="0"/>
                <a:cs typeface="Times New Roman" panose="02020603050405020304" pitchFamily="18" charset="0"/>
              </a:rPr>
              <a:t>ños</a:t>
            </a:r>
            <a:r>
              <a:rPr lang="es-CR" dirty="0">
                <a:latin typeface="Times New Roman" panose="02020603050405020304" pitchFamily="18" charset="0"/>
                <a:cs typeface="Times New Roman" panose="02020603050405020304" pitchFamily="18" charset="0"/>
              </a:rPr>
              <a:t> de ambas matrices sean iguales tanto en filas como columnas.</a:t>
            </a:r>
          </a:p>
          <a:p>
            <a:r>
              <a:rPr lang="es-CR" dirty="0">
                <a:latin typeface="Times New Roman" panose="02020603050405020304" pitchFamily="18" charset="0"/>
                <a:cs typeface="Times New Roman" panose="02020603050405020304" pitchFamily="18" charset="0"/>
              </a:rPr>
              <a:t>Luego hay que seleccionar la opción de resta en la sección de operaciones, seguidamente hay que llenar la matriz con los números que deseamos ingresar. Por ultimo hay que seleccionar la manera en la que deseamos mostrar los resultado; ya sea paso a paso o el resultado final de una vez.</a:t>
            </a:r>
            <a:endParaRPr lang="en-US" dirty="0">
              <a:latin typeface="Times New Roman" panose="02020603050405020304" pitchFamily="18" charset="0"/>
              <a:cs typeface="Times New Roman" panose="02020603050405020304" pitchFamily="18" charset="0"/>
            </a:endParaRPr>
          </a:p>
        </p:txBody>
      </p:sp>
      <p:sp>
        <p:nvSpPr>
          <p:cNvPr id="4" name="CuadroTexto 3"/>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sp>
        <p:nvSpPr>
          <p:cNvPr id="5" name="CuadroTexto 4"/>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spTree>
    <p:extLst>
      <p:ext uri="{BB962C8B-B14F-4D97-AF65-F5344CB8AC3E}">
        <p14:creationId xmlns:p14="http://schemas.microsoft.com/office/powerpoint/2010/main" val="167341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n-US"/>
          </a:p>
        </p:txBody>
      </p:sp>
      <p:sp>
        <p:nvSpPr>
          <p:cNvPr id="4" name="CuadroTexto 3"/>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sp>
        <p:nvSpPr>
          <p:cNvPr id="5" name="CuadroTexto 4"/>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sp>
        <p:nvSpPr>
          <p:cNvPr id="6" name="Título 1"/>
          <p:cNvSpPr txBox="1">
            <a:spLocks/>
          </p:cNvSpPr>
          <p:nvPr/>
        </p:nvSpPr>
        <p:spPr>
          <a:xfrm>
            <a:off x="1173192" y="261400"/>
            <a:ext cx="10058400" cy="98397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R" dirty="0">
                <a:latin typeface="Times New Roman" panose="02020603050405020304" pitchFamily="18" charset="0"/>
                <a:cs typeface="Times New Roman" panose="02020603050405020304" pitchFamily="18" charset="0"/>
              </a:rPr>
              <a:t>Resultado final sin pasos</a:t>
            </a:r>
            <a:endParaRPr lang="en-US" dirty="0">
              <a:latin typeface="Times New Roman" panose="02020603050405020304" pitchFamily="18" charset="0"/>
              <a:cs typeface="Times New Roman" panose="02020603050405020304" pitchFamily="18" charset="0"/>
            </a:endParaRPr>
          </a:p>
        </p:txBody>
      </p:sp>
      <p:pic>
        <p:nvPicPr>
          <p:cNvPr id="10" name="Imagen 9"/>
          <p:cNvPicPr>
            <a:picLocks noChangeAspect="1"/>
          </p:cNvPicPr>
          <p:nvPr/>
        </p:nvPicPr>
        <p:blipFill>
          <a:blip r:embed="rId2"/>
          <a:stretch>
            <a:fillRect/>
          </a:stretch>
        </p:blipFill>
        <p:spPr>
          <a:xfrm>
            <a:off x="1550208" y="1834169"/>
            <a:ext cx="9304368" cy="4023360"/>
          </a:xfrm>
          <a:prstGeom prst="rect">
            <a:avLst/>
          </a:prstGeom>
        </p:spPr>
      </p:pic>
    </p:spTree>
    <p:extLst>
      <p:ext uri="{BB962C8B-B14F-4D97-AF65-F5344CB8AC3E}">
        <p14:creationId xmlns:p14="http://schemas.microsoft.com/office/powerpoint/2010/main" val="1670809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n-US" dirty="0"/>
          </a:p>
        </p:txBody>
      </p:sp>
      <p:sp>
        <p:nvSpPr>
          <p:cNvPr id="4" name="CuadroTexto 3"/>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sp>
        <p:nvSpPr>
          <p:cNvPr id="5" name="CuadroTexto 4"/>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sp>
        <p:nvSpPr>
          <p:cNvPr id="6" name="Título 1"/>
          <p:cNvSpPr txBox="1">
            <a:spLocks/>
          </p:cNvSpPr>
          <p:nvPr/>
        </p:nvSpPr>
        <p:spPr>
          <a:xfrm>
            <a:off x="1097280" y="235803"/>
            <a:ext cx="10058400" cy="76694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R" dirty="0">
                <a:latin typeface="Times New Roman" panose="02020603050405020304" pitchFamily="18" charset="0"/>
                <a:cs typeface="Times New Roman" panose="02020603050405020304" pitchFamily="18" charset="0"/>
              </a:rPr>
              <a:t>Resultado final con pasos</a:t>
            </a:r>
            <a:endParaRPr lang="en-US" dirty="0">
              <a:latin typeface="Times New Roman" panose="02020603050405020304" pitchFamily="18" charset="0"/>
              <a:cs typeface="Times New Roman" panose="02020603050405020304" pitchFamily="18" charset="0"/>
            </a:endParaRPr>
          </a:p>
        </p:txBody>
      </p:sp>
      <p:pic>
        <p:nvPicPr>
          <p:cNvPr id="10" name="Imagen 9"/>
          <p:cNvPicPr>
            <a:picLocks noChangeAspect="1"/>
          </p:cNvPicPr>
          <p:nvPr/>
        </p:nvPicPr>
        <p:blipFill>
          <a:blip r:embed="rId2"/>
          <a:stretch>
            <a:fillRect/>
          </a:stretch>
        </p:blipFill>
        <p:spPr>
          <a:xfrm>
            <a:off x="5644645" y="3549358"/>
            <a:ext cx="6358890" cy="2743200"/>
          </a:xfrm>
          <a:prstGeom prst="rect">
            <a:avLst/>
          </a:prstGeom>
        </p:spPr>
      </p:pic>
      <p:pic>
        <p:nvPicPr>
          <p:cNvPr id="9" name="Imagen 8"/>
          <p:cNvPicPr>
            <a:picLocks noChangeAspect="1"/>
          </p:cNvPicPr>
          <p:nvPr/>
        </p:nvPicPr>
        <p:blipFill>
          <a:blip r:embed="rId3"/>
          <a:stretch>
            <a:fillRect/>
          </a:stretch>
        </p:blipFill>
        <p:spPr>
          <a:xfrm>
            <a:off x="236804" y="979548"/>
            <a:ext cx="6396974" cy="2743200"/>
          </a:xfrm>
          <a:prstGeom prst="rect">
            <a:avLst/>
          </a:prstGeom>
        </p:spPr>
      </p:pic>
    </p:spTree>
    <p:extLst>
      <p:ext uri="{BB962C8B-B14F-4D97-AF65-F5344CB8AC3E}">
        <p14:creationId xmlns:p14="http://schemas.microsoft.com/office/powerpoint/2010/main" val="58529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Tree>
    <p:extLst>
      <p:ext uri="{BB962C8B-B14F-4D97-AF65-F5344CB8AC3E}">
        <p14:creationId xmlns:p14="http://schemas.microsoft.com/office/powerpoint/2010/main" val="110859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R" dirty="0">
                <a:latin typeface="Times New Roman" panose="02020603050405020304" pitchFamily="18" charset="0"/>
                <a:cs typeface="Times New Roman" panose="02020603050405020304" pitchFamily="18" charset="0"/>
              </a:rPr>
              <a:t>Tabla de contenidos</a:t>
            </a:r>
          </a:p>
        </p:txBody>
      </p:sp>
      <p:sp>
        <p:nvSpPr>
          <p:cNvPr id="3" name="Marcador de contenido 2"/>
          <p:cNvSpPr>
            <a:spLocks noGrp="1"/>
          </p:cNvSpPr>
          <p:nvPr>
            <p:ph idx="1"/>
          </p:nvPr>
        </p:nvSpPr>
        <p:spPr/>
        <p:txBody>
          <a:bodyPr/>
          <a:lstStyle/>
          <a:p>
            <a:pPr>
              <a:buFont typeface="Wingdings" panose="05000000000000000000" pitchFamily="2" charset="2"/>
              <a:buChar char="Ø"/>
            </a:pPr>
            <a:r>
              <a:rPr lang="es-CR" dirty="0">
                <a:latin typeface="Times New Roman" panose="02020603050405020304" pitchFamily="18" charset="0"/>
                <a:cs typeface="Times New Roman" panose="02020603050405020304" pitchFamily="18" charset="0"/>
              </a:rPr>
              <a:t>Pagina Principal</a:t>
            </a:r>
          </a:p>
          <a:p>
            <a:pPr>
              <a:buFont typeface="Wingdings" panose="05000000000000000000" pitchFamily="2" charset="2"/>
              <a:buChar char="Ø"/>
            </a:pPr>
            <a:r>
              <a:rPr lang="es-CR" dirty="0">
                <a:latin typeface="Times New Roman" panose="02020603050405020304" pitchFamily="18" charset="0"/>
                <a:cs typeface="Times New Roman" panose="02020603050405020304" pitchFamily="18" charset="0"/>
              </a:rPr>
              <a:t>Manejo de la sección tamaño</a:t>
            </a:r>
          </a:p>
          <a:p>
            <a:pPr>
              <a:buFont typeface="Wingdings" panose="05000000000000000000" pitchFamily="2" charset="2"/>
              <a:buChar char="Ø"/>
            </a:pPr>
            <a:r>
              <a:rPr lang="es-CR" dirty="0">
                <a:latin typeface="Times New Roman" panose="02020603050405020304" pitchFamily="18" charset="0"/>
                <a:cs typeface="Times New Roman" panose="02020603050405020304" pitchFamily="18" charset="0"/>
              </a:rPr>
              <a:t>Creando matriz para suma</a:t>
            </a:r>
          </a:p>
          <a:p>
            <a:pPr>
              <a:buFont typeface="Wingdings" panose="05000000000000000000" pitchFamily="2" charset="2"/>
              <a:buChar char="Ø"/>
            </a:pPr>
            <a:r>
              <a:rPr lang="es-CR" dirty="0">
                <a:latin typeface="Times New Roman" panose="02020603050405020304" pitchFamily="18" charset="0"/>
                <a:cs typeface="Times New Roman" panose="02020603050405020304" pitchFamily="18" charset="0"/>
              </a:rPr>
              <a:t>Pasos para operación suma de matrices</a:t>
            </a:r>
          </a:p>
          <a:p>
            <a:pPr>
              <a:buFont typeface="Wingdings" panose="05000000000000000000" pitchFamily="2" charset="2"/>
              <a:buChar char="Ø"/>
            </a:pPr>
            <a:r>
              <a:rPr lang="es-CR" dirty="0">
                <a:latin typeface="Times New Roman" panose="02020603050405020304" pitchFamily="18" charset="0"/>
                <a:cs typeface="Times New Roman" panose="02020603050405020304" pitchFamily="18" charset="0"/>
              </a:rPr>
              <a:t>Resultado final de suma sin pasos</a:t>
            </a:r>
          </a:p>
          <a:p>
            <a:pPr>
              <a:buFont typeface="Wingdings" panose="05000000000000000000" pitchFamily="2" charset="2"/>
              <a:buChar char="Ø"/>
            </a:pPr>
            <a:r>
              <a:rPr lang="es-CR" dirty="0">
                <a:latin typeface="Times New Roman" panose="02020603050405020304" pitchFamily="18" charset="0"/>
                <a:cs typeface="Times New Roman" panose="02020603050405020304" pitchFamily="18" charset="0"/>
              </a:rPr>
              <a:t>Creando matriz para resta</a:t>
            </a:r>
          </a:p>
        </p:txBody>
      </p:sp>
      <p:pic>
        <p:nvPicPr>
          <p:cNvPr id="7" name="Picture 2" descr="Resultado de imagen para tec 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1713"/>
            <a:ext cx="3217653" cy="74810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sp>
        <p:nvSpPr>
          <p:cNvPr id="10" name="CuadroTexto 9"/>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spTree>
    <p:extLst>
      <p:ext uri="{BB962C8B-B14F-4D97-AF65-F5344CB8AC3E}">
        <p14:creationId xmlns:p14="http://schemas.microsoft.com/office/powerpoint/2010/main" val="3445410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7584" y="238539"/>
            <a:ext cx="10058400" cy="985012"/>
          </a:xfrm>
        </p:spPr>
        <p:txBody>
          <a:bodyPr>
            <a:normAutofit/>
          </a:bodyPr>
          <a:lstStyle/>
          <a:p>
            <a:r>
              <a:rPr lang="en-US" dirty="0">
                <a:latin typeface="Times New Roman" panose="02020603050405020304" pitchFamily="18" charset="0"/>
                <a:cs typeface="Times New Roman" panose="02020603050405020304" pitchFamily="18" charset="0"/>
              </a:rPr>
              <a:t>P</a:t>
            </a:r>
            <a:r>
              <a:rPr lang="es-CR" dirty="0" err="1">
                <a:latin typeface="Times New Roman" panose="02020603050405020304" pitchFamily="18" charset="0"/>
                <a:cs typeface="Times New Roman" panose="02020603050405020304" pitchFamily="18" charset="0"/>
              </a:rPr>
              <a:t>ágina</a:t>
            </a:r>
            <a:r>
              <a:rPr lang="es-CR" dirty="0">
                <a:latin typeface="Times New Roman" panose="02020603050405020304" pitchFamily="18" charset="0"/>
                <a:cs typeface="Times New Roman" panose="02020603050405020304" pitchFamily="18" charset="0"/>
              </a:rPr>
              <a:t> Principal</a:t>
            </a:r>
            <a:endParaRPr lang="en-US" dirty="0">
              <a:latin typeface="Times New Roman" panose="02020603050405020304" pitchFamily="18" charset="0"/>
              <a:cs typeface="Times New Roman" panose="02020603050405020304" pitchFamily="18" charset="0"/>
            </a:endParaRPr>
          </a:p>
        </p:txBody>
      </p:sp>
      <p:sp>
        <p:nvSpPr>
          <p:cNvPr id="5" name="CuadroTexto 4"/>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sp>
        <p:nvSpPr>
          <p:cNvPr id="6" name="CuadroTexto 5"/>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pic>
        <p:nvPicPr>
          <p:cNvPr id="3" name="Imagen 2"/>
          <p:cNvPicPr>
            <a:picLocks noChangeAspect="1"/>
          </p:cNvPicPr>
          <p:nvPr/>
        </p:nvPicPr>
        <p:blipFill>
          <a:blip r:embed="rId2"/>
          <a:stretch>
            <a:fillRect/>
          </a:stretch>
        </p:blipFill>
        <p:spPr>
          <a:xfrm>
            <a:off x="622189" y="1489996"/>
            <a:ext cx="10909189" cy="4701449"/>
          </a:xfrm>
          <a:prstGeom prst="rect">
            <a:avLst/>
          </a:prstGeom>
        </p:spPr>
      </p:pic>
    </p:spTree>
    <p:extLst>
      <p:ext uri="{BB962C8B-B14F-4D97-AF65-F5344CB8AC3E}">
        <p14:creationId xmlns:p14="http://schemas.microsoft.com/office/powerpoint/2010/main" val="343447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Manejo</a:t>
            </a:r>
            <a:r>
              <a:rPr lang="en-US" dirty="0">
                <a:latin typeface="Times New Roman" panose="02020603050405020304" pitchFamily="18" charset="0"/>
                <a:cs typeface="Times New Roman" panose="02020603050405020304" pitchFamily="18" charset="0"/>
              </a:rPr>
              <a:t> de la </a:t>
            </a:r>
            <a:r>
              <a:rPr lang="en-US" dirty="0" err="1">
                <a:latin typeface="Times New Roman" panose="02020603050405020304" pitchFamily="18" charset="0"/>
                <a:cs typeface="Times New Roman" panose="02020603050405020304" pitchFamily="18" charset="0"/>
              </a:rPr>
              <a:t>secci</a:t>
            </a:r>
            <a:r>
              <a:rPr lang="es-CR" dirty="0" err="1">
                <a:latin typeface="Times New Roman" panose="02020603050405020304" pitchFamily="18" charset="0"/>
                <a:cs typeface="Times New Roman" panose="02020603050405020304" pitchFamily="18" charset="0"/>
              </a:rPr>
              <a:t>ón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tama</a:t>
            </a:r>
            <a:r>
              <a:rPr lang="es-CR" dirty="0" err="1">
                <a:latin typeface="Times New Roman" panose="02020603050405020304" pitchFamily="18" charset="0"/>
                <a:cs typeface="Times New Roman" panose="02020603050405020304" pitchFamily="18" charset="0"/>
              </a:rPr>
              <a:t>ño</a:t>
            </a:r>
            <a:endParaRPr lang="en-US"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097280" y="2942893"/>
            <a:ext cx="10058400" cy="3477784"/>
          </a:xfrm>
        </p:spPr>
        <p:txBody>
          <a:bodyPr>
            <a:normAutofit/>
          </a:bodyPr>
          <a:lstStyle/>
          <a:p>
            <a:r>
              <a:rPr lang="es-CR" sz="2400" b="1" dirty="0">
                <a:latin typeface="Times New Roman" panose="02020603050405020304" pitchFamily="18" charset="0"/>
                <a:cs typeface="Times New Roman" panose="02020603050405020304" pitchFamily="18" charset="0"/>
              </a:rPr>
              <a:t>Matriz</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Selecciona</a:t>
            </a:r>
            <a:r>
              <a:rPr lang="en-US" sz="2400" dirty="0">
                <a:latin typeface="Times New Roman" panose="02020603050405020304" pitchFamily="18" charset="0"/>
                <a:cs typeface="Times New Roman" panose="02020603050405020304" pitchFamily="18" charset="0"/>
              </a:rPr>
              <a:t> la </a:t>
            </a:r>
            <a:r>
              <a:rPr lang="en-US" sz="2400" dirty="0" err="1">
                <a:latin typeface="Times New Roman" panose="02020603050405020304" pitchFamily="18" charset="0"/>
                <a:cs typeface="Times New Roman" panose="02020603050405020304" pitchFamily="18" charset="0"/>
              </a:rPr>
              <a:t>matriz</a:t>
            </a:r>
            <a:r>
              <a:rPr lang="en-US" sz="2400" dirty="0">
                <a:latin typeface="Times New Roman" panose="02020603050405020304" pitchFamily="18" charset="0"/>
                <a:cs typeface="Times New Roman" panose="02020603050405020304" pitchFamily="18" charset="0"/>
              </a:rPr>
              <a:t> con la </a:t>
            </a:r>
            <a:r>
              <a:rPr lang="en-US" sz="2400" dirty="0" err="1">
                <a:latin typeface="Times New Roman" panose="02020603050405020304" pitchFamily="18" charset="0"/>
                <a:cs typeface="Times New Roman" panose="02020603050405020304" pitchFamily="18" charset="0"/>
              </a:rPr>
              <a:t>cual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desea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realizar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alguna</a:t>
            </a:r>
            <a:r>
              <a:rPr lang="es-CR" sz="2400" dirty="0">
                <a:latin typeface="Times New Roman" panose="02020603050405020304" pitchFamily="18" charset="0"/>
                <a:cs typeface="Times New Roman" panose="02020603050405020304" pitchFamily="18" charset="0"/>
              </a:rPr>
              <a:t> operación.</a:t>
            </a:r>
            <a:endParaRPr lang="en-US" sz="2400" b="1"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Filas</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Selecciona</a:t>
            </a:r>
            <a:r>
              <a:rPr lang="en-US" sz="2400" dirty="0">
                <a:latin typeface="Times New Roman" panose="02020603050405020304" pitchFamily="18" charset="0"/>
                <a:cs typeface="Times New Roman" panose="02020603050405020304" pitchFamily="18" charset="0"/>
              </a:rPr>
              <a:t> el </a:t>
            </a:r>
            <a:r>
              <a:rPr lang="en-US" sz="2400" dirty="0" err="1">
                <a:latin typeface="Times New Roman" panose="02020603050405020304" pitchFamily="18" charset="0"/>
                <a:cs typeface="Times New Roman" panose="02020603050405020304" pitchFamily="18" charset="0"/>
              </a:rPr>
              <a:t>tamaño</a:t>
            </a:r>
            <a:r>
              <a:rPr lang="en-US" sz="2400" dirty="0">
                <a:latin typeface="Times New Roman" panose="02020603050405020304" pitchFamily="18" charset="0"/>
                <a:cs typeface="Times New Roman" panose="02020603050405020304" pitchFamily="18" charset="0"/>
              </a:rPr>
              <a:t> de </a:t>
            </a:r>
            <a:r>
              <a:rPr lang="en-US" sz="2400" dirty="0" err="1">
                <a:latin typeface="Times New Roman" panose="02020603050405020304" pitchFamily="18" charset="0"/>
                <a:cs typeface="Times New Roman" panose="02020603050405020304" pitchFamily="18" charset="0"/>
              </a:rPr>
              <a:t>filas</a:t>
            </a:r>
            <a:r>
              <a:rPr lang="en-US" sz="2400" dirty="0">
                <a:latin typeface="Times New Roman" panose="02020603050405020304" pitchFamily="18" charset="0"/>
                <a:cs typeface="Times New Roman" panose="02020603050405020304" pitchFamily="18" charset="0"/>
              </a:rPr>
              <a:t> que </a:t>
            </a:r>
            <a:r>
              <a:rPr lang="en-US" sz="2400" dirty="0" err="1">
                <a:latin typeface="Times New Roman" panose="02020603050405020304" pitchFamily="18" charset="0"/>
                <a:cs typeface="Times New Roman" panose="02020603050405020304" pitchFamily="18" charset="0"/>
              </a:rPr>
              <a:t>desea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asignar</a:t>
            </a:r>
            <a:r>
              <a:rPr lang="en-US" sz="2400" dirty="0">
                <a:latin typeface="Times New Roman" panose="02020603050405020304" pitchFamily="18" charset="0"/>
                <a:cs typeface="Times New Roman" panose="02020603050405020304" pitchFamily="18" charset="0"/>
              </a:rPr>
              <a:t> a la </a:t>
            </a:r>
            <a:r>
              <a:rPr lang="en-US" sz="2400" dirty="0" err="1">
                <a:latin typeface="Times New Roman" panose="02020603050405020304" pitchFamily="18" charset="0"/>
                <a:cs typeface="Times New Roman" panose="02020603050405020304" pitchFamily="18" charset="0"/>
              </a:rPr>
              <a:t>matriz</a:t>
            </a:r>
            <a:r>
              <a:rPr lang="en-US" sz="2400" dirty="0">
                <a:latin typeface="Times New Roman" panose="02020603050405020304" pitchFamily="18" charset="0"/>
                <a:cs typeface="Times New Roman" panose="02020603050405020304" pitchFamily="18" charset="0"/>
              </a:rPr>
              <a:t> que </a:t>
            </a:r>
            <a:r>
              <a:rPr lang="en-US" sz="2400" dirty="0" err="1">
                <a:latin typeface="Times New Roman" panose="02020603050405020304" pitchFamily="18" charset="0"/>
                <a:cs typeface="Times New Roman" panose="02020603050405020304" pitchFamily="18" charset="0"/>
              </a:rPr>
              <a:t>tiene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seleccionada</a:t>
            </a:r>
            <a:r>
              <a:rPr lang="en-US" sz="2400" dirty="0">
                <a:latin typeface="Times New Roman" panose="02020603050405020304" pitchFamily="18" charset="0"/>
                <a:cs typeface="Times New Roman" panose="02020603050405020304" pitchFamily="18" charset="0"/>
              </a:rPr>
              <a:t> y que </a:t>
            </a:r>
            <a:r>
              <a:rPr lang="en-US" sz="2400" dirty="0" err="1">
                <a:latin typeface="Times New Roman" panose="02020603050405020304" pitchFamily="18" charset="0"/>
                <a:cs typeface="Times New Roman" panose="02020603050405020304" pitchFamily="18" charset="0"/>
              </a:rPr>
              <a:t>desea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crear</a:t>
            </a:r>
            <a:r>
              <a:rPr lang="en-US" sz="2400"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Columnas</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Selecciona</a:t>
            </a:r>
            <a:r>
              <a:rPr lang="en-US" sz="2400" dirty="0">
                <a:latin typeface="Times New Roman" panose="02020603050405020304" pitchFamily="18" charset="0"/>
                <a:cs typeface="Times New Roman" panose="02020603050405020304" pitchFamily="18" charset="0"/>
              </a:rPr>
              <a:t> el </a:t>
            </a:r>
            <a:r>
              <a:rPr lang="en-US" sz="2400" dirty="0" err="1">
                <a:latin typeface="Times New Roman" panose="02020603050405020304" pitchFamily="18" charset="0"/>
                <a:cs typeface="Times New Roman" panose="02020603050405020304" pitchFamily="18" charset="0"/>
              </a:rPr>
              <a:t>tamaño</a:t>
            </a:r>
            <a:r>
              <a:rPr lang="en-US" sz="2400" dirty="0">
                <a:latin typeface="Times New Roman" panose="02020603050405020304" pitchFamily="18" charset="0"/>
                <a:cs typeface="Times New Roman" panose="02020603050405020304" pitchFamily="18" charset="0"/>
              </a:rPr>
              <a:t> de </a:t>
            </a:r>
            <a:r>
              <a:rPr lang="en-US" sz="2400" dirty="0" err="1">
                <a:latin typeface="Times New Roman" panose="02020603050405020304" pitchFamily="18" charset="0"/>
                <a:cs typeface="Times New Roman" panose="02020603050405020304" pitchFamily="18" charset="0"/>
              </a:rPr>
              <a:t>columnas</a:t>
            </a:r>
            <a:r>
              <a:rPr lang="en-US" sz="2400" dirty="0">
                <a:latin typeface="Times New Roman" panose="02020603050405020304" pitchFamily="18" charset="0"/>
                <a:cs typeface="Times New Roman" panose="02020603050405020304" pitchFamily="18" charset="0"/>
              </a:rPr>
              <a:t> que </a:t>
            </a:r>
            <a:r>
              <a:rPr lang="en-US" sz="2400" dirty="0" err="1">
                <a:latin typeface="Times New Roman" panose="02020603050405020304" pitchFamily="18" charset="0"/>
                <a:cs typeface="Times New Roman" panose="02020603050405020304" pitchFamily="18" charset="0"/>
              </a:rPr>
              <a:t>desea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asignar</a:t>
            </a:r>
            <a:r>
              <a:rPr lang="en-US" sz="2400" dirty="0">
                <a:latin typeface="Times New Roman" panose="02020603050405020304" pitchFamily="18" charset="0"/>
                <a:cs typeface="Times New Roman" panose="02020603050405020304" pitchFamily="18" charset="0"/>
              </a:rPr>
              <a:t> a la </a:t>
            </a:r>
            <a:r>
              <a:rPr lang="en-US" sz="2400" dirty="0" err="1">
                <a:latin typeface="Times New Roman" panose="02020603050405020304" pitchFamily="18" charset="0"/>
                <a:cs typeface="Times New Roman" panose="02020603050405020304" pitchFamily="18" charset="0"/>
              </a:rPr>
              <a:t>matriz</a:t>
            </a:r>
            <a:r>
              <a:rPr lang="en-US" sz="2400" dirty="0">
                <a:latin typeface="Times New Roman" panose="02020603050405020304" pitchFamily="18" charset="0"/>
                <a:cs typeface="Times New Roman" panose="02020603050405020304" pitchFamily="18" charset="0"/>
              </a:rPr>
              <a:t> que </a:t>
            </a:r>
            <a:r>
              <a:rPr lang="en-US" sz="2400" dirty="0" err="1">
                <a:latin typeface="Times New Roman" panose="02020603050405020304" pitchFamily="18" charset="0"/>
                <a:cs typeface="Times New Roman" panose="02020603050405020304" pitchFamily="18" charset="0"/>
              </a:rPr>
              <a:t>tiene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seleccionada</a:t>
            </a:r>
            <a:r>
              <a:rPr lang="en-US" sz="2400" dirty="0">
                <a:latin typeface="Times New Roman" panose="02020603050405020304" pitchFamily="18" charset="0"/>
                <a:cs typeface="Times New Roman" panose="02020603050405020304" pitchFamily="18" charset="0"/>
              </a:rPr>
              <a:t> y que </a:t>
            </a:r>
            <a:r>
              <a:rPr lang="en-US" sz="2400" dirty="0" err="1">
                <a:latin typeface="Times New Roman" panose="02020603050405020304" pitchFamily="18" charset="0"/>
                <a:cs typeface="Times New Roman" panose="02020603050405020304" pitchFamily="18" charset="0"/>
              </a:rPr>
              <a:t>desea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crear</a:t>
            </a:r>
            <a:r>
              <a:rPr lang="en-US" sz="2400"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Generar</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Genera la </a:t>
            </a:r>
            <a:r>
              <a:rPr lang="en-US" sz="2400" dirty="0" err="1">
                <a:latin typeface="Times New Roman" panose="02020603050405020304" pitchFamily="18" charset="0"/>
                <a:cs typeface="Times New Roman" panose="02020603050405020304" pitchFamily="18" charset="0"/>
              </a:rPr>
              <a:t>matriz</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seleccionada</a:t>
            </a:r>
            <a:r>
              <a:rPr lang="en-US" sz="2400" dirty="0">
                <a:latin typeface="Times New Roman" panose="02020603050405020304" pitchFamily="18" charset="0"/>
                <a:cs typeface="Times New Roman" panose="02020603050405020304" pitchFamily="18" charset="0"/>
              </a:rPr>
              <a:t> con el </a:t>
            </a:r>
            <a:r>
              <a:rPr lang="en-US" sz="2400" dirty="0" err="1">
                <a:latin typeface="Times New Roman" panose="02020603050405020304" pitchFamily="18" charset="0"/>
                <a:cs typeface="Times New Roman" panose="02020603050405020304" pitchFamily="18" charset="0"/>
              </a:rPr>
              <a:t>tamaño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filas</a:t>
            </a:r>
            <a:r>
              <a:rPr lang="en-US" sz="2400" dirty="0">
                <a:latin typeface="Times New Roman" panose="02020603050405020304" pitchFamily="18" charset="0"/>
                <a:cs typeface="Times New Roman" panose="02020603050405020304" pitchFamily="18" charset="0"/>
              </a:rPr>
              <a:t> y </a:t>
            </a:r>
            <a:r>
              <a:rPr lang="en-US" sz="2400" dirty="0" err="1">
                <a:latin typeface="Times New Roman" panose="02020603050405020304" pitchFamily="18" charset="0"/>
                <a:cs typeface="Times New Roman" panose="02020603050405020304" pitchFamily="18" charset="0"/>
              </a:rPr>
              <a:t>columnas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elegido</a:t>
            </a:r>
            <a:r>
              <a:rPr lang="en-US" sz="2400" dirty="0">
                <a:latin typeface="Times New Roman" panose="02020603050405020304" pitchFamily="18" charset="0"/>
                <a:cs typeface="Times New Roman" panose="02020603050405020304" pitchFamily="18" charset="0"/>
              </a:rPr>
              <a:t>. Al </a:t>
            </a:r>
            <a:r>
              <a:rPr lang="en-US" sz="2400" dirty="0" err="1">
                <a:latin typeface="Times New Roman" panose="02020603050405020304" pitchFamily="18" charset="0"/>
                <a:cs typeface="Times New Roman" panose="02020603050405020304" pitchFamily="18" charset="0"/>
              </a:rPr>
              <a:t>generar</a:t>
            </a:r>
            <a:r>
              <a:rPr lang="en-US" sz="2400" dirty="0">
                <a:latin typeface="Times New Roman" panose="02020603050405020304" pitchFamily="18" charset="0"/>
                <a:cs typeface="Times New Roman" panose="02020603050405020304" pitchFamily="18" charset="0"/>
              </a:rPr>
              <a:t> las matrices de </a:t>
            </a:r>
            <a:r>
              <a:rPr lang="en-US" sz="2400" dirty="0" err="1">
                <a:latin typeface="Times New Roman" panose="02020603050405020304" pitchFamily="18" charset="0"/>
                <a:cs typeface="Times New Roman" panose="02020603050405020304" pitchFamily="18" charset="0"/>
              </a:rPr>
              <a:t>una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vez</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restringuiendo</a:t>
            </a:r>
            <a:r>
              <a:rPr lang="en-US" sz="2400" dirty="0">
                <a:latin typeface="Times New Roman" panose="02020603050405020304" pitchFamily="18" charset="0"/>
                <a:cs typeface="Times New Roman" panose="02020603050405020304" pitchFamily="18" charset="0"/>
              </a:rPr>
              <a:t> el </a:t>
            </a:r>
            <a:r>
              <a:rPr lang="en-US" sz="2400" dirty="0" err="1">
                <a:latin typeface="Times New Roman" panose="02020603050405020304" pitchFamily="18" charset="0"/>
                <a:cs typeface="Times New Roman" panose="02020603050405020304" pitchFamily="18" charset="0"/>
              </a:rPr>
              <a:t>uso</a:t>
            </a:r>
            <a:r>
              <a:rPr lang="en-US" sz="2400" dirty="0">
                <a:latin typeface="Times New Roman" panose="02020603050405020304" pitchFamily="18" charset="0"/>
                <a:cs typeface="Times New Roman" panose="02020603050405020304" pitchFamily="18" charset="0"/>
              </a:rPr>
              <a:t> de </a:t>
            </a:r>
            <a:r>
              <a:rPr lang="en-US" sz="2400" dirty="0" err="1">
                <a:latin typeface="Times New Roman" panose="02020603050405020304" pitchFamily="18" charset="0"/>
                <a:cs typeface="Times New Roman" panose="02020603050405020304" pitchFamily="18" charset="0"/>
              </a:rPr>
              <a:t>algunas</a:t>
            </a:r>
            <a:r>
              <a:rPr lang="en-US" sz="2400" dirty="0">
                <a:latin typeface="Times New Roman" panose="02020603050405020304" pitchFamily="18" charset="0"/>
                <a:cs typeface="Times New Roman" panose="02020603050405020304" pitchFamily="18" charset="0"/>
              </a:rPr>
              <a:t> de las </a:t>
            </a:r>
            <a:r>
              <a:rPr lang="en-US" sz="2400" dirty="0" err="1">
                <a:latin typeface="Times New Roman" panose="02020603050405020304" pitchFamily="18" charset="0"/>
                <a:cs typeface="Times New Roman" panose="02020603050405020304" pitchFamily="18" charset="0"/>
              </a:rPr>
              <a:t>funciones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ubicadas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en</a:t>
            </a:r>
            <a:r>
              <a:rPr lang="en-US" sz="2400" dirty="0">
                <a:latin typeface="Times New Roman" panose="02020603050405020304" pitchFamily="18" charset="0"/>
                <a:cs typeface="Times New Roman" panose="02020603050405020304" pitchFamily="18" charset="0"/>
              </a:rPr>
              <a:t> la </a:t>
            </a:r>
            <a:r>
              <a:rPr lang="en-US" sz="2400" dirty="0" err="1">
                <a:latin typeface="Times New Roman" panose="02020603050405020304" pitchFamily="18" charset="0"/>
                <a:cs typeface="Times New Roman" panose="02020603050405020304" pitchFamily="18" charset="0"/>
              </a:rPr>
              <a:t>secci</a:t>
            </a:r>
            <a:r>
              <a:rPr lang="es-CR" sz="2400" dirty="0" err="1">
                <a:latin typeface="Times New Roman" panose="02020603050405020304" pitchFamily="18" charset="0"/>
                <a:cs typeface="Times New Roman" panose="02020603050405020304" pitchFamily="18" charset="0"/>
              </a:rPr>
              <a:t>ó</a:t>
            </a:r>
            <a:r>
              <a:rPr lang="en-US" sz="2400" dirty="0">
                <a:latin typeface="Times New Roman" panose="02020603050405020304" pitchFamily="18" charset="0"/>
                <a:cs typeface="Times New Roman" panose="02020603050405020304" pitchFamily="18" charset="0"/>
              </a:rPr>
              <a:t>n de </a:t>
            </a:r>
            <a:r>
              <a:rPr lang="en-US" sz="2400" dirty="0" err="1">
                <a:latin typeface="Times New Roman" panose="02020603050405020304" pitchFamily="18" charset="0"/>
                <a:cs typeface="Times New Roman" panose="02020603050405020304" pitchFamily="18" charset="0"/>
              </a:rPr>
              <a:t>operaciones</a:t>
            </a:r>
            <a:r>
              <a:rPr lang="en-US" sz="2400" dirty="0">
                <a:latin typeface="Times New Roman" panose="02020603050405020304" pitchFamily="18" charset="0"/>
                <a:cs typeface="Times New Roman" panose="02020603050405020304" pitchFamily="18" charset="0"/>
              </a:rPr>
              <a:t>.</a:t>
            </a:r>
            <a:endParaRPr lang="es-CR" sz="2400" b="1"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stretch>
            <a:fillRect/>
          </a:stretch>
        </p:blipFill>
        <p:spPr>
          <a:xfrm>
            <a:off x="2802255" y="1777116"/>
            <a:ext cx="6648450" cy="1076325"/>
          </a:xfrm>
          <a:prstGeom prst="rect">
            <a:avLst/>
          </a:prstGeom>
        </p:spPr>
      </p:pic>
      <p:sp>
        <p:nvSpPr>
          <p:cNvPr id="5" name="CuadroTexto 4"/>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sp>
        <p:nvSpPr>
          <p:cNvPr id="6" name="CuadroTexto 5"/>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spTree>
    <p:extLst>
      <p:ext uri="{BB962C8B-B14F-4D97-AF65-F5344CB8AC3E}">
        <p14:creationId xmlns:p14="http://schemas.microsoft.com/office/powerpoint/2010/main" val="333598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79504"/>
            <a:ext cx="10058400" cy="636087"/>
          </a:xfrm>
        </p:spPr>
        <p:txBody>
          <a:bodyPr>
            <a:normAutofit/>
          </a:bodyPr>
          <a:lstStyle/>
          <a:p>
            <a:r>
              <a:rPr lang="es-CR" sz="4000" dirty="0">
                <a:latin typeface="Times New Roman" panose="02020603050405020304" pitchFamily="18" charset="0"/>
                <a:cs typeface="Times New Roman" panose="02020603050405020304" pitchFamily="18" charset="0"/>
              </a:rPr>
              <a:t>Creando matriz para suma</a:t>
            </a:r>
            <a:endParaRPr lang="en-US" sz="40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CuadroTexto 3"/>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sp>
        <p:nvSpPr>
          <p:cNvPr id="5" name="CuadroTexto 4"/>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pic>
        <p:nvPicPr>
          <p:cNvPr id="7" name="Imagen 6"/>
          <p:cNvPicPr>
            <a:picLocks noChangeAspect="1"/>
          </p:cNvPicPr>
          <p:nvPr/>
        </p:nvPicPr>
        <p:blipFill>
          <a:blip r:embed="rId2"/>
          <a:stretch>
            <a:fillRect/>
          </a:stretch>
        </p:blipFill>
        <p:spPr>
          <a:xfrm>
            <a:off x="487017" y="1215591"/>
            <a:ext cx="11270974" cy="4861196"/>
          </a:xfrm>
          <a:prstGeom prst="rect">
            <a:avLst/>
          </a:prstGeom>
        </p:spPr>
      </p:pic>
    </p:spTree>
    <p:extLst>
      <p:ext uri="{BB962C8B-B14F-4D97-AF65-F5344CB8AC3E}">
        <p14:creationId xmlns:p14="http://schemas.microsoft.com/office/powerpoint/2010/main" val="4251379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latin typeface="Times New Roman" panose="02020603050405020304" pitchFamily="18" charset="0"/>
                <a:cs typeface="Times New Roman" panose="02020603050405020304" pitchFamily="18" charset="0"/>
              </a:rPr>
              <a:t>Pasos para operación suma de matrices</a:t>
            </a:r>
            <a:endParaRPr lang="en-US"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Para </a:t>
            </a:r>
            <a:r>
              <a:rPr lang="en-US" dirty="0" err="1">
                <a:latin typeface="Times New Roman" panose="02020603050405020304" pitchFamily="18" charset="0"/>
                <a:cs typeface="Times New Roman" panose="02020603050405020304" pitchFamily="18" charset="0"/>
              </a:rPr>
              <a:t>poder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realizar</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operación</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sumar</a:t>
            </a:r>
            <a:r>
              <a:rPr lang="en-US" dirty="0">
                <a:latin typeface="Times New Roman" panose="02020603050405020304" pitchFamily="18" charset="0"/>
                <a:cs typeface="Times New Roman" panose="02020603050405020304" pitchFamily="18" charset="0"/>
              </a:rPr>
              <a:t> dos matrices </a:t>
            </a:r>
            <a:r>
              <a:rPr lang="en-US" dirty="0" err="1">
                <a:latin typeface="Times New Roman" panose="02020603050405020304" pitchFamily="18" charset="0"/>
                <a:cs typeface="Times New Roman" panose="02020603050405020304" pitchFamily="18" charset="0"/>
              </a:rPr>
              <a:t>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necesario</a:t>
            </a:r>
            <a:r>
              <a:rPr lang="en-US" dirty="0">
                <a:latin typeface="Times New Roman" panose="02020603050405020304" pitchFamily="18" charset="0"/>
                <a:cs typeface="Times New Roman" panose="02020603050405020304" pitchFamily="18" charset="0"/>
              </a:rPr>
              <a:t> que </a:t>
            </a:r>
            <a:r>
              <a:rPr lang="en-US" dirty="0" err="1">
                <a:latin typeface="Times New Roman" panose="02020603050405020304" pitchFamily="18" charset="0"/>
                <a:cs typeface="Times New Roman" panose="02020603050405020304" pitchFamily="18" charset="0"/>
              </a:rPr>
              <a:t>los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tama</a:t>
            </a:r>
            <a:r>
              <a:rPr lang="es-CR" dirty="0" err="1">
                <a:latin typeface="Times New Roman" panose="02020603050405020304" pitchFamily="18" charset="0"/>
                <a:cs typeface="Times New Roman" panose="02020603050405020304" pitchFamily="18" charset="0"/>
              </a:rPr>
              <a:t>ños</a:t>
            </a:r>
            <a:r>
              <a:rPr lang="es-CR" dirty="0">
                <a:latin typeface="Times New Roman" panose="02020603050405020304" pitchFamily="18" charset="0"/>
                <a:cs typeface="Times New Roman" panose="02020603050405020304" pitchFamily="18" charset="0"/>
              </a:rPr>
              <a:t> de ambas matrices sean iguales tanto en filas como columnas.</a:t>
            </a:r>
          </a:p>
          <a:p>
            <a:r>
              <a:rPr lang="es-CR" dirty="0">
                <a:latin typeface="Times New Roman" panose="02020603050405020304" pitchFamily="18" charset="0"/>
                <a:cs typeface="Times New Roman" panose="02020603050405020304" pitchFamily="18" charset="0"/>
              </a:rPr>
              <a:t>Luego hay que seleccionar la opción de suma en la sección de operaciones, seguidamente hay que llenar la matriz con los números que deseamos ingresar. Por ultimo hay que seleccionar la manera en la que deseamos mostrar los resultado; ya sea paso a paso o el resultado final de una vez.</a:t>
            </a:r>
            <a:endParaRPr lang="en-US" dirty="0">
              <a:latin typeface="Times New Roman" panose="02020603050405020304" pitchFamily="18" charset="0"/>
              <a:cs typeface="Times New Roman" panose="02020603050405020304" pitchFamily="18" charset="0"/>
            </a:endParaRPr>
          </a:p>
        </p:txBody>
      </p:sp>
      <p:sp>
        <p:nvSpPr>
          <p:cNvPr id="4" name="CuadroTexto 3"/>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sp>
        <p:nvSpPr>
          <p:cNvPr id="5" name="CuadroTexto 4"/>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spTree>
    <p:extLst>
      <p:ext uri="{BB962C8B-B14F-4D97-AF65-F5344CB8AC3E}">
        <p14:creationId xmlns:p14="http://schemas.microsoft.com/office/powerpoint/2010/main" val="374918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73192" y="261400"/>
            <a:ext cx="10058400" cy="983973"/>
          </a:xfrm>
        </p:spPr>
        <p:txBody>
          <a:bodyPr/>
          <a:lstStyle/>
          <a:p>
            <a:r>
              <a:rPr lang="es-CR" dirty="0">
                <a:latin typeface="Times New Roman" panose="02020603050405020304" pitchFamily="18" charset="0"/>
                <a:cs typeface="Times New Roman" panose="02020603050405020304" pitchFamily="18" charset="0"/>
              </a:rPr>
              <a:t>Resultado final sin pasos</a:t>
            </a:r>
            <a:endParaRPr lang="en-US" dirty="0">
              <a:latin typeface="Times New Roman" panose="02020603050405020304" pitchFamily="18" charset="0"/>
              <a:cs typeface="Times New Roman" panose="02020603050405020304" pitchFamily="18" charset="0"/>
            </a:endParaRPr>
          </a:p>
        </p:txBody>
      </p:sp>
      <p:pic>
        <p:nvPicPr>
          <p:cNvPr id="6" name="Marcador de contenido 5"/>
          <p:cNvPicPr>
            <a:picLocks noGrp="1" noChangeAspect="1"/>
          </p:cNvPicPr>
          <p:nvPr>
            <p:ph idx="1"/>
          </p:nvPr>
        </p:nvPicPr>
        <p:blipFill>
          <a:blip r:embed="rId2"/>
          <a:stretch>
            <a:fillRect/>
          </a:stretch>
        </p:blipFill>
        <p:spPr>
          <a:xfrm>
            <a:off x="1524738" y="1879309"/>
            <a:ext cx="9355308" cy="4024569"/>
          </a:xfrm>
          <a:prstGeom prst="rect">
            <a:avLst/>
          </a:prstGeom>
          <a:ln>
            <a:noFill/>
          </a:ln>
          <a:effectLst>
            <a:outerShdw blurRad="50800" dist="38100" dir="2700000" algn="tl" rotWithShape="0">
              <a:prstClr val="black">
                <a:alpha val="40000"/>
              </a:prstClr>
            </a:outerShdw>
            <a:softEdge rad="12700"/>
          </a:effectLst>
        </p:spPr>
      </p:pic>
      <p:sp>
        <p:nvSpPr>
          <p:cNvPr id="4" name="CuadroTexto 3"/>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sp>
        <p:nvSpPr>
          <p:cNvPr id="5" name="CuadroTexto 4"/>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spTree>
    <p:extLst>
      <p:ext uri="{BB962C8B-B14F-4D97-AF65-F5344CB8AC3E}">
        <p14:creationId xmlns:p14="http://schemas.microsoft.com/office/powerpoint/2010/main" val="235418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17030"/>
            <a:ext cx="10058400" cy="766945"/>
          </a:xfrm>
        </p:spPr>
        <p:txBody>
          <a:bodyPr/>
          <a:lstStyle/>
          <a:p>
            <a:r>
              <a:rPr lang="es-CR" dirty="0">
                <a:latin typeface="Times New Roman" panose="02020603050405020304" pitchFamily="18" charset="0"/>
                <a:cs typeface="Times New Roman" panose="02020603050405020304" pitchFamily="18" charset="0"/>
              </a:rPr>
              <a:t>Resultado final con pasos</a:t>
            </a:r>
            <a:endParaRPr lang="en-US" dirty="0">
              <a:latin typeface="Times New Roman" panose="02020603050405020304" pitchFamily="18" charset="0"/>
              <a:cs typeface="Times New Roman" panose="02020603050405020304" pitchFamily="18" charset="0"/>
            </a:endParaRPr>
          </a:p>
        </p:txBody>
      </p:sp>
      <p:sp>
        <p:nvSpPr>
          <p:cNvPr id="4" name="CuadroTexto 3"/>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sp>
        <p:nvSpPr>
          <p:cNvPr id="5" name="CuadroTexto 4"/>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pic>
        <p:nvPicPr>
          <p:cNvPr id="9" name="Imagen 8"/>
          <p:cNvPicPr>
            <a:picLocks noChangeAspect="1"/>
          </p:cNvPicPr>
          <p:nvPr/>
        </p:nvPicPr>
        <p:blipFill>
          <a:blip r:embed="rId2"/>
          <a:stretch>
            <a:fillRect/>
          </a:stretch>
        </p:blipFill>
        <p:spPr>
          <a:xfrm>
            <a:off x="5655397" y="3527730"/>
            <a:ext cx="6395705" cy="2743200"/>
          </a:xfrm>
          <a:prstGeom prst="rect">
            <a:avLst/>
          </a:prstGeom>
          <a:ln>
            <a:noFill/>
          </a:ln>
          <a:effectLst>
            <a:outerShdw blurRad="190500" algn="tl" rotWithShape="0">
              <a:srgbClr val="000000">
                <a:alpha val="70000"/>
              </a:srgbClr>
            </a:outerShdw>
            <a:softEdge rad="12700"/>
          </a:effectLst>
        </p:spPr>
      </p:pic>
      <p:pic>
        <p:nvPicPr>
          <p:cNvPr id="8" name="Marcador de contenido 7"/>
          <p:cNvPicPr>
            <a:picLocks noGrp="1" noChangeAspect="1"/>
          </p:cNvPicPr>
          <p:nvPr>
            <p:ph idx="1"/>
          </p:nvPr>
        </p:nvPicPr>
        <p:blipFill>
          <a:blip r:embed="rId3"/>
          <a:stretch>
            <a:fillRect/>
          </a:stretch>
        </p:blipFill>
        <p:spPr>
          <a:xfrm>
            <a:off x="120769" y="957643"/>
            <a:ext cx="6374705" cy="2745617"/>
          </a:xfrm>
          <a:prstGeom prst="rect">
            <a:avLst/>
          </a:prstGeom>
        </p:spPr>
      </p:pic>
    </p:spTree>
    <p:extLst>
      <p:ext uri="{BB962C8B-B14F-4D97-AF65-F5344CB8AC3E}">
        <p14:creationId xmlns:p14="http://schemas.microsoft.com/office/powerpoint/2010/main" val="181457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1075058"/>
          </a:xfrm>
        </p:spPr>
        <p:txBody>
          <a:bodyPr/>
          <a:lstStyle/>
          <a:p>
            <a:r>
              <a:rPr lang="es-CR" dirty="0">
                <a:latin typeface="Times New Roman" panose="02020603050405020304" pitchFamily="18" charset="0"/>
                <a:cs typeface="Times New Roman" panose="02020603050405020304" pitchFamily="18" charset="0"/>
              </a:rPr>
              <a:t>Creando matriz para resta</a:t>
            </a:r>
            <a:endParaRPr lang="en-US" dirty="0"/>
          </a:p>
        </p:txBody>
      </p:sp>
      <p:sp>
        <p:nvSpPr>
          <p:cNvPr id="3" name="Marcador de contenido 2"/>
          <p:cNvSpPr>
            <a:spLocks noGrp="1"/>
          </p:cNvSpPr>
          <p:nvPr>
            <p:ph idx="1"/>
          </p:nvPr>
        </p:nvSpPr>
        <p:spPr/>
        <p:txBody>
          <a:bodyPr/>
          <a:lstStyle/>
          <a:p>
            <a:endParaRPr lang="en-US"/>
          </a:p>
        </p:txBody>
      </p:sp>
      <p:sp>
        <p:nvSpPr>
          <p:cNvPr id="5" name="CuadroTexto 4"/>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sp>
        <p:nvSpPr>
          <p:cNvPr id="6" name="CuadroTexto 5"/>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pic>
        <p:nvPicPr>
          <p:cNvPr id="7" name="Imagen 6"/>
          <p:cNvPicPr>
            <a:picLocks noChangeAspect="1"/>
          </p:cNvPicPr>
          <p:nvPr/>
        </p:nvPicPr>
        <p:blipFill>
          <a:blip r:embed="rId2"/>
          <a:stretch>
            <a:fillRect/>
          </a:stretch>
        </p:blipFill>
        <p:spPr>
          <a:xfrm>
            <a:off x="943223" y="1545434"/>
            <a:ext cx="10366513" cy="4451649"/>
          </a:xfrm>
          <a:prstGeom prst="rect">
            <a:avLst/>
          </a:prstGeom>
        </p:spPr>
      </p:pic>
    </p:spTree>
    <p:extLst>
      <p:ext uri="{BB962C8B-B14F-4D97-AF65-F5344CB8AC3E}">
        <p14:creationId xmlns:p14="http://schemas.microsoft.com/office/powerpoint/2010/main" val="347836632"/>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ción2" id="{CD488FBE-7AD5-4367-91B1-AAD218DFF9CE}" vid="{C89F0E43-3795-4737-B894-3391826BF30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Template>
  <TotalTime>822</TotalTime>
  <Words>537</Words>
  <Application>Microsoft Office PowerPoint</Application>
  <PresentationFormat>Panorámica</PresentationFormat>
  <Paragraphs>55</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Calibri</vt:lpstr>
      <vt:lpstr>Calibri Light</vt:lpstr>
      <vt:lpstr>Times New Roman</vt:lpstr>
      <vt:lpstr>Wingdings</vt:lpstr>
      <vt:lpstr>Retrospección</vt:lpstr>
      <vt:lpstr>Manual de Usuarios Tarea Programada Algebra Lineal</vt:lpstr>
      <vt:lpstr>Tabla de contenidos</vt:lpstr>
      <vt:lpstr>Página Principal</vt:lpstr>
      <vt:lpstr>Manejo de la sección tamaño</vt:lpstr>
      <vt:lpstr>Creando matriz para suma</vt:lpstr>
      <vt:lpstr>Pasos para operación suma de matrices</vt:lpstr>
      <vt:lpstr>Resultado final sin pasos</vt:lpstr>
      <vt:lpstr>Resultado final con pasos</vt:lpstr>
      <vt:lpstr>Creando matriz para resta</vt:lpstr>
      <vt:lpstr>Pasos para operación resta de matrices</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Eliomar Rodríguez</dc:creator>
  <cp:lastModifiedBy>Eliomar Rodríguez</cp:lastModifiedBy>
  <cp:revision>148</cp:revision>
  <dcterms:created xsi:type="dcterms:W3CDTF">2016-08-27T20:52:10Z</dcterms:created>
  <dcterms:modified xsi:type="dcterms:W3CDTF">2017-03-21T17:44:50Z</dcterms:modified>
</cp:coreProperties>
</file>