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931" autoAdjust="0"/>
  </p:normalViewPr>
  <p:slideViewPr>
    <p:cSldViewPr snapToGrid="0">
      <p:cViewPr>
        <p:scale>
          <a:sx n="50" d="100"/>
          <a:sy n="50" d="100"/>
        </p:scale>
        <p:origin x="129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E4FB3-B0EA-4548-9C8D-B20354F60B32}" type="datetimeFigureOut">
              <a:rPr lang="es-CR" smtClean="0"/>
              <a:t>19/03/2017</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9D196-E752-4694-A3C7-724084A3DC7A}" type="slidenum">
              <a:rPr lang="es-CR" smtClean="0"/>
              <a:t>‹Nº›</a:t>
            </a:fld>
            <a:endParaRPr lang="es-CR"/>
          </a:p>
        </p:txBody>
      </p:sp>
    </p:spTree>
    <p:extLst>
      <p:ext uri="{BB962C8B-B14F-4D97-AF65-F5344CB8AC3E}">
        <p14:creationId xmlns:p14="http://schemas.microsoft.com/office/powerpoint/2010/main" val="130607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19/03/2017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19/03/2017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92671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19/03/2017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41308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42E2C0-F492-41D1-8A4D-B27062CCA24D}" type="datetimeFigureOut">
              <a:rPr lang="es-CR" smtClean="0"/>
              <a:t>19/03/2017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77278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142E2C0-F492-41D1-8A4D-B27062CCA24D}" type="datetimeFigureOut">
              <a:rPr lang="es-CR" smtClean="0"/>
              <a:t>19/03/2017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C39D290-8821-436E-94EE-D317B6B5EB18}" type="slidenum">
              <a:rPr lang="es-CR" smtClean="0"/>
              <a:t>‹Nº›</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2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142E2C0-F492-41D1-8A4D-B27062CCA24D}" type="datetimeFigureOut">
              <a:rPr lang="es-CR" smtClean="0"/>
              <a:t>19/03/2017</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96161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42E2C0-F492-41D1-8A4D-B27062CCA24D}" type="datetimeFigureOut">
              <a:rPr lang="es-CR" smtClean="0"/>
              <a:t>19/03/2017</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14065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42E2C0-F492-41D1-8A4D-B27062CCA24D}" type="datetimeFigureOut">
              <a:rPr lang="es-CR" smtClean="0"/>
              <a:t>19/03/2017</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358397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42E2C0-F492-41D1-8A4D-B27062CCA24D}" type="datetimeFigureOut">
              <a:rPr lang="es-CR" smtClean="0"/>
              <a:t>19/03/2017</a:t>
            </a:fld>
            <a:endParaRPr lang="es-C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R"/>
          </a:p>
        </p:txBody>
      </p:sp>
      <p:sp>
        <p:nvSpPr>
          <p:cNvPr id="9" name="Slide Number Placeholder 8"/>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4155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42E2C0-F492-41D1-8A4D-B27062CCA24D}" type="datetimeFigureOut">
              <a:rPr lang="es-CR" smtClean="0"/>
              <a:t>19/03/2017</a:t>
            </a:fld>
            <a:endParaRPr lang="es-C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9D290-8821-436E-94EE-D317B6B5EB18}" type="slidenum">
              <a:rPr lang="es-CR" smtClean="0"/>
              <a:t>‹Nº›</a:t>
            </a:fld>
            <a:endParaRPr lang="es-CR"/>
          </a:p>
        </p:txBody>
      </p:sp>
    </p:spTree>
    <p:extLst>
      <p:ext uri="{BB962C8B-B14F-4D97-AF65-F5344CB8AC3E}">
        <p14:creationId xmlns:p14="http://schemas.microsoft.com/office/powerpoint/2010/main" val="115396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142E2C0-F492-41D1-8A4D-B27062CCA24D}" type="datetimeFigureOut">
              <a:rPr lang="es-CR" smtClean="0"/>
              <a:t>19/03/2017</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C39D290-8821-436E-94EE-D317B6B5EB18}" type="slidenum">
              <a:rPr lang="es-CR" smtClean="0"/>
              <a:t>‹Nº›</a:t>
            </a:fld>
            <a:endParaRPr lang="es-CR"/>
          </a:p>
        </p:txBody>
      </p:sp>
    </p:spTree>
    <p:extLst>
      <p:ext uri="{BB962C8B-B14F-4D97-AF65-F5344CB8AC3E}">
        <p14:creationId xmlns:p14="http://schemas.microsoft.com/office/powerpoint/2010/main" val="271753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42E2C0-F492-41D1-8A4D-B27062CCA24D}" type="datetimeFigureOut">
              <a:rPr lang="es-CR" smtClean="0"/>
              <a:t>19/03/2017</a:t>
            </a:fld>
            <a:endParaRPr lang="es-C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9D290-8821-436E-94EE-D317B6B5EB18}" type="slidenum">
              <a:rPr lang="es-CR" smtClean="0"/>
              <a:t>‹Nº›</a:t>
            </a:fld>
            <a:endParaRPr lang="es-C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218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4453" y="1371600"/>
            <a:ext cx="11326483" cy="2363638"/>
          </a:xfrm>
        </p:spPr>
        <p:txBody>
          <a:bodyPr anchor="ctr">
            <a:normAutofit/>
          </a:bodyPr>
          <a:lstStyle/>
          <a:p>
            <a:pPr algn="ctr"/>
            <a:r>
              <a:rPr lang="es-CR" sz="5400" dirty="0">
                <a:latin typeface="Times New Roman" panose="02020603050405020304" pitchFamily="18" charset="0"/>
                <a:cs typeface="Times New Roman" panose="02020603050405020304" pitchFamily="18" charset="0"/>
              </a:rPr>
              <a:t>Manual de Usuarios Tarea Programada Algebra Lineal</a:t>
            </a:r>
          </a:p>
        </p:txBody>
      </p:sp>
      <p:sp>
        <p:nvSpPr>
          <p:cNvPr id="3" name="Subtítulo 2"/>
          <p:cNvSpPr>
            <a:spLocks noGrp="1"/>
          </p:cNvSpPr>
          <p:nvPr>
            <p:ph type="subTitle" idx="1"/>
          </p:nvPr>
        </p:nvSpPr>
        <p:spPr>
          <a:xfrm>
            <a:off x="1100051" y="4002657"/>
            <a:ext cx="10058400" cy="2109908"/>
          </a:xfrm>
        </p:spPr>
        <p:txBody>
          <a:bodyPr>
            <a:normAutofit fontScale="92500" lnSpcReduction="20000"/>
          </a:bodyPr>
          <a:lstStyle/>
          <a:p>
            <a:r>
              <a:rPr lang="es-CR" b="1" spc="0" dirty="0">
                <a:latin typeface="Times New Roman" panose="02020603050405020304" pitchFamily="18" charset="0"/>
                <a:cs typeface="Times New Roman" panose="02020603050405020304" pitchFamily="18" charset="0"/>
              </a:rPr>
              <a:t>Estudiantes</a:t>
            </a:r>
          </a:p>
          <a:p>
            <a:r>
              <a:rPr lang="es-CR" cap="none" spc="0" dirty="0" err="1">
                <a:latin typeface="Times New Roman" panose="02020603050405020304" pitchFamily="18" charset="0"/>
                <a:cs typeface="Times New Roman" panose="02020603050405020304" pitchFamily="18" charset="0"/>
              </a:rPr>
              <a:t>Kembly</a:t>
            </a:r>
            <a:r>
              <a:rPr lang="es-CR" cap="none" spc="0" dirty="0">
                <a:latin typeface="Times New Roman" panose="02020603050405020304" pitchFamily="18" charset="0"/>
                <a:cs typeface="Times New Roman" panose="02020603050405020304" pitchFamily="18" charset="0"/>
              </a:rPr>
              <a:t> Quirós Araya.</a:t>
            </a:r>
          </a:p>
          <a:p>
            <a:r>
              <a:rPr lang="es-CR" cap="none" spc="0" dirty="0" err="1">
                <a:latin typeface="Times New Roman" panose="02020603050405020304" pitchFamily="18" charset="0"/>
                <a:cs typeface="Times New Roman" panose="02020603050405020304" pitchFamily="18" charset="0"/>
              </a:rPr>
              <a:t>Alberth</a:t>
            </a:r>
            <a:r>
              <a:rPr lang="es-CR" cap="none" spc="0" dirty="0">
                <a:latin typeface="Times New Roman" panose="02020603050405020304" pitchFamily="18" charset="0"/>
                <a:cs typeface="Times New Roman" panose="02020603050405020304" pitchFamily="18" charset="0"/>
              </a:rPr>
              <a:t> Salas Calero.</a:t>
            </a:r>
          </a:p>
          <a:p>
            <a:r>
              <a:rPr lang="es-CR" cap="none" spc="0" dirty="0" err="1">
                <a:latin typeface="Times New Roman" panose="02020603050405020304" pitchFamily="18" charset="0"/>
                <a:cs typeface="Times New Roman" panose="02020603050405020304" pitchFamily="18" charset="0"/>
              </a:rPr>
              <a:t>Keslerth</a:t>
            </a:r>
            <a:r>
              <a:rPr lang="es-CR" cap="none" spc="0" dirty="0">
                <a:latin typeface="Times New Roman" panose="02020603050405020304" pitchFamily="18" charset="0"/>
                <a:cs typeface="Times New Roman" panose="02020603050405020304" pitchFamily="18" charset="0"/>
              </a:rPr>
              <a:t> </a:t>
            </a:r>
            <a:r>
              <a:rPr lang="es-CR" cap="none" spc="0" dirty="0" err="1">
                <a:latin typeface="Times New Roman" panose="02020603050405020304" pitchFamily="18" charset="0"/>
                <a:cs typeface="Times New Roman" panose="02020603050405020304" pitchFamily="18" charset="0"/>
              </a:rPr>
              <a:t>Calderon</a:t>
            </a:r>
            <a:r>
              <a:rPr lang="es-CR" cap="none" spc="0" dirty="0">
                <a:latin typeface="Times New Roman" panose="02020603050405020304" pitchFamily="18" charset="0"/>
                <a:cs typeface="Times New Roman" panose="02020603050405020304" pitchFamily="18" charset="0"/>
              </a:rPr>
              <a:t> </a:t>
            </a:r>
            <a:r>
              <a:rPr lang="es-CR" cap="none" spc="0" dirty="0" err="1">
                <a:latin typeface="Times New Roman" panose="02020603050405020304" pitchFamily="18" charset="0"/>
                <a:cs typeface="Times New Roman" panose="02020603050405020304" pitchFamily="18" charset="0"/>
              </a:rPr>
              <a:t>Artavia</a:t>
            </a:r>
            <a:r>
              <a:rPr lang="es-CR" cap="none" spc="0" dirty="0">
                <a:latin typeface="Times New Roman" panose="02020603050405020304" pitchFamily="18" charset="0"/>
                <a:cs typeface="Times New Roman" panose="02020603050405020304" pitchFamily="18" charset="0"/>
              </a:rPr>
              <a:t>.</a:t>
            </a:r>
          </a:p>
          <a:p>
            <a:r>
              <a:rPr lang="es-CR" cap="none" spc="0" dirty="0">
                <a:latin typeface="Times New Roman" panose="02020603050405020304" pitchFamily="18" charset="0"/>
                <a:cs typeface="Times New Roman" panose="02020603050405020304" pitchFamily="18" charset="0"/>
              </a:rPr>
              <a:t>Eliomar Rodríguez Arguedas.</a:t>
            </a:r>
          </a:p>
        </p:txBody>
      </p:sp>
      <p:sp>
        <p:nvSpPr>
          <p:cNvPr id="4" name="CuadroTexto 3"/>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pic>
        <p:nvPicPr>
          <p:cNvPr id="7" name="Picture 2" descr="Resultado de imagen para tec 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713"/>
            <a:ext cx="3217653" cy="748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2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latin typeface="Times New Roman" panose="02020603050405020304" pitchFamily="18" charset="0"/>
                <a:cs typeface="Times New Roman" panose="02020603050405020304" pitchFamily="18" charset="0"/>
              </a:rPr>
              <a:t>Pasos para operación resta de matrices</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Para </a:t>
            </a:r>
            <a:r>
              <a:rPr lang="en-US" dirty="0" err="1">
                <a:latin typeface="Times New Roman" panose="02020603050405020304" pitchFamily="18" charset="0"/>
                <a:cs typeface="Times New Roman" panose="02020603050405020304" pitchFamily="18" charset="0"/>
              </a:rPr>
              <a:t>poder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operación</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restar</a:t>
            </a:r>
            <a:r>
              <a:rPr lang="en-US" dirty="0">
                <a:latin typeface="Times New Roman" panose="02020603050405020304" pitchFamily="18" charset="0"/>
                <a:cs typeface="Times New Roman" panose="02020603050405020304" pitchFamily="18" charset="0"/>
              </a:rPr>
              <a:t> dos matrices </a:t>
            </a:r>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necesario</a:t>
            </a:r>
            <a:r>
              <a:rPr lang="en-US" dirty="0">
                <a:latin typeface="Times New Roman" panose="02020603050405020304" pitchFamily="18" charset="0"/>
                <a:cs typeface="Times New Roman" panose="02020603050405020304" pitchFamily="18" charset="0"/>
              </a:rPr>
              <a:t> que </a:t>
            </a:r>
            <a:r>
              <a:rPr lang="en-US" dirty="0" err="1">
                <a:latin typeface="Times New Roman" panose="02020603050405020304" pitchFamily="18" charset="0"/>
                <a:cs typeface="Times New Roman" panose="02020603050405020304" pitchFamily="18" charset="0"/>
              </a:rPr>
              <a:t>los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ños</a:t>
            </a:r>
            <a:r>
              <a:rPr lang="es-CR" dirty="0">
                <a:latin typeface="Times New Roman" panose="02020603050405020304" pitchFamily="18" charset="0"/>
                <a:cs typeface="Times New Roman" panose="02020603050405020304" pitchFamily="18" charset="0"/>
              </a:rPr>
              <a:t> de ambas matrices sean iguales tanto en filas como columnas.</a:t>
            </a:r>
          </a:p>
          <a:p>
            <a:r>
              <a:rPr lang="es-CR" dirty="0">
                <a:latin typeface="Times New Roman" panose="02020603050405020304" pitchFamily="18" charset="0"/>
                <a:cs typeface="Times New Roman" panose="02020603050405020304" pitchFamily="18" charset="0"/>
              </a:rPr>
              <a:t>Luego hay que seleccionar la opción de resta en la sección de operaciones, seguidamente hay que llenar la matriz con los números que deseamos ingresar. Por ultimo hay que seleccionar la manera en la que deseamos mostrar los resultado; ya sea paso a paso o el resultado final de una vez.</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16734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Título 1"/>
          <p:cNvSpPr txBox="1">
            <a:spLocks/>
          </p:cNvSpPr>
          <p:nvPr/>
        </p:nvSpPr>
        <p:spPr>
          <a:xfrm>
            <a:off x="1173192" y="261400"/>
            <a:ext cx="10058400" cy="98397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R" dirty="0">
                <a:latin typeface="Times New Roman" panose="02020603050405020304" pitchFamily="18" charset="0"/>
                <a:cs typeface="Times New Roman" panose="02020603050405020304" pitchFamily="18" charset="0"/>
              </a:rPr>
              <a:t>Resultado final sin pasos</a:t>
            </a:r>
            <a:endParaRPr lang="en-US" dirty="0">
              <a:latin typeface="Times New Roman" panose="02020603050405020304" pitchFamily="18" charset="0"/>
              <a:cs typeface="Times New Roman" panose="02020603050405020304" pitchFamily="18" charset="0"/>
            </a:endParaRPr>
          </a:p>
        </p:txBody>
      </p:sp>
      <p:pic>
        <p:nvPicPr>
          <p:cNvPr id="10" name="Imagen 9"/>
          <p:cNvPicPr>
            <a:picLocks noChangeAspect="1"/>
          </p:cNvPicPr>
          <p:nvPr/>
        </p:nvPicPr>
        <p:blipFill>
          <a:blip r:embed="rId2"/>
          <a:stretch>
            <a:fillRect/>
          </a:stretch>
        </p:blipFill>
        <p:spPr>
          <a:xfrm>
            <a:off x="1550208" y="1834169"/>
            <a:ext cx="9304368" cy="4023360"/>
          </a:xfrm>
          <a:prstGeom prst="rect">
            <a:avLst/>
          </a:prstGeom>
        </p:spPr>
      </p:pic>
    </p:spTree>
    <p:extLst>
      <p:ext uri="{BB962C8B-B14F-4D97-AF65-F5344CB8AC3E}">
        <p14:creationId xmlns:p14="http://schemas.microsoft.com/office/powerpoint/2010/main" val="167080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dirty="0"/>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Título 1"/>
          <p:cNvSpPr txBox="1">
            <a:spLocks/>
          </p:cNvSpPr>
          <p:nvPr/>
        </p:nvSpPr>
        <p:spPr>
          <a:xfrm>
            <a:off x="1097280" y="235803"/>
            <a:ext cx="10058400" cy="76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R" dirty="0">
                <a:latin typeface="Times New Roman" panose="02020603050405020304" pitchFamily="18" charset="0"/>
                <a:cs typeface="Times New Roman" panose="02020603050405020304" pitchFamily="18" charset="0"/>
              </a:rPr>
              <a:t>Resultado final con pasos</a:t>
            </a:r>
            <a:endParaRPr lang="en-US" dirty="0">
              <a:latin typeface="Times New Roman" panose="02020603050405020304" pitchFamily="18" charset="0"/>
              <a:cs typeface="Times New Roman" panose="02020603050405020304" pitchFamily="18" charset="0"/>
            </a:endParaRPr>
          </a:p>
        </p:txBody>
      </p:sp>
      <p:pic>
        <p:nvPicPr>
          <p:cNvPr id="10" name="Imagen 9"/>
          <p:cNvPicPr>
            <a:picLocks noChangeAspect="1"/>
          </p:cNvPicPr>
          <p:nvPr/>
        </p:nvPicPr>
        <p:blipFill>
          <a:blip r:embed="rId2"/>
          <a:stretch>
            <a:fillRect/>
          </a:stretch>
        </p:blipFill>
        <p:spPr>
          <a:xfrm>
            <a:off x="5644645" y="3549358"/>
            <a:ext cx="6358890" cy="2743200"/>
          </a:xfrm>
          <a:prstGeom prst="rect">
            <a:avLst/>
          </a:prstGeom>
        </p:spPr>
      </p:pic>
      <p:pic>
        <p:nvPicPr>
          <p:cNvPr id="9" name="Imagen 8"/>
          <p:cNvPicPr>
            <a:picLocks noChangeAspect="1"/>
          </p:cNvPicPr>
          <p:nvPr/>
        </p:nvPicPr>
        <p:blipFill>
          <a:blip r:embed="rId3"/>
          <a:stretch>
            <a:fillRect/>
          </a:stretch>
        </p:blipFill>
        <p:spPr>
          <a:xfrm>
            <a:off x="236804" y="979548"/>
            <a:ext cx="6396974" cy="2743200"/>
          </a:xfrm>
          <a:prstGeom prst="rect">
            <a:avLst/>
          </a:prstGeom>
        </p:spPr>
      </p:pic>
    </p:spTree>
    <p:extLst>
      <p:ext uri="{BB962C8B-B14F-4D97-AF65-F5344CB8AC3E}">
        <p14:creationId xmlns:p14="http://schemas.microsoft.com/office/powerpoint/2010/main" val="58529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latin typeface="Times New Roman" panose="02020603050405020304" pitchFamily="18" charset="0"/>
                <a:cs typeface="Times New Roman" panose="02020603050405020304" pitchFamily="18" charset="0"/>
              </a:rPr>
              <a:t>Tabla de contenidos</a:t>
            </a:r>
          </a:p>
        </p:txBody>
      </p:sp>
      <p:sp>
        <p:nvSpPr>
          <p:cNvPr id="3" name="Marcador de contenido 2"/>
          <p:cNvSpPr>
            <a:spLocks noGrp="1"/>
          </p:cNvSpPr>
          <p:nvPr>
            <p:ph idx="1"/>
          </p:nvPr>
        </p:nvSpPr>
        <p:spPr/>
        <p:txBody>
          <a:bodyPr/>
          <a:lstStyle/>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Pagina Principal</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Manejo de la sección tamaño</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Creando matriz para suma</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Pasos para operación suma de matrices</a:t>
            </a:r>
            <a:endParaRPr lang="es-C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Resultado final de suma sin pasos</a:t>
            </a:r>
          </a:p>
          <a:p>
            <a:pPr>
              <a:buFont typeface="Wingdings" panose="05000000000000000000" pitchFamily="2" charset="2"/>
              <a:buChar char="Ø"/>
            </a:pPr>
            <a:r>
              <a:rPr lang="es-CR" dirty="0">
                <a:latin typeface="Times New Roman" panose="02020603050405020304" pitchFamily="18" charset="0"/>
                <a:cs typeface="Times New Roman" panose="02020603050405020304" pitchFamily="18" charset="0"/>
              </a:rPr>
              <a:t>Creando matriz para resta</a:t>
            </a:r>
          </a:p>
        </p:txBody>
      </p:sp>
      <p:pic>
        <p:nvPicPr>
          <p:cNvPr id="7" name="Picture 2" descr="Resultado de imagen para tec 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713"/>
            <a:ext cx="3217653" cy="74810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10" name="CuadroTexto 9"/>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344541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584" y="238539"/>
            <a:ext cx="10058400" cy="985012"/>
          </a:xfrm>
        </p:spPr>
        <p:txBody>
          <a:bodyPr>
            <a:normAutofit/>
          </a:bodyPr>
          <a:lstStyle/>
          <a:p>
            <a:r>
              <a:rPr lang="en-US" dirty="0">
                <a:latin typeface="Times New Roman" panose="02020603050405020304" pitchFamily="18" charset="0"/>
                <a:cs typeface="Times New Roman" panose="02020603050405020304" pitchFamily="18" charset="0"/>
              </a:rPr>
              <a:t>P</a:t>
            </a:r>
            <a:r>
              <a:rPr lang="es-CR" dirty="0" err="1">
                <a:latin typeface="Times New Roman" panose="02020603050405020304" pitchFamily="18" charset="0"/>
                <a:cs typeface="Times New Roman" panose="02020603050405020304" pitchFamily="18" charset="0"/>
              </a:rPr>
              <a:t>ágina</a:t>
            </a:r>
            <a:r>
              <a:rPr lang="es-CR" dirty="0">
                <a:latin typeface="Times New Roman" panose="02020603050405020304" pitchFamily="18" charset="0"/>
                <a:cs typeface="Times New Roman" panose="02020603050405020304" pitchFamily="18" charset="0"/>
              </a:rPr>
              <a:t> Principal</a:t>
            </a:r>
            <a:endParaRPr lang="en-US"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pic>
        <p:nvPicPr>
          <p:cNvPr id="3" name="Imagen 2"/>
          <p:cNvPicPr>
            <a:picLocks noChangeAspect="1"/>
          </p:cNvPicPr>
          <p:nvPr/>
        </p:nvPicPr>
        <p:blipFill>
          <a:blip r:embed="rId2"/>
          <a:stretch>
            <a:fillRect/>
          </a:stretch>
        </p:blipFill>
        <p:spPr>
          <a:xfrm>
            <a:off x="622189" y="1489996"/>
            <a:ext cx="10909189" cy="4701449"/>
          </a:xfrm>
          <a:prstGeom prst="rect">
            <a:avLst/>
          </a:prstGeom>
        </p:spPr>
      </p:pic>
    </p:spTree>
    <p:extLst>
      <p:ext uri="{BB962C8B-B14F-4D97-AF65-F5344CB8AC3E}">
        <p14:creationId xmlns:p14="http://schemas.microsoft.com/office/powerpoint/2010/main" val="343447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Manejo</a:t>
            </a:r>
            <a:r>
              <a:rPr lang="en-US" dirty="0">
                <a:latin typeface="Times New Roman" panose="02020603050405020304" pitchFamily="18" charset="0"/>
                <a:cs typeface="Times New Roman" panose="02020603050405020304" pitchFamily="18" charset="0"/>
              </a:rPr>
              <a:t> de la </a:t>
            </a:r>
            <a:r>
              <a:rPr lang="en-US" dirty="0" err="1">
                <a:latin typeface="Times New Roman" panose="02020603050405020304" pitchFamily="18" charset="0"/>
                <a:cs typeface="Times New Roman" panose="02020603050405020304" pitchFamily="18" charset="0"/>
              </a:rPr>
              <a:t>secci</a:t>
            </a:r>
            <a:r>
              <a:rPr lang="es-CR" dirty="0" err="1">
                <a:latin typeface="Times New Roman" panose="02020603050405020304" pitchFamily="18" charset="0"/>
                <a:cs typeface="Times New Roman" panose="02020603050405020304" pitchFamily="18" charset="0"/>
              </a:rPr>
              <a:t>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097280" y="2942893"/>
            <a:ext cx="10058400" cy="3477784"/>
          </a:xfrm>
        </p:spPr>
        <p:txBody>
          <a:bodyPr>
            <a:normAutofit/>
          </a:bodyPr>
          <a:lstStyle/>
          <a:p>
            <a:r>
              <a:rPr lang="es-CR" sz="2400" b="1" dirty="0">
                <a:latin typeface="Times New Roman" panose="02020603050405020304" pitchFamily="18" charset="0"/>
                <a:cs typeface="Times New Roman" panose="02020603050405020304" pitchFamily="18" charset="0"/>
              </a:rPr>
              <a:t>Matriz</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con la </a:t>
            </a:r>
            <a:r>
              <a:rPr lang="en-US" sz="2400" dirty="0" err="1">
                <a:latin typeface="Times New Roman" panose="02020603050405020304" pitchFamily="18" charset="0"/>
                <a:cs typeface="Times New Roman" panose="02020603050405020304" pitchFamily="18" charset="0"/>
              </a:rPr>
              <a:t>cual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realizar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alguna</a:t>
            </a:r>
            <a:r>
              <a:rPr lang="es-CR" sz="2400" dirty="0">
                <a:latin typeface="Times New Roman" panose="02020603050405020304" pitchFamily="18" charset="0"/>
                <a:cs typeface="Times New Roman" panose="02020603050405020304" pitchFamily="18" charset="0"/>
              </a:rPr>
              <a:t> operación.</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Filas</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filas</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asignar</a:t>
            </a:r>
            <a:r>
              <a:rPr lang="en-US" sz="2400" dirty="0">
                <a:latin typeface="Times New Roman" panose="02020603050405020304" pitchFamily="18" charset="0"/>
                <a:cs typeface="Times New Roman" panose="02020603050405020304" pitchFamily="18" charset="0"/>
              </a:rPr>
              <a:t> 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tiene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y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crear</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Columnas</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columnas</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asignar</a:t>
            </a:r>
            <a:r>
              <a:rPr lang="en-US" sz="2400" dirty="0">
                <a:latin typeface="Times New Roman" panose="02020603050405020304" pitchFamily="18" charset="0"/>
                <a:cs typeface="Times New Roman" panose="02020603050405020304" pitchFamily="18" charset="0"/>
              </a:rPr>
              <a:t> 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que </a:t>
            </a:r>
            <a:r>
              <a:rPr lang="en-US" sz="2400" dirty="0" err="1">
                <a:latin typeface="Times New Roman" panose="02020603050405020304" pitchFamily="18" charset="0"/>
                <a:cs typeface="Times New Roman" panose="02020603050405020304" pitchFamily="18" charset="0"/>
              </a:rPr>
              <a:t>tiene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y que </a:t>
            </a:r>
            <a:r>
              <a:rPr lang="en-US" sz="2400" dirty="0" err="1">
                <a:latin typeface="Times New Roman" panose="02020603050405020304" pitchFamily="18" charset="0"/>
                <a:cs typeface="Times New Roman" panose="02020603050405020304" pitchFamily="18" charset="0"/>
              </a:rPr>
              <a:t>desea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crear</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Generar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Genera la </a:t>
            </a:r>
            <a:r>
              <a:rPr lang="en-US" sz="2400" dirty="0" err="1">
                <a:latin typeface="Times New Roman" panose="02020603050405020304" pitchFamily="18" charset="0"/>
                <a:cs typeface="Times New Roman" panose="02020603050405020304" pitchFamily="18" charset="0"/>
              </a:rPr>
              <a:t>matriz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seleccionada</a:t>
            </a:r>
            <a:r>
              <a:rPr lang="en-US" sz="2400" dirty="0">
                <a:latin typeface="Times New Roman" panose="02020603050405020304" pitchFamily="18" charset="0"/>
                <a:cs typeface="Times New Roman" panose="02020603050405020304" pitchFamily="18" charset="0"/>
              </a:rPr>
              <a:t> con el </a:t>
            </a:r>
            <a:r>
              <a:rPr lang="en-US" sz="2400" dirty="0" err="1">
                <a:latin typeface="Times New Roman" panose="02020603050405020304" pitchFamily="18" charset="0"/>
                <a:cs typeface="Times New Roman" panose="02020603050405020304" pitchFamily="18" charset="0"/>
              </a:rPr>
              <a:t>tamaño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filas</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columnas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elegido</a:t>
            </a:r>
            <a:r>
              <a:rPr lang="en-US" sz="2400" dirty="0">
                <a:latin typeface="Times New Roman" panose="02020603050405020304" pitchFamily="18" charset="0"/>
                <a:cs typeface="Times New Roman" panose="02020603050405020304" pitchFamily="18" charset="0"/>
              </a:rPr>
              <a:t>. Al </a:t>
            </a:r>
            <a:r>
              <a:rPr lang="en-US" sz="2400" dirty="0" err="1">
                <a:latin typeface="Times New Roman" panose="02020603050405020304" pitchFamily="18" charset="0"/>
                <a:cs typeface="Times New Roman" panose="02020603050405020304" pitchFamily="18" charset="0"/>
              </a:rPr>
              <a:t>generar</a:t>
            </a:r>
            <a:r>
              <a:rPr lang="en-US" sz="2400" dirty="0">
                <a:latin typeface="Times New Roman" panose="02020603050405020304" pitchFamily="18" charset="0"/>
                <a:cs typeface="Times New Roman" panose="02020603050405020304" pitchFamily="18" charset="0"/>
              </a:rPr>
              <a:t> las matrices de </a:t>
            </a:r>
            <a:r>
              <a:rPr lang="en-US" sz="2400" dirty="0" err="1">
                <a:latin typeface="Times New Roman" panose="02020603050405020304" pitchFamily="18" charset="0"/>
                <a:cs typeface="Times New Roman" panose="02020603050405020304" pitchFamily="18" charset="0"/>
              </a:rPr>
              <a:t>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restringuiendo</a:t>
            </a:r>
            <a:r>
              <a:rPr lang="en-US" sz="2400" dirty="0">
                <a:latin typeface="Times New Roman" panose="02020603050405020304" pitchFamily="18" charset="0"/>
                <a:cs typeface="Times New Roman" panose="02020603050405020304" pitchFamily="18" charset="0"/>
              </a:rPr>
              <a:t> el </a:t>
            </a:r>
            <a:r>
              <a:rPr lang="en-US" sz="2400" dirty="0" err="1">
                <a:latin typeface="Times New Roman" panose="02020603050405020304" pitchFamily="18" charset="0"/>
                <a:cs typeface="Times New Roman" panose="02020603050405020304" pitchFamily="18" charset="0"/>
              </a:rPr>
              <a:t>uso</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algunas</a:t>
            </a:r>
            <a:r>
              <a:rPr lang="en-US" sz="2400" dirty="0">
                <a:latin typeface="Times New Roman" panose="02020603050405020304" pitchFamily="18" charset="0"/>
                <a:cs typeface="Times New Roman" panose="02020603050405020304" pitchFamily="18" charset="0"/>
              </a:rPr>
              <a:t> de las </a:t>
            </a:r>
            <a:r>
              <a:rPr lang="en-US" sz="2400" dirty="0" err="1">
                <a:latin typeface="Times New Roman" panose="02020603050405020304" pitchFamily="18" charset="0"/>
                <a:cs typeface="Times New Roman" panose="02020603050405020304" pitchFamily="18" charset="0"/>
              </a:rPr>
              <a:t>funciones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ubicadas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secci</a:t>
            </a:r>
            <a:r>
              <a:rPr lang="es-CR" sz="2400" dirty="0" err="1">
                <a:latin typeface="Times New Roman" panose="02020603050405020304" pitchFamily="18" charset="0"/>
                <a:cs typeface="Times New Roman" panose="02020603050405020304" pitchFamily="18" charset="0"/>
              </a:rPr>
              <a:t>ó</a:t>
            </a:r>
            <a:r>
              <a:rPr lang="en-US" sz="2400" dirty="0">
                <a:latin typeface="Times New Roman" panose="02020603050405020304" pitchFamily="18" charset="0"/>
                <a:cs typeface="Times New Roman" panose="02020603050405020304" pitchFamily="18" charset="0"/>
              </a:rPr>
              <a:t>n de </a:t>
            </a:r>
            <a:r>
              <a:rPr lang="en-US" sz="2400" dirty="0" err="1">
                <a:latin typeface="Times New Roman" panose="02020603050405020304" pitchFamily="18" charset="0"/>
                <a:cs typeface="Times New Roman" panose="02020603050405020304" pitchFamily="18" charset="0"/>
              </a:rPr>
              <a:t>operaciones</a:t>
            </a:r>
            <a:r>
              <a:rPr lang="en-US" sz="2400" dirty="0">
                <a:latin typeface="Times New Roman" panose="02020603050405020304" pitchFamily="18" charset="0"/>
                <a:cs typeface="Times New Roman" panose="02020603050405020304" pitchFamily="18" charset="0"/>
              </a:rPr>
              <a:t>.</a:t>
            </a:r>
            <a:endParaRPr lang="es-CR" sz="2400" b="1"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802255" y="1777116"/>
            <a:ext cx="6648450" cy="1076325"/>
          </a:xfrm>
          <a:prstGeom prst="rect">
            <a:avLst/>
          </a:prstGeom>
        </p:spPr>
      </p:pic>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
        <p:nvSpPr>
          <p:cNvPr id="6" name="CuadroTexto 5"/>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Tree>
    <p:extLst>
      <p:ext uri="{BB962C8B-B14F-4D97-AF65-F5344CB8AC3E}">
        <p14:creationId xmlns:p14="http://schemas.microsoft.com/office/powerpoint/2010/main" val="333598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9504"/>
            <a:ext cx="10058400" cy="636087"/>
          </a:xfrm>
        </p:spPr>
        <p:txBody>
          <a:bodyPr>
            <a:normAutofit/>
          </a:bodyPr>
          <a:lstStyle/>
          <a:p>
            <a:r>
              <a:rPr lang="es-CR" sz="4000" dirty="0">
                <a:latin typeface="Times New Roman" panose="02020603050405020304" pitchFamily="18" charset="0"/>
                <a:cs typeface="Times New Roman" panose="02020603050405020304" pitchFamily="18" charset="0"/>
              </a:rPr>
              <a:t>Creando matriz para suma</a:t>
            </a:r>
            <a:endParaRPr lang="en-US" sz="40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7" name="Imagen 6"/>
          <p:cNvPicPr>
            <a:picLocks noChangeAspect="1"/>
          </p:cNvPicPr>
          <p:nvPr/>
        </p:nvPicPr>
        <p:blipFill>
          <a:blip r:embed="rId2"/>
          <a:stretch>
            <a:fillRect/>
          </a:stretch>
        </p:blipFill>
        <p:spPr>
          <a:xfrm>
            <a:off x="487017" y="1215591"/>
            <a:ext cx="11270974" cy="4861196"/>
          </a:xfrm>
          <a:prstGeom prst="rect">
            <a:avLst/>
          </a:prstGeom>
        </p:spPr>
      </p:pic>
    </p:spTree>
    <p:extLst>
      <p:ext uri="{BB962C8B-B14F-4D97-AF65-F5344CB8AC3E}">
        <p14:creationId xmlns:p14="http://schemas.microsoft.com/office/powerpoint/2010/main" val="425137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latin typeface="Times New Roman" panose="02020603050405020304" pitchFamily="18" charset="0"/>
                <a:cs typeface="Times New Roman" panose="02020603050405020304" pitchFamily="18" charset="0"/>
              </a:rPr>
              <a:t>Pasos para operación suma de matrices</a:t>
            </a:r>
            <a:endParaRPr lang="en-US"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Para </a:t>
            </a:r>
            <a:r>
              <a:rPr lang="en-US" dirty="0" err="1">
                <a:latin typeface="Times New Roman" panose="02020603050405020304" pitchFamily="18" charset="0"/>
                <a:cs typeface="Times New Roman" panose="02020603050405020304" pitchFamily="18" charset="0"/>
              </a:rPr>
              <a:t>poder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operación</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sumar</a:t>
            </a:r>
            <a:r>
              <a:rPr lang="en-US" dirty="0">
                <a:latin typeface="Times New Roman" panose="02020603050405020304" pitchFamily="18" charset="0"/>
                <a:cs typeface="Times New Roman" panose="02020603050405020304" pitchFamily="18" charset="0"/>
              </a:rPr>
              <a:t> dos matrices </a:t>
            </a:r>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necesario</a:t>
            </a:r>
            <a:r>
              <a:rPr lang="en-US" dirty="0">
                <a:latin typeface="Times New Roman" panose="02020603050405020304" pitchFamily="18" charset="0"/>
                <a:cs typeface="Times New Roman" panose="02020603050405020304" pitchFamily="18" charset="0"/>
              </a:rPr>
              <a:t> que </a:t>
            </a:r>
            <a:r>
              <a:rPr lang="en-US" dirty="0" err="1">
                <a:latin typeface="Times New Roman" panose="02020603050405020304" pitchFamily="18" charset="0"/>
                <a:cs typeface="Times New Roman" panose="02020603050405020304" pitchFamily="18" charset="0"/>
              </a:rPr>
              <a:t>los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a:t>
            </a:r>
            <a:r>
              <a:rPr lang="es-CR" dirty="0" err="1">
                <a:latin typeface="Times New Roman" panose="02020603050405020304" pitchFamily="18" charset="0"/>
                <a:cs typeface="Times New Roman" panose="02020603050405020304" pitchFamily="18" charset="0"/>
              </a:rPr>
              <a:t>ños</a:t>
            </a:r>
            <a:r>
              <a:rPr lang="es-CR" dirty="0">
                <a:latin typeface="Times New Roman" panose="02020603050405020304" pitchFamily="18" charset="0"/>
                <a:cs typeface="Times New Roman" panose="02020603050405020304" pitchFamily="18" charset="0"/>
              </a:rPr>
              <a:t> de ambas matrices sean iguales tanto en filas como columnas.</a:t>
            </a:r>
          </a:p>
          <a:p>
            <a:r>
              <a:rPr lang="es-CR" dirty="0">
                <a:latin typeface="Times New Roman" panose="02020603050405020304" pitchFamily="18" charset="0"/>
                <a:cs typeface="Times New Roman" panose="02020603050405020304" pitchFamily="18" charset="0"/>
              </a:rPr>
              <a:t>Luego hay que seleccionar la opción de suma en la sección de operaciones, seguidamente hay que llenar la matriz con los números que deseamos ingresar. Por ultimo hay que seleccionar la manera en la que deseamos mostrar los resultado; ya sea paso a paso o el resultado final de una vez.</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374918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3192" y="261400"/>
            <a:ext cx="10058400" cy="983973"/>
          </a:xfrm>
        </p:spPr>
        <p:txBody>
          <a:bodyPr/>
          <a:lstStyle/>
          <a:p>
            <a:r>
              <a:rPr lang="es-CR" dirty="0">
                <a:latin typeface="Times New Roman" panose="02020603050405020304" pitchFamily="18" charset="0"/>
                <a:cs typeface="Times New Roman" panose="02020603050405020304" pitchFamily="18" charset="0"/>
              </a:rPr>
              <a:t>Resultado final sin pasos</a:t>
            </a:r>
            <a:endParaRPr lang="en-US" dirty="0">
              <a:latin typeface="Times New Roman" panose="02020603050405020304" pitchFamily="18" charset="0"/>
              <a:cs typeface="Times New Roman" panose="02020603050405020304" pitchFamily="18" charset="0"/>
            </a:endParaRPr>
          </a:p>
        </p:txBody>
      </p:sp>
      <p:pic>
        <p:nvPicPr>
          <p:cNvPr id="6" name="Marcador de contenido 5"/>
          <p:cNvPicPr>
            <a:picLocks noGrp="1" noChangeAspect="1"/>
          </p:cNvPicPr>
          <p:nvPr>
            <p:ph idx="1"/>
          </p:nvPr>
        </p:nvPicPr>
        <p:blipFill>
          <a:blip r:embed="rId2"/>
          <a:stretch>
            <a:fillRect/>
          </a:stretch>
        </p:blipFill>
        <p:spPr>
          <a:xfrm>
            <a:off x="1524738" y="1879309"/>
            <a:ext cx="9355308" cy="4024569"/>
          </a:xfrm>
          <a:prstGeom prst="rect">
            <a:avLst/>
          </a:prstGeom>
          <a:ln>
            <a:noFill/>
          </a:ln>
          <a:effectLst>
            <a:outerShdw blurRad="50800" dist="38100" dir="2700000" algn="tl" rotWithShape="0">
              <a:prstClr val="black">
                <a:alpha val="40000"/>
              </a:prstClr>
            </a:outerShdw>
            <a:softEdge rad="12700"/>
          </a:effectLst>
        </p:spPr>
      </p:pic>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spTree>
    <p:extLst>
      <p:ext uri="{BB962C8B-B14F-4D97-AF65-F5344CB8AC3E}">
        <p14:creationId xmlns:p14="http://schemas.microsoft.com/office/powerpoint/2010/main" val="235418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17030"/>
            <a:ext cx="10058400" cy="766945"/>
          </a:xfrm>
        </p:spPr>
        <p:txBody>
          <a:bodyPr/>
          <a:lstStyle/>
          <a:p>
            <a:r>
              <a:rPr lang="es-CR" dirty="0">
                <a:latin typeface="Times New Roman" panose="02020603050405020304" pitchFamily="18" charset="0"/>
                <a:cs typeface="Times New Roman" panose="02020603050405020304" pitchFamily="18" charset="0"/>
              </a:rPr>
              <a:t>Resultado final con pasos</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5" name="CuadroTexto 4"/>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9" name="Imagen 8"/>
          <p:cNvPicPr>
            <a:picLocks noChangeAspect="1"/>
          </p:cNvPicPr>
          <p:nvPr/>
        </p:nvPicPr>
        <p:blipFill>
          <a:blip r:embed="rId2"/>
          <a:stretch>
            <a:fillRect/>
          </a:stretch>
        </p:blipFill>
        <p:spPr>
          <a:xfrm>
            <a:off x="5655397" y="3527730"/>
            <a:ext cx="6395705" cy="2743200"/>
          </a:xfrm>
          <a:prstGeom prst="rect">
            <a:avLst/>
          </a:prstGeom>
          <a:ln>
            <a:noFill/>
          </a:ln>
          <a:effectLst>
            <a:outerShdw blurRad="190500" algn="tl" rotWithShape="0">
              <a:srgbClr val="000000">
                <a:alpha val="70000"/>
              </a:srgbClr>
            </a:outerShdw>
            <a:softEdge rad="12700"/>
          </a:effectLst>
        </p:spPr>
      </p:pic>
      <p:pic>
        <p:nvPicPr>
          <p:cNvPr id="8" name="Marcador de contenido 7"/>
          <p:cNvPicPr>
            <a:picLocks noGrp="1" noChangeAspect="1"/>
          </p:cNvPicPr>
          <p:nvPr>
            <p:ph idx="1"/>
          </p:nvPr>
        </p:nvPicPr>
        <p:blipFill>
          <a:blip r:embed="rId3"/>
          <a:stretch>
            <a:fillRect/>
          </a:stretch>
        </p:blipFill>
        <p:spPr>
          <a:xfrm>
            <a:off x="120769" y="957643"/>
            <a:ext cx="6374705" cy="2745617"/>
          </a:xfrm>
          <a:prstGeom prst="rect">
            <a:avLst/>
          </a:prstGeom>
        </p:spPr>
      </p:pic>
    </p:spTree>
    <p:extLst>
      <p:ext uri="{BB962C8B-B14F-4D97-AF65-F5344CB8AC3E}">
        <p14:creationId xmlns:p14="http://schemas.microsoft.com/office/powerpoint/2010/main" val="181457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75058"/>
          </a:xfrm>
        </p:spPr>
        <p:txBody>
          <a:bodyPr/>
          <a:lstStyle/>
          <a:p>
            <a:r>
              <a:rPr lang="es-CR" dirty="0">
                <a:latin typeface="Times New Roman" panose="02020603050405020304" pitchFamily="18" charset="0"/>
                <a:cs typeface="Times New Roman" panose="02020603050405020304" pitchFamily="18" charset="0"/>
              </a:rPr>
              <a:t>Creando matriz para resta</a:t>
            </a:r>
            <a:endParaRPr lang="en-US" dirty="0"/>
          </a:p>
        </p:txBody>
      </p:sp>
      <p:sp>
        <p:nvSpPr>
          <p:cNvPr id="3" name="Marcador de contenido 2"/>
          <p:cNvSpPr>
            <a:spLocks noGrp="1"/>
          </p:cNvSpPr>
          <p:nvPr>
            <p:ph idx="1"/>
          </p:nvPr>
        </p:nvSpPr>
        <p:spPr/>
        <p:txBody>
          <a:bodyPr/>
          <a:lstStyle/>
          <a:p>
            <a:endParaRPr lang="en-US"/>
          </a:p>
        </p:txBody>
      </p:sp>
      <p:sp>
        <p:nvSpPr>
          <p:cNvPr id="5" name="CuadroTexto 4"/>
          <p:cNvSpPr txBox="1"/>
          <p:nvPr/>
        </p:nvSpPr>
        <p:spPr>
          <a:xfrm>
            <a:off x="6202392" y="6457890"/>
            <a:ext cx="5848710" cy="400110"/>
          </a:xfrm>
          <a:prstGeom prst="rect">
            <a:avLst/>
          </a:prstGeom>
          <a:noFill/>
        </p:spPr>
        <p:txBody>
          <a:bodyPr wrap="square" rtlCol="0">
            <a:spAutoFit/>
          </a:bodyPr>
          <a:lstStyle/>
          <a:p>
            <a:r>
              <a:rPr lang="es-CR" sz="2000" dirty="0">
                <a:solidFill>
                  <a:schemeClr val="bg1"/>
                </a:solidFill>
                <a:latin typeface="Times New Roman" panose="02020603050405020304" pitchFamily="18" charset="0"/>
                <a:cs typeface="Times New Roman" panose="02020603050405020304" pitchFamily="18" charset="0"/>
              </a:rPr>
              <a:t>Ingeniería en Computación, Sede Regional San Carlos</a:t>
            </a:r>
          </a:p>
        </p:txBody>
      </p:sp>
      <p:sp>
        <p:nvSpPr>
          <p:cNvPr id="6" name="CuadroTexto 5"/>
          <p:cNvSpPr txBox="1"/>
          <p:nvPr/>
        </p:nvSpPr>
        <p:spPr>
          <a:xfrm>
            <a:off x="120769" y="6457890"/>
            <a:ext cx="4732386" cy="400110"/>
          </a:xfrm>
          <a:prstGeom prst="rect">
            <a:avLst/>
          </a:prstGeom>
          <a:noFill/>
        </p:spPr>
        <p:txBody>
          <a:bodyPr wrap="none" rtlCol="0">
            <a:spAutoFit/>
          </a:bodyPr>
          <a:lstStyle/>
          <a:p>
            <a:r>
              <a:rPr lang="es-CR" sz="2000" dirty="0">
                <a:solidFill>
                  <a:schemeClr val="bg1"/>
                </a:solidFill>
                <a:latin typeface="Times New Roman" panose="02020603050405020304" pitchFamily="18" charset="0"/>
                <a:cs typeface="Times New Roman" panose="02020603050405020304" pitchFamily="18" charset="0"/>
              </a:rPr>
              <a:t>Tarea Programada, Algebra Lineal, Matrices</a:t>
            </a:r>
          </a:p>
        </p:txBody>
      </p:sp>
      <p:pic>
        <p:nvPicPr>
          <p:cNvPr id="7" name="Imagen 6"/>
          <p:cNvPicPr>
            <a:picLocks noChangeAspect="1"/>
          </p:cNvPicPr>
          <p:nvPr/>
        </p:nvPicPr>
        <p:blipFill>
          <a:blip r:embed="rId2"/>
          <a:stretch>
            <a:fillRect/>
          </a:stretch>
        </p:blipFill>
        <p:spPr>
          <a:xfrm>
            <a:off x="943223" y="1545434"/>
            <a:ext cx="10366513" cy="4451649"/>
          </a:xfrm>
          <a:prstGeom prst="rect">
            <a:avLst/>
          </a:prstGeom>
        </p:spPr>
      </p:pic>
    </p:spTree>
    <p:extLst>
      <p:ext uri="{BB962C8B-B14F-4D97-AF65-F5344CB8AC3E}">
        <p14:creationId xmlns:p14="http://schemas.microsoft.com/office/powerpoint/2010/main" val="347836632"/>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ción2" id="{CD488FBE-7AD5-4367-91B1-AAD218DFF9CE}" vid="{C89F0E43-3795-4737-B894-3391826BF30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Template>
  <TotalTime>817</TotalTime>
  <Words>537</Words>
  <Application>Microsoft Office PowerPoint</Application>
  <PresentationFormat>Panorámica</PresentationFormat>
  <Paragraphs>55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Calibri</vt:lpstr>
      <vt:lpstr>Calibri Light</vt:lpstr>
      <vt:lpstr>Times New Roman</vt:lpstr>
      <vt:lpstr>Wingdings</vt:lpstr>
      <vt:lpstr>Retrospección</vt:lpstr>
      <vt:lpstr>Manual de Usuarios Tarea Programada Algebra Lineal</vt:lpstr>
      <vt:lpstr>Tabla de contenidos</vt:lpstr>
      <vt:lpstr>Página Principal</vt:lpstr>
      <vt:lpstr>Manejo de la sección tamaño</vt:lpstr>
      <vt:lpstr>Creando matriz para suma</vt:lpstr>
      <vt:lpstr>Pasos para operación suma de matrices</vt:lpstr>
      <vt:lpstr>Resultado final sin pasos</vt:lpstr>
      <vt:lpstr>Resultado final con pasos</vt:lpstr>
      <vt:lpstr>Creando matriz para resta</vt:lpstr>
      <vt:lpstr>Pasos para operación resta de matrices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Eliomar Rodríguez</dc:creator>
  <cp:lastModifiedBy>Eliomar Rodríguez</cp:lastModifiedBy>
  <cp:revision>147</cp:revision>
  <dcterms:created xsi:type="dcterms:W3CDTF">2016-08-27T20:52:10Z</dcterms:created>
  <dcterms:modified xsi:type="dcterms:W3CDTF">2017-03-19T09:22:35Z</dcterms:modified>
</cp:coreProperties>
</file>