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5" r:id="rId7"/>
    <p:sldId id="277" r:id="rId8"/>
    <p:sldId id="274" r:id="rId9"/>
    <p:sldId id="275" r:id="rId10"/>
    <p:sldId id="280" r:id="rId11"/>
    <p:sldId id="278" r:id="rId12"/>
    <p:sldId id="279" r:id="rId13"/>
    <p:sldId id="276" r:id="rId14"/>
    <p:sldId id="268" r:id="rId15"/>
    <p:sldId id="269" r:id="rId16"/>
    <p:sldId id="260" r:id="rId17"/>
    <p:sldId id="262" r:id="rId18"/>
    <p:sldId id="263" r:id="rId19"/>
    <p:sldId id="264" r:id="rId20"/>
    <p:sldId id="281" r:id="rId21"/>
    <p:sldId id="282" r:id="rId22"/>
    <p:sldId id="270" r:id="rId23"/>
    <p:sldId id="271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Relationship Id="rId3" Type="http://schemas.openxmlformats.org/officeDocument/2006/relationships/image" Target="../media/image12.png"/><Relationship Id="rId2" Type="http://schemas.openxmlformats.org/officeDocument/2006/relationships/tags" Target="../tags/tag12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129665" y="1901190"/>
            <a:ext cx="9557385" cy="1709420"/>
          </a:xfrm>
        </p:spPr>
        <p:txBody>
          <a:bodyPr>
            <a:normAutofit/>
          </a:bodyPr>
          <a:lstStyle/>
          <a:p>
            <a:r>
              <a:rPr lang="zh-CN" altLang="en-US" dirty="0"/>
              <a:t>智能产线运维管理系统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2273299" y="4275976"/>
            <a:ext cx="7589519" cy="656600"/>
          </a:xfrm>
        </p:spPr>
        <p:txBody>
          <a:bodyPr/>
          <a:lstStyle/>
          <a:p>
            <a:r>
              <a:rPr lang="zh-CN" altLang="en-US" dirty="0"/>
              <a:t>汇报人：张乐驰，文豪，雷子恒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621030" y="1126490"/>
            <a:ext cx="4246245" cy="493141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核心功能分析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65" y="99695"/>
            <a:ext cx="5401945" cy="5090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1245" y="5558155"/>
            <a:ext cx="4952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根据邮百工的核心功能分析，建立需求池，并根据重要程度绘出鱼尾图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功能鱼尾图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1274445"/>
            <a:ext cx="8242300" cy="4838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lang="zh-CN" altLang="en-US" dirty="0"/>
              <a:t>0</a:t>
            </a:r>
            <a:r>
              <a:rPr dirty="0"/>
              <a:t>2</a:t>
            </a:r>
            <a:endParaRPr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2092325"/>
            <a:ext cx="5005070" cy="1684020"/>
          </a:xfrm>
        </p:spPr>
        <p:txBody>
          <a:bodyPr/>
          <a:lstStyle/>
          <a:p>
            <a:r>
              <a:rPr lang="zh-CN" altLang="en-US" dirty="0"/>
              <a:t>成果展示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1107440" y="1889125"/>
            <a:ext cx="8959215" cy="35680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选择不同身份登录工单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11275" y="1169670"/>
            <a:ext cx="351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http://10.29.188.193:8080/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318135" y="1840230"/>
            <a:ext cx="5658485" cy="390652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以主管为例</a:t>
            </a: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95" y="1771015"/>
            <a:ext cx="6275705" cy="4044315"/>
          </a:xfrm>
          <a:prstGeom prst="rect">
            <a:avLst/>
          </a:prstGeom>
          <a:ln>
            <a:noFill/>
            <a:prstDash val="sysDash"/>
          </a:ln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设备监控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2249170"/>
            <a:ext cx="4973955" cy="2947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40" y="1940560"/>
            <a:ext cx="6664960" cy="4304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695960" y="1171575"/>
            <a:ext cx="7690485" cy="493141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生产监控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0" y="1657350"/>
            <a:ext cx="5788025" cy="377380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任务布置与通知接收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70" y="1908810"/>
            <a:ext cx="5754370" cy="41567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任务通过</a:t>
            </a:r>
            <a:r>
              <a:rPr lang="en-US" altLang="zh-CN"/>
              <a:t>API</a:t>
            </a:r>
            <a:r>
              <a:t>层层分工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283335"/>
            <a:ext cx="10123805" cy="4516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编辑任务（更新表单）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204595"/>
            <a:ext cx="11915775" cy="4448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166495" y="1793240"/>
            <a:ext cx="1375410" cy="3604895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>
            <a:off x="4382770" y="135064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3"/>
            </p:custDataLst>
          </p:nvPr>
        </p:nvSpPr>
        <p:spPr>
          <a:xfrm>
            <a:off x="4382770" y="135509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4"/>
            </p:custDataLst>
          </p:nvPr>
        </p:nvSpPr>
        <p:spPr>
          <a:xfrm>
            <a:off x="5624195" y="1355090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需求分析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4383405" y="313182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6"/>
            </p:custDataLst>
          </p:nvPr>
        </p:nvSpPr>
        <p:spPr>
          <a:xfrm>
            <a:off x="4383405" y="313626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4" name="圆角矩形 33"/>
          <p:cNvSpPr/>
          <p:nvPr>
            <p:custDataLst>
              <p:tags r:id="rId7"/>
            </p:custDataLst>
          </p:nvPr>
        </p:nvSpPr>
        <p:spPr>
          <a:xfrm>
            <a:off x="4383405" y="489521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5" name="序号"/>
          <p:cNvSpPr txBox="1"/>
          <p:nvPr>
            <p:custDataLst>
              <p:tags r:id="rId8"/>
            </p:custDataLst>
          </p:nvPr>
        </p:nvSpPr>
        <p:spPr>
          <a:xfrm>
            <a:off x="4383405" y="489966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6" name="标题"/>
          <p:cNvSpPr txBox="1"/>
          <p:nvPr>
            <p:custDataLst>
              <p:tags r:id="rId9"/>
            </p:custDataLst>
          </p:nvPr>
        </p:nvSpPr>
        <p:spPr>
          <a:xfrm>
            <a:off x="5497830" y="3129280"/>
            <a:ext cx="3827145" cy="92583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成果展示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40" name="标题"/>
          <p:cNvSpPr txBox="1"/>
          <p:nvPr>
            <p:custDataLst>
              <p:tags r:id="rId10"/>
            </p:custDataLst>
          </p:nvPr>
        </p:nvSpPr>
        <p:spPr>
          <a:xfrm>
            <a:off x="5696585" y="4935220"/>
            <a:ext cx="3827145" cy="91694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分工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lang="zh-CN" altLang="en-US" dirty="0"/>
              <a:t>0</a:t>
            </a:r>
            <a:r>
              <a:rPr dirty="0"/>
              <a:t>3</a:t>
            </a:r>
            <a:endParaRPr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2092325"/>
            <a:ext cx="5005070" cy="1684020"/>
          </a:xfrm>
        </p:spPr>
        <p:txBody>
          <a:bodyPr/>
          <a:lstStyle/>
          <a:p>
            <a:r>
              <a:rPr lang="zh-CN" altLang="en-US" dirty="0"/>
              <a:t>分工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 sz="2000"/>
              <a:t>张乐驰</a:t>
            </a:r>
            <a:r>
              <a:rPr lang="en-US" altLang="zh-CN" sz="2000"/>
              <a:t> </a:t>
            </a:r>
            <a:r>
              <a:rPr sz="2000"/>
              <a:t>：整体逻辑的搭建</a:t>
            </a:r>
            <a:endParaRPr lang="en-US" altLang="zh-CN" sz="2000"/>
          </a:p>
          <a:p>
            <a:r>
              <a:rPr sz="2000"/>
              <a:t>文豪：工单的创建、审批和分配</a:t>
            </a:r>
            <a:endParaRPr sz="2000"/>
          </a:p>
          <a:p>
            <a:r>
              <a:rPr sz="2000"/>
              <a:t>雷子恒：</a:t>
            </a:r>
            <a:r>
              <a:rPr lang="en-US" altLang="zh-CN" sz="2000"/>
              <a:t>PRD</a:t>
            </a:r>
            <a:r>
              <a:rPr sz="2000"/>
              <a:t>和</a:t>
            </a:r>
            <a:r>
              <a:rPr lang="en-US" altLang="zh-CN" sz="2000"/>
              <a:t>PPT</a:t>
            </a:r>
            <a:r>
              <a:rPr sz="2000"/>
              <a:t>的制作</a:t>
            </a:r>
            <a:endParaRPr sz="2000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具体分工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2418715" y="1901190"/>
            <a:ext cx="8250555" cy="1705610"/>
          </a:xfrm>
        </p:spPr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lang="zh-CN" altLang="en-US" dirty="0"/>
              <a:t>01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2092325"/>
            <a:ext cx="5005070" cy="1684020"/>
          </a:xfrm>
        </p:spPr>
        <p:txBody>
          <a:bodyPr/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 sz="2000"/>
              <a:t>随着智能制造的快速发展，工厂面临着提高生产效率和确保生产安全的双重挑战。传统的产线管理方式往往难以满足现代化生产的要求，工厂希望通过数字化手段来提升设备监控、故障处理效率和生产安全性，进而优化生产流程。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4" name="标题 2"/>
          <p:cNvSpPr>
            <a:spLocks noGrp="1"/>
          </p:cNvSpPr>
          <p:nvPr/>
        </p:nvSpPr>
        <p:spPr>
          <a:xfrm>
            <a:off x="735330" y="2708865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zh-CN" altLang="en-US"/>
              <a:t>项目目标</a:t>
            </a:r>
            <a:endParaRPr lang="zh-CN" altLang="en-US"/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735330" y="3429000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2pPr>
            <a:lvl3pPr marL="719455" marR="0" lvl="2" indent="-2762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3pPr>
            <a:lvl4pPr marL="987425" marR="0" lvl="3" indent="-262255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4pPr>
            <a:lvl5pPr marL="1256030" marR="0" lvl="4" indent="-26225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/>
              <a:t>本项目旨在通过建立一个智能产线运维管理系统，来解决以下几个核心问题：</a:t>
            </a:r>
            <a:endParaRPr lang="zh-CN" altLang="en-US" sz="2000"/>
          </a:p>
          <a:p>
            <a:r>
              <a:rPr lang="zh-CN" altLang="en-US" sz="2000"/>
              <a:t>提高工单流转效率，减少信息传递带来的延迟。</a:t>
            </a:r>
            <a:endParaRPr lang="zh-CN" altLang="en-US" sz="2000"/>
          </a:p>
          <a:p>
            <a:r>
              <a:rPr lang="zh-CN" altLang="en-US" sz="2000"/>
              <a:t>提升设备监测的实时性，使得运维人员能够及时响应和处理设备故障。</a:t>
            </a:r>
            <a:endParaRPr lang="zh-CN" altLang="en-US" sz="2000"/>
          </a:p>
          <a:p>
            <a:r>
              <a:rPr lang="zh-CN" altLang="en-US" sz="2000"/>
              <a:t>通过数据分析提供决策支持，帮助管理者更好地把握生产状况。</a:t>
            </a:r>
            <a:endParaRPr lang="zh-CN" altLang="en-US" sz="2000"/>
          </a:p>
          <a:p>
            <a:r>
              <a:rPr lang="zh-CN" altLang="en-US" sz="2000"/>
              <a:t>加强生产安全监控，减少事故隐患，保护员工安全。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695960" y="1080135"/>
            <a:ext cx="3538855" cy="493141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邮百工的使用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07280" y="963295"/>
            <a:ext cx="5942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基于项目背景和产品目标，让邮百工撰写</a:t>
            </a:r>
            <a:r>
              <a:rPr lang="en-US" altLang="zh-CN"/>
              <a:t>PRD</a:t>
            </a:r>
            <a:r>
              <a:rPr lang="zh-CN" altLang="en-US"/>
              <a:t>的框架。</a:t>
            </a:r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PRD</a:t>
            </a:r>
            <a:r>
              <a:rPr lang="zh-CN" altLang="en-US">
                <a:sym typeface="+mn-ea"/>
              </a:rPr>
              <a:t>中的用户痛点分析，和用户痛点解决方案的用户故事，总结出用户需求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05" y="1997710"/>
            <a:ext cx="5996305" cy="40138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>
            <a:noAutofit/>
          </a:bodyPr>
          <a:p>
            <a:r>
              <a:rPr lang="zh-CN" altLang="en-US"/>
              <a:t>厂长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作为厂长，我希望在任何时刻都能查看产线的实时生产效率数据，以便能够快速做出调整和优化。此外，我希望能接收到关键性能指标的月度报告，这样我可以评估产线总体的运作情况。</a:t>
            </a:r>
            <a:endParaRPr lang="zh-CN" altLang="en-US"/>
          </a:p>
          <a:p>
            <a:r>
              <a:rPr lang="zh-CN" altLang="en-US"/>
              <a:t>运维人员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作为运维人员，我希望通过手机应用接收到设备故障警报，这样可以让我迅速响应并解决问题，尽可能减少停机时间。还希望能看到设备历史维护记录，以判断故障原因。</a:t>
            </a:r>
            <a:endParaRPr lang="zh-CN" altLang="en-US"/>
          </a:p>
          <a:p>
            <a:r>
              <a:rPr lang="zh-CN" altLang="en-US"/>
              <a:t>安全员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作为安全员，我希望能实时监控工厂内的安全数据，包括温度、震动和气体泄漏等，确保及早发现潜在的安全隐患。我希望有功能可以生成安全报告，提供给管理层参考。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用户需求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>
                <a:sym typeface="+mn-ea"/>
              </a:rPr>
              <a:t>工人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r>
              <a:rPr>
                <a:sym typeface="+mn-ea"/>
              </a:rPr>
              <a:t>作为工人，我希望能在工位上提供即时反馈，报告设备状态或生产影响故障。如果出现安全隐患，我希望能立刻通过系统向安全员发送警报。</a:t>
            </a:r>
            <a:endParaRPr lang="zh-CN" altLang="en-US"/>
          </a:p>
          <a:p>
            <a:r>
              <a:rPr>
                <a:sym typeface="+mn-ea"/>
              </a:rPr>
              <a:t>班组长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r>
              <a:rPr>
                <a:sym typeface="+mn-ea"/>
              </a:rPr>
              <a:t>作为班组长，我希望能查看和管理分配给我的工单，能通过系统快速与其他角色沟通工单的处理进展，以便最大化工作效率。</a:t>
            </a:r>
            <a:endParaRPr lang="zh-CN" altLang="en-US"/>
          </a:p>
          <a:p>
            <a:r>
              <a:rPr>
                <a:sym typeface="+mn-ea"/>
              </a:rPr>
              <a:t>数据分析人员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r>
              <a:rPr>
                <a:sym typeface="+mn-ea"/>
              </a:rPr>
              <a:t>作为数据分析人员，我希望系统能够提供多维度的数据分析模块，帮助我对设备性能、生产效率等进行深入分析，以支持后续的决策制定。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用户需求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612775" y="202565"/>
            <a:ext cx="4590415" cy="4931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45" y="0"/>
            <a:ext cx="5276850" cy="6509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3080" y="5662295"/>
            <a:ext cx="4505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采用邮百工假想竞争产品，找出产品设计应可能具有竞争力的功能及特性。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610235" y="1208405"/>
            <a:ext cx="5727700" cy="46799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采用墨子四疑的方法对</a:t>
            </a:r>
            <a:r>
              <a:rPr>
                <a:sym typeface="+mn-ea"/>
              </a:rPr>
              <a:t>架构</a:t>
            </a:r>
            <a:r>
              <a:rPr lang="zh-CN" altLang="en-US"/>
              <a:t>和</a:t>
            </a:r>
            <a:r>
              <a:rPr>
                <a:sym typeface="+mn-ea"/>
              </a:rPr>
              <a:t>功能</a:t>
            </a:r>
            <a:r>
              <a:rPr lang="zh-CN" altLang="en-US"/>
              <a:t>进行分析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-1534" b="20175"/>
          <a:stretch>
            <a:fillRect/>
          </a:stretch>
        </p:blipFill>
        <p:spPr>
          <a:xfrm>
            <a:off x="6868795" y="1208405"/>
            <a:ext cx="5084445" cy="4680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</p:tagLst>
</file>

<file path=ppt/tags/tag101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DIAGRAM_GROUP_CODE" val="l1-1"/>
</p:tagLst>
</file>

<file path=ppt/tags/tag1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38.2,&quot;top&quot;:65.72500305175781,&quot;width&quot;:411.7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38.2,&quot;top&quot;:65.72500305175781,&quot;width&quot;:411.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DIAGRAM_COLOR_TRICK" val="2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449.6499938964844,&quot;left&quot;:338.2,&quot;top&quot;:65.72500305175781,&quot;width&quot;:411.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TYPE" val="1"/>
</p:tagLst>
</file>

<file path=ppt/tags/tag1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38.2,&quot;top&quot;:65.72500305175781,&quot;width&quot;:411.7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38.2,&quot;top&quot;:65.72500305175781,&quot;width&quot;:411.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38.2,&quot;top&quot;:65.72500305175781,&quot;width&quot;:411.7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4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38.2,&quot;top&quot;:65.72500305175781,&quot;width&quot;:411.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38.2,&quot;top&quot;:65.72500305175781,&quot;width&quot;:411.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TYPE" val="1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4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left&quot;:338.2,&quot;top&quot;:65.72500305175781,&quot;width&quot;:411.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TYPE" val="1"/>
</p:tagLst>
</file>

<file path=ppt/tags/tag112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15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2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26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  <p:tag name="KSO_WM_UNIT_TEXT_TYPE" val="1"/>
</p:tagLst>
</file>

<file path=ppt/tags/tag12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3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37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  <p:tag name="KSO_WM_UNIT_TEXT_TYPE" val="1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WPS 演示</Application>
  <PresentationFormat>宽屏</PresentationFormat>
  <Paragraphs>102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MiSans Normal</vt:lpstr>
      <vt:lpstr>Wingdings</vt:lpstr>
      <vt:lpstr>MiSans Heavy</vt:lpstr>
      <vt:lpstr>微软雅黑</vt:lpstr>
      <vt:lpstr>Arial Unicode MS</vt:lpstr>
      <vt:lpstr>Calibri</vt:lpstr>
      <vt:lpstr>MiSans Heavy</vt:lpstr>
      <vt:lpstr>JetBrainsMono NF</vt:lpstr>
      <vt:lpstr>MiSans Normal</vt:lpstr>
      <vt:lpstr>Office 主题</vt:lpstr>
      <vt:lpstr>智能产线运维管理系统</vt:lpstr>
      <vt:lpstr>目录</vt:lpstr>
      <vt:lpstr>需求分析</vt:lpstr>
      <vt:lpstr>项目背景</vt:lpstr>
      <vt:lpstr>邮百工的使用</vt:lpstr>
      <vt:lpstr>用户需求</vt:lpstr>
      <vt:lpstr>用户需求</vt:lpstr>
      <vt:lpstr>PowerPoint 演示文稿</vt:lpstr>
      <vt:lpstr>采用墨子四疑的方法对架构和功能进行分析</vt:lpstr>
      <vt:lpstr>核心功能分析</vt:lpstr>
      <vt:lpstr>功能鱼尾图</vt:lpstr>
      <vt:lpstr>成果展示</vt:lpstr>
      <vt:lpstr>选择不同身份登录工单</vt:lpstr>
      <vt:lpstr>以主管为例</vt:lpstr>
      <vt:lpstr>设备监控</vt:lpstr>
      <vt:lpstr>生产监控</vt:lpstr>
      <vt:lpstr>任务布置与通知接收</vt:lpstr>
      <vt:lpstr>PowerPoint 演示文稿</vt:lpstr>
      <vt:lpstr>PowerPoint 演示文稿</vt:lpstr>
      <vt:lpstr>分工</vt:lpstr>
      <vt:lpstr>具体分工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86150</dc:creator>
  <cp:lastModifiedBy>未语先笑</cp:lastModifiedBy>
  <cp:revision>160</cp:revision>
  <dcterms:created xsi:type="dcterms:W3CDTF">2019-06-19T02:08:00Z</dcterms:created>
  <dcterms:modified xsi:type="dcterms:W3CDTF">2025-06-07T10:08:11Z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8635B9106EB24393BEEF279447A0D65C_12</vt:lpwstr>
  </property>
</Properties>
</file>