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1" r:id="rId6"/>
    <p:sldId id="262" r:id="rId7"/>
    <p:sldId id="263" r:id="rId8"/>
  </p:sldIdLst>
  <p:sldSz cx="20104100" cy="11309350"/>
  <p:notesSz cx="20104100" cy="1130935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1"/>
    <p:restoredTop sz="94679"/>
  </p:normalViewPr>
  <p:slideViewPr>
    <p:cSldViewPr>
      <p:cViewPr varScale="1">
        <p:scale>
          <a:sx n="50" d="100"/>
          <a:sy n="50" d="100"/>
        </p:scale>
        <p:origin x="168" y="18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7ABB0E-EFD8-F040-A425-A669B91AECBB}" type="datetimeFigureOut">
              <a:rPr lang="en-IL" smtClean="0"/>
              <a:t>20/08/2021</a:t>
            </a:fld>
            <a:endParaRPr lang="en-IL"/>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40F17AF4-50A2-6546-B5E4-546D21546CEF}" type="slidenum">
              <a:rPr lang="en-IL" smtClean="0"/>
              <a:t>‹#›</a:t>
            </a:fld>
            <a:endParaRPr lang="en-IL"/>
          </a:p>
        </p:txBody>
      </p:sp>
    </p:spTree>
    <p:extLst>
      <p:ext uri="{BB962C8B-B14F-4D97-AF65-F5344CB8AC3E}">
        <p14:creationId xmlns:p14="http://schemas.microsoft.com/office/powerpoint/2010/main" val="2161481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50" b="0" i="0">
                <a:solidFill>
                  <a:srgbClr val="004D80"/>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34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50" b="0" i="0">
                <a:solidFill>
                  <a:srgbClr val="004D80"/>
                </a:solidFill>
                <a:latin typeface="Lucida Sans Unicode"/>
                <a:cs typeface="Lucida Sans Unicode"/>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850" b="0" i="0">
                <a:solidFill>
                  <a:srgbClr val="004D80"/>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33855" y="851199"/>
            <a:ext cx="2036388" cy="922655"/>
          </a:xfrm>
          <a:prstGeom prst="rect">
            <a:avLst/>
          </a:prstGeom>
        </p:spPr>
        <p:txBody>
          <a:bodyPr wrap="square" lIns="0" tIns="0" rIns="0" bIns="0">
            <a:spAutoFit/>
          </a:bodyPr>
          <a:lstStyle>
            <a:lvl1pPr>
              <a:defRPr sz="5850" b="0" i="0">
                <a:solidFill>
                  <a:srgbClr val="004D80"/>
                </a:solidFill>
                <a:latin typeface="Lucida Sans Unicode"/>
                <a:cs typeface="Lucida Sans Unicode"/>
              </a:defRPr>
            </a:lvl1pPr>
          </a:lstStyle>
          <a:p>
            <a:endParaRPr/>
          </a:p>
        </p:txBody>
      </p:sp>
      <p:sp>
        <p:nvSpPr>
          <p:cNvPr id="3" name="Holder 3"/>
          <p:cNvSpPr>
            <a:spLocks noGrp="1"/>
          </p:cNvSpPr>
          <p:nvPr>
            <p:ph type="body" idx="1"/>
          </p:nvPr>
        </p:nvSpPr>
        <p:spPr>
          <a:xfrm>
            <a:off x="1023812" y="2341655"/>
            <a:ext cx="18056475" cy="7451725"/>
          </a:xfrm>
          <a:prstGeom prst="rect">
            <a:avLst/>
          </a:prstGeom>
        </p:spPr>
        <p:txBody>
          <a:bodyPr wrap="square" lIns="0" tIns="0" rIns="0" bIns="0">
            <a:spAutoFit/>
          </a:bodyPr>
          <a:lstStyle>
            <a:lvl1pPr>
              <a:defRPr sz="34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8/20/21</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www.firstinspires.org/about/impact" TargetMode="External"/><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3462"/>
          </a:solidFill>
        </p:spPr>
        <p:txBody>
          <a:bodyPr wrap="square" lIns="0" tIns="0" rIns="0" bIns="0" rtlCol="0"/>
          <a:lstStyle/>
          <a:p>
            <a:pPr marL="0" algn="l" defTabSz="914400" rtl="0" eaLnBrk="1" latinLnBrk="0" hangingPunct="1"/>
            <a:endParaRPr dirty="0"/>
          </a:p>
        </p:txBody>
      </p:sp>
      <p:sp>
        <p:nvSpPr>
          <p:cNvPr id="3" name="object 3"/>
          <p:cNvSpPr txBox="1">
            <a:spLocks noGrp="1"/>
          </p:cNvSpPr>
          <p:nvPr>
            <p:ph type="title"/>
          </p:nvPr>
        </p:nvSpPr>
        <p:spPr>
          <a:xfrm>
            <a:off x="3155807" y="2843293"/>
            <a:ext cx="13781405" cy="1520825"/>
          </a:xfrm>
          <a:prstGeom prst="rect">
            <a:avLst/>
          </a:prstGeom>
        </p:spPr>
        <p:txBody>
          <a:bodyPr vert="horz" wrap="square" lIns="0" tIns="13970" rIns="0" bIns="0" rtlCol="0">
            <a:spAutoFit/>
          </a:bodyPr>
          <a:lstStyle/>
          <a:p>
            <a:pPr marL="12700">
              <a:lnSpc>
                <a:spcPct val="100000"/>
              </a:lnSpc>
              <a:spcBef>
                <a:spcPts val="110"/>
              </a:spcBef>
            </a:pPr>
            <a:r>
              <a:rPr sz="9800" spc="130" dirty="0">
                <a:solidFill>
                  <a:srgbClr val="FFFFFF"/>
                </a:solidFill>
                <a:latin typeface="Heebo Black" pitchFamily="2" charset="-79"/>
                <a:cs typeface="Heebo Black" pitchFamily="2" charset="-79"/>
              </a:rPr>
              <a:t>FIR</a:t>
            </a:r>
            <a:r>
              <a:rPr sz="9800" spc="180" dirty="0">
                <a:solidFill>
                  <a:srgbClr val="FFFFFF"/>
                </a:solidFill>
                <a:latin typeface="Heebo Black" pitchFamily="2" charset="-79"/>
                <a:cs typeface="Heebo Black" pitchFamily="2" charset="-79"/>
              </a:rPr>
              <a:t>S</a:t>
            </a:r>
            <a:r>
              <a:rPr sz="9800" spc="20" dirty="0">
                <a:solidFill>
                  <a:srgbClr val="FFFFFF"/>
                </a:solidFill>
                <a:latin typeface="Heebo Black" pitchFamily="2" charset="-79"/>
                <a:cs typeface="Heebo Black" pitchFamily="2" charset="-79"/>
              </a:rPr>
              <a:t>T</a:t>
            </a:r>
            <a:r>
              <a:rPr sz="9800" spc="-1280" dirty="0">
                <a:solidFill>
                  <a:srgbClr val="FFFFFF"/>
                </a:solidFill>
                <a:latin typeface="Heebo Black" pitchFamily="2" charset="-79"/>
                <a:cs typeface="Heebo Black" pitchFamily="2" charset="-79"/>
              </a:rPr>
              <a:t> </a:t>
            </a:r>
            <a:r>
              <a:rPr sz="9800" spc="-305" dirty="0">
                <a:solidFill>
                  <a:srgbClr val="FFFFFF"/>
                </a:solidFill>
                <a:latin typeface="Heebo Black" pitchFamily="2" charset="-79"/>
                <a:cs typeface="Heebo Black" pitchFamily="2" charset="-79"/>
              </a:rPr>
              <a:t>TEC</a:t>
            </a:r>
            <a:r>
              <a:rPr sz="9800" spc="-130" dirty="0">
                <a:solidFill>
                  <a:srgbClr val="FFFFFF"/>
                </a:solidFill>
                <a:latin typeface="Heebo Black" pitchFamily="2" charset="-79"/>
                <a:cs typeface="Heebo Black" pitchFamily="2" charset="-79"/>
              </a:rPr>
              <a:t>H</a:t>
            </a:r>
            <a:r>
              <a:rPr sz="9800" spc="-1040" dirty="0">
                <a:solidFill>
                  <a:srgbClr val="FFFFFF"/>
                </a:solidFill>
                <a:latin typeface="Heebo Black" pitchFamily="2" charset="-79"/>
                <a:cs typeface="Heebo Black" pitchFamily="2" charset="-79"/>
              </a:rPr>
              <a:t> </a:t>
            </a:r>
            <a:r>
              <a:rPr sz="9800" spc="-515" dirty="0">
                <a:solidFill>
                  <a:srgbClr val="FFFFFF"/>
                </a:solidFill>
                <a:latin typeface="Heebo Black" pitchFamily="2" charset="-79"/>
                <a:cs typeface="Heebo Black" pitchFamily="2" charset="-79"/>
              </a:rPr>
              <a:t>C</a:t>
            </a:r>
            <a:r>
              <a:rPr sz="9800" spc="-550" dirty="0">
                <a:solidFill>
                  <a:srgbClr val="FFFFFF"/>
                </a:solidFill>
                <a:latin typeface="Heebo Black" pitchFamily="2" charset="-79"/>
                <a:cs typeface="Heebo Black" pitchFamily="2" charset="-79"/>
              </a:rPr>
              <a:t>H</a:t>
            </a:r>
            <a:r>
              <a:rPr sz="9800" spc="-229" dirty="0">
                <a:solidFill>
                  <a:srgbClr val="FFFFFF"/>
                </a:solidFill>
                <a:latin typeface="Heebo Black" pitchFamily="2" charset="-79"/>
                <a:cs typeface="Heebo Black" pitchFamily="2" charset="-79"/>
              </a:rPr>
              <a:t>ALLENGE</a:t>
            </a:r>
            <a:endParaRPr sz="9800" dirty="0">
              <a:latin typeface="Heebo Black" pitchFamily="2" charset="-79"/>
              <a:cs typeface="Heebo Black" pitchFamily="2" charset="-79"/>
            </a:endParaRPr>
          </a:p>
        </p:txBody>
      </p:sp>
      <p:sp>
        <p:nvSpPr>
          <p:cNvPr id="4" name="object 4"/>
          <p:cNvSpPr txBox="1"/>
          <p:nvPr/>
        </p:nvSpPr>
        <p:spPr>
          <a:xfrm>
            <a:off x="984250" y="5014255"/>
            <a:ext cx="13106400" cy="3861955"/>
          </a:xfrm>
          <a:prstGeom prst="rect">
            <a:avLst/>
          </a:prstGeom>
        </p:spPr>
        <p:txBody>
          <a:bodyPr vert="horz" wrap="square" lIns="0" tIns="167005" rIns="0" bIns="0" rtlCol="0">
            <a:spAutoFit/>
          </a:bodyPr>
          <a:lstStyle/>
          <a:p>
            <a:pPr algn="l" rtl="0"/>
            <a:r>
              <a:rPr lang="he-IL" sz="6000" b="1" dirty="0">
                <a:solidFill>
                  <a:schemeClr val="bg1"/>
                </a:solidFill>
                <a:latin typeface="Heebo Black" pitchFamily="2" charset="-79"/>
                <a:cs typeface="Heebo Black" pitchFamily="2" charset="-79"/>
              </a:rPr>
              <a:t>-</a:t>
            </a:r>
            <a:r>
              <a:rPr lang="en-US" sz="6000" b="1" dirty="0">
                <a:solidFill>
                  <a:schemeClr val="bg1"/>
                </a:solidFill>
                <a:latin typeface="Heebo Black" pitchFamily="2" charset="-79"/>
                <a:cs typeface="Heebo Black" pitchFamily="2" charset="-79"/>
              </a:rPr>
              <a:t>What is the FIRST organization?</a:t>
            </a:r>
            <a:endParaRPr lang="he-IL" sz="6000" b="1" dirty="0">
              <a:solidFill>
                <a:schemeClr val="bg1"/>
              </a:solidFill>
              <a:latin typeface="Heebo Black" pitchFamily="2" charset="-79"/>
              <a:cs typeface="Heebo Black" pitchFamily="2" charset="-79"/>
            </a:endParaRPr>
          </a:p>
          <a:p>
            <a:pPr algn="l" rtl="0"/>
            <a:r>
              <a:rPr lang="en-US" sz="6000" b="1" dirty="0">
                <a:solidFill>
                  <a:schemeClr val="bg1"/>
                </a:solidFill>
                <a:latin typeface="Heebo Black" pitchFamily="2" charset="-79"/>
                <a:cs typeface="Heebo Black" pitchFamily="2" charset="-79"/>
              </a:rPr>
              <a:t>-Who are we?</a:t>
            </a:r>
            <a:endParaRPr lang="he-IL" sz="6000" b="1" dirty="0">
              <a:solidFill>
                <a:schemeClr val="bg1"/>
              </a:solidFill>
              <a:latin typeface="Heebo Black" pitchFamily="2" charset="-79"/>
              <a:cs typeface="Heebo Black" pitchFamily="2" charset="-79"/>
            </a:endParaRPr>
          </a:p>
          <a:p>
            <a:pPr algn="l" rtl="0"/>
            <a:r>
              <a:rPr lang="en-US" sz="6000" b="1" dirty="0">
                <a:solidFill>
                  <a:schemeClr val="bg1"/>
                </a:solidFill>
                <a:latin typeface="Heebo Black" pitchFamily="2" charset="-79"/>
                <a:cs typeface="Heebo Black" pitchFamily="2" charset="-79"/>
              </a:rPr>
              <a:t>-Advantages</a:t>
            </a:r>
            <a:endParaRPr lang="he-IL" sz="6000" b="1" dirty="0">
              <a:solidFill>
                <a:schemeClr val="bg1"/>
              </a:solidFill>
              <a:latin typeface="Heebo Black" pitchFamily="2" charset="-79"/>
              <a:cs typeface="Heebo Black" pitchFamily="2" charset="-79"/>
            </a:endParaRPr>
          </a:p>
          <a:p>
            <a:pPr algn="l" rtl="0"/>
            <a:r>
              <a:rPr lang="en-US" sz="6000" b="1" dirty="0">
                <a:solidFill>
                  <a:schemeClr val="bg1"/>
                </a:solidFill>
                <a:latin typeface="Heebo Black" pitchFamily="2" charset="-79"/>
                <a:cs typeface="Heebo Black" pitchFamily="2" charset="-79"/>
              </a:rPr>
              <a:t>-How can a sponsorship can help us?</a:t>
            </a:r>
            <a:endParaRPr sz="13800" dirty="0">
              <a:solidFill>
                <a:schemeClr val="bg1"/>
              </a:solidFill>
              <a:latin typeface="Heebo Black" pitchFamily="2" charset="-79"/>
              <a:cs typeface="Heebo Black" pitchFamily="2" charset="-79"/>
            </a:endParaRPr>
          </a:p>
        </p:txBody>
      </p:sp>
      <p:sp>
        <p:nvSpPr>
          <p:cNvPr id="5" name="object 5"/>
          <p:cNvSpPr txBox="1"/>
          <p:nvPr/>
        </p:nvSpPr>
        <p:spPr>
          <a:xfrm>
            <a:off x="15462250" y="9953210"/>
            <a:ext cx="4387850" cy="1356140"/>
          </a:xfrm>
          <a:prstGeom prst="rect">
            <a:avLst/>
          </a:prstGeom>
        </p:spPr>
        <p:txBody>
          <a:bodyPr vert="horz" wrap="square" lIns="0" tIns="17145" rIns="0" bIns="0" rtlCol="0">
            <a:spAutoFit/>
          </a:bodyPr>
          <a:lstStyle/>
          <a:p>
            <a:pPr marL="12700">
              <a:lnSpc>
                <a:spcPct val="100000"/>
              </a:lnSpc>
              <a:spcBef>
                <a:spcPts val="135"/>
              </a:spcBef>
            </a:pPr>
            <a:r>
              <a:rPr sz="4350" spc="-760" dirty="0">
                <a:solidFill>
                  <a:srgbClr val="FFFFFF"/>
                </a:solidFill>
                <a:latin typeface="Heebo Black" pitchFamily="2" charset="-79"/>
                <a:cs typeface="Heebo Black" pitchFamily="2" charset="-79"/>
              </a:rPr>
              <a:t>-</a:t>
            </a:r>
            <a:r>
              <a:rPr sz="4350" spc="-35" dirty="0">
                <a:solidFill>
                  <a:srgbClr val="FFFFFF"/>
                </a:solidFill>
                <a:latin typeface="Heebo Black" pitchFamily="2" charset="-79"/>
                <a:cs typeface="Heebo Black" pitchFamily="2" charset="-79"/>
              </a:rPr>
              <a:t>A</a:t>
            </a:r>
            <a:r>
              <a:rPr sz="4350" spc="-180" dirty="0">
                <a:solidFill>
                  <a:srgbClr val="FFFFFF"/>
                </a:solidFill>
                <a:latin typeface="Heebo Black" pitchFamily="2" charset="-79"/>
                <a:cs typeface="Heebo Black" pitchFamily="2" charset="-79"/>
              </a:rPr>
              <a:t>bi</a:t>
            </a:r>
            <a:r>
              <a:rPr sz="4350" spc="-85" dirty="0">
                <a:solidFill>
                  <a:srgbClr val="FFFFFF"/>
                </a:solidFill>
                <a:latin typeface="Heebo Black" pitchFamily="2" charset="-79"/>
                <a:cs typeface="Heebo Black" pitchFamily="2" charset="-79"/>
              </a:rPr>
              <a:t>li</a:t>
            </a:r>
            <a:r>
              <a:rPr sz="4350" spc="-140" dirty="0">
                <a:solidFill>
                  <a:srgbClr val="FFFFFF"/>
                </a:solidFill>
                <a:latin typeface="Heebo Black" pitchFamily="2" charset="-79"/>
                <a:cs typeface="Heebo Black" pitchFamily="2" charset="-79"/>
              </a:rPr>
              <a:t>t</a:t>
            </a:r>
            <a:r>
              <a:rPr sz="4350" spc="-60" dirty="0">
                <a:solidFill>
                  <a:srgbClr val="FFFFFF"/>
                </a:solidFill>
                <a:latin typeface="Heebo Black" pitchFamily="2" charset="-79"/>
                <a:cs typeface="Heebo Black" pitchFamily="2" charset="-79"/>
              </a:rPr>
              <a:t>y</a:t>
            </a:r>
            <a:r>
              <a:rPr sz="4350" spc="-285" dirty="0">
                <a:solidFill>
                  <a:srgbClr val="FFFFFF"/>
                </a:solidFill>
                <a:latin typeface="Heebo Black" pitchFamily="2" charset="-79"/>
                <a:cs typeface="Heebo Black" pitchFamily="2" charset="-79"/>
              </a:rPr>
              <a:t> </a:t>
            </a:r>
            <a:r>
              <a:rPr sz="4350" spc="-125" dirty="0">
                <a:solidFill>
                  <a:srgbClr val="FFFFFF"/>
                </a:solidFill>
                <a:latin typeface="Heebo Black" pitchFamily="2" charset="-79"/>
                <a:cs typeface="Heebo Black" pitchFamily="2" charset="-79"/>
              </a:rPr>
              <a:t>Edg</a:t>
            </a:r>
            <a:r>
              <a:rPr sz="4350" spc="-50" dirty="0">
                <a:solidFill>
                  <a:srgbClr val="FFFFFF"/>
                </a:solidFill>
                <a:latin typeface="Heebo Black" pitchFamily="2" charset="-79"/>
                <a:cs typeface="Heebo Black" pitchFamily="2" charset="-79"/>
              </a:rPr>
              <a:t>e</a:t>
            </a:r>
            <a:r>
              <a:rPr lang="en-US" sz="4350" spc="-50" dirty="0">
                <a:solidFill>
                  <a:srgbClr val="FFFFFF"/>
                </a:solidFill>
                <a:latin typeface="Heebo Black" pitchFamily="2" charset="-79"/>
                <a:cs typeface="Heebo Black" pitchFamily="2" charset="-79"/>
              </a:rPr>
              <a:t> from Ashdod, Israel.</a:t>
            </a:r>
            <a:endParaRPr sz="4350" dirty="0">
              <a:latin typeface="Heebo Black" pitchFamily="2" charset="-79"/>
              <a:cs typeface="Heebo Black" pitchFamily="2" charset="-79"/>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95252" y="320675"/>
            <a:ext cx="2313593" cy="917559"/>
          </a:xfrm>
          <a:prstGeom prst="rect">
            <a:avLst/>
          </a:prstGeom>
        </p:spPr>
        <p:txBody>
          <a:bodyPr vert="horz" wrap="square" lIns="0" tIns="17145" rIns="0" bIns="0" rtlCol="0">
            <a:spAutoFit/>
          </a:bodyPr>
          <a:lstStyle/>
          <a:p>
            <a:pPr marL="13335">
              <a:lnSpc>
                <a:spcPct val="100000"/>
              </a:lnSpc>
              <a:spcBef>
                <a:spcPts val="135"/>
              </a:spcBef>
            </a:pPr>
            <a:r>
              <a:rPr spc="95" dirty="0">
                <a:latin typeface="Heebo Black" pitchFamily="2" charset="-79"/>
                <a:cs typeface="Heebo Black" pitchFamily="2" charset="-79"/>
              </a:rPr>
              <a:t>FIR</a:t>
            </a:r>
            <a:r>
              <a:rPr spc="120" dirty="0">
                <a:latin typeface="Heebo Black" pitchFamily="2" charset="-79"/>
                <a:cs typeface="Heebo Black" pitchFamily="2" charset="-79"/>
              </a:rPr>
              <a:t>S</a:t>
            </a:r>
            <a:r>
              <a:rPr spc="30" dirty="0">
                <a:latin typeface="Heebo Black" pitchFamily="2" charset="-79"/>
                <a:cs typeface="Heebo Black" pitchFamily="2" charset="-79"/>
              </a:rPr>
              <a:t>T</a:t>
            </a:r>
          </a:p>
        </p:txBody>
      </p:sp>
      <p:sp>
        <p:nvSpPr>
          <p:cNvPr id="3" name="object 3"/>
          <p:cNvSpPr txBox="1"/>
          <p:nvPr/>
        </p:nvSpPr>
        <p:spPr>
          <a:xfrm>
            <a:off x="184148" y="1238234"/>
            <a:ext cx="19735800" cy="10630474"/>
          </a:xfrm>
          <a:prstGeom prst="rect">
            <a:avLst/>
          </a:prstGeom>
        </p:spPr>
        <p:txBody>
          <a:bodyPr vert="horz" wrap="square" lIns="0" tIns="12065" rIns="0" bIns="0" rtlCol="0">
            <a:spAutoFit/>
          </a:bodyPr>
          <a:lstStyle/>
          <a:p>
            <a:pPr algn="l" rtl="0"/>
            <a:r>
              <a:rPr lang="en-US" sz="3600" dirty="0">
                <a:latin typeface="Heebo" pitchFamily="2" charset="-79"/>
                <a:cs typeface="Heebo" pitchFamily="2" charset="-79"/>
              </a:rPr>
              <a:t>FIRST  is an international youth organization that was established in 1989 by Dean Kamen and Woodie Flowers. Its expressed goal is to develop ways to inspire students in engineering and technology fields. FIRST has landed in Israel since 2005, and is managed by the academic university Technion which is the top 100 universities in the world. The organization is </a:t>
            </a:r>
            <a:r>
              <a:rPr lang="en-US" sz="3600" dirty="0" err="1">
                <a:latin typeface="Heebo" pitchFamily="2" charset="-79"/>
                <a:cs typeface="Heebo" pitchFamily="2" charset="-79"/>
              </a:rPr>
              <a:t>devided</a:t>
            </a:r>
            <a:r>
              <a:rPr lang="en-US" sz="3600" dirty="0">
                <a:latin typeface="Heebo" pitchFamily="2" charset="-79"/>
                <a:cs typeface="Heebo" pitchFamily="2" charset="-79"/>
              </a:rPr>
              <a:t> into 3 mini-organization:</a:t>
            </a:r>
          </a:p>
          <a:p>
            <a:pPr algn="l" rtl="0">
              <a:lnSpc>
                <a:spcPct val="100000"/>
              </a:lnSpc>
              <a:spcBef>
                <a:spcPts val="35"/>
              </a:spcBef>
            </a:pPr>
            <a:endParaRPr lang="he-IL" sz="3400" dirty="0">
              <a:latin typeface="Heebo" pitchFamily="2" charset="-79"/>
              <a:cs typeface="Heebo" pitchFamily="2" charset="-79"/>
            </a:endParaRPr>
          </a:p>
          <a:p>
            <a:pPr algn="l" rtl="0">
              <a:lnSpc>
                <a:spcPct val="100000"/>
              </a:lnSpc>
              <a:spcBef>
                <a:spcPts val="35"/>
              </a:spcBef>
            </a:pPr>
            <a:endParaRPr lang="he-IL" sz="3400" dirty="0">
              <a:latin typeface="Heebo" pitchFamily="2" charset="-79"/>
              <a:cs typeface="Heebo" pitchFamily="2" charset="-79"/>
            </a:endParaRPr>
          </a:p>
          <a:p>
            <a:pPr algn="l" rtl="0">
              <a:lnSpc>
                <a:spcPct val="100000"/>
              </a:lnSpc>
              <a:spcBef>
                <a:spcPts val="35"/>
              </a:spcBef>
            </a:pPr>
            <a:endParaRPr lang="he-IL" sz="3400" dirty="0">
              <a:latin typeface="Heebo" pitchFamily="2" charset="-79"/>
              <a:cs typeface="Heebo" pitchFamily="2" charset="-79"/>
            </a:endParaRPr>
          </a:p>
          <a:p>
            <a:pPr algn="l" rtl="0">
              <a:lnSpc>
                <a:spcPct val="100000"/>
              </a:lnSpc>
              <a:spcBef>
                <a:spcPts val="35"/>
              </a:spcBef>
            </a:pPr>
            <a:endParaRPr lang="he-IL" sz="3400" dirty="0">
              <a:latin typeface="Heebo" pitchFamily="2" charset="-79"/>
              <a:cs typeface="Heebo" pitchFamily="2" charset="-79"/>
            </a:endParaRPr>
          </a:p>
          <a:p>
            <a:pPr algn="l" rtl="0">
              <a:lnSpc>
                <a:spcPct val="100000"/>
              </a:lnSpc>
              <a:spcBef>
                <a:spcPts val="35"/>
              </a:spcBef>
            </a:pPr>
            <a:endParaRPr lang="he-IL" sz="3400" dirty="0">
              <a:latin typeface="Heebo" pitchFamily="2" charset="-79"/>
              <a:cs typeface="Heebo" pitchFamily="2" charset="-79"/>
            </a:endParaRPr>
          </a:p>
          <a:p>
            <a:pPr algn="l" rtl="0">
              <a:lnSpc>
                <a:spcPct val="100000"/>
              </a:lnSpc>
              <a:spcBef>
                <a:spcPts val="35"/>
              </a:spcBef>
            </a:pPr>
            <a:endParaRPr lang="he-IL" sz="3400" dirty="0">
              <a:latin typeface="Heebo" pitchFamily="2" charset="-79"/>
              <a:cs typeface="Heebo" pitchFamily="2" charset="-79"/>
            </a:endParaRPr>
          </a:p>
          <a:p>
            <a:pPr algn="l" rtl="0">
              <a:lnSpc>
                <a:spcPct val="100000"/>
              </a:lnSpc>
              <a:spcBef>
                <a:spcPts val="35"/>
              </a:spcBef>
            </a:pPr>
            <a:endParaRPr lang="he-IL" sz="3400" dirty="0">
              <a:latin typeface="Heebo" pitchFamily="2" charset="-79"/>
              <a:cs typeface="Heebo" pitchFamily="2" charset="-79"/>
            </a:endParaRPr>
          </a:p>
          <a:p>
            <a:pPr algn="l" rtl="0">
              <a:lnSpc>
                <a:spcPct val="100000"/>
              </a:lnSpc>
              <a:spcBef>
                <a:spcPts val="35"/>
              </a:spcBef>
            </a:pPr>
            <a:endParaRPr sz="3400" dirty="0">
              <a:latin typeface="Heebo" pitchFamily="2" charset="-79"/>
              <a:cs typeface="Heebo" pitchFamily="2" charset="-79"/>
            </a:endParaRPr>
          </a:p>
          <a:p>
            <a:pPr algn="l" rtl="0"/>
            <a:r>
              <a:rPr lang="en-US" sz="3400" dirty="0">
                <a:latin typeface="Heebo" pitchFamily="2" charset="-79"/>
                <a:cs typeface="Heebo" pitchFamily="2" charset="-79"/>
              </a:rPr>
              <a:t>Each program, has a season, every start of the season each program gets a mission for the season. The missions are with the same idea and same mindset, but with a different level of difficultness.</a:t>
            </a:r>
          </a:p>
          <a:p>
            <a:pPr algn="l" rtl="0"/>
            <a:r>
              <a:rPr lang="en-US" sz="3400" dirty="0">
                <a:latin typeface="Heebo" pitchFamily="2" charset="-79"/>
                <a:cs typeface="Heebo" pitchFamily="2" charset="-79"/>
              </a:rPr>
              <a:t>The teams design robots from </a:t>
            </a:r>
            <a:r>
              <a:rPr lang="en-US" sz="3400" dirty="0" err="1">
                <a:latin typeface="Heebo" pitchFamily="2" charset="-79"/>
                <a:cs typeface="Heebo" pitchFamily="2" charset="-79"/>
              </a:rPr>
              <a:t>lego</a:t>
            </a:r>
            <a:r>
              <a:rPr lang="en-US" sz="3400" dirty="0">
                <a:latin typeface="Heebo" pitchFamily="2" charset="-79"/>
                <a:cs typeface="Heebo" pitchFamily="2" charset="-79"/>
              </a:rPr>
              <a:t>, and custom parts from other providers that can get very pricey some times. At the end of each season, the teams from the state of the program gather up and play in a tournament kind of gameplay. The winner of the state championship gets an entry to the world finals in Houston/Detroit, and shows the world what it’s state is capable of! </a:t>
            </a:r>
          </a:p>
          <a:p>
            <a:pPr algn="l" rtl="0"/>
            <a:endParaRPr lang="en-US" sz="3400" dirty="0">
              <a:latin typeface="Heebo" pitchFamily="2" charset="-79"/>
              <a:cs typeface="Heebo" pitchFamily="2" charset="-79"/>
            </a:endParaRPr>
          </a:p>
        </p:txBody>
      </p:sp>
      <p:pic>
        <p:nvPicPr>
          <p:cNvPr id="1030" name="Picture 6" descr="first+ftc cheap buy online">
            <a:extLst>
              <a:ext uri="{FF2B5EF4-FFF2-40B4-BE49-F238E27FC236}">
                <a16:creationId xmlns:a16="http://schemas.microsoft.com/office/drawing/2014/main" id="{85251513-06CC-4755-8601-5F42BB9B7F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95" t="3982" r="3242" b="5753"/>
          <a:stretch/>
        </p:blipFill>
        <p:spPr bwMode="auto">
          <a:xfrm>
            <a:off x="277688" y="4172786"/>
            <a:ext cx="7242353" cy="388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IRST — Thunderbolts 2630">
            <a:extLst>
              <a:ext uri="{FF2B5EF4-FFF2-40B4-BE49-F238E27FC236}">
                <a16:creationId xmlns:a16="http://schemas.microsoft.com/office/drawing/2014/main" id="{6A9CC3FE-D853-479D-B6A7-DDD98D22E2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0000"/>
          <a:stretch/>
        </p:blipFill>
        <p:spPr bwMode="auto">
          <a:xfrm>
            <a:off x="8127998" y="4745186"/>
            <a:ext cx="38481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RST Robotics Competition - Wikipedia">
            <a:extLst>
              <a:ext uri="{FF2B5EF4-FFF2-40B4-BE49-F238E27FC236}">
                <a16:creationId xmlns:a16="http://schemas.microsoft.com/office/drawing/2014/main" id="{72AA7C97-3D7C-4DD4-9D91-2BD00E0619C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577"/>
          <a:stretch/>
        </p:blipFill>
        <p:spPr bwMode="auto">
          <a:xfrm>
            <a:off x="12633323" y="4745186"/>
            <a:ext cx="6629400" cy="27871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04100" cy="11309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20265" y="-418320"/>
            <a:ext cx="3013698" cy="227075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470278" y="696150"/>
            <a:ext cx="1064185" cy="106425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6561283" y="1080374"/>
            <a:ext cx="1133613" cy="113369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5428714" y="0"/>
            <a:ext cx="4675386" cy="2442009"/>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3152658" y="10084914"/>
            <a:ext cx="2464390" cy="1224436"/>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application&#10;&#10;Description automatically generated">
            <a:extLst>
              <a:ext uri="{FF2B5EF4-FFF2-40B4-BE49-F238E27FC236}">
                <a16:creationId xmlns:a16="http://schemas.microsoft.com/office/drawing/2014/main" id="{C40544A7-00F4-C24E-85C9-C6247156F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34" y="4609014"/>
            <a:ext cx="17981999" cy="2787207"/>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538811" y="10641710"/>
            <a:ext cx="1343741" cy="667640"/>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1C683C3-7407-6143-AE20-93D0F33394A0}"/>
              </a:ext>
            </a:extLst>
          </p:cNvPr>
          <p:cNvSpPr txBox="1"/>
          <p:nvPr/>
        </p:nvSpPr>
        <p:spPr>
          <a:xfrm>
            <a:off x="854834" y="2663140"/>
            <a:ext cx="13966066" cy="1754326"/>
          </a:xfrm>
          <a:prstGeom prst="rect">
            <a:avLst/>
          </a:prstGeom>
          <a:noFill/>
        </p:spPr>
        <p:txBody>
          <a:bodyPr wrap="square" rtlCol="0">
            <a:spAutoFit/>
          </a:bodyPr>
          <a:lstStyle/>
          <a:p>
            <a:pPr marL="0" algn="l" defTabSz="914400" rtl="0" eaLnBrk="1" latinLnBrk="0" hangingPunct="1"/>
            <a:r>
              <a:rPr lang="en-IL" sz="5400" dirty="0"/>
              <a:t>FIRST is proven to provide many skills at a young age, these are just some examples.</a:t>
            </a:r>
          </a:p>
        </p:txBody>
      </p:sp>
      <p:sp>
        <p:nvSpPr>
          <p:cNvPr id="6" name="TextBox 5">
            <a:extLst>
              <a:ext uri="{FF2B5EF4-FFF2-40B4-BE49-F238E27FC236}">
                <a16:creationId xmlns:a16="http://schemas.microsoft.com/office/drawing/2014/main" id="{FAD01FB1-9DB5-4A4A-A8A6-4FAC52EEF17D}"/>
              </a:ext>
            </a:extLst>
          </p:cNvPr>
          <p:cNvSpPr txBox="1"/>
          <p:nvPr/>
        </p:nvSpPr>
        <p:spPr>
          <a:xfrm>
            <a:off x="854834" y="8415056"/>
            <a:ext cx="16636513" cy="830997"/>
          </a:xfrm>
          <a:prstGeom prst="rect">
            <a:avLst/>
          </a:prstGeom>
          <a:noFill/>
        </p:spPr>
        <p:txBody>
          <a:bodyPr wrap="square" rtlCol="0">
            <a:spAutoFit/>
          </a:bodyPr>
          <a:lstStyle/>
          <a:p>
            <a:pPr algn="l" rtl="0"/>
            <a:r>
              <a:rPr lang="en-IL" sz="4800" dirty="0"/>
              <a:t>For the full set of skills FIRST provides, </a:t>
            </a:r>
            <a:r>
              <a:rPr lang="en-IL" sz="4800" dirty="0">
                <a:hlinkClick r:id="rId3"/>
              </a:rPr>
              <a:t>click here</a:t>
            </a:r>
            <a:r>
              <a:rPr lang="en-IL" sz="48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9729" y="329563"/>
            <a:ext cx="5574030" cy="2251075"/>
          </a:xfrm>
          <a:prstGeom prst="rect">
            <a:avLst/>
          </a:prstGeom>
        </p:spPr>
        <p:txBody>
          <a:bodyPr vert="horz" wrap="square" lIns="0" tIns="330200" rIns="0" bIns="0" rtlCol="0">
            <a:spAutoFit/>
          </a:bodyPr>
          <a:lstStyle/>
          <a:p>
            <a:pPr marL="16510">
              <a:lnSpc>
                <a:spcPct val="100000"/>
              </a:lnSpc>
              <a:spcBef>
                <a:spcPts val="2600"/>
              </a:spcBef>
            </a:pPr>
            <a:r>
              <a:rPr sz="7000" spc="-10">
                <a:latin typeface="Heebo Black" pitchFamily="2" charset="-79"/>
                <a:cs typeface="Heebo Black" pitchFamily="2" charset="-79"/>
              </a:rPr>
              <a:t>ABILI</a:t>
            </a:r>
            <a:r>
              <a:rPr sz="7000" spc="110">
                <a:latin typeface="Heebo Black" pitchFamily="2" charset="-79"/>
                <a:cs typeface="Heebo Black" pitchFamily="2" charset="-79"/>
              </a:rPr>
              <a:t>T</a:t>
            </a:r>
            <a:r>
              <a:rPr sz="7000" spc="55">
                <a:latin typeface="Heebo Black" pitchFamily="2" charset="-79"/>
                <a:cs typeface="Heebo Black" pitchFamily="2" charset="-79"/>
              </a:rPr>
              <a:t>Y</a:t>
            </a:r>
            <a:r>
              <a:rPr sz="7000" spc="-745">
                <a:latin typeface="Heebo Black" pitchFamily="2" charset="-79"/>
                <a:cs typeface="Heebo Black" pitchFamily="2" charset="-79"/>
              </a:rPr>
              <a:t> </a:t>
            </a:r>
            <a:r>
              <a:rPr sz="7000" spc="-330">
                <a:latin typeface="Heebo Black" pitchFamily="2" charset="-79"/>
                <a:cs typeface="Heebo Black" pitchFamily="2" charset="-79"/>
              </a:rPr>
              <a:t>EDGE</a:t>
            </a:r>
            <a:endParaRPr sz="7000">
              <a:latin typeface="Heebo Black" pitchFamily="2" charset="-79"/>
              <a:cs typeface="Heebo Black" pitchFamily="2" charset="-79"/>
            </a:endParaRPr>
          </a:p>
          <a:p>
            <a:pPr marL="12700">
              <a:lnSpc>
                <a:spcPct val="100000"/>
              </a:lnSpc>
              <a:spcBef>
                <a:spcPts val="1520"/>
              </a:spcBef>
            </a:pPr>
            <a:r>
              <a:rPr sz="4250" spc="80">
                <a:solidFill>
                  <a:srgbClr val="000000"/>
                </a:solidFill>
                <a:latin typeface="Heebo Black" pitchFamily="2" charset="-79"/>
                <a:cs typeface="Heebo Black" pitchFamily="2" charset="-79"/>
              </a:rPr>
              <a:t>F</a:t>
            </a:r>
            <a:r>
              <a:rPr sz="4250" spc="10">
                <a:solidFill>
                  <a:srgbClr val="000000"/>
                </a:solidFill>
                <a:latin typeface="Heebo Black" pitchFamily="2" charset="-79"/>
                <a:cs typeface="Heebo Black" pitchFamily="2" charset="-79"/>
              </a:rPr>
              <a:t>T</a:t>
            </a:r>
            <a:r>
              <a:rPr sz="4250" spc="-145">
                <a:solidFill>
                  <a:srgbClr val="000000"/>
                </a:solidFill>
                <a:latin typeface="Heebo Black" pitchFamily="2" charset="-79"/>
                <a:cs typeface="Heebo Black" pitchFamily="2" charset="-79"/>
              </a:rPr>
              <a:t>C</a:t>
            </a:r>
            <a:r>
              <a:rPr sz="4250" spc="-335">
                <a:solidFill>
                  <a:srgbClr val="000000"/>
                </a:solidFill>
                <a:latin typeface="Heebo Black" pitchFamily="2" charset="-79"/>
                <a:cs typeface="Heebo Black" pitchFamily="2" charset="-79"/>
              </a:rPr>
              <a:t> </a:t>
            </a:r>
            <a:r>
              <a:rPr sz="4250" spc="10">
                <a:solidFill>
                  <a:srgbClr val="000000"/>
                </a:solidFill>
                <a:latin typeface="Heebo Black" pitchFamily="2" charset="-79"/>
                <a:cs typeface="Heebo Black" pitchFamily="2" charset="-79"/>
              </a:rPr>
              <a:t>T</a:t>
            </a:r>
            <a:r>
              <a:rPr sz="4250" spc="70">
                <a:solidFill>
                  <a:srgbClr val="000000"/>
                </a:solidFill>
                <a:latin typeface="Heebo Black" pitchFamily="2" charset="-79"/>
                <a:cs typeface="Heebo Black" pitchFamily="2" charset="-79"/>
              </a:rPr>
              <a:t>E</a:t>
            </a:r>
            <a:r>
              <a:rPr sz="4250" spc="35">
                <a:solidFill>
                  <a:srgbClr val="000000"/>
                </a:solidFill>
                <a:latin typeface="Heebo Black" pitchFamily="2" charset="-79"/>
                <a:cs typeface="Heebo Black" pitchFamily="2" charset="-79"/>
              </a:rPr>
              <a:t>AM</a:t>
            </a:r>
            <a:endParaRPr sz="4250">
              <a:latin typeface="Heebo Black" pitchFamily="2" charset="-79"/>
              <a:cs typeface="Heebo Black" pitchFamily="2" charset="-79"/>
            </a:endParaRPr>
          </a:p>
        </p:txBody>
      </p:sp>
      <p:sp>
        <p:nvSpPr>
          <p:cNvPr id="3" name="object 3"/>
          <p:cNvSpPr txBox="1"/>
          <p:nvPr/>
        </p:nvSpPr>
        <p:spPr>
          <a:xfrm>
            <a:off x="231204" y="2580638"/>
            <a:ext cx="8787499" cy="8367675"/>
          </a:xfrm>
          <a:prstGeom prst="rect">
            <a:avLst/>
          </a:prstGeom>
        </p:spPr>
        <p:txBody>
          <a:bodyPr vert="horz" wrap="square" lIns="0" tIns="57150" rIns="0" bIns="0" rtlCol="0">
            <a:spAutoFit/>
          </a:bodyPr>
          <a:lstStyle/>
          <a:p>
            <a:pPr algn="l" rtl="0"/>
            <a:r>
              <a:rPr lang="en-US" sz="3600" dirty="0">
                <a:latin typeface="Heebo" pitchFamily="2" charset="-79"/>
                <a:cs typeface="Heebo" pitchFamily="2" charset="-79"/>
              </a:rPr>
              <a:t>• Our group was founded privately before</a:t>
            </a:r>
          </a:p>
          <a:p>
            <a:pPr algn="l" rtl="0"/>
            <a:r>
              <a:rPr lang="en-US" sz="3600" dirty="0">
                <a:latin typeface="Heebo" pitchFamily="2" charset="-79"/>
                <a:cs typeface="Heebo" pitchFamily="2" charset="-79"/>
              </a:rPr>
              <a:t>2 years by our coach </a:t>
            </a:r>
            <a:r>
              <a:rPr lang="en-US" sz="3600" dirty="0" err="1">
                <a:latin typeface="Heebo" pitchFamily="2" charset="-79"/>
                <a:cs typeface="Heebo" pitchFamily="2" charset="-79"/>
              </a:rPr>
              <a:t>Aviel</a:t>
            </a:r>
            <a:r>
              <a:rPr lang="en-US" sz="3600" dirty="0">
                <a:latin typeface="Heebo" pitchFamily="2" charset="-79"/>
                <a:cs typeface="Heebo" pitchFamily="2" charset="-79"/>
              </a:rPr>
              <a:t> Abu. The team</a:t>
            </a:r>
          </a:p>
          <a:p>
            <a:pPr algn="l" rtl="0"/>
            <a:r>
              <a:rPr lang="en-US" sz="3600" dirty="0">
                <a:latin typeface="Heebo" pitchFamily="2" charset="-79"/>
                <a:cs typeface="Heebo" pitchFamily="2" charset="-79"/>
              </a:rPr>
              <a:t>Consists of 11 students from the tenth grade. our team works with a variety of companies such as </a:t>
            </a:r>
            <a:r>
              <a:rPr lang="en-US" sz="3600" dirty="0" err="1">
                <a:latin typeface="Heebo" pitchFamily="2" charset="-79"/>
                <a:cs typeface="Heebo" pitchFamily="2" charset="-79"/>
              </a:rPr>
              <a:t>Elta</a:t>
            </a:r>
            <a:r>
              <a:rPr lang="en-US" sz="3600" dirty="0">
                <a:latin typeface="Heebo" pitchFamily="2" charset="-79"/>
                <a:cs typeface="Heebo" pitchFamily="2" charset="-79"/>
              </a:rPr>
              <a:t>, </a:t>
            </a:r>
            <a:r>
              <a:rPr lang="en-US" sz="3600" dirty="0" err="1">
                <a:latin typeface="Heebo" pitchFamily="2" charset="-79"/>
                <a:cs typeface="Heebo" pitchFamily="2" charset="-79"/>
              </a:rPr>
              <a:t>Albatech</a:t>
            </a:r>
            <a:r>
              <a:rPr lang="en-US" sz="3600" dirty="0">
                <a:latin typeface="Heebo" pitchFamily="2" charset="-79"/>
                <a:cs typeface="Heebo" pitchFamily="2" charset="-79"/>
              </a:rPr>
              <a:t>,</a:t>
            </a:r>
          </a:p>
          <a:p>
            <a:pPr algn="l" rtl="0"/>
            <a:r>
              <a:rPr lang="en-US" sz="3600" dirty="0" err="1">
                <a:latin typeface="Heebo" pitchFamily="2" charset="-79"/>
                <a:cs typeface="Heebo" pitchFamily="2" charset="-79"/>
              </a:rPr>
              <a:t>Delek</a:t>
            </a:r>
            <a:r>
              <a:rPr lang="en-US" sz="3600" dirty="0">
                <a:latin typeface="Heebo" pitchFamily="2" charset="-79"/>
                <a:cs typeface="Heebo" pitchFamily="2" charset="-79"/>
              </a:rPr>
              <a:t> Israel, and more…</a:t>
            </a:r>
          </a:p>
          <a:p>
            <a:pPr algn="l" rtl="0"/>
            <a:endParaRPr lang="en-US" sz="3600" dirty="0">
              <a:latin typeface="Heebo" pitchFamily="2" charset="-79"/>
              <a:cs typeface="Heebo" pitchFamily="2" charset="-79"/>
            </a:endParaRPr>
          </a:p>
          <a:p>
            <a:pPr algn="l" rtl="0"/>
            <a:r>
              <a:rPr lang="en-US" sz="3600" dirty="0">
                <a:latin typeface="Heebo" pitchFamily="2" charset="-79"/>
                <a:cs typeface="Heebo" pitchFamily="2" charset="-79"/>
              </a:rPr>
              <a:t>At the 10 of June 2021 we won the Israeli championship!</a:t>
            </a:r>
          </a:p>
          <a:p>
            <a:pPr algn="l" rtl="0"/>
            <a:r>
              <a:rPr lang="en-US" sz="3600" dirty="0">
                <a:latin typeface="Heebo" pitchFamily="2" charset="-79"/>
                <a:cs typeface="Heebo" pitchFamily="2" charset="-79"/>
              </a:rPr>
              <a:t>And we have fulfilled the goals we set for ourselves.</a:t>
            </a:r>
          </a:p>
          <a:p>
            <a:pPr algn="l" rtl="0"/>
            <a:r>
              <a:rPr lang="en-US" sz="3600" dirty="0">
                <a:latin typeface="Heebo" pitchFamily="2" charset="-79"/>
                <a:cs typeface="Heebo" pitchFamily="2" charset="-79"/>
              </a:rPr>
              <a:t>From the day we were founded, the road has been amazing and hard, but</a:t>
            </a:r>
          </a:p>
          <a:p>
            <a:pPr algn="l" rtl="0"/>
            <a:r>
              <a:rPr lang="en-US" sz="3600" dirty="0">
                <a:latin typeface="Heebo" pitchFamily="2" charset="-79"/>
                <a:cs typeface="Heebo" pitchFamily="2" charset="-79"/>
              </a:rPr>
              <a:t>It's a huge experience and was worth everything!</a:t>
            </a:r>
            <a:endParaRPr sz="6000" dirty="0">
              <a:latin typeface="Heebo" pitchFamily="2" charset="-79"/>
              <a:cs typeface="Heebo" pitchFamily="2" charset="-79"/>
            </a:endParaRPr>
          </a:p>
        </p:txBody>
      </p:sp>
      <p:pic>
        <p:nvPicPr>
          <p:cNvPr id="4" name="object 4"/>
          <p:cNvPicPr/>
          <p:nvPr/>
        </p:nvPicPr>
        <p:blipFill>
          <a:blip r:embed="rId2" cstate="print"/>
          <a:stretch>
            <a:fillRect/>
          </a:stretch>
        </p:blipFill>
        <p:spPr>
          <a:xfrm>
            <a:off x="9547055" y="1634088"/>
            <a:ext cx="10316381" cy="89337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32850" y="1168976"/>
            <a:ext cx="4445151" cy="912429"/>
          </a:xfrm>
          <a:prstGeom prst="rect">
            <a:avLst/>
          </a:prstGeom>
        </p:spPr>
        <p:txBody>
          <a:bodyPr vert="horz" wrap="square" lIns="0" tIns="12065" rIns="0" bIns="0" rtlCol="0">
            <a:spAutoFit/>
          </a:bodyPr>
          <a:lstStyle/>
          <a:p>
            <a:pPr marL="12700">
              <a:lnSpc>
                <a:spcPct val="100000"/>
              </a:lnSpc>
              <a:spcBef>
                <a:spcPts val="95"/>
              </a:spcBef>
            </a:pPr>
            <a:r>
              <a:rPr lang="en-US" dirty="0">
                <a:latin typeface="Heebo Black" pitchFamily="2" charset="-79"/>
                <a:cs typeface="Heebo Black" pitchFamily="2" charset="-79"/>
              </a:rPr>
              <a:t>Advantages</a:t>
            </a:r>
            <a:endParaRPr sz="8000" dirty="0">
              <a:latin typeface="Heebo Black" pitchFamily="2" charset="-79"/>
              <a:cs typeface="Heebo Black" pitchFamily="2" charset="-79"/>
            </a:endParaRPr>
          </a:p>
        </p:txBody>
      </p:sp>
      <p:sp>
        <p:nvSpPr>
          <p:cNvPr id="3" name="object 3"/>
          <p:cNvSpPr txBox="1">
            <a:spLocks noGrp="1"/>
          </p:cNvSpPr>
          <p:nvPr>
            <p:ph type="body" idx="1"/>
          </p:nvPr>
        </p:nvSpPr>
        <p:spPr>
          <a:xfrm>
            <a:off x="8376934" y="6771092"/>
            <a:ext cx="11442970" cy="3669594"/>
          </a:xfrm>
          <a:prstGeom prst="rect">
            <a:avLst/>
          </a:prstGeom>
        </p:spPr>
        <p:txBody>
          <a:bodyPr vert="horz" wrap="square" lIns="0" tIns="159385" rIns="0" bIns="0" rtlCol="0">
            <a:spAutoFit/>
          </a:bodyPr>
          <a:lstStyle/>
          <a:p>
            <a:pPr rtl="0"/>
            <a:r>
              <a:rPr lang="en-US" sz="3800" dirty="0">
                <a:latin typeface="Heebo" pitchFamily="2" charset="-79"/>
                <a:cs typeface="Heebo" pitchFamily="2" charset="-79"/>
              </a:rPr>
              <a:t>Sponsorship support does not have to be financial but also of products that can help our robotics team.</a:t>
            </a:r>
          </a:p>
          <a:p>
            <a:pPr rtl="1"/>
            <a:endParaRPr lang="en-US" sz="3800" dirty="0">
              <a:latin typeface="Heebo" pitchFamily="2" charset="-79"/>
              <a:cs typeface="Heebo" pitchFamily="2" charset="-79"/>
            </a:endParaRPr>
          </a:p>
          <a:p>
            <a:pPr rtl="0"/>
            <a:r>
              <a:rPr lang="en-US" sz="3800" dirty="0">
                <a:latin typeface="Heebo" pitchFamily="2" charset="-79"/>
                <a:cs typeface="Heebo" pitchFamily="2" charset="-79"/>
              </a:rPr>
              <a:t>In addition, the sponsor receives support from us on our social networks and appears in the hands of the group and many other networks.</a:t>
            </a:r>
            <a:endParaRPr lang="he-IL" sz="3800" dirty="0">
              <a:latin typeface="Heebo" pitchFamily="2" charset="-79"/>
              <a:cs typeface="Heebo" pitchFamily="2" charset="-79"/>
            </a:endParaRPr>
          </a:p>
        </p:txBody>
      </p:sp>
      <p:pic>
        <p:nvPicPr>
          <p:cNvPr id="4" name="object 4"/>
          <p:cNvPicPr/>
          <p:nvPr/>
        </p:nvPicPr>
        <p:blipFill>
          <a:blip r:embed="rId2" cstate="print"/>
          <a:stretch>
            <a:fillRect/>
          </a:stretch>
        </p:blipFill>
        <p:spPr>
          <a:xfrm>
            <a:off x="247366" y="1168976"/>
            <a:ext cx="7959989" cy="8970749"/>
          </a:xfrm>
          <a:prstGeom prst="rect">
            <a:avLst/>
          </a:prstGeom>
        </p:spPr>
      </p:pic>
      <p:sp>
        <p:nvSpPr>
          <p:cNvPr id="5" name="object 2">
            <a:extLst>
              <a:ext uri="{FF2B5EF4-FFF2-40B4-BE49-F238E27FC236}">
                <a16:creationId xmlns:a16="http://schemas.microsoft.com/office/drawing/2014/main" id="{634EA7C5-172E-495D-84C5-097E7839DC60}"/>
              </a:ext>
            </a:extLst>
          </p:cNvPr>
          <p:cNvSpPr txBox="1">
            <a:spLocks/>
          </p:cNvSpPr>
          <p:nvPr/>
        </p:nvSpPr>
        <p:spPr>
          <a:xfrm>
            <a:off x="8210336" y="5750399"/>
            <a:ext cx="3211830" cy="912429"/>
          </a:xfrm>
          <a:prstGeom prst="rect">
            <a:avLst/>
          </a:prstGeom>
        </p:spPr>
        <p:txBody>
          <a:bodyPr vert="horz" wrap="square" lIns="0" tIns="12065" rIns="0" bIns="0" rtlCol="0">
            <a:spAutoFit/>
          </a:bodyPr>
          <a:lstStyle>
            <a:lvl1pPr>
              <a:defRPr sz="5850" b="0" i="0">
                <a:solidFill>
                  <a:srgbClr val="004D80"/>
                </a:solidFill>
                <a:latin typeface="Lucida Sans Unicode"/>
                <a:ea typeface="+mj-ea"/>
                <a:cs typeface="Lucida Sans Unicode"/>
              </a:defRPr>
            </a:lvl1pPr>
          </a:lstStyle>
          <a:p>
            <a:pPr marL="12700">
              <a:spcBef>
                <a:spcPts val="95"/>
              </a:spcBef>
            </a:pPr>
            <a:r>
              <a:rPr lang="en-US" kern="0" dirty="0">
                <a:latin typeface="Heebo Black" pitchFamily="2" charset="-79"/>
                <a:cs typeface="Heebo Black" pitchFamily="2" charset="-79"/>
              </a:rPr>
              <a:t>Support</a:t>
            </a:r>
            <a:endParaRPr lang="he-IL" sz="8000" kern="0" dirty="0">
              <a:latin typeface="Heebo Black" pitchFamily="2" charset="-79"/>
              <a:cs typeface="Heebo Black" pitchFamily="2" charset="-79"/>
            </a:endParaRPr>
          </a:p>
        </p:txBody>
      </p:sp>
      <p:sp>
        <p:nvSpPr>
          <p:cNvPr id="6" name="object 3">
            <a:extLst>
              <a:ext uri="{FF2B5EF4-FFF2-40B4-BE49-F238E27FC236}">
                <a16:creationId xmlns:a16="http://schemas.microsoft.com/office/drawing/2014/main" id="{DC4D421E-7250-46BF-BF0D-8352AC793B48}"/>
              </a:ext>
            </a:extLst>
          </p:cNvPr>
          <p:cNvSpPr txBox="1">
            <a:spLocks/>
          </p:cNvSpPr>
          <p:nvPr/>
        </p:nvSpPr>
        <p:spPr>
          <a:xfrm>
            <a:off x="8378956" y="2510014"/>
            <a:ext cx="11442970" cy="3084819"/>
          </a:xfrm>
          <a:prstGeom prst="rect">
            <a:avLst/>
          </a:prstGeom>
        </p:spPr>
        <p:txBody>
          <a:bodyPr vert="horz" wrap="square" lIns="0" tIns="159385" rIns="0" bIns="0" rtlCol="0">
            <a:spAutoFit/>
          </a:bodyPr>
          <a:lstStyle>
            <a:lvl1pPr marL="0">
              <a:defRPr sz="3400" b="0" i="0">
                <a:solidFill>
                  <a:schemeClr val="tx1"/>
                </a:solidFill>
                <a:latin typeface="Lucida Sans Unicode"/>
                <a:ea typeface="+mn-ea"/>
                <a:cs typeface="Lucida Sans Unicode"/>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rtl="0"/>
            <a:r>
              <a:rPr lang="en-US" sz="3800" kern="0" dirty="0">
                <a:latin typeface="Heebo" pitchFamily="2" charset="-79"/>
                <a:cs typeface="Heebo" pitchFamily="2" charset="-79"/>
              </a:rPr>
              <a:t>• Promoting children in the areas of STEM, communication, leadership and mental strength</a:t>
            </a:r>
          </a:p>
          <a:p>
            <a:pPr algn="l" rtl="0"/>
            <a:r>
              <a:rPr lang="en-US" sz="3800" kern="0" dirty="0">
                <a:latin typeface="Heebo" pitchFamily="2" charset="-79"/>
                <a:cs typeface="Heebo" pitchFamily="2" charset="-79"/>
              </a:rPr>
              <a:t>• Creates a good name for sponsors and supporters.</a:t>
            </a:r>
            <a:endParaRPr lang="he-IL" sz="3800" kern="0" dirty="0">
              <a:latin typeface="Heebo" pitchFamily="2" charset="-79"/>
              <a:cs typeface="Heebo" pitchFamily="2" charset="-79"/>
            </a:endParaRPr>
          </a:p>
          <a:p>
            <a:pPr algn="l" rtl="0"/>
            <a:endParaRPr lang="he-IL" sz="3800" kern="0" dirty="0">
              <a:latin typeface="Heebo" pitchFamily="2" charset="-79"/>
              <a:cs typeface="Heebo" pitchFamily="2" charset="-79"/>
            </a:endParaRPr>
          </a:p>
          <a:p>
            <a:pPr algn="l" rtl="0"/>
            <a:endParaRPr lang="he-IL" sz="3800" kern="0" dirty="0">
              <a:latin typeface="Heebo" pitchFamily="2" charset="-79"/>
              <a:cs typeface="Heebo" pitchFamily="2"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C2A0F7D-C5E4-4C31-9A71-58C1AC5928C4}"/>
              </a:ext>
            </a:extLst>
          </p:cNvPr>
          <p:cNvSpPr>
            <a:spLocks noGrp="1"/>
          </p:cNvSpPr>
          <p:nvPr>
            <p:ph type="ctrTitle"/>
          </p:nvPr>
        </p:nvSpPr>
        <p:spPr>
          <a:xfrm>
            <a:off x="2041207" y="740416"/>
            <a:ext cx="8010843" cy="900246"/>
          </a:xfrm>
        </p:spPr>
        <p:txBody>
          <a:bodyPr/>
          <a:lstStyle/>
          <a:p>
            <a:r>
              <a:rPr lang="en-US" dirty="0">
                <a:latin typeface="Heebo Black" pitchFamily="2" charset="-79"/>
                <a:cs typeface="Heebo Black" pitchFamily="2" charset="-79"/>
              </a:rPr>
              <a:t>Our Sponsors:</a:t>
            </a:r>
            <a:endParaRPr lang="he-IL" dirty="0">
              <a:latin typeface="Heebo Black" pitchFamily="2" charset="-79"/>
              <a:cs typeface="Heebo Black" pitchFamily="2" charset="-79"/>
            </a:endParaRPr>
          </a:p>
        </p:txBody>
      </p:sp>
      <p:pic>
        <p:nvPicPr>
          <p:cNvPr id="2050" name="Picture 2" descr="אבו יחיאל - Abou Yehiel - Home | Facebook">
            <a:extLst>
              <a:ext uri="{FF2B5EF4-FFF2-40B4-BE49-F238E27FC236}">
                <a16:creationId xmlns:a16="http://schemas.microsoft.com/office/drawing/2014/main" id="{0BECA097-E35F-44D8-8151-CA3499DC3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5650" y="2606675"/>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אלתא מערכות בע&amp;quot;מ – רותם עיבוד שבבי">
            <a:extLst>
              <a:ext uri="{FF2B5EF4-FFF2-40B4-BE49-F238E27FC236}">
                <a16:creationId xmlns:a16="http://schemas.microsoft.com/office/drawing/2014/main" id="{47665900-E137-46AE-803D-EE874E77A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4650" y="2606675"/>
            <a:ext cx="4876800" cy="3248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שמואל מישוק משרד עורכי דין - Photos | Facebook">
            <a:extLst>
              <a:ext uri="{FF2B5EF4-FFF2-40B4-BE49-F238E27FC236}">
                <a16:creationId xmlns:a16="http://schemas.microsoft.com/office/drawing/2014/main" id="{5AF5DBA2-FDA2-492E-9D87-F2228A6B5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2050" y="2759075"/>
            <a:ext cx="3148013" cy="314801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דלק פי גלילות | דלק">
            <a:extLst>
              <a:ext uri="{FF2B5EF4-FFF2-40B4-BE49-F238E27FC236}">
                <a16:creationId xmlns:a16="http://schemas.microsoft.com/office/drawing/2014/main" id="{AB638DD8-140F-4428-92CE-9DECDA768B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956" y="7744124"/>
            <a:ext cx="3886200" cy="153356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לקוחות שלנו | המלצות | חוות דעת – דפוס פלוס דיזיין ✓">
            <a:extLst>
              <a:ext uri="{FF2B5EF4-FFF2-40B4-BE49-F238E27FC236}">
                <a16:creationId xmlns:a16="http://schemas.microsoft.com/office/drawing/2014/main" id="{6A83FDAF-7476-457D-BDE9-34E14D8306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7715" y="7453633"/>
            <a:ext cx="3730670" cy="211455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לוגו חברה ארנה גרופ">
            <a:extLst>
              <a:ext uri="{FF2B5EF4-FFF2-40B4-BE49-F238E27FC236}">
                <a16:creationId xmlns:a16="http://schemas.microsoft.com/office/drawing/2014/main" id="{A0D4F3BA-BDE6-484E-8DC2-969C85165D7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0435"/>
          <a:stretch/>
        </p:blipFill>
        <p:spPr bwMode="auto">
          <a:xfrm>
            <a:off x="15157450" y="7483475"/>
            <a:ext cx="3505200" cy="2438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86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A240B27-CBA9-4C75-AE44-6F8354C20EBC}"/>
              </a:ext>
            </a:extLst>
          </p:cNvPr>
          <p:cNvSpPr>
            <a:spLocks noGrp="1"/>
          </p:cNvSpPr>
          <p:nvPr>
            <p:ph type="title"/>
          </p:nvPr>
        </p:nvSpPr>
        <p:spPr>
          <a:xfrm>
            <a:off x="603250" y="3521075"/>
            <a:ext cx="19500850" cy="5309146"/>
          </a:xfrm>
        </p:spPr>
        <p:txBody>
          <a:bodyPr/>
          <a:lstStyle/>
          <a:p>
            <a:r>
              <a:rPr lang="en-US" sz="11500" dirty="0">
                <a:latin typeface="Heebo Black" pitchFamily="2" charset="-79"/>
                <a:cs typeface="Heebo Black" pitchFamily="2" charset="-79"/>
              </a:rPr>
              <a:t>Help us by what you can provide, and Join our family!</a:t>
            </a:r>
            <a:endParaRPr lang="he-IL" sz="11500" dirty="0">
              <a:latin typeface="Heebo Black" pitchFamily="2" charset="-79"/>
              <a:cs typeface="Heebo Black" pitchFamily="2" charset="-79"/>
            </a:endParaRPr>
          </a:p>
        </p:txBody>
      </p:sp>
    </p:spTree>
    <p:extLst>
      <p:ext uri="{BB962C8B-B14F-4D97-AF65-F5344CB8AC3E}">
        <p14:creationId xmlns:p14="http://schemas.microsoft.com/office/powerpoint/2010/main" val="3310059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183</TotalTime>
  <Words>435</Words>
  <Application>Microsoft Macintosh PowerPoint</Application>
  <PresentationFormat>Custom</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Heebo</vt:lpstr>
      <vt:lpstr>Heebo Black</vt:lpstr>
      <vt:lpstr>Lucida Sans Unicode</vt:lpstr>
      <vt:lpstr>Office Theme</vt:lpstr>
      <vt:lpstr>FIRST TECH CHALLENGE</vt:lpstr>
      <vt:lpstr>FIRST</vt:lpstr>
      <vt:lpstr>PowerPoint Presentation</vt:lpstr>
      <vt:lpstr>ABILITY EDGE FTC TEAM</vt:lpstr>
      <vt:lpstr>Advantages</vt:lpstr>
      <vt:lpstr>Our Sponsors:</vt:lpstr>
      <vt:lpstr>Help us by what you can provide, and Join our family!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Ability2.0 Presentation</dc:title>
  <dc:creator>User</dc:creator>
  <cp:lastModifiedBy>אליאור יוספי</cp:lastModifiedBy>
  <cp:revision>5</cp:revision>
  <dcterms:created xsi:type="dcterms:W3CDTF">2021-08-18T16:14:03Z</dcterms:created>
  <dcterms:modified xsi:type="dcterms:W3CDTF">2021-08-19T22:42:50Z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2021-07-13T00:00:00Z</vt:filetime>
  </property>
  <property fmtid="{D5CDD505-2E9C-101B-9397-08002B2CF9AE}" pid="3" name="Creator">
    <vt:lpwstr>Keynote</vt:lpwstr>
  </property>
  <property fmtid="{D5CDD505-2E9C-101B-9397-08002B2CF9AE}" pid="4" name="LastSaved">
    <vt:filetime>2021-08-18T00:00:00Z</vt:filetime>
  </property>
</Properties>
</file>