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3A36-EE23-1A50-A91D-F93400D88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F382A9-9ED9-A36E-07B9-0190854A9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96724E-0F31-EC5A-347B-0B94FCAEE041}"/>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5" name="Footer Placeholder 4">
            <a:extLst>
              <a:ext uri="{FF2B5EF4-FFF2-40B4-BE49-F238E27FC236}">
                <a16:creationId xmlns:a16="http://schemas.microsoft.com/office/drawing/2014/main" id="{0C18213D-8FED-6273-34E2-B3DD5C68B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19B3B5-E0A0-10CF-1351-68C8E2A02F59}"/>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174665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9E83-72EC-B42B-AA15-5876834F1D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B636DB-A0F1-2F01-B9A4-2BDEE792AA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3845E-53B8-324D-DD22-DAE2D1B305E0}"/>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5" name="Footer Placeholder 4">
            <a:extLst>
              <a:ext uri="{FF2B5EF4-FFF2-40B4-BE49-F238E27FC236}">
                <a16:creationId xmlns:a16="http://schemas.microsoft.com/office/drawing/2014/main" id="{BCB632A8-11A7-F618-DD78-D7620E28D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06AD7-A036-648E-CFCD-F2860FF02938}"/>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197572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D214E-7021-F418-308E-510420B872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F95413-86FA-F8B1-D263-7102368D9C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B9FE31-8F2F-555C-CD9B-DFE59855D523}"/>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5" name="Footer Placeholder 4">
            <a:extLst>
              <a:ext uri="{FF2B5EF4-FFF2-40B4-BE49-F238E27FC236}">
                <a16:creationId xmlns:a16="http://schemas.microsoft.com/office/drawing/2014/main" id="{1882D12A-D60D-9ECF-6441-09C34D793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0D8FD-9620-DC8B-B7BB-3054D9ABD563}"/>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379102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217DA-D186-2D99-9A29-612B48114A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47DF91-A4E8-7BAC-E58A-3CE4D2EB57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3F586-F031-74F5-2831-6C722A162361}"/>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5" name="Footer Placeholder 4">
            <a:extLst>
              <a:ext uri="{FF2B5EF4-FFF2-40B4-BE49-F238E27FC236}">
                <a16:creationId xmlns:a16="http://schemas.microsoft.com/office/drawing/2014/main" id="{16A49031-5EA1-689D-5C04-286A1B663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8EB72-EE27-8FA7-FD5E-817D8FCEFD9D}"/>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295522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4F2-5E1B-EB2E-365B-EF0EBFC1A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9A9B12-0CFB-7C5D-6CCB-904E077CF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DE7D53-D855-02C8-5320-EC9D41BBE450}"/>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5" name="Footer Placeholder 4">
            <a:extLst>
              <a:ext uri="{FF2B5EF4-FFF2-40B4-BE49-F238E27FC236}">
                <a16:creationId xmlns:a16="http://schemas.microsoft.com/office/drawing/2014/main" id="{C9719EA4-AAD9-AC14-78FB-946D4882C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7927B-4076-AC28-9300-6E49DB874686}"/>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924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FD75D-D4C1-CCA4-A12D-B84B870BB7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60428E-7C29-35E4-F002-EBF166ED0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DB1C08-0681-ED4C-9D41-CB7C248780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C90DBB-1115-274F-0839-620871227813}"/>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6" name="Footer Placeholder 5">
            <a:extLst>
              <a:ext uri="{FF2B5EF4-FFF2-40B4-BE49-F238E27FC236}">
                <a16:creationId xmlns:a16="http://schemas.microsoft.com/office/drawing/2014/main" id="{D3299949-7F80-FDDA-1AAB-A72C3070C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1CB6D-35B6-7E5D-AB7A-0DC7BB3FD532}"/>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404746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EA78-A067-2EAB-1138-0C5ABE32D0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A474D9-601F-75BA-2F13-2D11E0E1C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47A4A-8953-27E8-1489-47A09F1B2F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056C2C-2E67-933F-E0D1-333A4C2A2B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AB4E6-669A-C851-ED25-EF3357E43F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10749C-1C08-C132-D1ED-F2B4C375A62B}"/>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8" name="Footer Placeholder 7">
            <a:extLst>
              <a:ext uri="{FF2B5EF4-FFF2-40B4-BE49-F238E27FC236}">
                <a16:creationId xmlns:a16="http://schemas.microsoft.com/office/drawing/2014/main" id="{87FA70DA-4C80-FB1A-AB5E-25C551A8F3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BA9485-09DA-F5C4-9AD2-842898FC9DA3}"/>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306238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D229-CEEB-69B7-1E1F-A354F1F3B0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420F42-85F5-13FC-AA85-57E1D14082F6}"/>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4" name="Footer Placeholder 3">
            <a:extLst>
              <a:ext uri="{FF2B5EF4-FFF2-40B4-BE49-F238E27FC236}">
                <a16:creationId xmlns:a16="http://schemas.microsoft.com/office/drawing/2014/main" id="{E97F54A7-D737-F1F7-F3F0-333D82AA28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893631-029F-877F-68C4-B5FDFA0D75E0}"/>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498612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23C4B6-5AC4-6A20-325C-2FB13939A1B6}"/>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3" name="Footer Placeholder 2">
            <a:extLst>
              <a:ext uri="{FF2B5EF4-FFF2-40B4-BE49-F238E27FC236}">
                <a16:creationId xmlns:a16="http://schemas.microsoft.com/office/drawing/2014/main" id="{F291908B-F81F-4A14-991B-73021EF5F2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B47CF9-F156-E7D7-E608-146BAEF44398}"/>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363447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43CD-9E0E-6F8D-2627-6066BBBC5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7D8D37-F1AC-03BC-82FB-752CAA304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1447B4-93F4-2654-973A-2C0498897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B4CC8-9690-1483-6E72-B160666F95BA}"/>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6" name="Footer Placeholder 5">
            <a:extLst>
              <a:ext uri="{FF2B5EF4-FFF2-40B4-BE49-F238E27FC236}">
                <a16:creationId xmlns:a16="http://schemas.microsoft.com/office/drawing/2014/main" id="{A8D7B91C-5BC5-82AD-2CF4-659F32A0E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B3423-17CA-7CE3-B6A9-AFF718F636A3}"/>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269176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32B8-22AD-C19A-2A2C-0CF03A3F4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2551A2-092B-78CB-4068-3DB1FD132D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E4AFCB-0E25-5344-B6F8-97E85EC05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8FB4F-FBCA-83DA-7F06-592C1CAEF56F}"/>
              </a:ext>
            </a:extLst>
          </p:cNvPr>
          <p:cNvSpPr>
            <a:spLocks noGrp="1"/>
          </p:cNvSpPr>
          <p:nvPr>
            <p:ph type="dt" sz="half" idx="10"/>
          </p:nvPr>
        </p:nvSpPr>
        <p:spPr/>
        <p:txBody>
          <a:bodyPr/>
          <a:lstStyle/>
          <a:p>
            <a:fld id="{3ABE534C-AFEA-4540-ABFC-E8CBF1E4D7F3}" type="datetimeFigureOut">
              <a:rPr lang="en-IN" smtClean="0"/>
              <a:t>08-10-2023</a:t>
            </a:fld>
            <a:endParaRPr lang="en-IN"/>
          </a:p>
        </p:txBody>
      </p:sp>
      <p:sp>
        <p:nvSpPr>
          <p:cNvPr id="6" name="Footer Placeholder 5">
            <a:extLst>
              <a:ext uri="{FF2B5EF4-FFF2-40B4-BE49-F238E27FC236}">
                <a16:creationId xmlns:a16="http://schemas.microsoft.com/office/drawing/2014/main" id="{76CEA1A8-DCC0-2621-C5B8-1D0963B587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69C0A0-040F-DBEC-0B8E-476B5F436382}"/>
              </a:ext>
            </a:extLst>
          </p:cNvPr>
          <p:cNvSpPr>
            <a:spLocks noGrp="1"/>
          </p:cNvSpPr>
          <p:nvPr>
            <p:ph type="sldNum" sz="quarter" idx="12"/>
          </p:nvPr>
        </p:nvSpPr>
        <p:spPr/>
        <p:txBody>
          <a:bodyPr/>
          <a:lstStyle/>
          <a:p>
            <a:fld id="{A083365F-61B9-4E54-86CD-E58B25BA02FB}" type="slidenum">
              <a:rPr lang="en-IN" smtClean="0"/>
              <a:t>‹#›</a:t>
            </a:fld>
            <a:endParaRPr lang="en-IN"/>
          </a:p>
        </p:txBody>
      </p:sp>
    </p:spTree>
    <p:extLst>
      <p:ext uri="{BB962C8B-B14F-4D97-AF65-F5344CB8AC3E}">
        <p14:creationId xmlns:p14="http://schemas.microsoft.com/office/powerpoint/2010/main" val="81365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0254C6-17DB-10B4-004A-ED41C1159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8D495-8738-AB61-0432-E64FF0E9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75D39B-752D-1933-BDCC-9FD6CB355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E534C-AFEA-4540-ABFC-E8CBF1E4D7F3}" type="datetimeFigureOut">
              <a:rPr lang="en-IN" smtClean="0"/>
              <a:t>08-10-2023</a:t>
            </a:fld>
            <a:endParaRPr lang="en-IN"/>
          </a:p>
        </p:txBody>
      </p:sp>
      <p:sp>
        <p:nvSpPr>
          <p:cNvPr id="5" name="Footer Placeholder 4">
            <a:extLst>
              <a:ext uri="{FF2B5EF4-FFF2-40B4-BE49-F238E27FC236}">
                <a16:creationId xmlns:a16="http://schemas.microsoft.com/office/drawing/2014/main" id="{42B288D7-6247-B392-E6E6-00C832660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7E9858-D4F7-D541-3387-33AB5CC03C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3365F-61B9-4E54-86CD-E58B25BA02FB}" type="slidenum">
              <a:rPr lang="en-IN" smtClean="0"/>
              <a:t>‹#›</a:t>
            </a:fld>
            <a:endParaRPr lang="en-IN"/>
          </a:p>
        </p:txBody>
      </p:sp>
    </p:spTree>
    <p:extLst>
      <p:ext uri="{BB962C8B-B14F-4D97-AF65-F5344CB8AC3E}">
        <p14:creationId xmlns:p14="http://schemas.microsoft.com/office/powerpoint/2010/main" val="362451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96A22-2574-B07F-19AB-447666921E71}"/>
              </a:ext>
            </a:extLst>
          </p:cNvPr>
          <p:cNvSpPr>
            <a:spLocks noGrp="1"/>
          </p:cNvSpPr>
          <p:nvPr>
            <p:ph type="ctrTitle"/>
          </p:nvPr>
        </p:nvSpPr>
        <p:spPr/>
        <p:txBody>
          <a:bodyPr/>
          <a:lstStyle/>
          <a:p>
            <a:r>
              <a:rPr lang="en-IN" dirty="0"/>
              <a:t>Introduction to Web Development</a:t>
            </a:r>
          </a:p>
        </p:txBody>
      </p:sp>
      <p:sp>
        <p:nvSpPr>
          <p:cNvPr id="3" name="Subtitle 2">
            <a:extLst>
              <a:ext uri="{FF2B5EF4-FFF2-40B4-BE49-F238E27FC236}">
                <a16:creationId xmlns:a16="http://schemas.microsoft.com/office/drawing/2014/main" id="{57E1A2BE-7BA1-FEBC-16F8-96A043F39D3B}"/>
              </a:ext>
            </a:extLst>
          </p:cNvPr>
          <p:cNvSpPr>
            <a:spLocks noGrp="1"/>
          </p:cNvSpPr>
          <p:nvPr>
            <p:ph type="subTitle" idx="1"/>
          </p:nvPr>
        </p:nvSpPr>
        <p:spPr/>
        <p:txBody>
          <a:bodyPr/>
          <a:lstStyle/>
          <a:p>
            <a:r>
              <a:rPr lang="en-IN" dirty="0"/>
              <a:t>A brief introduction into the world of Web Development</a:t>
            </a:r>
          </a:p>
          <a:p>
            <a:endParaRPr lang="en-IN" dirty="0"/>
          </a:p>
        </p:txBody>
      </p:sp>
    </p:spTree>
    <p:extLst>
      <p:ext uri="{BB962C8B-B14F-4D97-AF65-F5344CB8AC3E}">
        <p14:creationId xmlns:p14="http://schemas.microsoft.com/office/powerpoint/2010/main" val="2209798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F9E7A-7534-96C2-5261-907B568648A9}"/>
              </a:ext>
            </a:extLst>
          </p:cNvPr>
          <p:cNvSpPr>
            <a:spLocks noGrp="1"/>
          </p:cNvSpPr>
          <p:nvPr>
            <p:ph idx="1"/>
          </p:nvPr>
        </p:nvSpPr>
        <p:spPr>
          <a:xfrm>
            <a:off x="838200" y="259976"/>
            <a:ext cx="10515600" cy="5916987"/>
          </a:xfrm>
        </p:spPr>
        <p:txBody>
          <a:bodyPr>
            <a:normAutofit/>
          </a:bodyPr>
          <a:lstStyle/>
          <a:p>
            <a:r>
              <a:rPr lang="en-US" dirty="0"/>
              <a:t>Selectors may apply to the following:</a:t>
            </a:r>
          </a:p>
          <a:p>
            <a:endParaRPr lang="en-US" dirty="0"/>
          </a:p>
          <a:p>
            <a:r>
              <a:rPr lang="en-US" dirty="0"/>
              <a:t>all elements of a specific type, e.g. the second-level headers h2</a:t>
            </a:r>
          </a:p>
          <a:p>
            <a:r>
              <a:rPr lang="en-US" dirty="0"/>
              <a:t>elements specified by attribute, in particular:</a:t>
            </a:r>
          </a:p>
          <a:p>
            <a:r>
              <a:rPr lang="en-US" dirty="0"/>
              <a:t>id: an identifier unique within the document, denoted in the selector language by a hash prefix e.g. #id</a:t>
            </a:r>
          </a:p>
        </p:txBody>
      </p:sp>
      <p:pic>
        <p:nvPicPr>
          <p:cNvPr id="6" name="Picture 5">
            <a:extLst>
              <a:ext uri="{FF2B5EF4-FFF2-40B4-BE49-F238E27FC236}">
                <a16:creationId xmlns:a16="http://schemas.microsoft.com/office/drawing/2014/main" id="{AF4C8350-EEB8-948F-5D4B-33D2FCCD9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199" y="3299011"/>
            <a:ext cx="3657601" cy="3299013"/>
          </a:xfrm>
          <a:prstGeom prst="rect">
            <a:avLst/>
          </a:prstGeom>
        </p:spPr>
      </p:pic>
    </p:spTree>
    <p:extLst>
      <p:ext uri="{BB962C8B-B14F-4D97-AF65-F5344CB8AC3E}">
        <p14:creationId xmlns:p14="http://schemas.microsoft.com/office/powerpoint/2010/main" val="378023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B17A1-7FA0-5DB5-53BA-85AD707F3206}"/>
              </a:ext>
            </a:extLst>
          </p:cNvPr>
          <p:cNvSpPr>
            <a:spLocks noGrp="1"/>
          </p:cNvSpPr>
          <p:nvPr>
            <p:ph idx="1"/>
          </p:nvPr>
        </p:nvSpPr>
        <p:spPr>
          <a:xfrm>
            <a:off x="838200" y="385482"/>
            <a:ext cx="10515600" cy="5791481"/>
          </a:xfrm>
        </p:spPr>
        <p:txBody>
          <a:bodyPr/>
          <a:lstStyle/>
          <a:p>
            <a:r>
              <a:rPr lang="en-US" dirty="0"/>
              <a:t>class: an identifier that can annotate multiple elements in a document, denoted by a dot prefix e.g. .</a:t>
            </a:r>
            <a:r>
              <a:rPr lang="en-US" dirty="0" err="1"/>
              <a:t>classname</a:t>
            </a:r>
            <a:r>
              <a:rPr lang="en-US" dirty="0"/>
              <a:t> (the phrase "CSS class", although sometimes used, is a misnomer, as element classes—specified with the HTML class attribute—is a markup feature that is distinct from browsers' CSS subsystem and the related W3C/WHATWG standards work on document styles; see RDF and microformats for the origins of the "class" system of the Web content model)</a:t>
            </a:r>
          </a:p>
          <a:p>
            <a:r>
              <a:rPr lang="en-US" dirty="0"/>
              <a:t>elements depending on how they are placed relative to others in the document tree.</a:t>
            </a:r>
          </a:p>
          <a:p>
            <a:r>
              <a:rPr lang="en-US" dirty="0"/>
              <a:t>Classes and IDs are case-sensitive, start with letters, and can include alphanumeric characters, hyphens, and underscores. A class may apply to any number of instances of any element. An ID may only be applied to a single element</a:t>
            </a:r>
            <a:endParaRPr lang="en-IN" dirty="0"/>
          </a:p>
          <a:p>
            <a:endParaRPr lang="en-IN" dirty="0"/>
          </a:p>
        </p:txBody>
      </p:sp>
    </p:spTree>
    <p:extLst>
      <p:ext uri="{BB962C8B-B14F-4D97-AF65-F5344CB8AC3E}">
        <p14:creationId xmlns:p14="http://schemas.microsoft.com/office/powerpoint/2010/main" val="106404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7C4-4D84-CE71-B915-83269A56CAAC}"/>
              </a:ext>
            </a:extLst>
          </p:cNvPr>
          <p:cNvSpPr>
            <a:spLocks noGrp="1"/>
          </p:cNvSpPr>
          <p:nvPr>
            <p:ph type="title"/>
          </p:nvPr>
        </p:nvSpPr>
        <p:spPr/>
        <p:txBody>
          <a:bodyPr/>
          <a:lstStyle/>
          <a:p>
            <a:r>
              <a:rPr lang="en-IN" dirty="0"/>
              <a:t>JavaScript</a:t>
            </a:r>
          </a:p>
        </p:txBody>
      </p:sp>
      <p:sp>
        <p:nvSpPr>
          <p:cNvPr id="3" name="Content Placeholder 2">
            <a:extLst>
              <a:ext uri="{FF2B5EF4-FFF2-40B4-BE49-F238E27FC236}">
                <a16:creationId xmlns:a16="http://schemas.microsoft.com/office/drawing/2014/main" id="{E31CD991-DE9B-463D-B9C5-EDF2BC2AD8E3}"/>
              </a:ext>
            </a:extLst>
          </p:cNvPr>
          <p:cNvSpPr>
            <a:spLocks noGrp="1"/>
          </p:cNvSpPr>
          <p:nvPr>
            <p:ph idx="1"/>
          </p:nvPr>
        </p:nvSpPr>
        <p:spPr>
          <a:xfrm>
            <a:off x="838200" y="1407459"/>
            <a:ext cx="10515600" cy="4769504"/>
          </a:xfrm>
        </p:spPr>
        <p:txBody>
          <a:bodyPr/>
          <a:lstStyle/>
          <a:p>
            <a:r>
              <a:rPr lang="en-US" dirty="0"/>
              <a:t>JavaScript (JS) is a lightweight interpreted (or just-in-time compiled) programming language with first-class functions. While it is most well-known as the scripting language for Web pages, many non-browser environments also use it, such as Node.js, Apache CouchDB and Adobe Acrobat. JavaScript is a prototype-based, multi-paradigm, single-threaded, dynamic language, supporting object-oriented, imperative, and declarative (e.g. functional programming) styles.</a:t>
            </a:r>
          </a:p>
          <a:p>
            <a:r>
              <a:rPr lang="en-US" dirty="0"/>
              <a:t>This section is dedicated to the JavaScript language itself, and not the parts that are specific to Web pages or other host environments. For information about APIs that are specific to Web pages, please see Web APIs and DOM.</a:t>
            </a:r>
            <a:endParaRPr lang="en-IN" dirty="0"/>
          </a:p>
        </p:txBody>
      </p:sp>
    </p:spTree>
    <p:extLst>
      <p:ext uri="{BB962C8B-B14F-4D97-AF65-F5344CB8AC3E}">
        <p14:creationId xmlns:p14="http://schemas.microsoft.com/office/powerpoint/2010/main" val="417661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5CC7-0C42-509B-5D58-6939690D5B7D}"/>
              </a:ext>
            </a:extLst>
          </p:cNvPr>
          <p:cNvSpPr>
            <a:spLocks noGrp="1"/>
          </p:cNvSpPr>
          <p:nvPr>
            <p:ph type="title"/>
          </p:nvPr>
        </p:nvSpPr>
        <p:spPr/>
        <p:txBody>
          <a:bodyPr/>
          <a:lstStyle/>
          <a:p>
            <a:r>
              <a:rPr lang="en-IN" dirty="0"/>
              <a:t>Features of </a:t>
            </a:r>
            <a:r>
              <a:rPr lang="en-IN" dirty="0" err="1"/>
              <a:t>Javascript</a:t>
            </a:r>
            <a:endParaRPr lang="en-IN" dirty="0"/>
          </a:p>
        </p:txBody>
      </p:sp>
      <p:sp>
        <p:nvSpPr>
          <p:cNvPr id="3" name="Content Placeholder 2">
            <a:extLst>
              <a:ext uri="{FF2B5EF4-FFF2-40B4-BE49-F238E27FC236}">
                <a16:creationId xmlns:a16="http://schemas.microsoft.com/office/drawing/2014/main" id="{86699F39-D5BB-C0EC-2826-1A36C27E224D}"/>
              </a:ext>
            </a:extLst>
          </p:cNvPr>
          <p:cNvSpPr>
            <a:spLocks noGrp="1"/>
          </p:cNvSpPr>
          <p:nvPr>
            <p:ph idx="1"/>
          </p:nvPr>
        </p:nvSpPr>
        <p:spPr>
          <a:xfrm>
            <a:off x="838200" y="1488141"/>
            <a:ext cx="10515600" cy="4688822"/>
          </a:xfrm>
        </p:spPr>
        <p:txBody>
          <a:bodyPr>
            <a:normAutofit fontScale="92500" lnSpcReduction="10000"/>
          </a:bodyPr>
          <a:lstStyle/>
          <a:p>
            <a:r>
              <a:rPr lang="en-US" dirty="0"/>
              <a:t>Scripting Language</a:t>
            </a:r>
          </a:p>
          <a:p>
            <a:r>
              <a:rPr lang="en-US" dirty="0"/>
              <a:t>JavaScript is a lightweight scripting language made for client-side execution on the browser. Since it is not designed as a general-purpose language and is specially engineered for web applications, the set of libraries is also geared primarily towards web applications.</a:t>
            </a:r>
          </a:p>
          <a:p>
            <a:endParaRPr lang="en-US" dirty="0"/>
          </a:p>
          <a:p>
            <a:r>
              <a:rPr lang="en-US" dirty="0"/>
              <a:t>Interpreter Based</a:t>
            </a:r>
          </a:p>
          <a:p>
            <a:r>
              <a:rPr lang="en-US" dirty="0"/>
              <a:t>JavaScript is an interpreted language instead of a compiled one. In that sense, it is closer to languages like Ruby and Python. The browser interprets JavaScript’s source code, line by line and runs it. In contrast, a compiled language needs to be compiled into a byte-code code executable. Java and C++ are examples of compiled languages.</a:t>
            </a:r>
            <a:endParaRPr lang="en-IN" dirty="0"/>
          </a:p>
        </p:txBody>
      </p:sp>
    </p:spTree>
    <p:extLst>
      <p:ext uri="{BB962C8B-B14F-4D97-AF65-F5344CB8AC3E}">
        <p14:creationId xmlns:p14="http://schemas.microsoft.com/office/powerpoint/2010/main" val="249591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4E31EB-6A79-9BC3-8FDD-CD6EEA218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778" y="430213"/>
            <a:ext cx="10216444" cy="5746750"/>
          </a:xfrm>
        </p:spPr>
      </p:pic>
    </p:spTree>
    <p:extLst>
      <p:ext uri="{BB962C8B-B14F-4D97-AF65-F5344CB8AC3E}">
        <p14:creationId xmlns:p14="http://schemas.microsoft.com/office/powerpoint/2010/main" val="224145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6C971-4DE2-52E9-772C-8B94A76AD260}"/>
              </a:ext>
            </a:extLst>
          </p:cNvPr>
          <p:cNvSpPr>
            <a:spLocks noGrp="1"/>
          </p:cNvSpPr>
          <p:nvPr>
            <p:ph idx="1"/>
          </p:nvPr>
        </p:nvSpPr>
        <p:spPr>
          <a:xfrm>
            <a:off x="838200" y="385482"/>
            <a:ext cx="10515600" cy="5791481"/>
          </a:xfrm>
        </p:spPr>
        <p:txBody>
          <a:bodyPr/>
          <a:lstStyle/>
          <a:p>
            <a:r>
              <a:rPr lang="en-US" dirty="0"/>
              <a:t>Event Handling</a:t>
            </a:r>
          </a:p>
          <a:p>
            <a:r>
              <a:rPr lang="en-US" dirty="0"/>
              <a:t>An event is an action or an occurrence in a system that communicates about said occurrence so that you can respond to it somehow. For example, a user clicks on a button, and the system tells you to respond to the button click event with an action, say an information box.</a:t>
            </a:r>
          </a:p>
          <a:p>
            <a:r>
              <a:rPr lang="en-US" dirty="0"/>
              <a:t>JavaScript enables you to handle events and even generate custom events.</a:t>
            </a:r>
          </a:p>
          <a:p>
            <a:endParaRPr lang="en-IN" dirty="0"/>
          </a:p>
        </p:txBody>
      </p:sp>
      <p:pic>
        <p:nvPicPr>
          <p:cNvPr id="5" name="Picture 4">
            <a:extLst>
              <a:ext uri="{FF2B5EF4-FFF2-40B4-BE49-F238E27FC236}">
                <a16:creationId xmlns:a16="http://schemas.microsoft.com/office/drawing/2014/main" id="{906D5B03-19E4-FB4E-E1E5-53A62C1D1A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870" y="3535176"/>
            <a:ext cx="5221941" cy="2937342"/>
          </a:xfrm>
          <a:prstGeom prst="rect">
            <a:avLst/>
          </a:prstGeom>
        </p:spPr>
      </p:pic>
    </p:spTree>
    <p:extLst>
      <p:ext uri="{BB962C8B-B14F-4D97-AF65-F5344CB8AC3E}">
        <p14:creationId xmlns:p14="http://schemas.microsoft.com/office/powerpoint/2010/main" val="308161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C39AB-9281-2987-FAEE-8DBBB7554E96}"/>
              </a:ext>
            </a:extLst>
          </p:cNvPr>
          <p:cNvSpPr>
            <a:spLocks noGrp="1"/>
          </p:cNvSpPr>
          <p:nvPr>
            <p:ph idx="1"/>
          </p:nvPr>
        </p:nvSpPr>
        <p:spPr>
          <a:xfrm>
            <a:off x="838200" y="304800"/>
            <a:ext cx="10515600" cy="5872163"/>
          </a:xfrm>
        </p:spPr>
        <p:txBody>
          <a:bodyPr>
            <a:normAutofit fontScale="85000" lnSpcReduction="20000"/>
          </a:bodyPr>
          <a:lstStyle/>
          <a:p>
            <a:r>
              <a:rPr lang="en-US" dirty="0"/>
              <a:t>Light Weight</a:t>
            </a:r>
          </a:p>
          <a:p>
            <a:r>
              <a:rPr lang="en-US" dirty="0"/>
              <a:t>JavaScript isn’t a compiled language, so it doesn’t get converted to byte-code beforehand. However, it does follow a paradigm called Just-In-Time (JIT) Compilation. Meaning it gets converted to bytecode just as it’s about to run. This enables JS to be lightweight. Even less powerful devices are capable of running JavaScript.</a:t>
            </a:r>
          </a:p>
          <a:p>
            <a:endParaRPr lang="en-US" dirty="0"/>
          </a:p>
          <a:p>
            <a:r>
              <a:rPr lang="en-US" dirty="0"/>
              <a:t>Case Sensitive</a:t>
            </a:r>
          </a:p>
          <a:p>
            <a:r>
              <a:rPr lang="en-US" dirty="0"/>
              <a:t>JavaScript is highly case sensitive. All keywords, variables, functions names and other identifiers can and must only follow a consistent </a:t>
            </a:r>
            <a:r>
              <a:rPr lang="en-US" dirty="0" err="1"/>
              <a:t>capitalisation</a:t>
            </a:r>
            <a:r>
              <a:rPr lang="en-US" dirty="0"/>
              <a:t> of letters. E.g.:</a:t>
            </a:r>
          </a:p>
          <a:p>
            <a:endParaRPr lang="en-US" dirty="0"/>
          </a:p>
          <a:p>
            <a:r>
              <a:rPr lang="en-US" dirty="0"/>
              <a:t>var </a:t>
            </a:r>
            <a:r>
              <a:rPr lang="en-US" dirty="0" err="1"/>
              <a:t>hitCounter</a:t>
            </a:r>
            <a:r>
              <a:rPr lang="en-US" dirty="0"/>
              <a:t> = 5</a:t>
            </a:r>
          </a:p>
          <a:p>
            <a:r>
              <a:rPr lang="en-US" dirty="0"/>
              <a:t>var </a:t>
            </a:r>
            <a:r>
              <a:rPr lang="en-US" dirty="0" err="1"/>
              <a:t>hitcounter</a:t>
            </a:r>
            <a:r>
              <a:rPr lang="en-US" dirty="0"/>
              <a:t> = 5</a:t>
            </a:r>
          </a:p>
          <a:p>
            <a:endParaRPr lang="en-US" dirty="0"/>
          </a:p>
          <a:p>
            <a:r>
              <a:rPr lang="en-US" dirty="0"/>
              <a:t>Here variables </a:t>
            </a:r>
            <a:r>
              <a:rPr lang="en-US" dirty="0" err="1"/>
              <a:t>hitCounter</a:t>
            </a:r>
            <a:r>
              <a:rPr lang="en-US" dirty="0"/>
              <a:t> and </a:t>
            </a:r>
            <a:r>
              <a:rPr lang="en-US" dirty="0" err="1"/>
              <a:t>hitcounter</a:t>
            </a:r>
            <a:r>
              <a:rPr lang="en-US" dirty="0"/>
              <a:t> are both different variables because of the difference in the case. Also, all keywords such as “var” are case sensitive.</a:t>
            </a:r>
            <a:endParaRPr lang="en-IN" dirty="0"/>
          </a:p>
        </p:txBody>
      </p:sp>
    </p:spTree>
    <p:extLst>
      <p:ext uri="{BB962C8B-B14F-4D97-AF65-F5344CB8AC3E}">
        <p14:creationId xmlns:p14="http://schemas.microsoft.com/office/powerpoint/2010/main" val="291135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4DBE48-7D1D-AEA1-3D3C-6CFC034919E9}"/>
              </a:ext>
            </a:extLst>
          </p:cNvPr>
          <p:cNvSpPr>
            <a:spLocks noGrp="1"/>
          </p:cNvSpPr>
          <p:nvPr>
            <p:ph idx="1"/>
          </p:nvPr>
        </p:nvSpPr>
        <p:spPr>
          <a:xfrm>
            <a:off x="838200" y="295835"/>
            <a:ext cx="10515600" cy="5881128"/>
          </a:xfrm>
        </p:spPr>
        <p:txBody>
          <a:bodyPr>
            <a:normAutofit fontScale="92500" lnSpcReduction="20000"/>
          </a:bodyPr>
          <a:lstStyle/>
          <a:p>
            <a:r>
              <a:rPr lang="en-US" dirty="0"/>
              <a:t>Control Statements</a:t>
            </a:r>
          </a:p>
          <a:p>
            <a:r>
              <a:rPr lang="en-US" dirty="0"/>
              <a:t>JavaScript is equipped with control statements like if-else-if, switch-case, and loops like for, while, and do-while loops. These control statements make it a powerful programming language, enabling its user to write complex logic.</a:t>
            </a:r>
          </a:p>
          <a:p>
            <a:endParaRPr lang="en-US" dirty="0"/>
          </a:p>
          <a:p>
            <a:r>
              <a:rPr lang="en-US" dirty="0"/>
              <a:t>Objects as first-class citizens</a:t>
            </a:r>
          </a:p>
          <a:p>
            <a:r>
              <a:rPr lang="en-US" dirty="0"/>
              <a:t>All non-primitive data types in JavaScript are actually objects, i.e. data types like Arrays, Functions, Symbols etc. inherit all the properties of the Object prototype.</a:t>
            </a:r>
          </a:p>
          <a:p>
            <a:endParaRPr lang="en-US" dirty="0"/>
          </a:p>
          <a:p>
            <a:r>
              <a:rPr lang="en-US" dirty="0"/>
              <a:t>The term first-class citizen means “being able to do what everyone else can do”. In JavaScript Objects prototype is the base prototype of all. They can be passed as reference, returned in a function, and assigned to variables for manipulation. This concept is also extended to functions as Object is also the prototype of functions.</a:t>
            </a:r>
            <a:endParaRPr lang="en-IN" dirty="0"/>
          </a:p>
        </p:txBody>
      </p:sp>
    </p:spTree>
    <p:extLst>
      <p:ext uri="{BB962C8B-B14F-4D97-AF65-F5344CB8AC3E}">
        <p14:creationId xmlns:p14="http://schemas.microsoft.com/office/powerpoint/2010/main" val="2778642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F8B1E-2C86-78FE-9951-9CD7DBD58A46}"/>
              </a:ext>
            </a:extLst>
          </p:cNvPr>
          <p:cNvSpPr>
            <a:spLocks noGrp="1"/>
          </p:cNvSpPr>
          <p:nvPr>
            <p:ph idx="1"/>
          </p:nvPr>
        </p:nvSpPr>
        <p:spPr>
          <a:xfrm>
            <a:off x="838200" y="358588"/>
            <a:ext cx="10515600" cy="5791481"/>
          </a:xfrm>
        </p:spPr>
        <p:txBody>
          <a:bodyPr/>
          <a:lstStyle/>
          <a:p>
            <a:r>
              <a:rPr lang="en-US" dirty="0"/>
              <a:t>Functions as First-class citizens(supports functional programming)</a:t>
            </a:r>
          </a:p>
          <a:p>
            <a:r>
              <a:rPr lang="en-US" dirty="0"/>
              <a:t>Functions that return a function are called Higher Order Functions, which JavaScript supports. Functions as first-class citizens simply mean functions enjoy similar </a:t>
            </a:r>
            <a:r>
              <a:rPr lang="en-US" dirty="0" err="1"/>
              <a:t>behaviour</a:t>
            </a:r>
            <a:r>
              <a:rPr lang="en-US" dirty="0"/>
              <a:t> from the JavaScript interpreter as that of objects or any other variable. Meaning, we can pass them into arguments (pass by reference), return them by another function, and assign them to a variable as a value.</a:t>
            </a:r>
          </a:p>
          <a:p>
            <a:endParaRPr lang="en-IN" dirty="0"/>
          </a:p>
        </p:txBody>
      </p:sp>
      <p:pic>
        <p:nvPicPr>
          <p:cNvPr id="5" name="Picture 4">
            <a:extLst>
              <a:ext uri="{FF2B5EF4-FFF2-40B4-BE49-F238E27FC236}">
                <a16:creationId xmlns:a16="http://schemas.microsoft.com/office/drawing/2014/main" id="{BDB4D158-26C8-22F2-3ED0-A1778A8A1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0225" y="3327174"/>
            <a:ext cx="4760057" cy="3172238"/>
          </a:xfrm>
          <a:prstGeom prst="rect">
            <a:avLst/>
          </a:prstGeom>
        </p:spPr>
      </p:pic>
    </p:spTree>
    <p:extLst>
      <p:ext uri="{BB962C8B-B14F-4D97-AF65-F5344CB8AC3E}">
        <p14:creationId xmlns:p14="http://schemas.microsoft.com/office/powerpoint/2010/main" val="72928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6750-92EC-F26C-7DC9-CD2E152B7B42}"/>
              </a:ext>
            </a:extLst>
          </p:cNvPr>
          <p:cNvSpPr>
            <a:spLocks noGrp="1"/>
          </p:cNvSpPr>
          <p:nvPr>
            <p:ph type="title"/>
          </p:nvPr>
        </p:nvSpPr>
        <p:spPr>
          <a:xfrm>
            <a:off x="838200" y="338231"/>
            <a:ext cx="10515600" cy="1325563"/>
          </a:xfrm>
        </p:spPr>
        <p:txBody>
          <a:bodyPr/>
          <a:lstStyle/>
          <a:p>
            <a:r>
              <a:rPr lang="en-IN" dirty="0"/>
              <a:t>Introduction to Backend Technologies</a:t>
            </a:r>
          </a:p>
        </p:txBody>
      </p:sp>
      <p:sp>
        <p:nvSpPr>
          <p:cNvPr id="3" name="Content Placeholder 2">
            <a:extLst>
              <a:ext uri="{FF2B5EF4-FFF2-40B4-BE49-F238E27FC236}">
                <a16:creationId xmlns:a16="http://schemas.microsoft.com/office/drawing/2014/main" id="{E50D49CF-29A9-B33F-478A-83ACEF945700}"/>
              </a:ext>
            </a:extLst>
          </p:cNvPr>
          <p:cNvSpPr>
            <a:spLocks noGrp="1"/>
          </p:cNvSpPr>
          <p:nvPr>
            <p:ph idx="1"/>
          </p:nvPr>
        </p:nvSpPr>
        <p:spPr/>
        <p:txBody>
          <a:bodyPr>
            <a:normAutofit/>
          </a:bodyPr>
          <a:lstStyle/>
          <a:p>
            <a:r>
              <a:rPr lang="en-US" dirty="0"/>
              <a:t>Back-end development refers to the development of server-side operations. These operations can fetch information from data storage sites, script website functions, and ensure seamless communication between browsers and databases.</a:t>
            </a:r>
            <a:endParaRPr lang="en-IN" dirty="0"/>
          </a:p>
          <a:p>
            <a:pPr marL="0" indent="0">
              <a:buNone/>
            </a:pPr>
            <a:endParaRPr lang="en-IN" dirty="0"/>
          </a:p>
          <a:p>
            <a:r>
              <a:rPr lang="en-IN" dirty="0"/>
              <a:t>Some important Backend Development tools:</a:t>
            </a:r>
          </a:p>
          <a:p>
            <a:r>
              <a:rPr lang="en-IN" dirty="0"/>
              <a:t>Python</a:t>
            </a:r>
          </a:p>
          <a:p>
            <a:r>
              <a:rPr lang="en-IN" dirty="0"/>
              <a:t>Ruby on rails</a:t>
            </a:r>
          </a:p>
          <a:p>
            <a:r>
              <a:rPr lang="en-IN" dirty="0"/>
              <a:t>PHP</a:t>
            </a:r>
          </a:p>
        </p:txBody>
      </p:sp>
    </p:spTree>
    <p:extLst>
      <p:ext uri="{BB962C8B-B14F-4D97-AF65-F5344CB8AC3E}">
        <p14:creationId xmlns:p14="http://schemas.microsoft.com/office/powerpoint/2010/main" val="94408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6B1E-5638-52FB-26A0-8054A06A4B45}"/>
              </a:ext>
            </a:extLst>
          </p:cNvPr>
          <p:cNvSpPr>
            <a:spLocks noGrp="1"/>
          </p:cNvSpPr>
          <p:nvPr>
            <p:ph type="title"/>
          </p:nvPr>
        </p:nvSpPr>
        <p:spPr/>
        <p:txBody>
          <a:bodyPr/>
          <a:lstStyle/>
          <a:p>
            <a:r>
              <a:rPr lang="en-IN" u="sng" dirty="0"/>
              <a:t>Introduction</a:t>
            </a:r>
          </a:p>
        </p:txBody>
      </p:sp>
      <p:sp>
        <p:nvSpPr>
          <p:cNvPr id="7" name="Content Placeholder 6">
            <a:extLst>
              <a:ext uri="{FF2B5EF4-FFF2-40B4-BE49-F238E27FC236}">
                <a16:creationId xmlns:a16="http://schemas.microsoft.com/office/drawing/2014/main" id="{AD1A7631-FECC-FB2F-9C81-C14733BA34DE}"/>
              </a:ext>
            </a:extLst>
          </p:cNvPr>
          <p:cNvSpPr>
            <a:spLocks noGrp="1"/>
          </p:cNvSpPr>
          <p:nvPr>
            <p:ph idx="1"/>
          </p:nvPr>
        </p:nvSpPr>
        <p:spPr/>
        <p:txBody>
          <a:bodyPr/>
          <a:lstStyle/>
          <a:p>
            <a:r>
              <a:rPr lang="en-US" dirty="0"/>
              <a:t>Web development refers to the creating, building, and maintaining of websites. It includes aspects such as web design, web publishing, web programming, and database management. It is the creation of an application that works over the internet i.e. websites.</a:t>
            </a:r>
          </a:p>
          <a:p>
            <a:pPr marL="0" indent="0">
              <a:buNone/>
            </a:pPr>
            <a:endParaRPr lang="en-US" dirty="0"/>
          </a:p>
          <a:p>
            <a:pPr algn="l" fontAlgn="base"/>
            <a:r>
              <a:rPr lang="en-US" b="0" i="0" dirty="0">
                <a:effectLst/>
                <a:latin typeface="var(--font-secondary)"/>
              </a:rPr>
              <a:t>The word Web Development is made up of two words, that is:</a:t>
            </a:r>
          </a:p>
          <a:p>
            <a:pPr algn="l" fontAlgn="base">
              <a:buFont typeface="Arial" panose="020B0604020202020204" pitchFamily="34" charset="0"/>
              <a:buChar char="•"/>
            </a:pPr>
            <a:r>
              <a:rPr lang="en-US" b="1" i="0" dirty="0">
                <a:effectLst/>
                <a:latin typeface="var(--font-secondary)"/>
              </a:rPr>
              <a:t>Web:</a:t>
            </a:r>
            <a:r>
              <a:rPr lang="en-US" b="0" i="0" dirty="0">
                <a:effectLst/>
                <a:latin typeface="var(--font-secondary)"/>
              </a:rPr>
              <a:t> It refers to websites, web pages or anything that works over the internet.</a:t>
            </a:r>
          </a:p>
          <a:p>
            <a:pPr algn="l" fontAlgn="base">
              <a:buFont typeface="Arial" panose="020B0604020202020204" pitchFamily="34" charset="0"/>
              <a:buChar char="•"/>
            </a:pPr>
            <a:r>
              <a:rPr lang="en-US" b="1" i="0" dirty="0">
                <a:effectLst/>
                <a:latin typeface="var(--font-secondary)"/>
              </a:rPr>
              <a:t>Development:</a:t>
            </a:r>
            <a:r>
              <a:rPr lang="en-US" b="0" i="0" dirty="0">
                <a:effectLst/>
                <a:latin typeface="var(--font-secondary)"/>
              </a:rPr>
              <a:t> It refers to building the application from scratch.</a:t>
            </a:r>
          </a:p>
          <a:p>
            <a:endParaRPr lang="en-IN" dirty="0"/>
          </a:p>
        </p:txBody>
      </p:sp>
    </p:spTree>
    <p:extLst>
      <p:ext uri="{BB962C8B-B14F-4D97-AF65-F5344CB8AC3E}">
        <p14:creationId xmlns:p14="http://schemas.microsoft.com/office/powerpoint/2010/main" val="3181523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88FB-F4A9-3D79-1DAF-F49389C6E80D}"/>
              </a:ext>
            </a:extLst>
          </p:cNvPr>
          <p:cNvSpPr>
            <a:spLocks noGrp="1"/>
          </p:cNvSpPr>
          <p:nvPr>
            <p:ph type="title"/>
          </p:nvPr>
        </p:nvSpPr>
        <p:spPr/>
        <p:txBody>
          <a:bodyPr/>
          <a:lstStyle/>
          <a:p>
            <a:r>
              <a:rPr lang="en-IN" dirty="0"/>
              <a:t>Python</a:t>
            </a:r>
          </a:p>
        </p:txBody>
      </p:sp>
      <p:sp>
        <p:nvSpPr>
          <p:cNvPr id="3" name="Content Placeholder 2">
            <a:extLst>
              <a:ext uri="{FF2B5EF4-FFF2-40B4-BE49-F238E27FC236}">
                <a16:creationId xmlns:a16="http://schemas.microsoft.com/office/drawing/2014/main" id="{BEA5455C-0F22-F7AF-81D5-9ACC495F5EC7}"/>
              </a:ext>
            </a:extLst>
          </p:cNvPr>
          <p:cNvSpPr>
            <a:spLocks noGrp="1"/>
          </p:cNvSpPr>
          <p:nvPr>
            <p:ph idx="1"/>
          </p:nvPr>
        </p:nvSpPr>
        <p:spPr/>
        <p:txBody>
          <a:bodyPr>
            <a:normAutofit fontScale="92500" lnSpcReduction="20000"/>
          </a:bodyPr>
          <a:lstStyle/>
          <a:p>
            <a:r>
              <a:rPr lang="en-US" dirty="0"/>
              <a:t>Python is considered one of the easiest programming languages to learn. While Python can be used to create complex functions and power in-depth web features, the basics of this language are straightforward. Beginners can start building simple programs and scripts very quickly.</a:t>
            </a:r>
          </a:p>
          <a:p>
            <a:endParaRPr lang="en-US" dirty="0"/>
          </a:p>
          <a:p>
            <a:r>
              <a:rPr lang="en-US" dirty="0"/>
              <a:t>Along with Python expertise, back-end developers also need a passion for problem-solving. The nature of web-based services and solutions means that they don’t always work as intended. Back-end Python developers are often tasked with unpacking potential problems to create effective solutions.</a:t>
            </a:r>
          </a:p>
          <a:p>
            <a:endParaRPr lang="en-US" dirty="0"/>
          </a:p>
          <a:p>
            <a:r>
              <a:rPr lang="en-US" dirty="0"/>
              <a:t>In some cases, this is easy. In others, it may require substantial time and effort. As a result, a preference for Python problem-solving is essential.</a:t>
            </a:r>
            <a:endParaRPr lang="en-IN" dirty="0"/>
          </a:p>
        </p:txBody>
      </p:sp>
    </p:spTree>
    <p:extLst>
      <p:ext uri="{BB962C8B-B14F-4D97-AF65-F5344CB8AC3E}">
        <p14:creationId xmlns:p14="http://schemas.microsoft.com/office/powerpoint/2010/main" val="4199892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3F26-546E-7468-2E5F-956E74C2D6BA}"/>
              </a:ext>
            </a:extLst>
          </p:cNvPr>
          <p:cNvSpPr>
            <a:spLocks noGrp="1"/>
          </p:cNvSpPr>
          <p:nvPr>
            <p:ph idx="1"/>
          </p:nvPr>
        </p:nvSpPr>
        <p:spPr>
          <a:xfrm>
            <a:off x="838200" y="367553"/>
            <a:ext cx="10515600" cy="5809410"/>
          </a:xfrm>
        </p:spPr>
        <p:txBody>
          <a:bodyPr>
            <a:normAutofit/>
          </a:bodyPr>
          <a:lstStyle/>
          <a:p>
            <a:r>
              <a:rPr lang="en-US" dirty="0"/>
              <a:t>As Python becomes more popular, new career paths are opening up.</a:t>
            </a:r>
          </a:p>
          <a:p>
            <a:endParaRPr lang="en-US" dirty="0"/>
          </a:p>
          <a:p>
            <a:r>
              <a:rPr lang="en-US" dirty="0"/>
              <a:t>The most popular Python positions are for full-stack developers. These professions are responsible for front-end and back-end development. A complete understanding of python plays an essential part in these roles.</a:t>
            </a:r>
          </a:p>
          <a:p>
            <a:endParaRPr lang="en-US" dirty="0"/>
          </a:p>
        </p:txBody>
      </p:sp>
      <p:pic>
        <p:nvPicPr>
          <p:cNvPr id="5" name="Picture 4">
            <a:extLst>
              <a:ext uri="{FF2B5EF4-FFF2-40B4-BE49-F238E27FC236}">
                <a16:creationId xmlns:a16="http://schemas.microsoft.com/office/drawing/2014/main" id="{A3358107-9999-D4C3-1962-2D39B57B0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493" y="3033004"/>
            <a:ext cx="6144745" cy="3457443"/>
          </a:xfrm>
          <a:prstGeom prst="rect">
            <a:avLst/>
          </a:prstGeom>
        </p:spPr>
      </p:pic>
    </p:spTree>
    <p:extLst>
      <p:ext uri="{BB962C8B-B14F-4D97-AF65-F5344CB8AC3E}">
        <p14:creationId xmlns:p14="http://schemas.microsoft.com/office/powerpoint/2010/main" val="1521102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25F97-8B99-F06A-1604-7350098FC8DD}"/>
              </a:ext>
            </a:extLst>
          </p:cNvPr>
          <p:cNvSpPr>
            <a:spLocks noGrp="1"/>
          </p:cNvSpPr>
          <p:nvPr>
            <p:ph idx="1"/>
          </p:nvPr>
        </p:nvSpPr>
        <p:spPr>
          <a:xfrm>
            <a:off x="838200" y="403412"/>
            <a:ext cx="10515600" cy="6302188"/>
          </a:xfrm>
        </p:spPr>
        <p:txBody>
          <a:bodyPr>
            <a:normAutofit/>
          </a:bodyPr>
          <a:lstStyle/>
          <a:p>
            <a:r>
              <a:rPr lang="en-US" dirty="0"/>
              <a:t>Other common career paths include web developers who have skills in Python along with other languages like C or JavaScript. You can also find administrator roles where developers manage the larger scope of application development and design across an organization.</a:t>
            </a:r>
          </a:p>
          <a:p>
            <a:endParaRPr lang="en-US" dirty="0"/>
          </a:p>
          <a:p>
            <a:endParaRPr lang="en-US" dirty="0"/>
          </a:p>
          <a:p>
            <a:endParaRPr lang="en-US" dirty="0"/>
          </a:p>
          <a:p>
            <a:endParaRPr lang="en-US" dirty="0"/>
          </a:p>
          <a:p>
            <a:endParaRPr lang="en-US" dirty="0"/>
          </a:p>
          <a:p>
            <a:endParaRPr lang="en-US" dirty="0"/>
          </a:p>
          <a:p>
            <a:r>
              <a:rPr lang="en-US" dirty="0"/>
              <a:t>Python developers may also choose to freelance and work as independent developers or consultants. As a freelancer, a developer can choose to focus exclusively on back-end development.</a:t>
            </a:r>
          </a:p>
          <a:p>
            <a:endParaRPr lang="en-IN" dirty="0"/>
          </a:p>
        </p:txBody>
      </p:sp>
      <p:pic>
        <p:nvPicPr>
          <p:cNvPr id="5" name="Picture 4">
            <a:extLst>
              <a:ext uri="{FF2B5EF4-FFF2-40B4-BE49-F238E27FC236}">
                <a16:creationId xmlns:a16="http://schemas.microsoft.com/office/drawing/2014/main" id="{CECECBCF-2EB5-CE8A-93B4-547185B8E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0441" y="2115671"/>
            <a:ext cx="4432593" cy="2958756"/>
          </a:xfrm>
          <a:prstGeom prst="rect">
            <a:avLst/>
          </a:prstGeom>
        </p:spPr>
      </p:pic>
    </p:spTree>
    <p:extLst>
      <p:ext uri="{BB962C8B-B14F-4D97-AF65-F5344CB8AC3E}">
        <p14:creationId xmlns:p14="http://schemas.microsoft.com/office/powerpoint/2010/main" val="399638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8357-5C35-693E-7660-FA513E654B16}"/>
              </a:ext>
            </a:extLst>
          </p:cNvPr>
          <p:cNvSpPr>
            <a:spLocks noGrp="1"/>
          </p:cNvSpPr>
          <p:nvPr>
            <p:ph type="title"/>
          </p:nvPr>
        </p:nvSpPr>
        <p:spPr/>
        <p:txBody>
          <a:bodyPr/>
          <a:lstStyle/>
          <a:p>
            <a:r>
              <a:rPr lang="en-IN" dirty="0"/>
              <a:t>Ruby </a:t>
            </a:r>
          </a:p>
        </p:txBody>
      </p:sp>
      <p:sp>
        <p:nvSpPr>
          <p:cNvPr id="3" name="Content Placeholder 2">
            <a:extLst>
              <a:ext uri="{FF2B5EF4-FFF2-40B4-BE49-F238E27FC236}">
                <a16:creationId xmlns:a16="http://schemas.microsoft.com/office/drawing/2014/main" id="{7CDA6042-24E7-E7B5-5F44-E6B58E25750C}"/>
              </a:ext>
            </a:extLst>
          </p:cNvPr>
          <p:cNvSpPr>
            <a:spLocks noGrp="1"/>
          </p:cNvSpPr>
          <p:nvPr>
            <p:ph idx="1"/>
          </p:nvPr>
        </p:nvSpPr>
        <p:spPr>
          <a:xfrm>
            <a:off x="838200" y="1541929"/>
            <a:ext cx="10515600" cy="4635034"/>
          </a:xfrm>
        </p:spPr>
        <p:txBody>
          <a:bodyPr/>
          <a:lstStyle/>
          <a:p>
            <a:r>
              <a:rPr lang="en-US" dirty="0"/>
              <a:t>Ruby on Rails (</a:t>
            </a:r>
            <a:r>
              <a:rPr lang="en-US" dirty="0" err="1"/>
              <a:t>RoR</a:t>
            </a:r>
            <a:r>
              <a:rPr lang="en-US" dirty="0"/>
              <a:t>) is a hot and sizzling topic in software development. Web developers worldwide can barely converse without bringing the Ruby on Rails framework at least once. No wonder, the fact that Ruby on Rails is named among the top 10 most utilized frameworks in the United States, all due to its significance in the web development world and its popularity. We can also say that Ruby on Rails popularity adds fuel to the fire (but in a safe way). Nothing to get startled by as Ruby on Rails (</a:t>
            </a:r>
            <a:r>
              <a:rPr lang="en-US" dirty="0" err="1"/>
              <a:t>RoR</a:t>
            </a:r>
            <a:r>
              <a:rPr lang="en-US" dirty="0"/>
              <a:t>) has several unique features and functionalities, making it a robust tool for your next software development project. Or, we must say, for your next Ruby on Rails project.</a:t>
            </a:r>
            <a:endParaRPr lang="en-IN" dirty="0"/>
          </a:p>
        </p:txBody>
      </p:sp>
    </p:spTree>
    <p:extLst>
      <p:ext uri="{BB962C8B-B14F-4D97-AF65-F5344CB8AC3E}">
        <p14:creationId xmlns:p14="http://schemas.microsoft.com/office/powerpoint/2010/main" val="2346566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0039FD-087A-CE1D-DF29-C7918441E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6383"/>
            <a:ext cx="10515600" cy="4137285"/>
          </a:xfrm>
        </p:spPr>
      </p:pic>
    </p:spTree>
    <p:extLst>
      <p:ext uri="{BB962C8B-B14F-4D97-AF65-F5344CB8AC3E}">
        <p14:creationId xmlns:p14="http://schemas.microsoft.com/office/powerpoint/2010/main" val="2875873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4786E5-568C-92DE-4F46-D6D255EE584C}"/>
              </a:ext>
            </a:extLst>
          </p:cNvPr>
          <p:cNvSpPr>
            <a:spLocks noGrp="1"/>
          </p:cNvSpPr>
          <p:nvPr>
            <p:ph idx="1"/>
          </p:nvPr>
        </p:nvSpPr>
        <p:spPr>
          <a:xfrm>
            <a:off x="838200" y="385482"/>
            <a:ext cx="10515600" cy="5791481"/>
          </a:xfrm>
        </p:spPr>
        <p:txBody>
          <a:bodyPr>
            <a:normAutofit lnSpcReduction="10000"/>
          </a:bodyPr>
          <a:lstStyle/>
          <a:p>
            <a:r>
              <a:rPr lang="en-US" dirty="0"/>
              <a:t>Ruby on Rails or also known as rails is a server-side web application development framework that is written in the Ruby programming language, and it is developed by David </a:t>
            </a:r>
            <a:r>
              <a:rPr lang="en-US" dirty="0" err="1"/>
              <a:t>Heinemeier</a:t>
            </a:r>
            <a:r>
              <a:rPr lang="en-US" dirty="0"/>
              <a:t> Hansson under the MIT License. It supports MVC(model-view-controller) architecture that provides a default structure for database, web pages, and web services, it also uses web standards like JSON or XML for transfer data and HTML, CSS, and JavaScript for the user interface. It emphasizes the use of other well-known software engineering pattern and paradigms like:</a:t>
            </a:r>
          </a:p>
          <a:p>
            <a:endParaRPr lang="en-US" dirty="0"/>
          </a:p>
          <a:p>
            <a:r>
              <a:rPr lang="en-US" dirty="0"/>
              <a:t>Don’t Repeat Yourself (DRY): It is a principle of software development to reducing the repetition of information or codes.</a:t>
            </a:r>
          </a:p>
          <a:p>
            <a:r>
              <a:rPr lang="en-US" dirty="0"/>
              <a:t>Convention Over Configuration (CoC): It provides many opinions for the best way to do many things in a web application.</a:t>
            </a:r>
            <a:endParaRPr lang="en-IN" dirty="0"/>
          </a:p>
        </p:txBody>
      </p:sp>
    </p:spTree>
    <p:extLst>
      <p:ext uri="{BB962C8B-B14F-4D97-AF65-F5344CB8AC3E}">
        <p14:creationId xmlns:p14="http://schemas.microsoft.com/office/powerpoint/2010/main" val="2746425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C3DE6-2690-0880-0C2C-6B235D5CFD63}"/>
              </a:ext>
            </a:extLst>
          </p:cNvPr>
          <p:cNvSpPr>
            <a:spLocks noGrp="1"/>
          </p:cNvSpPr>
          <p:nvPr>
            <p:ph idx="1"/>
          </p:nvPr>
        </p:nvSpPr>
        <p:spPr>
          <a:xfrm>
            <a:off x="838200" y="242046"/>
            <a:ext cx="10515600" cy="6418729"/>
          </a:xfrm>
        </p:spPr>
        <p:txBody>
          <a:bodyPr/>
          <a:lstStyle/>
          <a:p>
            <a:r>
              <a:rPr lang="en-US" dirty="0"/>
              <a:t>Advantages of Ruby on Rails:</a:t>
            </a:r>
          </a:p>
          <a:p>
            <a:r>
              <a:rPr lang="en-US" dirty="0"/>
              <a:t>It allows you to launch a faster web application.</a:t>
            </a:r>
          </a:p>
          <a:p>
            <a:r>
              <a:rPr lang="en-US" dirty="0"/>
              <a:t>Saves your money by using the Ruby on Rails framework.</a:t>
            </a:r>
          </a:p>
          <a:p>
            <a:r>
              <a:rPr lang="en-US" dirty="0"/>
              <a:t>Helps us with maintaining and avoiding problems with stuff migration.</a:t>
            </a:r>
          </a:p>
        </p:txBody>
      </p:sp>
      <p:pic>
        <p:nvPicPr>
          <p:cNvPr id="5" name="Picture 4">
            <a:extLst>
              <a:ext uri="{FF2B5EF4-FFF2-40B4-BE49-F238E27FC236}">
                <a16:creationId xmlns:a16="http://schemas.microsoft.com/office/drawing/2014/main" id="{808BBC27-46E7-B2B5-35B1-0225AB444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836" y="2524659"/>
            <a:ext cx="5387376" cy="3677516"/>
          </a:xfrm>
          <a:prstGeom prst="rect">
            <a:avLst/>
          </a:prstGeom>
        </p:spPr>
      </p:pic>
    </p:spTree>
    <p:extLst>
      <p:ext uri="{BB962C8B-B14F-4D97-AF65-F5344CB8AC3E}">
        <p14:creationId xmlns:p14="http://schemas.microsoft.com/office/powerpoint/2010/main" val="2651006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8B86A-431E-BD51-8BB0-A06F2AFE97E5}"/>
              </a:ext>
            </a:extLst>
          </p:cNvPr>
          <p:cNvSpPr>
            <a:spLocks noGrp="1"/>
          </p:cNvSpPr>
          <p:nvPr>
            <p:ph idx="1"/>
          </p:nvPr>
        </p:nvSpPr>
        <p:spPr>
          <a:xfrm>
            <a:off x="838200" y="304800"/>
            <a:ext cx="10515600" cy="5872163"/>
          </a:xfrm>
        </p:spPr>
        <p:txBody>
          <a:bodyPr/>
          <a:lstStyle/>
          <a:p>
            <a:r>
              <a:rPr lang="en-US" dirty="0"/>
              <a:t>Ruby on Rail Framework makes our app faster and safer.</a:t>
            </a:r>
          </a:p>
          <a:p>
            <a:r>
              <a:rPr lang="en-US" dirty="0"/>
              <a:t>We can easily update our app with the latest functionality.</a:t>
            </a:r>
          </a:p>
          <a:p>
            <a:r>
              <a:rPr lang="en-US" dirty="0"/>
              <a:t>It uses Metaprogramming techniques to write programs.</a:t>
            </a:r>
            <a:endParaRPr lang="en-IN" dirty="0"/>
          </a:p>
          <a:p>
            <a:endParaRPr lang="en-IN" dirty="0"/>
          </a:p>
        </p:txBody>
      </p:sp>
    </p:spTree>
    <p:extLst>
      <p:ext uri="{BB962C8B-B14F-4D97-AF65-F5344CB8AC3E}">
        <p14:creationId xmlns:p14="http://schemas.microsoft.com/office/powerpoint/2010/main" val="1053817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30B8-ECE6-2848-71A2-1C45F905954E}"/>
              </a:ext>
            </a:extLst>
          </p:cNvPr>
          <p:cNvSpPr>
            <a:spLocks noGrp="1"/>
          </p:cNvSpPr>
          <p:nvPr>
            <p:ph type="title"/>
          </p:nvPr>
        </p:nvSpPr>
        <p:spPr/>
        <p:txBody>
          <a:bodyPr/>
          <a:lstStyle/>
          <a:p>
            <a:r>
              <a:rPr lang="en-IN" dirty="0"/>
              <a:t>PHP</a:t>
            </a:r>
          </a:p>
        </p:txBody>
      </p:sp>
      <p:sp>
        <p:nvSpPr>
          <p:cNvPr id="3" name="Content Placeholder 2">
            <a:extLst>
              <a:ext uri="{FF2B5EF4-FFF2-40B4-BE49-F238E27FC236}">
                <a16:creationId xmlns:a16="http://schemas.microsoft.com/office/drawing/2014/main" id="{7D5242DA-52E8-A44E-4207-79C086881018}"/>
              </a:ext>
            </a:extLst>
          </p:cNvPr>
          <p:cNvSpPr>
            <a:spLocks noGrp="1"/>
          </p:cNvSpPr>
          <p:nvPr>
            <p:ph idx="1"/>
          </p:nvPr>
        </p:nvSpPr>
        <p:spPr>
          <a:xfrm>
            <a:off x="838200" y="1434353"/>
            <a:ext cx="10515600" cy="4742610"/>
          </a:xfrm>
        </p:spPr>
        <p:txBody>
          <a:bodyPr/>
          <a:lstStyle/>
          <a:p>
            <a:r>
              <a:rPr lang="en-US" dirty="0"/>
              <a:t>PHP is a common open-source scripting language popular for web applications. Although it originally stood for “personal home page,” PHP is now a recursive acronym for “hypertext preprocessor,” — though chances are you’ll never hear that name again.</a:t>
            </a:r>
          </a:p>
          <a:p>
            <a:endParaRPr lang="en-US" dirty="0"/>
          </a:p>
          <a:p>
            <a:r>
              <a:rPr lang="en-US" dirty="0"/>
              <a:t>PHP is a server-side scripting language embedded in HTML in its simplest form. PHP allows web developers to create dynamic content and interact with databases. PHP is known for its simplicity, speed, and flexibility — features that have made it a cornerstone in the web development world.</a:t>
            </a:r>
            <a:endParaRPr lang="en-IN" dirty="0"/>
          </a:p>
        </p:txBody>
      </p:sp>
    </p:spTree>
    <p:extLst>
      <p:ext uri="{BB962C8B-B14F-4D97-AF65-F5344CB8AC3E}">
        <p14:creationId xmlns:p14="http://schemas.microsoft.com/office/powerpoint/2010/main" val="3213664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9A1577-FB24-8C66-6DFF-F8FA24424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744" y="368300"/>
            <a:ext cx="10326512" cy="5808663"/>
          </a:xfrm>
        </p:spPr>
      </p:pic>
    </p:spTree>
    <p:extLst>
      <p:ext uri="{BB962C8B-B14F-4D97-AF65-F5344CB8AC3E}">
        <p14:creationId xmlns:p14="http://schemas.microsoft.com/office/powerpoint/2010/main" val="1853545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9E8B46-09FA-3795-A2A9-174275633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858" y="553794"/>
            <a:ext cx="7351059" cy="5483890"/>
          </a:xfrm>
        </p:spPr>
      </p:pic>
    </p:spTree>
    <p:extLst>
      <p:ext uri="{BB962C8B-B14F-4D97-AF65-F5344CB8AC3E}">
        <p14:creationId xmlns:p14="http://schemas.microsoft.com/office/powerpoint/2010/main" val="250755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B07FF-C2F9-45B1-A644-79BFD1F6F199}"/>
              </a:ext>
            </a:extLst>
          </p:cNvPr>
          <p:cNvSpPr>
            <a:spLocks noGrp="1"/>
          </p:cNvSpPr>
          <p:nvPr>
            <p:ph idx="1"/>
          </p:nvPr>
        </p:nvSpPr>
        <p:spPr>
          <a:xfrm>
            <a:off x="838200" y="376518"/>
            <a:ext cx="10515600" cy="5773551"/>
          </a:xfrm>
        </p:spPr>
        <p:txBody>
          <a:bodyPr>
            <a:normAutofit/>
          </a:bodyPr>
          <a:lstStyle/>
          <a:p>
            <a:r>
              <a:rPr lang="en-IN" sz="4800" dirty="0"/>
              <a:t>PHP: A Primer</a:t>
            </a:r>
          </a:p>
          <a:p>
            <a:pPr algn="l"/>
            <a:r>
              <a:rPr lang="en-US" b="0" i="0" dirty="0">
                <a:solidFill>
                  <a:srgbClr val="444444"/>
                </a:solidFill>
                <a:effectLst/>
                <a:latin typeface="proximanova"/>
              </a:rPr>
              <a:t>Like any other scripting language, PHP is fundamentally the tool you use to connect to your database to get information and hand that information over to your web server to be displayed in HTML. But many aspects of PHP set it apart from other languages. PHP is</a:t>
            </a:r>
          </a:p>
          <a:p>
            <a:pPr algn="l">
              <a:buFont typeface="Arial" panose="020B0604020202020204" pitchFamily="34" charset="0"/>
              <a:buChar char="•"/>
            </a:pPr>
            <a:r>
              <a:rPr lang="en-US" b="1" i="0" dirty="0">
                <a:solidFill>
                  <a:srgbClr val="444444"/>
                </a:solidFill>
                <a:effectLst/>
                <a:latin typeface="proximanovabold"/>
              </a:rPr>
              <a:t>A Scripting Language: </a:t>
            </a:r>
            <a:r>
              <a:rPr lang="en-US" b="0" i="0" dirty="0">
                <a:solidFill>
                  <a:srgbClr val="444444"/>
                </a:solidFill>
                <a:effectLst/>
                <a:latin typeface="proximanova"/>
              </a:rPr>
              <a:t>Scripting languages are interpreted by another program at runtime (no need for compilation). Scripting languages can be interpreted server-side or client-side (in the browser).</a:t>
            </a:r>
          </a:p>
          <a:p>
            <a:pPr algn="l">
              <a:buFont typeface="Arial" panose="020B0604020202020204" pitchFamily="34" charset="0"/>
              <a:buChar char="•"/>
            </a:pPr>
            <a:r>
              <a:rPr lang="en-US" b="1" i="0" dirty="0">
                <a:solidFill>
                  <a:srgbClr val="444444"/>
                </a:solidFill>
                <a:effectLst/>
                <a:latin typeface="proximanovabold"/>
              </a:rPr>
              <a:t>Server-Side: </a:t>
            </a:r>
            <a:r>
              <a:rPr lang="en-US" b="0" i="0" dirty="0">
                <a:solidFill>
                  <a:srgbClr val="444444"/>
                </a:solidFill>
                <a:effectLst/>
                <a:latin typeface="proximanova"/>
              </a:rPr>
              <a:t>PHP is a server-side scripting language processed by a PHP interpreter on a web server; the result (the output) is sent to the web browser as plain HTML.</a:t>
            </a:r>
          </a:p>
          <a:p>
            <a:pPr algn="l">
              <a:buFont typeface="Arial" panose="020B0604020202020204" pitchFamily="34" charset="0"/>
              <a:buChar char="•"/>
            </a:pPr>
            <a:r>
              <a:rPr lang="en-US" b="1" i="0" dirty="0">
                <a:solidFill>
                  <a:srgbClr val="444444"/>
                </a:solidFill>
                <a:effectLst/>
                <a:latin typeface="proximanovabold"/>
              </a:rPr>
              <a:t>Open-Source: </a:t>
            </a:r>
            <a:r>
              <a:rPr lang="en-US" b="0" i="0" dirty="0">
                <a:solidFill>
                  <a:srgbClr val="444444"/>
                </a:solidFill>
                <a:effectLst/>
                <a:latin typeface="proximanova"/>
              </a:rPr>
              <a:t>PHP is freely available to download and use.</a:t>
            </a:r>
          </a:p>
          <a:p>
            <a:endParaRPr lang="en-IN" dirty="0"/>
          </a:p>
        </p:txBody>
      </p:sp>
    </p:spTree>
    <p:extLst>
      <p:ext uri="{BB962C8B-B14F-4D97-AF65-F5344CB8AC3E}">
        <p14:creationId xmlns:p14="http://schemas.microsoft.com/office/powerpoint/2010/main" val="906290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574F0-D766-1B6B-5054-BEF21B72263F}"/>
              </a:ext>
            </a:extLst>
          </p:cNvPr>
          <p:cNvSpPr>
            <a:spLocks noGrp="1"/>
          </p:cNvSpPr>
          <p:nvPr>
            <p:ph idx="1"/>
          </p:nvPr>
        </p:nvSpPr>
        <p:spPr>
          <a:xfrm>
            <a:off x="838200" y="268940"/>
            <a:ext cx="10515600" cy="6257365"/>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Well Supported: PHP supports all leading databases (MySQL, SQLite, ODBC) and is compatible with most servers (Apache, IIS, etc.). It is portable across all platforms (Windows, Mac OS, Linux, etc., and can be further supported by PHP frameworks (Laravel, CodeIgniter, Symfony) and many well-stocked and vetted libraries</a:t>
            </a:r>
          </a:p>
          <a:p>
            <a:endParaRPr lang="en-IN" dirty="0"/>
          </a:p>
        </p:txBody>
      </p:sp>
      <p:pic>
        <p:nvPicPr>
          <p:cNvPr id="7" name="Picture 6">
            <a:extLst>
              <a:ext uri="{FF2B5EF4-FFF2-40B4-BE49-F238E27FC236}">
                <a16:creationId xmlns:a16="http://schemas.microsoft.com/office/drawing/2014/main" id="{5A1950A9-BE27-2FCA-15A9-15381E798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2314" y="403411"/>
            <a:ext cx="4980745" cy="3499293"/>
          </a:xfrm>
          <a:prstGeom prst="rect">
            <a:avLst/>
          </a:prstGeom>
        </p:spPr>
      </p:pic>
    </p:spTree>
    <p:extLst>
      <p:ext uri="{BB962C8B-B14F-4D97-AF65-F5344CB8AC3E}">
        <p14:creationId xmlns:p14="http://schemas.microsoft.com/office/powerpoint/2010/main" val="818489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E03E56-FC69-80E8-AE78-EF8C59B8E489}"/>
              </a:ext>
            </a:extLst>
          </p:cNvPr>
          <p:cNvSpPr>
            <a:spLocks noGrp="1"/>
          </p:cNvSpPr>
          <p:nvPr>
            <p:ph idx="1"/>
          </p:nvPr>
        </p:nvSpPr>
        <p:spPr>
          <a:xfrm>
            <a:off x="838200" y="349624"/>
            <a:ext cx="10515600" cy="5827339"/>
          </a:xfrm>
        </p:spPr>
        <p:txBody>
          <a:bodyPr/>
          <a:lstStyle/>
          <a:p>
            <a:r>
              <a:rPr lang="en-US" dirty="0"/>
              <a:t>Object-Oriented: Object-Oriented Programming (OOP) leverages the concept of “objects” to contain data and functions to help build more complex, reusable web applications. OOP was added to PHP5.</a:t>
            </a:r>
          </a:p>
          <a:p>
            <a:r>
              <a:rPr lang="en-US" dirty="0"/>
              <a:t>Fast: PHP uses its memory, minimizing server workload and increasing performance. PHP can be up to 382% faster than Python and 195% faster than Ruby.</a:t>
            </a:r>
          </a:p>
          <a:p>
            <a:r>
              <a:rPr lang="en-US" dirty="0"/>
              <a:t>Simple: The PHP syntax is easily understood and learned, whether you’re building from scratch or leveraging existing frameworks or add-ons.</a:t>
            </a:r>
          </a:p>
          <a:p>
            <a:endParaRPr lang="en-IN" dirty="0"/>
          </a:p>
        </p:txBody>
      </p:sp>
    </p:spTree>
    <p:extLst>
      <p:ext uri="{BB962C8B-B14F-4D97-AF65-F5344CB8AC3E}">
        <p14:creationId xmlns:p14="http://schemas.microsoft.com/office/powerpoint/2010/main" val="23675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9940A-D6EA-4617-44C8-9096A9CF107E}"/>
              </a:ext>
            </a:extLst>
          </p:cNvPr>
          <p:cNvSpPr>
            <a:spLocks noGrp="1"/>
          </p:cNvSpPr>
          <p:nvPr>
            <p:ph idx="1"/>
          </p:nvPr>
        </p:nvSpPr>
        <p:spPr>
          <a:xfrm>
            <a:off x="838200" y="224118"/>
            <a:ext cx="10515600" cy="5952845"/>
          </a:xfrm>
        </p:spPr>
        <p:txBody>
          <a:bodyPr>
            <a:normAutofit fontScale="70000" lnSpcReduction="20000"/>
          </a:bodyPr>
          <a:lstStyle/>
          <a:p>
            <a:pPr algn="l" fontAlgn="base"/>
            <a:r>
              <a:rPr lang="en-US" b="1" i="0" dirty="0">
                <a:effectLst/>
                <a:latin typeface="var(--font-secondary)"/>
              </a:rPr>
              <a:t>Web Development can be classified into two ways:</a:t>
            </a:r>
            <a:endParaRPr lang="en-US" b="0" i="0" dirty="0">
              <a:effectLst/>
              <a:latin typeface="var(--font-secondary)"/>
            </a:endParaRPr>
          </a:p>
          <a:p>
            <a:pPr algn="l" fontAlgn="base">
              <a:buFont typeface="Arial" panose="020B0604020202020204" pitchFamily="34" charset="0"/>
              <a:buChar char="•"/>
            </a:pPr>
            <a:r>
              <a:rPr lang="en-US" dirty="0">
                <a:latin typeface="var(--font-secondary)"/>
              </a:rPr>
              <a:t>Frontend Development</a:t>
            </a:r>
            <a:endParaRPr lang="en-US" b="0" i="0" dirty="0">
              <a:effectLst/>
              <a:latin typeface="var(--font-secondary)"/>
            </a:endParaRPr>
          </a:p>
          <a:p>
            <a:pPr algn="l" fontAlgn="base">
              <a:buFont typeface="Arial" panose="020B0604020202020204" pitchFamily="34" charset="0"/>
              <a:buChar char="•"/>
            </a:pPr>
            <a:r>
              <a:rPr lang="en-US" dirty="0">
                <a:latin typeface="var(--font-secondary)"/>
              </a:rPr>
              <a:t>Backend Development</a:t>
            </a:r>
          </a:p>
          <a:p>
            <a:pPr marL="0" indent="0" algn="l" fontAlgn="base">
              <a:buNone/>
            </a:pPr>
            <a:endParaRPr lang="en-US" dirty="0">
              <a:latin typeface="var(--font-secondary)"/>
            </a:endParaRPr>
          </a:p>
          <a:p>
            <a:pPr marL="0" indent="0" algn="l" fontAlgn="base">
              <a:buNone/>
            </a:pPr>
            <a:r>
              <a:rPr lang="en-US" b="0" i="0" dirty="0">
                <a:effectLst/>
                <a:latin typeface="var(--font-secondary)"/>
              </a:rPr>
              <a:t>Frontend Development:</a:t>
            </a:r>
          </a:p>
          <a:p>
            <a:pPr marL="0" indent="0" algn="l" fontAlgn="base">
              <a:buNone/>
            </a:pPr>
            <a:r>
              <a:rPr lang="en-US" dirty="0">
                <a:latin typeface="var(--font-secondary)"/>
              </a:rPr>
              <a:t>Key Technologies and languages:</a:t>
            </a:r>
          </a:p>
          <a:p>
            <a:pPr marL="0" indent="0" algn="l" fontAlgn="base">
              <a:buNone/>
            </a:pPr>
            <a:endParaRPr lang="en-US" dirty="0">
              <a:latin typeface="var(--font-secondary)"/>
            </a:endParaRPr>
          </a:p>
          <a:p>
            <a:pPr marL="0" indent="0" algn="l" fontAlgn="base">
              <a:buNone/>
            </a:pPr>
            <a:r>
              <a:rPr lang="en-US" sz="6300" dirty="0">
                <a:latin typeface="var(--font-secondary)"/>
              </a:rPr>
              <a:t>HTML</a:t>
            </a:r>
          </a:p>
          <a:p>
            <a:pPr marL="0" indent="0" algn="l" fontAlgn="base">
              <a:buNone/>
            </a:pPr>
            <a:endParaRPr lang="en-US" dirty="0">
              <a:latin typeface="var(--font-secondary)"/>
            </a:endParaRPr>
          </a:p>
          <a:p>
            <a:pPr fontAlgn="base"/>
            <a:r>
              <a:rPr lang="en-US" b="0" i="0" dirty="0">
                <a:effectLst/>
                <a:latin typeface="var(--font-secondary)"/>
              </a:rPr>
              <a:t>HTML is the standard markup language for creating Web pages.</a:t>
            </a:r>
          </a:p>
          <a:p>
            <a:pPr fontAlgn="base"/>
            <a:r>
              <a:rPr lang="en-US" b="0" i="0" dirty="0">
                <a:effectLst/>
                <a:latin typeface="var(--font-secondary)"/>
              </a:rPr>
              <a:t>HTML stands for Hyper Text Markup Language</a:t>
            </a:r>
          </a:p>
          <a:p>
            <a:pPr fontAlgn="base"/>
            <a:r>
              <a:rPr lang="en-US" b="0" i="0" dirty="0">
                <a:effectLst/>
                <a:latin typeface="var(--font-secondary)"/>
              </a:rPr>
              <a:t>HTML is the standard markup language for creating Web pages</a:t>
            </a:r>
          </a:p>
          <a:p>
            <a:pPr fontAlgn="base"/>
            <a:r>
              <a:rPr lang="en-US" b="0" i="0" dirty="0">
                <a:effectLst/>
                <a:latin typeface="var(--font-secondary)"/>
              </a:rPr>
              <a:t>HTML describes the structure of a Web page</a:t>
            </a:r>
          </a:p>
          <a:p>
            <a:pPr fontAlgn="base"/>
            <a:r>
              <a:rPr lang="en-US" b="0" i="0" dirty="0">
                <a:effectLst/>
                <a:latin typeface="var(--font-secondary)"/>
              </a:rPr>
              <a:t>HTML consists of a series of elements</a:t>
            </a:r>
          </a:p>
          <a:p>
            <a:pPr fontAlgn="base"/>
            <a:r>
              <a:rPr lang="en-US" b="0" i="0" dirty="0">
                <a:effectLst/>
                <a:latin typeface="var(--font-secondary)"/>
              </a:rPr>
              <a:t>HTML elements tell the browser how to display the content</a:t>
            </a:r>
          </a:p>
          <a:p>
            <a:pPr fontAlgn="base"/>
            <a:r>
              <a:rPr lang="en-US" b="0" i="0" dirty="0">
                <a:effectLst/>
                <a:latin typeface="var(--font-secondary)"/>
              </a:rPr>
              <a:t>HTML elements label pieces of content such as "this is a heading", "this is a paragraph", "this is a link", etc.</a:t>
            </a:r>
          </a:p>
          <a:p>
            <a:endParaRPr lang="en-IN" dirty="0"/>
          </a:p>
        </p:txBody>
      </p:sp>
    </p:spTree>
    <p:extLst>
      <p:ext uri="{BB962C8B-B14F-4D97-AF65-F5344CB8AC3E}">
        <p14:creationId xmlns:p14="http://schemas.microsoft.com/office/powerpoint/2010/main" val="299383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BED8-97F3-2AB1-F17D-4428A5191A94}"/>
              </a:ext>
            </a:extLst>
          </p:cNvPr>
          <p:cNvSpPr>
            <a:spLocks noGrp="1"/>
          </p:cNvSpPr>
          <p:nvPr>
            <p:ph type="title"/>
          </p:nvPr>
        </p:nvSpPr>
        <p:spPr/>
        <p:txBody>
          <a:bodyPr/>
          <a:lstStyle/>
          <a:p>
            <a:r>
              <a:rPr lang="en-IN" dirty="0"/>
              <a:t>Key Features of HTML:</a:t>
            </a:r>
          </a:p>
        </p:txBody>
      </p:sp>
      <p:sp>
        <p:nvSpPr>
          <p:cNvPr id="3" name="Content Placeholder 2">
            <a:extLst>
              <a:ext uri="{FF2B5EF4-FFF2-40B4-BE49-F238E27FC236}">
                <a16:creationId xmlns:a16="http://schemas.microsoft.com/office/drawing/2014/main" id="{514041C8-090A-2560-C021-87E2B79E10E4}"/>
              </a:ext>
            </a:extLst>
          </p:cNvPr>
          <p:cNvSpPr>
            <a:spLocks noGrp="1"/>
          </p:cNvSpPr>
          <p:nvPr>
            <p:ph idx="1"/>
          </p:nvPr>
        </p:nvSpPr>
        <p:spPr/>
        <p:txBody>
          <a:bodyPr>
            <a:normAutofit fontScale="70000" lnSpcReduction="20000"/>
          </a:bodyPr>
          <a:lstStyle/>
          <a:p>
            <a:pPr algn="just"/>
            <a:r>
              <a:rPr lang="en-US" b="0" i="0" dirty="0">
                <a:solidFill>
                  <a:srgbClr val="333333"/>
                </a:solidFill>
                <a:effectLst/>
                <a:latin typeface="inter-regular"/>
              </a:rPr>
              <a:t>HTML is an acronym which stands for </a:t>
            </a:r>
            <a:r>
              <a:rPr lang="en-US" b="1" i="0" dirty="0">
                <a:solidFill>
                  <a:srgbClr val="333333"/>
                </a:solidFill>
                <a:effectLst/>
                <a:latin typeface="inter-bold"/>
              </a:rPr>
              <a:t>Hyper Text Markup Language</a:t>
            </a:r>
            <a:r>
              <a:rPr lang="en-US" b="0" i="0" dirty="0">
                <a:solidFill>
                  <a:srgbClr val="333333"/>
                </a:solidFill>
                <a:effectLst/>
                <a:latin typeface="inter-regular"/>
              </a:rPr>
              <a:t> which is used for creating web pages and web applications. Let's see what is meant by Hypertext Markup Language, and Web page.</a:t>
            </a:r>
          </a:p>
          <a:p>
            <a:pPr algn="just"/>
            <a:r>
              <a:rPr lang="en-US" b="1" i="0" dirty="0">
                <a:solidFill>
                  <a:srgbClr val="333333"/>
                </a:solidFill>
                <a:effectLst/>
                <a:latin typeface="inter-bold"/>
              </a:rPr>
              <a:t>Hyper Text:</a:t>
            </a:r>
            <a:r>
              <a:rPr lang="en-US" b="0" i="0" dirty="0">
                <a:solidFill>
                  <a:srgbClr val="333333"/>
                </a:solidFill>
                <a:effectLst/>
                <a:latin typeface="inter-regular"/>
              </a:rPr>
              <a:t> Hyper Text simply means "Text within Text." A text has a link within it, is a hypertext. Whenever you click on a link which brings you to a new webpage, you have clicked on a hypertext. Hyper Text is a way to link two or more web pages (HTML documents) with each other.</a:t>
            </a:r>
          </a:p>
          <a:p>
            <a:pPr algn="just"/>
            <a:r>
              <a:rPr lang="en-US" b="1" i="0" dirty="0">
                <a:solidFill>
                  <a:srgbClr val="333333"/>
                </a:solidFill>
                <a:effectLst/>
                <a:latin typeface="inter-bold"/>
              </a:rPr>
              <a:t>Markup language:</a:t>
            </a:r>
            <a:r>
              <a:rPr lang="en-US" b="0" i="0" dirty="0">
                <a:solidFill>
                  <a:srgbClr val="333333"/>
                </a:solidFill>
                <a:effectLst/>
                <a:latin typeface="inter-regular"/>
              </a:rPr>
              <a:t> A markup language is a computer language that is used to apply layout and formatting conventions to a text document. Markup language makes text more interactive and dynamic. It can turn text into images, tables, links, etc.</a:t>
            </a:r>
          </a:p>
          <a:p>
            <a:pPr algn="just"/>
            <a:r>
              <a:rPr lang="en-US" b="1" i="0" dirty="0">
                <a:solidFill>
                  <a:srgbClr val="333333"/>
                </a:solidFill>
                <a:effectLst/>
                <a:latin typeface="inter-bold"/>
              </a:rPr>
              <a:t>Web Page:</a:t>
            </a:r>
            <a:r>
              <a:rPr lang="en-US" b="0" i="0" dirty="0">
                <a:solidFill>
                  <a:srgbClr val="333333"/>
                </a:solidFill>
                <a:effectLst/>
                <a:latin typeface="inter-regular"/>
              </a:rPr>
              <a:t> A web page is a document which is commonly written in HTML and translated by a web browser. A web page can be identified by entering an URL. A Web page can be of the static or dynamic type. </a:t>
            </a:r>
            <a:r>
              <a:rPr lang="en-US" b="1" i="0" dirty="0">
                <a:solidFill>
                  <a:srgbClr val="333333"/>
                </a:solidFill>
                <a:effectLst/>
                <a:latin typeface="inter-bold"/>
              </a:rPr>
              <a:t>With the help of HTML only, we can create static web pages</a:t>
            </a:r>
            <a:r>
              <a:rPr lang="en-US" b="0" i="0" dirty="0">
                <a:solidFill>
                  <a:srgbClr val="333333"/>
                </a:solidFill>
                <a:effectLst/>
                <a:latin typeface="inter-regular"/>
              </a:rPr>
              <a:t>.</a:t>
            </a:r>
          </a:p>
          <a:p>
            <a:pPr algn="just"/>
            <a:r>
              <a:rPr lang="en-US" b="0" i="0" dirty="0">
                <a:solidFill>
                  <a:srgbClr val="333333"/>
                </a:solidFill>
                <a:effectLst/>
                <a:latin typeface="inter-regular"/>
              </a:rPr>
              <a:t>Hence, HTML is a markup language which is used for creating attractive web pages with the help of styling, and which looks in a nice format on a web browser. An HTML document is made of many HTML tags and each HTML tag contains different content.</a:t>
            </a:r>
          </a:p>
          <a:p>
            <a:endParaRPr lang="en-IN" dirty="0"/>
          </a:p>
        </p:txBody>
      </p:sp>
    </p:spTree>
    <p:extLst>
      <p:ext uri="{BB962C8B-B14F-4D97-AF65-F5344CB8AC3E}">
        <p14:creationId xmlns:p14="http://schemas.microsoft.com/office/powerpoint/2010/main" val="259203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7618D-1A3D-8771-A6F0-4F5EDA8E7A34}"/>
              </a:ext>
            </a:extLst>
          </p:cNvPr>
          <p:cNvSpPr>
            <a:spLocks noGrp="1"/>
          </p:cNvSpPr>
          <p:nvPr>
            <p:ph idx="1"/>
          </p:nvPr>
        </p:nvSpPr>
        <p:spPr>
          <a:xfrm>
            <a:off x="838200" y="224118"/>
            <a:ext cx="10515600" cy="6221786"/>
          </a:xfrm>
        </p:spPr>
        <p:txBody>
          <a:bodyPr/>
          <a:lstStyle/>
          <a:p>
            <a:r>
              <a:rPr lang="en-US" dirty="0"/>
              <a:t>Let's see a simple example of HTML</a:t>
            </a:r>
          </a:p>
          <a:p>
            <a:r>
              <a:rPr lang="en-US" dirty="0"/>
              <a:t>&lt;!DOCTYPE&gt;  </a:t>
            </a:r>
          </a:p>
          <a:p>
            <a:r>
              <a:rPr lang="en-US" dirty="0"/>
              <a:t>&lt;html&gt;  </a:t>
            </a:r>
          </a:p>
          <a:p>
            <a:r>
              <a:rPr lang="en-US" dirty="0"/>
              <a:t>&lt;head&gt;  </a:t>
            </a:r>
          </a:p>
          <a:p>
            <a:r>
              <a:rPr lang="en-US" dirty="0"/>
              <a:t>&lt;title&gt;Web page title&lt;/title&gt;  </a:t>
            </a:r>
          </a:p>
          <a:p>
            <a:r>
              <a:rPr lang="en-US" dirty="0"/>
              <a:t>&lt;/head&gt;  </a:t>
            </a:r>
          </a:p>
          <a:p>
            <a:r>
              <a:rPr lang="en-US" dirty="0"/>
              <a:t>&lt;body&gt;  </a:t>
            </a:r>
          </a:p>
          <a:p>
            <a:r>
              <a:rPr lang="en-US" dirty="0"/>
              <a:t>&lt;h1&gt;Write Your First Heading&lt;/h1&gt;  </a:t>
            </a:r>
          </a:p>
          <a:p>
            <a:r>
              <a:rPr lang="en-US" dirty="0"/>
              <a:t>&lt;p&gt;Write Your First Paragraph.&lt;/p&gt;  </a:t>
            </a:r>
          </a:p>
          <a:p>
            <a:r>
              <a:rPr lang="en-US" dirty="0"/>
              <a:t>&lt;/body&gt;  </a:t>
            </a:r>
          </a:p>
          <a:p>
            <a:r>
              <a:rPr lang="en-US" dirty="0"/>
              <a:t>&lt;/html&gt; </a:t>
            </a:r>
            <a:endParaRPr lang="en-IN" dirty="0"/>
          </a:p>
        </p:txBody>
      </p:sp>
      <p:pic>
        <p:nvPicPr>
          <p:cNvPr id="5" name="Picture 4">
            <a:extLst>
              <a:ext uri="{FF2B5EF4-FFF2-40B4-BE49-F238E27FC236}">
                <a16:creationId xmlns:a16="http://schemas.microsoft.com/office/drawing/2014/main" id="{8259C2A1-DA40-7EDD-C5D0-1F86120459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300" y="894230"/>
            <a:ext cx="4762500" cy="2667000"/>
          </a:xfrm>
          <a:prstGeom prst="rect">
            <a:avLst/>
          </a:prstGeom>
        </p:spPr>
      </p:pic>
    </p:spTree>
    <p:extLst>
      <p:ext uri="{BB962C8B-B14F-4D97-AF65-F5344CB8AC3E}">
        <p14:creationId xmlns:p14="http://schemas.microsoft.com/office/powerpoint/2010/main" val="224066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6944-A308-F75B-8C0F-3210451B80DB}"/>
              </a:ext>
            </a:extLst>
          </p:cNvPr>
          <p:cNvSpPr>
            <a:spLocks noGrp="1"/>
          </p:cNvSpPr>
          <p:nvPr>
            <p:ph type="title"/>
          </p:nvPr>
        </p:nvSpPr>
        <p:spPr/>
        <p:txBody>
          <a:bodyPr/>
          <a:lstStyle/>
          <a:p>
            <a:r>
              <a:rPr lang="en-IN" dirty="0"/>
              <a:t>CSS(Cascading Style Sheets)</a:t>
            </a:r>
          </a:p>
        </p:txBody>
      </p:sp>
      <p:sp>
        <p:nvSpPr>
          <p:cNvPr id="3" name="Content Placeholder 2">
            <a:extLst>
              <a:ext uri="{FF2B5EF4-FFF2-40B4-BE49-F238E27FC236}">
                <a16:creationId xmlns:a16="http://schemas.microsoft.com/office/drawing/2014/main" id="{5C303C89-7FE0-02B8-4913-799EB4E959A7}"/>
              </a:ext>
            </a:extLst>
          </p:cNvPr>
          <p:cNvSpPr>
            <a:spLocks noGrp="1"/>
          </p:cNvSpPr>
          <p:nvPr>
            <p:ph idx="1"/>
          </p:nvPr>
        </p:nvSpPr>
        <p:spPr/>
        <p:txBody>
          <a:bodyPr>
            <a:normAutofit fontScale="92500" lnSpcReduction="20000"/>
          </a:bodyPr>
          <a:lstStyle/>
          <a:p>
            <a:r>
              <a:rPr lang="en-US" dirty="0"/>
              <a:t>Cascading Style Sheets (CSS) is a style sheet language used for describing the presentation of a document written in a markup language such as HTML or XML (including XML dialects such as SVG, MathML or XHTML).[1] CSS is a cornerstone technology of the World Wide Web, alongside HTML and JavaScript.[2]</a:t>
            </a:r>
          </a:p>
          <a:p>
            <a:endParaRPr lang="en-US" dirty="0"/>
          </a:p>
          <a:p>
            <a:r>
              <a:rPr lang="en-US" dirty="0"/>
              <a:t>CSS is designed to enable the separation of content and presentation, including layout, colors, and fonts.[3] This separation can improve content accessibility; provide more flexibility and control in the specification of presentation characteristics; enable multiple web pages to share formatting by specifying the relevant CSS in a separate .</a:t>
            </a:r>
            <a:r>
              <a:rPr lang="en-US" dirty="0" err="1"/>
              <a:t>css</a:t>
            </a:r>
            <a:r>
              <a:rPr lang="en-US" dirty="0"/>
              <a:t> file, which reduces complexity and repetition in the structural content; and enable the .</a:t>
            </a:r>
            <a:r>
              <a:rPr lang="en-US" dirty="0" err="1"/>
              <a:t>css</a:t>
            </a:r>
            <a:r>
              <a:rPr lang="en-US" dirty="0"/>
              <a:t> file to be cached to improve the page load speed between the pages that share the file and its formatting.</a:t>
            </a:r>
            <a:endParaRPr lang="en-IN" dirty="0"/>
          </a:p>
        </p:txBody>
      </p:sp>
    </p:spTree>
    <p:extLst>
      <p:ext uri="{BB962C8B-B14F-4D97-AF65-F5344CB8AC3E}">
        <p14:creationId xmlns:p14="http://schemas.microsoft.com/office/powerpoint/2010/main" val="33004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3579A-8CF7-28BB-2FC4-9B1B03DB51F2}"/>
              </a:ext>
            </a:extLst>
          </p:cNvPr>
          <p:cNvSpPr>
            <a:spLocks noGrp="1"/>
          </p:cNvSpPr>
          <p:nvPr>
            <p:ph idx="1"/>
          </p:nvPr>
        </p:nvSpPr>
        <p:spPr>
          <a:xfrm>
            <a:off x="838200" y="286871"/>
            <a:ext cx="10515600" cy="6104964"/>
          </a:xfrm>
        </p:spPr>
        <p:txBody>
          <a:bodyPr/>
          <a:lstStyle/>
          <a:p>
            <a:r>
              <a:rPr lang="en-US" dirty="0"/>
              <a:t>The name cascading comes from the specified priority scheme to determine which style rule applies if more than one rule matches a particular element. This cascading priority scheme is predictable.</a:t>
            </a:r>
          </a:p>
          <a:p>
            <a:endParaRPr lang="en-US" dirty="0"/>
          </a:p>
          <a:p>
            <a:endParaRPr lang="en-US" dirty="0"/>
          </a:p>
          <a:p>
            <a:endParaRPr lang="en-US" dirty="0"/>
          </a:p>
          <a:p>
            <a:endParaRPr lang="en-US" dirty="0"/>
          </a:p>
          <a:p>
            <a:endParaRPr lang="en-US" dirty="0"/>
          </a:p>
          <a:p>
            <a:endParaRPr lang="en-US" dirty="0"/>
          </a:p>
          <a:p>
            <a:endParaRPr lang="en-US" dirty="0"/>
          </a:p>
          <a:p>
            <a:r>
              <a:rPr lang="en-US" dirty="0"/>
              <a:t>In addition to HTML, other markup languages support the use of CSS including XHTML, plain XML, SVG, and XUL. CSS is also used in the GTK widget toolkit.</a:t>
            </a:r>
            <a:endParaRPr lang="en-IN" dirty="0"/>
          </a:p>
        </p:txBody>
      </p:sp>
      <p:pic>
        <p:nvPicPr>
          <p:cNvPr id="6" name="Picture 5">
            <a:extLst>
              <a:ext uri="{FF2B5EF4-FFF2-40B4-BE49-F238E27FC236}">
                <a16:creationId xmlns:a16="http://schemas.microsoft.com/office/drawing/2014/main" id="{FE5F9373-9D6D-D5CC-34B5-DD5EFD810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683" y="1722075"/>
            <a:ext cx="5748617" cy="3234555"/>
          </a:xfrm>
          <a:prstGeom prst="rect">
            <a:avLst/>
          </a:prstGeom>
        </p:spPr>
      </p:pic>
    </p:spTree>
    <p:extLst>
      <p:ext uri="{BB962C8B-B14F-4D97-AF65-F5344CB8AC3E}">
        <p14:creationId xmlns:p14="http://schemas.microsoft.com/office/powerpoint/2010/main" val="436648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144D-AF03-7BC5-2D67-85582CDD3AC7}"/>
              </a:ext>
            </a:extLst>
          </p:cNvPr>
          <p:cNvSpPr>
            <a:spLocks noGrp="1"/>
          </p:cNvSpPr>
          <p:nvPr>
            <p:ph type="title"/>
          </p:nvPr>
        </p:nvSpPr>
        <p:spPr/>
        <p:txBody>
          <a:bodyPr/>
          <a:lstStyle/>
          <a:p>
            <a:r>
              <a:rPr lang="en-IN" dirty="0"/>
              <a:t>Syntax:</a:t>
            </a:r>
          </a:p>
        </p:txBody>
      </p:sp>
      <p:sp>
        <p:nvSpPr>
          <p:cNvPr id="3" name="Content Placeholder 2">
            <a:extLst>
              <a:ext uri="{FF2B5EF4-FFF2-40B4-BE49-F238E27FC236}">
                <a16:creationId xmlns:a16="http://schemas.microsoft.com/office/drawing/2014/main" id="{DC9CCEF5-DDC8-6350-DF90-1A7E99B3F50F}"/>
              </a:ext>
            </a:extLst>
          </p:cNvPr>
          <p:cNvSpPr>
            <a:spLocks noGrp="1"/>
          </p:cNvSpPr>
          <p:nvPr>
            <p:ph idx="1"/>
          </p:nvPr>
        </p:nvSpPr>
        <p:spPr>
          <a:xfrm>
            <a:off x="838200" y="1479176"/>
            <a:ext cx="10515600" cy="5100918"/>
          </a:xfrm>
        </p:spPr>
        <p:txBody>
          <a:bodyPr>
            <a:normAutofit lnSpcReduction="10000"/>
          </a:bodyPr>
          <a:lstStyle/>
          <a:p>
            <a:r>
              <a:rPr lang="en-US" dirty="0"/>
              <a:t>CSS has a simple syntax and uses a number of English keywords to specify the names of various style properties.</a:t>
            </a:r>
          </a:p>
          <a:p>
            <a:endParaRPr lang="en-US" dirty="0"/>
          </a:p>
          <a:p>
            <a:r>
              <a:rPr lang="en-US" dirty="0"/>
              <a:t>Style sheet</a:t>
            </a:r>
          </a:p>
          <a:p>
            <a:r>
              <a:rPr lang="en-US" dirty="0"/>
              <a:t>Main article: Style sheet (web development)</a:t>
            </a:r>
          </a:p>
          <a:p>
            <a:r>
              <a:rPr lang="en-US" dirty="0"/>
              <a:t>A style sheet consists of a list of rules. Each rule or rule-set consists of one or more selectors, and a declaration block.</a:t>
            </a:r>
          </a:p>
          <a:p>
            <a:r>
              <a:rPr lang="en-US" dirty="0"/>
              <a:t>Selector</a:t>
            </a:r>
          </a:p>
          <a:p>
            <a:r>
              <a:rPr lang="en-US" dirty="0"/>
              <a:t>"CSS class" redirects here. For non-CSS use of element classes in HTML, see class attribute (HTML).</a:t>
            </a:r>
          </a:p>
          <a:p>
            <a:r>
              <a:rPr lang="en-US" dirty="0"/>
              <a:t>In CSS, selectors declare which part of the markup a style applies to by matching tags and attributes in the markup itself</a:t>
            </a:r>
            <a:endParaRPr lang="en-IN" dirty="0"/>
          </a:p>
        </p:txBody>
      </p:sp>
    </p:spTree>
    <p:extLst>
      <p:ext uri="{BB962C8B-B14F-4D97-AF65-F5344CB8AC3E}">
        <p14:creationId xmlns:p14="http://schemas.microsoft.com/office/powerpoint/2010/main" val="1777510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2744</Words>
  <Application>Microsoft Office PowerPoint</Application>
  <PresentationFormat>Widescreen</PresentationFormat>
  <Paragraphs>161</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inter-bold</vt:lpstr>
      <vt:lpstr>inter-regular</vt:lpstr>
      <vt:lpstr>proximanova</vt:lpstr>
      <vt:lpstr>proximanovabold</vt:lpstr>
      <vt:lpstr>var(--font-secondary)</vt:lpstr>
      <vt:lpstr>Office Theme</vt:lpstr>
      <vt:lpstr>Introduction to Web Development</vt:lpstr>
      <vt:lpstr>Introduction</vt:lpstr>
      <vt:lpstr>PowerPoint Presentation</vt:lpstr>
      <vt:lpstr>PowerPoint Presentation</vt:lpstr>
      <vt:lpstr>Key Features of HTML:</vt:lpstr>
      <vt:lpstr>PowerPoint Presentation</vt:lpstr>
      <vt:lpstr>CSS(Cascading Style Sheets)</vt:lpstr>
      <vt:lpstr>PowerPoint Presentation</vt:lpstr>
      <vt:lpstr>Syntax:</vt:lpstr>
      <vt:lpstr>PowerPoint Presentation</vt:lpstr>
      <vt:lpstr>PowerPoint Presentation</vt:lpstr>
      <vt:lpstr>JavaScript</vt:lpstr>
      <vt:lpstr>Features of Javascript</vt:lpstr>
      <vt:lpstr>PowerPoint Presentation</vt:lpstr>
      <vt:lpstr>PowerPoint Presentation</vt:lpstr>
      <vt:lpstr>PowerPoint Presentation</vt:lpstr>
      <vt:lpstr>PowerPoint Presentation</vt:lpstr>
      <vt:lpstr>PowerPoint Presentation</vt:lpstr>
      <vt:lpstr>Introduction to Backend Technologies</vt:lpstr>
      <vt:lpstr>Python</vt:lpstr>
      <vt:lpstr>PowerPoint Presentation</vt:lpstr>
      <vt:lpstr>PowerPoint Presentation</vt:lpstr>
      <vt:lpstr>Ruby </vt:lpstr>
      <vt:lpstr>PowerPoint Presentation</vt:lpstr>
      <vt:lpstr>PowerPoint Presentation</vt:lpstr>
      <vt:lpstr>PowerPoint Presentation</vt:lpstr>
      <vt:lpstr>PowerPoint Presentation</vt:lpstr>
      <vt:lpstr>PHP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Tanisha Dey</dc:creator>
  <cp:lastModifiedBy>Tanisha Dey</cp:lastModifiedBy>
  <cp:revision>2</cp:revision>
  <dcterms:created xsi:type="dcterms:W3CDTF">2023-10-07T17:12:47Z</dcterms:created>
  <dcterms:modified xsi:type="dcterms:W3CDTF">2023-10-08T12:41:03Z</dcterms:modified>
</cp:coreProperties>
</file>