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58" r:id="rId4"/>
    <p:sldId id="271" r:id="rId5"/>
    <p:sldId id="270" r:id="rId6"/>
    <p:sldId id="272" r:id="rId7"/>
    <p:sldId id="273" r:id="rId8"/>
    <p:sldId id="274" r:id="rId9"/>
    <p:sldId id="267" r:id="rId10"/>
    <p:sldId id="269" r:id="rId11"/>
    <p:sldId id="275" r:id="rId12"/>
    <p:sldId id="268" r:id="rId13"/>
    <p:sldId id="263" r:id="rId14"/>
    <p:sldId id="265" r:id="rId15"/>
    <p:sldId id="266" r:id="rId16"/>
    <p:sldId id="286" r:id="rId17"/>
    <p:sldId id="276" r:id="rId18"/>
    <p:sldId id="278" r:id="rId19"/>
    <p:sldId id="279" r:id="rId20"/>
    <p:sldId id="282" r:id="rId21"/>
    <p:sldId id="283" r:id="rId22"/>
    <p:sldId id="280" r:id="rId23"/>
    <p:sldId id="287" r:id="rId24"/>
    <p:sldId id="288" r:id="rId25"/>
    <p:sldId id="289" r:id="rId26"/>
    <p:sldId id="294" r:id="rId27"/>
    <p:sldId id="290" r:id="rId28"/>
    <p:sldId id="281" r:id="rId29"/>
    <p:sldId id="291" r:id="rId30"/>
    <p:sldId id="293" r:id="rId31"/>
    <p:sldId id="292" r:id="rId32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CCFF"/>
    <a:srgbClr val="CCFFFF"/>
    <a:srgbClr val="FFFFCC"/>
    <a:srgbClr val="CCCCFF"/>
    <a:srgbClr val="9999FF"/>
    <a:srgbClr val="787878"/>
    <a:srgbClr val="B7B7B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587" autoAdjust="0"/>
  </p:normalViewPr>
  <p:slideViewPr>
    <p:cSldViewPr snapToGrid="0">
      <p:cViewPr varScale="1">
        <p:scale>
          <a:sx n="61" d="100"/>
          <a:sy n="61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CB0A-7F46-43D4-A949-2E0D7A0113DE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A920-61B7-4F8F-8C1A-C61B30DE9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21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7A920-61B7-4F8F-8C1A-C61B30DE9D0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4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7A920-61B7-4F8F-8C1A-C61B30DE9D0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59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7A920-61B7-4F8F-8C1A-C61B30DE9D0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41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7A920-61B7-4F8F-8C1A-C61B30DE9D0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20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62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7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5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08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1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3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92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2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3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91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BE4E7-4E50-4D7C-97B6-399DCD3140FF}" type="datetimeFigureOut">
              <a:rPr lang="zh-TW" altLang="en-US" smtClean="0"/>
              <a:t>2020/1/17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D260-5E63-4AA2-8C4A-EA1831C02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2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0"/>
            <a:ext cx="9994392" cy="1481327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審查流程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8016" y="1599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申請人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56884" y="15999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568987" y="15999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專辦人員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76286" y="1599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74322" y="1599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回收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34023" y="15999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專辦人員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948860" y="15999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通知結果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>
            <a:stCxn id="4" idx="3"/>
            <a:endCxn id="5" idx="1"/>
          </p:cNvCxnSpPr>
          <p:nvPr/>
        </p:nvCxnSpPr>
        <p:spPr>
          <a:xfrm>
            <a:off x="1005179" y="1784652"/>
            <a:ext cx="651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  <a:endCxn id="9" idx="1"/>
          </p:cNvCxnSpPr>
          <p:nvPr/>
        </p:nvCxnSpPr>
        <p:spPr>
          <a:xfrm>
            <a:off x="5822617" y="1784652"/>
            <a:ext cx="651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3"/>
            <a:endCxn id="8" idx="1"/>
          </p:cNvCxnSpPr>
          <p:nvPr/>
        </p:nvCxnSpPr>
        <p:spPr>
          <a:xfrm>
            <a:off x="4676983" y="1784652"/>
            <a:ext cx="499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3"/>
            <a:endCxn id="7" idx="1"/>
          </p:cNvCxnSpPr>
          <p:nvPr/>
        </p:nvCxnSpPr>
        <p:spPr>
          <a:xfrm>
            <a:off x="3226544" y="1784652"/>
            <a:ext cx="34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9" idx="3"/>
            <a:endCxn id="10" idx="1"/>
          </p:cNvCxnSpPr>
          <p:nvPr/>
        </p:nvCxnSpPr>
        <p:spPr>
          <a:xfrm>
            <a:off x="7120653" y="1784652"/>
            <a:ext cx="1113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0" idx="3"/>
            <a:endCxn id="11" idx="1"/>
          </p:cNvCxnSpPr>
          <p:nvPr/>
        </p:nvCxnSpPr>
        <p:spPr>
          <a:xfrm>
            <a:off x="9342019" y="1784652"/>
            <a:ext cx="160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464855" y="3191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/>
          <p:cNvCxnSpPr>
            <a:stCxn id="10" idx="2"/>
            <a:endCxn id="36" idx="0"/>
          </p:cNvCxnSpPr>
          <p:nvPr/>
        </p:nvCxnSpPr>
        <p:spPr>
          <a:xfrm>
            <a:off x="8788021" y="1969318"/>
            <a:ext cx="0" cy="122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169316" y="2048160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發放</a:t>
            </a:r>
            <a:r>
              <a:rPr lang="en-US" altLang="zh-TW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的方式進行</a:t>
            </a:r>
            <a:endParaRPr lang="en-US" altLang="zh-TW" sz="1400" b="1" dirty="0" smtClean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讓委員可以登入網址進行審查</a:t>
            </a:r>
            <a:endParaRPr lang="en-US" altLang="zh-TW" sz="1400" b="1" dirty="0" smtClean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一次性審查，送出後登入即失效</a:t>
            </a:r>
            <a:endParaRPr lang="en-US" altLang="zh-TW" sz="1400" b="1" dirty="0" smtClean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若未送出等同暫存功能</a:t>
            </a:r>
            <a:endParaRPr lang="zh-TW" altLang="en-US" sz="1400" b="1" dirty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9065656" y="312984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以發放</a:t>
            </a:r>
            <a:r>
              <a:rPr lang="en-US" altLang="zh-TW" dirty="0"/>
              <a:t>Email</a:t>
            </a:r>
            <a:r>
              <a:rPr lang="zh-TW" altLang="en-US" dirty="0"/>
              <a:t>的方式進行</a:t>
            </a:r>
            <a:endParaRPr lang="en-US" altLang="zh-TW" dirty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修改的網址進行調整</a:t>
            </a:r>
          </a:p>
        </p:txBody>
      </p:sp>
      <p:cxnSp>
        <p:nvCxnSpPr>
          <p:cNvPr id="65" name="肘形接點 64"/>
          <p:cNvCxnSpPr>
            <a:stCxn id="70" idx="1"/>
            <a:endCxn id="9" idx="2"/>
          </p:cNvCxnSpPr>
          <p:nvPr/>
        </p:nvCxnSpPr>
        <p:spPr>
          <a:xfrm rot="10800000">
            <a:off x="6797489" y="1969318"/>
            <a:ext cx="440329" cy="2628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8464475" y="4413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直線單箭頭接點 66"/>
          <p:cNvCxnSpPr>
            <a:stCxn id="36" idx="2"/>
            <a:endCxn id="66" idx="0"/>
          </p:cNvCxnSpPr>
          <p:nvPr/>
        </p:nvCxnSpPr>
        <p:spPr>
          <a:xfrm flipH="1">
            <a:off x="8787641" y="3560734"/>
            <a:ext cx="380" cy="85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7237817" y="4413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1" name="直線單箭頭接點 70"/>
          <p:cNvCxnSpPr>
            <a:stCxn id="66" idx="1"/>
            <a:endCxn id="70" idx="3"/>
          </p:cNvCxnSpPr>
          <p:nvPr/>
        </p:nvCxnSpPr>
        <p:spPr>
          <a:xfrm flipH="1">
            <a:off x="7884148" y="4598152"/>
            <a:ext cx="580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8464475" y="479144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輸入員編跟臨時登入代碼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1652508" y="627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查詢申請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肘形接點 5"/>
          <p:cNvCxnSpPr>
            <a:stCxn id="4" idx="3"/>
            <a:endCxn id="28" idx="1"/>
          </p:cNvCxnSpPr>
          <p:nvPr/>
        </p:nvCxnSpPr>
        <p:spPr>
          <a:xfrm>
            <a:off x="1005179" y="1784652"/>
            <a:ext cx="647329" cy="4677445"/>
          </a:xfrm>
          <a:prstGeom prst="bentConnector3">
            <a:avLst>
              <a:gd name="adj1" fmla="val 19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029247" y="62774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輸入資料登入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>
            <a:stCxn id="28" idx="3"/>
            <a:endCxn id="31" idx="1"/>
          </p:cNvCxnSpPr>
          <p:nvPr/>
        </p:nvCxnSpPr>
        <p:spPr>
          <a:xfrm>
            <a:off x="2760504" y="6462097"/>
            <a:ext cx="1268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6576595" y="62774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申請案狀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態</a:t>
            </a:r>
          </a:p>
        </p:txBody>
      </p:sp>
      <p:cxnSp>
        <p:nvCxnSpPr>
          <p:cNvPr id="39" name="直線單箭頭接點 38"/>
          <p:cNvCxnSpPr>
            <a:stCxn id="31" idx="3"/>
            <a:endCxn id="38" idx="1"/>
          </p:cNvCxnSpPr>
          <p:nvPr/>
        </p:nvCxnSpPr>
        <p:spPr>
          <a:xfrm>
            <a:off x="5598907" y="6462097"/>
            <a:ext cx="97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023162" y="6000432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just">
              <a:defRPr sz="1400" b="1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只能觀看過去填寫申請案的狀態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1649359" y="51928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56974" y="51928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輸入資料登入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2" name="肘形接點 61"/>
          <p:cNvCxnSpPr>
            <a:stCxn id="4" idx="3"/>
            <a:endCxn id="60" idx="1"/>
          </p:cNvCxnSpPr>
          <p:nvPr/>
        </p:nvCxnSpPr>
        <p:spPr>
          <a:xfrm>
            <a:off x="1005179" y="1784652"/>
            <a:ext cx="644180" cy="3592875"/>
          </a:xfrm>
          <a:prstGeom prst="bentConnector3">
            <a:avLst>
              <a:gd name="adj1" fmla="val 19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61" idx="0"/>
            <a:endCxn id="75" idx="2"/>
          </p:cNvCxnSpPr>
          <p:nvPr/>
        </p:nvCxnSpPr>
        <p:spPr>
          <a:xfrm flipH="1" flipV="1">
            <a:off x="4123926" y="4155418"/>
            <a:ext cx="17878" cy="10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339096" y="37860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完成資料填寫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7" name="直線單箭頭接點 76"/>
          <p:cNvCxnSpPr>
            <a:stCxn id="75" idx="0"/>
            <a:endCxn id="7" idx="2"/>
          </p:cNvCxnSpPr>
          <p:nvPr/>
        </p:nvCxnSpPr>
        <p:spPr>
          <a:xfrm flipH="1" flipV="1">
            <a:off x="4122985" y="1969318"/>
            <a:ext cx="941" cy="181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887716" y="2909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未填寫完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>
            <a:stCxn id="5" idx="2"/>
            <a:endCxn id="83" idx="0"/>
          </p:cNvCxnSpPr>
          <p:nvPr/>
        </p:nvCxnSpPr>
        <p:spPr>
          <a:xfrm>
            <a:off x="2441714" y="1969318"/>
            <a:ext cx="0" cy="94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2441713" y="3279215"/>
            <a:ext cx="915261" cy="2098312"/>
            <a:chOff x="2441713" y="3279215"/>
            <a:chExt cx="915261" cy="2098312"/>
          </a:xfrm>
        </p:grpSpPr>
        <p:cxnSp>
          <p:nvCxnSpPr>
            <p:cNvPr id="68" name="直線單箭頭接點 67"/>
            <p:cNvCxnSpPr>
              <a:stCxn id="60" idx="3"/>
              <a:endCxn id="61" idx="1"/>
            </p:cNvCxnSpPr>
            <p:nvPr/>
          </p:nvCxnSpPr>
          <p:spPr>
            <a:xfrm>
              <a:off x="2757355" y="5377527"/>
              <a:ext cx="599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接點 93"/>
            <p:cNvCxnSpPr>
              <a:stCxn id="83" idx="2"/>
            </p:cNvCxnSpPr>
            <p:nvPr/>
          </p:nvCxnSpPr>
          <p:spPr>
            <a:xfrm rot="16200000" flipH="1">
              <a:off x="1727077" y="3993851"/>
              <a:ext cx="2098312" cy="66903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文字方塊 96"/>
          <p:cNvSpPr txBox="1"/>
          <p:nvPr/>
        </p:nvSpPr>
        <p:spPr>
          <a:xfrm>
            <a:off x="1334659" y="3236725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按下暫存</a:t>
            </a:r>
            <a:endParaRPr lang="en-US" altLang="zh-TW" sz="1400" b="1" dirty="0" smtClean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TW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email</a:t>
            </a:r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給老師</a:t>
            </a:r>
            <a:endParaRPr lang="en-US" altLang="zh-TW" sz="1400" b="1" dirty="0" smtClean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並賦予一個</a:t>
            </a:r>
            <a:endParaRPr lang="en-US" altLang="zh-TW" sz="1400" b="1" dirty="0" smtClean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登入代碼作</a:t>
            </a:r>
            <a:endParaRPr lang="en-US" altLang="zh-TW" sz="1400" b="1" dirty="0" smtClean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為依據</a:t>
            </a:r>
            <a:endParaRPr lang="zh-TW" altLang="en-US" sz="1400" b="1" dirty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4858087" y="523178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sz="1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登入代碼及老師員工編號</a:t>
            </a:r>
            <a:endParaRPr lang="en-US" altLang="zh-TW" sz="1400" b="1" dirty="0" smtClean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6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填寫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48718" y="1689903"/>
            <a:ext cx="4432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修改填寫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791351" y="3047442"/>
            <a:ext cx="3206190" cy="63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74686" y="3181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員工編號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071278" y="5120221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登入</a:t>
            </a:r>
          </a:p>
        </p:txBody>
      </p:sp>
      <p:sp>
        <p:nvSpPr>
          <p:cNvPr id="17" name="矩形 16"/>
          <p:cNvSpPr/>
          <p:nvPr/>
        </p:nvSpPr>
        <p:spPr>
          <a:xfrm>
            <a:off x="4791351" y="4077284"/>
            <a:ext cx="3206190" cy="63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574686" y="4211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代碼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048718" y="6186354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1872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填寫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82" y="959472"/>
            <a:ext cx="6777318" cy="330055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096515" y="4737205"/>
            <a:ext cx="945205" cy="417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送出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5414682" y="4737204"/>
            <a:ext cx="945205" cy="417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暫存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060778" y="4576664"/>
            <a:ext cx="323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 smtClean="0">
                <a:solidFill>
                  <a:srgbClr val="FF0000"/>
                </a:solidFill>
              </a:rPr>
              <a:t>可進行修改原先填寫的資料。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207" y="2910394"/>
            <a:ext cx="2136475" cy="14536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967" y="1054560"/>
            <a:ext cx="2239715" cy="17128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42" y="1033952"/>
            <a:ext cx="2995905" cy="32260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207" y="2919358"/>
            <a:ext cx="2136475" cy="145368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967" y="1063524"/>
            <a:ext cx="2239715" cy="171284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42" y="1042916"/>
            <a:ext cx="2995905" cy="32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資料填寫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48719" y="168990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23683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88461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辦法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04994" y="2939970"/>
            <a:ext cx="2546429" cy="244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9631952" y="4649166"/>
            <a:ext cx="1106219" cy="129585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239378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23683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3693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辦法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4583575" cy="530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48718" y="1689903"/>
            <a:ext cx="4896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辦法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552217" y="2245489"/>
            <a:ext cx="313673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----------------------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2552217" y="6381941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7" name="矩形 6"/>
          <p:cNvSpPr/>
          <p:nvPr/>
        </p:nvSpPr>
        <p:spPr>
          <a:xfrm>
            <a:off x="2453832" y="2151569"/>
            <a:ext cx="3321935" cy="41450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7" idx="3"/>
          </p:cNvCxnSpPr>
          <p:nvPr/>
        </p:nvCxnSpPr>
        <p:spPr>
          <a:xfrm flipV="1">
            <a:off x="5775767" y="2986269"/>
            <a:ext cx="2025570" cy="1237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888148" y="278621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PDF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觀看格式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上傳的時候是以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PDF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上傳。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或是在上一張規劃的時候，點選直接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下載也可以。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955812" y="6381941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下載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7336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765" y="501897"/>
            <a:ext cx="10515600" cy="7017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申請案首頁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進度查詢</a:t>
            </a:r>
          </a:p>
        </p:txBody>
      </p:sp>
      <p:sp>
        <p:nvSpPr>
          <p:cNvPr id="4" name="矩形 3"/>
          <p:cNvSpPr/>
          <p:nvPr/>
        </p:nvSpPr>
        <p:spPr>
          <a:xfrm>
            <a:off x="2222340" y="1608881"/>
            <a:ext cx="5717893" cy="4155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454" y="2048719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研發能量展現平台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59126" y="53340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點選後會開始進入該專區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27454" y="2934444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PBL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627453" y="3820169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師生社群申請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27453" y="4705894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進度查詢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05377" y="2934444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05376" y="3820169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05376" y="4705894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05376" y="207344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4442691" y="4910303"/>
            <a:ext cx="541230" cy="63401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442258" y="4530560"/>
            <a:ext cx="2271049" cy="719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25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申請案首頁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進度查詢</a:t>
            </a:r>
          </a:p>
        </p:txBody>
      </p:sp>
      <p:sp>
        <p:nvSpPr>
          <p:cNvPr id="5" name="矩形 4"/>
          <p:cNvSpPr/>
          <p:nvPr/>
        </p:nvSpPr>
        <p:spPr>
          <a:xfrm>
            <a:off x="153396" y="1469985"/>
            <a:ext cx="552112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176" y="1586963"/>
            <a:ext cx="1997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</a:p>
        </p:txBody>
      </p:sp>
      <p:sp>
        <p:nvSpPr>
          <p:cNvPr id="2" name="矩形 1"/>
          <p:cNvSpPr/>
          <p:nvPr/>
        </p:nvSpPr>
        <p:spPr>
          <a:xfrm>
            <a:off x="2155815" y="3103772"/>
            <a:ext cx="3206190" cy="63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78370" y="3237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員工編號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10594" y="6115724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返回</a:t>
            </a:r>
            <a:endParaRPr lang="zh-TW" altLang="en-US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435742" y="4072271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endParaRPr lang="zh-TW" altLang="en-US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80182"/>
              </p:ext>
            </p:extLst>
          </p:nvPr>
        </p:nvGraphicFramePr>
        <p:xfrm>
          <a:off x="6354642" y="1672839"/>
          <a:ext cx="567599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489">
                  <a:extLst>
                    <a:ext uri="{9D8B030D-6E8A-4147-A177-3AD203B41FA5}">
                      <a16:colId xmlns:a16="http://schemas.microsoft.com/office/drawing/2014/main" val="2262790769"/>
                    </a:ext>
                  </a:extLst>
                </a:gridCol>
                <a:gridCol w="1256207">
                  <a:extLst>
                    <a:ext uri="{9D8B030D-6E8A-4147-A177-3AD203B41FA5}">
                      <a16:colId xmlns:a16="http://schemas.microsoft.com/office/drawing/2014/main" val="1299879711"/>
                    </a:ext>
                  </a:extLst>
                </a:gridCol>
                <a:gridCol w="1307667">
                  <a:extLst>
                    <a:ext uri="{9D8B030D-6E8A-4147-A177-3AD203B41FA5}">
                      <a16:colId xmlns:a16="http://schemas.microsoft.com/office/drawing/2014/main" val="2971526760"/>
                    </a:ext>
                  </a:extLst>
                </a:gridCol>
                <a:gridCol w="1003315">
                  <a:extLst>
                    <a:ext uri="{9D8B030D-6E8A-4147-A177-3AD203B41FA5}">
                      <a16:colId xmlns:a16="http://schemas.microsoft.com/office/drawing/2014/main" val="2816991110"/>
                    </a:ext>
                  </a:extLst>
                </a:gridCol>
                <a:gridCol w="1003315">
                  <a:extLst>
                    <a:ext uri="{9D8B030D-6E8A-4147-A177-3AD203B41FA5}">
                      <a16:colId xmlns:a16="http://schemas.microsoft.com/office/drawing/2014/main" val="3037301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填寫日期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申請類型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申請狀況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意見回饋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7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2020.01.15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暫存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2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2020.01.11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PBL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送出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9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2020.01.10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社群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審查中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2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2020.01.09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修改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0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2020.01.07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修改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2020.01.03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未通過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2020.01.01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通過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81887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086366" y="2847371"/>
            <a:ext cx="3321935" cy="17477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>
            <a:stCxn id="18" idx="3"/>
          </p:cNvCxnSpPr>
          <p:nvPr/>
        </p:nvCxnSpPr>
        <p:spPr>
          <a:xfrm flipV="1">
            <a:off x="5408301" y="3209165"/>
            <a:ext cx="462721" cy="512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244682" y="1198764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01234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您好，您目前申請的狀況如下：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6747996" y="4858801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退出</a:t>
            </a:r>
            <a:endParaRPr lang="zh-TW" altLang="en-US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164457" y="4858801"/>
            <a:ext cx="941594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修改填寫</a:t>
            </a:r>
            <a:endParaRPr lang="zh-TW" altLang="en-US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308597" y="4858801"/>
            <a:ext cx="941594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r>
              <a:rPr lang="zh-TW" altLang="en-US" sz="1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填寫</a:t>
            </a:r>
            <a:endParaRPr lang="zh-TW" altLang="en-US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/>
          <p:cNvCxnSpPr>
            <a:stCxn id="24" idx="2"/>
          </p:cNvCxnSpPr>
          <p:nvPr/>
        </p:nvCxnSpPr>
        <p:spPr>
          <a:xfrm>
            <a:off x="8779394" y="5188994"/>
            <a:ext cx="0" cy="558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32" idx="0"/>
          </p:cNvCxnSpPr>
          <p:nvPr/>
        </p:nvCxnSpPr>
        <p:spPr>
          <a:xfrm flipH="1">
            <a:off x="10268540" y="5188993"/>
            <a:ext cx="366714" cy="64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071163" y="5188992"/>
            <a:ext cx="0" cy="558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59067" y="58933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退回上一頁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656834" y="583231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連結過去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填寫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8245390" y="589336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連結過去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新增資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5917318" y="1651641"/>
            <a:ext cx="4154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增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面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079696" y="1568096"/>
            <a:ext cx="1026355" cy="315478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/>
          <p:cNvCxnSpPr>
            <a:stCxn id="8" idx="0"/>
            <a:endCxn id="27" idx="2"/>
          </p:cNvCxnSpPr>
          <p:nvPr/>
        </p:nvCxnSpPr>
        <p:spPr>
          <a:xfrm flipV="1">
            <a:off x="10592874" y="1164188"/>
            <a:ext cx="160847" cy="403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0082220" y="794856"/>
            <a:ext cx="134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隨動作改變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11100497" y="1568096"/>
            <a:ext cx="1026355" cy="315478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/>
          <p:cNvCxnSpPr>
            <a:stCxn id="35" idx="4"/>
          </p:cNvCxnSpPr>
          <p:nvPr/>
        </p:nvCxnSpPr>
        <p:spPr>
          <a:xfrm>
            <a:off x="11613675" y="4722878"/>
            <a:ext cx="9274" cy="617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0885797" y="5324917"/>
            <a:ext cx="1241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若未有回收意見，則不會出現此功能選項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9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5596168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申請案首頁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進度查詢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94330"/>
              </p:ext>
            </p:extLst>
          </p:nvPr>
        </p:nvGraphicFramePr>
        <p:xfrm>
          <a:off x="786813" y="1424583"/>
          <a:ext cx="567599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489">
                  <a:extLst>
                    <a:ext uri="{9D8B030D-6E8A-4147-A177-3AD203B41FA5}">
                      <a16:colId xmlns:a16="http://schemas.microsoft.com/office/drawing/2014/main" val="2262790769"/>
                    </a:ext>
                  </a:extLst>
                </a:gridCol>
                <a:gridCol w="1256207">
                  <a:extLst>
                    <a:ext uri="{9D8B030D-6E8A-4147-A177-3AD203B41FA5}">
                      <a16:colId xmlns:a16="http://schemas.microsoft.com/office/drawing/2014/main" val="1299879711"/>
                    </a:ext>
                  </a:extLst>
                </a:gridCol>
                <a:gridCol w="1307667">
                  <a:extLst>
                    <a:ext uri="{9D8B030D-6E8A-4147-A177-3AD203B41FA5}">
                      <a16:colId xmlns:a16="http://schemas.microsoft.com/office/drawing/2014/main" val="2971526760"/>
                    </a:ext>
                  </a:extLst>
                </a:gridCol>
                <a:gridCol w="1003315">
                  <a:extLst>
                    <a:ext uri="{9D8B030D-6E8A-4147-A177-3AD203B41FA5}">
                      <a16:colId xmlns:a16="http://schemas.microsoft.com/office/drawing/2014/main" val="2816991110"/>
                    </a:ext>
                  </a:extLst>
                </a:gridCol>
                <a:gridCol w="1003315">
                  <a:extLst>
                    <a:ext uri="{9D8B030D-6E8A-4147-A177-3AD203B41FA5}">
                      <a16:colId xmlns:a16="http://schemas.microsoft.com/office/drawing/2014/main" val="3037301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填寫日期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申請類型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申請狀況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意見回饋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97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2020.01.15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暫存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2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2020.01.11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PBL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送出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9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2020.01.10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社群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審查中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2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2020.01.09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修改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0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2020.01.07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修改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2020.01.03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未通過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2020.01.01</a:t>
                      </a:r>
                      <a:endParaRPr lang="zh-TW" altLang="en-US" sz="1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XXXXXXXXXXXX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研發成果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通過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81887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76853" y="950508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01234</a:t>
            </a:r>
            <a:r>
              <a:rPr lang="zh-TW" altLang="en-US" dirty="0" smtClean="0"/>
              <a:t>您好，您目前申請的狀況如下：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1180167" y="4610545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退出</a:t>
            </a:r>
            <a:endParaRPr lang="zh-TW" altLang="en-US" sz="1100" dirty="0"/>
          </a:p>
        </p:txBody>
      </p:sp>
      <p:sp>
        <p:nvSpPr>
          <p:cNvPr id="23" name="圓角矩形 22"/>
          <p:cNvSpPr/>
          <p:nvPr/>
        </p:nvSpPr>
        <p:spPr>
          <a:xfrm>
            <a:off x="4596628" y="4610545"/>
            <a:ext cx="941594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修改填寫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2740768" y="4610545"/>
            <a:ext cx="941594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</a:t>
            </a:r>
            <a:r>
              <a:rPr lang="zh-TW" altLang="en-US" sz="1100" dirty="0"/>
              <a:t>增</a:t>
            </a:r>
            <a:r>
              <a:rPr lang="zh-TW" altLang="en-US" sz="1100" dirty="0" smtClean="0"/>
              <a:t>填寫</a:t>
            </a:r>
            <a:endParaRPr lang="zh-TW" altLang="en-US" sz="1100" dirty="0"/>
          </a:p>
        </p:txBody>
      </p:sp>
      <p:sp>
        <p:nvSpPr>
          <p:cNvPr id="35" name="橢圓 34"/>
          <p:cNvSpPr/>
          <p:nvPr/>
        </p:nvSpPr>
        <p:spPr>
          <a:xfrm>
            <a:off x="5532668" y="2880426"/>
            <a:ext cx="1026355" cy="159419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5" idx="4"/>
          </p:cNvCxnSpPr>
          <p:nvPr/>
        </p:nvCxnSpPr>
        <p:spPr>
          <a:xfrm flipV="1">
            <a:off x="6045846" y="4391303"/>
            <a:ext cx="1298509" cy="8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40572" y="341032"/>
            <a:ext cx="4267200" cy="6415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40572" y="415491"/>
            <a:ext cx="3770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01234</a:t>
            </a:r>
            <a:r>
              <a:rPr lang="zh-TW" altLang="en-US" dirty="0"/>
              <a:t>您好，您目前</a:t>
            </a:r>
            <a:r>
              <a:rPr lang="zh-TW" altLang="en-US" dirty="0" smtClean="0"/>
              <a:t>申請建議如下：</a:t>
            </a:r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00121"/>
              </p:ext>
            </p:extLst>
          </p:nvPr>
        </p:nvGraphicFramePr>
        <p:xfrm>
          <a:off x="7639982" y="950508"/>
          <a:ext cx="4001787" cy="5628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929">
                  <a:extLst>
                    <a:ext uri="{9D8B030D-6E8A-4147-A177-3AD203B41FA5}">
                      <a16:colId xmlns:a16="http://schemas.microsoft.com/office/drawing/2014/main" val="1437987345"/>
                    </a:ext>
                  </a:extLst>
                </a:gridCol>
                <a:gridCol w="1333929">
                  <a:extLst>
                    <a:ext uri="{9D8B030D-6E8A-4147-A177-3AD203B41FA5}">
                      <a16:colId xmlns:a16="http://schemas.microsoft.com/office/drawing/2014/main" val="2486574552"/>
                    </a:ext>
                  </a:extLst>
                </a:gridCol>
                <a:gridCol w="1333929">
                  <a:extLst>
                    <a:ext uri="{9D8B030D-6E8A-4147-A177-3AD203B41FA5}">
                      <a16:colId xmlns:a16="http://schemas.microsoft.com/office/drawing/2014/main" val="1142233935"/>
                    </a:ext>
                  </a:extLst>
                </a:gridCol>
              </a:tblGrid>
              <a:tr h="275423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委員建議及審查結果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26605"/>
                  </a:ext>
                </a:extLst>
              </a:tr>
              <a:tr h="275423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委員１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536161"/>
                  </a:ext>
                </a:extLst>
              </a:tr>
              <a:tr h="598979">
                <a:tc gridSpan="3">
                  <a:txBody>
                    <a:bodyPr/>
                    <a:lstStyle/>
                    <a:p>
                      <a:r>
                        <a:rPr lang="zh-TW" altLang="en-US" sz="1400" dirty="0" smtClean="0"/>
                        <a:t>建議</a:t>
                      </a:r>
                      <a:r>
                        <a:rPr lang="en-US" altLang="zh-TW" sz="1400" dirty="0" smtClean="0"/>
                        <a:t>:</a:t>
                      </a:r>
                      <a:r>
                        <a:rPr lang="zh-TW" altLang="en-US" sz="1400" dirty="0" smtClean="0"/>
                        <a:t> </a:t>
                      </a:r>
                      <a:r>
                        <a:rPr lang="en-US" altLang="zh-TW" sz="1400" dirty="0" smtClean="0"/>
                        <a:t>GWRTHHSFHWYJFHDFHGWEJDJDFHJRYJRYJTRJ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11577"/>
                  </a:ext>
                </a:extLst>
              </a:tr>
              <a:tr h="5107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研究資料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附件資料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總體審查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965413"/>
                  </a:ext>
                </a:extLst>
              </a:tr>
              <a:tr h="5107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符合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符合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符合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432097"/>
                  </a:ext>
                </a:extLst>
              </a:tr>
              <a:tr h="350043">
                <a:tc grid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TW" sz="1400" dirty="0" smtClean="0"/>
                        <a:t>.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TW" sz="1400" dirty="0" smtClean="0"/>
                        <a:t>.</a:t>
                      </a: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zh-TW" sz="1400" dirty="0" smtClean="0"/>
                        <a:t>.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378193"/>
                  </a:ext>
                </a:extLst>
              </a:tr>
              <a:tr h="51073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委員</a:t>
                      </a:r>
                      <a:r>
                        <a:rPr lang="en-US" altLang="zh-TW" sz="1400" dirty="0" smtClean="0"/>
                        <a:t>5</a:t>
                      </a:r>
                      <a:endParaRPr lang="zh-TW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721623"/>
                  </a:ext>
                </a:extLst>
              </a:tr>
              <a:tr h="51073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建議</a:t>
                      </a:r>
                      <a:r>
                        <a:rPr lang="en-US" altLang="zh-TW" sz="1400" dirty="0" smtClean="0"/>
                        <a:t>:</a:t>
                      </a:r>
                      <a:r>
                        <a:rPr lang="zh-TW" altLang="en-US" sz="1400" dirty="0" smtClean="0"/>
                        <a:t> </a:t>
                      </a:r>
                      <a:r>
                        <a:rPr lang="en-US" altLang="zh-TW" sz="1400" dirty="0" smtClean="0"/>
                        <a:t>6165415498494ERGERGEGE</a:t>
                      </a:r>
                      <a:endParaRPr lang="zh-TW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647116"/>
                  </a:ext>
                </a:extLst>
              </a:tr>
              <a:tr h="5107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市場層面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製造層面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財務層面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237705"/>
                  </a:ext>
                </a:extLst>
              </a:tr>
              <a:tr h="5107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符合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不符合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符合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99228"/>
                  </a:ext>
                </a:extLst>
              </a:tr>
              <a:tr h="275423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綜合審查結果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89100"/>
                  </a:ext>
                </a:extLst>
              </a:tr>
              <a:tr h="501674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通過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94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15930" y="1599117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791919" y="2647895"/>
            <a:ext cx="4664919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91919" y="4249122"/>
            <a:ext cx="4664919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287531" y="2969512"/>
            <a:ext cx="902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287530" y="4570739"/>
            <a:ext cx="902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zh-TW" altLang="en-US" sz="2400" dirty="0"/>
          </a:p>
        </p:txBody>
      </p:sp>
      <p:sp>
        <p:nvSpPr>
          <p:cNvPr id="17" name="圓角矩形 16"/>
          <p:cNvSpPr/>
          <p:nvPr/>
        </p:nvSpPr>
        <p:spPr>
          <a:xfrm>
            <a:off x="6801210" y="5850349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登入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196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頁面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523683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23683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88461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數據資料下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39378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審查發放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580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523683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23683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88461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數據資料下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39378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審查發放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2922" y="2909435"/>
            <a:ext cx="2546429" cy="244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4129880" y="4618631"/>
            <a:ext cx="1106219" cy="12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4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765" y="18998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申請案首頁</a:t>
            </a:r>
            <a:r>
              <a:rPr lang="en-US" altLang="zh-TW" dirty="0" smtClean="0"/>
              <a:t>-</a:t>
            </a:r>
            <a:r>
              <a:rPr lang="zh-TW" altLang="en-US" dirty="0" smtClean="0"/>
              <a:t>研發能量展現平台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22340" y="1608881"/>
            <a:ext cx="5717893" cy="4155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454" y="2048719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研發能量展現平台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71999" y="157544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點選後會開始進入該專區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27454" y="2934444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PBL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627453" y="3820169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師生社群申請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27453" y="4705894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進度查詢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05377" y="2934444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405376" y="3820169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05376" y="4705894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05376" y="207344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4442692" y="2266771"/>
            <a:ext cx="541230" cy="634011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442258" y="1863776"/>
            <a:ext cx="2271049" cy="719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8031887" y="2364378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日後可能會根據需求新增填寫表單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</a:p>
          <a:p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目前先以研發能量展現平台為主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3858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523683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39077" y="298104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研發能量展現平台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39077" y="3866773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PBL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39076" y="475249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師生社群申請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17000" y="3866773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16999" y="475249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16999" y="3005777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94930" y="1629063"/>
            <a:ext cx="4432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6790918" y="1681566"/>
            <a:ext cx="335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是否可以依照登入者帳號的權限區分專責人員能使用的功能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??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5599139" y="3204455"/>
            <a:ext cx="541230" cy="63401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598705" y="2801460"/>
            <a:ext cx="2271049" cy="719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0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012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945895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417142" y="1629063"/>
            <a:ext cx="4997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研發能量展現平台</a:t>
            </a:r>
          </a:p>
          <a:p>
            <a:endParaRPr lang="zh-TW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34502"/>
              </p:ext>
            </p:extLst>
          </p:nvPr>
        </p:nvGraphicFramePr>
        <p:xfrm>
          <a:off x="527517" y="2498331"/>
          <a:ext cx="8128001" cy="2956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7506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84633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547558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70532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087908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598020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0671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日期時間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教師姓名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主題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查詢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修改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審查結果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審查意見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尚未送出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5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未審查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25408"/>
                  </a:ext>
                </a:extLst>
              </a:tr>
              <a:tr h="3605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審查中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審查中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9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不通過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4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通過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9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50758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4168494" y="2498331"/>
            <a:ext cx="878542" cy="2864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313460" y="2552278"/>
            <a:ext cx="878542" cy="2864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353749" y="1479070"/>
            <a:ext cx="141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進入該資料的修改頁面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67662" y="5821362"/>
            <a:ext cx="14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瀏覽該資料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/>
          <p:cNvCxnSpPr>
            <a:endCxn id="17" idx="0"/>
          </p:cNvCxnSpPr>
          <p:nvPr/>
        </p:nvCxnSpPr>
        <p:spPr>
          <a:xfrm>
            <a:off x="4628734" y="5363305"/>
            <a:ext cx="346910" cy="458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0"/>
            <a:endCxn id="16" idx="2"/>
          </p:cNvCxnSpPr>
          <p:nvPr/>
        </p:nvCxnSpPr>
        <p:spPr>
          <a:xfrm flipV="1">
            <a:off x="5752731" y="2125401"/>
            <a:ext cx="309000" cy="426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6458426" y="2511377"/>
            <a:ext cx="878542" cy="2864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872731" y="5821362"/>
            <a:ext cx="187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根據動作而改變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4" name="直線單箭頭接點 23"/>
          <p:cNvCxnSpPr>
            <a:stCxn id="22" idx="4"/>
          </p:cNvCxnSpPr>
          <p:nvPr/>
        </p:nvCxnSpPr>
        <p:spPr>
          <a:xfrm flipH="1">
            <a:off x="6458426" y="5376352"/>
            <a:ext cx="439271" cy="477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932024" y="1984878"/>
            <a:ext cx="3179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尚未送出：教師暫存的資料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未審查　：專責人員尚未送出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審查中　：專責人員已送審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不通過　：審查不通過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　　：審查通過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648357" y="2498330"/>
            <a:ext cx="878542" cy="2864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flipH="1" flipV="1">
            <a:off x="7912105" y="2196353"/>
            <a:ext cx="151295" cy="296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194087" y="1458602"/>
            <a:ext cx="141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可觀看委員的意見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304106" y="3958533"/>
            <a:ext cx="1572658" cy="828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014266" y="4531395"/>
            <a:ext cx="209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若未有回收意見，則不會出現此功能選項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79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審查設置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523683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23683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88461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數據資料下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39378" y="3067813"/>
            <a:ext cx="2031325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審查設置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2005" y="2909435"/>
            <a:ext cx="2546429" cy="244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6878963" y="4618631"/>
            <a:ext cx="1106219" cy="12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2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523683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39077" y="298104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研發能量展現平台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39077" y="3866773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PBL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39076" y="475249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師生社群申請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17000" y="3866773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16999" y="475249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16999" y="3005777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94930" y="1629063"/>
            <a:ext cx="4432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審查設置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6790918" y="1681566"/>
            <a:ext cx="335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是否可以依照登入者帳號的權限區分專責人員能使用的功能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??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5670853" y="3236145"/>
            <a:ext cx="541230" cy="63401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16629" y="2833150"/>
            <a:ext cx="2271049" cy="719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74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523683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1994930" y="1629063"/>
            <a:ext cx="4795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審查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設置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研發能量展現平台</a:t>
            </a:r>
          </a:p>
          <a:p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76021"/>
              </p:ext>
            </p:extLst>
          </p:nvPr>
        </p:nvGraphicFramePr>
        <p:xfrm>
          <a:off x="2203916" y="2503494"/>
          <a:ext cx="7926200" cy="2956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5240">
                  <a:extLst>
                    <a:ext uri="{9D8B030D-6E8A-4147-A177-3AD203B41FA5}">
                      <a16:colId xmlns:a16="http://schemas.microsoft.com/office/drawing/2014/main" val="377506457"/>
                    </a:ext>
                  </a:extLst>
                </a:gridCol>
                <a:gridCol w="1585240">
                  <a:extLst>
                    <a:ext uri="{9D8B030D-6E8A-4147-A177-3AD203B41FA5}">
                      <a16:colId xmlns:a16="http://schemas.microsoft.com/office/drawing/2014/main" val="3884633485"/>
                    </a:ext>
                  </a:extLst>
                </a:gridCol>
                <a:gridCol w="1585240">
                  <a:extLst>
                    <a:ext uri="{9D8B030D-6E8A-4147-A177-3AD203B41FA5}">
                      <a16:colId xmlns:a16="http://schemas.microsoft.com/office/drawing/2014/main" val="3754755856"/>
                    </a:ext>
                  </a:extLst>
                </a:gridCol>
                <a:gridCol w="1585240">
                  <a:extLst>
                    <a:ext uri="{9D8B030D-6E8A-4147-A177-3AD203B41FA5}">
                      <a16:colId xmlns:a16="http://schemas.microsoft.com/office/drawing/2014/main" val="2577053238"/>
                    </a:ext>
                  </a:extLst>
                </a:gridCol>
                <a:gridCol w="1585240">
                  <a:extLst>
                    <a:ext uri="{9D8B030D-6E8A-4147-A177-3AD203B41FA5}">
                      <a16:colId xmlns:a16="http://schemas.microsoft.com/office/drawing/2014/main" val="290671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日期時間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教師姓名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主題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送審功能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審查意見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5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25408"/>
                  </a:ext>
                </a:extLst>
              </a:tr>
              <a:tr h="3605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9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4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9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5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93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17250"/>
              </p:ext>
            </p:extLst>
          </p:nvPr>
        </p:nvGraphicFramePr>
        <p:xfrm>
          <a:off x="348224" y="2064223"/>
          <a:ext cx="4860270" cy="2956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54">
                  <a:extLst>
                    <a:ext uri="{9D8B030D-6E8A-4147-A177-3AD203B41FA5}">
                      <a16:colId xmlns:a16="http://schemas.microsoft.com/office/drawing/2014/main" val="377506457"/>
                    </a:ext>
                  </a:extLst>
                </a:gridCol>
                <a:gridCol w="972054">
                  <a:extLst>
                    <a:ext uri="{9D8B030D-6E8A-4147-A177-3AD203B41FA5}">
                      <a16:colId xmlns:a16="http://schemas.microsoft.com/office/drawing/2014/main" val="3884633485"/>
                    </a:ext>
                  </a:extLst>
                </a:gridCol>
                <a:gridCol w="972054">
                  <a:extLst>
                    <a:ext uri="{9D8B030D-6E8A-4147-A177-3AD203B41FA5}">
                      <a16:colId xmlns:a16="http://schemas.microsoft.com/office/drawing/2014/main" val="3754755856"/>
                    </a:ext>
                  </a:extLst>
                </a:gridCol>
                <a:gridCol w="972054">
                  <a:extLst>
                    <a:ext uri="{9D8B030D-6E8A-4147-A177-3AD203B41FA5}">
                      <a16:colId xmlns:a16="http://schemas.microsoft.com/office/drawing/2014/main" val="2577053238"/>
                    </a:ext>
                  </a:extLst>
                </a:gridCol>
                <a:gridCol w="972054">
                  <a:extLst>
                    <a:ext uri="{9D8B030D-6E8A-4147-A177-3AD203B41FA5}">
                      <a16:colId xmlns:a16="http://schemas.microsoft.com/office/drawing/2014/main" val="290671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日期時間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教師姓名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主題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送審功能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審查意見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5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25408"/>
                  </a:ext>
                </a:extLst>
              </a:tr>
              <a:tr h="3605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9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4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9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5075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955602" y="1735916"/>
            <a:ext cx="3989294" cy="3188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370635" y="2175602"/>
            <a:ext cx="878542" cy="7379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253801" y="2543208"/>
            <a:ext cx="1599422" cy="38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10978" y="19211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姓名輸入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49314" y="24793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電子郵件輸入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712686" y="4536228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送出</a:t>
            </a:r>
            <a:endParaRPr lang="zh-TW" altLang="en-US" sz="11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31191" y="4068559"/>
            <a:ext cx="2626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－審查表單選擇－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721353" y="1921155"/>
            <a:ext cx="2135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721353" y="2479349"/>
            <a:ext cx="2135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49315" y="303392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審查日期起始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721353" y="3033920"/>
            <a:ext cx="2135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2020.01.15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49314" y="34690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審查日期終止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12686" y="3489264"/>
            <a:ext cx="2135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2020.01.30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270" y="2581373"/>
            <a:ext cx="1919730" cy="1905751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5" y="3040232"/>
            <a:ext cx="331601" cy="331601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4" y="3518809"/>
            <a:ext cx="331601" cy="331601"/>
          </a:xfrm>
          <a:prstGeom prst="rect">
            <a:avLst/>
          </a:prstGeom>
        </p:spPr>
      </p:pic>
      <p:cxnSp>
        <p:nvCxnSpPr>
          <p:cNvPr id="25" name="直線單箭頭接點 24"/>
          <p:cNvCxnSpPr>
            <a:stCxn id="18" idx="3"/>
          </p:cNvCxnSpPr>
          <p:nvPr/>
        </p:nvCxnSpPr>
        <p:spPr>
          <a:xfrm flipV="1">
            <a:off x="9856555" y="3093069"/>
            <a:ext cx="477409" cy="125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217209" y="3888141"/>
            <a:ext cx="3639346" cy="799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5628228" y="4701324"/>
            <a:ext cx="1763172" cy="1251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64347" y="5953125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會有兩個不同的審查表單，希望可以用下拉式的方式選擇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422825" y="4558609"/>
            <a:ext cx="1769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除了輸入的方式以外，希望可以用點選的方式進行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8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472" y="1117351"/>
            <a:ext cx="3989294" cy="3188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1848" y="13025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姓名輸入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0184" y="18607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電子郵件輸入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903556" y="3917663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送出</a:t>
            </a:r>
            <a:endParaRPr lang="zh-TW" altLang="en-US" sz="11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2061" y="3449994"/>
            <a:ext cx="26266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－審查表單選擇－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12223" y="1302590"/>
            <a:ext cx="2135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12223" y="1860784"/>
            <a:ext cx="2135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40185" y="241535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審查日期起始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12223" y="2415355"/>
            <a:ext cx="2135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2020.01.15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40184" y="285049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/>
              <a:t>審查日期終止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903556" y="2870699"/>
            <a:ext cx="2135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2020.01.30</a:t>
            </a:r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35" y="2421667"/>
            <a:ext cx="331601" cy="331601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534" y="2900244"/>
            <a:ext cx="331601" cy="331601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08079" y="3269576"/>
            <a:ext cx="3639346" cy="799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781834" y="1103655"/>
            <a:ext cx="3395526" cy="3924777"/>
            <a:chOff x="4580128" y="1765270"/>
            <a:chExt cx="3395526" cy="3924777"/>
          </a:xfrm>
        </p:grpSpPr>
        <p:sp>
          <p:nvSpPr>
            <p:cNvPr id="2" name="矩形 1"/>
            <p:cNvSpPr/>
            <p:nvPr/>
          </p:nvSpPr>
          <p:spPr>
            <a:xfrm>
              <a:off x="4649748" y="2218610"/>
              <a:ext cx="3325906" cy="3471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580128" y="1765270"/>
              <a:ext cx="7633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表單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8381164" y="1092976"/>
            <a:ext cx="3395526" cy="3924777"/>
            <a:chOff x="4580128" y="1765270"/>
            <a:chExt cx="3395526" cy="3924777"/>
          </a:xfrm>
        </p:grpSpPr>
        <p:sp>
          <p:nvSpPr>
            <p:cNvPr id="32" name="矩形 31"/>
            <p:cNvSpPr/>
            <p:nvPr/>
          </p:nvSpPr>
          <p:spPr>
            <a:xfrm>
              <a:off x="4649748" y="2218610"/>
              <a:ext cx="3325906" cy="34714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80128" y="1765270"/>
              <a:ext cx="7633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表單</a:t>
              </a:r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cxnSp>
        <p:nvCxnSpPr>
          <p:cNvPr id="22" name="直線單箭頭接點 21"/>
          <p:cNvCxnSpPr>
            <a:stCxn id="29" idx="3"/>
          </p:cNvCxnSpPr>
          <p:nvPr/>
        </p:nvCxnSpPr>
        <p:spPr>
          <a:xfrm flipV="1">
            <a:off x="4047425" y="2218610"/>
            <a:ext cx="532703" cy="1450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18803"/>
              </p:ext>
            </p:extLst>
          </p:nvPr>
        </p:nvGraphicFramePr>
        <p:xfrm>
          <a:off x="5045498" y="1919876"/>
          <a:ext cx="2991221" cy="1955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858">
                  <a:extLst>
                    <a:ext uri="{9D8B030D-6E8A-4147-A177-3AD203B41FA5}">
                      <a16:colId xmlns:a16="http://schemas.microsoft.com/office/drawing/2014/main" val="2204780542"/>
                    </a:ext>
                  </a:extLst>
                </a:gridCol>
                <a:gridCol w="1880363">
                  <a:extLst>
                    <a:ext uri="{9D8B030D-6E8A-4147-A177-3AD203B41FA5}">
                      <a16:colId xmlns:a16="http://schemas.microsoft.com/office/drawing/2014/main" val="1185274209"/>
                    </a:ext>
                  </a:extLst>
                </a:gridCol>
              </a:tblGrid>
              <a:tr h="3109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研究資料與佐證資料是否相符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1745"/>
                  </a:ext>
                </a:extLst>
              </a:tr>
              <a:tr h="12159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審查意見填寫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17192"/>
                  </a:ext>
                </a:extLst>
              </a:tr>
              <a:tr h="343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總體審查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1181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87700"/>
              </p:ext>
            </p:extLst>
          </p:nvPr>
        </p:nvGraphicFramePr>
        <p:xfrm>
          <a:off x="8618126" y="1774480"/>
          <a:ext cx="2991221" cy="3100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707">
                  <a:extLst>
                    <a:ext uri="{9D8B030D-6E8A-4147-A177-3AD203B41FA5}">
                      <a16:colId xmlns:a16="http://schemas.microsoft.com/office/drawing/2014/main" val="2204780542"/>
                    </a:ext>
                  </a:extLst>
                </a:gridCol>
                <a:gridCol w="2044514">
                  <a:extLst>
                    <a:ext uri="{9D8B030D-6E8A-4147-A177-3AD203B41FA5}">
                      <a16:colId xmlns:a16="http://schemas.microsoft.com/office/drawing/2014/main" val="1185274209"/>
                    </a:ext>
                  </a:extLst>
                </a:gridCol>
              </a:tblGrid>
              <a:tr h="5251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市場評估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1745"/>
                  </a:ext>
                </a:extLst>
              </a:tr>
              <a:tr h="56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製造評估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12830"/>
                  </a:ext>
                </a:extLst>
              </a:tr>
              <a:tr h="561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財務評估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7351"/>
                  </a:ext>
                </a:extLst>
              </a:tr>
              <a:tr h="11451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審查意見填寫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17192"/>
                  </a:ext>
                </a:extLst>
              </a:tr>
              <a:tr h="30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/>
                        <a:t>總體評估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12515"/>
                  </a:ext>
                </a:extLst>
              </a:tr>
            </a:tbl>
          </a:graphicData>
        </a:graphic>
      </p:graphicFrame>
      <p:pic>
        <p:nvPicPr>
          <p:cNvPr id="38" name="圖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079" y="1999719"/>
            <a:ext cx="612697" cy="26617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718" y="1999719"/>
            <a:ext cx="487145" cy="26617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010" y="3558467"/>
            <a:ext cx="515709" cy="281779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0603" y="4593394"/>
            <a:ext cx="515709" cy="281779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7823" y="1874621"/>
            <a:ext cx="531826" cy="341658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7730" y="1887759"/>
            <a:ext cx="513536" cy="342357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5632" y="3035513"/>
            <a:ext cx="531826" cy="341658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5539" y="3048651"/>
            <a:ext cx="513536" cy="342357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7823" y="2479251"/>
            <a:ext cx="531826" cy="341658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7730" y="2492389"/>
            <a:ext cx="513536" cy="342357"/>
          </a:xfrm>
          <a:prstGeom prst="rect">
            <a:avLst/>
          </a:prstGeom>
        </p:spPr>
      </p:pic>
      <p:pic>
        <p:nvPicPr>
          <p:cNvPr id="75" name="圖片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7937" y="4580459"/>
            <a:ext cx="565956" cy="307648"/>
          </a:xfrm>
          <a:prstGeom prst="rect">
            <a:avLst/>
          </a:prstGeom>
        </p:spPr>
      </p:pic>
      <p:pic>
        <p:nvPicPr>
          <p:cNvPr id="76" name="圖片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5735" y="4593394"/>
            <a:ext cx="659299" cy="286417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7716" y="3540894"/>
            <a:ext cx="565956" cy="307648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5514" y="3553829"/>
            <a:ext cx="659299" cy="28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60413"/>
              </p:ext>
            </p:extLst>
          </p:nvPr>
        </p:nvGraphicFramePr>
        <p:xfrm>
          <a:off x="148199" y="2064223"/>
          <a:ext cx="4860270" cy="2956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54">
                  <a:extLst>
                    <a:ext uri="{9D8B030D-6E8A-4147-A177-3AD203B41FA5}">
                      <a16:colId xmlns:a16="http://schemas.microsoft.com/office/drawing/2014/main" val="377506457"/>
                    </a:ext>
                  </a:extLst>
                </a:gridCol>
                <a:gridCol w="972054">
                  <a:extLst>
                    <a:ext uri="{9D8B030D-6E8A-4147-A177-3AD203B41FA5}">
                      <a16:colId xmlns:a16="http://schemas.microsoft.com/office/drawing/2014/main" val="3884633485"/>
                    </a:ext>
                  </a:extLst>
                </a:gridCol>
                <a:gridCol w="972054">
                  <a:extLst>
                    <a:ext uri="{9D8B030D-6E8A-4147-A177-3AD203B41FA5}">
                      <a16:colId xmlns:a16="http://schemas.microsoft.com/office/drawing/2014/main" val="3754755856"/>
                    </a:ext>
                  </a:extLst>
                </a:gridCol>
                <a:gridCol w="972054">
                  <a:extLst>
                    <a:ext uri="{9D8B030D-6E8A-4147-A177-3AD203B41FA5}">
                      <a16:colId xmlns:a16="http://schemas.microsoft.com/office/drawing/2014/main" val="2577053238"/>
                    </a:ext>
                  </a:extLst>
                </a:gridCol>
                <a:gridCol w="972054">
                  <a:extLst>
                    <a:ext uri="{9D8B030D-6E8A-4147-A177-3AD203B41FA5}">
                      <a16:colId xmlns:a16="http://schemas.microsoft.com/office/drawing/2014/main" val="290671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日期時間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教師姓名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主題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送審功能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審查意見</a:t>
                      </a:r>
                      <a:endParaRPr lang="en-US" altLang="zh-TW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5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點選</a:t>
                      </a:r>
                      <a:endParaRPr kumimoji="0" lang="zh-TW" altLang="en-US" sz="14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25408"/>
                  </a:ext>
                </a:extLst>
              </a:tr>
              <a:tr h="3605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點選</a:t>
                      </a:r>
                      <a:endParaRPr kumimoji="0" lang="zh-TW" altLang="en-US" sz="14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9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4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2020.0115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9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50758"/>
                  </a:ext>
                </a:extLst>
              </a:tr>
            </a:tbl>
          </a:graphicData>
        </a:graphic>
      </p:graphicFrame>
      <p:sp>
        <p:nvSpPr>
          <p:cNvPr id="8" name="橢圓 7"/>
          <p:cNvSpPr/>
          <p:nvPr/>
        </p:nvSpPr>
        <p:spPr>
          <a:xfrm>
            <a:off x="4072826" y="3838574"/>
            <a:ext cx="878542" cy="522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7"/>
          </p:cNvCxnSpPr>
          <p:nvPr/>
        </p:nvCxnSpPr>
        <p:spPr>
          <a:xfrm flipV="1">
            <a:off x="4822709" y="2064223"/>
            <a:ext cx="568489" cy="1850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76363"/>
              </p:ext>
            </p:extLst>
          </p:nvPr>
        </p:nvGraphicFramePr>
        <p:xfrm>
          <a:off x="5448299" y="1352108"/>
          <a:ext cx="661035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547000959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3264913145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390229679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1446259574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994124145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1850513456"/>
                    </a:ext>
                  </a:extLst>
                </a:gridCol>
              </a:tblGrid>
              <a:tr h="237313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送出時間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審查期限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委員姓名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委員郵件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回收狀況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建議點選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67987"/>
                  </a:ext>
                </a:extLst>
              </a:tr>
              <a:tr h="19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2020.01.15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2020.01.30</a:t>
                      </a:r>
                      <a:endParaRPr kumimoji="0" lang="zh-TW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XXX@XX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尚未回傳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56471"/>
                  </a:ext>
                </a:extLst>
              </a:tr>
              <a:tr h="197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2020.01.15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2020.01.30</a:t>
                      </a:r>
                      <a:endParaRPr kumimoji="0" lang="zh-TW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XXX@XX</a:t>
                      </a:r>
                      <a:endParaRPr kumimoji="0" lang="zh-TW" altLang="en-US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尚未回傳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49943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2020.01.15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2020.01.30</a:t>
                      </a:r>
                      <a:endParaRPr kumimoji="0" lang="zh-TW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XXX@XX</a:t>
                      </a:r>
                      <a:endParaRPr kumimoji="0" lang="zh-TW" altLang="en-US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尚未回傳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874935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2020.01.15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2020.01.30</a:t>
                      </a:r>
                      <a:endParaRPr kumimoji="0" lang="zh-TW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XXX@XX</a:t>
                      </a:r>
                      <a:endParaRPr kumimoji="0" lang="zh-TW" altLang="en-US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尚未回傳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13765"/>
                  </a:ext>
                </a:extLst>
              </a:tr>
              <a:tr h="298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2020.01.15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2020.01.30</a:t>
                      </a:r>
                      <a:endParaRPr kumimoji="0" lang="zh-TW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XXX@XX</a:t>
                      </a:r>
                      <a:endParaRPr kumimoji="0" lang="zh-TW" altLang="en-US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已回傳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559531"/>
                  </a:ext>
                </a:extLst>
              </a:tr>
              <a:tr h="210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2020.01.15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2020.01.30</a:t>
                      </a:r>
                      <a:endParaRPr kumimoji="0" lang="zh-TW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XXX@XX</a:t>
                      </a:r>
                      <a:endParaRPr kumimoji="0" lang="zh-TW" altLang="en-US" sz="14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已回傳</a:t>
                      </a:r>
                      <a:endParaRPr kumimoji="0" lang="zh-TW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28024"/>
                  </a:ext>
                </a:extLst>
              </a:tr>
              <a:tr h="23731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21709"/>
                  </a:ext>
                </a:extLst>
              </a:tr>
            </a:tbl>
          </a:graphicData>
        </a:graphic>
      </p:graphicFrame>
      <p:sp>
        <p:nvSpPr>
          <p:cNvPr id="33" name="圓角矩形 32"/>
          <p:cNvSpPr/>
          <p:nvPr/>
        </p:nvSpPr>
        <p:spPr>
          <a:xfrm>
            <a:off x="5562599" y="48555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96126"/>
              </p:ext>
            </p:extLst>
          </p:nvPr>
        </p:nvGraphicFramePr>
        <p:xfrm>
          <a:off x="5448299" y="3990489"/>
          <a:ext cx="6610350" cy="62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751">
                  <a:extLst>
                    <a:ext uri="{9D8B030D-6E8A-4147-A177-3AD203B41FA5}">
                      <a16:colId xmlns:a16="http://schemas.microsoft.com/office/drawing/2014/main" val="264597062"/>
                    </a:ext>
                  </a:extLst>
                </a:gridCol>
                <a:gridCol w="4419599">
                  <a:extLst>
                    <a:ext uri="{9D8B030D-6E8A-4147-A177-3AD203B41FA5}">
                      <a16:colId xmlns:a16="http://schemas.microsoft.com/office/drawing/2014/main" val="3168164893"/>
                    </a:ext>
                  </a:extLst>
                </a:gridCol>
              </a:tblGrid>
              <a:tr h="6291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綜整審查結果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940833"/>
                  </a:ext>
                </a:extLst>
              </a:tr>
            </a:tbl>
          </a:graphicData>
        </a:graphic>
      </p:graphicFrame>
      <p:sp>
        <p:nvSpPr>
          <p:cNvPr id="36" name="圓角矩形 35"/>
          <p:cNvSpPr/>
          <p:nvPr/>
        </p:nvSpPr>
        <p:spPr>
          <a:xfrm>
            <a:off x="8854858" y="48555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送出</a:t>
            </a:r>
            <a:endParaRPr lang="zh-TW" altLang="en-US" sz="1100" dirty="0"/>
          </a:p>
        </p:txBody>
      </p:sp>
      <p:sp>
        <p:nvSpPr>
          <p:cNvPr id="37" name="矩形 36"/>
          <p:cNvSpPr/>
          <p:nvPr/>
        </p:nvSpPr>
        <p:spPr>
          <a:xfrm>
            <a:off x="7933002" y="4173442"/>
            <a:ext cx="281170" cy="28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8" name="矩形 37"/>
          <p:cNvSpPr/>
          <p:nvPr/>
        </p:nvSpPr>
        <p:spPr>
          <a:xfrm>
            <a:off x="8224154" y="408319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通</a:t>
            </a:r>
            <a:r>
              <a:rPr lang="zh-TW" altLang="en-US" sz="2400" dirty="0"/>
              <a:t>過</a:t>
            </a:r>
          </a:p>
        </p:txBody>
      </p:sp>
      <p:sp>
        <p:nvSpPr>
          <p:cNvPr id="39" name="矩形 38"/>
          <p:cNvSpPr/>
          <p:nvPr/>
        </p:nvSpPr>
        <p:spPr>
          <a:xfrm>
            <a:off x="9220023" y="4173442"/>
            <a:ext cx="281170" cy="28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0" name="矩形 39"/>
          <p:cNvSpPr/>
          <p:nvPr/>
        </p:nvSpPr>
        <p:spPr>
          <a:xfrm>
            <a:off x="9511175" y="408319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未通過</a:t>
            </a:r>
            <a:endParaRPr lang="zh-TW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10769738" y="4165478"/>
            <a:ext cx="281170" cy="28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2" name="矩形 41"/>
          <p:cNvSpPr/>
          <p:nvPr/>
        </p:nvSpPr>
        <p:spPr>
          <a:xfrm>
            <a:off x="11060890" y="40752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修</a:t>
            </a:r>
            <a:r>
              <a:rPr lang="zh-TW" altLang="en-US" sz="2400" dirty="0"/>
              <a:t>改</a:t>
            </a:r>
          </a:p>
        </p:txBody>
      </p:sp>
      <p:sp>
        <p:nvSpPr>
          <p:cNvPr id="2" name="橢圓 1"/>
          <p:cNvSpPr/>
          <p:nvPr/>
        </p:nvSpPr>
        <p:spPr>
          <a:xfrm>
            <a:off x="8558848" y="4624921"/>
            <a:ext cx="1322350" cy="865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2" idx="3"/>
          </p:cNvCxnSpPr>
          <p:nvPr/>
        </p:nvCxnSpPr>
        <p:spPr>
          <a:xfrm flipH="1">
            <a:off x="3766242" y="5363271"/>
            <a:ext cx="4986260" cy="64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22709" y="5816496"/>
            <a:ext cx="7080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點修改的時候，可否彈跳出一個時間的功能，讓專責人員可以填寫截止日期，若截止日期上為修改完畢，資料將會進行失效。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另外，截止日期前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zh-TW" altLang="en-US" dirty="0" smtClean="0">
                <a:solidFill>
                  <a:srgbClr val="FF0000"/>
                </a:solidFill>
              </a:rPr>
              <a:t>天，是否可以郵件通知老師注意修改的時效。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736299" y="3972117"/>
            <a:ext cx="1322350" cy="865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21" idx="4"/>
          </p:cNvCxnSpPr>
          <p:nvPr/>
        </p:nvCxnSpPr>
        <p:spPr>
          <a:xfrm flipH="1">
            <a:off x="9786796" y="4837148"/>
            <a:ext cx="1610678" cy="995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8199" y="5116347"/>
            <a:ext cx="3618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專責人員送出的同時間，會郵件給老師知道。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65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數據資料下載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523683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523683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查詢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88461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數據資料下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39378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審查發放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27422" y="2909435"/>
            <a:ext cx="2546429" cy="244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9654380" y="4618631"/>
            <a:ext cx="1106219" cy="12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申請案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專責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人員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2523683" y="6150820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39077" y="298104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研發能量展現平台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39077" y="3866773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PBL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39076" y="475249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師生社群申請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517000" y="3866773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16999" y="475249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16999" y="3005777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待規劃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94930" y="1629063"/>
            <a:ext cx="4739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數據資料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研發能量展現平台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5670853" y="3236145"/>
            <a:ext cx="541230" cy="63401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616629" y="2833150"/>
            <a:ext cx="2271049" cy="719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616629" y="2321070"/>
            <a:ext cx="236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數據資料表下載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666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48719" y="168990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23683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88461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辦法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45489" y="2939970"/>
            <a:ext cx="2546429" cy="244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4172447" y="4649166"/>
            <a:ext cx="1106219" cy="129585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239378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102678" y="6145822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36991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7982" y="74291"/>
            <a:ext cx="236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數據資料表欄位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1233"/>
              </p:ext>
            </p:extLst>
          </p:nvPr>
        </p:nvGraphicFramePr>
        <p:xfrm>
          <a:off x="97982" y="754257"/>
          <a:ext cx="12027295" cy="5810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637">
                  <a:extLst>
                    <a:ext uri="{9D8B030D-6E8A-4147-A177-3AD203B41FA5}">
                      <a16:colId xmlns:a16="http://schemas.microsoft.com/office/drawing/2014/main" val="4152934909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130344288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702784450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081708389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687284867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4201923504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910057365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711793676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59134233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372235504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4268374210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3049016810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354493421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3887284299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898837873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902433943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3048293845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108498210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3937224309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63946784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569156131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535653943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772877521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635676251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738002126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766470121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3906304351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687444006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4187290864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520396772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82950657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941692724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3870783099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2862231614"/>
                    </a:ext>
                  </a:extLst>
                </a:gridCol>
                <a:gridCol w="343637">
                  <a:extLst>
                    <a:ext uri="{9D8B030D-6E8A-4147-A177-3AD203B41FA5}">
                      <a16:colId xmlns:a16="http://schemas.microsoft.com/office/drawing/2014/main" val="1944762574"/>
                    </a:ext>
                  </a:extLst>
                </a:gridCol>
              </a:tblGrid>
              <a:tr h="320238"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填寫時間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送出時間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審查起始日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審查終止日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審核結果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教師員工編號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教師姓名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隸屬學院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隸書系所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電子郵件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連絡電話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主題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領域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產業類別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</a:p>
                    <a:p>
                      <a:r>
                        <a:rPr lang="en-US" altLang="zh-TW" sz="900" dirty="0" smtClean="0"/>
                        <a:t>+</a:t>
                      </a:r>
                    </a:p>
                    <a:p>
                      <a:r>
                        <a:rPr lang="en-US" altLang="zh-TW" sz="900" dirty="0" smtClean="0"/>
                        <a:t>N</a:t>
                      </a:r>
                      <a:r>
                        <a:rPr lang="zh-TW" altLang="en-US" sz="900" dirty="0" smtClean="0"/>
                        <a:t>產業類別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成果摘要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成果應用範疇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需求成熟度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市場成熟度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投資成熟度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製造成熟度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技術成熟度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組織成熟度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科學成熟度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社會貢獻成熟度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創新成熟度綜合評估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創新成熟度平均等級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委員</a:t>
                      </a:r>
                      <a:r>
                        <a:rPr lang="en-US" altLang="zh-TW" sz="900" dirty="0" smtClean="0"/>
                        <a:t>1</a:t>
                      </a:r>
                      <a:r>
                        <a:rPr lang="zh-TW" altLang="en-US" sz="900" dirty="0" smtClean="0"/>
                        <a:t>姓名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意見回覆日期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900" dirty="0" smtClean="0"/>
                        <a:t>委員</a:t>
                      </a:r>
                      <a:r>
                        <a:rPr lang="en-US" altLang="zh-TW" sz="900" dirty="0" smtClean="0"/>
                        <a:t>1</a:t>
                      </a:r>
                      <a:r>
                        <a:rPr lang="zh-TW" altLang="en-US" sz="900" dirty="0" smtClean="0"/>
                        <a:t>市場面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/>
                        <a:t>委員</a:t>
                      </a:r>
                      <a:r>
                        <a:rPr lang="en-US" altLang="zh-TW" sz="900" dirty="0" smtClean="0"/>
                        <a:t>1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/>
                        <a:t>委員</a:t>
                      </a:r>
                      <a:r>
                        <a:rPr lang="en-US" altLang="zh-TW" sz="900" dirty="0" smtClean="0"/>
                        <a:t>1</a:t>
                      </a:r>
                      <a:r>
                        <a:rPr lang="zh-TW" altLang="en-US" sz="900" dirty="0" smtClean="0"/>
                        <a:t>審查</a:t>
                      </a:r>
                      <a:r>
                        <a:rPr lang="en-US" altLang="zh-TW" sz="900" dirty="0" smtClean="0"/>
                        <a:t>3</a:t>
                      </a:r>
                      <a:endParaRPr lang="zh-TW" altLang="en-US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/>
                        <a:t>委員</a:t>
                      </a:r>
                      <a:r>
                        <a:rPr lang="en-US" altLang="zh-TW" sz="900" dirty="0" smtClean="0"/>
                        <a:t>1</a:t>
                      </a:r>
                      <a:r>
                        <a:rPr lang="zh-TW" altLang="en-US" sz="900" dirty="0" smtClean="0"/>
                        <a:t>審查建議</a:t>
                      </a:r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900" dirty="0" smtClean="0"/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endParaRPr lang="zh-TW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900" dirty="0" smtClean="0"/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r>
                        <a:rPr lang="en-US" altLang="zh-TW" sz="900" dirty="0" smtClean="0"/>
                        <a:t>.</a:t>
                      </a:r>
                    </a:p>
                    <a:p>
                      <a:pPr algn="ctr"/>
                      <a:endParaRPr lang="zh-TW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587578"/>
                  </a:ext>
                </a:extLst>
              </a:tr>
              <a:tr h="640665">
                <a:tc>
                  <a:txBody>
                    <a:bodyPr/>
                    <a:lstStyle/>
                    <a:p>
                      <a:endParaRPr lang="en-US" altLang="zh-TW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900" dirty="0" smtClean="0"/>
                    </a:p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53651"/>
                  </a:ext>
                </a:extLst>
              </a:tr>
              <a:tr h="640665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837"/>
                  </a:ext>
                </a:extLst>
              </a:tr>
              <a:tr h="640665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46521"/>
                  </a:ext>
                </a:extLst>
              </a:tr>
              <a:tr h="640665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24023"/>
                  </a:ext>
                </a:extLst>
              </a:tr>
              <a:tr h="640665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22564"/>
                  </a:ext>
                </a:extLst>
              </a:tr>
              <a:tr h="640665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37876"/>
                  </a:ext>
                </a:extLst>
              </a:tr>
              <a:tr h="640665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8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84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委員畫面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0305" y="1703295"/>
            <a:ext cx="4518213" cy="1694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65311" y="1834207"/>
            <a:ext cx="42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委員您好，有關</a:t>
            </a:r>
            <a:r>
              <a:rPr lang="en-US" altLang="zh-TW" dirty="0" smtClean="0"/>
              <a:t>SGSHSRTHTHRHRHRTHRT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您的審查代號登入是</a:t>
            </a:r>
            <a:r>
              <a:rPr lang="en-US" altLang="zh-TW" dirty="0" smtClean="0"/>
              <a:t>XXXX</a:t>
            </a:r>
          </a:p>
          <a:p>
            <a:r>
              <a:rPr lang="zh-TW" altLang="en-US" dirty="0" smtClean="0"/>
              <a:t>審查時間：</a:t>
            </a:r>
            <a:r>
              <a:rPr lang="en-US" altLang="zh-TW" dirty="0" smtClean="0"/>
              <a:t>2020.01.15-2020.01.30</a:t>
            </a:r>
          </a:p>
          <a:p>
            <a:r>
              <a:rPr lang="zh-TW" altLang="en-US" dirty="0" smtClean="0"/>
              <a:t>請注意審查時間</a:t>
            </a:r>
            <a:r>
              <a:rPr lang="en-US" altLang="zh-TW" dirty="0" smtClean="0"/>
              <a:t>~~</a:t>
            </a:r>
          </a:p>
          <a:p>
            <a:r>
              <a:rPr lang="zh-TW" altLang="en-US" dirty="0" smtClean="0"/>
              <a:t>請至</a:t>
            </a:r>
            <a:r>
              <a:rPr lang="en-US" altLang="zh-TW" u="sng" dirty="0" smtClean="0">
                <a:solidFill>
                  <a:srgbClr val="0070C0"/>
                </a:solidFill>
              </a:rPr>
              <a:t>http://VDFGRSHRSHSRTH</a:t>
            </a:r>
            <a:endParaRPr lang="zh-TW" altLang="en-US" u="sng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623" y="1333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信件內容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4729" y="2976283"/>
            <a:ext cx="2492189" cy="362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5" y="3935508"/>
            <a:ext cx="4400470" cy="2573627"/>
          </a:xfrm>
          <a:prstGeom prst="rect">
            <a:avLst/>
          </a:prstGeom>
        </p:spPr>
      </p:pic>
      <p:cxnSp>
        <p:nvCxnSpPr>
          <p:cNvPr id="30" name="直線單箭頭接點 29"/>
          <p:cNvCxnSpPr>
            <a:stCxn id="7" idx="2"/>
            <a:endCxn id="8" idx="0"/>
          </p:cNvCxnSpPr>
          <p:nvPr/>
        </p:nvCxnSpPr>
        <p:spPr>
          <a:xfrm>
            <a:off x="2330824" y="3338430"/>
            <a:ext cx="299716" cy="597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4813511" y="1135815"/>
            <a:ext cx="780465" cy="3787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3454"/>
              </p:ext>
            </p:extLst>
          </p:nvPr>
        </p:nvGraphicFramePr>
        <p:xfrm>
          <a:off x="5705817" y="248777"/>
          <a:ext cx="62979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677">
                  <a:extLst>
                    <a:ext uri="{9D8B030D-6E8A-4147-A177-3AD203B41FA5}">
                      <a16:colId xmlns:a16="http://schemas.microsoft.com/office/drawing/2014/main" val="422406743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75202805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938449446"/>
                    </a:ext>
                  </a:extLst>
                </a:gridCol>
                <a:gridCol w="1819835">
                  <a:extLst>
                    <a:ext uri="{9D8B030D-6E8A-4147-A177-3AD203B41FA5}">
                      <a16:colId xmlns:a16="http://schemas.microsoft.com/office/drawing/2014/main" val="2944796704"/>
                    </a:ext>
                  </a:extLst>
                </a:gridCol>
                <a:gridCol w="1532966">
                  <a:extLst>
                    <a:ext uri="{9D8B030D-6E8A-4147-A177-3AD203B41FA5}">
                      <a16:colId xmlns:a16="http://schemas.microsoft.com/office/drawing/2014/main" val="557457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送出日期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審查期限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類型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主題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審查填寫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5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2020.01.15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2020.01.30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研究</a:t>
                      </a:r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XXXXXXXXXXX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0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2020.01.15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2020.01.30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研究</a:t>
                      </a:r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XXXXXXXXXXX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已送出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6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2020.01.15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2020.01.30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PBL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XXXXXXXXXXX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2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2020.01.15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2020.01.30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社群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XXXXXXXXXXX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點選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59376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10905346" y="994803"/>
            <a:ext cx="788894" cy="362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5" idx="1"/>
            <a:endCxn id="40" idx="3"/>
          </p:cNvCxnSpPr>
          <p:nvPr/>
        </p:nvCxnSpPr>
        <p:spPr>
          <a:xfrm flipH="1">
            <a:off x="8949868" y="1175877"/>
            <a:ext cx="1955478" cy="1157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482252" y="2163850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送出後更改狀態，無法再填寫跟觀看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905346" y="1740830"/>
            <a:ext cx="788894" cy="362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42" idx="1"/>
          </p:cNvCxnSpPr>
          <p:nvPr/>
        </p:nvCxnSpPr>
        <p:spPr>
          <a:xfrm flipH="1">
            <a:off x="10201835" y="1921904"/>
            <a:ext cx="703511" cy="650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350193" y="2558496"/>
            <a:ext cx="6120548" cy="4242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511" y="2594687"/>
            <a:ext cx="3274264" cy="2324469"/>
          </a:xfrm>
          <a:prstGeom prst="rect">
            <a:avLst/>
          </a:prstGeom>
        </p:spPr>
      </p:pic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48378"/>
              </p:ext>
            </p:extLst>
          </p:nvPr>
        </p:nvGraphicFramePr>
        <p:xfrm>
          <a:off x="6353511" y="5179934"/>
          <a:ext cx="3544420" cy="1243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792">
                  <a:extLst>
                    <a:ext uri="{9D8B030D-6E8A-4147-A177-3AD203B41FA5}">
                      <a16:colId xmlns:a16="http://schemas.microsoft.com/office/drawing/2014/main" val="2204780542"/>
                    </a:ext>
                  </a:extLst>
                </a:gridCol>
                <a:gridCol w="2422628">
                  <a:extLst>
                    <a:ext uri="{9D8B030D-6E8A-4147-A177-3AD203B41FA5}">
                      <a16:colId xmlns:a16="http://schemas.microsoft.com/office/drawing/2014/main" val="1185274209"/>
                    </a:ext>
                  </a:extLst>
                </a:gridCol>
              </a:tblGrid>
              <a:tr h="310964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研究資料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11745"/>
                  </a:ext>
                </a:extLst>
              </a:tr>
              <a:tr h="310964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附件資料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12830"/>
                  </a:ext>
                </a:extLst>
              </a:tr>
              <a:tr h="310964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總體審查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7351"/>
                  </a:ext>
                </a:extLst>
              </a:tr>
              <a:tr h="310964"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審查意見填寫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17192"/>
                  </a:ext>
                </a:extLst>
              </a:tr>
            </a:tbl>
          </a:graphicData>
        </a:graphic>
      </p:graphicFrame>
      <p:sp>
        <p:nvSpPr>
          <p:cNvPr id="59" name="圓角矩形 58"/>
          <p:cNvSpPr/>
          <p:nvPr/>
        </p:nvSpPr>
        <p:spPr>
          <a:xfrm>
            <a:off x="8657367" y="6536472"/>
            <a:ext cx="446093" cy="2278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dirty="0" smtClean="0"/>
              <a:t>送出</a:t>
            </a:r>
            <a:endParaRPr lang="zh-TW" altLang="en-US" sz="800" dirty="0"/>
          </a:p>
        </p:txBody>
      </p:sp>
      <p:sp>
        <p:nvSpPr>
          <p:cNvPr id="60" name="圓角矩形 59"/>
          <p:cNvSpPr/>
          <p:nvPr/>
        </p:nvSpPr>
        <p:spPr>
          <a:xfrm>
            <a:off x="7255452" y="6536472"/>
            <a:ext cx="446093" cy="2278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返回</a:t>
            </a:r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55" y="5201750"/>
            <a:ext cx="612697" cy="266172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3794" y="5201750"/>
            <a:ext cx="487145" cy="266172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391" y="5538389"/>
            <a:ext cx="612697" cy="266172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7030" y="5538389"/>
            <a:ext cx="487145" cy="266172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55" y="5848003"/>
            <a:ext cx="612697" cy="266172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3794" y="5848003"/>
            <a:ext cx="487145" cy="266172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6288632" y="4899048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/>
              <a:t>審查</a:t>
            </a:r>
          </a:p>
        </p:txBody>
      </p:sp>
      <p:sp>
        <p:nvSpPr>
          <p:cNvPr id="28" name="矩形 27"/>
          <p:cNvSpPr/>
          <p:nvPr/>
        </p:nvSpPr>
        <p:spPr>
          <a:xfrm>
            <a:off x="6288631" y="5125437"/>
            <a:ext cx="3707621" cy="1374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988929" y="5139812"/>
            <a:ext cx="13190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根據所選的表單做置</a:t>
            </a:r>
            <a:r>
              <a:rPr lang="zh-TW" altLang="en-US" sz="1600" dirty="0">
                <a:solidFill>
                  <a:srgbClr val="FF0000"/>
                </a:solidFill>
              </a:rPr>
              <a:t>換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7970937" y="6519265"/>
            <a:ext cx="446093" cy="2278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暫存</a:t>
            </a:r>
          </a:p>
        </p:txBody>
      </p:sp>
    </p:spTree>
    <p:extLst>
      <p:ext uri="{BB962C8B-B14F-4D97-AF65-F5344CB8AC3E}">
        <p14:creationId xmlns:p14="http://schemas.microsoft.com/office/powerpoint/2010/main" val="14741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 noGrp="1"/>
          </p:cNvSpPr>
          <p:nvPr>
            <p:ph type="title"/>
          </p:nvPr>
        </p:nvSpPr>
        <p:spPr>
          <a:xfrm>
            <a:off x="0" y="14572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96213" y="763057"/>
            <a:ext cx="5178021" cy="6186309"/>
            <a:chOff x="411894" y="1144569"/>
            <a:chExt cx="5178021" cy="6186309"/>
          </a:xfrm>
        </p:grpSpPr>
        <p:sp>
          <p:nvSpPr>
            <p:cNvPr id="8" name="文字方塊 7"/>
            <p:cNvSpPr txBox="1"/>
            <p:nvPr/>
          </p:nvSpPr>
          <p:spPr>
            <a:xfrm>
              <a:off x="411894" y="1698567"/>
              <a:ext cx="517802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 smtClean="0"/>
                <a:t>研究成果主</a:t>
              </a:r>
              <a:r>
                <a:rPr lang="zh-TW" altLang="en-US" sz="2400" dirty="0"/>
                <a:t>題</a:t>
              </a:r>
              <a:r>
                <a:rPr lang="zh-TW" altLang="en-US" sz="2400" dirty="0" smtClean="0"/>
                <a:t>：＿＿＿＿＿＿＿＿＿</a:t>
              </a:r>
              <a:endParaRPr lang="en-US" altLang="zh-TW" sz="2400" dirty="0" smtClean="0"/>
            </a:p>
            <a:p>
              <a:pPr>
                <a:lnSpc>
                  <a:spcPct val="150000"/>
                </a:lnSpc>
              </a:pPr>
              <a:r>
                <a:rPr lang="en-US" altLang="zh-TW" sz="2400" dirty="0" smtClean="0"/>
                <a:t>HIGHER</a:t>
              </a:r>
              <a:r>
                <a:rPr lang="zh-TW" altLang="en-US" sz="2400" dirty="0" smtClean="0"/>
                <a:t>研究導向：　－下拉式選單－</a:t>
              </a:r>
              <a:endParaRPr lang="en-US" altLang="zh-TW" sz="2400" dirty="0" smtClean="0"/>
            </a:p>
            <a:p>
              <a:pPr>
                <a:lnSpc>
                  <a:spcPct val="150000"/>
                </a:lnSpc>
              </a:pPr>
              <a:r>
                <a:rPr lang="zh-TW" altLang="en-US" sz="2400" dirty="0" smtClean="0"/>
                <a:t>所屬產業類別：　     －</a:t>
              </a:r>
              <a:r>
                <a:rPr lang="zh-TW" altLang="en-US" sz="2400" dirty="0"/>
                <a:t>下拉式選單</a:t>
              </a:r>
              <a:r>
                <a:rPr lang="zh-TW" altLang="en-US" sz="2400" dirty="0" smtClean="0"/>
                <a:t>－</a:t>
              </a:r>
              <a:endParaRPr lang="en-US" altLang="zh-TW" sz="2400" dirty="0" smtClean="0"/>
            </a:p>
            <a:p>
              <a:pPr>
                <a:lnSpc>
                  <a:spcPct val="150000"/>
                </a:lnSpc>
              </a:pPr>
              <a:r>
                <a:rPr lang="en-US" altLang="zh-TW" sz="2400" dirty="0" smtClean="0"/>
                <a:t>5+N</a:t>
              </a:r>
              <a:r>
                <a:rPr lang="zh-TW" altLang="en-US" sz="2400" dirty="0" smtClean="0"/>
                <a:t>產業類別 ：          －</a:t>
              </a:r>
              <a:r>
                <a:rPr lang="zh-TW" altLang="en-US" sz="2400" dirty="0"/>
                <a:t>下拉式選單</a:t>
              </a:r>
              <a:r>
                <a:rPr lang="zh-TW" altLang="en-US" sz="2400" dirty="0" smtClean="0"/>
                <a:t>－</a:t>
              </a:r>
              <a:endParaRPr lang="en-US" altLang="zh-TW" sz="2400" dirty="0" smtClean="0"/>
            </a:p>
            <a:p>
              <a:pPr>
                <a:lnSpc>
                  <a:spcPct val="150000"/>
                </a:lnSpc>
              </a:pPr>
              <a:r>
                <a:rPr lang="zh-TW" altLang="en-US" sz="2400" dirty="0" smtClean="0"/>
                <a:t>研究教師姓名：＿</a:t>
              </a:r>
              <a:r>
                <a:rPr lang="zh-TW" altLang="en-US" sz="2400" dirty="0"/>
                <a:t>＿＿＿＿＿＿＿</a:t>
              </a:r>
              <a:r>
                <a:rPr lang="zh-TW" altLang="en-US" sz="2400" dirty="0" smtClean="0"/>
                <a:t>＿</a:t>
              </a:r>
              <a:endParaRPr lang="en-US" altLang="zh-TW" sz="2400" dirty="0" smtClean="0"/>
            </a:p>
            <a:p>
              <a:pPr>
                <a:lnSpc>
                  <a:spcPct val="150000"/>
                </a:lnSpc>
              </a:pPr>
              <a:r>
                <a:rPr lang="zh-TW" altLang="en-US" sz="2400" dirty="0"/>
                <a:t>教師</a:t>
              </a:r>
              <a:r>
                <a:rPr lang="zh-TW" altLang="en-US" sz="2400" dirty="0" smtClean="0"/>
                <a:t>隸屬學院：　     －</a:t>
              </a:r>
              <a:r>
                <a:rPr lang="zh-TW" altLang="en-US" sz="2400" dirty="0"/>
                <a:t>下拉式選單</a:t>
              </a:r>
              <a:r>
                <a:rPr lang="zh-TW" altLang="en-US" sz="2400" dirty="0" smtClean="0"/>
                <a:t>－</a:t>
              </a:r>
              <a:endParaRPr lang="en-US" altLang="zh-TW" sz="2400" dirty="0" smtClean="0"/>
            </a:p>
            <a:p>
              <a:pPr>
                <a:lnSpc>
                  <a:spcPct val="150000"/>
                </a:lnSpc>
              </a:pPr>
              <a:r>
                <a:rPr lang="zh-TW" altLang="en-US" sz="2400" dirty="0" smtClean="0"/>
                <a:t>教師隸屬系所：　    －</a:t>
              </a:r>
              <a:r>
                <a:rPr lang="zh-TW" altLang="en-US" sz="2400" dirty="0"/>
                <a:t>下拉式選單</a:t>
              </a:r>
              <a:r>
                <a:rPr lang="zh-TW" altLang="en-US" sz="2400" dirty="0" smtClean="0"/>
                <a:t>－</a:t>
              </a:r>
              <a:endParaRPr lang="en-US" altLang="zh-TW" sz="2400" dirty="0" smtClean="0"/>
            </a:p>
            <a:p>
              <a:pPr>
                <a:lnSpc>
                  <a:spcPct val="150000"/>
                </a:lnSpc>
              </a:pPr>
              <a:r>
                <a:rPr lang="zh-TW" altLang="en-US" sz="2400" dirty="0" smtClean="0"/>
                <a:t>教師員工編號：＿</a:t>
              </a:r>
              <a:r>
                <a:rPr lang="zh-TW" altLang="en-US" sz="2400" dirty="0"/>
                <a:t>＿＿＿＿＿＿＿＿</a:t>
              </a:r>
              <a:endParaRPr lang="en-US" altLang="zh-TW" sz="2400" dirty="0" smtClean="0"/>
            </a:p>
            <a:p>
              <a:pPr>
                <a:lnSpc>
                  <a:spcPct val="150000"/>
                </a:lnSpc>
              </a:pPr>
              <a:r>
                <a:rPr lang="zh-TW" altLang="en-US" sz="2400" dirty="0" smtClean="0"/>
                <a:t>教師連絡電話：＿</a:t>
              </a:r>
              <a:r>
                <a:rPr lang="zh-TW" altLang="en-US" sz="2400" dirty="0"/>
                <a:t>＿＿＿＿＿＿＿＿</a:t>
              </a:r>
              <a:endParaRPr lang="en-US" altLang="zh-TW" sz="2400" dirty="0" smtClean="0"/>
            </a:p>
            <a:p>
              <a:pPr>
                <a:lnSpc>
                  <a:spcPct val="150000"/>
                </a:lnSpc>
              </a:pPr>
              <a:r>
                <a:rPr lang="zh-TW" altLang="en-US" sz="2400" dirty="0" smtClean="0"/>
                <a:t>教師電子郵件</a:t>
              </a:r>
              <a:r>
                <a:rPr lang="en-US" altLang="zh-TW" sz="2400" dirty="0" smtClean="0"/>
                <a:t> </a:t>
              </a:r>
              <a:r>
                <a:rPr lang="zh-TW" altLang="en-US" sz="2400" dirty="0" smtClean="0"/>
                <a:t>：＿＿＿＿＿＿＿＿＿</a:t>
              </a:r>
              <a:endParaRPr lang="zh-TW" altLang="en-US" sz="2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11894" y="1144569"/>
              <a:ext cx="2339102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lnSpc>
                  <a:spcPct val="150000"/>
                </a:lnSpc>
                <a:defRPr sz="2400"/>
              </a:lvl1pPr>
            </a:lstStyle>
            <a:p>
              <a:r>
                <a:rPr lang="zh-TW" altLang="en-US" dirty="0"/>
                <a:t>基本資料填寫：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930510" y="856504"/>
            <a:ext cx="15760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smtClean="0"/>
              <a:t>Health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 </a:t>
            </a:r>
          </a:p>
          <a:p>
            <a:r>
              <a:rPr lang="en-US" altLang="zh-TW" sz="1100" dirty="0"/>
              <a:t>Intelligent</a:t>
            </a:r>
            <a:r>
              <a:rPr lang="zh-TW" altLang="en-US" sz="1100" dirty="0"/>
              <a:t> </a:t>
            </a:r>
            <a:endParaRPr lang="en-US" altLang="zh-TW" sz="1100" dirty="0"/>
          </a:p>
          <a:p>
            <a:r>
              <a:rPr lang="en-US" altLang="zh-TW" sz="1100" dirty="0" smtClean="0"/>
              <a:t>Green</a:t>
            </a:r>
            <a:r>
              <a:rPr lang="zh-TW" altLang="en-US" sz="1100" dirty="0" smtClean="0"/>
              <a:t> </a:t>
            </a:r>
            <a:endParaRPr lang="en-US" altLang="zh-TW" sz="1100" dirty="0" smtClean="0"/>
          </a:p>
          <a:p>
            <a:r>
              <a:rPr lang="en-US" altLang="zh-TW" sz="1100" dirty="0" smtClean="0"/>
              <a:t>Humanities </a:t>
            </a:r>
            <a:r>
              <a:rPr lang="en-US" altLang="zh-TW" sz="1100" dirty="0"/>
              <a:t>&amp; Creativity</a:t>
            </a:r>
            <a:r>
              <a:rPr lang="zh-TW" altLang="en-US" sz="1100" dirty="0"/>
              <a:t> </a:t>
            </a:r>
            <a:endParaRPr lang="en-US" altLang="zh-TW" sz="1100" dirty="0" smtClean="0"/>
          </a:p>
          <a:p>
            <a:r>
              <a:rPr lang="en-US" altLang="zh-TW" sz="1100" dirty="0" smtClean="0"/>
              <a:t>Emerging</a:t>
            </a:r>
            <a:r>
              <a:rPr lang="zh-TW" altLang="en-US" sz="1100" dirty="0" smtClean="0"/>
              <a:t> </a:t>
            </a:r>
            <a:endParaRPr lang="en-US" altLang="zh-TW" sz="1100" dirty="0" smtClean="0"/>
          </a:p>
          <a:p>
            <a:r>
              <a:rPr lang="en-US" altLang="zh-TW" sz="1100" dirty="0" smtClean="0"/>
              <a:t>Recycle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6665" y="2199519"/>
            <a:ext cx="2582758" cy="330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zh-TW" sz="1100" kern="100" dirty="0"/>
              <a:t>運輸及倉儲</a:t>
            </a:r>
            <a:r>
              <a:rPr lang="zh-TW" altLang="zh-TW" sz="1100" kern="100" dirty="0" smtClean="0"/>
              <a:t>業</a:t>
            </a:r>
            <a:endParaRPr lang="en-US" altLang="zh-TW" sz="1100" kern="100" dirty="0" smtClean="0"/>
          </a:p>
          <a:p>
            <a:pPr algn="just"/>
            <a:r>
              <a:rPr lang="zh-TW" altLang="zh-TW" sz="1100" kern="100" dirty="0"/>
              <a:t>礦業及土石採取業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製造業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電力及燃氣供應業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營建工程業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用水供應及污染整治業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批發及零售業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農、林、漁、牧業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住宿及餐飲業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出版、影音製作、傳播及資通訊服務業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金融及保險業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醫療保健及社會工作服務業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支援服務業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sz="1100" kern="100" dirty="0"/>
              <a:t>專業、科學及技術</a:t>
            </a:r>
            <a:r>
              <a:rPr lang="zh-TW" altLang="zh-TW" sz="1100" kern="100" dirty="0" smtClean="0"/>
              <a:t>服務業</a:t>
            </a:r>
            <a:endParaRPr lang="en-US" altLang="zh-TW" sz="1100" kern="100" dirty="0" smtClean="0"/>
          </a:p>
          <a:p>
            <a:pPr algn="just">
              <a:spcAft>
                <a:spcPts val="0"/>
              </a:spcAft>
            </a:pPr>
            <a:r>
              <a:rPr lang="zh-TW" altLang="zh-TW" sz="1100" kern="100" dirty="0"/>
              <a:t>教育</a:t>
            </a:r>
            <a:r>
              <a:rPr lang="zh-TW" altLang="zh-TW" sz="1100" kern="100" dirty="0" smtClean="0"/>
              <a:t>業</a:t>
            </a:r>
            <a:endParaRPr lang="en-US" altLang="zh-TW" sz="1100" kern="100" dirty="0" smtClean="0"/>
          </a:p>
          <a:p>
            <a:pPr algn="just"/>
            <a:r>
              <a:rPr lang="zh-TW" altLang="zh-TW" sz="1100" kern="100" dirty="0"/>
              <a:t>公共行政及國防；強制性社會安全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不動產業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zh-TW" altLang="zh-TW" sz="1100" kern="100" dirty="0"/>
              <a:t>藝術、娛樂及休閒服務業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zh-TW" sz="1100" kern="100" dirty="0"/>
              <a:t>其他服務業</a:t>
            </a:r>
            <a:r>
              <a:rPr lang="en-US" altLang="zh-TW" sz="1100" kern="100" dirty="0"/>
              <a:t>_______________________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9815804" y="894110"/>
            <a:ext cx="2311851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機電學院機電科技博士班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製造科技研究所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自動化科技研究所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機械工程系(所)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車輛工程系(所)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能源與冷凍空調工程系(所)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智慧自動化工程科(五年制專科部)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6"/>
                </a:solidFill>
              </a:rPr>
              <a:t>電機工程系</a:t>
            </a:r>
            <a:r>
              <a:rPr lang="en-US" altLang="zh-TW" sz="1100" dirty="0">
                <a:solidFill>
                  <a:schemeClr val="accent6"/>
                </a:solidFill>
              </a:rPr>
              <a:t>(</a:t>
            </a:r>
            <a:r>
              <a:rPr lang="zh-TW" altLang="en-US" sz="1100" dirty="0">
                <a:solidFill>
                  <a:schemeClr val="accent6"/>
                </a:solidFill>
              </a:rPr>
              <a:t>所</a:t>
            </a:r>
            <a:r>
              <a:rPr lang="en-US" altLang="zh-TW" sz="1100" dirty="0">
                <a:solidFill>
                  <a:schemeClr val="accent6"/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6"/>
                </a:solidFill>
              </a:rPr>
              <a:t>電子工程系</a:t>
            </a:r>
            <a:r>
              <a:rPr lang="en-US" altLang="zh-TW" sz="1100" dirty="0">
                <a:solidFill>
                  <a:schemeClr val="accent6"/>
                </a:solidFill>
              </a:rPr>
              <a:t>(</a:t>
            </a:r>
            <a:r>
              <a:rPr lang="zh-TW" altLang="en-US" sz="1100" dirty="0">
                <a:solidFill>
                  <a:schemeClr val="accent6"/>
                </a:solidFill>
              </a:rPr>
              <a:t>所</a:t>
            </a:r>
            <a:r>
              <a:rPr lang="en-US" altLang="zh-TW" sz="1100" dirty="0">
                <a:solidFill>
                  <a:schemeClr val="accent6"/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6"/>
                </a:solidFill>
              </a:rPr>
              <a:t>光電工程系</a:t>
            </a:r>
            <a:r>
              <a:rPr lang="en-US" altLang="zh-TW" sz="1100" dirty="0">
                <a:solidFill>
                  <a:schemeClr val="accent6"/>
                </a:solidFill>
              </a:rPr>
              <a:t>(</a:t>
            </a:r>
            <a:r>
              <a:rPr lang="zh-TW" altLang="en-US" sz="1100" dirty="0">
                <a:solidFill>
                  <a:schemeClr val="accent6"/>
                </a:solidFill>
              </a:rPr>
              <a:t>所</a:t>
            </a:r>
            <a:r>
              <a:rPr lang="en-US" altLang="zh-TW" sz="1100" dirty="0">
                <a:solidFill>
                  <a:schemeClr val="accent6"/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6"/>
                </a:solidFill>
              </a:rPr>
              <a:t>資訊工程系</a:t>
            </a:r>
            <a:r>
              <a:rPr lang="en-US" altLang="zh-TW" sz="1100" dirty="0">
                <a:solidFill>
                  <a:schemeClr val="accent6"/>
                </a:solidFill>
              </a:rPr>
              <a:t>(</a:t>
            </a:r>
            <a:r>
              <a:rPr lang="zh-TW" altLang="en-US" sz="1100" dirty="0">
                <a:solidFill>
                  <a:schemeClr val="accent6"/>
                </a:solidFill>
              </a:rPr>
              <a:t>所</a:t>
            </a:r>
            <a:r>
              <a:rPr lang="en-US" altLang="zh-TW" sz="1100" dirty="0" smtClean="0">
                <a:solidFill>
                  <a:schemeClr val="accent6"/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2"/>
                </a:solidFill>
              </a:rPr>
              <a:t>土木工程系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solidFill>
                  <a:schemeClr val="accent2"/>
                </a:solidFill>
              </a:rPr>
              <a:t>分子</a:t>
            </a:r>
            <a:r>
              <a:rPr lang="zh-TW" altLang="en-US" sz="1100" dirty="0">
                <a:solidFill>
                  <a:schemeClr val="accent2"/>
                </a:solidFill>
              </a:rPr>
              <a:t>科學與工程系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solidFill>
                  <a:schemeClr val="accent2"/>
                </a:solidFill>
              </a:rPr>
              <a:t>環境工程</a:t>
            </a:r>
            <a:r>
              <a:rPr lang="zh-TW" altLang="en-US" sz="1100" dirty="0">
                <a:solidFill>
                  <a:schemeClr val="accent2"/>
                </a:solidFill>
              </a:rPr>
              <a:t>與管理研究所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2"/>
                </a:solidFill>
              </a:rPr>
              <a:t>資源工程研究所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2"/>
                </a:solidFill>
              </a:rPr>
              <a:t>材料科學與工程研究所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2"/>
                </a:solidFill>
              </a:rPr>
              <a:t>化學工程與生物科技系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solidFill>
                  <a:schemeClr val="accent2"/>
                </a:solidFill>
              </a:rPr>
              <a:t>材料</a:t>
            </a:r>
            <a:r>
              <a:rPr lang="zh-TW" altLang="en-US" sz="1100" dirty="0">
                <a:solidFill>
                  <a:schemeClr val="accent2"/>
                </a:solidFill>
              </a:rPr>
              <a:t>及資源工程</a:t>
            </a:r>
            <a:r>
              <a:rPr lang="zh-TW" altLang="en-US" sz="1100" dirty="0" smtClean="0">
                <a:solidFill>
                  <a:schemeClr val="accent2"/>
                </a:solidFill>
              </a:rPr>
              <a:t>系</a:t>
            </a:r>
            <a:endParaRPr lang="en-US" altLang="zh-TW" sz="1100" dirty="0" smtClean="0">
              <a:solidFill>
                <a:schemeClr val="accent2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rgbClr val="00B050"/>
                </a:solidFill>
              </a:rPr>
              <a:t>管理學院管理博士班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rgbClr val="00B050"/>
                </a:solidFill>
              </a:rPr>
              <a:t>資訊與財金管理系</a:t>
            </a:r>
            <a:r>
              <a:rPr lang="en-US" altLang="zh-TW" sz="1100" dirty="0">
                <a:solidFill>
                  <a:srgbClr val="00B050"/>
                </a:solidFill>
              </a:rPr>
              <a:t>(</a:t>
            </a:r>
            <a:r>
              <a:rPr lang="zh-TW" altLang="en-US" sz="1100" dirty="0">
                <a:solidFill>
                  <a:srgbClr val="00B050"/>
                </a:solidFill>
              </a:rPr>
              <a:t>所</a:t>
            </a:r>
            <a:r>
              <a:rPr lang="en-US" altLang="zh-TW" sz="1100" dirty="0">
                <a:solidFill>
                  <a:srgbClr val="00B050"/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rgbClr val="00B050"/>
                </a:solidFill>
              </a:rPr>
              <a:t>工業工程與管理系</a:t>
            </a:r>
            <a:r>
              <a:rPr lang="en-US" altLang="zh-TW" sz="1100" dirty="0">
                <a:solidFill>
                  <a:srgbClr val="00B050"/>
                </a:solidFill>
              </a:rPr>
              <a:t>(</a:t>
            </a:r>
            <a:r>
              <a:rPr lang="zh-TW" altLang="en-US" sz="1100" dirty="0">
                <a:solidFill>
                  <a:srgbClr val="00B050"/>
                </a:solidFill>
              </a:rPr>
              <a:t>所</a:t>
            </a:r>
            <a:r>
              <a:rPr lang="en-US" altLang="zh-TW" sz="1100" dirty="0">
                <a:solidFill>
                  <a:srgbClr val="00B050"/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rgbClr val="00B050"/>
                </a:solidFill>
              </a:rPr>
              <a:t>經營管理系</a:t>
            </a:r>
            <a:r>
              <a:rPr lang="en-US" altLang="zh-TW" sz="1100" dirty="0">
                <a:solidFill>
                  <a:srgbClr val="00B050"/>
                </a:solidFill>
              </a:rPr>
              <a:t>(</a:t>
            </a:r>
            <a:r>
              <a:rPr lang="zh-TW" altLang="en-US" sz="1100" dirty="0">
                <a:solidFill>
                  <a:srgbClr val="00B050"/>
                </a:solidFill>
              </a:rPr>
              <a:t>所</a:t>
            </a:r>
            <a:r>
              <a:rPr lang="en-US" altLang="zh-TW" sz="1100" dirty="0">
                <a:solidFill>
                  <a:srgbClr val="00B050"/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1100" dirty="0">
                <a:solidFill>
                  <a:srgbClr val="00B050"/>
                </a:solidFill>
              </a:rPr>
              <a:t>EMBA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1100" dirty="0">
                <a:solidFill>
                  <a:srgbClr val="00B050"/>
                </a:solidFill>
              </a:rPr>
              <a:t>IMBA &amp; </a:t>
            </a:r>
            <a:r>
              <a:rPr lang="en-US" altLang="zh-TW" sz="1100" dirty="0" smtClean="0">
                <a:solidFill>
                  <a:srgbClr val="00B050"/>
                </a:solidFill>
              </a:rPr>
              <a:t>IMFI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設計學院設計博士班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建築系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工業設計</a:t>
            </a:r>
            <a:r>
              <a:rPr lang="zh-TW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系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互動</a:t>
            </a:r>
            <a:r>
              <a:rPr lang="zh-TW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設計系</a:t>
            </a:r>
            <a:r>
              <a:rPr lang="en-US" altLang="zh-TW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zh-TW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所</a:t>
            </a:r>
            <a:r>
              <a:rPr lang="en-US" altLang="zh-TW" sz="11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rgbClr val="C00000"/>
                </a:solidFill>
              </a:rPr>
              <a:t>技術及職業教育研究所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rgbClr val="C00000"/>
                </a:solidFill>
              </a:rPr>
              <a:t>智慧財產權研究所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rgbClr val="C00000"/>
                </a:solidFill>
              </a:rPr>
              <a:t>應用英文系</a:t>
            </a:r>
            <a:r>
              <a:rPr lang="en-US" altLang="zh-TW" sz="1100" dirty="0">
                <a:solidFill>
                  <a:srgbClr val="C00000"/>
                </a:solidFill>
              </a:rPr>
              <a:t>(</a:t>
            </a:r>
            <a:r>
              <a:rPr lang="zh-TW" altLang="en-US" sz="1100" dirty="0">
                <a:solidFill>
                  <a:srgbClr val="C00000"/>
                </a:solidFill>
              </a:rPr>
              <a:t>所</a:t>
            </a:r>
            <a:r>
              <a:rPr lang="en-US" altLang="zh-TW" sz="1100" dirty="0">
                <a:solidFill>
                  <a:srgbClr val="C00000"/>
                </a:solidFill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rgbClr val="C00000"/>
                </a:solidFill>
              </a:rPr>
              <a:t>文化事業發展系</a:t>
            </a:r>
            <a:r>
              <a:rPr lang="en-US" altLang="zh-TW" sz="1100" dirty="0">
                <a:solidFill>
                  <a:srgbClr val="C00000"/>
                </a:solidFill>
              </a:rPr>
              <a:t>(</a:t>
            </a:r>
            <a:r>
              <a:rPr lang="zh-TW" altLang="en-US" sz="1100" dirty="0">
                <a:solidFill>
                  <a:srgbClr val="C00000"/>
                </a:solidFill>
              </a:rPr>
              <a:t>所</a:t>
            </a:r>
            <a:r>
              <a:rPr lang="en-US" altLang="zh-TW" sz="11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8263815" y="4415247"/>
            <a:ext cx="1516762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機電學院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1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電資學院</a:t>
            </a:r>
            <a:endParaRPr lang="en-US" altLang="zh-TW" sz="1100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en-US" sz="11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工程學院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1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管理學院</a:t>
            </a:r>
            <a:endParaRPr lang="en-US" altLang="zh-TW" sz="1100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sz="11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學院</a:t>
            </a:r>
            <a:endParaRPr lang="en-US" altLang="zh-TW" sz="11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人文與社會科學學院</a:t>
            </a:r>
            <a:endParaRPr kumimoji="0" lang="en-US" altLang="zh-TW" sz="11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100" dirty="0" smtClean="0"/>
              <a:t>體育室</a:t>
            </a:r>
            <a:endParaRPr lang="en-US" altLang="zh-TW" sz="1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/>
              <a:t>通識中心</a:t>
            </a:r>
            <a:endParaRPr lang="en-US" altLang="zh-TW" sz="1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/>
              <a:t>師培</a:t>
            </a:r>
            <a:r>
              <a:rPr lang="zh-TW" altLang="en-US" sz="1100" dirty="0"/>
              <a:t>中心</a:t>
            </a:r>
            <a:endParaRPr lang="en-US" altLang="zh-TW" sz="1100" dirty="0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7895887" y="1278082"/>
            <a:ext cx="1947969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「智慧機械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亞洲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矽谷」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綠能科技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生醫產業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國防產業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新農業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循環經濟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/>
              <a:t>「數位國家</a:t>
            </a:r>
            <a:r>
              <a:rPr lang="en-US" altLang="zh-TW" sz="1100" dirty="0"/>
              <a:t>‧</a:t>
            </a:r>
            <a:r>
              <a:rPr lang="zh-TW" altLang="en-US" sz="1100" dirty="0"/>
              <a:t>創新經濟</a:t>
            </a:r>
            <a:r>
              <a:rPr lang="zh-TW" altLang="en-US" sz="1100" dirty="0" smtClean="0"/>
              <a:t>」</a:t>
            </a:r>
            <a:endParaRPr lang="en-US" altLang="zh-TW" sz="1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 smtClean="0"/>
              <a:t>「</a:t>
            </a:r>
            <a:r>
              <a:rPr lang="zh-TW" altLang="en-US" sz="1100" dirty="0"/>
              <a:t>文化創意產業科技創新</a:t>
            </a:r>
            <a:r>
              <a:rPr lang="zh-TW" altLang="en-US" sz="1100" dirty="0" smtClean="0"/>
              <a:t>」</a:t>
            </a:r>
            <a:endParaRPr lang="en-US" altLang="zh-TW" sz="1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1100" dirty="0"/>
              <a:t>「晶片設計與半導體產業」</a:t>
            </a:r>
            <a:endParaRPr lang="en-US" altLang="zh-TW" sz="1100" dirty="0"/>
          </a:p>
        </p:txBody>
      </p:sp>
      <p:sp>
        <p:nvSpPr>
          <p:cNvPr id="37" name="橢圓 36"/>
          <p:cNvSpPr/>
          <p:nvPr/>
        </p:nvSpPr>
        <p:spPr>
          <a:xfrm>
            <a:off x="2680070" y="1892808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680070" y="2463285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678374" y="4133210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678374" y="4698512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678374" y="3028587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535972" y="919191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5473956" y="1873389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110157" y="4122586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9542268" y="847458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732822" y="894110"/>
            <a:ext cx="326130" cy="326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37021" y="6137986"/>
            <a:ext cx="4714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跟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有連動的關係</a:t>
            </a:r>
            <a:r>
              <a:rPr lang="en-US" altLang="zh-TW" dirty="0" smtClean="0">
                <a:solidFill>
                  <a:srgbClr val="FF0000"/>
                </a:solidFill>
              </a:rPr>
              <a:t>~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選擇完後才可以選擇</a:t>
            </a:r>
            <a:r>
              <a:rPr lang="en-US" altLang="zh-TW" dirty="0" smtClean="0">
                <a:solidFill>
                  <a:srgbClr val="FF0000"/>
                </a:solidFill>
              </a:rPr>
              <a:t>5(</a:t>
            </a:r>
            <a:r>
              <a:rPr lang="zh-TW" altLang="en-US" dirty="0" smtClean="0">
                <a:solidFill>
                  <a:srgbClr val="FF0000"/>
                </a:solidFill>
              </a:rPr>
              <a:t>根據學院去區分系所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4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 noGrp="1"/>
          </p:cNvSpPr>
          <p:nvPr>
            <p:ph type="title"/>
          </p:nvPr>
        </p:nvSpPr>
        <p:spPr>
          <a:xfrm>
            <a:off x="0" y="14572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621331" y="914670"/>
            <a:ext cx="5240435" cy="4272841"/>
            <a:chOff x="5658843" y="914670"/>
            <a:chExt cx="5240435" cy="4272841"/>
          </a:xfrm>
        </p:grpSpPr>
        <p:sp>
          <p:nvSpPr>
            <p:cNvPr id="7" name="文字方塊 6"/>
            <p:cNvSpPr txBox="1"/>
            <p:nvPr/>
          </p:nvSpPr>
          <p:spPr>
            <a:xfrm>
              <a:off x="5658843" y="914670"/>
              <a:ext cx="2339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lnSpc>
                  <a:spcPct val="150000"/>
                </a:lnSpc>
                <a:defRPr sz="2400"/>
              </a:lvl1pPr>
            </a:lstStyle>
            <a:p>
              <a:r>
                <a:rPr lang="zh-TW" altLang="en-US" dirty="0"/>
                <a:t>成果相關專利：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670640" y="2199614"/>
              <a:ext cx="5109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/>
                <a:t>專利主題名稱：＿＿＿＿＿＿＿＿＿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658843" y="2753612"/>
              <a:ext cx="5109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/>
                <a:t>專利申請國籍：＿＿＿＿＿＿＿＿＿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658843" y="3324313"/>
              <a:ext cx="2339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/>
                <a:t>專利申請狀況：</a:t>
              </a: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8084189" y="3444189"/>
              <a:ext cx="1399148" cy="461665"/>
              <a:chOff x="8596823" y="4710713"/>
              <a:chExt cx="1399148" cy="46166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596823" y="4754794"/>
                <a:ext cx="281170" cy="2811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887975" y="4710713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 smtClean="0"/>
                  <a:t>已核准</a:t>
                </a:r>
                <a:endParaRPr lang="zh-TW" altLang="en-US" sz="2400" dirty="0"/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9498316" y="3459863"/>
              <a:ext cx="1400962" cy="461665"/>
              <a:chOff x="10459830" y="4726387"/>
              <a:chExt cx="1400962" cy="46166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0459830" y="4779835"/>
                <a:ext cx="281170" cy="2811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752796" y="4726387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 smtClean="0"/>
                  <a:t>申請中</a:t>
                </a:r>
                <a:endParaRPr lang="zh-TW" altLang="en-US" sz="2400" dirty="0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5658843" y="3861608"/>
              <a:ext cx="2339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/>
                <a:t>佐證資料上傳：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350203" y="4031428"/>
              <a:ext cx="1867748" cy="4175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/>
                <a:t>上傳檔案</a:t>
              </a:r>
              <a:endParaRPr lang="zh-TW" altLang="en-US" sz="2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658843" y="1561433"/>
              <a:ext cx="2339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/>
                <a:t>專利相關資訊：</a:t>
              </a:r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8084189" y="1681309"/>
              <a:ext cx="783595" cy="461665"/>
              <a:chOff x="8596823" y="2697963"/>
              <a:chExt cx="783595" cy="46166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8596823" y="2742044"/>
                <a:ext cx="281170" cy="2811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887975" y="269796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 smtClean="0"/>
                  <a:t>有</a:t>
                </a:r>
                <a:endParaRPr lang="zh-TW" altLang="en-US" sz="2400" dirty="0"/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9483337" y="1681309"/>
              <a:ext cx="783595" cy="461665"/>
              <a:chOff x="10046147" y="2697963"/>
              <a:chExt cx="783595" cy="46166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0046147" y="2742044"/>
                <a:ext cx="281170" cy="2811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37299" y="2697963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/>
                  <a:t>無</a:t>
                </a: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864978" y="4769927"/>
              <a:ext cx="1867748" cy="4175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/>
                <a:t>新增資</a:t>
              </a:r>
              <a:r>
                <a:rPr lang="zh-TW" altLang="en-US" sz="2400" dirty="0"/>
                <a:t>料</a:t>
              </a:r>
            </a:p>
          </p:txBody>
        </p:sp>
      </p:grp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12975"/>
              </p:ext>
            </p:extLst>
          </p:nvPr>
        </p:nvGraphicFramePr>
        <p:xfrm>
          <a:off x="406577" y="5340628"/>
          <a:ext cx="6576115" cy="1360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329">
                  <a:extLst>
                    <a:ext uri="{9D8B030D-6E8A-4147-A177-3AD203B41FA5}">
                      <a16:colId xmlns:a16="http://schemas.microsoft.com/office/drawing/2014/main" val="3043814110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206310424"/>
                    </a:ext>
                  </a:extLst>
                </a:gridCol>
                <a:gridCol w="1179980">
                  <a:extLst>
                    <a:ext uri="{9D8B030D-6E8A-4147-A177-3AD203B41FA5}">
                      <a16:colId xmlns:a16="http://schemas.microsoft.com/office/drawing/2014/main" val="2384906536"/>
                    </a:ext>
                  </a:extLst>
                </a:gridCol>
                <a:gridCol w="939445">
                  <a:extLst>
                    <a:ext uri="{9D8B030D-6E8A-4147-A177-3AD203B41FA5}">
                      <a16:colId xmlns:a16="http://schemas.microsoft.com/office/drawing/2014/main" val="4142201260"/>
                    </a:ext>
                  </a:extLst>
                </a:gridCol>
                <a:gridCol w="939445">
                  <a:extLst>
                    <a:ext uri="{9D8B030D-6E8A-4147-A177-3AD203B41FA5}">
                      <a16:colId xmlns:a16="http://schemas.microsoft.com/office/drawing/2014/main" val="1707732241"/>
                    </a:ext>
                  </a:extLst>
                </a:gridCol>
                <a:gridCol w="939445">
                  <a:extLst>
                    <a:ext uri="{9D8B030D-6E8A-4147-A177-3AD203B41FA5}">
                      <a16:colId xmlns:a16="http://schemas.microsoft.com/office/drawing/2014/main" val="439627029"/>
                    </a:ext>
                  </a:extLst>
                </a:gridCol>
                <a:gridCol w="939445">
                  <a:extLst>
                    <a:ext uri="{9D8B030D-6E8A-4147-A177-3AD203B41FA5}">
                      <a16:colId xmlns:a16="http://schemas.microsoft.com/office/drawing/2014/main" val="1176958975"/>
                    </a:ext>
                  </a:extLst>
                </a:gridCol>
              </a:tblGrid>
              <a:tr h="45335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序號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狀況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修改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移除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85744"/>
                  </a:ext>
                </a:extLst>
              </a:tr>
              <a:tr h="4533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Ｘｘｘ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中華民國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申請中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>
                          <a:solidFill>
                            <a:srgbClr val="0070C0"/>
                          </a:solidFill>
                        </a:rPr>
                        <a:t>Ｘｘｘ</a:t>
                      </a:r>
                      <a:endParaRPr lang="zh-TW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  <a:endParaRPr lang="zh-TW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  <a:endParaRPr lang="zh-TW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578693"/>
                  </a:ext>
                </a:extLst>
              </a:tr>
              <a:tr h="4533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…………..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>
                          <a:solidFill>
                            <a:srgbClr val="0070C0"/>
                          </a:solidFill>
                        </a:rPr>
                        <a:t>………….</a:t>
                      </a:r>
                      <a:endParaRPr lang="zh-TW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>
                          <a:solidFill>
                            <a:srgbClr val="0070C0"/>
                          </a:solidFill>
                        </a:rPr>
                        <a:t>…………</a:t>
                      </a:r>
                      <a:endParaRPr lang="zh-TW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>
                          <a:solidFill>
                            <a:srgbClr val="0070C0"/>
                          </a:solidFill>
                        </a:rPr>
                        <a:t>…………</a:t>
                      </a:r>
                      <a:endParaRPr lang="zh-TW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88838"/>
                  </a:ext>
                </a:extLst>
              </a:tr>
            </a:tbl>
          </a:graphicData>
        </a:graphic>
      </p:graphicFrame>
      <p:pic>
        <p:nvPicPr>
          <p:cNvPr id="42" name="圖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805" y="654258"/>
            <a:ext cx="3256754" cy="1886646"/>
          </a:xfrm>
          <a:prstGeom prst="rect">
            <a:avLst/>
          </a:prstGeom>
        </p:spPr>
      </p:pic>
      <p:sp>
        <p:nvSpPr>
          <p:cNvPr id="43" name="橢圓 42"/>
          <p:cNvSpPr/>
          <p:nvPr/>
        </p:nvSpPr>
        <p:spPr>
          <a:xfrm>
            <a:off x="4145167" y="1237835"/>
            <a:ext cx="1347771" cy="1284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5570305" y="1003547"/>
            <a:ext cx="2901342" cy="876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7054462" y="14022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勾選無，呈現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不可填寫狀態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070848" y="4671374"/>
            <a:ext cx="3499458" cy="604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>
            <a:stCxn id="49" idx="2"/>
          </p:cNvCxnSpPr>
          <p:nvPr/>
        </p:nvCxnSpPr>
        <p:spPr>
          <a:xfrm flipH="1">
            <a:off x="797860" y="4973607"/>
            <a:ext cx="1272988" cy="85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-1251" y="4433601"/>
            <a:ext cx="212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點選新增資料後，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表格會新增新的資料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5269386" y="5725181"/>
            <a:ext cx="604567" cy="576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>
            <a:stCxn id="55" idx="7"/>
          </p:cNvCxnSpPr>
          <p:nvPr/>
        </p:nvCxnSpPr>
        <p:spPr>
          <a:xfrm flipV="1">
            <a:off x="5785416" y="3769440"/>
            <a:ext cx="1588558" cy="2040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圖片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29" y="2329004"/>
            <a:ext cx="4426175" cy="3011624"/>
          </a:xfrm>
          <a:prstGeom prst="rect">
            <a:avLst/>
          </a:prstGeom>
        </p:spPr>
      </p:pic>
      <p:sp>
        <p:nvSpPr>
          <p:cNvPr id="88" name="橢圓 87"/>
          <p:cNvSpPr/>
          <p:nvPr/>
        </p:nvSpPr>
        <p:spPr>
          <a:xfrm>
            <a:off x="6199316" y="5804827"/>
            <a:ext cx="604567" cy="576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9" name="直線單箭頭接點 88"/>
          <p:cNvCxnSpPr>
            <a:stCxn id="88" idx="7"/>
          </p:cNvCxnSpPr>
          <p:nvPr/>
        </p:nvCxnSpPr>
        <p:spPr>
          <a:xfrm flipV="1">
            <a:off x="6715346" y="5847032"/>
            <a:ext cx="1023964" cy="42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5180439" y="422799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上傳成功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234553" y="3993999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上傳成功後，一個小提示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3538176" y="4420765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</a:rPr>
              <a:t>重新上傳覆蓋原上傳檔案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0" name="群組 99"/>
          <p:cNvGrpSpPr/>
          <p:nvPr/>
        </p:nvGrpSpPr>
        <p:grpSpPr>
          <a:xfrm>
            <a:off x="8069979" y="5586615"/>
            <a:ext cx="3379071" cy="1055665"/>
            <a:chOff x="8069979" y="5586615"/>
            <a:chExt cx="3379071" cy="1055665"/>
          </a:xfrm>
        </p:grpSpPr>
        <p:sp>
          <p:nvSpPr>
            <p:cNvPr id="92" name="矩形 91"/>
            <p:cNvSpPr/>
            <p:nvPr/>
          </p:nvSpPr>
          <p:spPr>
            <a:xfrm>
              <a:off x="8069979" y="5586615"/>
              <a:ext cx="3379071" cy="1055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8821642" y="568624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是否要刪除資料</a:t>
              </a:r>
              <a:endParaRPr lang="zh-TW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10181230" y="6155209"/>
              <a:ext cx="945205" cy="4175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/>
                <a:t>是</a:t>
              </a:r>
              <a:endParaRPr lang="zh-TW" altLang="en-US" sz="2400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8478094" y="6155209"/>
              <a:ext cx="945205" cy="4175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 noGrp="1"/>
          </p:cNvSpPr>
          <p:nvPr>
            <p:ph type="title"/>
          </p:nvPr>
        </p:nvSpPr>
        <p:spPr>
          <a:xfrm>
            <a:off x="0" y="14572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170813" y="695058"/>
            <a:ext cx="6632459" cy="5058578"/>
            <a:chOff x="202231" y="847458"/>
            <a:chExt cx="6632459" cy="5058578"/>
          </a:xfrm>
        </p:grpSpPr>
        <p:sp>
          <p:nvSpPr>
            <p:cNvPr id="33" name="矩形 32"/>
            <p:cNvSpPr/>
            <p:nvPr/>
          </p:nvSpPr>
          <p:spPr>
            <a:xfrm>
              <a:off x="2627577" y="2931166"/>
              <a:ext cx="281170" cy="281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18729" y="2840919"/>
              <a:ext cx="5661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SCI</a:t>
              </a:r>
              <a:endParaRPr lang="zh-TW" altLang="en-US" sz="24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71154" y="2942772"/>
              <a:ext cx="281170" cy="281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862306" y="2852525"/>
              <a:ext cx="7072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 smtClean="0"/>
                <a:t>SSCI</a:t>
              </a:r>
              <a:endParaRPr lang="zh-TW" altLang="en-US" sz="2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78344" y="2961313"/>
              <a:ext cx="281170" cy="281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969496" y="2871066"/>
              <a:ext cx="412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E</a:t>
              </a:r>
              <a:r>
                <a:rPr lang="en-US" altLang="zh-TW" sz="2400" dirty="0" smtClean="0"/>
                <a:t>I</a:t>
              </a:r>
              <a:endParaRPr lang="zh-TW" altLang="en-US" sz="24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27577" y="3532670"/>
              <a:ext cx="281170" cy="2811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18729" y="3442423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 smtClean="0"/>
                <a:t>研討會</a:t>
              </a:r>
              <a:endParaRPr lang="zh-TW" altLang="en-US" sz="2400" dirty="0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202231" y="847458"/>
              <a:ext cx="6632459" cy="5058578"/>
              <a:chOff x="202231" y="847458"/>
              <a:chExt cx="6632459" cy="5058578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202231" y="847458"/>
                <a:ext cx="5240435" cy="5058578"/>
                <a:chOff x="5658843" y="914670"/>
                <a:chExt cx="5240435" cy="5058578"/>
              </a:xfrm>
            </p:grpSpPr>
            <p:sp>
              <p:nvSpPr>
                <p:cNvPr id="7" name="文字方塊 6"/>
                <p:cNvSpPr txBox="1"/>
                <p:nvPr/>
              </p:nvSpPr>
              <p:spPr>
                <a:xfrm>
                  <a:off x="5658843" y="914670"/>
                  <a:ext cx="2339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>
                    <a:lnSpc>
                      <a:spcPct val="150000"/>
                    </a:lnSpc>
                    <a:defRPr sz="2400"/>
                  </a:lvl1pPr>
                </a:lstStyle>
                <a:p>
                  <a:r>
                    <a:rPr lang="zh-TW" altLang="en-US" dirty="0"/>
                    <a:t>成果</a:t>
                  </a:r>
                  <a:r>
                    <a:rPr lang="zh-TW" altLang="en-US" dirty="0" smtClean="0"/>
                    <a:t>相關論文：</a:t>
                  </a:r>
                  <a:endParaRPr lang="zh-TW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670640" y="2199614"/>
                  <a:ext cx="510909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TW" altLang="en-US" sz="2400" dirty="0" smtClean="0"/>
                    <a:t>論文主題</a:t>
                  </a:r>
                  <a:r>
                    <a:rPr lang="zh-TW" altLang="en-US" sz="2400" dirty="0"/>
                    <a:t>名稱：＿＿＿＿＿＿＿＿＿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5658843" y="2753612"/>
                  <a:ext cx="2339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TW" altLang="en-US" sz="2400" dirty="0" smtClean="0"/>
                    <a:t>學術期刊領</a:t>
                  </a:r>
                  <a:r>
                    <a:rPr lang="zh-TW" altLang="en-US" sz="2400" dirty="0"/>
                    <a:t>域</a:t>
                  </a:r>
                  <a:r>
                    <a:rPr lang="zh-TW" altLang="en-US" sz="2400" dirty="0" smtClean="0"/>
                    <a:t>：</a:t>
                  </a:r>
                  <a:endParaRPr lang="zh-TW" altLang="en-US" sz="2400" dirty="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682760" y="4229117"/>
                  <a:ext cx="2339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TW" altLang="en-US" sz="2400" dirty="0" smtClean="0"/>
                    <a:t>論文申請</a:t>
                  </a:r>
                  <a:r>
                    <a:rPr lang="zh-TW" altLang="en-US" sz="2400" dirty="0"/>
                    <a:t>狀況：</a:t>
                  </a:r>
                </a:p>
              </p:txBody>
            </p:sp>
            <p:grpSp>
              <p:nvGrpSpPr>
                <p:cNvPr id="12" name="群組 11"/>
                <p:cNvGrpSpPr/>
                <p:nvPr/>
              </p:nvGrpSpPr>
              <p:grpSpPr>
                <a:xfrm>
                  <a:off x="8108106" y="4348993"/>
                  <a:ext cx="1399148" cy="461665"/>
                  <a:chOff x="8620740" y="5615517"/>
                  <a:chExt cx="1399148" cy="461665"/>
                </a:xfrm>
              </p:grpSpPr>
              <p:sp>
                <p:nvSpPr>
                  <p:cNvPr id="26" name="矩形 25"/>
                  <p:cNvSpPr/>
                  <p:nvPr/>
                </p:nvSpPr>
                <p:spPr>
                  <a:xfrm>
                    <a:off x="8620740" y="5659598"/>
                    <a:ext cx="281170" cy="28117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400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8911892" y="5615517"/>
                    <a:ext cx="110799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2400" dirty="0" smtClean="0"/>
                      <a:t>已發表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13" name="群組 12"/>
                <p:cNvGrpSpPr/>
                <p:nvPr/>
              </p:nvGrpSpPr>
              <p:grpSpPr>
                <a:xfrm>
                  <a:off x="9522233" y="4364667"/>
                  <a:ext cx="1377045" cy="461665"/>
                  <a:chOff x="10483747" y="5631191"/>
                  <a:chExt cx="1377045" cy="461665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10483747" y="5684639"/>
                    <a:ext cx="281170" cy="28117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400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0752796" y="5631191"/>
                    <a:ext cx="110799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2400" dirty="0" smtClean="0"/>
                      <a:t>審</a:t>
                    </a:r>
                    <a:r>
                      <a:rPr lang="zh-TW" altLang="en-US" sz="2400" dirty="0"/>
                      <a:t>查</a:t>
                    </a:r>
                    <a:r>
                      <a:rPr lang="zh-TW" altLang="en-US" sz="2400" dirty="0" smtClean="0"/>
                      <a:t>中</a:t>
                    </a:r>
                    <a:endParaRPr lang="zh-TW" altLang="en-US" sz="2400" dirty="0"/>
                  </a:p>
                </p:txBody>
              </p:sp>
            </p:grpSp>
            <p:sp>
              <p:nvSpPr>
                <p:cNvPr id="14" name="矩形 13"/>
                <p:cNvSpPr/>
                <p:nvPr/>
              </p:nvSpPr>
              <p:spPr>
                <a:xfrm>
                  <a:off x="5682760" y="4766412"/>
                  <a:ext cx="2339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TW" altLang="en-US" sz="2400" dirty="0"/>
                    <a:t>佐證資料上傳：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8374120" y="4936232"/>
                  <a:ext cx="1867748" cy="4175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 smtClean="0"/>
                    <a:t>上傳檔案</a:t>
                  </a:r>
                  <a:endParaRPr lang="zh-TW" altLang="en-US" sz="2400" dirty="0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658843" y="1561433"/>
                  <a:ext cx="2339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TW" altLang="en-US" sz="2400" dirty="0" smtClean="0"/>
                    <a:t>論文相關</a:t>
                  </a:r>
                  <a:r>
                    <a:rPr lang="zh-TW" altLang="en-US" sz="2400" dirty="0"/>
                    <a:t>資訊：</a:t>
                  </a:r>
                </a:p>
              </p:txBody>
            </p:sp>
            <p:grpSp>
              <p:nvGrpSpPr>
                <p:cNvPr id="17" name="群組 16"/>
                <p:cNvGrpSpPr/>
                <p:nvPr/>
              </p:nvGrpSpPr>
              <p:grpSpPr>
                <a:xfrm>
                  <a:off x="8084189" y="1681309"/>
                  <a:ext cx="783595" cy="461665"/>
                  <a:chOff x="8596823" y="2697963"/>
                  <a:chExt cx="783595" cy="461665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8596823" y="2742044"/>
                    <a:ext cx="281170" cy="28117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400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8887975" y="269796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2400" dirty="0" smtClean="0"/>
                      <a:t>有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18" name="群組 17"/>
                <p:cNvGrpSpPr/>
                <p:nvPr/>
              </p:nvGrpSpPr>
              <p:grpSpPr>
                <a:xfrm>
                  <a:off x="9483337" y="1681309"/>
                  <a:ext cx="783595" cy="461665"/>
                  <a:chOff x="10046147" y="2697963"/>
                  <a:chExt cx="783595" cy="461665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10046147" y="2742044"/>
                    <a:ext cx="281170" cy="28117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400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10337299" y="269796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2400" dirty="0"/>
                      <a:t>無</a:t>
                    </a:r>
                  </a:p>
                </p:txBody>
              </p:sp>
            </p:grpSp>
            <p:sp>
              <p:nvSpPr>
                <p:cNvPr id="19" name="矩形 18"/>
                <p:cNvSpPr/>
                <p:nvPr/>
              </p:nvSpPr>
              <p:spPr>
                <a:xfrm>
                  <a:off x="7906741" y="5555664"/>
                  <a:ext cx="1867748" cy="41758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 smtClean="0"/>
                    <a:t>新增資</a:t>
                  </a:r>
                  <a:r>
                    <a:rPr lang="zh-TW" altLang="en-US" sz="2400" dirty="0"/>
                    <a:t>料</a:t>
                  </a:r>
                </a:p>
              </p:txBody>
            </p:sp>
          </p:grpSp>
          <p:sp>
            <p:nvSpPr>
              <p:cNvPr id="41" name="矩形 40"/>
              <p:cNvSpPr/>
              <p:nvPr/>
            </p:nvSpPr>
            <p:spPr>
              <a:xfrm>
                <a:off x="4142047" y="3546927"/>
                <a:ext cx="281170" cy="2811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433199" y="3456680"/>
                <a:ext cx="17235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2400" dirty="0" smtClean="0"/>
                  <a:t>其他</a:t>
                </a:r>
                <a:r>
                  <a:rPr lang="en-US" altLang="zh-TW" sz="2400" dirty="0" smtClean="0"/>
                  <a:t>______</a:t>
                </a:r>
                <a:endParaRPr lang="zh-TW" altLang="en-US" sz="2400" dirty="0"/>
              </a:p>
            </p:txBody>
          </p:sp>
          <p:grpSp>
            <p:nvGrpSpPr>
              <p:cNvPr id="2" name="群組 1"/>
              <p:cNvGrpSpPr/>
              <p:nvPr/>
            </p:nvGrpSpPr>
            <p:grpSpPr>
              <a:xfrm>
                <a:off x="5457645" y="4289821"/>
                <a:ext cx="1377045" cy="461665"/>
                <a:chOff x="5876745" y="4357033"/>
                <a:chExt cx="1377045" cy="461665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876745" y="4447280"/>
                  <a:ext cx="281170" cy="28117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145794" y="4357033"/>
                  <a:ext cx="11079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400" dirty="0" smtClean="0"/>
                    <a:t>撰寫中</a:t>
                  </a:r>
                  <a:endParaRPr lang="zh-TW" altLang="en-US" sz="2400" dirty="0"/>
                </a:p>
              </p:txBody>
            </p:sp>
          </p:grpSp>
        </p:grp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11450"/>
              </p:ext>
            </p:extLst>
          </p:nvPr>
        </p:nvGraphicFramePr>
        <p:xfrm>
          <a:off x="251678" y="5871509"/>
          <a:ext cx="6576115" cy="906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329">
                  <a:extLst>
                    <a:ext uri="{9D8B030D-6E8A-4147-A177-3AD203B41FA5}">
                      <a16:colId xmlns:a16="http://schemas.microsoft.com/office/drawing/2014/main" val="1825286428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766672547"/>
                    </a:ext>
                  </a:extLst>
                </a:gridCol>
                <a:gridCol w="1179980">
                  <a:extLst>
                    <a:ext uri="{9D8B030D-6E8A-4147-A177-3AD203B41FA5}">
                      <a16:colId xmlns:a16="http://schemas.microsoft.com/office/drawing/2014/main" val="3936775942"/>
                    </a:ext>
                  </a:extLst>
                </a:gridCol>
                <a:gridCol w="939445">
                  <a:extLst>
                    <a:ext uri="{9D8B030D-6E8A-4147-A177-3AD203B41FA5}">
                      <a16:colId xmlns:a16="http://schemas.microsoft.com/office/drawing/2014/main" val="2353213599"/>
                    </a:ext>
                  </a:extLst>
                </a:gridCol>
                <a:gridCol w="939445">
                  <a:extLst>
                    <a:ext uri="{9D8B030D-6E8A-4147-A177-3AD203B41FA5}">
                      <a16:colId xmlns:a16="http://schemas.microsoft.com/office/drawing/2014/main" val="869453153"/>
                    </a:ext>
                  </a:extLst>
                </a:gridCol>
                <a:gridCol w="939445">
                  <a:extLst>
                    <a:ext uri="{9D8B030D-6E8A-4147-A177-3AD203B41FA5}">
                      <a16:colId xmlns:a16="http://schemas.microsoft.com/office/drawing/2014/main" val="1195663404"/>
                    </a:ext>
                  </a:extLst>
                </a:gridCol>
                <a:gridCol w="939445">
                  <a:extLst>
                    <a:ext uri="{9D8B030D-6E8A-4147-A177-3AD203B41FA5}">
                      <a16:colId xmlns:a16="http://schemas.microsoft.com/office/drawing/2014/main" val="1473085977"/>
                    </a:ext>
                  </a:extLst>
                </a:gridCol>
              </a:tblGrid>
              <a:tr h="45335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序號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領域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狀況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檢視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修改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移除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54823"/>
                  </a:ext>
                </a:extLst>
              </a:tr>
              <a:tr h="45335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Ｘｘｘ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已發表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>
                          <a:solidFill>
                            <a:srgbClr val="0070C0"/>
                          </a:solidFill>
                        </a:rPr>
                        <a:t>Ｘｘｘ</a:t>
                      </a:r>
                      <a:endParaRPr lang="zh-TW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  <a:endParaRPr lang="zh-TW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>
                          <a:solidFill>
                            <a:srgbClr val="0070C0"/>
                          </a:solidFill>
                        </a:rPr>
                        <a:t>點選</a:t>
                      </a:r>
                      <a:endParaRPr lang="zh-TW" altLang="en-US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57377"/>
                  </a:ext>
                </a:extLst>
              </a:tr>
            </a:tbl>
          </a:graphicData>
        </a:graphic>
      </p:graphicFrame>
      <p:pic>
        <p:nvPicPr>
          <p:cNvPr id="119" name="圖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712" y="695058"/>
            <a:ext cx="3302763" cy="2525816"/>
          </a:xfrm>
          <a:prstGeom prst="rect">
            <a:avLst/>
          </a:prstGeom>
        </p:spPr>
      </p:pic>
      <p:sp>
        <p:nvSpPr>
          <p:cNvPr id="120" name="橢圓 119"/>
          <p:cNvSpPr/>
          <p:nvPr/>
        </p:nvSpPr>
        <p:spPr>
          <a:xfrm>
            <a:off x="3629366" y="1019632"/>
            <a:ext cx="1347771" cy="1284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單箭頭接點 120"/>
          <p:cNvCxnSpPr/>
          <p:nvPr/>
        </p:nvCxnSpPr>
        <p:spPr>
          <a:xfrm flipV="1">
            <a:off x="5054504" y="1662104"/>
            <a:ext cx="3261961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6048588" y="936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勾選無，呈現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不可填寫狀態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4685671" y="489339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上傳成功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4739785" y="4659395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</a:rPr>
              <a:t>上傳成功後，一個小提示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3043408" y="5086161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</a:rPr>
              <a:t>重新上傳覆蓋原上傳檔案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橢圓 129"/>
          <p:cNvSpPr/>
          <p:nvPr/>
        </p:nvSpPr>
        <p:spPr>
          <a:xfrm>
            <a:off x="6032810" y="6241260"/>
            <a:ext cx="604567" cy="576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1" name="直線單箭頭接點 130"/>
          <p:cNvCxnSpPr>
            <a:stCxn id="130" idx="7"/>
          </p:cNvCxnSpPr>
          <p:nvPr/>
        </p:nvCxnSpPr>
        <p:spPr>
          <a:xfrm flipV="1">
            <a:off x="6548840" y="6324865"/>
            <a:ext cx="1614085" cy="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群組 131"/>
          <p:cNvGrpSpPr/>
          <p:nvPr/>
        </p:nvGrpSpPr>
        <p:grpSpPr>
          <a:xfrm>
            <a:off x="8240157" y="5706754"/>
            <a:ext cx="3379071" cy="1055665"/>
            <a:chOff x="8069979" y="5586615"/>
            <a:chExt cx="3379071" cy="1055665"/>
          </a:xfrm>
        </p:grpSpPr>
        <p:sp>
          <p:nvSpPr>
            <p:cNvPr id="133" name="矩形 132"/>
            <p:cNvSpPr/>
            <p:nvPr/>
          </p:nvSpPr>
          <p:spPr>
            <a:xfrm>
              <a:off x="8069979" y="5586615"/>
              <a:ext cx="3379071" cy="1055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8821642" y="568624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是否要刪除資料</a:t>
              </a:r>
              <a:endParaRPr lang="zh-TW" altLang="en-US" dirty="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0181230" y="6155209"/>
              <a:ext cx="945205" cy="4175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/>
                <a:t>是</a:t>
              </a:r>
              <a:endParaRPr lang="zh-TW" altLang="en-US" sz="240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8478094" y="6155209"/>
              <a:ext cx="945205" cy="4175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/>
                <a:t>否</a:t>
              </a:r>
            </a:p>
          </p:txBody>
        </p:sp>
      </p:grpSp>
      <p:sp>
        <p:nvSpPr>
          <p:cNvPr id="215" name="橢圓 214"/>
          <p:cNvSpPr/>
          <p:nvPr/>
        </p:nvSpPr>
        <p:spPr>
          <a:xfrm>
            <a:off x="5060489" y="6121159"/>
            <a:ext cx="714306" cy="681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6" name="直線單箭頭接點 215"/>
          <p:cNvCxnSpPr>
            <a:stCxn id="215" idx="7"/>
          </p:cNvCxnSpPr>
          <p:nvPr/>
        </p:nvCxnSpPr>
        <p:spPr>
          <a:xfrm flipV="1">
            <a:off x="5670187" y="4219301"/>
            <a:ext cx="2378505" cy="200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圖片 2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090" y="3304429"/>
            <a:ext cx="2899816" cy="22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 txBox="1">
            <a:spLocks noGrp="1"/>
          </p:cNvSpPr>
          <p:nvPr>
            <p:ph type="title"/>
          </p:nvPr>
        </p:nvSpPr>
        <p:spPr>
          <a:xfrm>
            <a:off x="0" y="14572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5284" y="1017787"/>
            <a:ext cx="1467068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zh-TW" altLang="en-US" sz="2000" dirty="0" smtClean="0"/>
              <a:t>成果介紹：</a:t>
            </a:r>
            <a:endParaRPr lang="zh-TW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412376" y="2223247"/>
            <a:ext cx="3293209" cy="1228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5283" y="1618422"/>
            <a:ext cx="2492990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zh-TW" altLang="en-US" sz="2000" dirty="0" smtClean="0"/>
              <a:t>成果技術摘要說明：</a:t>
            </a:r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12376" y="3993484"/>
            <a:ext cx="3293209" cy="1151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15095" y="3360893"/>
            <a:ext cx="3262432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zh-TW" altLang="en-US" sz="2000" dirty="0" smtClean="0"/>
              <a:t>應用範圍及產業效益評估：</a:t>
            </a:r>
            <a:endParaRPr lang="zh-TW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42082"/>
              </p:ext>
            </p:extLst>
          </p:nvPr>
        </p:nvGraphicFramePr>
        <p:xfrm>
          <a:off x="4111253" y="1055461"/>
          <a:ext cx="4554560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946">
                  <a:extLst>
                    <a:ext uri="{9D8B030D-6E8A-4147-A177-3AD203B41FA5}">
                      <a16:colId xmlns:a16="http://schemas.microsoft.com/office/drawing/2014/main" val="4256898877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17695396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76921069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1123361324"/>
                    </a:ext>
                  </a:extLst>
                </a:gridCol>
                <a:gridCol w="1165414">
                  <a:extLst>
                    <a:ext uri="{9D8B030D-6E8A-4147-A177-3AD203B41FA5}">
                      <a16:colId xmlns:a16="http://schemas.microsoft.com/office/drawing/2014/main" val="3914271356"/>
                    </a:ext>
                  </a:extLst>
                </a:gridCol>
              </a:tblGrid>
              <a:tr h="189604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需求成熟度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市場成熟度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投資成熟度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製造成熟度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49151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1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發現需求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潛在商機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研發探究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製造分析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503139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2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需求確認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市場分析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自籌款項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製程評估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30716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3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功能預期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市場預測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創業投資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實驗試做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31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4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量產預期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客群確認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政府投資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組件製造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090520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5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質量確認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成效分析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產學投資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原型製造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948636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6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需求驗證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競爭分析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天使投資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量產評估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52035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7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資源挹注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價值創造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投資機構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試少量產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50081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8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需求延續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服務模式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私募基金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全速量產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1832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9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需求成熟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商業模式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國際財團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品質管控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0185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技術成熟度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組織成熟度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科學成熟度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社會貢獻成熟度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049216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1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創意發現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組織目標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CCFF">
                        <a:alpha val="8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科學發想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問題評調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41250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2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構想產生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體系建立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CCFF">
                        <a:alpha val="8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文獻探究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影響評估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0081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3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構想驗證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團隊形成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CCFF">
                        <a:alpha val="8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觀察理解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方案試擬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76322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4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基礎技術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關鍵人物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CCFF">
                        <a:alpha val="8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概念假設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初步測試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526240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5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技術整合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團隊整合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CCFF">
                        <a:alpha val="8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系統模擬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試點驗證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92909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6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原型製作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組織試行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CCFF">
                        <a:alpha val="8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產品試作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利益驗修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15468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7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應用測試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經營運作</a:t>
                      </a:r>
                      <a:endParaRPr lang="en-US" altLang="zh-TW" sz="1100" dirty="0" smtClean="0"/>
                    </a:p>
                  </a:txBody>
                  <a:tcPr>
                    <a:solidFill>
                      <a:srgbClr val="FFCCFF">
                        <a:alpha val="8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科學驗證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場域示範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13480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8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系統驗證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效能管控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CCFF">
                        <a:alpha val="8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理論確定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成效反饋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439874"/>
                  </a:ext>
                </a:extLst>
              </a:tr>
              <a:tr h="1896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LEVEL</a:t>
                      </a:r>
                      <a:r>
                        <a:rPr lang="zh-TW" altLang="en-US" sz="1100" dirty="0" smtClean="0"/>
                        <a:t> </a:t>
                      </a:r>
                      <a:r>
                        <a:rPr lang="en-US" altLang="zh-TW" sz="1100" dirty="0" smtClean="0"/>
                        <a:t>9</a:t>
                      </a:r>
                      <a:endParaRPr lang="zh-TW" altLang="en-US" sz="11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技術成熟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組織改造</a:t>
                      </a:r>
                      <a:endParaRPr lang="zh-TW" altLang="en-US" sz="1100" dirty="0"/>
                    </a:p>
                  </a:txBody>
                  <a:tcPr>
                    <a:solidFill>
                      <a:srgbClr val="FFCCFF">
                        <a:alpha val="8274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衝擊影響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問題解決</a:t>
                      </a:r>
                      <a:endParaRPr lang="zh-TW" altLang="en-US" sz="1100" dirty="0"/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9976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1545983" y="5259506"/>
            <a:ext cx="1506071" cy="416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上傳檔案</a:t>
            </a:r>
            <a:endParaRPr lang="zh-TW" altLang="en-US" sz="1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708" y="5217574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zh-TW" altLang="en-US" sz="1600" dirty="0" smtClean="0"/>
              <a:t>成果照</a:t>
            </a:r>
            <a:r>
              <a:rPr lang="zh-TW" altLang="en-US" sz="1600" dirty="0"/>
              <a:t>片</a:t>
            </a:r>
            <a:r>
              <a:rPr lang="zh-TW" altLang="en-US" sz="1600" dirty="0" smtClean="0"/>
              <a:t>上</a:t>
            </a:r>
            <a:r>
              <a:rPr lang="zh-TW" altLang="en-US" sz="1600" dirty="0"/>
              <a:t>傳</a:t>
            </a:r>
            <a:r>
              <a:rPr lang="zh-TW" altLang="en-US" sz="1600" dirty="0" smtClean="0"/>
              <a:t>：</a:t>
            </a:r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1545983" y="6145206"/>
            <a:ext cx="1506071" cy="416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上傳檔案</a:t>
            </a:r>
            <a:endParaRPr lang="zh-TW" altLang="en-US" sz="1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708" y="6110275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zh-TW" altLang="en-US" sz="1600" dirty="0" smtClean="0"/>
              <a:t>成果影片上</a:t>
            </a:r>
            <a:r>
              <a:rPr lang="zh-TW" altLang="en-US" sz="1600" dirty="0"/>
              <a:t>傳</a:t>
            </a:r>
            <a:r>
              <a:rPr lang="zh-TW" altLang="en-US" sz="1600" dirty="0" smtClean="0"/>
              <a:t>：</a:t>
            </a:r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556279" y="5679748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50000"/>
                  </a:schemeClr>
                </a:solidFill>
              </a:rPr>
              <a:t>重新上傳覆蓋原上傳檔案</a:t>
            </a:r>
            <a:endParaRPr lang="zh-TW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556279" y="6571940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50000"/>
                  </a:schemeClr>
                </a:solidFill>
              </a:rPr>
              <a:t>重新上傳覆蓋原上傳檔案</a:t>
            </a:r>
            <a:endParaRPr lang="zh-TW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042213" y="549585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u="sng" dirty="0" smtClean="0">
                <a:solidFill>
                  <a:srgbClr val="0070C0"/>
                </a:solidFill>
              </a:rPr>
              <a:t>檢視上傳檔案</a:t>
            </a:r>
            <a:endParaRPr lang="zh-TW" altLang="en-US" sz="800" u="sng" dirty="0">
              <a:solidFill>
                <a:srgbClr val="0070C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042213" y="637100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u="sng" dirty="0" smtClean="0">
                <a:solidFill>
                  <a:srgbClr val="0070C0"/>
                </a:solidFill>
              </a:rPr>
              <a:t>檢視上傳檔案</a:t>
            </a:r>
            <a:endParaRPr lang="zh-TW" altLang="en-US" sz="800" u="sng" dirty="0">
              <a:solidFill>
                <a:srgbClr val="0070C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46" y="864516"/>
            <a:ext cx="3399380" cy="3018605"/>
          </a:xfrm>
          <a:prstGeom prst="rect">
            <a:avLst/>
          </a:prstGeom>
        </p:spPr>
      </p:pic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25429"/>
              </p:ext>
            </p:extLst>
          </p:nvPr>
        </p:nvGraphicFramePr>
        <p:xfrm>
          <a:off x="8980480" y="3900179"/>
          <a:ext cx="3030546" cy="2832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182">
                  <a:extLst>
                    <a:ext uri="{9D8B030D-6E8A-4147-A177-3AD203B41FA5}">
                      <a16:colId xmlns:a16="http://schemas.microsoft.com/office/drawing/2014/main" val="2671781568"/>
                    </a:ext>
                  </a:extLst>
                </a:gridCol>
                <a:gridCol w="1010182">
                  <a:extLst>
                    <a:ext uri="{9D8B030D-6E8A-4147-A177-3AD203B41FA5}">
                      <a16:colId xmlns:a16="http://schemas.microsoft.com/office/drawing/2014/main" val="1560912693"/>
                    </a:ext>
                  </a:extLst>
                </a:gridCol>
                <a:gridCol w="1010182">
                  <a:extLst>
                    <a:ext uri="{9D8B030D-6E8A-4147-A177-3AD203B41FA5}">
                      <a16:colId xmlns:a16="http://schemas.microsoft.com/office/drawing/2014/main" val="4156406310"/>
                    </a:ext>
                  </a:extLst>
                </a:gridCol>
              </a:tblGrid>
              <a:tr h="7765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1-4</a:t>
                      </a:r>
                      <a:r>
                        <a:rPr lang="zh-TW" altLang="en-US" sz="1600" dirty="0" smtClean="0"/>
                        <a:t>級</a:t>
                      </a:r>
                      <a:endParaRPr lang="en-US" altLang="zh-TW" sz="1600" dirty="0" smtClean="0"/>
                    </a:p>
                    <a:p>
                      <a:pPr algn="ctr"/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未滿</a:t>
                      </a:r>
                      <a:r>
                        <a:rPr lang="en-US" altLang="zh-TW" sz="1600" dirty="0" smtClean="0"/>
                        <a:t>4</a:t>
                      </a:r>
                      <a:r>
                        <a:rPr lang="zh-TW" altLang="en-US" sz="1600" dirty="0" smtClean="0"/>
                        <a:t>級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pPr algn="ctr"/>
                      <a:r>
                        <a:rPr lang="zh-TW" altLang="en-US" sz="1600" dirty="0" smtClean="0"/>
                        <a:t>低成熟度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4-7</a:t>
                      </a:r>
                      <a:r>
                        <a:rPr lang="zh-TW" altLang="en-US" sz="1600" dirty="0" smtClean="0"/>
                        <a:t>級</a:t>
                      </a:r>
                      <a:endParaRPr lang="en-US" altLang="zh-TW" sz="1600" dirty="0" smtClean="0"/>
                    </a:p>
                    <a:p>
                      <a:pPr algn="ctr"/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未滿</a:t>
                      </a:r>
                      <a:r>
                        <a:rPr lang="en-US" altLang="zh-TW" sz="1600" dirty="0" smtClean="0"/>
                        <a:t>7</a:t>
                      </a:r>
                      <a:r>
                        <a:rPr lang="zh-TW" altLang="en-US" sz="1600" dirty="0" smtClean="0"/>
                        <a:t>級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pPr algn="ctr"/>
                      <a:r>
                        <a:rPr lang="zh-TW" altLang="en-US" sz="1600" dirty="0" smtClean="0"/>
                        <a:t>中成熟度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7-9</a:t>
                      </a:r>
                      <a:r>
                        <a:rPr lang="zh-TW" altLang="en-US" sz="1600" dirty="0" smtClean="0"/>
                        <a:t>級</a:t>
                      </a:r>
                      <a:endParaRPr lang="en-US" altLang="zh-TW" sz="1600" dirty="0" smtClean="0"/>
                    </a:p>
                    <a:p>
                      <a:pPr algn="ctr"/>
                      <a:r>
                        <a:rPr lang="en-US" altLang="zh-TW" sz="1600" dirty="0" smtClean="0"/>
                        <a:t>(7</a:t>
                      </a:r>
                      <a:r>
                        <a:rPr lang="zh-TW" altLang="en-US" sz="1600" dirty="0" smtClean="0"/>
                        <a:t>級以上</a:t>
                      </a:r>
                      <a:r>
                        <a:rPr lang="en-US" altLang="zh-TW" sz="1600" dirty="0" smtClean="0"/>
                        <a:t>)</a:t>
                      </a:r>
                    </a:p>
                    <a:p>
                      <a:pPr algn="ctr"/>
                      <a:r>
                        <a:rPr lang="zh-TW" altLang="en-US" sz="1600" dirty="0" smtClean="0"/>
                        <a:t>高成熟度</a:t>
                      </a:r>
                      <a:endParaRPr lang="en-US" altLang="zh-TW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11569"/>
                  </a:ext>
                </a:extLst>
              </a:tr>
              <a:tr h="172711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創新成熟度綜合評估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84066"/>
                  </a:ext>
                </a:extLst>
              </a:tr>
              <a:tr h="704206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</a:t>
                      </a:r>
                      <a:r>
                        <a:rPr lang="zh-TW" altLang="en-US" sz="1600" dirty="0" smtClean="0"/>
                        <a:t>成熟度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44292"/>
                  </a:ext>
                </a:extLst>
              </a:tr>
              <a:tr h="32198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創新成熟度平均等級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87754"/>
                  </a:ext>
                </a:extLst>
              </a:tr>
              <a:tr h="63440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X.XX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99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706836"/>
            <a:ext cx="3045922" cy="4559273"/>
          </a:xfrm>
          <a:prstGeom prst="rect">
            <a:avLst/>
          </a:prstGeom>
        </p:spPr>
      </p:pic>
      <p:sp>
        <p:nvSpPr>
          <p:cNvPr id="5" name="標題 3"/>
          <p:cNvSpPr txBox="1">
            <a:spLocks noGrp="1"/>
          </p:cNvSpPr>
          <p:nvPr>
            <p:ph type="title"/>
          </p:nvPr>
        </p:nvSpPr>
        <p:spPr>
          <a:xfrm>
            <a:off x="0" y="14572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69845" y="5658703"/>
            <a:ext cx="945205" cy="417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送出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4268561" y="5293306"/>
            <a:ext cx="1347771" cy="1284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517723" y="5861001"/>
            <a:ext cx="657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 smtClean="0">
                <a:solidFill>
                  <a:srgbClr val="FF0000"/>
                </a:solidFill>
              </a:rPr>
              <a:t>送出後會有一個彈跳視窗，說明此資料應用的相關文字同意書。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just"/>
            <a:r>
              <a:rPr lang="zh-TW" altLang="en-US" dirty="0" smtClean="0">
                <a:solidFill>
                  <a:srgbClr val="FF0000"/>
                </a:solidFill>
              </a:rPr>
              <a:t>閱讀完後確認打勾後才可以再次送出。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72" y="847458"/>
            <a:ext cx="2804485" cy="4858758"/>
          </a:xfrm>
          <a:prstGeom prst="rect">
            <a:avLst/>
          </a:prstGeom>
        </p:spPr>
      </p:pic>
      <p:sp>
        <p:nvSpPr>
          <p:cNvPr id="22" name="橢圓 21"/>
          <p:cNvSpPr/>
          <p:nvPr/>
        </p:nvSpPr>
        <p:spPr>
          <a:xfrm>
            <a:off x="7613228" y="4333875"/>
            <a:ext cx="1347771" cy="561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610954" y="5139954"/>
            <a:ext cx="1347771" cy="561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0570122" y="2660457"/>
            <a:ext cx="168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隨調整而改變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接點 25"/>
          <p:cNvCxnSpPr>
            <a:stCxn id="22" idx="6"/>
            <a:endCxn id="24" idx="1"/>
          </p:cNvCxnSpPr>
          <p:nvPr/>
        </p:nvCxnSpPr>
        <p:spPr>
          <a:xfrm flipV="1">
            <a:off x="8960999" y="2845123"/>
            <a:ext cx="1609123" cy="17697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6"/>
            <a:endCxn id="24" idx="1"/>
          </p:cNvCxnSpPr>
          <p:nvPr/>
        </p:nvCxnSpPr>
        <p:spPr>
          <a:xfrm flipV="1">
            <a:off x="8958725" y="2845123"/>
            <a:ext cx="1611397" cy="2575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555976" y="3248162"/>
            <a:ext cx="168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由填寫的均值決定。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429" y="1153760"/>
            <a:ext cx="3381959" cy="386831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88012" y="5658702"/>
            <a:ext cx="945205" cy="417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暫存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2597665" y="5327321"/>
            <a:ext cx="1347771" cy="1284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9361" y="5454054"/>
            <a:ext cx="2355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 smtClean="0">
                <a:solidFill>
                  <a:srgbClr val="FF0000"/>
                </a:solidFill>
              </a:rPr>
              <a:t>點選後，會有一個暫時性代碼告知老師</a:t>
            </a:r>
            <a:r>
              <a:rPr lang="en-US" altLang="zh-TW" dirty="0" smtClean="0">
                <a:solidFill>
                  <a:srgbClr val="FF0000"/>
                </a:solidFill>
              </a:rPr>
              <a:t>(Email)</a:t>
            </a:r>
            <a:r>
              <a:rPr lang="zh-TW" altLang="en-US" dirty="0" smtClean="0">
                <a:solidFill>
                  <a:srgbClr val="FF0000"/>
                </a:solidFill>
              </a:rPr>
              <a:t>，可進資料修改的地方進行填寫。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4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 noGrp="1"/>
          </p:cNvSpPr>
          <p:nvPr>
            <p:ph type="title"/>
          </p:nvPr>
        </p:nvSpPr>
        <p:spPr>
          <a:xfrm>
            <a:off x="0" y="248777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新增填寫表單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能量展現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資料填寫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1446835"/>
            <a:ext cx="8681013" cy="5069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48719" y="1689903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研發能量展現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23683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新增資料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988461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辦法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39378" y="3067813"/>
            <a:ext cx="20313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改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填寫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2005" y="2939970"/>
            <a:ext cx="2546429" cy="24486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148" t="24044" r="28981" b="22669"/>
          <a:stretch/>
        </p:blipFill>
        <p:spPr>
          <a:xfrm rot="19467740">
            <a:off x="6878963" y="4649166"/>
            <a:ext cx="1106219" cy="1295854"/>
          </a:xfrm>
          <a:prstGeom prst="rect">
            <a:avLst/>
          </a:prstGeom>
        </p:spPr>
      </p:pic>
      <p:sp>
        <p:nvSpPr>
          <p:cNvPr id="14" name="圓角矩形 13"/>
          <p:cNvSpPr/>
          <p:nvPr/>
        </p:nvSpPr>
        <p:spPr>
          <a:xfrm>
            <a:off x="2200515" y="6141856"/>
            <a:ext cx="646335" cy="3301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返回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39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2713</Words>
  <Application>Microsoft Office PowerPoint</Application>
  <PresentationFormat>寬螢幕</PresentationFormat>
  <Paragraphs>1028</Paragraphs>
  <Slides>31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申請/審查流程</vt:lpstr>
      <vt:lpstr>申請案首頁-研發能量展現平台</vt:lpstr>
      <vt:lpstr>新增填寫表單-研發能量展現平台-新增資料</vt:lpstr>
      <vt:lpstr>新增填寫表單-研發能量展現平台-新增資料</vt:lpstr>
      <vt:lpstr>新增填寫表單-研發能量展現平台-新增資料</vt:lpstr>
      <vt:lpstr>新增填寫表單-研發能量展現平台-新增資料</vt:lpstr>
      <vt:lpstr>新增填寫表單-研發能量展現平台-新增資料</vt:lpstr>
      <vt:lpstr>新增填寫表單-研發能量展現平台-新增資料</vt:lpstr>
      <vt:lpstr>新增填寫表單-研發能量展現平台-資料填寫</vt:lpstr>
      <vt:lpstr>新增填寫表單-研發能量展現平台-修改填寫</vt:lpstr>
      <vt:lpstr>新增填寫表單-研發能量展現平台-修改填寫</vt:lpstr>
      <vt:lpstr>新增填寫表單-研發能量展現平台-資料填寫</vt:lpstr>
      <vt:lpstr>新增填寫表單-研發能量展現平台-流程/辦法</vt:lpstr>
      <vt:lpstr>申請案首頁-進度查詢</vt:lpstr>
      <vt:lpstr>申請案首頁-進度查詢</vt:lpstr>
      <vt:lpstr>申請案首頁-進度查詢</vt:lpstr>
      <vt:lpstr>申請案-專責人員-登入</vt:lpstr>
      <vt:lpstr>申請案-專責人員-登入-頁面</vt:lpstr>
      <vt:lpstr>申請案-專責人員-登入-查詢/修改資料</vt:lpstr>
      <vt:lpstr>申請案-專責人員-登入-查詢/修改資料</vt:lpstr>
      <vt:lpstr>申請案-專責人員-登入-查詢/修改資料</vt:lpstr>
      <vt:lpstr>申請案-專責人員-登入-審查設置</vt:lpstr>
      <vt:lpstr>申請案-專責人員-登入-查詢/修改資料</vt:lpstr>
      <vt:lpstr>申請案-專責人員-登入-查詢/修改資料</vt:lpstr>
      <vt:lpstr>申請案-專責人員-登入-查詢/修改資料</vt:lpstr>
      <vt:lpstr>申請案-專責人員-登入-查詢/修改資料</vt:lpstr>
      <vt:lpstr>申請案-專責人員-登入-查詢/修改資料</vt:lpstr>
      <vt:lpstr>申請案-專責人員-登入-數據資料下載</vt:lpstr>
      <vt:lpstr>申請案-專責人員-登入-查詢/修改資料</vt:lpstr>
      <vt:lpstr>PowerPoint 簡報</vt:lpstr>
      <vt:lpstr>委員畫面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115</cp:revision>
  <cp:lastPrinted>2020-01-07T02:03:42Z</cp:lastPrinted>
  <dcterms:created xsi:type="dcterms:W3CDTF">2020-01-02T01:45:55Z</dcterms:created>
  <dcterms:modified xsi:type="dcterms:W3CDTF">2020-01-17T01:46:05Z</dcterms:modified>
</cp:coreProperties>
</file>