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312" r:id="rId4"/>
    <p:sldId id="304" r:id="rId5"/>
    <p:sldId id="274" r:id="rId6"/>
    <p:sldId id="269" r:id="rId7"/>
    <p:sldId id="308" r:id="rId8"/>
    <p:sldId id="309" r:id="rId9"/>
    <p:sldId id="310" r:id="rId10"/>
    <p:sldId id="311" r:id="rId11"/>
    <p:sldId id="306" r:id="rId12"/>
    <p:sldId id="307" r:id="rId13"/>
    <p:sldId id="285" r:id="rId14"/>
  </p:sldIdLst>
  <p:sldSz cx="9144000" cy="5143500" type="screen16x9"/>
  <p:notesSz cx="6858000" cy="9144000"/>
  <p:embeddedFontLst>
    <p:embeddedFont>
      <p:font typeface="Arvo" panose="02020500000000000000" charset="0"/>
      <p:regular r:id="rId16"/>
      <p:bold r:id="rId17"/>
      <p:italic r:id="rId18"/>
      <p:boldItalic r:id="rId19"/>
    </p:embeddedFont>
    <p:embeddedFont>
      <p:font typeface="Bodoni" panose="02020500000000000000" charset="0"/>
      <p:regular r:id="rId20"/>
      <p:bold r:id="rId21"/>
      <p:italic r:id="rId22"/>
      <p:boldItalic r:id="rId23"/>
    </p:embeddedFont>
    <p:embeddedFont>
      <p:font typeface="Ubuntu" panose="02020500000000000000" charset="0"/>
      <p:regular r:id="rId24"/>
      <p:bold r:id="rId25"/>
      <p:italic r:id="rId26"/>
      <p:boldItalic r:id="rId27"/>
    </p:embeddedFont>
    <p:embeddedFont>
      <p:font typeface="Ubuntu Light" panose="02020500000000000000" charset="0"/>
      <p:regular r:id="rId28"/>
      <p:bold r:id="rId29"/>
      <p:italic r:id="rId30"/>
      <p:boldItalic r:id="rId31"/>
    </p:embeddedFont>
    <p:embeddedFont>
      <p:font typeface="Yu Gothic UI Semibold" panose="020B0700000000000000" pitchFamily="34" charset="-128"/>
      <p:bold r:id="rId32"/>
    </p:embeddedFont>
    <p:embeddedFont>
      <p:font typeface="微軟正黑體" panose="020B0604030504040204" pitchFamily="34" charset="-12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ABD4F-1CA0-4A5E-B319-C214987EAAF8}">
  <a:tblStyle styleId="{8E6ABD4F-1CA0-4A5E-B319-C214987EA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98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72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0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34886" y="549845"/>
            <a:ext cx="4554635" cy="4043809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237457" y="146926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3237458" y="958606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3237457" y="2596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3237458" y="2085831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3237457" y="3727308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3237458" y="3213072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12588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1913458" y="1278093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1913458" y="2405318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1913458" y="3532543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1" r:id="rId4"/>
    <p:sldLayoutId id="2147483662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814147" y="1696050"/>
            <a:ext cx="2688721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AR</a:t>
            </a:r>
            <a:r>
              <a:rPr lang="zh-TW" altLang="en-US" dirty="0"/>
              <a:t>室內導航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0F4444-3310-40DE-92D9-D030849FC594}"/>
              </a:ext>
            </a:extLst>
          </p:cNvPr>
          <p:cNvSpPr/>
          <p:nvPr/>
        </p:nvSpPr>
        <p:spPr>
          <a:xfrm>
            <a:off x="1814147" y="3077080"/>
            <a:ext cx="2764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指導教授： 江佩穎 老師</a:t>
            </a:r>
            <a:endParaRPr lang="en-US" altLang="zh-TW" dirty="0"/>
          </a:p>
          <a:p>
            <a:r>
              <a:rPr lang="zh-TW" altLang="en-US" dirty="0"/>
              <a:t>組別： </a:t>
            </a:r>
            <a:r>
              <a:rPr lang="en-US" altLang="zh-TW"/>
              <a:t>	109-CSIE-S026</a:t>
            </a:r>
            <a:endParaRPr lang="zh-TW" altLang="en-US" dirty="0"/>
          </a:p>
          <a:p>
            <a:r>
              <a:rPr lang="zh-TW" altLang="en-US" dirty="0"/>
              <a:t>組員：</a:t>
            </a:r>
            <a:r>
              <a:rPr lang="en-US" altLang="zh-TW" dirty="0"/>
              <a:t>	106590031</a:t>
            </a:r>
            <a:r>
              <a:rPr lang="zh-TW" altLang="en-US" dirty="0"/>
              <a:t> 鄭庭恩</a:t>
            </a:r>
            <a:endParaRPr lang="en-US" altLang="zh-TW" dirty="0"/>
          </a:p>
          <a:p>
            <a:r>
              <a:rPr lang="en-US" altLang="zh-TW" dirty="0"/>
              <a:t>	106590025</a:t>
            </a:r>
            <a:r>
              <a:rPr lang="zh-TW" altLang="en-US" dirty="0"/>
              <a:t> 郭家佑</a:t>
            </a:r>
            <a:endParaRPr lang="en-US" altLang="zh-TW" dirty="0"/>
          </a:p>
          <a:p>
            <a:r>
              <a:rPr lang="en-US" altLang="zh-TW" dirty="0"/>
              <a:t>	106590014 </a:t>
            </a:r>
            <a:r>
              <a:rPr lang="zh-TW" altLang="en-US" dirty="0"/>
              <a:t>尹秉豪      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endParaRPr lang="en-US" altLang="zh-TW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CDA8B7E-5673-4376-9475-B5856EFC0F35}"/>
              </a:ext>
            </a:extLst>
          </p:cNvPr>
          <p:cNvGrpSpPr/>
          <p:nvPr/>
        </p:nvGrpSpPr>
        <p:grpSpPr>
          <a:xfrm>
            <a:off x="5873965" y="492840"/>
            <a:ext cx="2085025" cy="4157820"/>
            <a:chOff x="5797765" y="304255"/>
            <a:chExt cx="2085025" cy="4157820"/>
          </a:xfrm>
        </p:grpSpPr>
        <p:grpSp>
          <p:nvGrpSpPr>
            <p:cNvPr id="7" name="Google Shape;824;p56">
              <a:extLst>
                <a:ext uri="{FF2B5EF4-FFF2-40B4-BE49-F238E27FC236}">
                  <a16:creationId xmlns:a16="http://schemas.microsoft.com/office/drawing/2014/main" id="{AEA285F0-F9AF-4027-A4A9-1D8C9D47E502}"/>
                </a:ext>
              </a:extLst>
            </p:cNvPr>
            <p:cNvGrpSpPr/>
            <p:nvPr/>
          </p:nvGrpSpPr>
          <p:grpSpPr>
            <a:xfrm>
              <a:off x="5797765" y="304255"/>
              <a:ext cx="2085025" cy="4157820"/>
              <a:chOff x="2487400" y="238125"/>
              <a:chExt cx="2621025" cy="5226675"/>
            </a:xfrm>
          </p:grpSpPr>
          <p:sp>
            <p:nvSpPr>
              <p:cNvPr id="8" name="Google Shape;825;p56">
                <a:extLst>
                  <a:ext uri="{FF2B5EF4-FFF2-40B4-BE49-F238E27FC236}">
                    <a16:creationId xmlns:a16="http://schemas.microsoft.com/office/drawing/2014/main" id="{0B3BFDD9-EA1B-4FC1-B7E1-BEB679A6088E}"/>
                  </a:ext>
                </a:extLst>
              </p:cNvPr>
              <p:cNvSpPr/>
              <p:nvPr/>
            </p:nvSpPr>
            <p:spPr>
              <a:xfrm>
                <a:off x="2487400" y="238125"/>
                <a:ext cx="2621025" cy="5226675"/>
              </a:xfrm>
              <a:custGeom>
                <a:avLst/>
                <a:gdLst/>
                <a:ahLst/>
                <a:cxnLst/>
                <a:rect l="l" t="t" r="r" b="b"/>
                <a:pathLst>
                  <a:path w="104841" h="209067" extrusionOk="0">
                    <a:moveTo>
                      <a:pt x="88809" y="1142"/>
                    </a:moveTo>
                    <a:cubicBezTo>
                      <a:pt x="97330" y="1142"/>
                      <a:pt x="104270" y="8082"/>
                      <a:pt x="104270" y="16602"/>
                    </a:cubicBezTo>
                    <a:lnTo>
                      <a:pt x="104270" y="192025"/>
                    </a:lnTo>
                    <a:cubicBezTo>
                      <a:pt x="104270" y="200546"/>
                      <a:pt x="97330" y="207486"/>
                      <a:pt x="88809" y="207486"/>
                    </a:cubicBezTo>
                    <a:lnTo>
                      <a:pt x="16251" y="207486"/>
                    </a:lnTo>
                    <a:cubicBezTo>
                      <a:pt x="7730" y="207486"/>
                      <a:pt x="791" y="200546"/>
                      <a:pt x="791" y="192025"/>
                    </a:cubicBezTo>
                    <a:lnTo>
                      <a:pt x="791" y="16602"/>
                    </a:lnTo>
                    <a:cubicBezTo>
                      <a:pt x="791" y="8082"/>
                      <a:pt x="7730" y="1142"/>
                      <a:pt x="16251" y="1142"/>
                    </a:cubicBezTo>
                    <a:close/>
                    <a:moveTo>
                      <a:pt x="15460" y="0"/>
                    </a:moveTo>
                    <a:cubicBezTo>
                      <a:pt x="6940" y="0"/>
                      <a:pt x="0" y="6940"/>
                      <a:pt x="0" y="15460"/>
                    </a:cubicBezTo>
                    <a:lnTo>
                      <a:pt x="0" y="193606"/>
                    </a:lnTo>
                    <a:cubicBezTo>
                      <a:pt x="0" y="202127"/>
                      <a:pt x="6940" y="209067"/>
                      <a:pt x="15460" y="209067"/>
                    </a:cubicBezTo>
                    <a:lnTo>
                      <a:pt x="89380" y="209067"/>
                    </a:lnTo>
                    <a:cubicBezTo>
                      <a:pt x="97901" y="209067"/>
                      <a:pt x="104841" y="202127"/>
                      <a:pt x="104841" y="193606"/>
                    </a:cubicBezTo>
                    <a:lnTo>
                      <a:pt x="104841" y="15460"/>
                    </a:lnTo>
                    <a:cubicBezTo>
                      <a:pt x="104841" y="6940"/>
                      <a:pt x="97901" y="0"/>
                      <a:pt x="89380" y="0"/>
                    </a:cubicBez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26;p56">
                <a:extLst>
                  <a:ext uri="{FF2B5EF4-FFF2-40B4-BE49-F238E27FC236}">
                    <a16:creationId xmlns:a16="http://schemas.microsoft.com/office/drawing/2014/main" id="{0AA30DF8-F9AC-42F5-A7D6-E2C5DD66499A}"/>
                  </a:ext>
                </a:extLst>
              </p:cNvPr>
              <p:cNvSpPr/>
              <p:nvPr/>
            </p:nvSpPr>
            <p:spPr>
              <a:xfrm>
                <a:off x="3766600" y="5195775"/>
                <a:ext cx="670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92" extrusionOk="0">
                    <a:moveTo>
                      <a:pt x="1" y="0"/>
                    </a:moveTo>
                    <a:lnTo>
                      <a:pt x="1" y="2591"/>
                    </a:lnTo>
                    <a:lnTo>
                      <a:pt x="2680" y="2591"/>
                    </a:lnTo>
                    <a:lnTo>
                      <a:pt x="2680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27;p56">
                <a:extLst>
                  <a:ext uri="{FF2B5EF4-FFF2-40B4-BE49-F238E27FC236}">
                    <a16:creationId xmlns:a16="http://schemas.microsoft.com/office/drawing/2014/main" id="{5BFD0940-59BE-4CEC-BDAC-4ED3D35C68A8}"/>
                  </a:ext>
                </a:extLst>
              </p:cNvPr>
              <p:cNvSpPr/>
              <p:nvPr/>
            </p:nvSpPr>
            <p:spPr>
              <a:xfrm>
                <a:off x="2507150" y="266650"/>
                <a:ext cx="2587000" cy="5158625"/>
              </a:xfrm>
              <a:custGeom>
                <a:avLst/>
                <a:gdLst/>
                <a:ahLst/>
                <a:cxnLst/>
                <a:rect l="l" t="t" r="r" b="b"/>
                <a:pathLst>
                  <a:path w="103480" h="206345" extrusionOk="0">
                    <a:moveTo>
                      <a:pt x="61741" y="8558"/>
                    </a:moveTo>
                    <a:cubicBezTo>
                      <a:pt x="62649" y="8558"/>
                      <a:pt x="62637" y="9975"/>
                      <a:pt x="61704" y="9975"/>
                    </a:cubicBezTo>
                    <a:cubicBezTo>
                      <a:pt x="61677" y="9975"/>
                      <a:pt x="61650" y="9973"/>
                      <a:pt x="61623" y="9971"/>
                    </a:cubicBezTo>
                    <a:lnTo>
                      <a:pt x="40979" y="9971"/>
                    </a:lnTo>
                    <a:cubicBezTo>
                      <a:pt x="40952" y="9973"/>
                      <a:pt x="40925" y="9975"/>
                      <a:pt x="40898" y="9975"/>
                    </a:cubicBezTo>
                    <a:cubicBezTo>
                      <a:pt x="39965" y="9975"/>
                      <a:pt x="39952" y="8558"/>
                      <a:pt x="40861" y="8558"/>
                    </a:cubicBezTo>
                    <a:cubicBezTo>
                      <a:pt x="40899" y="8558"/>
                      <a:pt x="40938" y="8561"/>
                      <a:pt x="40979" y="8566"/>
                    </a:cubicBezTo>
                    <a:lnTo>
                      <a:pt x="61623" y="8566"/>
                    </a:lnTo>
                    <a:cubicBezTo>
                      <a:pt x="61664" y="8561"/>
                      <a:pt x="61703" y="8558"/>
                      <a:pt x="61741" y="8558"/>
                    </a:cubicBezTo>
                    <a:close/>
                    <a:moveTo>
                      <a:pt x="100713" y="16164"/>
                    </a:moveTo>
                    <a:lnTo>
                      <a:pt x="100713" y="189567"/>
                    </a:lnTo>
                    <a:lnTo>
                      <a:pt x="2987" y="189567"/>
                    </a:lnTo>
                    <a:lnTo>
                      <a:pt x="2987" y="16164"/>
                    </a:lnTo>
                    <a:close/>
                    <a:moveTo>
                      <a:pt x="22357" y="196638"/>
                    </a:moveTo>
                    <a:lnTo>
                      <a:pt x="22313" y="197165"/>
                    </a:lnTo>
                    <a:lnTo>
                      <a:pt x="18448" y="197165"/>
                    </a:lnTo>
                    <a:lnTo>
                      <a:pt x="18448" y="196638"/>
                    </a:lnTo>
                    <a:close/>
                    <a:moveTo>
                      <a:pt x="53277" y="196726"/>
                    </a:moveTo>
                    <a:cubicBezTo>
                      <a:pt x="53365" y="196726"/>
                      <a:pt x="53453" y="196814"/>
                      <a:pt x="53453" y="196945"/>
                    </a:cubicBezTo>
                    <a:lnTo>
                      <a:pt x="53453" y="199976"/>
                    </a:lnTo>
                    <a:cubicBezTo>
                      <a:pt x="53453" y="200064"/>
                      <a:pt x="53365" y="200152"/>
                      <a:pt x="53234" y="200152"/>
                    </a:cubicBezTo>
                    <a:lnTo>
                      <a:pt x="50203" y="200152"/>
                    </a:lnTo>
                    <a:cubicBezTo>
                      <a:pt x="50071" y="200152"/>
                      <a:pt x="49983" y="200064"/>
                      <a:pt x="49983" y="199976"/>
                    </a:cubicBezTo>
                    <a:lnTo>
                      <a:pt x="49983" y="196945"/>
                    </a:lnTo>
                    <a:cubicBezTo>
                      <a:pt x="49983" y="196814"/>
                      <a:pt x="50071" y="196726"/>
                      <a:pt x="50203" y="196726"/>
                    </a:cubicBezTo>
                    <a:close/>
                    <a:moveTo>
                      <a:pt x="80706" y="196517"/>
                    </a:moveTo>
                    <a:cubicBezTo>
                      <a:pt x="80761" y="196517"/>
                      <a:pt x="80816" y="196528"/>
                      <a:pt x="80860" y="196550"/>
                    </a:cubicBezTo>
                    <a:cubicBezTo>
                      <a:pt x="80948" y="196638"/>
                      <a:pt x="80948" y="196770"/>
                      <a:pt x="80860" y="196858"/>
                    </a:cubicBezTo>
                    <a:lnTo>
                      <a:pt x="79455" y="198263"/>
                    </a:lnTo>
                    <a:cubicBezTo>
                      <a:pt x="79367" y="198351"/>
                      <a:pt x="79323" y="198439"/>
                      <a:pt x="79323" y="198527"/>
                    </a:cubicBezTo>
                    <a:cubicBezTo>
                      <a:pt x="79323" y="198614"/>
                      <a:pt x="79367" y="198702"/>
                      <a:pt x="79455" y="198790"/>
                    </a:cubicBezTo>
                    <a:lnTo>
                      <a:pt x="80860" y="200196"/>
                    </a:lnTo>
                    <a:cubicBezTo>
                      <a:pt x="80948" y="200284"/>
                      <a:pt x="80948" y="200415"/>
                      <a:pt x="80860" y="200503"/>
                    </a:cubicBezTo>
                    <a:cubicBezTo>
                      <a:pt x="80816" y="200547"/>
                      <a:pt x="80761" y="200569"/>
                      <a:pt x="80706" y="200569"/>
                    </a:cubicBezTo>
                    <a:cubicBezTo>
                      <a:pt x="80652" y="200569"/>
                      <a:pt x="80597" y="200547"/>
                      <a:pt x="80553" y="200503"/>
                    </a:cubicBezTo>
                    <a:lnTo>
                      <a:pt x="79147" y="199098"/>
                    </a:lnTo>
                    <a:cubicBezTo>
                      <a:pt x="79015" y="198922"/>
                      <a:pt x="78928" y="198746"/>
                      <a:pt x="78928" y="198527"/>
                    </a:cubicBezTo>
                    <a:cubicBezTo>
                      <a:pt x="78928" y="198307"/>
                      <a:pt x="79015" y="198131"/>
                      <a:pt x="79147" y="198000"/>
                    </a:cubicBezTo>
                    <a:lnTo>
                      <a:pt x="80553" y="196550"/>
                    </a:lnTo>
                    <a:cubicBezTo>
                      <a:pt x="80597" y="196528"/>
                      <a:pt x="80652" y="196517"/>
                      <a:pt x="80706" y="196517"/>
                    </a:cubicBezTo>
                    <a:close/>
                    <a:moveTo>
                      <a:pt x="15461" y="1"/>
                    </a:moveTo>
                    <a:cubicBezTo>
                      <a:pt x="6940" y="1"/>
                      <a:pt x="1" y="6941"/>
                      <a:pt x="1" y="15461"/>
                    </a:cubicBezTo>
                    <a:lnTo>
                      <a:pt x="1" y="190884"/>
                    </a:lnTo>
                    <a:cubicBezTo>
                      <a:pt x="1" y="199405"/>
                      <a:pt x="6940" y="206345"/>
                      <a:pt x="15461" y="206345"/>
                    </a:cubicBezTo>
                    <a:lnTo>
                      <a:pt x="88019" y="206345"/>
                    </a:lnTo>
                    <a:cubicBezTo>
                      <a:pt x="96540" y="206345"/>
                      <a:pt x="103480" y="199405"/>
                      <a:pt x="103480" y="190884"/>
                    </a:cubicBezTo>
                    <a:lnTo>
                      <a:pt x="103480" y="15461"/>
                    </a:lnTo>
                    <a:cubicBezTo>
                      <a:pt x="103480" y="6941"/>
                      <a:pt x="96540" y="1"/>
                      <a:pt x="8801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28;p56">
                <a:extLst>
                  <a:ext uri="{FF2B5EF4-FFF2-40B4-BE49-F238E27FC236}">
                    <a16:creationId xmlns:a16="http://schemas.microsoft.com/office/drawing/2014/main" id="{9BDF128C-2653-4E15-9262-B9DD1010B3A1}"/>
                  </a:ext>
                </a:extLst>
              </p:cNvPr>
              <p:cNvSpPr/>
              <p:nvPr/>
            </p:nvSpPr>
            <p:spPr>
              <a:xfrm>
                <a:off x="3505950" y="480600"/>
                <a:ext cx="5674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698" h="1417" extrusionOk="0">
                    <a:moveTo>
                      <a:pt x="909" y="0"/>
                    </a:moveTo>
                    <a:cubicBezTo>
                      <a:pt x="0" y="0"/>
                      <a:pt x="13" y="1417"/>
                      <a:pt x="946" y="1417"/>
                    </a:cubicBezTo>
                    <a:cubicBezTo>
                      <a:pt x="973" y="1417"/>
                      <a:pt x="1000" y="1415"/>
                      <a:pt x="1027" y="1413"/>
                    </a:cubicBezTo>
                    <a:lnTo>
                      <a:pt x="21671" y="1413"/>
                    </a:lnTo>
                    <a:cubicBezTo>
                      <a:pt x="21698" y="1415"/>
                      <a:pt x="21725" y="1417"/>
                      <a:pt x="21752" y="1417"/>
                    </a:cubicBezTo>
                    <a:cubicBezTo>
                      <a:pt x="22685" y="1417"/>
                      <a:pt x="22697" y="0"/>
                      <a:pt x="21789" y="0"/>
                    </a:cubicBezTo>
                    <a:cubicBezTo>
                      <a:pt x="21751" y="0"/>
                      <a:pt x="21712" y="3"/>
                      <a:pt x="21671" y="8"/>
                    </a:cubicBezTo>
                    <a:lnTo>
                      <a:pt x="1027" y="8"/>
                    </a:lnTo>
                    <a:cubicBezTo>
                      <a:pt x="986" y="3"/>
                      <a:pt x="947" y="0"/>
                      <a:pt x="909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29;p56">
                <a:extLst>
                  <a:ext uri="{FF2B5EF4-FFF2-40B4-BE49-F238E27FC236}">
                    <a16:creationId xmlns:a16="http://schemas.microsoft.com/office/drawing/2014/main" id="{D9DE967B-0C82-45A1-AAB4-633ED94A3264}"/>
                  </a:ext>
                </a:extLst>
              </p:cNvPr>
              <p:cNvSpPr/>
              <p:nvPr/>
            </p:nvSpPr>
            <p:spPr>
              <a:xfrm>
                <a:off x="2967225" y="5182600"/>
                <a:ext cx="977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528" extrusionOk="0">
                    <a:moveTo>
                      <a:pt x="1" y="0"/>
                    </a:moveTo>
                    <a:lnTo>
                      <a:pt x="1" y="527"/>
                    </a:lnTo>
                    <a:lnTo>
                      <a:pt x="3910" y="527"/>
                    </a:lnTo>
                    <a:lnTo>
                      <a:pt x="39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30;p56">
                <a:extLst>
                  <a:ext uri="{FF2B5EF4-FFF2-40B4-BE49-F238E27FC236}">
                    <a16:creationId xmlns:a16="http://schemas.microsoft.com/office/drawing/2014/main" id="{5C046629-B454-4292-B892-AEABED2AFC5E}"/>
                  </a:ext>
                </a:extLst>
              </p:cNvPr>
              <p:cNvSpPr/>
              <p:nvPr/>
            </p:nvSpPr>
            <p:spPr>
              <a:xfrm>
                <a:off x="3756725" y="5184775"/>
                <a:ext cx="8677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27" extrusionOk="0">
                    <a:moveTo>
                      <a:pt x="3075" y="440"/>
                    </a:moveTo>
                    <a:lnTo>
                      <a:pt x="3075" y="3031"/>
                    </a:lnTo>
                    <a:lnTo>
                      <a:pt x="396" y="3031"/>
                    </a:lnTo>
                    <a:lnTo>
                      <a:pt x="396" y="440"/>
                    </a:lnTo>
                    <a:close/>
                    <a:moveTo>
                      <a:pt x="220" y="1"/>
                    </a:moveTo>
                    <a:cubicBezTo>
                      <a:pt x="88" y="1"/>
                      <a:pt x="0" y="89"/>
                      <a:pt x="0" y="220"/>
                    </a:cubicBezTo>
                    <a:lnTo>
                      <a:pt x="0" y="3251"/>
                    </a:lnTo>
                    <a:cubicBezTo>
                      <a:pt x="0" y="3339"/>
                      <a:pt x="88" y="3427"/>
                      <a:pt x="220" y="3427"/>
                    </a:cubicBezTo>
                    <a:lnTo>
                      <a:pt x="3294" y="3427"/>
                    </a:lnTo>
                    <a:cubicBezTo>
                      <a:pt x="3382" y="3427"/>
                      <a:pt x="3470" y="3339"/>
                      <a:pt x="3470" y="3251"/>
                    </a:cubicBezTo>
                    <a:lnTo>
                      <a:pt x="3470" y="220"/>
                    </a:lnTo>
                    <a:cubicBezTo>
                      <a:pt x="3470" y="89"/>
                      <a:pt x="3382" y="1"/>
                      <a:pt x="3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31;p56">
                <a:extLst>
                  <a:ext uri="{FF2B5EF4-FFF2-40B4-BE49-F238E27FC236}">
                    <a16:creationId xmlns:a16="http://schemas.microsoft.com/office/drawing/2014/main" id="{FD67BE02-1368-42F2-ABF7-C70812A8E937}"/>
                  </a:ext>
                </a:extLst>
              </p:cNvPr>
              <p:cNvSpPr/>
              <p:nvPr/>
            </p:nvSpPr>
            <p:spPr>
              <a:xfrm>
                <a:off x="4480325" y="5179850"/>
                <a:ext cx="5052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085" extrusionOk="0">
                    <a:moveTo>
                      <a:pt x="1818" y="0"/>
                    </a:moveTo>
                    <a:cubicBezTo>
                      <a:pt x="1768" y="0"/>
                      <a:pt x="1714" y="22"/>
                      <a:pt x="1670" y="66"/>
                    </a:cubicBezTo>
                    <a:lnTo>
                      <a:pt x="264" y="1516"/>
                    </a:lnTo>
                    <a:cubicBezTo>
                      <a:pt x="88" y="1647"/>
                      <a:pt x="1" y="1823"/>
                      <a:pt x="45" y="2043"/>
                    </a:cubicBezTo>
                    <a:cubicBezTo>
                      <a:pt x="1" y="2262"/>
                      <a:pt x="88" y="2438"/>
                      <a:pt x="264" y="2614"/>
                    </a:cubicBezTo>
                    <a:lnTo>
                      <a:pt x="1670" y="4019"/>
                    </a:lnTo>
                    <a:cubicBezTo>
                      <a:pt x="1714" y="4063"/>
                      <a:pt x="1768" y="4085"/>
                      <a:pt x="1823" y="4085"/>
                    </a:cubicBezTo>
                    <a:cubicBezTo>
                      <a:pt x="1878" y="4085"/>
                      <a:pt x="1933" y="4063"/>
                      <a:pt x="1977" y="4019"/>
                    </a:cubicBezTo>
                    <a:cubicBezTo>
                      <a:pt x="2021" y="3931"/>
                      <a:pt x="2021" y="3799"/>
                      <a:pt x="1977" y="3712"/>
                    </a:cubicBezTo>
                    <a:lnTo>
                      <a:pt x="528" y="2306"/>
                    </a:lnTo>
                    <a:cubicBezTo>
                      <a:pt x="484" y="2218"/>
                      <a:pt x="440" y="2130"/>
                      <a:pt x="440" y="2043"/>
                    </a:cubicBezTo>
                    <a:cubicBezTo>
                      <a:pt x="440" y="1955"/>
                      <a:pt x="484" y="1867"/>
                      <a:pt x="528" y="1823"/>
                    </a:cubicBezTo>
                    <a:lnTo>
                      <a:pt x="1933" y="374"/>
                    </a:lnTo>
                    <a:cubicBezTo>
                      <a:pt x="2021" y="286"/>
                      <a:pt x="2021" y="154"/>
                      <a:pt x="1933" y="66"/>
                    </a:cubicBezTo>
                    <a:cubicBezTo>
                      <a:pt x="1911" y="22"/>
                      <a:pt x="1867" y="0"/>
                      <a:pt x="18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26A56236-9D95-4AA3-837C-5B5885D8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676" y="651866"/>
              <a:ext cx="1937710" cy="3449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D139303-C7A3-417B-BE77-B6E1B8AF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06" y="2048530"/>
            <a:ext cx="2850116" cy="22393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AA2C72-942F-4486-9980-714FC032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174" y="806729"/>
            <a:ext cx="1779806" cy="496292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69204193-8DEA-4CCF-8A0C-156C0A9BB973}"/>
              </a:ext>
            </a:extLst>
          </p:cNvPr>
          <p:cNvSpPr/>
          <p:nvPr/>
        </p:nvSpPr>
        <p:spPr>
          <a:xfrm>
            <a:off x="4152900" y="925335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F3F98F-89D6-42E5-ABED-62C139FE401A}"/>
              </a:ext>
            </a:extLst>
          </p:cNvPr>
          <p:cNvSpPr txBox="1"/>
          <p:nvPr/>
        </p:nvSpPr>
        <p:spPr>
          <a:xfrm>
            <a:off x="5113022" y="731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一般模式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9D1955-C7F4-40CA-B5DB-F61D7575B090}"/>
              </a:ext>
            </a:extLst>
          </p:cNvPr>
          <p:cNvSpPr txBox="1"/>
          <p:nvPr/>
        </p:nvSpPr>
        <p:spPr>
          <a:xfrm>
            <a:off x="623528" y="7798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F804C3-2643-4411-B39C-9807C5BE86B2}"/>
              </a:ext>
            </a:extLst>
          </p:cNvPr>
          <p:cNvSpPr txBox="1"/>
          <p:nvPr/>
        </p:nvSpPr>
        <p:spPr>
          <a:xfrm>
            <a:off x="623528" y="204853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步驟六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選擇路徑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6BB268B-12DB-469B-838F-C588BDFD312E}"/>
              </a:ext>
            </a:extLst>
          </p:cNvPr>
          <p:cNvSpPr/>
          <p:nvPr/>
        </p:nvSpPr>
        <p:spPr>
          <a:xfrm>
            <a:off x="5250180" y="2909138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E9B15D5-F21B-4FAF-B4AC-0FC2265A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80" y="1483613"/>
            <a:ext cx="1512669" cy="31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2820120" y="223050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APP</a:t>
            </a:r>
            <a:r>
              <a:rPr lang="zh-TW" altLang="en-US" sz="2800" dirty="0"/>
              <a:t>功能介紹</a:t>
            </a:r>
            <a:endParaRPr sz="2800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2820120" y="220660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/>
              <a:t>開發過程</a:t>
            </a:r>
            <a:endParaRPr sz="2800" dirty="0"/>
          </a:p>
        </p:txBody>
      </p:sp>
      <p:sp>
        <p:nvSpPr>
          <p:cNvPr id="22" name="Google Shape;24;p3">
            <a:extLst>
              <a:ext uri="{FF2B5EF4-FFF2-40B4-BE49-F238E27FC236}">
                <a16:creationId xmlns:a16="http://schemas.microsoft.com/office/drawing/2014/main" id="{7229D775-2250-4130-86B2-F962AE8B14F8}"/>
              </a:ext>
            </a:extLst>
          </p:cNvPr>
          <p:cNvSpPr/>
          <p:nvPr/>
        </p:nvSpPr>
        <p:spPr>
          <a:xfrm>
            <a:off x="1637817" y="215604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;p3">
            <a:extLst>
              <a:ext uri="{FF2B5EF4-FFF2-40B4-BE49-F238E27FC236}">
                <a16:creationId xmlns:a16="http://schemas.microsoft.com/office/drawing/2014/main" id="{A2ADB34C-4C42-46E7-AF79-64DC079593A4}"/>
              </a:ext>
            </a:extLst>
          </p:cNvPr>
          <p:cNvSpPr/>
          <p:nvPr/>
        </p:nvSpPr>
        <p:spPr>
          <a:xfrm>
            <a:off x="1638499" y="215431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;p3">
            <a:extLst>
              <a:ext uri="{FF2B5EF4-FFF2-40B4-BE49-F238E27FC236}">
                <a16:creationId xmlns:a16="http://schemas.microsoft.com/office/drawing/2014/main" id="{47A4D192-ABED-4881-BE4F-B06595B01BAF}"/>
              </a:ext>
            </a:extLst>
          </p:cNvPr>
          <p:cNvSpPr/>
          <p:nvPr/>
        </p:nvSpPr>
        <p:spPr>
          <a:xfrm>
            <a:off x="1637818" y="2182862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3;p31">
            <a:extLst>
              <a:ext uri="{FF2B5EF4-FFF2-40B4-BE49-F238E27FC236}">
                <a16:creationId xmlns:a16="http://schemas.microsoft.com/office/drawing/2014/main" id="{C571C964-78E3-4414-890C-7866AFF379CB}"/>
              </a:ext>
            </a:extLst>
          </p:cNvPr>
          <p:cNvSpPr txBox="1">
            <a:spLocks/>
          </p:cNvSpPr>
          <p:nvPr/>
        </p:nvSpPr>
        <p:spPr>
          <a:xfrm>
            <a:off x="1637818" y="2182861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2</a:t>
            </a:r>
          </a:p>
        </p:txBody>
      </p:sp>
      <p:sp>
        <p:nvSpPr>
          <p:cNvPr id="29" name="Google Shape;23;p3">
            <a:extLst>
              <a:ext uri="{FF2B5EF4-FFF2-40B4-BE49-F238E27FC236}">
                <a16:creationId xmlns:a16="http://schemas.microsoft.com/office/drawing/2014/main" id="{AC650341-E08A-4B97-B111-A27B38CFDCDC}"/>
              </a:ext>
            </a:extLst>
          </p:cNvPr>
          <p:cNvSpPr/>
          <p:nvPr/>
        </p:nvSpPr>
        <p:spPr>
          <a:xfrm>
            <a:off x="1637817" y="218286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3;p31">
            <a:extLst>
              <a:ext uri="{FF2B5EF4-FFF2-40B4-BE49-F238E27FC236}">
                <a16:creationId xmlns:a16="http://schemas.microsoft.com/office/drawing/2014/main" id="{7E08647E-8A11-4E7C-BF2B-D1EC5D84D558}"/>
              </a:ext>
            </a:extLst>
          </p:cNvPr>
          <p:cNvSpPr txBox="1">
            <a:spLocks/>
          </p:cNvSpPr>
          <p:nvPr/>
        </p:nvSpPr>
        <p:spPr>
          <a:xfrm>
            <a:off x="1637817" y="2182859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76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2" grpId="0"/>
      <p:bldP spid="22" grpId="0" animBg="1"/>
      <p:bldP spid="23" grpId="0" animBg="1"/>
      <p:bldP spid="27" grpId="0" animBg="1"/>
      <p:bldP spid="28" grpId="0"/>
      <p:bldP spid="2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0" y="223807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rgbClr val="434343"/>
                </a:solidFill>
              </a:rPr>
              <a:t>開發過程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12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2" name="Google Shape;670;p48">
            <a:extLst>
              <a:ext uri="{FF2B5EF4-FFF2-40B4-BE49-F238E27FC236}">
                <a16:creationId xmlns:a16="http://schemas.microsoft.com/office/drawing/2014/main" id="{EB4714C4-9FC9-4AEF-B4F9-26461F32968B}"/>
              </a:ext>
            </a:extLst>
          </p:cNvPr>
          <p:cNvSpPr/>
          <p:nvPr/>
        </p:nvSpPr>
        <p:spPr>
          <a:xfrm>
            <a:off x="1953285" y="1605129"/>
            <a:ext cx="1103817" cy="1191534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Google Shape;672;p48">
            <a:extLst>
              <a:ext uri="{FF2B5EF4-FFF2-40B4-BE49-F238E27FC236}">
                <a16:creationId xmlns:a16="http://schemas.microsoft.com/office/drawing/2014/main" id="{BB1E6E4B-3387-4838-A2D8-14E50B1633D8}"/>
              </a:ext>
            </a:extLst>
          </p:cNvPr>
          <p:cNvSpPr/>
          <p:nvPr/>
        </p:nvSpPr>
        <p:spPr>
          <a:xfrm>
            <a:off x="2953442" y="3078087"/>
            <a:ext cx="1104050" cy="1191534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4" name="Google Shape;675;p48">
            <a:extLst>
              <a:ext uri="{FF2B5EF4-FFF2-40B4-BE49-F238E27FC236}">
                <a16:creationId xmlns:a16="http://schemas.microsoft.com/office/drawing/2014/main" id="{50285516-1B34-455E-9BC7-670A6E783F4A}"/>
              </a:ext>
            </a:extLst>
          </p:cNvPr>
          <p:cNvSpPr/>
          <p:nvPr/>
        </p:nvSpPr>
        <p:spPr>
          <a:xfrm>
            <a:off x="1908907" y="2914055"/>
            <a:ext cx="5259926" cy="48117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7" name="Google Shape;677;p48">
            <a:extLst>
              <a:ext uri="{FF2B5EF4-FFF2-40B4-BE49-F238E27FC236}">
                <a16:creationId xmlns:a16="http://schemas.microsoft.com/office/drawing/2014/main" id="{E25B2241-EB9A-4CE9-92B3-60D1C1197EFC}"/>
              </a:ext>
            </a:extLst>
          </p:cNvPr>
          <p:cNvSpPr/>
          <p:nvPr/>
        </p:nvSpPr>
        <p:spPr>
          <a:xfrm>
            <a:off x="2371416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8" name="Google Shape;670;p48">
            <a:extLst>
              <a:ext uri="{FF2B5EF4-FFF2-40B4-BE49-F238E27FC236}">
                <a16:creationId xmlns:a16="http://schemas.microsoft.com/office/drawing/2014/main" id="{2383801F-ECFB-4E8B-B5D5-A525A2C682A3}"/>
              </a:ext>
            </a:extLst>
          </p:cNvPr>
          <p:cNvSpPr/>
          <p:nvPr/>
        </p:nvSpPr>
        <p:spPr>
          <a:xfrm>
            <a:off x="6086897" y="1605129"/>
            <a:ext cx="1103817" cy="1191534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Google Shape;670;p48">
            <a:extLst>
              <a:ext uri="{FF2B5EF4-FFF2-40B4-BE49-F238E27FC236}">
                <a16:creationId xmlns:a16="http://schemas.microsoft.com/office/drawing/2014/main" id="{36EE3A7E-7C4E-4BC3-BABF-69FEA99F6743}"/>
              </a:ext>
            </a:extLst>
          </p:cNvPr>
          <p:cNvSpPr/>
          <p:nvPr/>
        </p:nvSpPr>
        <p:spPr>
          <a:xfrm>
            <a:off x="4020091" y="1605129"/>
            <a:ext cx="1103817" cy="1191534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1" name="Google Shape;683;p48">
            <a:extLst>
              <a:ext uri="{FF2B5EF4-FFF2-40B4-BE49-F238E27FC236}">
                <a16:creationId xmlns:a16="http://schemas.microsoft.com/office/drawing/2014/main" id="{47EB59F4-06F0-4C18-AEF6-DC4359AAC302}"/>
              </a:ext>
            </a:extLst>
          </p:cNvPr>
          <p:cNvSpPr txBox="1">
            <a:spLocks/>
          </p:cNvSpPr>
          <p:nvPr/>
        </p:nvSpPr>
        <p:spPr>
          <a:xfrm>
            <a:off x="6086897" y="1922547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專題報告</a:t>
            </a:r>
          </a:p>
        </p:txBody>
      </p:sp>
      <p:sp>
        <p:nvSpPr>
          <p:cNvPr id="42" name="Google Shape;683;p48">
            <a:extLst>
              <a:ext uri="{FF2B5EF4-FFF2-40B4-BE49-F238E27FC236}">
                <a16:creationId xmlns:a16="http://schemas.microsoft.com/office/drawing/2014/main" id="{1801D035-59D4-4F71-9C1D-BD78155AA3E4}"/>
              </a:ext>
            </a:extLst>
          </p:cNvPr>
          <p:cNvSpPr txBox="1">
            <a:spLocks/>
          </p:cNvSpPr>
          <p:nvPr/>
        </p:nvSpPr>
        <p:spPr>
          <a:xfrm>
            <a:off x="4049072" y="1922547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en-US" altLang="zh-TW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APP</a:t>
            </a: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開發</a:t>
            </a:r>
          </a:p>
        </p:txBody>
      </p:sp>
      <p:sp>
        <p:nvSpPr>
          <p:cNvPr id="43" name="Google Shape;683;p48">
            <a:extLst>
              <a:ext uri="{FF2B5EF4-FFF2-40B4-BE49-F238E27FC236}">
                <a16:creationId xmlns:a16="http://schemas.microsoft.com/office/drawing/2014/main" id="{C77294DA-7E41-4CC3-8F0D-D37314CC2019}"/>
              </a:ext>
            </a:extLst>
          </p:cNvPr>
          <p:cNvSpPr txBox="1">
            <a:spLocks/>
          </p:cNvSpPr>
          <p:nvPr/>
        </p:nvSpPr>
        <p:spPr>
          <a:xfrm>
            <a:off x="1986416" y="1922547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討論題目</a:t>
            </a:r>
          </a:p>
        </p:txBody>
      </p:sp>
      <p:sp>
        <p:nvSpPr>
          <p:cNvPr id="44" name="Google Shape;683;p48">
            <a:extLst>
              <a:ext uri="{FF2B5EF4-FFF2-40B4-BE49-F238E27FC236}">
                <a16:creationId xmlns:a16="http://schemas.microsoft.com/office/drawing/2014/main" id="{C9A1974D-F017-4EE5-AC48-B5CAAA7CD178}"/>
              </a:ext>
            </a:extLst>
          </p:cNvPr>
          <p:cNvSpPr txBox="1">
            <a:spLocks/>
          </p:cNvSpPr>
          <p:nvPr/>
        </p:nvSpPr>
        <p:spPr>
          <a:xfrm>
            <a:off x="2990841" y="3476403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資料蒐集</a:t>
            </a:r>
          </a:p>
        </p:txBody>
      </p:sp>
      <p:sp>
        <p:nvSpPr>
          <p:cNvPr id="46" name="Google Shape;672;p48">
            <a:extLst>
              <a:ext uri="{FF2B5EF4-FFF2-40B4-BE49-F238E27FC236}">
                <a16:creationId xmlns:a16="http://schemas.microsoft.com/office/drawing/2014/main" id="{E743DF73-87C0-44CC-867C-236642C76D03}"/>
              </a:ext>
            </a:extLst>
          </p:cNvPr>
          <p:cNvSpPr/>
          <p:nvPr/>
        </p:nvSpPr>
        <p:spPr>
          <a:xfrm>
            <a:off x="5090100" y="3078087"/>
            <a:ext cx="1104050" cy="1191534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7" name="Google Shape;683;p48">
            <a:extLst>
              <a:ext uri="{FF2B5EF4-FFF2-40B4-BE49-F238E27FC236}">
                <a16:creationId xmlns:a16="http://schemas.microsoft.com/office/drawing/2014/main" id="{5A7F57E2-AB87-4690-96DA-B047CB98A4D1}"/>
              </a:ext>
            </a:extLst>
          </p:cNvPr>
          <p:cNvSpPr txBox="1">
            <a:spLocks/>
          </p:cNvSpPr>
          <p:nvPr/>
        </p:nvSpPr>
        <p:spPr>
          <a:xfrm>
            <a:off x="5111457" y="3357453"/>
            <a:ext cx="1037554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優化</a:t>
            </a:r>
            <a:r>
              <a:rPr lang="en-US" altLang="zh-TW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APP</a:t>
            </a:r>
          </a:p>
          <a:p>
            <a:pPr marL="0" indent="0" algn="ctr">
              <a:buFont typeface="Ubuntu Light"/>
              <a:buNone/>
            </a:pPr>
            <a:r>
              <a:rPr lang="zh-TW" altLang="en-US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修正</a:t>
            </a:r>
            <a:r>
              <a:rPr lang="en-US" altLang="zh-TW" sz="1600" dirty="0">
                <a:solidFill>
                  <a:srgbClr val="434343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Ubuntu Medium"/>
                <a:sym typeface="Ubuntu Medium"/>
              </a:rPr>
              <a:t>BUG</a:t>
            </a:r>
            <a:endParaRPr lang="zh-TW" altLang="en-US" sz="1600" dirty="0">
              <a:solidFill>
                <a:srgbClr val="434343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Ubuntu Medium"/>
              <a:sym typeface="Ubuntu Medium"/>
            </a:endParaRPr>
          </a:p>
        </p:txBody>
      </p:sp>
      <p:sp>
        <p:nvSpPr>
          <p:cNvPr id="48" name="Google Shape;677;p48">
            <a:extLst>
              <a:ext uri="{FF2B5EF4-FFF2-40B4-BE49-F238E27FC236}">
                <a16:creationId xmlns:a16="http://schemas.microsoft.com/office/drawing/2014/main" id="{5BBC1284-0CED-4807-B62B-CD6BEE10E630}"/>
              </a:ext>
            </a:extLst>
          </p:cNvPr>
          <p:cNvSpPr/>
          <p:nvPr/>
        </p:nvSpPr>
        <p:spPr>
          <a:xfrm>
            <a:off x="3371688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9" name="Google Shape;677;p48">
            <a:extLst>
              <a:ext uri="{FF2B5EF4-FFF2-40B4-BE49-F238E27FC236}">
                <a16:creationId xmlns:a16="http://schemas.microsoft.com/office/drawing/2014/main" id="{28A435D9-A6B1-4FC8-A1B0-FBBD86194999}"/>
              </a:ext>
            </a:extLst>
          </p:cNvPr>
          <p:cNvSpPr/>
          <p:nvPr/>
        </p:nvSpPr>
        <p:spPr>
          <a:xfrm>
            <a:off x="4434072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Google Shape;677;p48">
            <a:extLst>
              <a:ext uri="{FF2B5EF4-FFF2-40B4-BE49-F238E27FC236}">
                <a16:creationId xmlns:a16="http://schemas.microsoft.com/office/drawing/2014/main" id="{88C10DAF-9C4B-4AE1-9BB7-D85F8EE20A17}"/>
              </a:ext>
            </a:extLst>
          </p:cNvPr>
          <p:cNvSpPr/>
          <p:nvPr/>
        </p:nvSpPr>
        <p:spPr>
          <a:xfrm>
            <a:off x="5496456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1" name="Google Shape;677;p48">
            <a:extLst>
              <a:ext uri="{FF2B5EF4-FFF2-40B4-BE49-F238E27FC236}">
                <a16:creationId xmlns:a16="http://schemas.microsoft.com/office/drawing/2014/main" id="{AD0C27EE-757A-4810-9740-908706B21EA6}"/>
              </a:ext>
            </a:extLst>
          </p:cNvPr>
          <p:cNvSpPr/>
          <p:nvPr/>
        </p:nvSpPr>
        <p:spPr>
          <a:xfrm>
            <a:off x="6505028" y="2825333"/>
            <a:ext cx="267557" cy="22462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3" name="Google Shape;675;p48">
            <a:extLst>
              <a:ext uri="{FF2B5EF4-FFF2-40B4-BE49-F238E27FC236}">
                <a16:creationId xmlns:a16="http://schemas.microsoft.com/office/drawing/2014/main" id="{88E0438B-ACDF-441D-822C-A3052CB4BAD6}"/>
              </a:ext>
            </a:extLst>
          </p:cNvPr>
          <p:cNvSpPr/>
          <p:nvPr/>
        </p:nvSpPr>
        <p:spPr>
          <a:xfrm>
            <a:off x="1899859" y="2903781"/>
            <a:ext cx="572203" cy="67728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4" name="Google Shape;676;p48">
            <a:extLst>
              <a:ext uri="{FF2B5EF4-FFF2-40B4-BE49-F238E27FC236}">
                <a16:creationId xmlns:a16="http://schemas.microsoft.com/office/drawing/2014/main" id="{729A026B-B190-45D6-9D3E-F1E6064F545D}"/>
              </a:ext>
            </a:extLst>
          </p:cNvPr>
          <p:cNvSpPr/>
          <p:nvPr/>
        </p:nvSpPr>
        <p:spPr>
          <a:xfrm>
            <a:off x="2371416" y="2818719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5" name="Google Shape;675;p48">
            <a:extLst>
              <a:ext uri="{FF2B5EF4-FFF2-40B4-BE49-F238E27FC236}">
                <a16:creationId xmlns:a16="http://schemas.microsoft.com/office/drawing/2014/main" id="{ED8AFC8C-6F4C-42DC-9A97-F018E4B4951F}"/>
              </a:ext>
            </a:extLst>
          </p:cNvPr>
          <p:cNvSpPr/>
          <p:nvPr/>
        </p:nvSpPr>
        <p:spPr>
          <a:xfrm>
            <a:off x="2638973" y="2903781"/>
            <a:ext cx="810296" cy="58391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6" name="Google Shape;676;p48">
            <a:extLst>
              <a:ext uri="{FF2B5EF4-FFF2-40B4-BE49-F238E27FC236}">
                <a16:creationId xmlns:a16="http://schemas.microsoft.com/office/drawing/2014/main" id="{6CFCE20B-4D2C-4C51-A664-031BF9871EFC}"/>
              </a:ext>
            </a:extLst>
          </p:cNvPr>
          <p:cNvSpPr/>
          <p:nvPr/>
        </p:nvSpPr>
        <p:spPr>
          <a:xfrm>
            <a:off x="3371688" y="2818719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7" name="Google Shape;675;p48">
            <a:extLst>
              <a:ext uri="{FF2B5EF4-FFF2-40B4-BE49-F238E27FC236}">
                <a16:creationId xmlns:a16="http://schemas.microsoft.com/office/drawing/2014/main" id="{D80187EA-9C19-4D15-A39F-CE8F2F151A18}"/>
              </a:ext>
            </a:extLst>
          </p:cNvPr>
          <p:cNvSpPr/>
          <p:nvPr/>
        </p:nvSpPr>
        <p:spPr>
          <a:xfrm>
            <a:off x="3635770" y="2911854"/>
            <a:ext cx="936229" cy="58391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8" name="Google Shape;676;p48">
            <a:extLst>
              <a:ext uri="{FF2B5EF4-FFF2-40B4-BE49-F238E27FC236}">
                <a16:creationId xmlns:a16="http://schemas.microsoft.com/office/drawing/2014/main" id="{EA39D9B1-4670-4694-A48D-50BC2B3C8590}"/>
              </a:ext>
            </a:extLst>
          </p:cNvPr>
          <p:cNvSpPr/>
          <p:nvPr/>
        </p:nvSpPr>
        <p:spPr>
          <a:xfrm>
            <a:off x="4431186" y="2818719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6" name="Google Shape;675;p48">
            <a:extLst>
              <a:ext uri="{FF2B5EF4-FFF2-40B4-BE49-F238E27FC236}">
                <a16:creationId xmlns:a16="http://schemas.microsoft.com/office/drawing/2014/main" id="{C7ED66FE-5C25-4516-84C7-0FD7E615AE9F}"/>
              </a:ext>
            </a:extLst>
          </p:cNvPr>
          <p:cNvSpPr/>
          <p:nvPr/>
        </p:nvSpPr>
        <p:spPr>
          <a:xfrm>
            <a:off x="4685571" y="2906499"/>
            <a:ext cx="936229" cy="58391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Google Shape;676;p48">
            <a:extLst>
              <a:ext uri="{FF2B5EF4-FFF2-40B4-BE49-F238E27FC236}">
                <a16:creationId xmlns:a16="http://schemas.microsoft.com/office/drawing/2014/main" id="{063B20E3-33E8-4475-A21A-29011FB3C8EC}"/>
              </a:ext>
            </a:extLst>
          </p:cNvPr>
          <p:cNvSpPr/>
          <p:nvPr/>
        </p:nvSpPr>
        <p:spPr>
          <a:xfrm>
            <a:off x="5480987" y="2813364"/>
            <a:ext cx="283026" cy="237852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/>
      <p:bldP spid="32" grpId="0" animBg="1"/>
      <p:bldP spid="33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6" grpId="0" animBg="1"/>
      <p:bldP spid="47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122800" y="211820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/>
              <a:t>hanks</a:t>
            </a:r>
            <a:r>
              <a:rPr lang="e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2894455" y="697102"/>
            <a:ext cx="5654203" cy="604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2800" dirty="0"/>
              <a:t>預期與現今</a:t>
            </a:r>
            <a:endParaRPr sz="2800"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2908812" y="223050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APP</a:t>
            </a:r>
            <a:r>
              <a:rPr lang="zh-TW" altLang="en-US" sz="2800" dirty="0"/>
              <a:t>功能介紹</a:t>
            </a:r>
            <a:endParaRPr sz="2800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2908812" y="3698872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開發過程</a:t>
            </a:r>
            <a:endParaRPr sz="2800" dirty="0"/>
          </a:p>
        </p:txBody>
      </p:sp>
      <p:sp>
        <p:nvSpPr>
          <p:cNvPr id="21" name="Google Shape;23;p3">
            <a:extLst>
              <a:ext uri="{FF2B5EF4-FFF2-40B4-BE49-F238E27FC236}">
                <a16:creationId xmlns:a16="http://schemas.microsoft.com/office/drawing/2014/main" id="{1F560393-9EF7-48B3-802C-7ADBB21163A1}"/>
              </a:ext>
            </a:extLst>
          </p:cNvPr>
          <p:cNvSpPr/>
          <p:nvPr/>
        </p:nvSpPr>
        <p:spPr>
          <a:xfrm>
            <a:off x="1726509" y="5502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;p3">
            <a:extLst>
              <a:ext uri="{FF2B5EF4-FFF2-40B4-BE49-F238E27FC236}">
                <a16:creationId xmlns:a16="http://schemas.microsoft.com/office/drawing/2014/main" id="{7229D775-2250-4130-86B2-F962AE8B14F8}"/>
              </a:ext>
            </a:extLst>
          </p:cNvPr>
          <p:cNvSpPr/>
          <p:nvPr/>
        </p:nvSpPr>
        <p:spPr>
          <a:xfrm>
            <a:off x="1726509" y="215604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;p3">
            <a:extLst>
              <a:ext uri="{FF2B5EF4-FFF2-40B4-BE49-F238E27FC236}">
                <a16:creationId xmlns:a16="http://schemas.microsoft.com/office/drawing/2014/main" id="{A2ADB34C-4C42-46E7-AF79-64DC079593A4}"/>
              </a:ext>
            </a:extLst>
          </p:cNvPr>
          <p:cNvSpPr/>
          <p:nvPr/>
        </p:nvSpPr>
        <p:spPr>
          <a:xfrm>
            <a:off x="1727191" y="3646581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1726509" y="550274"/>
            <a:ext cx="838800" cy="81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7" name="Google Shape;23;p3">
            <a:extLst>
              <a:ext uri="{FF2B5EF4-FFF2-40B4-BE49-F238E27FC236}">
                <a16:creationId xmlns:a16="http://schemas.microsoft.com/office/drawing/2014/main" id="{47A4D192-ABED-4881-BE4F-B06595B01BAF}"/>
              </a:ext>
            </a:extLst>
          </p:cNvPr>
          <p:cNvSpPr/>
          <p:nvPr/>
        </p:nvSpPr>
        <p:spPr>
          <a:xfrm>
            <a:off x="1726510" y="2182862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3;p31">
            <a:extLst>
              <a:ext uri="{FF2B5EF4-FFF2-40B4-BE49-F238E27FC236}">
                <a16:creationId xmlns:a16="http://schemas.microsoft.com/office/drawing/2014/main" id="{C571C964-78E3-4414-890C-7866AFF379CB}"/>
              </a:ext>
            </a:extLst>
          </p:cNvPr>
          <p:cNvSpPr txBox="1">
            <a:spLocks/>
          </p:cNvSpPr>
          <p:nvPr/>
        </p:nvSpPr>
        <p:spPr>
          <a:xfrm>
            <a:off x="1726510" y="2182861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2</a:t>
            </a:r>
          </a:p>
        </p:txBody>
      </p:sp>
      <p:sp>
        <p:nvSpPr>
          <p:cNvPr id="29" name="Google Shape;23;p3">
            <a:extLst>
              <a:ext uri="{FF2B5EF4-FFF2-40B4-BE49-F238E27FC236}">
                <a16:creationId xmlns:a16="http://schemas.microsoft.com/office/drawing/2014/main" id="{AC650341-E08A-4B97-B111-A27B38CFDCDC}"/>
              </a:ext>
            </a:extLst>
          </p:cNvPr>
          <p:cNvSpPr/>
          <p:nvPr/>
        </p:nvSpPr>
        <p:spPr>
          <a:xfrm>
            <a:off x="1726509" y="3675124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3;p31">
            <a:extLst>
              <a:ext uri="{FF2B5EF4-FFF2-40B4-BE49-F238E27FC236}">
                <a16:creationId xmlns:a16="http://schemas.microsoft.com/office/drawing/2014/main" id="{7E08647E-8A11-4E7C-BF2B-D1EC5D84D558}"/>
              </a:ext>
            </a:extLst>
          </p:cNvPr>
          <p:cNvSpPr txBox="1">
            <a:spLocks/>
          </p:cNvSpPr>
          <p:nvPr/>
        </p:nvSpPr>
        <p:spPr>
          <a:xfrm>
            <a:off x="1726509" y="3675123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19753E-6 L -0.00156 0.30586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527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60494E-6 L 0.00035 0.31327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64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60494E-6 L -0.00052 0.31327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9" grpId="0"/>
      <p:bldP spid="199" grpId="1"/>
      <p:bldP spid="202" grpId="0"/>
      <p:bldP spid="202" grpId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03" grpId="0"/>
      <p:bldP spid="203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9085E-A64C-4751-BE38-816E4D54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預期與現今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983D5FB-FEE5-442E-B36D-952BA54EBDF6}"/>
              </a:ext>
            </a:extLst>
          </p:cNvPr>
          <p:cNvSpPr txBox="1">
            <a:spLocks/>
          </p:cNvSpPr>
          <p:nvPr/>
        </p:nvSpPr>
        <p:spPr>
          <a:xfrm>
            <a:off x="541020" y="1400042"/>
            <a:ext cx="4030980" cy="54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zh-TW" altLang="en-US" sz="2400" dirty="0"/>
              <a:t>預期成果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6D613A3-D776-4F9E-8C74-D91B0A3365E5}"/>
              </a:ext>
            </a:extLst>
          </p:cNvPr>
          <p:cNvSpPr txBox="1">
            <a:spLocks/>
          </p:cNvSpPr>
          <p:nvPr/>
        </p:nvSpPr>
        <p:spPr>
          <a:xfrm>
            <a:off x="4572000" y="1400042"/>
            <a:ext cx="4030980" cy="54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zh-TW" altLang="en-US" sz="2400" dirty="0"/>
              <a:t>實際狀況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F45D4C9-F800-4AC9-9290-88F92B3BA1D5}"/>
              </a:ext>
            </a:extLst>
          </p:cNvPr>
          <p:cNvSpPr txBox="1">
            <a:spLocks/>
          </p:cNvSpPr>
          <p:nvPr/>
        </p:nvSpPr>
        <p:spPr>
          <a:xfrm>
            <a:off x="906780" y="2069743"/>
            <a:ext cx="3299460" cy="20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本專題期望能讓使用者自行規畫路徑，並將這些路徑資訊儲存於雲端，透過網路分享給其他使用者，讓其他使用者能夠透過這些路徑資訊進行導航。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B53627-98E2-485C-B1EC-3AD64CA17E39}"/>
              </a:ext>
            </a:extLst>
          </p:cNvPr>
          <p:cNvSpPr/>
          <p:nvPr/>
        </p:nvSpPr>
        <p:spPr>
          <a:xfrm>
            <a:off x="418214" y="1850065"/>
            <a:ext cx="83217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E57083-4332-42AA-87DE-AC578E08BD14}"/>
              </a:ext>
            </a:extLst>
          </p:cNvPr>
          <p:cNvSpPr txBox="1"/>
          <p:nvPr/>
        </p:nvSpPr>
        <p:spPr>
          <a:xfrm>
            <a:off x="5251137" y="1946031"/>
            <a:ext cx="3222357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路徑資料以</a:t>
            </a:r>
            <a:r>
              <a:rPr lang="en-US" altLang="zh-TW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檔儲存在手機</a:t>
            </a:r>
            <a:endParaRPr lang="en-US" altLang="zh-TW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做測試，尚未完成雲端儲存之</a:t>
            </a:r>
            <a:endParaRPr lang="en-US" altLang="zh-TW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16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2786498" y="2269564"/>
            <a:ext cx="5654203" cy="604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專題緣由以及未來理想</a:t>
            </a:r>
            <a:endParaRPr sz="2800"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2800855" y="217037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APP</a:t>
            </a:r>
            <a:r>
              <a:rPr lang="zh-TW" altLang="en-US" sz="2800" dirty="0"/>
              <a:t>功能介紹</a:t>
            </a:r>
            <a:endParaRPr sz="2800" dirty="0"/>
          </a:p>
        </p:txBody>
      </p:sp>
      <p:sp>
        <p:nvSpPr>
          <p:cNvPr id="21" name="Google Shape;23;p3">
            <a:extLst>
              <a:ext uri="{FF2B5EF4-FFF2-40B4-BE49-F238E27FC236}">
                <a16:creationId xmlns:a16="http://schemas.microsoft.com/office/drawing/2014/main" id="{1F560393-9EF7-48B3-802C-7ADBB21163A1}"/>
              </a:ext>
            </a:extLst>
          </p:cNvPr>
          <p:cNvSpPr/>
          <p:nvPr/>
        </p:nvSpPr>
        <p:spPr>
          <a:xfrm>
            <a:off x="1618552" y="2122737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;p3">
            <a:extLst>
              <a:ext uri="{FF2B5EF4-FFF2-40B4-BE49-F238E27FC236}">
                <a16:creationId xmlns:a16="http://schemas.microsoft.com/office/drawing/2014/main" id="{7229D775-2250-4130-86B2-F962AE8B14F8}"/>
              </a:ext>
            </a:extLst>
          </p:cNvPr>
          <p:cNvSpPr/>
          <p:nvPr/>
        </p:nvSpPr>
        <p:spPr>
          <a:xfrm>
            <a:off x="1618552" y="209592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1618552" y="2122736"/>
            <a:ext cx="838800" cy="81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7" name="Google Shape;23;p3">
            <a:extLst>
              <a:ext uri="{FF2B5EF4-FFF2-40B4-BE49-F238E27FC236}">
                <a16:creationId xmlns:a16="http://schemas.microsoft.com/office/drawing/2014/main" id="{47A4D192-ABED-4881-BE4F-B06595B01BAF}"/>
              </a:ext>
            </a:extLst>
          </p:cNvPr>
          <p:cNvSpPr/>
          <p:nvPr/>
        </p:nvSpPr>
        <p:spPr>
          <a:xfrm>
            <a:off x="1618553" y="212273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3;p31">
            <a:extLst>
              <a:ext uri="{FF2B5EF4-FFF2-40B4-BE49-F238E27FC236}">
                <a16:creationId xmlns:a16="http://schemas.microsoft.com/office/drawing/2014/main" id="{C571C964-78E3-4414-890C-7866AFF379CB}"/>
              </a:ext>
            </a:extLst>
          </p:cNvPr>
          <p:cNvSpPr txBox="1">
            <a:spLocks/>
          </p:cNvSpPr>
          <p:nvPr/>
        </p:nvSpPr>
        <p:spPr>
          <a:xfrm>
            <a:off x="1618553" y="2122734"/>
            <a:ext cx="838800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9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9" grpId="0"/>
      <p:bldP spid="21" grpId="0" animBg="1"/>
      <p:bldP spid="22" grpId="0" animBg="1"/>
      <p:bldP spid="203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fld>
            <a:endParaRPr>
              <a:solidFill>
                <a:srgbClr val="CCCCCC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9373B7E-4570-41C8-9F41-62AF9A764162}"/>
              </a:ext>
            </a:extLst>
          </p:cNvPr>
          <p:cNvSpPr/>
          <p:nvPr/>
        </p:nvSpPr>
        <p:spPr>
          <a:xfrm>
            <a:off x="2017214" y="2307427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載入路徑資料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72AAAAC0-5511-4B46-BC89-469026677E07}"/>
              </a:ext>
            </a:extLst>
          </p:cNvPr>
          <p:cNvSpPr/>
          <p:nvPr/>
        </p:nvSpPr>
        <p:spPr>
          <a:xfrm>
            <a:off x="3508016" y="2132236"/>
            <a:ext cx="1955615" cy="1218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根據使用情境選擇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D57BAA-E926-4B8A-BD77-9D0D0FC15EB7}"/>
              </a:ext>
            </a:extLst>
          </p:cNvPr>
          <p:cNvCxnSpPr>
            <a:cxnSpLocks/>
            <a:stCxn id="93" idx="3"/>
            <a:endCxn id="8" idx="1"/>
          </p:cNvCxnSpPr>
          <p:nvPr/>
        </p:nvCxnSpPr>
        <p:spPr>
          <a:xfrm>
            <a:off x="3312058" y="2741267"/>
            <a:ext cx="1959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DC5DD78-8A3D-4488-9BF7-0E6C74F57DD1}"/>
              </a:ext>
            </a:extLst>
          </p:cNvPr>
          <p:cNvCxnSpPr>
            <a:cxnSpLocks/>
            <a:stCxn id="8" idx="0"/>
            <a:endCxn id="105" idx="1"/>
          </p:cNvCxnSpPr>
          <p:nvPr/>
        </p:nvCxnSpPr>
        <p:spPr>
          <a:xfrm rot="5400000" flipH="1" flipV="1">
            <a:off x="4875919" y="1348567"/>
            <a:ext cx="393575" cy="1173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868854F8-DDF7-4429-8AE9-8F7FBD48A814}"/>
              </a:ext>
            </a:extLst>
          </p:cNvPr>
          <p:cNvCxnSpPr>
            <a:cxnSpLocks/>
            <a:stCxn id="8" idx="2"/>
            <a:endCxn id="106" idx="1"/>
          </p:cNvCxnSpPr>
          <p:nvPr/>
        </p:nvCxnSpPr>
        <p:spPr>
          <a:xfrm rot="16200000" flipH="1">
            <a:off x="4862136" y="2973987"/>
            <a:ext cx="421140" cy="1173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7D3C91F-2991-4C1C-8800-EA187E5CA5EB}"/>
              </a:ext>
            </a:extLst>
          </p:cNvPr>
          <p:cNvSpPr/>
          <p:nvPr/>
        </p:nvSpPr>
        <p:spPr>
          <a:xfrm>
            <a:off x="5659588" y="1304821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規劃路徑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88E44D9-8ED6-4104-81C8-1F86C42E7337}"/>
              </a:ext>
            </a:extLst>
          </p:cNvPr>
          <p:cNvSpPr/>
          <p:nvPr/>
        </p:nvSpPr>
        <p:spPr>
          <a:xfrm>
            <a:off x="5659588" y="3337599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選擇目的地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774C836-C4E2-42EE-A918-4A9063060321}"/>
              </a:ext>
            </a:extLst>
          </p:cNvPr>
          <p:cNvSpPr/>
          <p:nvPr/>
        </p:nvSpPr>
        <p:spPr>
          <a:xfrm>
            <a:off x="7379442" y="1304821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儲存路徑資料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ED161C7-19E3-404D-B8ED-38381AEE9E58}"/>
              </a:ext>
            </a:extLst>
          </p:cNvPr>
          <p:cNvSpPr/>
          <p:nvPr/>
        </p:nvSpPr>
        <p:spPr>
          <a:xfrm>
            <a:off x="7346346" y="3337137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進行導航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4E77B5-E966-4E81-A5B6-B03E532B744C}"/>
              </a:ext>
            </a:extLst>
          </p:cNvPr>
          <p:cNvCxnSpPr>
            <a:stCxn id="105" idx="3"/>
            <a:endCxn id="107" idx="1"/>
          </p:cNvCxnSpPr>
          <p:nvPr/>
        </p:nvCxnSpPr>
        <p:spPr>
          <a:xfrm>
            <a:off x="6954432" y="1738661"/>
            <a:ext cx="42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4804700-7BB8-4C12-A5B2-19B91FEC7DF6}"/>
              </a:ext>
            </a:extLst>
          </p:cNvPr>
          <p:cNvCxnSpPr/>
          <p:nvPr/>
        </p:nvCxnSpPr>
        <p:spPr>
          <a:xfrm flipV="1">
            <a:off x="6934755" y="3784139"/>
            <a:ext cx="411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CB90E7-4D77-47C3-BB12-16EB47C0B7E8}"/>
              </a:ext>
            </a:extLst>
          </p:cNvPr>
          <p:cNvSpPr txBox="1"/>
          <p:nvPr/>
        </p:nvSpPr>
        <p:spPr>
          <a:xfrm>
            <a:off x="3581984" y="6072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整體流程圖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E7E960B-50B0-4CC5-9F32-E7E2366CDA4C}"/>
              </a:ext>
            </a:extLst>
          </p:cNvPr>
          <p:cNvSpPr txBox="1"/>
          <p:nvPr/>
        </p:nvSpPr>
        <p:spPr>
          <a:xfrm>
            <a:off x="4847382" y="14317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管理方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E9628A0-BD88-42F8-9E73-BCC43A5BF62D}"/>
              </a:ext>
            </a:extLst>
          </p:cNvPr>
          <p:cNvSpPr txBox="1"/>
          <p:nvPr/>
        </p:nvSpPr>
        <p:spPr>
          <a:xfrm>
            <a:off x="4887208" y="38408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用戶方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5D3C4E7-9C16-4300-8055-D37CCB435FD5}"/>
              </a:ext>
            </a:extLst>
          </p:cNvPr>
          <p:cNvSpPr/>
          <p:nvPr/>
        </p:nvSpPr>
        <p:spPr>
          <a:xfrm>
            <a:off x="470334" y="2307427"/>
            <a:ext cx="1294844" cy="86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" panose="020B0503030403030204" pitchFamily="34" charset="-78"/>
              </a:rPr>
              <a:t>掃描</a:t>
            </a:r>
            <a:r>
              <a:rPr lang="en-US" altLang="zh-TW" dirty="0" err="1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" panose="020B0503030403030204" pitchFamily="34" charset="-78"/>
              </a:rPr>
              <a:t>Qrcode</a:t>
            </a:r>
            <a:endParaRPr lang="zh-TW" altLang="en-US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ubai" panose="020B0503030403030204" pitchFamily="34" charset="-78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2AF1B11-9E78-47DB-BBE1-90D66F71C1F2}"/>
              </a:ext>
            </a:extLst>
          </p:cNvPr>
          <p:cNvCxnSpPr>
            <a:cxnSpLocks/>
            <a:stCxn id="51" idx="3"/>
            <a:endCxn id="93" idx="1"/>
          </p:cNvCxnSpPr>
          <p:nvPr/>
        </p:nvCxnSpPr>
        <p:spPr>
          <a:xfrm>
            <a:off x="1765178" y="2741267"/>
            <a:ext cx="2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6</a:t>
            </a:fld>
            <a:endParaRPr sz="1200" dirty="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" name="Google Shape;824;p56">
            <a:extLst>
              <a:ext uri="{FF2B5EF4-FFF2-40B4-BE49-F238E27FC236}">
                <a16:creationId xmlns:a16="http://schemas.microsoft.com/office/drawing/2014/main" id="{7519E47C-9A0E-41C8-9207-44FA5337FCD6}"/>
              </a:ext>
            </a:extLst>
          </p:cNvPr>
          <p:cNvGrpSpPr/>
          <p:nvPr/>
        </p:nvGrpSpPr>
        <p:grpSpPr>
          <a:xfrm>
            <a:off x="1647680" y="952500"/>
            <a:ext cx="1606060" cy="3671137"/>
            <a:chOff x="2487400" y="238125"/>
            <a:chExt cx="2621025" cy="5226675"/>
          </a:xfrm>
        </p:grpSpPr>
        <p:sp>
          <p:nvSpPr>
            <p:cNvPr id="10" name="Google Shape;825;p56">
              <a:extLst>
                <a:ext uri="{FF2B5EF4-FFF2-40B4-BE49-F238E27FC236}">
                  <a16:creationId xmlns:a16="http://schemas.microsoft.com/office/drawing/2014/main" id="{7058BCFA-045C-44FC-8748-63D20FA85F7E}"/>
                </a:ext>
              </a:extLst>
            </p:cNvPr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6;p56">
              <a:extLst>
                <a:ext uri="{FF2B5EF4-FFF2-40B4-BE49-F238E27FC236}">
                  <a16:creationId xmlns:a16="http://schemas.microsoft.com/office/drawing/2014/main" id="{BDC36448-9142-4770-A638-93E4A0EA10D1}"/>
                </a:ext>
              </a:extLst>
            </p:cNvPr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7;p56">
              <a:extLst>
                <a:ext uri="{FF2B5EF4-FFF2-40B4-BE49-F238E27FC236}">
                  <a16:creationId xmlns:a16="http://schemas.microsoft.com/office/drawing/2014/main" id="{7750E22A-227F-40AB-8AAA-647AE1C6AAB1}"/>
                </a:ext>
              </a:extLst>
            </p:cNvPr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8;p56">
              <a:extLst>
                <a:ext uri="{FF2B5EF4-FFF2-40B4-BE49-F238E27FC236}">
                  <a16:creationId xmlns:a16="http://schemas.microsoft.com/office/drawing/2014/main" id="{4BDC8E3D-D821-4B4B-BC37-66E03F895DA3}"/>
                </a:ext>
              </a:extLst>
            </p:cNvPr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9;p56">
              <a:extLst>
                <a:ext uri="{FF2B5EF4-FFF2-40B4-BE49-F238E27FC236}">
                  <a16:creationId xmlns:a16="http://schemas.microsoft.com/office/drawing/2014/main" id="{789688C2-ECB5-47A9-A693-CF124EB13974}"/>
                </a:ext>
              </a:extLst>
            </p:cNvPr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0;p56">
              <a:extLst>
                <a:ext uri="{FF2B5EF4-FFF2-40B4-BE49-F238E27FC236}">
                  <a16:creationId xmlns:a16="http://schemas.microsoft.com/office/drawing/2014/main" id="{0075BA17-6BB0-4942-8C5E-FD6CF45BC77E}"/>
                </a:ext>
              </a:extLst>
            </p:cNvPr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1;p56">
              <a:extLst>
                <a:ext uri="{FF2B5EF4-FFF2-40B4-BE49-F238E27FC236}">
                  <a16:creationId xmlns:a16="http://schemas.microsoft.com/office/drawing/2014/main" id="{100D01A2-FE5B-47DC-A1BD-63773B8B2D28}"/>
                </a:ext>
              </a:extLst>
            </p:cNvPr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1618E2-B964-4632-9D27-BBC8892E5D0E}"/>
              </a:ext>
            </a:extLst>
          </p:cNvPr>
          <p:cNvSpPr txBox="1"/>
          <p:nvPr/>
        </p:nvSpPr>
        <p:spPr>
          <a:xfrm>
            <a:off x="2779200" y="352800"/>
            <a:ext cx="34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功能介紹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DDB8506-FF1A-492D-B03D-55B61003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05" y="1265900"/>
            <a:ext cx="1486696" cy="305672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75CB04E-32B9-4B63-BADA-145FD676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82" y="1265900"/>
            <a:ext cx="1994218" cy="2869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CF44B83-1BBC-422E-A5D5-F27B73FA83FE}"/>
              </a:ext>
            </a:extLst>
          </p:cNvPr>
          <p:cNvSpPr txBox="1"/>
          <p:nvPr/>
        </p:nvSpPr>
        <p:spPr>
          <a:xfrm>
            <a:off x="2779200" y="352800"/>
            <a:ext cx="34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手動新增路徑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81DFF9-389A-4E8A-96A5-BEBDF11DE464}"/>
              </a:ext>
            </a:extLst>
          </p:cNvPr>
          <p:cNvSpPr txBox="1"/>
          <p:nvPr/>
        </p:nvSpPr>
        <p:spPr>
          <a:xfrm>
            <a:off x="579120" y="1287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570621-6B1D-4396-B594-49FE9607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54" y="3498714"/>
            <a:ext cx="1779805" cy="523220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7C48A35-B988-4DFF-B8E9-06C89E48E701}"/>
              </a:ext>
            </a:extLst>
          </p:cNvPr>
          <p:cNvSpPr/>
          <p:nvPr/>
        </p:nvSpPr>
        <p:spPr>
          <a:xfrm>
            <a:off x="3977641" y="3666354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C46973B-8B94-4BF9-B102-E6FD3D2B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83" y="3443469"/>
            <a:ext cx="2057400" cy="7048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A63A5A-16BF-45C9-BAE8-8E0C093709E4}"/>
              </a:ext>
            </a:extLst>
          </p:cNvPr>
          <p:cNvSpPr txBox="1"/>
          <p:nvPr/>
        </p:nvSpPr>
        <p:spPr>
          <a:xfrm>
            <a:off x="539388" y="34987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2C97541-C62C-4C27-94FE-3E8047FDB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454" y="1336814"/>
            <a:ext cx="1779806" cy="496292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E4B4869-8B1B-4777-AD38-1D91765FF8E8}"/>
              </a:ext>
            </a:extLst>
          </p:cNvPr>
          <p:cNvSpPr/>
          <p:nvPr/>
        </p:nvSpPr>
        <p:spPr>
          <a:xfrm>
            <a:off x="3977642" y="1455420"/>
            <a:ext cx="594360" cy="25908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3BF0B4-0032-4A51-8A9B-1365AFC1F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907" y="1060686"/>
            <a:ext cx="2556731" cy="22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698EB7-E016-42F6-A8DD-BA3A750C8DA2}"/>
              </a:ext>
            </a:extLst>
          </p:cNvPr>
          <p:cNvSpPr txBox="1"/>
          <p:nvPr/>
        </p:nvSpPr>
        <p:spPr>
          <a:xfrm>
            <a:off x="853441" y="4737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步驟三：放置錨點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165193-319D-4C1F-B561-1B6611EC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1833"/>
            <a:ext cx="1788838" cy="367794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B17658-6737-4895-A4CE-A45D3D93441B}"/>
              </a:ext>
            </a:extLst>
          </p:cNvPr>
          <p:cNvSpPr txBox="1"/>
          <p:nvPr/>
        </p:nvSpPr>
        <p:spPr>
          <a:xfrm>
            <a:off x="4572000" y="4737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步驟四：儲存路徑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A15D07-FB6B-4131-A209-42E53D1C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1942"/>
            <a:ext cx="3177815" cy="937341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971643B-A611-4D48-A9C5-1863B3041B8D}"/>
              </a:ext>
            </a:extLst>
          </p:cNvPr>
          <p:cNvSpPr/>
          <p:nvPr/>
        </p:nvSpPr>
        <p:spPr>
          <a:xfrm rot="5400000">
            <a:off x="5752197" y="2306764"/>
            <a:ext cx="776047" cy="338277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263073C-1F9D-4CFB-A94C-1F0816BC6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06805"/>
            <a:ext cx="3177815" cy="1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6559FF2-1C02-46F3-A780-F296B30A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22" y="1672512"/>
            <a:ext cx="3170195" cy="8916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95DF73-6964-42FB-9059-6D46FDD5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882" y="1672512"/>
            <a:ext cx="3170195" cy="89923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590CA4-12DB-4952-8B59-B806295EA460}"/>
              </a:ext>
            </a:extLst>
          </p:cNvPr>
          <p:cNvSpPr txBox="1"/>
          <p:nvPr/>
        </p:nvSpPr>
        <p:spPr>
          <a:xfrm>
            <a:off x="3761521" y="8318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修改路徑</a:t>
            </a:r>
          </a:p>
        </p:txBody>
      </p:sp>
    </p:spTree>
    <p:extLst>
      <p:ext uri="{BB962C8B-B14F-4D97-AF65-F5344CB8AC3E}">
        <p14:creationId xmlns:p14="http://schemas.microsoft.com/office/powerpoint/2010/main" val="3083093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198</Words>
  <Application>Microsoft Office PowerPoint</Application>
  <PresentationFormat>如螢幕大小 (16:9)</PresentationFormat>
  <Paragraphs>63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微軟正黑體</vt:lpstr>
      <vt:lpstr>Arvo</vt:lpstr>
      <vt:lpstr>Ubuntu</vt:lpstr>
      <vt:lpstr>Yu Gothic UI Semibold</vt:lpstr>
      <vt:lpstr>Ubuntu Light</vt:lpstr>
      <vt:lpstr>Bodoni</vt:lpstr>
      <vt:lpstr>Minimal Charm</vt:lpstr>
      <vt:lpstr>AR室內導航</vt:lpstr>
      <vt:lpstr>預期與現今</vt:lpstr>
      <vt:lpstr>預期與現今</vt:lpstr>
      <vt:lpstr>專題緣由以及未來理想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APP功能介紹</vt:lpstr>
      <vt:lpstr>開發過程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AR室內導航</dc:title>
  <cp:lastModifiedBy>秉豪 尹</cp:lastModifiedBy>
  <cp:revision>69</cp:revision>
  <dcterms:modified xsi:type="dcterms:W3CDTF">2020-10-16T03:08:14Z</dcterms:modified>
</cp:coreProperties>
</file>