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F9D0B-3E9D-4EA5-8246-570F825090B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93FB-561F-40D5-B51D-D652867E5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1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ED62-B826-4C7F-8C4E-0A882DFC0F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1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ED62-B826-4C7F-8C4E-0A882DFC0F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5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ED62-B826-4C7F-8C4E-0A882DFC0F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1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ED62-B826-4C7F-8C4E-0A882DFC0F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6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ED62-B826-4C7F-8C4E-0A882DFC0F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2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ED62-B826-4C7F-8C4E-0A882DFC0F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5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ED62-B826-4C7F-8C4E-0A882DFC0F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1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ED62-B826-4C7F-8C4E-0A882DFC0F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71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ED62-B826-4C7F-8C4E-0A882DFC0F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1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59DA8-3105-C780-8D42-4B5B36CC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D52EA-22F3-38CC-47ED-5A9E17687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B9CC3-99CC-0488-1221-5F7AF4F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5741C-CE83-3B81-590C-47F6FA75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ED4DD-6A23-64E9-6D4C-59C711BA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2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C2CC8-61F7-41AA-0BBA-E49523EF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E2D47C-6930-4501-7425-6BC0C0E24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E66CC-7B63-4098-8809-AAFCEA1C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CEE8D-237A-01B4-F213-1D4513C6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D8D84-B6E9-B5A6-3F08-ADC96DBB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1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F0DC6-BFF1-9E0E-C703-19AF9CC41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76652-001F-8603-8673-47CCAEE0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65DD6-8679-0D44-5622-0F6FC802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64FC2-D24A-0C24-C4D4-DF939CF4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6A513-FB82-7DCF-FA79-32C3AB28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7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3BE9EF8-C0F6-467C-B787-D9ECF1F9418D}"/>
              </a:ext>
            </a:extLst>
          </p:cNvPr>
          <p:cNvSpPr/>
          <p:nvPr userDrawn="1"/>
        </p:nvSpPr>
        <p:spPr>
          <a:xfrm>
            <a:off x="4809641" y="0"/>
            <a:ext cx="2603715" cy="6858000"/>
          </a:xfrm>
          <a:prstGeom prst="rect">
            <a:avLst/>
          </a:prstGeom>
          <a:solidFill>
            <a:srgbClr val="EE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BEB2EC-B785-4FEB-B39A-5DB107A485E7}"/>
              </a:ext>
            </a:extLst>
          </p:cNvPr>
          <p:cNvSpPr/>
          <p:nvPr userDrawn="1"/>
        </p:nvSpPr>
        <p:spPr>
          <a:xfrm>
            <a:off x="191146" y="227307"/>
            <a:ext cx="11773545" cy="642663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0" sx="102000" sy="102000" algn="ctr" rotWithShape="0">
              <a:srgbClr val="434E77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21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0C00A-4BC0-86EE-8C8A-555AB822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F0A80-AD43-636C-971A-1820C722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8AA23-8438-1ECC-F282-BEA380AF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BDA09-AA67-CF39-A803-CEE22E31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D35EE-2BFC-1CF9-8744-B6BC87F4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3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23670-5788-9086-4DC5-04A4F507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D698D-AD88-B11A-A9EC-CFFDC892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8D43E-F2DD-0603-3814-1A7DD7DD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86D54-C509-0735-9CDB-29AF830C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2C29D-2148-5A46-6A08-775C1203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2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13ADD-E410-8776-C63D-4BA7E549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8A2FA-2C4B-7D07-0EB8-5ED88C87A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100F4-3F0C-B9C0-5D0B-CB649AA7F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C4624-B8C7-255C-5CAF-08DA55F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D9CDF-23E5-E351-A990-E202BA5A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F7084-A1D9-BF94-9CF2-20CEEAF2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3F744-5071-E884-4DA3-7BFBBF7E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4F60F-5D8F-6BFC-6906-1F2F9937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92A0F-CEA2-5C40-CC5A-9DBACECE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52991-C975-C31B-42D6-536A81707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D86830-34DA-E5CB-4A35-9E3A73480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039B72-282E-E90E-43DB-D8AED503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996A78-E5E0-7456-CFCF-E2220DA6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D5C10E-4889-818B-9C67-11336BFB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50129-ECCA-045C-C069-F2CF5722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345DA3-68F6-538F-C9F5-3CA081C3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918F0-3118-0AF9-20B3-1977B090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052CA1-7413-15FF-6E29-41BE8340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0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1A1140-2C20-33E9-F8B2-AA7D10DC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D03424-8A4B-F236-40BC-E839070D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36BB9-803B-0E27-50F8-533E1E20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5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B8796-DD6A-A6A6-B579-D55B6001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77496-A44B-9FB9-0394-15469864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ACB6B-A234-96E4-67F2-C46ACB29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08F45-E087-728A-4054-E1BBA08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E089E-5A75-4259-2319-FEC0FBBD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6B71B-5E26-6E72-F5BD-1B88C1A3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2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AD6F-3F3F-967F-94B1-FCFDF471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620A5-EF51-6DAB-9F80-18D49C802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96039E-6CCA-B7F6-EC44-6CE69B3A9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3C008-AEC8-A70C-E2D4-76319987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A54CE-1B7A-2D0A-C3C6-9A502116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CCE66-17A9-EAE8-6F14-2B131BE5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3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9C9AA8-F513-4651-15E0-718A5B99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25154-DF67-5DC9-957B-97E9825D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382DE-5BC2-ECCE-698E-CF0683387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C434-962E-4CCD-95FE-434E364B8F24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10523-8C2C-3779-EEF0-C08353BA5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34F9E-B36E-3AC4-96ED-0ABED269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4F0E-0911-4EB9-A7E5-E59597526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4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F3A8ED-D0BA-4B6E-A1A3-970F3A28B637}"/>
              </a:ext>
            </a:extLst>
          </p:cNvPr>
          <p:cNvSpPr txBox="1"/>
          <p:nvPr/>
        </p:nvSpPr>
        <p:spPr>
          <a:xfrm>
            <a:off x="2618131" y="2455964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高频传输线的等效电路模型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F92D49-648F-415D-82E8-2BC0671F69F1}"/>
              </a:ext>
            </a:extLst>
          </p:cNvPr>
          <p:cNvCxnSpPr/>
          <p:nvPr/>
        </p:nvCxnSpPr>
        <p:spPr>
          <a:xfrm>
            <a:off x="5727700" y="3351064"/>
            <a:ext cx="736600" cy="0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742B850-A029-457C-A3F1-CD489ABFFCBA}"/>
              </a:ext>
            </a:extLst>
          </p:cNvPr>
          <p:cNvSpPr txBox="1"/>
          <p:nvPr/>
        </p:nvSpPr>
        <p:spPr>
          <a:xfrm>
            <a:off x="4904980" y="3534339"/>
            <a:ext cx="238206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lt"/>
              </a:rPr>
              <a:t>12111524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lt"/>
              </a:rPr>
              <a:t>陈天阳</a:t>
            </a:r>
          </a:p>
        </p:txBody>
      </p:sp>
    </p:spTree>
    <p:extLst>
      <p:ext uri="{BB962C8B-B14F-4D97-AF65-F5344CB8AC3E}">
        <p14:creationId xmlns:p14="http://schemas.microsoft.com/office/powerpoint/2010/main" val="370777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26EAC8-8B8B-43CC-B963-A394D1A554C8}"/>
              </a:ext>
            </a:extLst>
          </p:cNvPr>
          <p:cNvGrpSpPr/>
          <p:nvPr/>
        </p:nvGrpSpPr>
        <p:grpSpPr>
          <a:xfrm>
            <a:off x="5358270" y="803906"/>
            <a:ext cx="6108590" cy="984037"/>
            <a:chOff x="874712" y="3344238"/>
            <a:chExt cx="5067300" cy="98403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67085E2-67B5-4D39-A209-B3203D6F95AA}"/>
                </a:ext>
              </a:extLst>
            </p:cNvPr>
            <p:cNvSpPr/>
            <p:nvPr/>
          </p:nvSpPr>
          <p:spPr>
            <a:xfrm>
              <a:off x="874712" y="3811595"/>
              <a:ext cx="5067300" cy="5166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例如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50Hz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交流电，波长为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6000km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，常规尺度可认为无相位差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可以使用电路基础知识分析，例如基尔霍夫定律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B287041-66F1-40B7-8CE3-1FA4F41EFDB0}"/>
                </a:ext>
              </a:extLst>
            </p:cNvPr>
            <p:cNvSpPr/>
            <p:nvPr/>
          </p:nvSpPr>
          <p:spPr>
            <a:xfrm>
              <a:off x="874712" y="3344238"/>
              <a:ext cx="2241974" cy="3964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传统的电路分析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-396895"/>
            <a:ext cx="2633740" cy="186113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E68C8BD-7AB9-13AB-37BF-796F03BE3E1B}"/>
              </a:ext>
            </a:extLst>
          </p:cNvPr>
          <p:cNvGrpSpPr/>
          <p:nvPr/>
        </p:nvGrpSpPr>
        <p:grpSpPr>
          <a:xfrm>
            <a:off x="5358270" y="2029796"/>
            <a:ext cx="6108590" cy="1205636"/>
            <a:chOff x="874712" y="3344238"/>
            <a:chExt cx="5067300" cy="12056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F7FC12-DF87-8544-63FF-5193B3BCE634}"/>
                </a:ext>
              </a:extLst>
            </p:cNvPr>
            <p:cNvSpPr/>
            <p:nvPr/>
          </p:nvSpPr>
          <p:spPr>
            <a:xfrm>
              <a:off x="874712" y="3811595"/>
              <a:ext cx="5067300" cy="7382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例如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5GHz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WiFi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信号，波长为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6cm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，常规尺度即有明显差异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一般情况下，当波长小于十分之一线长，应考虑传输线效应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无法使用传统电路知识分析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B207DB-6890-A31A-C0E3-F7F38D47D443}"/>
                </a:ext>
              </a:extLst>
            </p:cNvPr>
            <p:cNvSpPr/>
            <p:nvPr/>
          </p:nvSpPr>
          <p:spPr>
            <a:xfrm>
              <a:off x="874712" y="3344238"/>
              <a:ext cx="2241974" cy="3964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高频电路分析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1D8FF7C-91F8-135C-26E1-9C23562B3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20" y="3571801"/>
            <a:ext cx="3317385" cy="24822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EB3D96-D072-4C3C-C7C0-4265C0E21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1" y="1314341"/>
            <a:ext cx="4280120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9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26EAC8-8B8B-43CC-B963-A394D1A554C8}"/>
              </a:ext>
            </a:extLst>
          </p:cNvPr>
          <p:cNvGrpSpPr/>
          <p:nvPr/>
        </p:nvGrpSpPr>
        <p:grpSpPr>
          <a:xfrm>
            <a:off x="5358269" y="3876553"/>
            <a:ext cx="6108591" cy="2313632"/>
            <a:chOff x="874711" y="3344238"/>
            <a:chExt cx="5067301" cy="231363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67085E2-67B5-4D39-A209-B3203D6F95AA}"/>
                </a:ext>
              </a:extLst>
            </p:cNvPr>
            <p:cNvSpPr/>
            <p:nvPr/>
          </p:nvSpPr>
          <p:spPr>
            <a:xfrm>
              <a:off x="874712" y="3811595"/>
              <a:ext cx="5067300" cy="18462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微元足够小，可以忽略传输线效应沿用传统电路分析理论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微元足够大，保留了电路基本电学性质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直观展示电路形态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可以使用双端口分析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可以化为微分形式，并拓展出积分形式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是一个一维模型，无法体现电路其他部分的干扰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忽略了磁滞效应和传输线材料的非线性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B287041-66F1-40B7-8CE3-1FA4F41EFDB0}"/>
                </a:ext>
              </a:extLst>
            </p:cNvPr>
            <p:cNvSpPr/>
            <p:nvPr/>
          </p:nvSpPr>
          <p:spPr>
            <a:xfrm>
              <a:off x="874711" y="3344238"/>
              <a:ext cx="4434363" cy="3964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利用微元法将电路尺度减小至忽略传输线效应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-396895"/>
            <a:ext cx="2633740" cy="1861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0511D4-B8EB-CC00-A9F9-EAD21A586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52" y="788252"/>
            <a:ext cx="5782236" cy="27951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2A450D-0D87-FD04-79B5-159A58EEC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22" y="1311166"/>
            <a:ext cx="4229317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26EAC8-8B8B-43CC-B963-A394D1A554C8}"/>
              </a:ext>
            </a:extLst>
          </p:cNvPr>
          <p:cNvGrpSpPr/>
          <p:nvPr/>
        </p:nvGrpSpPr>
        <p:grpSpPr>
          <a:xfrm>
            <a:off x="5358270" y="1109990"/>
            <a:ext cx="6108590" cy="762438"/>
            <a:chOff x="874712" y="3344238"/>
            <a:chExt cx="5067300" cy="76243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67085E2-67B5-4D39-A209-B3203D6F95AA}"/>
                </a:ext>
              </a:extLst>
            </p:cNvPr>
            <p:cNvSpPr/>
            <p:nvPr/>
          </p:nvSpPr>
          <p:spPr>
            <a:xfrm>
              <a:off x="874712" y="3811595"/>
              <a:ext cx="5067300" cy="2950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闭合回路，整个一圈加起来电压为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B287041-66F1-40B7-8CE3-1FA4F41EFDB0}"/>
                </a:ext>
              </a:extLst>
            </p:cNvPr>
            <p:cNvSpPr/>
            <p:nvPr/>
          </p:nvSpPr>
          <p:spPr>
            <a:xfrm>
              <a:off x="874712" y="3344238"/>
              <a:ext cx="2241974" cy="3964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基尔霍夫电压定律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-396895"/>
            <a:ext cx="2633740" cy="186113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FA2C3BB-25BF-01D0-E47F-3FCD340CE21B}"/>
              </a:ext>
            </a:extLst>
          </p:cNvPr>
          <p:cNvGrpSpPr/>
          <p:nvPr/>
        </p:nvGrpSpPr>
        <p:grpSpPr>
          <a:xfrm>
            <a:off x="5358270" y="4711561"/>
            <a:ext cx="6108590" cy="762438"/>
            <a:chOff x="874712" y="3344238"/>
            <a:chExt cx="5067300" cy="76243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CBB5E0-05EB-5344-33AD-724B559C6047}"/>
                </a:ext>
              </a:extLst>
            </p:cNvPr>
            <p:cNvSpPr/>
            <p:nvPr/>
          </p:nvSpPr>
          <p:spPr>
            <a:xfrm>
              <a:off x="874712" y="3811595"/>
              <a:ext cx="5067300" cy="2950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流入节点与流出节点电流相等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E2CD09-3FF8-4EDE-65B4-A4DD2B3E76FA}"/>
                </a:ext>
              </a:extLst>
            </p:cNvPr>
            <p:cNvSpPr/>
            <p:nvPr/>
          </p:nvSpPr>
          <p:spPr>
            <a:xfrm>
              <a:off x="874712" y="3344238"/>
              <a:ext cx="2241974" cy="3964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基尔霍夫电流定律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D5FECB2-ECA5-3565-0ABB-593AD243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28" y="2042412"/>
            <a:ext cx="5760435" cy="24991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107086E-3C47-0D5B-8B38-2C5497740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72" y="1425472"/>
            <a:ext cx="4242018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8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26EAC8-8B8B-43CC-B963-A394D1A554C8}"/>
              </a:ext>
            </a:extLst>
          </p:cNvPr>
          <p:cNvGrpSpPr/>
          <p:nvPr/>
        </p:nvGrpSpPr>
        <p:grpSpPr>
          <a:xfrm>
            <a:off x="5358269" y="3577676"/>
            <a:ext cx="6108591" cy="2535231"/>
            <a:chOff x="874711" y="3344238"/>
            <a:chExt cx="5067301" cy="253523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67085E2-67B5-4D39-A209-B3203D6F95AA}"/>
                </a:ext>
              </a:extLst>
            </p:cNvPr>
            <p:cNvSpPr/>
            <p:nvPr/>
          </p:nvSpPr>
          <p:spPr>
            <a:xfrm>
              <a:off x="874712" y="3811595"/>
              <a:ext cx="5067300" cy="20678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只研究一条线上的寄生效应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忽略了线路之间的干扰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两端口位置电压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 两端口流入流出的电流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符号表示单位长度的阻抗与导纳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线上的电阻与寄生电感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-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线间的电导与寄生电容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B287041-66F1-40B7-8CE3-1FA4F41EFDB0}"/>
                </a:ext>
              </a:extLst>
            </p:cNvPr>
            <p:cNvSpPr/>
            <p:nvPr/>
          </p:nvSpPr>
          <p:spPr>
            <a:xfrm>
              <a:off x="874711" y="3344238"/>
              <a:ext cx="4434363" cy="3964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实际微元模型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-396895"/>
            <a:ext cx="2633740" cy="18611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214976-DD42-3FCB-D1E8-2400570A8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37" y="966692"/>
            <a:ext cx="3708509" cy="21686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EB0047-54AC-AEA5-8A66-43F8BB563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6" y="1396895"/>
            <a:ext cx="4261069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4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-396895"/>
            <a:ext cx="2633740" cy="1861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418C5A-20C7-D5EA-63D4-A82E308CB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779" y="817579"/>
            <a:ext cx="7529597" cy="52228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F73334-53A7-75AA-2468-16185D20AD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12" y="1492149"/>
            <a:ext cx="3924502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-396895"/>
            <a:ext cx="2633740" cy="18611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61E852-D4CB-4CFF-FC41-0ADB6CB41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83" y="759424"/>
            <a:ext cx="7572723" cy="53391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5DB655-CB6B-9FA0-1F1C-0036F8301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90" y="1539778"/>
            <a:ext cx="3924502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-396895"/>
            <a:ext cx="2633740" cy="18611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61E852-D4CB-4CFF-FC41-0ADB6CB41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83" y="759424"/>
            <a:ext cx="7572723" cy="53391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5DB655-CB6B-9FA0-1F1C-0036F8301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90" y="1539778"/>
            <a:ext cx="3924502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-396895"/>
            <a:ext cx="2633740" cy="1861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6AB8A2-B7CD-F449-2A87-6849CEE25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55" y="1431821"/>
            <a:ext cx="3930852" cy="39943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927A0F-369D-73F2-E33F-180A5500D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521" y="779316"/>
            <a:ext cx="5928031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2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253</Words>
  <Application>Microsoft Office PowerPoint</Application>
  <PresentationFormat>宽屏</PresentationFormat>
  <Paragraphs>41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华文中宋</vt:lpstr>
      <vt:lpstr>思源黑体 CN Normal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Tianyang Chen</dc:creator>
  <cp:lastModifiedBy>Tianyang Chen</cp:lastModifiedBy>
  <cp:revision>6</cp:revision>
  <dcterms:created xsi:type="dcterms:W3CDTF">2023-09-25T09:45:08Z</dcterms:created>
  <dcterms:modified xsi:type="dcterms:W3CDTF">2023-09-26T04:21:14Z</dcterms:modified>
</cp:coreProperties>
</file>