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7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6.xml"/><Relationship Id="rId43" Type="http://schemas.openxmlformats.org/officeDocument/2006/relationships/font" Target="fonts/Nuni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○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■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○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■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○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libri"/>
              <a:buChar char="■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XML</a:t>
            </a:r>
            <a:endParaRPr sz="4800"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46"/>
            <a:ext cx="53613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</a:t>
            </a:r>
            <a:r>
              <a:rPr lang="es"/>
              <a:t>sornio Gutier</a:t>
            </a:r>
            <a:r>
              <a:rPr lang="es"/>
              <a:t>r</a:t>
            </a:r>
            <a:r>
              <a:rPr lang="es"/>
              <a:t>ez J</a:t>
            </a:r>
            <a:r>
              <a:rPr lang="es"/>
              <a:t>uan Damian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Varela Aguilar Luis Pavel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DocBook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de marcado en XML que se usa en el </a:t>
            </a:r>
            <a:r>
              <a:rPr lang="es"/>
              <a:t>área</a:t>
            </a:r>
            <a:r>
              <a:rPr lang="es"/>
              <a:t> de la </a:t>
            </a:r>
            <a:r>
              <a:rPr lang="es"/>
              <a:t>documentación</a:t>
            </a:r>
            <a:r>
              <a:rPr lang="es"/>
              <a:t> </a:t>
            </a:r>
            <a:r>
              <a:rPr lang="es"/>
              <a:t>técnica</a:t>
            </a:r>
            <a:r>
              <a:rPr lang="es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Los documentos docbook no describen ni la apariencia ni la </a:t>
            </a:r>
            <a:r>
              <a:rPr lang="es"/>
              <a:t>presentación</a:t>
            </a:r>
            <a:r>
              <a:rPr lang="es"/>
              <a:t> del contenido.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Solo definen la estructura y el sentido de dichos contenidos.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Especificación</a:t>
            </a:r>
            <a:r>
              <a:rPr lang="es"/>
              <a:t> desarrollada por OASIS.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19150" y="295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Ejemplo de un libro que consta de 2 capítulos, cada uno de ellos con su respectivo título y los capítulos se componen a su vez de párrafos de texto.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888" y="941875"/>
            <a:ext cx="6880224" cy="386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819150" y="257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Ejemplo </a:t>
            </a:r>
            <a:r>
              <a:rPr lang="es"/>
              <a:t>artículo</a:t>
            </a:r>
            <a:r>
              <a:rPr lang="es"/>
              <a:t> con </a:t>
            </a:r>
            <a:r>
              <a:rPr lang="es"/>
              <a:t>subtitulo</a:t>
            </a:r>
            <a:r>
              <a:rPr lang="es"/>
              <a:t> y autor, consta de una </a:t>
            </a:r>
            <a:r>
              <a:rPr lang="es"/>
              <a:t>sección</a:t>
            </a:r>
            <a:r>
              <a:rPr lang="es"/>
              <a:t> con </a:t>
            </a:r>
            <a:r>
              <a:rPr lang="es"/>
              <a:t>título</a:t>
            </a:r>
            <a:r>
              <a:rPr lang="es"/>
              <a:t> y </a:t>
            </a:r>
            <a:r>
              <a:rPr lang="es"/>
              <a:t>párrafo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75" y="962025"/>
            <a:ext cx="6418650" cy="360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KML		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819150" y="2790825"/>
            <a:ext cx="75057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de marcado que se ocupa para mostrar </a:t>
            </a:r>
            <a:r>
              <a:rPr lang="es"/>
              <a:t>información</a:t>
            </a:r>
            <a:r>
              <a:rPr lang="es"/>
              <a:t> </a:t>
            </a:r>
            <a:r>
              <a:rPr lang="es"/>
              <a:t>geográfica</a:t>
            </a:r>
            <a:r>
              <a:rPr lang="es"/>
              <a:t> en aplicaciones como google maps, desarrollada por Google.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23704" l="0" r="0" t="0"/>
          <a:stretch/>
        </p:blipFill>
        <p:spPr>
          <a:xfrm>
            <a:off x="2526450" y="123825"/>
            <a:ext cx="6350852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 documento XML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documento XML está formado por datos de caracteres y marcado, el marcado lo forman las etiquetas: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Estructura de las etiquetas 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00" y="2700375"/>
            <a:ext cx="4490775" cy="116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ructura"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150" y="3495313"/>
            <a:ext cx="40767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de un documento XML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un documento XML existen los siguientes componentes: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Elementos: </a:t>
            </a:r>
            <a:r>
              <a:rPr lang="es"/>
              <a:t>Pieza lógica del marcado, se representa con una cadena de texto(dato) encerrada entre etiquetas. Pueden existir elementos vacíos (&lt;br/&gt;). Los elementos pueden contener atributos.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Instrucciones: </a:t>
            </a:r>
            <a:r>
              <a:rPr lang="es"/>
              <a:t>Órdenes</a:t>
            </a:r>
            <a:r>
              <a:rPr lang="es"/>
              <a:t> especiales para ser utilizadas por la aplicación que procesa &lt;?xml-stylesheet type=“text/css” href=“estilo.css”&gt;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Las instrucciones XML.</a:t>
            </a:r>
            <a:r>
              <a:rPr lang="es"/>
              <a:t> Comienzan por &lt;? Y terminan por ?&gt;.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Comentarios: </a:t>
            </a:r>
            <a:r>
              <a:rPr lang="es"/>
              <a:t>Información que no forma parte del documento. Comienzan por &lt;!-- y terminan por --&gt;.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Declaraciones de tipo: </a:t>
            </a:r>
            <a:r>
              <a:rPr lang="es"/>
              <a:t>Especifican información acerca del documento: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&lt;!DOCTYPE persona SYSTEM “persona.dtd”&gt;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Secciones CDATA: </a:t>
            </a:r>
            <a:r>
              <a:rPr lang="es"/>
              <a:t>Se trata de un conjunto de caracteres que no deben ser interpretados por el procesador: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&lt;![CDATA[ Aquí se puede meter cualquier carácter, como &lt;, &amp;, &gt;, ... Sin que sean interpretados como marcación]]&gt;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DTD(document type definition)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s"/>
              <a:t>na definición de tipo de documento o DTD ( document type definition) es una descripción de estructura y sintaxis de un documento XML.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Una DTD es un documento SGML que incluye las reglas sintácticas para un tipo de documento específico. Incluye los elementos que se permiten y sus atributos, así como reglas que afectan a la anidación de los primeros y a los valores de los segundos. Contrastando un documento con su DTD se puede comprobar si éste es válido o no.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Declaraciones de elemento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Declaraciones de elemento </a:t>
            </a:r>
            <a:r>
              <a:rPr lang="es"/>
              <a:t>Para declarar los elementos, que pueden ser utilizados por los documentos que se ajusten a esa DTD, se utiliza la expresión: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&lt;!ELEMENT NombreElemento Contenido&gt;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Definicion XML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Especificación para diseñar lenguajes de marcado, que permite definir etiquetas personalizadas para descripción y organización de datos.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Es un metalenguaje que permite definir lenguajes de marca que se utiliza para almacenar datos en forma legible. 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Estándar desarrollado por la W3C (World Wide Web Consortium)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elemento r</a:t>
            </a:r>
            <a:r>
              <a:rPr lang="es"/>
              <a:t>epresenta el contenido del elemento y puede ser: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Una lista de elementos secundarios:</a:t>
            </a:r>
            <a:r>
              <a:rPr lang="es"/>
              <a:t> Cuando un elemento está formado por otros elementos, estos se declaran entre paréntesis separados por comas o por | si se trata de elementos alternativos: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&lt;!ELEMENT planeta (nombre+, tipo, (orbita|satélite+), composición*)&gt;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000" y="3897925"/>
            <a:ext cx="4969050" cy="7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Datos de carácter. </a:t>
            </a:r>
            <a:r>
              <a:rPr lang="es"/>
              <a:t>Cuando un elemento solo va a contener datos de carácter analizados sintácticamente, se utiliza la declaración </a:t>
            </a:r>
            <a:r>
              <a:rPr i="1" lang="es"/>
              <a:t>(#PCDATA):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&lt;!ELEMENT nombre (#PCDATA)&gt;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posible declarar elementos mixtos, es decir, que contengan datos de carácter y elementos secundarios: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&lt;!ELEMENT capitulo (#PCDATA|subcapitulo)*&gt;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Elemento vacío</a:t>
            </a:r>
            <a:r>
              <a:rPr lang="es"/>
              <a:t>. Los elementos sin contenido se declaran: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&lt;!ELEMENT saltolinea EMPTY&gt;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Declaraciones de atributos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atributos se utilizan para especificar información adicional del elemento.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declaran utilizando la siguiente sintaxis: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&lt;!ATTLIST Elemento NomAtr Tipo Valpred&gt;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150" y="2301350"/>
            <a:ext cx="1603752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NomAtr. </a:t>
            </a:r>
            <a:r>
              <a:rPr lang="es"/>
              <a:t>Es el nombre que se le da al atributo.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Tipo.</a:t>
            </a:r>
            <a:r>
              <a:rPr lang="es"/>
              <a:t> Es el tipo de atributo. Puede tomar uno de los siguientes valores:</a:t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CDATA: Datos de caracteres no analizados sintácticamente.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Lista de valores: Entre paréntesis y separados por |.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Ejemplo: (Este | Oeste | Sur | Norte)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ENTITY: </a:t>
            </a:r>
            <a:r>
              <a:rPr lang="es"/>
              <a:t>Entidad binaria externa.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NOTATION: </a:t>
            </a:r>
            <a:r>
              <a:rPr lang="es"/>
              <a:t>Notación declarada en la DTD.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ID: </a:t>
            </a:r>
            <a:r>
              <a:rPr lang="es"/>
              <a:t>Identificador único.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Valorpred.</a:t>
            </a:r>
            <a:r>
              <a:rPr lang="es"/>
              <a:t> Representa el valor predeterminado del atributo. Puede ser una de las siguientes posibilidades: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/>
              <a:t>#REQUIRED: </a:t>
            </a:r>
            <a:r>
              <a:rPr lang="es"/>
              <a:t>El atributo es obligatorio.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/>
              <a:t>#IMPLIED: </a:t>
            </a:r>
            <a:r>
              <a:rPr lang="es"/>
              <a:t>El atributo es opcional.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/>
              <a:t>#</a:t>
            </a:r>
            <a:r>
              <a:rPr i="1" lang="es"/>
              <a:t>FIXED</a:t>
            </a:r>
            <a:r>
              <a:rPr i="1" lang="es"/>
              <a:t> </a:t>
            </a:r>
            <a:r>
              <a:rPr lang="es"/>
              <a:t>valor: El atributo tiene ese valor fijo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Entidades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 una unidad de almacenamiento de datos que se utilizan en un documento.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Las entidades se encuentran definidas fuera del documento.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utilizar los datos de una entidad dentro de un documento se utiliza la referencia a entidad. Se trata de un nombre asociado a los datos contenidos en la entidad.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datos contenidos en una entidad pueden ser:</a:t>
            </a:r>
            <a:endParaRPr/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Una cadena de texto.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Una sección de la DTD.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Una referencia externa a un archivo que contiene texto XML.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Una referencia externa a un archivo que contiene datos binarios.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Declaración de una entidad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entidades que van a ser utilizadas por los documentos XML deben ser declaradas en la DDT: </a:t>
            </a:r>
            <a:r>
              <a:rPr b="1" lang="es"/>
              <a:t>&lt;!ENTITY NombreEntidad ContenidoEntidad&gt;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ContenidoEntidad puede ser: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Texto de sustitución de la entidad. </a:t>
            </a:r>
            <a:r>
              <a:rPr lang="es"/>
              <a:t>Representa el contenido por el que se sustituirá la referencia a entidad dentro del documento: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&lt;!ENTITY firma “Madrid a 23 de Julio de 2001”&gt;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</a:t>
            </a:r>
            <a:r>
              <a:rPr lang="es"/>
              <a:t>XML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</a:t>
            </a:r>
            <a:r>
              <a:rPr lang="es"/>
              <a:t>u objetivo es facilitar la representación, almacenamiento y trasmisión de información  por parte de aplicaciones informáticas, computadoras y medios de comunicación digital en general. Da soporte a bases de datos, siendo útil cuando varias aplicaciones deben comunicarse entre sí o integrar información.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XML se propone como un estándar para el intercambio de información estructurada entre diferentes plataformas, bases de datos, editores de texto, hoja de cálculo, etc.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Entidad Externa.</a:t>
            </a:r>
            <a:r>
              <a:rPr lang="es"/>
              <a:t> Ubicación del archivo que contiene la entidad. Debe ir precedido por las palabras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SYSTEM, si el archivo se encuentra en el sistema local de archivos o en una red.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PUBLIC, si es un archivo de dominio público que se encuentra accesible públicamente. Se usa con SYSTEM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&lt;!ENTITY imagen SYSTEM “anexo.xml” 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 a entidades</a:t>
            </a:r>
            <a:endParaRPr/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hacer referencia a una entidad que ha sido declarada en una DTD, dentro de un documento XML, se utiliza la expresión: </a:t>
            </a:r>
            <a:r>
              <a:rPr b="1" lang="es"/>
              <a:t>&amp;NombreEntidad;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Existen entidades predefinidas que no hay que declarar: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181425"/>
            <a:ext cx="3131650" cy="6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Entidades Parámetro</a:t>
            </a:r>
            <a:endParaRPr/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entidades que sólo pueden utilizarse dentro de una DTD: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73" y="2519373"/>
            <a:ext cx="2595550" cy="6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Vocabularios XML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Conjunto de definiciones y reglas que indican </a:t>
            </a:r>
            <a:r>
              <a:rPr lang="es"/>
              <a:t>cómo</a:t>
            </a:r>
            <a:r>
              <a:rPr lang="es"/>
              <a:t> deben ser utilizados los elementos.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Permiten crear aplicaciones que “entiendan” un determinado tipo de documentos.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crean mediante las DTD’s.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Existen gran cantidad de vocabularios ya diseñados, de interés para desarrolladores web.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Vocabularios XML más importantes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SVG (Gráficos de Vectores escalables): Permite describir imágenes basadas en vectores utilizando sintaxis XML.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SMIL (Lenguaje Sincronizado de Integración Multimedia): Define una serie de elementos que permiten crear presentaciones multimedia que </a:t>
            </a:r>
            <a:r>
              <a:rPr lang="es"/>
              <a:t>combinan</a:t>
            </a:r>
            <a:r>
              <a:rPr lang="es"/>
              <a:t> audio, vídeo, animación, imágenes y texto.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125" y="219075"/>
            <a:ext cx="558102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NO es XML?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No es una versión mejorada de HTML.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HTML es una aplicación de SGML por lo tanto de XML.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No es un lenguaje para hacer paginas WEB.</a:t>
            </a:r>
            <a:br>
              <a:rPr lang="es" sz="1600"/>
            </a:b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de ocupar XML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Fácilmente procesable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</a:t>
            </a:r>
            <a:r>
              <a:rPr lang="es" sz="1600"/>
              <a:t>epara radicalmente el contenido y el formato de presentación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Diseñado para cualquier lenguaje y alfabeto. (encoding)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XML</a:t>
            </a:r>
            <a:r>
              <a:rPr lang="es"/>
              <a:t> 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XML es un subconjunto de SGML (</a:t>
            </a:r>
            <a:r>
              <a:rPr lang="es"/>
              <a:t>Standard</a:t>
            </a:r>
            <a:r>
              <a:rPr lang="es"/>
              <a:t> Generalised Mark-up Language), el cual  es lenguaje de marcado generalizado estándar para definir lenguajes de marcado generalizados para documentos. Incorpora las tres características más importantes de este:</a:t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Extensibilidad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Estructura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Validación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Basado en texto.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Orientado a los contenidos no presentación.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Las etiquetas se definen para crear los documentos, no tienen un significado preestablecido.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No es sustituto de HTML.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No existe un visor genérico de XML.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</a:t>
            </a:r>
            <a:r>
              <a:rPr lang="es"/>
              <a:t> XML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denomina a</a:t>
            </a:r>
            <a:r>
              <a:rPr lang="es"/>
              <a:t>plicación</a:t>
            </a:r>
            <a:r>
              <a:rPr lang="es"/>
              <a:t> xml a cualquier lenguaje de marcado basado en xml.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Aplicación</a:t>
            </a:r>
            <a:r>
              <a:rPr lang="es"/>
              <a:t> no es un </a:t>
            </a:r>
            <a:r>
              <a:rPr lang="es"/>
              <a:t>programa</a:t>
            </a:r>
            <a:r>
              <a:rPr lang="es"/>
              <a:t> que utilice XML, significa el uso de XML para un </a:t>
            </a:r>
            <a:r>
              <a:rPr lang="es"/>
              <a:t>dominio</a:t>
            </a:r>
            <a:r>
              <a:rPr lang="es"/>
              <a:t> </a:t>
            </a:r>
            <a:r>
              <a:rPr lang="es"/>
              <a:t>específico.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lenguajes basados en XML</a:t>
            </a:r>
            <a:endParaRPr/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