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86" r:id="rId27"/>
    <p:sldId id="281" r:id="rId28"/>
    <p:sldId id="287" r:id="rId29"/>
    <p:sldId id="283" r:id="rId30"/>
    <p:sldId id="284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9911" autoAdjust="0"/>
  </p:normalViewPr>
  <p:slideViewPr>
    <p:cSldViewPr snapToGrid="0">
      <p:cViewPr varScale="1">
        <p:scale>
          <a:sx n="92" d="100"/>
          <a:sy n="92" d="100"/>
        </p:scale>
        <p:origin x="498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9월 8일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55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97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54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97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97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97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97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1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7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0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28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57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6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94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70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8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3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2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F25-D644-42F1-B3CC-9F453010BC16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8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804-A92E-4DFF-A0B3-62A49209ED6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8733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804-A92E-4DFF-A0B3-62A49209ED6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66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804-A92E-4DFF-A0B3-62A49209ED6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614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804-A92E-4DFF-A0B3-62A49209ED6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7499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804-A92E-4DFF-A0B3-62A49209ED6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1519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B5C9-4B18-4F34-8E3E-FAD2AE1D9784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7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0385-CE73-423F-9B05-AF254D6215F2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4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AF3-E4C2-46C4-883C-60860EA77C5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2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626D-13F9-4303-ACEA-CC76B0514040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804-A92E-4DFF-A0B3-62A49209ED6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2598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0414-1742-40E5-BCBF-A637EDE2C2BF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0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88E-7F41-4146-ADAC-5DDED3CCCDF5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2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804-A92E-4DFF-A0B3-62A49209ED6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6679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5C94-FDA9-4D16-B72E-6A88FE13E8C6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5215-DDDB-4AE1-BB3B-7D32E26C92B4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7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2556" y="1117019"/>
            <a:ext cx="8460083" cy="147002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월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ko-KR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코렌스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팀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40036" y="3440036"/>
            <a:ext cx="4232365" cy="175260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>
                <a:solidFill>
                  <a:schemeClr val="tx1"/>
                </a:solidFill>
              </a:rPr>
              <a:t>진</a:t>
            </a:r>
            <a:r>
              <a:rPr lang="ko-KR" altLang="en-US" dirty="0" smtClean="0">
                <a:solidFill>
                  <a:schemeClr val="tx1"/>
                </a:solidFill>
              </a:rPr>
              <a:t>행 날짜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rtl="0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2020.08.08  ~ 2020.08.31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(08.13) :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 주제 선정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8/13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토의간 </a:t>
            </a:r>
            <a:r>
              <a:rPr lang="ko-KR" altLang="en-US" sz="23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멘토님께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질문내용 정리</a:t>
            </a: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 자체에 대해서 간접적으로 알려 주실 수 있는지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조사를 해본 결과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각 회사 마다 구축한 공정 자체가 다르고 정보도 잘 안 나와있는데 프로젝트를 진행하기 위해서는 이를 알아야 해서 견학이나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간접적으로 알 수 있는 방법을 알려줬으면 함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코렌스에서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직접 하시고 있는 데이터 분석 방법에 대해서 </a:t>
            </a:r>
            <a:r>
              <a:rPr lang="ko-KR" altLang="en-US" sz="21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간략적으로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어떻게 하고 있는지를 설명해주시길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(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비슷한 방법을 우리가 사용할지 아니면 새로운 방법으로 변경할지를 고민할 필요가 </a:t>
            </a:r>
            <a:r>
              <a:rPr lang="ko-KR" altLang="en-US" sz="21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있기 때문</a:t>
            </a:r>
            <a:r>
              <a:rPr lang="en-US" altLang="ko-KR" sz="21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 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분석은 우리가 알고 학교에서 배운 회귀 분석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군집화 등을 사용하는지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?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아니면 현장에서 따로 쓰는 게 있는지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200400" lvl="7" indent="0">
              <a:lnSpc>
                <a:spcPct val="120000"/>
              </a:lnSpc>
              <a:buNone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939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(08.14) :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 주제 선정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DMAIC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의 전반적인 지식 토의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8/15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진행내용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멘토님께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준비한 질문을 한 뒤 주제 선정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주제 선정을 통해서 필요한 지식 재선정 및 공부 할 내용 토의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200400" lvl="7" indent="0">
              <a:lnSpc>
                <a:spcPct val="120000"/>
              </a:lnSpc>
              <a:buNone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972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느낀 점 </a:t>
            </a:r>
            <a:r>
              <a:rPr lang="en-US" altLang="ko-KR" sz="2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3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블로그</a:t>
            </a:r>
            <a:r>
              <a:rPr lang="ko-KR" altLang="en-US" sz="2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URL) :</a:t>
            </a:r>
            <a:endParaRPr lang="en-US" altLang="ko-KR" sz="2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데이터는 우리가 만드는 것</a:t>
            </a:r>
            <a:r>
              <a:rPr lang="en-US" altLang="ko-KR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진행하고 있는 방향이 맞는지 아닌지를 </a:t>
            </a:r>
            <a:r>
              <a:rPr lang="ko-KR" altLang="en-US" sz="2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멘토가</a:t>
            </a: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코치해준다</a:t>
            </a:r>
            <a:r>
              <a:rPr lang="en-US" altLang="ko-KR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머신러닝을</a:t>
            </a:r>
            <a:r>
              <a:rPr lang="ko-KR" altLang="en-US" sz="2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적용하여 데이터를 분석하기 까지는 범위가 넓어서 </a:t>
            </a:r>
            <a:r>
              <a:rPr lang="ko-KR" altLang="en-US" sz="2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기간내에</a:t>
            </a: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 하기는 힘들듯</a:t>
            </a:r>
            <a:endParaRPr lang="en-US" altLang="ko-KR" sz="2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기준종합생산효율이 실시간으로 시각화 할 수 있게 모니터링 되었다</a:t>
            </a:r>
            <a:r>
              <a:rPr lang="en-US" altLang="ko-KR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기준종합생산효율 </a:t>
            </a:r>
            <a:r>
              <a:rPr lang="en-US" altLang="ko-KR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종합생산효율</a:t>
            </a:r>
            <a:r>
              <a:rPr lang="en-US" altLang="ko-KR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시간가동율</a:t>
            </a:r>
            <a:r>
              <a:rPr lang="en-US" altLang="ko-KR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성능가동율</a:t>
            </a:r>
            <a:r>
              <a:rPr lang="en-US" altLang="ko-KR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양품율</a:t>
            </a:r>
            <a:r>
              <a:rPr lang="ko-KR" altLang="en-US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(%)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672046" y="3255033"/>
            <a:ext cx="9707153" cy="1408581"/>
            <a:chOff x="1672046" y="2841079"/>
            <a:chExt cx="8647611" cy="1600291"/>
          </a:xfrm>
        </p:grpSpPr>
        <p:sp>
          <p:nvSpPr>
            <p:cNvPr id="4" name="직사각형 3"/>
            <p:cNvSpPr/>
            <p:nvPr/>
          </p:nvSpPr>
          <p:spPr>
            <a:xfrm>
              <a:off x="1672046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POC(Proof on concept)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09581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Flex sim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68082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3D modeling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085858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Plant </a:t>
              </a:r>
              <a:r>
                <a:rPr lang="ko-KR" altLang="en-US" dirty="0"/>
                <a:t>수치 결과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936566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MES </a:t>
              </a:r>
              <a:r>
                <a:rPr lang="ko-KR" altLang="en-US" dirty="0"/>
                <a:t>생산성</a:t>
              </a:r>
              <a:r>
                <a:rPr lang="en-US" altLang="ko-KR" dirty="0"/>
                <a:t>, </a:t>
              </a:r>
              <a:r>
                <a:rPr lang="ko-KR" altLang="en-US" dirty="0"/>
                <a:t>품질</a:t>
              </a:r>
            </a:p>
          </p:txBody>
        </p:sp>
        <p:cxnSp>
          <p:nvCxnSpPr>
            <p:cNvPr id="11" name="직선 화살표 연결선 10"/>
            <p:cNvCxnSpPr>
              <a:endCxn id="6" idx="0"/>
            </p:cNvCxnSpPr>
            <p:nvPr/>
          </p:nvCxnSpPr>
          <p:spPr>
            <a:xfrm>
              <a:off x="5959627" y="3466145"/>
              <a:ext cx="1" cy="352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6" idx="1"/>
            </p:cNvCxnSpPr>
            <p:nvPr/>
          </p:nvCxnSpPr>
          <p:spPr>
            <a:xfrm>
              <a:off x="4892672" y="4130175"/>
              <a:ext cx="3754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7" idx="1"/>
            </p:cNvCxnSpPr>
            <p:nvPr/>
          </p:nvCxnSpPr>
          <p:spPr>
            <a:xfrm>
              <a:off x="6651173" y="4130175"/>
              <a:ext cx="4346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8468949" y="4130175"/>
              <a:ext cx="4346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268082" y="28410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결과 값 </a:t>
              </a:r>
              <a:r>
                <a:rPr lang="en-US" altLang="ko-KR" dirty="0"/>
                <a:t>+ </a:t>
              </a:r>
              <a:r>
                <a:rPr lang="ko-KR" altLang="en-US" dirty="0"/>
                <a:t>설비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39714" y="4747343"/>
            <a:ext cx="162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지맨스</a:t>
            </a:r>
            <a:r>
              <a:rPr lang="ko-KR" altLang="en-US" dirty="0"/>
              <a:t> 내용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설비는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 IDLE, Stop, off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나눠서 작동하는 상태를 확인 할 수 있었고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IDLE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유휴상태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잠시 쉬는 상태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Stop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가동 하던 중 갑자기 멈추는 상태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off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전원이 내려가진 설비의 상태를 의미한다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설비가 고장 났었다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멈췄다는 것을 판단하는 것은 종합생산효율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성능가동효율 등으로 판단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종합생산효율이 원래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90%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였는데 현재 시각화 되는 것은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50%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성능가동효율이 원래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80%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였는데 현재 시각화 되는 것은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20%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하면 설비에 문제가 있음 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9000" y="4467943"/>
            <a:ext cx="22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코렌스</a:t>
            </a:r>
            <a:r>
              <a:rPr lang="ko-KR" altLang="en-US" dirty="0"/>
              <a:t> 공정 순서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3107146" y="2287968"/>
            <a:ext cx="5405930" cy="2071830"/>
            <a:chOff x="1672046" y="2591784"/>
            <a:chExt cx="5405930" cy="2071830"/>
          </a:xfrm>
        </p:grpSpPr>
        <p:sp>
          <p:nvSpPr>
            <p:cNvPr id="4" name="직사각형 3"/>
            <p:cNvSpPr/>
            <p:nvPr/>
          </p:nvSpPr>
          <p:spPr>
            <a:xfrm>
              <a:off x="1672046" y="4115784"/>
              <a:ext cx="1552553" cy="5478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모듈공정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34724" y="4115784"/>
              <a:ext cx="1552553" cy="5478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조립공정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06349" y="3353784"/>
              <a:ext cx="1552553" cy="5478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패이스트</a:t>
              </a:r>
              <a:r>
                <a:rPr lang="ko-KR" altLang="en-US" dirty="0"/>
                <a:t> 공정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25423" y="2591784"/>
              <a:ext cx="1552553" cy="5478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브레이징</a:t>
              </a:r>
              <a:r>
                <a:rPr lang="ko-KR" altLang="en-US" dirty="0"/>
                <a:t> 공정</a:t>
              </a:r>
            </a:p>
          </p:txBody>
        </p:sp>
        <p:cxnSp>
          <p:nvCxnSpPr>
            <p:cNvPr id="25" name="꺾인 연결선 24"/>
            <p:cNvCxnSpPr>
              <a:stCxn id="5" idx="3"/>
              <a:endCxn id="19" idx="3"/>
            </p:cNvCxnSpPr>
            <p:nvPr/>
          </p:nvCxnSpPr>
          <p:spPr>
            <a:xfrm flipV="1">
              <a:off x="5287277" y="2865699"/>
              <a:ext cx="1790699" cy="1524000"/>
            </a:xfrm>
            <a:prstGeom prst="bentConnector3">
              <a:avLst>
                <a:gd name="adj1" fmla="val 11276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19" idx="1"/>
              <a:endCxn id="4" idx="0"/>
            </p:cNvCxnSpPr>
            <p:nvPr/>
          </p:nvCxnSpPr>
          <p:spPr>
            <a:xfrm rot="10800000" flipV="1">
              <a:off x="2448323" y="2865698"/>
              <a:ext cx="3077100" cy="125008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6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데이터는 회사의 자산이기 때문에 계속 하여 축적 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대비 하여 많은 하드웨어를 구축 하여 끊임 없이 저장 하도록 하고 데이터가 저장 되는 전산실은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24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온도를 유지 할 수 있도록 환경을 만들어 준다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재해를 대비하여 일부 회사에서는 일정한 장치를 해두기도 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데이터는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4M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관점에서 모든 상황에서 모든 데이터를 이름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날짜 별로 정리한다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[A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설비에 대한 데이터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설비의 데이터는 가동시간 뿐만 아니라 비가동시간 데이터 또한 필요하기에 항상 축적 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174347" y="3515193"/>
            <a:ext cx="2146953" cy="2125911"/>
            <a:chOff x="4926947" y="3538053"/>
            <a:chExt cx="2146953" cy="2125911"/>
          </a:xfrm>
        </p:grpSpPr>
        <p:grpSp>
          <p:nvGrpSpPr>
            <p:cNvPr id="10" name="그룹 9"/>
            <p:cNvGrpSpPr/>
            <p:nvPr/>
          </p:nvGrpSpPr>
          <p:grpSpPr>
            <a:xfrm>
              <a:off x="4926947" y="3538053"/>
              <a:ext cx="2146953" cy="1803400"/>
              <a:chOff x="4926947" y="3538053"/>
              <a:chExt cx="2146953" cy="223383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854047" y="3538053"/>
                <a:ext cx="1219853" cy="43043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 </a:t>
                </a:r>
                <a:r>
                  <a:rPr lang="ko-KR" altLang="en-US" dirty="0"/>
                  <a:t>설비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926947" y="4147653"/>
                <a:ext cx="1219853" cy="4304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전류 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926947" y="4744553"/>
                <a:ext cx="1219853" cy="4304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전류 </a:t>
                </a:r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926947" y="5341453"/>
                <a:ext cx="1219853" cy="4304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주파수 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cxnSp>
            <p:nvCxnSpPr>
              <p:cNvPr id="7" name="꺾인 연결선 6"/>
              <p:cNvCxnSpPr>
                <a:stCxn id="12" idx="2"/>
                <a:endCxn id="13" idx="0"/>
              </p:cNvCxnSpPr>
              <p:nvPr/>
            </p:nvCxnSpPr>
            <p:spPr>
              <a:xfrm rot="5400000">
                <a:off x="5910841" y="3594520"/>
                <a:ext cx="179166" cy="9271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13" idx="2"/>
                <a:endCxn id="14" idx="0"/>
              </p:cNvCxnSpPr>
              <p:nvPr/>
            </p:nvCxnSpPr>
            <p:spPr>
              <a:xfrm>
                <a:off x="5536874" y="4578087"/>
                <a:ext cx="0" cy="166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536874" y="5174987"/>
                <a:ext cx="0" cy="166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5501949" y="5422900"/>
              <a:ext cx="45719" cy="241064"/>
              <a:chOff x="5416550" y="5422900"/>
              <a:chExt cx="69850" cy="368300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5416550" y="5422900"/>
                <a:ext cx="69850" cy="698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416550" y="5575300"/>
                <a:ext cx="69850" cy="698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416550" y="5721350"/>
                <a:ext cx="69850" cy="698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32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설비의 데이터에서는 일부 안정도를 지정하는 데이터가 존재하는데 설비를 운영하다가 안정도를 벗어나게 되면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알람이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오게 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공정의 상황 하나하나가 연계되어 있어서 하나라도 잘못되면 안되기에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알람이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가도록 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Ex) BMW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화재 사건에서 생산이력 추적으로 문제 해결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유사 공정조회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하나의 제품이 불량이 났을 때 그와 비슷한 공정에서도 불량이 날 수 있기에 어느 부분에서 불량이 났는지를 찾기 위하여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머신러닝을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적용함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위해서도 양품이든 불량품이든 제품이 제작 되었을 때의 모든 데이터는 저장을 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24000" y="2781300"/>
            <a:ext cx="0" cy="10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524000" y="3294098"/>
            <a:ext cx="3848100" cy="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603970" y="3924300"/>
            <a:ext cx="3504803" cy="1047750"/>
            <a:chOff x="1603970" y="3619500"/>
            <a:chExt cx="3504803" cy="1047750"/>
          </a:xfrm>
        </p:grpSpPr>
        <p:sp>
          <p:nvSpPr>
            <p:cNvPr id="11" name="TextBox 10"/>
            <p:cNvSpPr txBox="1"/>
            <p:nvPr/>
          </p:nvSpPr>
          <p:spPr>
            <a:xfrm>
              <a:off x="1603970" y="3619500"/>
              <a:ext cx="615553" cy="10477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2020.08.01</a:t>
              </a:r>
            </a:p>
            <a:p>
              <a:r>
                <a:rPr lang="en-US" altLang="ko-KR" sz="1400" dirty="0"/>
                <a:t>09:00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83470" y="3619500"/>
              <a:ext cx="615553" cy="10477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2020.08.01</a:t>
              </a:r>
            </a:p>
            <a:p>
              <a:r>
                <a:rPr lang="en-US" altLang="ko-KR" sz="1400" dirty="0"/>
                <a:t>10:00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66120" y="3619500"/>
              <a:ext cx="615553" cy="10477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2020.08.01</a:t>
              </a:r>
            </a:p>
            <a:p>
              <a:r>
                <a:rPr lang="en-US" altLang="ko-KR" sz="1400" dirty="0"/>
                <a:t>11:00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3220" y="3619500"/>
              <a:ext cx="615553" cy="10477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2020.08.01</a:t>
              </a:r>
            </a:p>
            <a:p>
              <a:r>
                <a:rPr lang="en-US" altLang="ko-KR" sz="1400" dirty="0"/>
                <a:t>12:00</a:t>
              </a:r>
              <a:endParaRPr lang="ko-KR" altLang="en-US" sz="1400" dirty="0"/>
            </a:p>
          </p:txBody>
        </p:sp>
      </p:grpSp>
      <p:cxnSp>
        <p:nvCxnSpPr>
          <p:cNvPr id="30" name="직선 연결선 29"/>
          <p:cNvCxnSpPr/>
          <p:nvPr/>
        </p:nvCxnSpPr>
        <p:spPr>
          <a:xfrm flipV="1">
            <a:off x="1911746" y="2781300"/>
            <a:ext cx="307777" cy="50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2219523" y="2781300"/>
            <a:ext cx="771723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991246" y="2806700"/>
            <a:ext cx="1036538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4027785" y="2806700"/>
            <a:ext cx="771722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38800" y="3638034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 </a:t>
            </a:r>
            <a:r>
              <a:rPr lang="ko-KR" altLang="en-US" dirty="0"/>
              <a:t>설비 </a:t>
            </a:r>
            <a:r>
              <a:rPr lang="en-US" altLang="ko-KR" dirty="0"/>
              <a:t>XX </a:t>
            </a:r>
            <a:r>
              <a:rPr lang="ko-KR" altLang="en-US" dirty="0"/>
              <a:t>수치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73700" y="311733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안정도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7250" y="3117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8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팩토리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전산팀은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상관관계 분석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인과관계 분석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주로 해야 하고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머신러닝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데이터는 귀납적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연혁적 방법을 사용하여 해석할 수 있어야 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상관관계를 따진 후에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OEE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어떻게 연관이 있는지를 따진다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생산 계획은 파트 별로 따로 계산을 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설비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OEE,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OEE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나눠서 문제를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 할 수 있도록 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설비가 문제인지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라인이 문제인지를 판단할 수 있다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7971" y="2194393"/>
            <a:ext cx="1219853" cy="3474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806049" y="2800830"/>
            <a:ext cx="1663700" cy="3474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분석</a:t>
            </a:r>
            <a:endParaRPr lang="ko-KR" altLang="en-US" dirty="0"/>
          </a:p>
        </p:txBody>
      </p:sp>
      <p:cxnSp>
        <p:nvCxnSpPr>
          <p:cNvPr id="37" name="꺾인 연결선 36"/>
          <p:cNvCxnSpPr>
            <a:stCxn id="29" idx="2"/>
            <a:endCxn id="32" idx="0"/>
          </p:cNvCxnSpPr>
          <p:nvPr/>
        </p:nvCxnSpPr>
        <p:spPr>
          <a:xfrm rot="16200000" flipH="1">
            <a:off x="3508427" y="2671357"/>
            <a:ext cx="258943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194300" y="2800830"/>
            <a:ext cx="1714500" cy="3474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재해요인 분석</a:t>
            </a:r>
          </a:p>
        </p:txBody>
      </p:sp>
      <p:cxnSp>
        <p:nvCxnSpPr>
          <p:cNvPr id="16" name="직선 화살표 연결선 15"/>
          <p:cNvCxnSpPr>
            <a:stCxn id="32" idx="3"/>
            <a:endCxn id="43" idx="1"/>
          </p:cNvCxnSpPr>
          <p:nvPr/>
        </p:nvCxnSpPr>
        <p:spPr>
          <a:xfrm>
            <a:off x="4469749" y="2974577"/>
            <a:ext cx="7245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13300" y="2789911"/>
            <a:ext cx="31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머신러닝으로</a:t>
            </a:r>
            <a:r>
              <a:rPr lang="ko-KR" altLang="en-US" dirty="0"/>
              <a:t> 불량 판단 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416300" y="4916142"/>
            <a:ext cx="3556000" cy="1701800"/>
            <a:chOff x="3416300" y="4711700"/>
            <a:chExt cx="3556000" cy="170180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3784274" y="4836709"/>
              <a:ext cx="0" cy="134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416300" y="4903904"/>
              <a:ext cx="1549400" cy="1509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01561" y="4711700"/>
              <a:ext cx="92742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 </a:t>
              </a:r>
              <a:r>
                <a:rPr lang="ko-KR" altLang="en-US" dirty="0"/>
                <a:t>라인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12169" y="5337233"/>
              <a:ext cx="1219853" cy="3474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 </a:t>
              </a:r>
              <a:r>
                <a:rPr lang="ko-KR" altLang="en-US" dirty="0"/>
                <a:t>설비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12171" y="5959533"/>
              <a:ext cx="1219853" cy="3474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 </a:t>
              </a:r>
              <a:r>
                <a:rPr lang="ko-KR" altLang="en-US" dirty="0"/>
                <a:t>설비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5790874" y="4836709"/>
              <a:ext cx="0" cy="134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422900" y="4903904"/>
              <a:ext cx="1549400" cy="1509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08161" y="4711700"/>
              <a:ext cx="92742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 </a:t>
              </a:r>
              <a:r>
                <a:rPr lang="ko-KR" altLang="en-US" dirty="0"/>
                <a:t>라인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18769" y="5337233"/>
              <a:ext cx="1219853" cy="3474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 </a:t>
              </a:r>
              <a:r>
                <a:rPr lang="ko-KR" altLang="en-US" dirty="0"/>
                <a:t>설비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618771" y="5959533"/>
              <a:ext cx="1219853" cy="3474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 </a:t>
              </a:r>
              <a:r>
                <a:rPr lang="ko-KR" altLang="en-US" dirty="0"/>
                <a:t>설비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0300" y="6163975"/>
            <a:ext cx="21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설비</a:t>
            </a:r>
            <a:r>
              <a:rPr lang="en-US" altLang="ko-KR" dirty="0"/>
              <a:t>, </a:t>
            </a:r>
            <a:r>
              <a:rPr lang="ko-KR" altLang="en-US" dirty="0"/>
              <a:t>라인 개념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엣지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컴퓨터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컴퓨터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설비에 붙어 있는 컴퓨터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설비에 붙어 있는 컴퓨터로 분석해서 데이터가 서버까지 오는 시간을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줄일수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엣지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컴퓨터는 다른 여러 장비들의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OS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시스템을 하나로 규합하는 것도 목적이 된다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634692"/>
            <a:ext cx="4907279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22" y="4036423"/>
            <a:ext cx="6283234" cy="178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67200" y="6249429"/>
            <a:ext cx="394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엣지</a:t>
            </a:r>
            <a:r>
              <a:rPr lang="ko-KR" altLang="en-US" dirty="0"/>
              <a:t> 컴퓨터 </a:t>
            </a:r>
            <a:r>
              <a:rPr lang="en-US" altLang="ko-KR" dirty="0"/>
              <a:t>(</a:t>
            </a:r>
            <a:r>
              <a:rPr lang="ko-KR" altLang="en-US" dirty="0" err="1"/>
              <a:t>포그</a:t>
            </a:r>
            <a:r>
              <a:rPr lang="ko-KR" altLang="en-US" dirty="0"/>
              <a:t> 컴퓨터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92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CMMS </a:t>
            </a:r>
            <a:r>
              <a:rPr lang="en-US" altLang="ko-KR" sz="2000" dirty="0">
                <a:latin typeface="+mj-ea"/>
                <a:ea typeface="+mj-ea"/>
              </a:rPr>
              <a:t>(Computerized Maintenance Management System) – </a:t>
            </a:r>
            <a:r>
              <a:rPr lang="ko-KR" altLang="en-US" sz="2000" dirty="0">
                <a:latin typeface="+mj-ea"/>
                <a:ea typeface="+mj-ea"/>
              </a:rPr>
              <a:t>설비 예방 보존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관리정비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+mj-ea"/>
                <a:ea typeface="+mj-ea"/>
              </a:rPr>
              <a:t>설치에서 폐기까지 설비를 관리하는 정보시스템으로 작업표준의 관리로써 설비 이력과 정비 지표 등을 분석하여 설비를 정비할 수 있도록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예방정비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계획적이고 고장이 없어도 정비를 한다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주로 휴가 때 진행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예지정비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계획적이지 않고 갑작스런 정비를 한다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(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예방정비 보다 효율적 이다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각각의 요인들은 개별적인 의미로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존재하는게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아니라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주변에 영향을 미치는 요소들이 있기에 해당 그림처럼 작성되었다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. Ex) QMS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의 경우 품질은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ERP, MES, ESHMS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등 모든 분야에 적용이 되고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IOT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는 위의 시스템을 사용하기 위해서는 필수적으로 필요하기에 가장 밑에 작성되었다 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44800" y="3742051"/>
            <a:ext cx="5892800" cy="1307891"/>
            <a:chOff x="2959100" y="4131850"/>
            <a:chExt cx="6318250" cy="1402318"/>
          </a:xfrm>
        </p:grpSpPr>
        <p:sp>
          <p:nvSpPr>
            <p:cNvPr id="8" name="직사각형 7"/>
            <p:cNvSpPr/>
            <p:nvPr/>
          </p:nvSpPr>
          <p:spPr>
            <a:xfrm>
              <a:off x="4222750" y="5175730"/>
              <a:ext cx="37909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IOT</a:t>
              </a:r>
              <a:endParaRPr lang="ko-KR" altLang="en-US" i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22750" y="4835066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MES</a:t>
              </a:r>
              <a:endParaRPr lang="ko-KR" altLang="en-US" i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86400" y="4835066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CMMS</a:t>
              </a:r>
              <a:endParaRPr lang="ko-KR" altLang="en-US" i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50050" y="4835066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FEMS</a:t>
              </a:r>
              <a:endParaRPr lang="ko-KR" altLang="en-US" i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50050" y="4487572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ESHMS</a:t>
              </a:r>
              <a:endParaRPr lang="ko-KR" altLang="en-US" i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86400" y="4487572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QMS</a:t>
              </a:r>
              <a:endParaRPr lang="ko-KR" altLang="en-US" i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50050" y="4140078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SCM</a:t>
              </a:r>
              <a:endParaRPr lang="ko-KR" altLang="en-US" i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22750" y="4487572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ERP</a:t>
              </a:r>
              <a:endParaRPr lang="ko-KR" altLang="en-US" i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86400" y="4140078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Analysis</a:t>
              </a:r>
              <a:endParaRPr lang="ko-KR" altLang="en-US" i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22750" y="4131850"/>
              <a:ext cx="1263650" cy="347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PLM</a:t>
              </a:r>
              <a:endParaRPr lang="ko-KR" altLang="en-US" i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59100" y="4131850"/>
              <a:ext cx="1263650" cy="703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Customer</a:t>
              </a:r>
              <a:endParaRPr lang="ko-KR" altLang="en-US" i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59100" y="4830952"/>
              <a:ext cx="1263650" cy="703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Logistic</a:t>
              </a:r>
              <a:endParaRPr lang="ko-KR" altLang="en-US" i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13700" y="4131850"/>
              <a:ext cx="1263650" cy="703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Supply</a:t>
              </a:r>
              <a:endParaRPr lang="ko-KR" altLang="en-US" i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13700" y="4830952"/>
              <a:ext cx="1263650" cy="703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/>
                <a:t>Common</a:t>
              </a:r>
              <a:endParaRPr lang="ko-KR" altLang="en-US" i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48475" y="5054417"/>
            <a:ext cx="308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스마트 </a:t>
            </a:r>
            <a:r>
              <a:rPr lang="ko-KR" altLang="en-US" dirty="0" err="1"/>
              <a:t>팩토리</a:t>
            </a:r>
            <a:r>
              <a:rPr lang="ko-KR" altLang="en-US" dirty="0"/>
              <a:t> 운영 시스템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23360" y="3742051"/>
            <a:ext cx="3535680" cy="1312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77300" y="3901218"/>
            <a:ext cx="317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ESHMS : Environment Safety Health Management System</a:t>
            </a:r>
          </a:p>
          <a:p>
            <a:r>
              <a:rPr lang="ko-KR" altLang="en-US" sz="1600" dirty="0"/>
              <a:t>노동자의 건강을 생각</a:t>
            </a:r>
          </a:p>
        </p:txBody>
      </p:sp>
    </p:spTree>
    <p:extLst>
      <p:ext uri="{BB962C8B-B14F-4D97-AF65-F5344CB8AC3E}">
        <p14:creationId xmlns:p14="http://schemas.microsoft.com/office/powerpoint/2010/main" val="211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프로젝트에 사용될 데이터는 우리 팀의 느낌 대로 만들어 볼 것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하나의 제품을 만들 때 모든 데이터가 있어서 작업 추정이 가능 할 수 있게 하기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이후 결과는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Dash Board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와 같은 것을 사용하여 시각화를 할 수 있도록 하기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 주제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: “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설비 안에서 나올 수 있는 상황을 리스트로 만들고 추출 가능한 데이터를 리스트로 만들어서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OEE”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를 계산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EGR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장비를 만든다고 가정하고 각각의 공정 별 상황을 브레인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스토밍하여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필요한 요소를 리스트화 할 것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이때 나름의 기준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가장 좋은 것은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100,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안 좋은 것은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0)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으로 선정하고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진행해야됨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8/22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멘토링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차 까지 우리가 직접 만든 리스트를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멘토께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보여 주고 피드백을 받을 수 있게 준비할 것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리스트를 만들 때는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4M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의 기준으로 조립이랑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패이스트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공정에 대해서 먼저 작성을 하고 데이터 와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브레이징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공정은 이후에 생각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7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1162"/>
            <a:ext cx="1465943" cy="10668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1"/>
                </a:solidFill>
              </a:rPr>
              <a:t>Index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gray">
          <a:xfrm>
            <a:off x="1239110" y="1292042"/>
            <a:ext cx="4623674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gray">
          <a:xfrm>
            <a:off x="1138583" y="1425392"/>
            <a:ext cx="301584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485080" y="1336292"/>
            <a:ext cx="2202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endParaRPr lang="en-US" altLang="ko-KR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gray">
          <a:xfrm>
            <a:off x="1239110" y="2143808"/>
            <a:ext cx="4623674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27"/>
          <p:cNvSpPr>
            <a:spLocks noChangeArrowheads="1"/>
          </p:cNvSpPr>
          <p:nvPr/>
        </p:nvSpPr>
        <p:spPr bwMode="gray">
          <a:xfrm>
            <a:off x="1138583" y="2277158"/>
            <a:ext cx="301584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1485080" y="2188058"/>
            <a:ext cx="2202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주차</a:t>
            </a:r>
            <a:endParaRPr lang="en-US" altLang="ko-KR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gray">
          <a:xfrm>
            <a:off x="1239110" y="2995574"/>
            <a:ext cx="4623674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gray">
          <a:xfrm>
            <a:off x="1138583" y="3128924"/>
            <a:ext cx="301584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485080" y="3039824"/>
            <a:ext cx="2202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주차</a:t>
            </a:r>
            <a:endParaRPr lang="en-US" altLang="ko-KR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gray">
          <a:xfrm>
            <a:off x="1239110" y="3883849"/>
            <a:ext cx="4623674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gray">
          <a:xfrm>
            <a:off x="1138583" y="4017199"/>
            <a:ext cx="301584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1485080" y="3928099"/>
            <a:ext cx="2202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주차</a:t>
            </a:r>
            <a:endParaRPr lang="en-US" altLang="ko-KR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상황 리스트를 만들면 다음과 같이 진행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상황은 가동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비가동을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기준으로 작성되어야 한다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71608" y="2140066"/>
            <a:ext cx="7644475" cy="547830"/>
            <a:chOff x="3509581" y="3818979"/>
            <a:chExt cx="6810076" cy="622391"/>
          </a:xfrm>
        </p:grpSpPr>
        <p:sp>
          <p:nvSpPr>
            <p:cNvPr id="6" name="직사각형 5"/>
            <p:cNvSpPr/>
            <p:nvPr/>
          </p:nvSpPr>
          <p:spPr>
            <a:xfrm>
              <a:off x="3509581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추출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8082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분석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5858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OEE </a:t>
              </a:r>
              <a:r>
                <a:rPr lang="ko-KR" altLang="en-US" dirty="0"/>
                <a:t>계산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936566" y="3818979"/>
              <a:ext cx="1383091" cy="62239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시각화</a:t>
              </a:r>
            </a:p>
          </p:txBody>
        </p:sp>
        <p:cxnSp>
          <p:nvCxnSpPr>
            <p:cNvPr id="11" name="직선 화살표 연결선 10"/>
            <p:cNvCxnSpPr>
              <a:endCxn id="7" idx="1"/>
            </p:cNvCxnSpPr>
            <p:nvPr/>
          </p:nvCxnSpPr>
          <p:spPr>
            <a:xfrm>
              <a:off x="4892672" y="4130175"/>
              <a:ext cx="3754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8" idx="1"/>
            </p:cNvCxnSpPr>
            <p:nvPr/>
          </p:nvCxnSpPr>
          <p:spPr>
            <a:xfrm>
              <a:off x="6651173" y="4130175"/>
              <a:ext cx="4346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468949" y="4130175"/>
              <a:ext cx="4346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21844" y="4085518"/>
            <a:ext cx="213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흐름도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658587" y="3113779"/>
            <a:ext cx="1552553" cy="547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Flexim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H="1" flipV="1">
            <a:off x="3434863" y="2413981"/>
            <a:ext cx="1" cy="699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252854" y="3113779"/>
            <a:ext cx="2463086" cy="547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여러 가상 데이터 만들어서 비교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7" idx="0"/>
          </p:cNvCxnSpPr>
          <p:nvPr/>
        </p:nvCxnSpPr>
        <p:spPr>
          <a:xfrm flipV="1">
            <a:off x="7484397" y="2413981"/>
            <a:ext cx="0" cy="699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2</a:t>
            </a:r>
            <a:r>
              <a:rPr lang="ko-KR" altLang="en-US" sz="2800" dirty="0" smtClean="0">
                <a:solidFill>
                  <a:schemeClr val="tx1"/>
                </a:solidFill>
                <a:latin typeface="+mj-ea"/>
              </a:rPr>
              <a:t>주차</a:t>
            </a:r>
            <a:endParaRPr lang="ko-KR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(08.18) :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 수집 목록 생성 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EGR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쿨러 작동 원리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불량 시 원인 토의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EGR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쿨러의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Bill Of Material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조사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EGR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쿨러를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OP10 ~ OP60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까지의 조립 공정에서 작업 시 측정해야 할 요소 선별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8/19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진행내용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조립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설비에 대한 측정 장비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데이터 수집 방법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동교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EGR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쿨러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BOM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조사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규빈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OP10 ~ OP60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작업 시 추출 데이터 선별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재우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9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익철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09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2</a:t>
            </a:r>
            <a:r>
              <a:rPr lang="ko-KR" altLang="en-US" sz="2800" dirty="0" smtClean="0">
                <a:solidFill>
                  <a:schemeClr val="tx1"/>
                </a:solidFill>
                <a:latin typeface="+mj-ea"/>
              </a:rPr>
              <a:t>주차</a:t>
            </a:r>
            <a:endParaRPr lang="ko-KR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(08.19) :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 수집 목록 생성 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조립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설비에 대한 측정 장비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데이터 수집 방법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EGR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쿨러 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BOM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조사 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OP10 ~ OP60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작업 시 추출 데이터 선별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조사 내용 토의 및 엑셀 리스트 작성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8/20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진행내용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코렌스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EGR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관련 논문 및 특허 확인하여 엑셀 리스트에 작성할 요소 조사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엑셀 리스트 작성 및 데이터 추출 방안 토의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90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2</a:t>
            </a:r>
            <a:r>
              <a:rPr lang="ko-KR" altLang="en-US" sz="2800" dirty="0" smtClean="0">
                <a:solidFill>
                  <a:schemeClr val="tx1"/>
                </a:solidFill>
                <a:latin typeface="+mj-ea"/>
              </a:rPr>
              <a:t>주차</a:t>
            </a:r>
            <a:endParaRPr lang="ko-KR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(08.20) :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 수집 목록 정리 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엑셀 리스트 작성 및 데이터 추출 방안 토의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 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Input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과 최종 분석 목표에 대한 토의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여러 가지 데이터 목록 중 상관관계가 있을 데이터를 연결해야 함 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목록 별 데이터 추출을 어떻게 할지에 대하여 토의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기준은 정규분포로 평균과 표준 편차를 넣고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추출값은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random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값을 통해 추출하여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OEE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계산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머신러닝의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활용 가능성에 대하여 생각해 봄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8/21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진행내용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멘토님께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데이터 수집 목록을 바탕으로 질문할 내용 정리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각자 생각하는 최종 분석 목표에 대하여 토의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교수님께 데이터 수집 목록을 보여드리고 피드백 받기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 smtClean="0">
                <a:solidFill>
                  <a:schemeClr val="tx1"/>
                </a:solidFill>
              </a:rPr>
              <a:t>2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2600" dirty="0" smtClean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(08.21) :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 수집 목록 정리 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모르는 것에 대한 질문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Input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데이터의 차원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이미지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시간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온도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치수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%)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이 서로 다르기 때문에 각각의 데이터들이 어떠한 형태로 측정 될지 알고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싶음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불량 기준 판단을 위한 불량 규격 상한 하한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어디까지 인지 궁금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멘토님께 질문할 내용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최종적으로 분석하고자 하는 목적관련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 전체에 대한 분석을 할지 또는 설비 한가지에 대한 분석을 할지 멘토님 의견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 전체를 분석하기 위한 노이즈가 크기 때문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2. OEE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계산에 들어가는 시간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성능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품질에 대한 각각의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가지 모델로 나누어서 분석한다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3. OEE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도출에서 시간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성능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품질에서 각각에서 영향을 끼치는 요인들의 우선순위를 보여준다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4. 2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가지 모델을 생성하고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등 모델과 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등 모델 간의 차이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편차</a:t>
            </a: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를 만들어내는 중요한 인자를 선별해가는 방향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5. </a:t>
            </a: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한 가지의 공정을 잡고 각각의 설비들에 왜 편차가 발생하는지 구하는 주제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71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304903" cy="874486"/>
          </a:xfrm>
        </p:spPr>
        <p:txBody>
          <a:bodyPr rtlCol="0">
            <a:normAutofit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일차 </a:t>
            </a:r>
            <a:r>
              <a:rPr lang="ko-KR" altLang="en-US" sz="28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7" y="722085"/>
            <a:ext cx="9926518" cy="6052787"/>
          </a:xfrm>
        </p:spPr>
        <p:txBody>
          <a:bodyPr rtlCol="0"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느낀 점</a:t>
            </a:r>
            <a:r>
              <a:rPr lang="en-US" altLang="ko-KR" sz="22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200" dirty="0" err="1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블로그</a:t>
            </a:r>
            <a:r>
              <a:rPr lang="ko-KR" altLang="en-US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URL) 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질문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답변 관련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코렌스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EGR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제품이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좋은지 안 좋은지에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대한 정답이 있기 때문에 이번 프로젝트에서 회귀분석을 할 필요 없다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Brazing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 끝나고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리크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판정만 한다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양품률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91.3 %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불량품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7%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리크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판정에 대한 값을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머신러닝을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돌려본 자료가 저번에 주셨던 자료 내용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BOM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은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우리팀이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선정해서 마음대로 해라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코렌스에서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2019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년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23000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건으로 데이터로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머신러닝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실시한 예시가 있었다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. 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304903" cy="874486"/>
          </a:xfrm>
        </p:spPr>
        <p:txBody>
          <a:bodyPr rtlCol="0">
            <a:normAutofit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일차 </a:t>
            </a:r>
            <a:r>
              <a:rPr lang="ko-KR" altLang="en-US" sz="28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0187775" cy="6052787"/>
          </a:xfrm>
        </p:spPr>
        <p:txBody>
          <a:bodyPr rtlCol="0"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질문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답변 관련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코렌스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기업은 처음 시작할 때 데이터 목록은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60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개로 시작했었다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우리 팀이 선정한 데이터는 현재 너무 많다</a:t>
            </a:r>
            <a:endParaRPr lang="en-US" altLang="ko-KR" sz="1800" dirty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불량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규정은 우리가 정해놓고 분포를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만들어서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판정해라 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공차 중요하다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Gap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차이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, Brazing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은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온도차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공정 과정도 간단하게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BOM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순서대로 해라</a:t>
            </a:r>
            <a:endParaRPr lang="en-US" altLang="ko-KR" sz="1800" dirty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조립 경우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Gap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차이를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0.01mm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단위로 넣어봐라</a:t>
            </a:r>
            <a:endParaRPr lang="en-US" altLang="ko-KR" sz="1800" dirty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가상의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1000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도에서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+- 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20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단위로 사용하라</a:t>
            </a:r>
            <a:endParaRPr lang="en-US" altLang="ko-KR" sz="1800" dirty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304903" cy="874486"/>
          </a:xfrm>
        </p:spPr>
        <p:txBody>
          <a:bodyPr rtlCol="0">
            <a:normAutofit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일차 </a:t>
            </a:r>
            <a:r>
              <a:rPr lang="ko-KR" altLang="en-US" sz="28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질문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답변 관련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구성해서 시각화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그래프해보면 답이 나올 것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!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시계열 꼭 넣어라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분류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기준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: MES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실적관리 데이터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완제품 판별 기준 데이터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Leak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검사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물 새는지 안 새는지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인과관계 상관관계 자기만의 기준을 설정하고 결과를 볼 것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설비가 진행될 때 만들어진 시점이 어떻게 되는지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추적 가능해야 한다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생산량을 임의로 넣어서 돌려볼 것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. (</a:t>
            </a:r>
            <a:r>
              <a:rPr lang="en-US" altLang="ko-KR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flexsim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에서 가상의 생산성을 구할 때 중요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AGV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넣어서 실시간 생산량을 구할 수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있도록 해볼 것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환경 데이터랑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작업자 데이터는 비중 많이 두지 않음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프로젝트를 진행할 때는 이야기를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만들고 이미지화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하여 전략 설명을 하는 것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처럼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진행해라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54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304903" cy="874486"/>
          </a:xfrm>
        </p:spPr>
        <p:txBody>
          <a:bodyPr rtlCol="0">
            <a:normAutofit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일차 </a:t>
            </a:r>
            <a:r>
              <a:rPr lang="ko-KR" altLang="en-US" sz="28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질문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답변 관련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베이스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모델을 간단하게 만들어보고 인풋도 간단하게 넣어서 분석을 한번 해봐라 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데이터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분포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시각화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상관관계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시각화가 필요하다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만일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과정을 진행하면서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팀원들의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전공 데이터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금속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전기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전류의 흐름 등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를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넣으면서 추가해보면 좋을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듯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8/24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일 토의  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목표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수집한 데이터들을 가지고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분류를 실행 해본다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분류 알고리즘은 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Random Forest, Decision Tree, </a:t>
            </a:r>
            <a:r>
              <a:rPr lang="en-US" altLang="ko-KR" sz="18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xgboost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SVM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등을 사용할 것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8/27 ~ 28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까지 목표는 선정한 데이터 목록을 통해서 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test, train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파일을 만들고 분류 알고리즘을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통해서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분류를 실행 해서 양품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불 양품에 대한 판단 결과를 작성 해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볼것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머신러닝은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기존에 모델을 수정하거나 하지 않고 그대로 사용해서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진행할 것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수정 할 경우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고려요소도 많아지고 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시간이 부족할 것 같다고 판단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48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 별 데이터 추출 과정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FAE7C875-C88C-4499-A8B8-D6207DCCD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20715"/>
              </p:ext>
            </p:extLst>
          </p:nvPr>
        </p:nvGraphicFramePr>
        <p:xfrm>
          <a:off x="430307" y="2379055"/>
          <a:ext cx="11473056" cy="31277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39008">
                  <a:extLst>
                    <a:ext uri="{9D8B030D-6E8A-4147-A177-3AD203B41FA5}">
                      <a16:colId xmlns:a16="http://schemas.microsoft.com/office/drawing/2014/main" xmlns="" val="2339472148"/>
                    </a:ext>
                  </a:extLst>
                </a:gridCol>
                <a:gridCol w="1639008">
                  <a:extLst>
                    <a:ext uri="{9D8B030D-6E8A-4147-A177-3AD203B41FA5}">
                      <a16:colId xmlns:a16="http://schemas.microsoft.com/office/drawing/2014/main" xmlns="" val="3502474604"/>
                    </a:ext>
                  </a:extLst>
                </a:gridCol>
                <a:gridCol w="1639008">
                  <a:extLst>
                    <a:ext uri="{9D8B030D-6E8A-4147-A177-3AD203B41FA5}">
                      <a16:colId xmlns:a16="http://schemas.microsoft.com/office/drawing/2014/main" xmlns="" val="4293439943"/>
                    </a:ext>
                  </a:extLst>
                </a:gridCol>
                <a:gridCol w="1639008">
                  <a:extLst>
                    <a:ext uri="{9D8B030D-6E8A-4147-A177-3AD203B41FA5}">
                      <a16:colId xmlns:a16="http://schemas.microsoft.com/office/drawing/2014/main" xmlns="" val="2422079975"/>
                    </a:ext>
                  </a:extLst>
                </a:gridCol>
                <a:gridCol w="1639008">
                  <a:extLst>
                    <a:ext uri="{9D8B030D-6E8A-4147-A177-3AD203B41FA5}">
                      <a16:colId xmlns:a16="http://schemas.microsoft.com/office/drawing/2014/main" xmlns="" val="766992070"/>
                    </a:ext>
                  </a:extLst>
                </a:gridCol>
                <a:gridCol w="1639008">
                  <a:extLst>
                    <a:ext uri="{9D8B030D-6E8A-4147-A177-3AD203B41FA5}">
                      <a16:colId xmlns:a16="http://schemas.microsoft.com/office/drawing/2014/main" xmlns="" val="3263614822"/>
                    </a:ext>
                  </a:extLst>
                </a:gridCol>
                <a:gridCol w="1639008">
                  <a:extLst>
                    <a:ext uri="{9D8B030D-6E8A-4147-A177-3AD203B41FA5}">
                      <a16:colId xmlns:a16="http://schemas.microsoft.com/office/drawing/2014/main" xmlns="" val="1585272306"/>
                    </a:ext>
                  </a:extLst>
                </a:gridCol>
              </a:tblGrid>
              <a:tr h="58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20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40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534421"/>
                  </a:ext>
                </a:extLst>
              </a:tr>
              <a:tr h="582669">
                <a:tc rowSpan="4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재료를 가져오는 상황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재료의 기본 수치에 대해 중요시 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ex) A </a:t>
                      </a:r>
                      <a:r>
                        <a:rPr lang="ko-KR" altLang="en-US" sz="1100" dirty="0"/>
                        <a:t>조립 부품은 기본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반지름 </a:t>
                      </a:r>
                      <a:r>
                        <a:rPr lang="en-US" altLang="ko-KR" sz="1100" dirty="0"/>
                        <a:t>10cm, </a:t>
                      </a:r>
                      <a:r>
                        <a:rPr lang="ko-KR" altLang="en-US" sz="1100" dirty="0"/>
                        <a:t>높이 </a:t>
                      </a:r>
                      <a:r>
                        <a:rPr lang="en-US" altLang="ko-KR" sz="1100" dirty="0"/>
                        <a:t>20cm)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OP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에서 재료들을 검사할 때는 샘플링 하여 양품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불 양품을 확인하여 공정에 전달한다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치수를 분포로 표현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(</a:t>
                      </a:r>
                      <a:r>
                        <a:rPr lang="ko-KR" altLang="en-US" sz="1100" dirty="0"/>
                        <a:t>길이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너비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높이</a:t>
                      </a:r>
                      <a:r>
                        <a:rPr lang="en-US" altLang="ko-KR" sz="1100" dirty="0"/>
                        <a:t>) (L,W,H)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4420104"/>
                  </a:ext>
                </a:extLst>
              </a:tr>
              <a:tr h="582669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전류값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조립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압력을 </a:t>
                      </a:r>
                      <a:r>
                        <a:rPr lang="ko-KR" altLang="en-US" sz="1100" dirty="0" err="1"/>
                        <a:t>측정시</a:t>
                      </a:r>
                      <a:r>
                        <a:rPr lang="ko-KR" altLang="en-US" sz="1100" dirty="0"/>
                        <a:t> 사용</a:t>
                      </a:r>
                      <a:r>
                        <a:rPr lang="en-US" altLang="ko-KR" sz="1100" dirty="0"/>
                        <a:t>), </a:t>
                      </a:r>
                      <a:r>
                        <a:rPr lang="ko-KR" altLang="en-US" sz="1100" dirty="0"/>
                        <a:t>분포로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1196023"/>
                  </a:ext>
                </a:extLst>
              </a:tr>
              <a:tr h="582669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조도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흠집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비전센서를 </a:t>
                      </a:r>
                      <a:r>
                        <a:rPr lang="ko-KR" altLang="en-US" sz="1100" dirty="0" err="1"/>
                        <a:t>측정시</a:t>
                      </a:r>
                      <a:r>
                        <a:rPr lang="ko-KR" altLang="en-US" sz="1100" dirty="0"/>
                        <a:t> 사용</a:t>
                      </a:r>
                      <a:r>
                        <a:rPr lang="en-US" altLang="ko-KR" sz="1100" dirty="0"/>
                        <a:t>), (0,1)</a:t>
                      </a:r>
                      <a:r>
                        <a:rPr lang="ko-KR" altLang="en-US" sz="1100" dirty="0"/>
                        <a:t>로 표시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은 </a:t>
                      </a:r>
                      <a:r>
                        <a:rPr lang="en-US" altLang="ko-KR" sz="1100" dirty="0"/>
                        <a:t>on ,1</a:t>
                      </a:r>
                      <a:r>
                        <a:rPr lang="ko-KR" altLang="en-US" sz="1100" dirty="0"/>
                        <a:t>은 </a:t>
                      </a:r>
                      <a:r>
                        <a:rPr lang="en-US" altLang="ko-KR" sz="1100" dirty="0"/>
                        <a:t>off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5932201"/>
                  </a:ext>
                </a:extLst>
              </a:tr>
              <a:tr h="582669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작업자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누가 작업을 했는지</a:t>
                      </a:r>
                      <a:r>
                        <a:rPr lang="en-US" altLang="ko-KR" sz="1100" dirty="0"/>
                        <a:t>) , </a:t>
                      </a:r>
                      <a:r>
                        <a:rPr lang="ko-KR" altLang="en-US" sz="1100" dirty="0"/>
                        <a:t>어느 팀이 작업했는지 </a:t>
                      </a:r>
                      <a:r>
                        <a:rPr lang="ko-KR" altLang="en-US" sz="1100" dirty="0" err="1"/>
                        <a:t>팀명만</a:t>
                      </a:r>
                      <a:r>
                        <a:rPr lang="ko-KR" altLang="en-US" sz="1100" dirty="0"/>
                        <a:t> 넣을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037746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67CC99-7303-4BF1-8C18-F18E35EAEC01}"/>
              </a:ext>
            </a:extLst>
          </p:cNvPr>
          <p:cNvCxnSpPr>
            <a:cxnSpLocks/>
          </p:cNvCxnSpPr>
          <p:nvPr/>
        </p:nvCxnSpPr>
        <p:spPr>
          <a:xfrm>
            <a:off x="6965576" y="1981200"/>
            <a:ext cx="0" cy="3563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854EF43-48E0-4430-8CAC-3002039FC458}"/>
              </a:ext>
            </a:extLst>
          </p:cNvPr>
          <p:cNvCxnSpPr>
            <a:cxnSpLocks/>
          </p:cNvCxnSpPr>
          <p:nvPr/>
        </p:nvCxnSpPr>
        <p:spPr>
          <a:xfrm>
            <a:off x="2061882" y="1981200"/>
            <a:ext cx="0" cy="3563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FE8DF1A-593A-47B2-A606-BF13BA8A77CF}"/>
              </a:ext>
            </a:extLst>
          </p:cNvPr>
          <p:cNvCxnSpPr>
            <a:cxnSpLocks/>
          </p:cNvCxnSpPr>
          <p:nvPr/>
        </p:nvCxnSpPr>
        <p:spPr>
          <a:xfrm>
            <a:off x="10300447" y="1981200"/>
            <a:ext cx="0" cy="3563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853478B-9433-42AF-AC77-ACFFC8E71C73}"/>
              </a:ext>
            </a:extLst>
          </p:cNvPr>
          <p:cNvCxnSpPr/>
          <p:nvPr/>
        </p:nvCxnSpPr>
        <p:spPr>
          <a:xfrm>
            <a:off x="2061882" y="2169459"/>
            <a:ext cx="4831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025A234A-05BF-4507-8BF2-13BA38748D4F}"/>
              </a:ext>
            </a:extLst>
          </p:cNvPr>
          <p:cNvCxnSpPr>
            <a:cxnSpLocks/>
          </p:cNvCxnSpPr>
          <p:nvPr/>
        </p:nvCxnSpPr>
        <p:spPr>
          <a:xfrm>
            <a:off x="6965576" y="2169459"/>
            <a:ext cx="3334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1E25312-F323-4B15-99A3-C201433B7864}"/>
              </a:ext>
            </a:extLst>
          </p:cNvPr>
          <p:cNvSpPr txBox="1"/>
          <p:nvPr/>
        </p:nvSpPr>
        <p:spPr>
          <a:xfrm>
            <a:off x="3541059" y="1801903"/>
            <a:ext cx="22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조립 공정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39B878-0412-4048-ADCB-C17EEBD57192}"/>
              </a:ext>
            </a:extLst>
          </p:cNvPr>
          <p:cNvSpPr txBox="1"/>
          <p:nvPr/>
        </p:nvSpPr>
        <p:spPr>
          <a:xfrm>
            <a:off x="7817029" y="1801903"/>
            <a:ext cx="22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용접 </a:t>
            </a:r>
            <a:r>
              <a:rPr lang="ko-KR" altLang="en-US" dirty="0"/>
              <a:t>조립 공정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CE3149-7DBE-4785-9A30-9FAC3C38F4CD}"/>
              </a:ext>
            </a:extLst>
          </p:cNvPr>
          <p:cNvSpPr txBox="1"/>
          <p:nvPr/>
        </p:nvSpPr>
        <p:spPr>
          <a:xfrm>
            <a:off x="10340891" y="1801903"/>
            <a:ext cx="12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C/F </a:t>
            </a:r>
            <a:r>
              <a:rPr lang="ko-KR" altLang="en-US" dirty="0"/>
              <a:t>검사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E767218-CDE4-4512-98FC-33A3E4816EF4}"/>
              </a:ext>
            </a:extLst>
          </p:cNvPr>
          <p:cNvCxnSpPr/>
          <p:nvPr/>
        </p:nvCxnSpPr>
        <p:spPr>
          <a:xfrm>
            <a:off x="4267200" y="4491318"/>
            <a:ext cx="2277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DF7859B9-D8FC-447B-BBD6-18FA7C15C3A6}"/>
              </a:ext>
            </a:extLst>
          </p:cNvPr>
          <p:cNvSpPr/>
          <p:nvPr/>
        </p:nvSpPr>
        <p:spPr>
          <a:xfrm>
            <a:off x="4320988" y="3267903"/>
            <a:ext cx="2178424" cy="1059905"/>
          </a:xfrm>
          <a:custGeom>
            <a:avLst/>
            <a:gdLst>
              <a:gd name="connsiteX0" fmla="*/ 0 w 2178424"/>
              <a:gd name="connsiteY0" fmla="*/ 1035156 h 1059905"/>
              <a:gd name="connsiteX1" fmla="*/ 1066800 w 2178424"/>
              <a:gd name="connsiteY1" fmla="*/ 927579 h 1059905"/>
              <a:gd name="connsiteX2" fmla="*/ 1362636 w 2178424"/>
              <a:gd name="connsiteY2" fmla="*/ 13179 h 1059905"/>
              <a:gd name="connsiteX3" fmla="*/ 1613647 w 2178424"/>
              <a:gd name="connsiteY3" fmla="*/ 389697 h 1059905"/>
              <a:gd name="connsiteX4" fmla="*/ 2178424 w 2178424"/>
              <a:gd name="connsiteY4" fmla="*/ 443485 h 105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424" h="1059905">
                <a:moveTo>
                  <a:pt x="0" y="1035156"/>
                </a:moveTo>
                <a:cubicBezTo>
                  <a:pt x="419847" y="1066532"/>
                  <a:pt x="839694" y="1097908"/>
                  <a:pt x="1066800" y="927579"/>
                </a:cubicBezTo>
                <a:cubicBezTo>
                  <a:pt x="1293906" y="757250"/>
                  <a:pt x="1271495" y="102826"/>
                  <a:pt x="1362636" y="13179"/>
                </a:cubicBezTo>
                <a:cubicBezTo>
                  <a:pt x="1453777" y="-76468"/>
                  <a:pt x="1477682" y="317979"/>
                  <a:pt x="1613647" y="389697"/>
                </a:cubicBezTo>
                <a:cubicBezTo>
                  <a:pt x="1749612" y="461415"/>
                  <a:pt x="2069353" y="436014"/>
                  <a:pt x="2178424" y="44348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8677E6F2-1B82-4301-8DAE-3E6EB78DB4D5}"/>
              </a:ext>
            </a:extLst>
          </p:cNvPr>
          <p:cNvCxnSpPr>
            <a:cxnSpLocks/>
          </p:cNvCxnSpPr>
          <p:nvPr/>
        </p:nvCxnSpPr>
        <p:spPr>
          <a:xfrm>
            <a:off x="5441576" y="3267903"/>
            <a:ext cx="0" cy="1223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3753E8E-6359-4C7C-A678-8A70AF7EC70F}"/>
              </a:ext>
            </a:extLst>
          </p:cNvPr>
          <p:cNvCxnSpPr>
            <a:cxnSpLocks/>
          </p:cNvCxnSpPr>
          <p:nvPr/>
        </p:nvCxnSpPr>
        <p:spPr>
          <a:xfrm>
            <a:off x="5737406" y="3267903"/>
            <a:ext cx="0" cy="1223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7288F8B-DD62-447A-A226-E9D668B42FA6}"/>
              </a:ext>
            </a:extLst>
          </p:cNvPr>
          <p:cNvSpPr txBox="1"/>
          <p:nvPr/>
        </p:nvSpPr>
        <p:spPr>
          <a:xfrm>
            <a:off x="4248388" y="2902240"/>
            <a:ext cx="191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최고점은 </a:t>
            </a:r>
            <a:r>
              <a:rPr lang="en-US" altLang="ko-KR" sz="1400" dirty="0"/>
              <a:t>105mA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529F3AB-11BA-4B92-8432-4DC836DB8981}"/>
              </a:ext>
            </a:extLst>
          </p:cNvPr>
          <p:cNvSpPr txBox="1"/>
          <p:nvPr/>
        </p:nvSpPr>
        <p:spPr>
          <a:xfrm>
            <a:off x="4513633" y="4559667"/>
            <a:ext cx="191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전류값</a:t>
            </a:r>
            <a:r>
              <a:rPr lang="ko-KR" altLang="en-US" sz="1400" dirty="0"/>
              <a:t> 적정 범위</a:t>
            </a:r>
            <a:endParaRPr lang="en-US" altLang="ko-KR" sz="1400" dirty="0"/>
          </a:p>
          <a:p>
            <a:r>
              <a:rPr lang="en-US" altLang="ko-KR" sz="1400" dirty="0"/>
              <a:t>(90 ~ 100)mA</a:t>
            </a:r>
            <a:endParaRPr lang="ko-KR" altLang="en-US" sz="1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182705DC-6F9C-4ECE-85A9-411A834BA23C}"/>
              </a:ext>
            </a:extLst>
          </p:cNvPr>
          <p:cNvCxnSpPr/>
          <p:nvPr/>
        </p:nvCxnSpPr>
        <p:spPr>
          <a:xfrm>
            <a:off x="7306235" y="4491318"/>
            <a:ext cx="2277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0DEC6DBE-479D-4857-8915-1AD0B14C42E4}"/>
              </a:ext>
            </a:extLst>
          </p:cNvPr>
          <p:cNvCxnSpPr>
            <a:cxnSpLocks/>
          </p:cNvCxnSpPr>
          <p:nvPr/>
        </p:nvCxnSpPr>
        <p:spPr>
          <a:xfrm>
            <a:off x="8328211" y="3336252"/>
            <a:ext cx="0" cy="1223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48B1827-D278-484C-9163-A3E0542AE694}"/>
              </a:ext>
            </a:extLst>
          </p:cNvPr>
          <p:cNvSpPr txBox="1"/>
          <p:nvPr/>
        </p:nvSpPr>
        <p:spPr>
          <a:xfrm>
            <a:off x="7287423" y="2902240"/>
            <a:ext cx="191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최고점은 </a:t>
            </a:r>
            <a:r>
              <a:rPr lang="en-US" altLang="ko-KR" sz="1400" dirty="0"/>
              <a:t>510 C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FEA8DA-DDC9-4AC8-80DE-CCFCD1B04EC4}"/>
              </a:ext>
            </a:extLst>
          </p:cNvPr>
          <p:cNvSpPr txBox="1"/>
          <p:nvPr/>
        </p:nvSpPr>
        <p:spPr>
          <a:xfrm>
            <a:off x="7552668" y="4559667"/>
            <a:ext cx="191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온도 허용 범위</a:t>
            </a:r>
            <a:endParaRPr lang="en-US" altLang="ko-KR" sz="1400" dirty="0"/>
          </a:p>
          <a:p>
            <a:r>
              <a:rPr lang="en-US" altLang="ko-KR" sz="1400" dirty="0"/>
              <a:t>(490 ~ 510) C  </a:t>
            </a:r>
            <a:endParaRPr lang="ko-KR" altLang="en-US" sz="1400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xmlns="" id="{9BF875EF-14A9-4DEC-B819-186CB4E76242}"/>
              </a:ext>
            </a:extLst>
          </p:cNvPr>
          <p:cNvSpPr/>
          <p:nvPr/>
        </p:nvSpPr>
        <p:spPr>
          <a:xfrm>
            <a:off x="7315200" y="3343833"/>
            <a:ext cx="2286000" cy="1073877"/>
          </a:xfrm>
          <a:custGeom>
            <a:avLst/>
            <a:gdLst>
              <a:gd name="connsiteX0" fmla="*/ 0 w 2286000"/>
              <a:gd name="connsiteY0" fmla="*/ 1004049 h 1073877"/>
              <a:gd name="connsiteX1" fmla="*/ 645459 w 2286000"/>
              <a:gd name="connsiteY1" fmla="*/ 959226 h 1073877"/>
              <a:gd name="connsiteX2" fmla="*/ 1013012 w 2286000"/>
              <a:gd name="connsiteY2" fmla="*/ 2 h 1073877"/>
              <a:gd name="connsiteX3" fmla="*/ 1407459 w 2286000"/>
              <a:gd name="connsiteY3" fmla="*/ 968191 h 1073877"/>
              <a:gd name="connsiteX4" fmla="*/ 2286000 w 2286000"/>
              <a:gd name="connsiteY4" fmla="*/ 1004049 h 107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073877">
                <a:moveTo>
                  <a:pt x="0" y="1004049"/>
                </a:moveTo>
                <a:cubicBezTo>
                  <a:pt x="238312" y="1065308"/>
                  <a:pt x="476624" y="1126567"/>
                  <a:pt x="645459" y="959226"/>
                </a:cubicBezTo>
                <a:cubicBezTo>
                  <a:pt x="814294" y="791885"/>
                  <a:pt x="886012" y="-1492"/>
                  <a:pt x="1013012" y="2"/>
                </a:cubicBezTo>
                <a:cubicBezTo>
                  <a:pt x="1140012" y="1496"/>
                  <a:pt x="1195294" y="800850"/>
                  <a:pt x="1407459" y="968191"/>
                </a:cubicBezTo>
                <a:cubicBezTo>
                  <a:pt x="1619624" y="1135532"/>
                  <a:pt x="1952812" y="1069790"/>
                  <a:pt x="2286000" y="10040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4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 dirty="0" err="1" smtClean="0">
                <a:solidFill>
                  <a:schemeClr val="tx1"/>
                </a:solidFill>
              </a:rPr>
              <a:t>멘토링</a:t>
            </a:r>
            <a:r>
              <a:rPr lang="ko-KR" altLang="en-US" sz="2800" dirty="0" smtClean="0">
                <a:solidFill>
                  <a:schemeClr val="tx1"/>
                </a:solidFill>
              </a:rPr>
              <a:t> 계획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7" y="874486"/>
            <a:ext cx="10972800" cy="5796478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멘토링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계획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8/8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</a:t>
            </a:r>
            <a:r>
              <a:rPr lang="ko-KR" altLang="en-US" sz="22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멘토님과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200" dirty="0" err="1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멘토링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차</a:t>
            </a:r>
            <a:endParaRPr lang="en-US" altLang="ko-KR" sz="2200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8/11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~ 8/14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팀 프로젝트 진행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주차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8/15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</a:t>
            </a:r>
            <a:r>
              <a:rPr lang="ko-KR" altLang="en-US" sz="2200" dirty="0" err="1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멘토님과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멘토링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2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차</a:t>
            </a:r>
            <a:endParaRPr lang="en-US" altLang="ko-KR" sz="2200" dirty="0" smtClean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8/18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일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~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8/21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일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팀 프로젝트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진행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주차</a:t>
            </a:r>
            <a:endParaRPr lang="en-US" altLang="ko-KR" sz="2000" dirty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8/22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일 </a:t>
            </a:r>
            <a:r>
              <a:rPr lang="ko-KR" altLang="en-US" sz="2200" dirty="0" err="1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멘토님과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멘토링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3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차</a:t>
            </a:r>
            <a:endParaRPr lang="en-US" altLang="ko-KR" sz="2200" dirty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8/24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일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~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8/31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일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팀 프로젝트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진행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주차</a:t>
            </a:r>
            <a:endParaRPr lang="en-US" altLang="ko-KR" sz="2000" dirty="0" smtClean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 별 데이터 추출 과정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 fontScale="90000"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>
                <a:solidFill>
                  <a:schemeClr val="tx1"/>
                </a:solidFill>
              </a:rPr>
              <a:t>일차 리뷰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FAE7C875-C88C-4499-A8B8-D6207DCCD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33758"/>
              </p:ext>
            </p:extLst>
          </p:nvPr>
        </p:nvGraphicFramePr>
        <p:xfrm>
          <a:off x="430307" y="1986569"/>
          <a:ext cx="11473035" cy="431263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39005">
                  <a:extLst>
                    <a:ext uri="{9D8B030D-6E8A-4147-A177-3AD203B41FA5}">
                      <a16:colId xmlns:a16="http://schemas.microsoft.com/office/drawing/2014/main" xmlns="" val="2339472148"/>
                    </a:ext>
                  </a:extLst>
                </a:gridCol>
                <a:gridCol w="1639005">
                  <a:extLst>
                    <a:ext uri="{9D8B030D-6E8A-4147-A177-3AD203B41FA5}">
                      <a16:colId xmlns:a16="http://schemas.microsoft.com/office/drawing/2014/main" xmlns="" val="3502474604"/>
                    </a:ext>
                  </a:extLst>
                </a:gridCol>
                <a:gridCol w="1639005">
                  <a:extLst>
                    <a:ext uri="{9D8B030D-6E8A-4147-A177-3AD203B41FA5}">
                      <a16:colId xmlns:a16="http://schemas.microsoft.com/office/drawing/2014/main" xmlns="" val="4293439943"/>
                    </a:ext>
                  </a:extLst>
                </a:gridCol>
                <a:gridCol w="1639005">
                  <a:extLst>
                    <a:ext uri="{9D8B030D-6E8A-4147-A177-3AD203B41FA5}">
                      <a16:colId xmlns:a16="http://schemas.microsoft.com/office/drawing/2014/main" xmlns="" val="2422079975"/>
                    </a:ext>
                  </a:extLst>
                </a:gridCol>
                <a:gridCol w="1639005">
                  <a:extLst>
                    <a:ext uri="{9D8B030D-6E8A-4147-A177-3AD203B41FA5}">
                      <a16:colId xmlns:a16="http://schemas.microsoft.com/office/drawing/2014/main" xmlns="" val="766992070"/>
                    </a:ext>
                  </a:extLst>
                </a:gridCol>
                <a:gridCol w="1639005">
                  <a:extLst>
                    <a:ext uri="{9D8B030D-6E8A-4147-A177-3AD203B41FA5}">
                      <a16:colId xmlns:a16="http://schemas.microsoft.com/office/drawing/2014/main" xmlns="" val="3263614822"/>
                    </a:ext>
                  </a:extLst>
                </a:gridCol>
                <a:gridCol w="1639005">
                  <a:extLst>
                    <a:ext uri="{9D8B030D-6E8A-4147-A177-3AD203B41FA5}">
                      <a16:colId xmlns:a16="http://schemas.microsoft.com/office/drawing/2014/main" xmlns="" val="1585272306"/>
                    </a:ext>
                  </a:extLst>
                </a:gridCol>
              </a:tblGrid>
              <a:tr h="739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20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40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 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534421"/>
                  </a:ext>
                </a:extLst>
              </a:tr>
              <a:tr h="754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유의 고려 사항</a:t>
                      </a:r>
                      <a:r>
                        <a:rPr lang="en-US" altLang="ko-KR" sz="1100" dirty="0"/>
                        <a:t>: </a:t>
                      </a:r>
                    </a:p>
                    <a:p>
                      <a:pPr latinLnBrk="1"/>
                      <a:r>
                        <a:rPr lang="ko-KR" altLang="en-US" sz="1100" dirty="0"/>
                        <a:t>재료의 치수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재료의 흠집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바디 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ko-KR" altLang="en-US" sz="1100" dirty="0" smtClean="0"/>
                        <a:t>웨이브 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바디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ko-KR" altLang="en-US" sz="1100" dirty="0" smtClean="0"/>
                        <a:t>파이프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/>
                        <a:t>단순조립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바디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ko-KR" altLang="en-US" sz="1100" dirty="0" smtClean="0"/>
                        <a:t>파이프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/>
                        <a:t>단순조립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바디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ko-KR" altLang="en-US" sz="1100" dirty="0" err="1" smtClean="0"/>
                        <a:t>프렌지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번 용접조립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바디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ko-KR" altLang="en-US" sz="1100" dirty="0" err="1" smtClean="0"/>
                        <a:t>프렌지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 용접조립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CF </a:t>
                      </a:r>
                      <a:r>
                        <a:rPr lang="ko-KR" altLang="en-US" sz="1100" dirty="0"/>
                        <a:t>검사</a:t>
                      </a:r>
                    </a:p>
                  </a:txBody>
                  <a:tcPr/>
                </a:tc>
              </a:tr>
              <a:tr h="75415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바디 </a:t>
                      </a:r>
                      <a:r>
                        <a:rPr lang="en-US" altLang="ko-KR" sz="1100" dirty="0"/>
                        <a:t>(20,10,5) </a:t>
                      </a:r>
                    </a:p>
                    <a:p>
                      <a:pPr latinLnBrk="1"/>
                      <a:r>
                        <a:rPr lang="ko-KR" altLang="en-US" sz="1100" dirty="0" err="1"/>
                        <a:t>웨이브핀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붉은색 사각형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/>
                        <a:t>(10,5,5)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파이프 </a:t>
                      </a:r>
                      <a:r>
                        <a:rPr lang="en-US" altLang="ko-KR" sz="1100" dirty="0"/>
                        <a:t>(3,5,3)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프렌지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(3,8,1)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1196023"/>
                  </a:ext>
                </a:extLst>
              </a:tr>
              <a:tr h="2064988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최종 수치 </a:t>
                      </a:r>
                      <a:r>
                        <a:rPr lang="en-US" altLang="ko-KR" sz="1100" dirty="0"/>
                        <a:t>(20,10,5)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최종수치 </a:t>
                      </a:r>
                      <a:r>
                        <a:rPr lang="en-US" altLang="ko-KR" sz="1100" dirty="0"/>
                        <a:t>: (20,15,5)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최종수치 </a:t>
                      </a:r>
                      <a:r>
                        <a:rPr lang="en-US" altLang="ko-KR" sz="1100" dirty="0"/>
                        <a:t>: (20,20,5)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최종수치 </a:t>
                      </a:r>
                      <a:r>
                        <a:rPr lang="en-US" altLang="ko-KR" sz="1100" dirty="0"/>
                        <a:t>: (23,20,5)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최종수치 </a:t>
                      </a:r>
                      <a:r>
                        <a:rPr lang="en-US" altLang="ko-KR" sz="1100" dirty="0"/>
                        <a:t>: (26,20,5)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양품 여부 </a:t>
                      </a:r>
                      <a:r>
                        <a:rPr lang="en-US" altLang="ko-KR" sz="1100" dirty="0"/>
                        <a:t>(0,1)</a:t>
                      </a:r>
                    </a:p>
                    <a:p>
                      <a:pPr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은 양품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은 불량품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5932201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67CC99-7303-4BF1-8C18-F18E35EAEC01}"/>
              </a:ext>
            </a:extLst>
          </p:cNvPr>
          <p:cNvCxnSpPr>
            <a:cxnSpLocks/>
          </p:cNvCxnSpPr>
          <p:nvPr/>
        </p:nvCxnSpPr>
        <p:spPr>
          <a:xfrm>
            <a:off x="6965576" y="1588714"/>
            <a:ext cx="0" cy="4739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854EF43-48E0-4430-8CAC-3002039FC458}"/>
              </a:ext>
            </a:extLst>
          </p:cNvPr>
          <p:cNvCxnSpPr>
            <a:cxnSpLocks/>
          </p:cNvCxnSpPr>
          <p:nvPr/>
        </p:nvCxnSpPr>
        <p:spPr>
          <a:xfrm>
            <a:off x="2061882" y="1588714"/>
            <a:ext cx="0" cy="4739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FE8DF1A-593A-47B2-A606-BF13BA8A77CF}"/>
              </a:ext>
            </a:extLst>
          </p:cNvPr>
          <p:cNvCxnSpPr>
            <a:cxnSpLocks/>
          </p:cNvCxnSpPr>
          <p:nvPr/>
        </p:nvCxnSpPr>
        <p:spPr>
          <a:xfrm>
            <a:off x="10300447" y="1588714"/>
            <a:ext cx="0" cy="4739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853478B-9433-42AF-AC77-ACFFC8E71C73}"/>
              </a:ext>
            </a:extLst>
          </p:cNvPr>
          <p:cNvCxnSpPr/>
          <p:nvPr/>
        </p:nvCxnSpPr>
        <p:spPr>
          <a:xfrm>
            <a:off x="2061882" y="1776973"/>
            <a:ext cx="4831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025A234A-05BF-4507-8BF2-13BA38748D4F}"/>
              </a:ext>
            </a:extLst>
          </p:cNvPr>
          <p:cNvCxnSpPr>
            <a:cxnSpLocks/>
          </p:cNvCxnSpPr>
          <p:nvPr/>
        </p:nvCxnSpPr>
        <p:spPr>
          <a:xfrm>
            <a:off x="6965576" y="1776973"/>
            <a:ext cx="3334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1E25312-F323-4B15-99A3-C201433B7864}"/>
              </a:ext>
            </a:extLst>
          </p:cNvPr>
          <p:cNvSpPr txBox="1"/>
          <p:nvPr/>
        </p:nvSpPr>
        <p:spPr>
          <a:xfrm>
            <a:off x="3541059" y="1409417"/>
            <a:ext cx="22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조립 공정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39B878-0412-4048-ADCB-C17EEBD57192}"/>
              </a:ext>
            </a:extLst>
          </p:cNvPr>
          <p:cNvSpPr txBox="1"/>
          <p:nvPr/>
        </p:nvSpPr>
        <p:spPr>
          <a:xfrm>
            <a:off x="7817029" y="1409417"/>
            <a:ext cx="22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용접 </a:t>
            </a:r>
            <a:r>
              <a:rPr lang="ko-KR" altLang="en-US" dirty="0"/>
              <a:t>조립 공정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CE3149-7DBE-4785-9A30-9FAC3C38F4CD}"/>
              </a:ext>
            </a:extLst>
          </p:cNvPr>
          <p:cNvSpPr txBox="1"/>
          <p:nvPr/>
        </p:nvSpPr>
        <p:spPr>
          <a:xfrm>
            <a:off x="10340891" y="1409417"/>
            <a:ext cx="12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C/F </a:t>
            </a:r>
            <a:r>
              <a:rPr lang="ko-KR" altLang="en-US" dirty="0"/>
              <a:t>검사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68A2F22-7FEF-482A-902A-ED831A477196}"/>
              </a:ext>
            </a:extLst>
          </p:cNvPr>
          <p:cNvSpPr/>
          <p:nvPr/>
        </p:nvSpPr>
        <p:spPr>
          <a:xfrm>
            <a:off x="609601" y="4876811"/>
            <a:ext cx="1111624" cy="105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B9EA977-6794-4606-A508-D60BD8E75F16}"/>
              </a:ext>
            </a:extLst>
          </p:cNvPr>
          <p:cNvGrpSpPr/>
          <p:nvPr/>
        </p:nvGrpSpPr>
        <p:grpSpPr>
          <a:xfrm>
            <a:off x="2245659" y="4876811"/>
            <a:ext cx="1111624" cy="1057219"/>
            <a:chOff x="609601" y="4599509"/>
            <a:chExt cx="1111624" cy="105721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77E58988-B8AE-4A22-8B46-5B6760BD592C}"/>
                </a:ext>
              </a:extLst>
            </p:cNvPr>
            <p:cNvSpPr/>
            <p:nvPr/>
          </p:nvSpPr>
          <p:spPr>
            <a:xfrm>
              <a:off x="609601" y="4599509"/>
              <a:ext cx="1111624" cy="105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3C9B345D-CF9D-4A0F-8A78-CADF96DB0D6D}"/>
                </a:ext>
              </a:extLst>
            </p:cNvPr>
            <p:cNvSpPr/>
            <p:nvPr/>
          </p:nvSpPr>
          <p:spPr>
            <a:xfrm>
              <a:off x="788894" y="4757034"/>
              <a:ext cx="762000" cy="7247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2A5BCC4-ABAE-4D31-92D6-FD3453D264CB}"/>
              </a:ext>
            </a:extLst>
          </p:cNvPr>
          <p:cNvGrpSpPr/>
          <p:nvPr/>
        </p:nvGrpSpPr>
        <p:grpSpPr>
          <a:xfrm>
            <a:off x="3835129" y="4876811"/>
            <a:ext cx="1111624" cy="1057219"/>
            <a:chOff x="609601" y="4599509"/>
            <a:chExt cx="1111624" cy="105721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1DF46C3-95A1-4D7D-97FA-B65432FFCEFE}"/>
                </a:ext>
              </a:extLst>
            </p:cNvPr>
            <p:cNvSpPr/>
            <p:nvPr/>
          </p:nvSpPr>
          <p:spPr>
            <a:xfrm>
              <a:off x="609601" y="4599509"/>
              <a:ext cx="1111624" cy="105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2B8FDE51-3159-4D11-BFD3-E4BA6F2B0C8E}"/>
                </a:ext>
              </a:extLst>
            </p:cNvPr>
            <p:cNvSpPr/>
            <p:nvPr/>
          </p:nvSpPr>
          <p:spPr>
            <a:xfrm>
              <a:off x="788894" y="4757034"/>
              <a:ext cx="762000" cy="7247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3254E66-28F0-4839-9FE9-10EC260B2DAE}"/>
              </a:ext>
            </a:extLst>
          </p:cNvPr>
          <p:cNvGrpSpPr/>
          <p:nvPr/>
        </p:nvGrpSpPr>
        <p:grpSpPr>
          <a:xfrm>
            <a:off x="5513294" y="4876811"/>
            <a:ext cx="1111624" cy="1057219"/>
            <a:chOff x="609601" y="4599509"/>
            <a:chExt cx="1111624" cy="105721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F46C4022-8721-4DA9-A959-84E2A2D84DD7}"/>
                </a:ext>
              </a:extLst>
            </p:cNvPr>
            <p:cNvSpPr/>
            <p:nvPr/>
          </p:nvSpPr>
          <p:spPr>
            <a:xfrm>
              <a:off x="609601" y="4599509"/>
              <a:ext cx="1111624" cy="105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B6FD1E6-550E-460F-A87A-15F50BFE7A85}"/>
                </a:ext>
              </a:extLst>
            </p:cNvPr>
            <p:cNvSpPr/>
            <p:nvPr/>
          </p:nvSpPr>
          <p:spPr>
            <a:xfrm>
              <a:off x="788894" y="4757034"/>
              <a:ext cx="762000" cy="7247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2519943-0CF7-439B-A1F2-E7241643884E}"/>
              </a:ext>
            </a:extLst>
          </p:cNvPr>
          <p:cNvGrpSpPr/>
          <p:nvPr/>
        </p:nvGrpSpPr>
        <p:grpSpPr>
          <a:xfrm>
            <a:off x="7149352" y="4876811"/>
            <a:ext cx="1111624" cy="1057219"/>
            <a:chOff x="609601" y="4599509"/>
            <a:chExt cx="1111624" cy="105721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3C955D7F-5174-44EF-B26C-C230EF0FAB4B}"/>
                </a:ext>
              </a:extLst>
            </p:cNvPr>
            <p:cNvSpPr/>
            <p:nvPr/>
          </p:nvSpPr>
          <p:spPr>
            <a:xfrm>
              <a:off x="609601" y="4599509"/>
              <a:ext cx="1111624" cy="105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92087693-34AA-4B33-A31A-AC29E65D16A0}"/>
                </a:ext>
              </a:extLst>
            </p:cNvPr>
            <p:cNvSpPr/>
            <p:nvPr/>
          </p:nvSpPr>
          <p:spPr>
            <a:xfrm>
              <a:off x="788894" y="4757034"/>
              <a:ext cx="762000" cy="7247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7DE4A8B-B36E-44B4-997B-7341364AC7F4}"/>
              </a:ext>
            </a:extLst>
          </p:cNvPr>
          <p:cNvGrpSpPr/>
          <p:nvPr/>
        </p:nvGrpSpPr>
        <p:grpSpPr>
          <a:xfrm>
            <a:off x="8910522" y="4876811"/>
            <a:ext cx="1111624" cy="1057219"/>
            <a:chOff x="609601" y="4599509"/>
            <a:chExt cx="1111624" cy="105721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EEB87A75-E4E4-4AD6-AA77-6F35BF79B00F}"/>
                </a:ext>
              </a:extLst>
            </p:cNvPr>
            <p:cNvSpPr/>
            <p:nvPr/>
          </p:nvSpPr>
          <p:spPr>
            <a:xfrm>
              <a:off x="609601" y="4599509"/>
              <a:ext cx="1111624" cy="105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F7A34C92-AF0E-4612-99E5-DA4D28CD66AA}"/>
                </a:ext>
              </a:extLst>
            </p:cNvPr>
            <p:cNvSpPr/>
            <p:nvPr/>
          </p:nvSpPr>
          <p:spPr>
            <a:xfrm>
              <a:off x="788894" y="4757034"/>
              <a:ext cx="762000" cy="7247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D4C7707-8BAB-4E0B-86BB-D0E6FA4A2B4D}"/>
              </a:ext>
            </a:extLst>
          </p:cNvPr>
          <p:cNvSpPr/>
          <p:nvPr/>
        </p:nvSpPr>
        <p:spPr>
          <a:xfrm>
            <a:off x="4006829" y="4580369"/>
            <a:ext cx="174399" cy="29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75FCC2C-080A-4BC1-AEF9-7EB31CAA0CFD}"/>
              </a:ext>
            </a:extLst>
          </p:cNvPr>
          <p:cNvSpPr/>
          <p:nvPr/>
        </p:nvSpPr>
        <p:spPr>
          <a:xfrm>
            <a:off x="5709928" y="4580369"/>
            <a:ext cx="174399" cy="29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2BFE473-C316-4977-B84B-C96B71495859}"/>
              </a:ext>
            </a:extLst>
          </p:cNvPr>
          <p:cNvSpPr/>
          <p:nvPr/>
        </p:nvSpPr>
        <p:spPr>
          <a:xfrm>
            <a:off x="6263213" y="5943330"/>
            <a:ext cx="216307" cy="21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5B5F379-D777-4EDC-ACE8-B987197D0BF7}"/>
              </a:ext>
            </a:extLst>
          </p:cNvPr>
          <p:cNvSpPr/>
          <p:nvPr/>
        </p:nvSpPr>
        <p:spPr>
          <a:xfrm>
            <a:off x="7050344" y="5155354"/>
            <a:ext cx="116151" cy="50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8E40C87-4857-4EF1-8434-93610CFD15D3}"/>
              </a:ext>
            </a:extLst>
          </p:cNvPr>
          <p:cNvSpPr/>
          <p:nvPr/>
        </p:nvSpPr>
        <p:spPr>
          <a:xfrm>
            <a:off x="7368198" y="4580369"/>
            <a:ext cx="174399" cy="29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B9A8495-2BC8-4773-9F04-4B4FEC199590}"/>
              </a:ext>
            </a:extLst>
          </p:cNvPr>
          <p:cNvSpPr/>
          <p:nvPr/>
        </p:nvSpPr>
        <p:spPr>
          <a:xfrm>
            <a:off x="7921483" y="5943330"/>
            <a:ext cx="216307" cy="21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8FC396F-41E9-492E-8B6C-05ED94DE2BE8}"/>
              </a:ext>
            </a:extLst>
          </p:cNvPr>
          <p:cNvSpPr/>
          <p:nvPr/>
        </p:nvSpPr>
        <p:spPr>
          <a:xfrm>
            <a:off x="8797654" y="5155354"/>
            <a:ext cx="116151" cy="50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3AFA481-BD9D-4255-9CB3-497BE3D5D3B0}"/>
              </a:ext>
            </a:extLst>
          </p:cNvPr>
          <p:cNvSpPr/>
          <p:nvPr/>
        </p:nvSpPr>
        <p:spPr>
          <a:xfrm>
            <a:off x="9115508" y="4580369"/>
            <a:ext cx="174399" cy="29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3D87651-CE41-43FA-8BA1-9255B5A8C474}"/>
              </a:ext>
            </a:extLst>
          </p:cNvPr>
          <p:cNvSpPr/>
          <p:nvPr/>
        </p:nvSpPr>
        <p:spPr>
          <a:xfrm>
            <a:off x="9668793" y="5943330"/>
            <a:ext cx="216307" cy="21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D2A368B-4B42-4E98-A817-08AF7546BD56}"/>
              </a:ext>
            </a:extLst>
          </p:cNvPr>
          <p:cNvSpPr/>
          <p:nvPr/>
        </p:nvSpPr>
        <p:spPr>
          <a:xfrm>
            <a:off x="10016655" y="5155354"/>
            <a:ext cx="116151" cy="50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1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(08.24) :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조립 품 수치 결정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조립과정에서 수치 설정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조도 센서를 사용했을 때 수치 값을 설정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조도 센서는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0~1024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까지의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개의 범위로 나누고 가장 밝은 범위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평상시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) 95%,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중간 밝기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4.5%,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어두운 밝기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0.5% 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8/25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일 토의 내용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온도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조도 센서를 수치화 했을 때의 함수 설정 토의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미니 탭을 사용하여 랜덤 수치 화 시키기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5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2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(08.25) :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조립 품 수치 결정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예측의 목적에 대해서 정확하게 설정하였음 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OP 10 ~ 30 </a:t>
            </a:r>
            <a:r>
              <a:rPr lang="ko-KR" altLang="en-US" sz="20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까지의 결과를 </a:t>
            </a:r>
            <a:r>
              <a:rPr lang="en-US" altLang="ko-KR" sz="20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X</a:t>
            </a:r>
            <a:r>
              <a:rPr lang="ko-KR" altLang="en-US" sz="20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로 두고 </a:t>
            </a:r>
            <a:r>
              <a:rPr lang="en-US" altLang="ko-KR" sz="20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OP 50</a:t>
            </a:r>
            <a:r>
              <a:rPr lang="ko-KR" altLang="en-US" sz="20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에서의 결과 값을 예측하는 회귀 모델을 만들기로 함</a:t>
            </a: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분류모델을 만들 수 있게 분류 알고리즘을 먼저 학습하여 올 것</a:t>
            </a: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조도 센서 값을 설정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조도가 양호 할 경우와 </a:t>
            </a:r>
            <a:r>
              <a:rPr lang="ko-KR" altLang="en-US" sz="18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불양호인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경우를 베르누이 분포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( 0.99 , 0.01)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로 설정하였고 불량인 경우 측정값의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-0.01 ~ 0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까지의 값을 </a:t>
            </a:r>
            <a:r>
              <a:rPr lang="ko-KR" altLang="en-US" sz="18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빼주었다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F8879B-81BC-49FB-8C9E-A61EB608BDB5}"/>
              </a:ext>
            </a:extLst>
          </p:cNvPr>
          <p:cNvSpPr txBox="1"/>
          <p:nvPr/>
        </p:nvSpPr>
        <p:spPr>
          <a:xfrm>
            <a:off x="1407885" y="5235389"/>
            <a:ext cx="725715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569039-E867-4262-B0D1-ABCF164C6D8F}"/>
              </a:ext>
            </a:extLst>
          </p:cNvPr>
          <p:cNvSpPr txBox="1"/>
          <p:nvPr/>
        </p:nvSpPr>
        <p:spPr>
          <a:xfrm>
            <a:off x="2527134" y="5047130"/>
            <a:ext cx="171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양호 </a:t>
            </a:r>
            <a:r>
              <a:rPr lang="en-US" altLang="ko-KR" dirty="0"/>
              <a:t>99.999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4034A3-A45E-4A71-BB46-8CF954DC42EB}"/>
              </a:ext>
            </a:extLst>
          </p:cNvPr>
          <p:cNvSpPr txBox="1"/>
          <p:nvPr/>
        </p:nvSpPr>
        <p:spPr>
          <a:xfrm>
            <a:off x="2294965" y="5911001"/>
            <a:ext cx="17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불양호</a:t>
            </a:r>
            <a:r>
              <a:rPr lang="ko-KR" altLang="en-US" dirty="0"/>
              <a:t> </a:t>
            </a:r>
            <a:r>
              <a:rPr lang="en-US" altLang="ko-KR" dirty="0"/>
              <a:t>0.001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465764-7082-4465-874C-8EE4BDBBAFB3}"/>
              </a:ext>
            </a:extLst>
          </p:cNvPr>
          <p:cNvSpPr txBox="1"/>
          <p:nvPr/>
        </p:nvSpPr>
        <p:spPr>
          <a:xfrm>
            <a:off x="5199529" y="5163671"/>
            <a:ext cx="2375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 </a:t>
            </a:r>
            <a:r>
              <a:rPr lang="ko-KR" altLang="en-US" dirty="0" err="1"/>
              <a:t>조도값이</a:t>
            </a:r>
            <a:r>
              <a:rPr lang="ko-KR" altLang="en-US" dirty="0"/>
              <a:t> 측정해야 하는 </a:t>
            </a:r>
            <a:r>
              <a:rPr lang="ko-KR" altLang="en-US" dirty="0" err="1"/>
              <a:t>수치값이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99.999</a:t>
            </a:r>
            <a:r>
              <a:rPr lang="ko-KR" altLang="en-US" dirty="0"/>
              <a:t>확률로 양호가 나오면 </a:t>
            </a:r>
            <a:r>
              <a:rPr lang="en-US" altLang="ko-KR" dirty="0"/>
              <a:t>100 </a:t>
            </a:r>
            <a:r>
              <a:rPr lang="ko-KR" altLang="en-US" dirty="0"/>
              <a:t>그대로 측정값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E37C59-7AE7-474F-B780-736905044C49}"/>
              </a:ext>
            </a:extLst>
          </p:cNvPr>
          <p:cNvSpPr txBox="1"/>
          <p:nvPr/>
        </p:nvSpPr>
        <p:spPr>
          <a:xfrm>
            <a:off x="7731205" y="5103674"/>
            <a:ext cx="2375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</a:t>
            </a:r>
            <a:r>
              <a:rPr lang="en-US" altLang="ko-KR" dirty="0"/>
              <a:t>0.001</a:t>
            </a:r>
            <a:r>
              <a:rPr lang="ko-KR" altLang="en-US" dirty="0"/>
              <a:t>확률로 </a:t>
            </a:r>
            <a:r>
              <a:rPr lang="ko-KR" altLang="en-US" dirty="0" err="1"/>
              <a:t>불양호가</a:t>
            </a:r>
            <a:r>
              <a:rPr lang="ko-KR" altLang="en-US" dirty="0"/>
              <a:t> </a:t>
            </a:r>
            <a:r>
              <a:rPr lang="ko-KR" altLang="en-US" dirty="0" err="1"/>
              <a:t>나올경우</a:t>
            </a:r>
            <a:r>
              <a:rPr lang="ko-KR" altLang="en-US" dirty="0"/>
              <a:t> </a:t>
            </a:r>
            <a:r>
              <a:rPr lang="en-US" altLang="ko-KR" dirty="0"/>
              <a:t>100+(0 ~ -0.01</a:t>
            </a:r>
            <a:r>
              <a:rPr lang="ko-KR" altLang="en-US" dirty="0"/>
              <a:t>의 균일분포 값</a:t>
            </a:r>
            <a:r>
              <a:rPr lang="en-US" altLang="ko-KR" dirty="0"/>
              <a:t>)</a:t>
            </a:r>
            <a:r>
              <a:rPr lang="ko-KR" altLang="en-US" dirty="0"/>
              <a:t>로 나온 값을 측정 값으로 사용</a:t>
            </a:r>
          </a:p>
        </p:txBody>
      </p:sp>
    </p:spTree>
    <p:extLst>
      <p:ext uri="{BB962C8B-B14F-4D97-AF65-F5344CB8AC3E}">
        <p14:creationId xmlns:p14="http://schemas.microsoft.com/office/powerpoint/2010/main" val="10223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3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(08.26) :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조립 품 수치 결정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조도 온도 추가 하여 엑셀 파일 제작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엑셀 파일 통하여 분류 알고리즘 적용 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8/27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일 토의 내용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분류 모델 적용하여 어떤 요소가 영향을 많이 미치는 지 확인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추후에 진행해야 되는 목표 다시 설정하기</a:t>
            </a: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8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 smtClean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4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(08.27) :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조립 품 수치 결정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분류 모델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(Decision Tree ~ </a:t>
            </a:r>
            <a:r>
              <a:rPr lang="en-US" altLang="ko-KR" sz="22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Xgboost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에 작성한 엑셀 파일 데이터 넣으면서 정확도 확인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오차 행렬에 대하여 확인 하여 양품인데 불량으로 인식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불량인데 양품으로 인식하는 비율 확인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추후 진행해야 되는 작업에 대하여 토의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OP 0(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부품의 치수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과정을 추가하여 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OP 0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에서 미리 불량을 확인 할 수 있게 </a:t>
            </a:r>
            <a:r>
              <a:rPr lang="ko-KR" altLang="en-US" sz="16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머신러닝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사용</a:t>
            </a: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OP 0 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과정에서 </a:t>
            </a:r>
            <a:r>
              <a:rPr lang="ko-KR" altLang="en-US" sz="16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머신러닝을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사용하여 부품의 불량을 미리 예측하여 불량 책임여부를 미리 판단함</a:t>
            </a: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각 공정별 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OP 10-5, OP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20-5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~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op50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-5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까지 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[0,1] 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판단여부를 채워 넣고 실시간 양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불량을 확인</a:t>
            </a: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Time – Series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와 공정별 </a:t>
            </a:r>
            <a:r>
              <a:rPr lang="en-US" altLang="ko-KR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cost</a:t>
            </a:r>
            <a:r>
              <a:rPr lang="ko-KR" altLang="en-US" sz="1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를 설정</a:t>
            </a: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4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4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(08.27) :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조립 품 수치 결정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8/28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일 토의 내용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Time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–Series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를 어떻게 설정할 것인지 선정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과정 별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Cost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를 어떻게 설정할 것인지 선정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품질을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deep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하게 선정하여 주제를 잡을 것인지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성능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시간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품질을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basic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하게 잡고 진행할 것인지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Ex)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품질을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deep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하게 했을 때 주제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“Brazing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공정에서의 품질이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OEE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에 미치는 영향 및 요소 판단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＂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8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4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(08.28) :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방향성 토의</a:t>
            </a:r>
            <a:endParaRPr lang="en-US" altLang="ko-KR" sz="2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base </a:t>
            </a:r>
            <a:r>
              <a:rPr lang="ko-KR" altLang="en-US" sz="24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모델 완성 토의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OEE base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모델과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OEE deep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모델을 비교하는 것을 최종 주제로 선정 하였을 때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OEE base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모델의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품질 부분의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base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모델은 현재 엑셀 파일 제작 완료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시간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base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모델을 어떻게 제작할 것인지에 대한 토의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(OP0 ~ OP60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사이 마다 시간 가동시간 체크 예정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시간에 미칠 요소들을 선별하는 것을 토의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머신러닝을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사용한다면 고장 시간 요인에 대해 사용할 예정</a:t>
            </a: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8/31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일 토의 내용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시간 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base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모델에 대한 엑셀 파일 제작 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변수 및 각 공정에 걸리는 시간 함수 제작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1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1660909" cy="6052787"/>
          </a:xfrm>
        </p:spPr>
        <p:txBody>
          <a:bodyPr rtlCol="0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1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(08.31) :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시간 </a:t>
            </a:r>
            <a:r>
              <a:rPr lang="ko-KR" altLang="en-US" sz="26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가동율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계산을 위한 </a:t>
            </a:r>
            <a:r>
              <a:rPr lang="en-US" altLang="ko-KR" sz="26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flexsim</a:t>
            </a:r>
            <a:r>
              <a:rPr lang="en-US" altLang="ko-KR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</a:t>
            </a:r>
            <a:r>
              <a:rPr lang="ko-KR" altLang="en-US" sz="26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모델 설계 토의</a:t>
            </a:r>
            <a:endParaRPr lang="en-US" altLang="ko-KR" sz="2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설비에서 시간 가동율로 사용될 요소들 토의</a:t>
            </a:r>
            <a:endParaRPr lang="en-US" altLang="ko-KR" sz="24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프로세스 개체에서 작업시간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(op 10~30, op 40~50)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소스 도착 시간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(op0)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셋업타임을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3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초 정도 주면서 소스 도착시간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(op10~50)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</a:rPr>
              <a:t>차이를 둠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해결해야 될 문제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제공품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부품 데이터를 </a:t>
            </a:r>
            <a:r>
              <a:rPr lang="en-US" altLang="ko-KR" sz="22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flexsim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에 넣을 수 있는 방법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설비에서 작업 </a:t>
            </a:r>
            <a:r>
              <a:rPr lang="ko-KR" altLang="en-US" sz="22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끝난후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timestamp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로 받을 수 있는지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트리거를 활용해서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flow item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에 치수 정보를 함수로 변형 가능 한지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프로세스 개체에서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9/1</a:t>
            </a:r>
            <a:r>
              <a:rPr lang="ko-KR" altLang="en-US" sz="22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일 토의 내용</a:t>
            </a: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Flexsim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기본 모델 만들기</a:t>
            </a:r>
            <a:endParaRPr lang="en-US" altLang="ko-KR" sz="18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해결해야 될 문제 기본 모델에서 어떻게 넣을지 물어보기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강사한테</a:t>
            </a:r>
            <a:r>
              <a:rPr lang="en-US" altLang="ko-KR" sz="1800" dirty="0">
                <a:solidFill>
                  <a:schemeClr val="tx1"/>
                </a:solidFill>
                <a:latin typeface="맑은 고딕 (제목)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맑은 고딕 (제목)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0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592286" cy="874486"/>
          </a:xfrm>
        </p:spPr>
        <p:txBody>
          <a:bodyPr rtlCol="0">
            <a:normAutofit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  <a:latin typeface="+mj-ea"/>
              </a:rPr>
              <a:t>멘토링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  <a:latin typeface="+mj-ea"/>
              </a:rPr>
              <a:t>일차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7" y="856556"/>
            <a:ext cx="10972800" cy="5796478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</a:rPr>
              <a:t>(08.08) :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멘토링 내용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느낀 점 </a:t>
            </a:r>
            <a:r>
              <a:rPr lang="en-US" altLang="ko-KR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200" dirty="0" err="1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블로그</a:t>
            </a:r>
            <a:r>
              <a:rPr lang="ko-KR" altLang="en-US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URL) :</a:t>
            </a:r>
            <a:r>
              <a:rPr lang="ko-KR" altLang="en-US" sz="22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2200" dirty="0" smtClean="0">
              <a:solidFill>
                <a:srgbClr val="FF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 err="1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나아가야할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방향 </a:t>
            </a:r>
            <a:r>
              <a:rPr lang="en-US" altLang="ko-KR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(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개인 과제</a:t>
            </a:r>
            <a:r>
              <a:rPr lang="en-US" altLang="ko-KR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)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:  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매일 키워드에 대하여 </a:t>
            </a:r>
            <a:r>
              <a:rPr lang="en-US" altLang="ko-KR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4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인이 공부를 개인적으로 하고 다음날 </a:t>
            </a:r>
            <a:r>
              <a:rPr lang="en-US" altLang="ko-KR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1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인 발표 후 </a:t>
            </a:r>
            <a:r>
              <a:rPr lang="en-US" altLang="ko-KR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3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인 토론을 하여 내용 보충 이후 </a:t>
            </a:r>
            <a:r>
              <a:rPr lang="ko-KR" altLang="en-US" sz="2200" dirty="0" err="1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일주일치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자료를 모아서 </a:t>
            </a:r>
            <a:r>
              <a:rPr lang="ko-KR" altLang="en-US" sz="2200" dirty="0" err="1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멘토님께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확인을 받고 빠진 키워드가 있을 시 추가하여 다음주에 공부 후 만족할 경우 다음 키워드로 넘어감</a:t>
            </a:r>
            <a:endParaRPr lang="en-US" altLang="ko-KR" sz="2200" dirty="0" smtClean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팀 과제에 대하여 나아가야할 방향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키워드 공부는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8/11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부터 시작하고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8/10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일까지 스마트 팩토리 이전 대회 조사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2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익철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규빈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),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2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코렌스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및 다른 기업에서 대회 개최 시 어떤 주제로 개최했는지 조사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동교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재우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81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</a:rPr>
              <a:t>주차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6"/>
            <a:ext cx="11484263" cy="5818414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(08.11) :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 주제 선정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우선순위 </a:t>
            </a: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정동교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팀 프로젝트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(1) 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개인 프로젝트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학습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(2),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개인공부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(ADSP) (3)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김재우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팀 프로젝트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(1) 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개인 프로젝트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학습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(2),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개인공부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(ADSP) (3)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장규빈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팀 프로젝트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(1) 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개인 공부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학습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(2)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진익철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팀 프로젝트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(1) ,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개인 공부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8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머신러닝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학습 </a:t>
            </a:r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(2)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94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6"/>
            <a:ext cx="11484263" cy="5818414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(08.11) :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 주제 선정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공부해야 할 내용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: OEE, Brazing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공정에 대한 학습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8/12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진행내용 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OEE, Brazing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에 대한 토의 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30~40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분 토의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주제 토의</a:t>
            </a: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200400" lvl="7" indent="0">
              <a:lnSpc>
                <a:spcPct val="120000"/>
              </a:lnSpc>
              <a:buNone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0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6"/>
            <a:ext cx="11484263" cy="5818414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(08.12) :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 주제 선정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공부해야 할 내용 </a:t>
            </a: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다양한 기업들의 </a:t>
            </a: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Brazing 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공정에 대한 학습</a:t>
            </a: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Brazing 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장비 등</a:t>
            </a: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8/13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진행내용 </a:t>
            </a: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Brazing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공정에 대한 토의 및 주제 토의</a:t>
            </a: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1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Flexsim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으로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Brazing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공정을 만들 수 있는지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200400" lvl="7" indent="0">
              <a:lnSpc>
                <a:spcPct val="120000"/>
              </a:lnSpc>
              <a:buNone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21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0161649" cy="6052787"/>
          </a:xfrm>
        </p:spPr>
        <p:txBody>
          <a:bodyPr rtlCol="0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(08.13) :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 주제 선정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8/14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공부해야 할 내용 </a:t>
            </a: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: DMAIC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8/13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토의간 </a:t>
            </a:r>
            <a:r>
              <a:rPr lang="ko-KR" altLang="en-US" sz="23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멘토님께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질문내용 정리</a:t>
            </a: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제조공정에서 코일을 절단 및 용접하는 설비인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Laser Welder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의 장애 최소화를 고민 이를 해결 하고자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python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을 통해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Laser welder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에 영향을 주는 요소들의 데이터를 분석하여 설비 고장을 사전에 예방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” – </a:t>
            </a:r>
            <a:r>
              <a:rPr lang="ko-KR" altLang="en-US" sz="21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포스코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2019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년</a:t>
            </a: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최종적으로 프로젝트를 진행했을 때 생각하고 있으신 결과물의 모습이 있으신지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? (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우리가 예상한 결과는 가상의 공정 제작하여 완성 후 결과보고서 작성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200400" lvl="7" indent="0">
              <a:lnSpc>
                <a:spcPct val="120000"/>
              </a:lnSpc>
              <a:buNone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35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15771" cy="874486"/>
          </a:xfrm>
        </p:spPr>
        <p:txBody>
          <a:bodyPr rtlCol="0"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636" y="722085"/>
            <a:ext cx="10240027" cy="605278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일차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(08.13) :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프로젝트 주제 선정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8/13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일 토의간 </a:t>
            </a:r>
            <a:r>
              <a:rPr lang="ko-KR" altLang="en-US" sz="230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멘토님께</a:t>
            </a:r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질문내용 정리</a:t>
            </a: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주제 선정에 에러사항이 있고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brazing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과정을 통한 데이터를 활용해서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OEE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를 계산하는 과정에 대하여 중간과정이 명확하지 않다 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공정 과정에 대하여 자세히 모르겠다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가상의 데이터가 주어질 것인지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아니면 실제 데이터를 활용할 것인지에 대하여 의문이 든다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가상의 데이터를 만들어 쓴다면 어떻게 데이터를 만들어서 추출할지를 모르겠음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우리가 데이터를 추출해보고 비교해 보고 싶음</a:t>
            </a:r>
            <a:r>
              <a:rPr lang="en-US" altLang="ko-KR" sz="2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200400" lvl="7" indent="0">
              <a:lnSpc>
                <a:spcPct val="120000"/>
              </a:lnSpc>
              <a:buNone/>
            </a:pPr>
            <a:r>
              <a:rPr lang="ko-KR" altLang="en-US" sz="19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19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3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18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1364</TotalTime>
  <Words>3368</Words>
  <Application>Microsoft Office PowerPoint</Application>
  <PresentationFormat>와이드스크린</PresentationFormat>
  <Paragraphs>742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HY그래픽M</vt:lpstr>
      <vt:lpstr>맑은 고딕</vt:lpstr>
      <vt:lpstr>맑은 고딕 (제목)</vt:lpstr>
      <vt:lpstr>휴먼모음T</vt:lpstr>
      <vt:lpstr>Arial</vt:lpstr>
      <vt:lpstr>Times New Roman</vt:lpstr>
      <vt:lpstr>Trebuchet MS</vt:lpstr>
      <vt:lpstr>Wingdings</vt:lpstr>
      <vt:lpstr>Wingdings 3</vt:lpstr>
      <vt:lpstr>패싯</vt:lpstr>
      <vt:lpstr>[8월] 코렌스 팀 프로젝트</vt:lpstr>
      <vt:lpstr>Index</vt:lpstr>
      <vt:lpstr>멘토링 계획</vt:lpstr>
      <vt:lpstr>멘토링 1일차 리뷰</vt:lpstr>
      <vt:lpstr>1주차</vt:lpstr>
      <vt:lpstr>1주차</vt:lpstr>
      <vt:lpstr>1주차</vt:lpstr>
      <vt:lpstr>1주차</vt:lpstr>
      <vt:lpstr>1주차</vt:lpstr>
      <vt:lpstr>1주차</vt:lpstr>
      <vt:lpstr>1주차</vt:lpstr>
      <vt:lpstr>멘토링 2일차 리뷰</vt:lpstr>
      <vt:lpstr>멘토링 2일차 리뷰</vt:lpstr>
      <vt:lpstr>멘토링 2일차 리뷰</vt:lpstr>
      <vt:lpstr>멘토링 2일차 리뷰</vt:lpstr>
      <vt:lpstr>멘토링 2일차 리뷰</vt:lpstr>
      <vt:lpstr>멘토링 2일차 리뷰</vt:lpstr>
      <vt:lpstr>멘토링 2일차 리뷰</vt:lpstr>
      <vt:lpstr>멘토링 2일차 리뷰</vt:lpstr>
      <vt:lpstr>멘토링 2일차 리뷰</vt:lpstr>
      <vt:lpstr>2주차</vt:lpstr>
      <vt:lpstr>2주차</vt:lpstr>
      <vt:lpstr>2주차</vt:lpstr>
      <vt:lpstr>2주차</vt:lpstr>
      <vt:lpstr>멘토링 3일차 리뷰</vt:lpstr>
      <vt:lpstr>멘토링 3일차 리뷰</vt:lpstr>
      <vt:lpstr>멘토링 3일차 리뷰</vt:lpstr>
      <vt:lpstr>멘토링 3일차 리뷰</vt:lpstr>
      <vt:lpstr>멘토링 3일차 리뷰</vt:lpstr>
      <vt:lpstr>멘토링 3일차 리뷰</vt:lpstr>
      <vt:lpstr>3주차</vt:lpstr>
      <vt:lpstr>3주차</vt:lpstr>
      <vt:lpstr>3주차</vt:lpstr>
      <vt:lpstr>3주차</vt:lpstr>
      <vt:lpstr>3주차</vt:lpstr>
      <vt:lpstr>3주차</vt:lpstr>
      <vt:lpstr>4주차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포트폴리오</dc:title>
  <dc:creator>USER</dc:creator>
  <cp:lastModifiedBy>USER</cp:lastModifiedBy>
  <cp:revision>65</cp:revision>
  <dcterms:created xsi:type="dcterms:W3CDTF">2020-08-04T06:11:51Z</dcterms:created>
  <dcterms:modified xsi:type="dcterms:W3CDTF">2020-09-08T10:40:14Z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