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11_F9CCFB77.xml" ContentType="application/vnd.ms-powerpoint.comments+xml"/>
  <Override PartName="/ppt/comments/modernComment_10B_236E14BF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0" r:id="rId4"/>
    <p:sldId id="262" r:id="rId5"/>
    <p:sldId id="258" r:id="rId6"/>
    <p:sldId id="269" r:id="rId7"/>
    <p:sldId id="273" r:id="rId8"/>
    <p:sldId id="263" r:id="rId9"/>
    <p:sldId id="267" r:id="rId10"/>
    <p:sldId id="264" r:id="rId11"/>
    <p:sldId id="271" r:id="rId12"/>
    <p:sldId id="265" r:id="rId13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9515F74-92D3-0F73-2F8B-DB55989154C1}" name="dbb607" initials="TF" userId="S::dbb607@edu.ti.ch::0e1fd4cf-e824-456c-910a-a94a5be5527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3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microsoft.com/office/2018/10/relationships/authors" Target="author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comments/modernComment_10B_236E14B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D05555D-386F-4650-A8FD-99CFBF218C6D}" authorId="{59515F74-92D3-0F73-2F8B-DB55989154C1}" created="2025-09-25T22:01:58.546">
    <pc:sldMkLst xmlns:pc="http://schemas.microsoft.com/office/powerpoint/2013/main/command">
      <pc:docMk/>
      <pc:sldMk cId="594416831" sldId="267"/>
    </pc:sldMkLst>
    <p188:txBody>
      <a:bodyPr/>
      <a:lstStyle/>
      <a:p>
        <a:r>
          <a:rPr lang="it-CH"/>
          <a:t>Refactoring: processo di miglioramento del codice sorgente senza modificarne il comportamento</a:t>
        </a:r>
      </a:p>
    </p188:txBody>
  </p188:cm>
</p188:cmLst>
</file>

<file path=ppt/comments/modernComment_111_F9CCFB7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63B7D6B-DB77-4661-9EA8-C437CDEA1017}" authorId="{59515F74-92D3-0F73-2F8B-DB55989154C1}" created="2025-09-25T22:15:03.357">
    <pc:sldMkLst xmlns:pc="http://schemas.microsoft.com/office/powerpoint/2013/main/command">
      <pc:docMk/>
      <pc:sldMk cId="4190960503" sldId="273"/>
    </pc:sldMkLst>
    <p188:txBody>
      <a:bodyPr/>
      <a:lstStyle/>
      <a:p>
        <a:r>
          <a:rPr lang="it-CH"/>
          <a:t>NON FINITO!!!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9C0469-679F-54EE-71A4-8EECEF803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AC7E4A9-5FCA-A71C-1758-6691FFF22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3A1A303-D8D2-0989-08C8-8F2E410C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958F-BB3F-40FB-BD3F-58179F584AC7}" type="datetimeFigureOut">
              <a:rPr lang="it-CH" smtClean="0"/>
              <a:t>26.09.2025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8661C8-83CB-4081-ECC5-09074277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308F37-AC79-E421-6479-06CF72D2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32BE-A652-4F6D-B001-EE1889D0DA9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6327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9F252A-9020-E243-F7CB-B5A6BD46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04EBA7B-7F91-C1AA-9B0D-0D3FE0C4B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5CEB1E-900B-2592-4557-E2D36947C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958F-BB3F-40FB-BD3F-58179F584AC7}" type="datetimeFigureOut">
              <a:rPr lang="it-CH" smtClean="0"/>
              <a:t>26.09.2025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7403CA-0241-40E0-FA02-18E1A31E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CAB3C0-B2BB-03E5-DEF0-CF17C25C9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32BE-A652-4F6D-B001-EE1889D0DA9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3513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AC95EA8-ADA4-BE45-7CBC-2E387B4EA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50091C5-60A2-D748-D1FB-393FD48EE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57C30A-6FF3-6278-2940-D11E77EDE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958F-BB3F-40FB-BD3F-58179F584AC7}" type="datetimeFigureOut">
              <a:rPr lang="it-CH" smtClean="0"/>
              <a:t>26.09.2025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F70967-193C-9C6B-355A-B5470434B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8AC465-C17B-F825-E82E-84FDD3A60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32BE-A652-4F6D-B001-EE1889D0DA9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27631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5F191D-431F-3D52-F25E-E48F81E4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49BDF0-C44B-9DC9-3E05-C55605CFE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E80F4FF-5132-DBB5-180B-85162E5B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958F-BB3F-40FB-BD3F-58179F584AC7}" type="datetimeFigureOut">
              <a:rPr lang="it-CH" smtClean="0"/>
              <a:t>26.09.2025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1C299D-1F2D-2154-B6AE-54ABDD51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B7756E-D3F0-07ED-F033-63F621AE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32BE-A652-4F6D-B001-EE1889D0DA9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20259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D32671-617F-98A7-549B-E3AD80311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01D1678-DD32-4C5B-D063-CA5333237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F86C38-5220-2DD8-A291-22C559D1B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958F-BB3F-40FB-BD3F-58179F584AC7}" type="datetimeFigureOut">
              <a:rPr lang="it-CH" smtClean="0"/>
              <a:t>26.09.2025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D41B50-5386-7F41-D371-CED029E74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D90040-55CF-E20B-CD21-B84BD247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32BE-A652-4F6D-B001-EE1889D0DA9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1249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AA1886-B2E7-6D1A-191A-EB29098E9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6267E55-F023-6ABB-AFC3-1ABD2D977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065F7F5-5580-8CEE-B33D-996DBA4D8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BDE1DA5-90E3-F637-0346-03BBECE46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958F-BB3F-40FB-BD3F-58179F584AC7}" type="datetimeFigureOut">
              <a:rPr lang="it-CH" smtClean="0"/>
              <a:t>26.09.2025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3B84355-71CD-0F4C-DB39-BD8ABA91C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309EAC-D953-0676-99D5-216766210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32BE-A652-4F6D-B001-EE1889D0DA9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31339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97F756-D86E-1967-C87F-AD6D9063B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D2DF77B-6D02-182E-B242-ED046FFE2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A9637FD-818B-CBC8-2329-957911A58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9B9B253-BB94-FA41-3D58-DF4708DFF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43F5EE7-E204-C91F-E82D-BFB612BC4F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6D9BC55-0761-2B8B-2FDF-707FD2CC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958F-BB3F-40FB-BD3F-58179F584AC7}" type="datetimeFigureOut">
              <a:rPr lang="it-CH" smtClean="0"/>
              <a:t>26.09.2025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D39CDCD-0E84-BCFB-7A2C-08A214405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E86493E-4B20-268C-F57F-209F9D84F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32BE-A652-4F6D-B001-EE1889D0DA9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77305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319914-7DE4-C517-0167-629E24140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209075F-08ED-2BB8-06E1-217AD3C93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958F-BB3F-40FB-BD3F-58179F584AC7}" type="datetimeFigureOut">
              <a:rPr lang="it-CH" smtClean="0"/>
              <a:t>26.09.2025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0F938B0-2E08-2866-C192-F58083364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9EC26CB-3381-662B-EF7D-08493C7E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32BE-A652-4F6D-B001-EE1889D0DA9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12306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3E664E5-C18B-18DC-7C08-E289BDA8D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958F-BB3F-40FB-BD3F-58179F584AC7}" type="datetimeFigureOut">
              <a:rPr lang="it-CH" smtClean="0"/>
              <a:t>26.09.2025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A4429CC-D441-1B09-5AA2-3E3BB075B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C2CE67F-661E-8D55-AAD9-3B0810A9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32BE-A652-4F6D-B001-EE1889D0DA9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5379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660B52-7FC4-100E-1EE8-9DE56B7F0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DBFE2B-AE1E-0AF5-0791-BBEC16D51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FE04731-ECEF-13FB-EE96-1077E3A9D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871F9F1-3C1F-FE54-8B6C-23F201A65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958F-BB3F-40FB-BD3F-58179F584AC7}" type="datetimeFigureOut">
              <a:rPr lang="it-CH" smtClean="0"/>
              <a:t>26.09.2025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22BDAF-3AE9-05F7-CFBE-E87747D9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37BDBC6-6134-AF8D-3053-C5F504AE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32BE-A652-4F6D-B001-EE1889D0DA9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2167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A4D983-B18E-1AA8-17A8-0D13CC27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1FFD813-2775-7ED8-2DF9-F2DE855D4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CF4D36-66A2-0DCE-53C9-07783AA72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E2C114-69C6-51F1-D948-AD01BF83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6958F-BB3F-40FB-BD3F-58179F584AC7}" type="datetimeFigureOut">
              <a:rPr lang="it-CH" smtClean="0"/>
              <a:t>26.09.2025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8ACB3F-D34A-ABA1-C02C-D69C4F9E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39E6A5D-7CBA-9F62-6089-048C7C3C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32BE-A652-4F6D-B001-EE1889D0DA9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30159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35598B4-AA29-56DF-7981-DD5C17E21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1C282C-F781-D498-ACC8-FDE0D2D7F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384F66-83D3-605B-FEF9-413E556EA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86958F-BB3F-40FB-BD3F-58179F584AC7}" type="datetimeFigureOut">
              <a:rPr lang="it-CH" smtClean="0"/>
              <a:t>26.09.2025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64D92E-3C28-73A9-BEE9-1C8DD1496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35E01A-EC69-5732-6F43-3732DA964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7E32BE-A652-4F6D-B001-EE1889D0DA93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8258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microsoft.com/office/2018/10/relationships/comments" Target="../comments/modernComment_111_F9CCFB7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B_236E14BF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7338C6-3998-3BAC-0684-B8537699FA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b="1" dirty="0" err="1">
                <a:solidFill>
                  <a:srgbClr val="3296FF"/>
                </a:solidFill>
                <a:latin typeface="Segoe UI"/>
              </a:rPr>
              <a:t>Ricerca</a:t>
            </a:r>
            <a:r>
              <a:rPr lang="fr-CH" b="1" dirty="0">
                <a:solidFill>
                  <a:srgbClr val="3296FF"/>
                </a:solidFill>
                <a:latin typeface="Segoe UI"/>
              </a:rPr>
              <a:t> IDE</a:t>
            </a:r>
            <a:endParaRPr lang="it-CH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C952D5C-26B5-28CB-6A2D-2FAF5573F4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i="1" dirty="0">
                <a:solidFill>
                  <a:srgbClr val="F0F0F0"/>
                </a:solidFill>
                <a:latin typeface="Segoe UI"/>
              </a:rPr>
              <a:t>Tommaso, Eliott</a:t>
            </a:r>
            <a:endParaRPr lang="it-CH" i="1" dirty="0"/>
          </a:p>
        </p:txBody>
      </p:sp>
    </p:spTree>
    <p:extLst>
      <p:ext uri="{BB962C8B-B14F-4D97-AF65-F5344CB8AC3E}">
        <p14:creationId xmlns:p14="http://schemas.microsoft.com/office/powerpoint/2010/main" val="730457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0C7416-6DBA-7A9E-CF34-CD1ADFA545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b="1" dirty="0" err="1">
                <a:solidFill>
                  <a:srgbClr val="3296FF"/>
                </a:solidFill>
                <a:latin typeface="Segoe UI"/>
              </a:rPr>
              <a:t>Confronto</a:t>
            </a:r>
            <a:r>
              <a:rPr lang="fr-CH" b="1" dirty="0">
                <a:solidFill>
                  <a:srgbClr val="3296FF"/>
                </a:solidFill>
                <a:latin typeface="Segoe UI"/>
              </a:rPr>
              <a:t> con </a:t>
            </a:r>
            <a:r>
              <a:rPr lang="fr-CH" b="1" dirty="0" err="1">
                <a:solidFill>
                  <a:srgbClr val="3296FF"/>
                </a:solidFill>
                <a:latin typeface="Segoe UI"/>
              </a:rPr>
              <a:t>altri</a:t>
            </a:r>
            <a:r>
              <a:rPr lang="fr-CH" b="1" dirty="0">
                <a:solidFill>
                  <a:srgbClr val="3296FF"/>
                </a:solidFill>
                <a:latin typeface="Segoe UI"/>
              </a:rPr>
              <a:t> IDE</a:t>
            </a:r>
            <a:endParaRPr lang="it-CH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0469C77-1D07-0D3E-8177-FEB1F49CB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3049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9AEC8C-F36F-077F-4754-431EEC03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3296FF"/>
                </a:solidFill>
                <a:latin typeface="Segoe UI"/>
              </a:rPr>
              <a:t>Confronto con altri IDE</a:t>
            </a:r>
            <a:endParaRPr lang="it-CH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1829CB4-2197-A47D-1D85-88D62FB47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solidFill>
                  <a:srgbClr val="F0F0F0"/>
                </a:solidFill>
                <a:latin typeface="Segoe UI"/>
              </a:rPr>
              <a:t>Eclipse:</a:t>
            </a:r>
            <a:endParaRPr lang="it-CH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E30FEA1-7F74-DD4D-E892-CFDE68EF7B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>
                <a:solidFill>
                  <a:srgbClr val="F0F0F0"/>
                </a:solidFill>
                <a:latin typeface="Segoe UI"/>
              </a:rPr>
              <a:t>Open source</a:t>
            </a:r>
          </a:p>
          <a:p>
            <a:r>
              <a:rPr lang="it-IT" dirty="0">
                <a:solidFill>
                  <a:srgbClr val="F0F0F0"/>
                </a:solidFill>
                <a:latin typeface="Segoe UI"/>
              </a:rPr>
              <a:t>Più leggero</a:t>
            </a:r>
          </a:p>
          <a:p>
            <a:r>
              <a:rPr lang="it-IT" dirty="0">
                <a:solidFill>
                  <a:srgbClr val="F0F0F0"/>
                </a:solidFill>
                <a:latin typeface="Segoe UI"/>
              </a:rPr>
              <a:t>Meno intuitivo</a:t>
            </a:r>
          </a:p>
          <a:p>
            <a:r>
              <a:rPr lang="it-IT" dirty="0">
                <a:solidFill>
                  <a:srgbClr val="F0F0F0"/>
                </a:solidFill>
                <a:latin typeface="Segoe UI"/>
              </a:rPr>
              <a:t>Molti plugin</a:t>
            </a:r>
            <a:endParaRPr lang="it-CH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D394911-1015-8C6D-823C-2B2855B57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 err="1">
                <a:solidFill>
                  <a:srgbClr val="F0F0F0"/>
                </a:solidFill>
                <a:latin typeface="Segoe UI"/>
              </a:rPr>
              <a:t>NetBeans</a:t>
            </a:r>
            <a:r>
              <a:rPr lang="it-IT" dirty="0">
                <a:solidFill>
                  <a:srgbClr val="F0F0F0"/>
                </a:solidFill>
                <a:latin typeface="Segoe UI"/>
              </a:rPr>
              <a:t>:</a:t>
            </a:r>
            <a:endParaRPr lang="it-CH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B55C483-2570-7AA8-C89D-8E089C81616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t-IT" dirty="0">
                <a:solidFill>
                  <a:srgbClr val="F0F0F0"/>
                </a:solidFill>
                <a:latin typeface="Segoe UI"/>
              </a:rPr>
              <a:t>Open source</a:t>
            </a:r>
          </a:p>
          <a:p>
            <a:r>
              <a:rPr lang="it-IT" dirty="0">
                <a:solidFill>
                  <a:srgbClr val="F0F0F0"/>
                </a:solidFill>
                <a:latin typeface="Segoe UI"/>
              </a:rPr>
              <a:t>Più semplice rispetto Eclipse</a:t>
            </a:r>
          </a:p>
          <a:p>
            <a:r>
              <a:rPr lang="it-IT" dirty="0">
                <a:solidFill>
                  <a:srgbClr val="F0F0F0"/>
                </a:solidFill>
                <a:latin typeface="Segoe UI"/>
              </a:rPr>
              <a:t>Supporto integrato a Java SE/EE</a:t>
            </a:r>
          </a:p>
          <a:p>
            <a:r>
              <a:rPr lang="it-IT" dirty="0">
                <a:solidFill>
                  <a:srgbClr val="F0F0F0"/>
                </a:solidFill>
                <a:latin typeface="Segoe UI"/>
              </a:rPr>
              <a:t>Tool grafici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2868355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B7AE34-C63A-A572-533B-448C7CBDBE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b="1" dirty="0" err="1">
                <a:solidFill>
                  <a:srgbClr val="3296FF"/>
                </a:solidFill>
                <a:latin typeface="Segoe UI"/>
              </a:rPr>
              <a:t>Esperienza</a:t>
            </a:r>
            <a:r>
              <a:rPr lang="fr-CH" b="1" dirty="0">
                <a:solidFill>
                  <a:srgbClr val="3296FF"/>
                </a:solidFill>
                <a:latin typeface="Segoe UI"/>
              </a:rPr>
              <a:t> d’</a:t>
            </a:r>
            <a:r>
              <a:rPr lang="fr-CH" b="1" dirty="0" err="1">
                <a:solidFill>
                  <a:srgbClr val="3296FF"/>
                </a:solidFill>
                <a:latin typeface="Segoe UI"/>
              </a:rPr>
              <a:t>uso</a:t>
            </a:r>
            <a:endParaRPr lang="it-CH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B799D54-42D3-CF0F-119A-CE49C9988A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1655643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DEDC2A-17E0-7889-F4BF-960EDEB3DF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b="1" dirty="0" err="1">
                <a:solidFill>
                  <a:srgbClr val="3296FF"/>
                </a:solidFill>
                <a:latin typeface="Segoe UI"/>
              </a:rPr>
              <a:t>Cos’è</a:t>
            </a:r>
            <a:r>
              <a:rPr lang="fr-CH" b="1" dirty="0">
                <a:solidFill>
                  <a:srgbClr val="3296FF"/>
                </a:solidFill>
                <a:latin typeface="Segoe UI"/>
              </a:rPr>
              <a:t> un IDE</a:t>
            </a:r>
            <a:endParaRPr lang="it-CH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6B0A6EC-B913-4AA0-4206-9164C1768F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CH" i="1" dirty="0">
                <a:solidFill>
                  <a:srgbClr val="F0F0F0"/>
                </a:solidFill>
                <a:latin typeface="Segoe UI"/>
              </a:rPr>
              <a:t>(</a:t>
            </a:r>
            <a:r>
              <a:rPr lang="it-CH" i="1" dirty="0" err="1">
                <a:solidFill>
                  <a:srgbClr val="F0F0F0"/>
                </a:solidFill>
                <a:latin typeface="Segoe UI"/>
              </a:rPr>
              <a:t>Integrated</a:t>
            </a:r>
            <a:r>
              <a:rPr lang="it-CH" i="1" dirty="0">
                <a:solidFill>
                  <a:srgbClr val="F0F0F0"/>
                </a:solidFill>
                <a:latin typeface="Segoe UI"/>
              </a:rPr>
              <a:t> Development Environment)</a:t>
            </a:r>
          </a:p>
        </p:txBody>
      </p:sp>
    </p:spTree>
    <p:extLst>
      <p:ext uri="{BB962C8B-B14F-4D97-AF65-F5344CB8AC3E}">
        <p14:creationId xmlns:p14="http://schemas.microsoft.com/office/powerpoint/2010/main" val="285946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17D5A7-8AC4-D57F-79ED-3D7F6BF4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3296FF"/>
                </a:solidFill>
                <a:latin typeface="Segoe UI"/>
              </a:rPr>
              <a:t>Differenza tra editor di testo e IDE</a:t>
            </a:r>
            <a:endParaRPr lang="it-CH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7A3FFA3-58F6-92EF-EDFE-B73844BDAE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>
                <a:solidFill>
                  <a:srgbClr val="F0F0F0"/>
                </a:solidFill>
                <a:latin typeface="Segoe UI"/>
              </a:rPr>
              <a:t>IDE:</a:t>
            </a:r>
            <a:endParaRPr lang="it-CH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5C15384-7EF5-A49C-E863-C341A1E2FF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>
                <a:solidFill>
                  <a:srgbClr val="F0F0F0"/>
                </a:solidFill>
                <a:latin typeface="Segoe UI"/>
              </a:rPr>
              <a:t>Ambiente </a:t>
            </a:r>
            <a:r>
              <a:rPr lang="it-CH" dirty="0">
                <a:solidFill>
                  <a:srgbClr val="F0F0F0"/>
                </a:solidFill>
                <a:latin typeface="Segoe UI"/>
              </a:rPr>
              <a:t>integrato che combina strumenti di sviluppo (editor, compilatore, debugger)</a:t>
            </a:r>
          </a:p>
          <a:p>
            <a:endParaRPr lang="it-CH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9D6E4A4-80C1-C4F5-0233-C737CB0A7C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it-IT" dirty="0">
                <a:solidFill>
                  <a:srgbClr val="F0F0F0"/>
                </a:solidFill>
                <a:latin typeface="Segoe UI"/>
              </a:rPr>
              <a:t>Editor:</a:t>
            </a:r>
            <a:endParaRPr lang="it-CH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F8D75F0-76B5-DE1A-FDDF-1768D1F9AD0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t-CH" dirty="0">
                <a:solidFill>
                  <a:srgbClr val="F0F0F0"/>
                </a:solidFill>
                <a:latin typeface="Segoe UI"/>
              </a:rPr>
              <a:t>Software leggero che permette scrivere testo semplice o codice sorgente</a:t>
            </a:r>
          </a:p>
          <a:p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57207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1483C1-FB39-9882-2692-BB89B3BA6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b="1" dirty="0" err="1">
                <a:solidFill>
                  <a:srgbClr val="3296FF"/>
                </a:solidFill>
                <a:latin typeface="Segoe UI"/>
              </a:rPr>
              <a:t>Introduzione</a:t>
            </a:r>
            <a:r>
              <a:rPr lang="fr-CH" b="1" dirty="0">
                <a:solidFill>
                  <a:srgbClr val="3296FF"/>
                </a:solidFill>
                <a:latin typeface="Segoe UI"/>
              </a:rPr>
              <a:t> a </a:t>
            </a:r>
            <a:r>
              <a:rPr lang="fr-CH" b="1" dirty="0" err="1">
                <a:solidFill>
                  <a:srgbClr val="3296FF"/>
                </a:solidFill>
                <a:latin typeface="Segoe UI"/>
              </a:rPr>
              <a:t>IntelliJ</a:t>
            </a:r>
            <a:r>
              <a:rPr lang="fr-CH" b="1" dirty="0">
                <a:solidFill>
                  <a:srgbClr val="3296FF"/>
                </a:solidFill>
                <a:latin typeface="Segoe UI"/>
              </a:rPr>
              <a:t> IDEA</a:t>
            </a:r>
            <a:endParaRPr lang="it-CH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84CD84E-53F8-EBE6-AE73-512CA3DEF0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7510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2D73C3-2B6F-3B32-E577-CE82B76ED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>
                <a:solidFill>
                  <a:srgbClr val="3296FF"/>
                </a:solidFill>
                <a:latin typeface="Segoe UI"/>
              </a:rPr>
              <a:t>Chi lo </a:t>
            </a:r>
            <a:r>
              <a:rPr lang="fr-CH" b="1" dirty="0" err="1">
                <a:solidFill>
                  <a:srgbClr val="3296FF"/>
                </a:solidFill>
                <a:latin typeface="Segoe UI"/>
              </a:rPr>
              <a:t>sviluppa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A606F9A-0B0A-EB2F-2376-4F3316026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>
                <a:solidFill>
                  <a:srgbClr val="F0F0F0"/>
                </a:solidFill>
                <a:latin typeface="Segoe UI"/>
              </a:rPr>
              <a:t>IntelliJ</a:t>
            </a:r>
            <a:r>
              <a:rPr lang="fr-CH" dirty="0">
                <a:solidFill>
                  <a:srgbClr val="F0F0F0"/>
                </a:solidFill>
                <a:latin typeface="Segoe UI"/>
              </a:rPr>
              <a:t> è </a:t>
            </a:r>
            <a:r>
              <a:rPr lang="fr-CH" dirty="0" err="1">
                <a:solidFill>
                  <a:srgbClr val="F0F0F0"/>
                </a:solidFill>
                <a:latin typeface="Segoe UI"/>
              </a:rPr>
              <a:t>sviluppato</a:t>
            </a:r>
            <a:r>
              <a:rPr lang="fr-CH" dirty="0">
                <a:solidFill>
                  <a:srgbClr val="F0F0F0"/>
                </a:solidFill>
                <a:latin typeface="Segoe UI"/>
              </a:rPr>
              <a:t> da </a:t>
            </a:r>
            <a:r>
              <a:rPr lang="fr-CH" dirty="0" err="1">
                <a:solidFill>
                  <a:srgbClr val="F0F0F0"/>
                </a:solidFill>
                <a:latin typeface="Segoe UI"/>
              </a:rPr>
              <a:t>JetBrains</a:t>
            </a:r>
            <a:r>
              <a:rPr lang="fr-CH" dirty="0">
                <a:solidFill>
                  <a:srgbClr val="F0F0F0"/>
                </a:solidFill>
                <a:latin typeface="Segoe UI"/>
              </a:rPr>
              <a:t>, </a:t>
            </a:r>
            <a:r>
              <a:rPr lang="fr-CH" dirty="0" err="1">
                <a:solidFill>
                  <a:srgbClr val="F0F0F0"/>
                </a:solidFill>
                <a:latin typeface="Segoe UI"/>
              </a:rPr>
              <a:t>un’azienda</a:t>
            </a:r>
            <a:r>
              <a:rPr lang="fr-CH" dirty="0">
                <a:solidFill>
                  <a:srgbClr val="F0F0F0"/>
                </a:solidFill>
                <a:latin typeface="Segoe UI"/>
              </a:rPr>
              <a:t> </a:t>
            </a:r>
            <a:r>
              <a:rPr lang="fr-CH" dirty="0" err="1">
                <a:solidFill>
                  <a:srgbClr val="F0F0F0"/>
                </a:solidFill>
                <a:latin typeface="Segoe UI"/>
              </a:rPr>
              <a:t>specializzata</a:t>
            </a:r>
            <a:r>
              <a:rPr lang="fr-CH" dirty="0">
                <a:solidFill>
                  <a:srgbClr val="F0F0F0"/>
                </a:solidFill>
                <a:latin typeface="Segoe UI"/>
              </a:rPr>
              <a:t> in </a:t>
            </a:r>
            <a:r>
              <a:rPr lang="fr-CH" dirty="0" err="1">
                <a:solidFill>
                  <a:srgbClr val="F0F0F0"/>
                </a:solidFill>
                <a:latin typeface="Segoe UI"/>
              </a:rPr>
              <a:t>ambienti</a:t>
            </a:r>
            <a:r>
              <a:rPr lang="fr-CH" dirty="0">
                <a:solidFill>
                  <a:srgbClr val="F0F0F0"/>
                </a:solidFill>
                <a:latin typeface="Segoe UI"/>
              </a:rPr>
              <a:t> di </a:t>
            </a:r>
            <a:r>
              <a:rPr lang="fr-CH" dirty="0" err="1">
                <a:solidFill>
                  <a:srgbClr val="F0F0F0"/>
                </a:solidFill>
                <a:latin typeface="Segoe UI"/>
              </a:rPr>
              <a:t>sviluppo</a:t>
            </a:r>
            <a:r>
              <a:rPr lang="fr-CH" dirty="0">
                <a:solidFill>
                  <a:srgbClr val="F0F0F0"/>
                </a:solidFill>
                <a:latin typeface="Segoe UI"/>
              </a:rPr>
              <a:t> </a:t>
            </a:r>
            <a:r>
              <a:rPr lang="fr-CH" dirty="0" err="1">
                <a:solidFill>
                  <a:srgbClr val="F0F0F0"/>
                </a:solidFill>
                <a:latin typeface="Segoe UI"/>
              </a:rPr>
              <a:t>integrato</a:t>
            </a:r>
            <a:r>
              <a:rPr lang="fr-CH" dirty="0">
                <a:solidFill>
                  <a:srgbClr val="F0F0F0"/>
                </a:solidFill>
                <a:latin typeface="Segoe UI"/>
              </a:rPr>
              <a:t> (IDE)</a:t>
            </a:r>
          </a:p>
        </p:txBody>
      </p:sp>
    </p:spTree>
    <p:extLst>
      <p:ext uri="{BB962C8B-B14F-4D97-AF65-F5344CB8AC3E}">
        <p14:creationId xmlns:p14="http://schemas.microsoft.com/office/powerpoint/2010/main" val="1997130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F80C37-763F-7F66-6614-414A432E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err="1">
                <a:solidFill>
                  <a:srgbClr val="3296FF"/>
                </a:solidFill>
                <a:latin typeface="Segoe UI"/>
              </a:rPr>
              <a:t>Versioni</a:t>
            </a:r>
            <a:r>
              <a:rPr lang="fr-CH" b="1" dirty="0">
                <a:solidFill>
                  <a:srgbClr val="3296FF"/>
                </a:solidFill>
                <a:latin typeface="Segoe UI"/>
              </a:rPr>
              <a:t> </a:t>
            </a:r>
            <a:r>
              <a:rPr lang="fr-CH" b="1" dirty="0" err="1">
                <a:solidFill>
                  <a:srgbClr val="3296FF"/>
                </a:solidFill>
                <a:latin typeface="Segoe UI"/>
              </a:rPr>
              <a:t>disponibili</a:t>
            </a:r>
            <a:endParaRPr lang="it-CH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E8ED4B7-3239-E9C3-A9D4-67AAF1026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>
                <a:solidFill>
                  <a:srgbClr val="F0F0F0"/>
                </a:solidFill>
                <a:latin typeface="Segoe UI"/>
              </a:rPr>
              <a:t>Community:</a:t>
            </a:r>
            <a:endParaRPr lang="it-CH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A887F46-53FD-CC1D-DAD6-F55D5DC53A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CH" dirty="0">
                <a:solidFill>
                  <a:srgbClr val="F0F0F0"/>
                </a:solidFill>
                <a:latin typeface="Segoe UI"/>
              </a:rPr>
              <a:t>Gratis</a:t>
            </a:r>
          </a:p>
          <a:p>
            <a:r>
              <a:rPr lang="fr-CH" dirty="0">
                <a:solidFill>
                  <a:srgbClr val="F0F0F0"/>
                </a:solidFill>
                <a:latin typeface="Segoe UI"/>
              </a:rPr>
              <a:t>Open source</a:t>
            </a:r>
          </a:p>
          <a:p>
            <a:r>
              <a:rPr lang="it-CH" dirty="0">
                <a:solidFill>
                  <a:srgbClr val="F0F0F0"/>
                </a:solidFill>
                <a:latin typeface="Segoe UI"/>
              </a:rPr>
              <a:t>Adatto per java/</a:t>
            </a:r>
            <a:r>
              <a:rPr lang="it-CH" dirty="0" err="1">
                <a:solidFill>
                  <a:srgbClr val="F0F0F0"/>
                </a:solidFill>
                <a:latin typeface="Segoe UI"/>
              </a:rPr>
              <a:t>kotlin</a:t>
            </a:r>
            <a:endParaRPr lang="it-CH" dirty="0"/>
          </a:p>
          <a:p>
            <a:endParaRPr lang="it-CH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95A10D2-15C6-934F-9605-428757EAA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CH" dirty="0" err="1">
                <a:solidFill>
                  <a:srgbClr val="F0F0F0"/>
                </a:solidFill>
                <a:latin typeface="Segoe UI"/>
              </a:rPr>
              <a:t>Ultimate</a:t>
            </a:r>
            <a:r>
              <a:rPr lang="fr-CH" dirty="0">
                <a:solidFill>
                  <a:srgbClr val="F0F0F0"/>
                </a:solidFill>
                <a:latin typeface="Segoe UI"/>
              </a:rPr>
              <a:t>:</a:t>
            </a:r>
            <a:endParaRPr lang="it-CH" dirty="0"/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26782A8-0F45-515F-AF0A-DB9F7A26116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fr-CH" dirty="0" err="1">
                <a:solidFill>
                  <a:srgbClr val="F0F0F0"/>
                </a:solidFill>
                <a:latin typeface="Segoe UI"/>
              </a:rPr>
              <a:t>Costoso</a:t>
            </a:r>
            <a:endParaRPr lang="fr-CH" dirty="0"/>
          </a:p>
          <a:p>
            <a:r>
              <a:rPr lang="fr-CH" dirty="0" err="1">
                <a:solidFill>
                  <a:srgbClr val="F0F0F0"/>
                </a:solidFill>
                <a:latin typeface="Segoe UI"/>
              </a:rPr>
              <a:t>Professionale</a:t>
            </a:r>
            <a:endParaRPr lang="fr-CH" dirty="0"/>
          </a:p>
          <a:p>
            <a:r>
              <a:rPr lang="it-CH" dirty="0">
                <a:solidFill>
                  <a:srgbClr val="F0F0F0"/>
                </a:solidFill>
                <a:latin typeface="Segoe UI"/>
              </a:rPr>
              <a:t>Tools integrati</a:t>
            </a:r>
          </a:p>
          <a:p>
            <a:r>
              <a:rPr lang="it-CH" dirty="0">
                <a:solidFill>
                  <a:srgbClr val="F0F0F0"/>
                </a:solidFill>
                <a:latin typeface="Segoe UI"/>
              </a:rPr>
              <a:t>Assistenza AI</a:t>
            </a:r>
          </a:p>
        </p:txBody>
      </p:sp>
    </p:spTree>
    <p:extLst>
      <p:ext uri="{BB962C8B-B14F-4D97-AF65-F5344CB8AC3E}">
        <p14:creationId xmlns:p14="http://schemas.microsoft.com/office/powerpoint/2010/main" val="215977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D7F77E-28D7-5F23-B36A-90D1FD0D9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CE6D6A-F637-AB77-1D6E-38BE59922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 err="1">
                <a:solidFill>
                  <a:srgbClr val="3296FF"/>
                </a:solidFill>
                <a:latin typeface="Segoe UI"/>
              </a:rPr>
              <a:t>Installazione</a:t>
            </a:r>
            <a:r>
              <a:rPr lang="fr-CH" b="1" dirty="0">
                <a:solidFill>
                  <a:srgbClr val="3296FF"/>
                </a:solidFill>
                <a:latin typeface="Segoe UI"/>
              </a:rPr>
              <a:t> e </a:t>
            </a:r>
            <a:r>
              <a:rPr lang="fr-CH" b="1" dirty="0" err="1">
                <a:solidFill>
                  <a:srgbClr val="3296FF"/>
                </a:solidFill>
                <a:latin typeface="Segoe UI"/>
              </a:rPr>
              <a:t>configurazione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F4AD96-1833-3E75-C569-6BE399C38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 err="1">
                <a:solidFill>
                  <a:srgbClr val="F0F0F0"/>
                </a:solidFill>
                <a:latin typeface="Segoe UI"/>
              </a:rPr>
              <a:t>Installazione</a:t>
            </a:r>
            <a:r>
              <a:rPr lang="fr-CH" dirty="0">
                <a:solidFill>
                  <a:srgbClr val="F0F0F0"/>
                </a:solidFill>
                <a:latin typeface="Segoe UI"/>
              </a:rPr>
              <a:t> dal </a:t>
            </a:r>
            <a:r>
              <a:rPr lang="fr-CH" dirty="0" err="1">
                <a:solidFill>
                  <a:srgbClr val="F0F0F0"/>
                </a:solidFill>
                <a:latin typeface="Segoe UI"/>
              </a:rPr>
              <a:t>sito</a:t>
            </a:r>
            <a:r>
              <a:rPr lang="fr-CH" dirty="0">
                <a:solidFill>
                  <a:srgbClr val="F0F0F0"/>
                </a:solidFill>
                <a:latin typeface="Segoe UI"/>
              </a:rPr>
              <a:t> di </a:t>
            </a:r>
            <a:r>
              <a:rPr lang="fr-CH" dirty="0" err="1">
                <a:solidFill>
                  <a:srgbClr val="F0F0F0"/>
                </a:solidFill>
                <a:latin typeface="Segoe UI"/>
              </a:rPr>
              <a:t>JetBrains</a:t>
            </a:r>
            <a:endParaRPr lang="fr-CH" dirty="0">
              <a:solidFill>
                <a:srgbClr val="F0F0F0"/>
              </a:solidFill>
              <a:latin typeface="Segoe UI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07E3E0A-2919-ACA3-1F1F-E42E7A598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173" y="2174487"/>
            <a:ext cx="5068741" cy="250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6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9338B1-B872-39B4-7725-F8B02D5F7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b="1" dirty="0" err="1">
                <a:solidFill>
                  <a:srgbClr val="3296FF"/>
                </a:solidFill>
                <a:latin typeface="Segoe UI"/>
              </a:rPr>
              <a:t>Funzionalità</a:t>
            </a:r>
            <a:r>
              <a:rPr lang="fr-CH" b="1" dirty="0">
                <a:solidFill>
                  <a:srgbClr val="3296FF"/>
                </a:solidFill>
                <a:latin typeface="Segoe UI"/>
              </a:rPr>
              <a:t> </a:t>
            </a:r>
            <a:r>
              <a:rPr lang="fr-CH" b="1" dirty="0" err="1">
                <a:solidFill>
                  <a:srgbClr val="3296FF"/>
                </a:solidFill>
                <a:latin typeface="Segoe UI"/>
              </a:rPr>
              <a:t>principali</a:t>
            </a:r>
            <a:endParaRPr lang="it-CH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6A9812F-A3FF-9998-A0BE-1338780368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6582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034E22-9C03-4586-A199-AA42A2915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3296FF"/>
                </a:solidFill>
                <a:latin typeface="Segoe UI"/>
              </a:rPr>
              <a:t>Funzionalità principali</a:t>
            </a:r>
            <a:endParaRPr lang="it-CH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B2DD6B-DDF4-C79C-F551-77BA178AB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rgbClr val="F0F0F0"/>
                </a:solidFill>
                <a:latin typeface="Segoe UI"/>
              </a:rPr>
              <a:t>Creazione progetto Java:</a:t>
            </a:r>
          </a:p>
          <a:p>
            <a:r>
              <a:rPr lang="it-IT" dirty="0">
                <a:solidFill>
                  <a:srgbClr val="F0F0F0"/>
                </a:solidFill>
                <a:latin typeface="Segoe UI"/>
              </a:rPr>
              <a:t>Editor e </a:t>
            </a:r>
            <a:r>
              <a:rPr lang="it-IT" dirty="0" err="1">
                <a:solidFill>
                  <a:srgbClr val="F0F0F0"/>
                </a:solidFill>
                <a:latin typeface="Segoe UI"/>
              </a:rPr>
              <a:t>IntelliSense</a:t>
            </a:r>
            <a:r>
              <a:rPr lang="it-IT" dirty="0">
                <a:solidFill>
                  <a:srgbClr val="F0F0F0"/>
                </a:solidFill>
                <a:latin typeface="Segoe UI"/>
              </a:rPr>
              <a:t>: suggerimenti intelligenti, </a:t>
            </a:r>
            <a:r>
              <a:rPr lang="it-IT" dirty="0" err="1">
                <a:solidFill>
                  <a:srgbClr val="F0F0F0"/>
                </a:solidFill>
                <a:latin typeface="Segoe UI"/>
              </a:rPr>
              <a:t>refactoring</a:t>
            </a:r>
            <a:r>
              <a:rPr lang="it-IT" dirty="0">
                <a:solidFill>
                  <a:srgbClr val="F0F0F0"/>
                </a:solidFill>
                <a:latin typeface="Segoe UI"/>
              </a:rPr>
              <a:t> e analisi del codice</a:t>
            </a:r>
          </a:p>
          <a:p>
            <a:r>
              <a:rPr lang="it-IT" dirty="0">
                <a:solidFill>
                  <a:srgbClr val="F0F0F0"/>
                </a:solidFill>
                <a:latin typeface="Segoe UI"/>
              </a:rPr>
              <a:t>Debugger: punti di interruzione, ispezione variabili, esecuzione step by step</a:t>
            </a:r>
            <a:endParaRPr lang="it-CH" dirty="0"/>
          </a:p>
        </p:txBody>
      </p:sp>
    </p:spTree>
    <p:extLst>
      <p:ext uri="{BB962C8B-B14F-4D97-AF65-F5344CB8AC3E}">
        <p14:creationId xmlns:p14="http://schemas.microsoft.com/office/powerpoint/2010/main" val="59441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169</Words>
  <Application>Microsoft Office PowerPoint</Application>
  <PresentationFormat>Widescreen</PresentationFormat>
  <Paragraphs>42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3" baseType="lpstr">
      <vt:lpstr>Tema di Office</vt:lpstr>
      <vt:lpstr>Ricerca IDE</vt:lpstr>
      <vt:lpstr>Cos’è un IDE</vt:lpstr>
      <vt:lpstr>Differenza tra editor di testo e IDE</vt:lpstr>
      <vt:lpstr>Introduzione a IntelliJ IDEA</vt:lpstr>
      <vt:lpstr>Chi lo sviluppa</vt:lpstr>
      <vt:lpstr>Versioni disponibili</vt:lpstr>
      <vt:lpstr>Installazione e configurazione</vt:lpstr>
      <vt:lpstr>Funzionalità principali</vt:lpstr>
      <vt:lpstr>Funzionalità principali</vt:lpstr>
      <vt:lpstr>Confronto con altri IDE</vt:lpstr>
      <vt:lpstr>Confronto con altri IDE</vt:lpstr>
      <vt:lpstr>Esperienza d’uso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Ricerca IDE</dc:title>
  <dc:creator>dbb607@cpt.local</dc:creator>
  <cp:lastModifiedBy>oad093</cp:lastModifiedBy>
  <cp:revision>6</cp:revision>
  <dcterms:created xsi:type="dcterms:W3CDTF">2025-09-25T09:26:11Z</dcterms:created>
  <dcterms:modified xsi:type="dcterms:W3CDTF">2025-09-26T11:15:02Z</dcterms:modified>
</cp:coreProperties>
</file>