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3"/>
    <a:srgbClr val="E0AC02"/>
    <a:srgbClr val="EEB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/>
    <p:restoredTop sz="96327"/>
  </p:normalViewPr>
  <p:slideViewPr>
    <p:cSldViewPr snapToGrid="0">
      <p:cViewPr varScale="1">
        <p:scale>
          <a:sx n="96" d="100"/>
          <a:sy n="96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16FF-BB79-1C4F-906C-4327A2C2252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7AD7-A669-8841-9247-33346509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8A284-69C7-3540-8ED1-EA6314BF1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FAC9-E161-7CEC-1FE2-49A45C60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BE901-4C87-D051-06C6-599D347B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91A3-C637-D1A4-9956-4231A666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BE17-7DC6-AC72-29FD-69524C0E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0896-82F6-6D15-6071-B3284FF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A07-3C96-9456-D71A-CA717E4A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4BF9C-FC9B-2A23-4DFD-9CA687295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EABC-04F0-25A2-CC62-A762F713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B3CB-7841-649E-30AE-8D1D060F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E9F2-789A-7630-4381-6487357E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DE16C-1965-2229-AE22-0C0A3FC10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3D8EE-99FF-EFB5-BB95-D3BE05591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BFC10-750E-6B9F-FC18-358B4952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E761-EBDD-A0EE-72F0-824CC77B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533B-03BF-ACBD-D04F-23382DB8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2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00FF-74C4-764A-FD0F-7901D99E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48E1-B366-A5C8-C329-9CD0CE4B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C23F-2F3F-95EE-9300-8AA0DEE2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11E5-27D4-C202-E3C0-D25AB076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5C6E-FD3F-1E09-63D6-92107265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D9F1-16DA-C0C9-7908-0D7CA56C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FDEB-1B44-EF9E-BBD3-D1AE5D568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4F98-C423-31EB-A394-3A831DB1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6DC63-169E-02D0-2E49-AE7A69C9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A919-09DF-FC3B-60B3-D083DA4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DED0-C67A-8363-1EE1-9BE15AE9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370F-BAB1-FCAF-BD13-C4359A05D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83192-67AA-804E-BC0D-DF00D874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08157-9094-353F-ABCB-51B5559D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C22CD-DF87-5EA8-9312-97C59202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02E38-D827-8192-57CC-9603CF28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68EB-9CA7-40C9-30AF-ECC593DA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CCD9-8F2E-9BA0-42B5-61CECD986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521A-82ED-607E-A996-8ADEBCF1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D1461-D27B-4472-4838-9D3861ACB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597F4-8D80-61FB-DE92-D0C619888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FA023-6386-45D6-E1EA-AE58A5B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D63FD-9BA0-F06A-BA79-E50E5ECF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0B5CB-8F3F-A98B-B621-03FF34F9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32F8-6721-9B60-0186-02840687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A5902-0677-6287-15BA-52DAAD4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4D2AE-6FF3-FE62-D318-7CEB095F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1FEE-80AB-59AE-B04E-323C2E56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2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79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77BF-C49B-7FD6-96A3-82694002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20F5-D360-7C32-40D9-FE3CF25A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F0D5-5A29-EBA6-DDFA-33C205C3F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39BC3-2988-1BAF-DDBD-49197E67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B45D0-59BE-7BCB-90AC-D108CECD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28CF-735C-1054-5C1C-44160A6F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535-3412-417C-30D9-5D54224B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DD29E-3DE8-3153-9A6B-EADFF15BE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8C440-3DA9-D495-A02E-D554CF86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2FAA-2C15-60C5-AEDD-C6B310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13273-FC60-E74B-03BE-923BB1D9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2912-A2C6-AD8D-DDD8-52FCACDD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BB984-5D12-C85D-DE04-31A0375D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F381-5F05-21DD-3EFD-7FB8630D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8E08-0D3C-3F8F-C2AC-9C56BAA2E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CBC65-A771-3345-B4C3-195A9582DA8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3173-47BF-0BDD-4F8B-C099B192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D6DF-31C7-92C0-BC46-1AC1CE66D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2C3E0-FDF1-3642-AC61-F75B744BA9D4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3CFCD3-2B9A-0AEE-D5B4-BE663C619CC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742869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8181A7C7-BDF3-7E7C-A50B-862DE50C46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93336" y="57568"/>
            <a:ext cx="998664" cy="9611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F4FEC1-1B11-DBA3-72B2-0F7D194FF9F3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rgbClr val="FFC40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C40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36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udy Old Style" panose="02020502050305020303" pitchFamily="18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udy Old Style" panose="02020502050305020303" pitchFamily="18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udy Old Style" panose="02020502050305020303" pitchFamily="18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696-E716-0386-C4CA-D325DABAE610}"/>
              </a:ext>
            </a:extLst>
          </p:cNvPr>
          <p:cNvSpPr txBox="1">
            <a:spLocks/>
          </p:cNvSpPr>
          <p:nvPr/>
        </p:nvSpPr>
        <p:spPr>
          <a:xfrm>
            <a:off x="1885063" y="1079550"/>
            <a:ext cx="8237992" cy="13744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udy Old Style" panose="02020502050305020303" pitchFamily="18" charset="77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Quantum Dynamics Simulations of Polariton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87FE9-6A00-F3E0-61A2-C1C3961C018F}"/>
              </a:ext>
            </a:extLst>
          </p:cNvPr>
          <p:cNvSpPr txBox="1">
            <a:spLocks/>
          </p:cNvSpPr>
          <p:nvPr/>
        </p:nvSpPr>
        <p:spPr>
          <a:xfrm>
            <a:off x="2134910" y="2685566"/>
            <a:ext cx="8237992" cy="22466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oudy Old Style" panose="02020502050305020303" pitchFamily="18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oudy Old Style" panose="02020502050305020303" pitchFamily="18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udy Old Style" panose="02020502050305020303" pitchFamily="18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udy Old Style" panose="02020502050305020303" pitchFamily="18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udy Old Style" panose="02020502050305020303" pitchFamily="18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Mohammad Elious Ali Mondal</a:t>
            </a:r>
          </a:p>
          <a:p>
            <a:pPr marL="0" indent="0" algn="ctr">
              <a:buNone/>
            </a:pPr>
            <a:r>
              <a:rPr lang="en-US" sz="2400" b="1" dirty="0"/>
              <a:t>Department of Chemistry, University of Rochester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pic>
        <p:nvPicPr>
          <p:cNvPr id="4" name="Picture 3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52232667-9347-E826-4554-48C7FB88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87" y="3703322"/>
            <a:ext cx="2800638" cy="601479"/>
          </a:xfrm>
          <a:prstGeom prst="rect">
            <a:avLst/>
          </a:prstGeom>
        </p:spPr>
      </p:pic>
      <p:pic>
        <p:nvPicPr>
          <p:cNvPr id="6" name="Picture 5" descr="A logo of a university&#10;&#10;Description automatically generated">
            <a:extLst>
              <a:ext uri="{FF2B5EF4-FFF2-40B4-BE49-F238E27FC236}">
                <a16:creationId xmlns:a16="http://schemas.microsoft.com/office/drawing/2014/main" id="{B542514A-E345-8030-BD7D-DD6CD6B2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33" y="4304801"/>
            <a:ext cx="2246745" cy="22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2631-20E9-B48C-3200-0519D81D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588" y="56131"/>
            <a:ext cx="4821023" cy="6019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𝓛-PLDM Spectroscopy</a:t>
            </a:r>
          </a:p>
        </p:txBody>
      </p:sp>
      <p:pic>
        <p:nvPicPr>
          <p:cNvPr id="6" name="Content Placeholder 5" descr="A picture containing screenshot, square, colorfulness, symmetry&#10;&#10;Description automatically generated">
            <a:extLst>
              <a:ext uri="{FF2B5EF4-FFF2-40B4-BE49-F238E27FC236}">
                <a16:creationId xmlns:a16="http://schemas.microsoft.com/office/drawing/2014/main" id="{D976EECF-C79B-9F4A-1303-53B9E47BD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281" y="937328"/>
            <a:ext cx="5088116" cy="5547460"/>
          </a:xfr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6C585A4-DE9F-10E2-9EC5-EECB44F925A6}"/>
              </a:ext>
            </a:extLst>
          </p:cNvPr>
          <p:cNvGrpSpPr/>
          <p:nvPr/>
        </p:nvGrpSpPr>
        <p:grpSpPr>
          <a:xfrm>
            <a:off x="980766" y="5448059"/>
            <a:ext cx="4025900" cy="1007623"/>
            <a:chOff x="1059782" y="5409522"/>
            <a:chExt cx="4025900" cy="100762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5295C0-1A48-185B-FC2F-9453B42B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782" y="5409522"/>
              <a:ext cx="4025900" cy="3937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B230AD-CE3E-6EBD-2CB1-D026574314CA}"/>
                </a:ext>
              </a:extLst>
            </p:cNvPr>
            <p:cNvSpPr txBox="1"/>
            <p:nvPr/>
          </p:nvSpPr>
          <p:spPr>
            <a:xfrm>
              <a:off x="3891427" y="6017035"/>
              <a:ext cx="1095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oudy Old Style" panose="02020502050305020303" pitchFamily="18" charset="77"/>
                </a:rPr>
                <a:t>Lindblad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20E1E8-7D3C-8172-CAAD-8444414F9EAC}"/>
                </a:ext>
              </a:extLst>
            </p:cNvPr>
            <p:cNvSpPr txBox="1"/>
            <p:nvPr/>
          </p:nvSpPr>
          <p:spPr>
            <a:xfrm>
              <a:off x="1736438" y="5990356"/>
              <a:ext cx="1095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oudy Old Style" panose="02020502050305020303" pitchFamily="18" charset="77"/>
                </a:rPr>
                <a:t>Lindblad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0EB74F-2C3A-E9A3-CD99-E83589EB67F5}"/>
                </a:ext>
              </a:extLst>
            </p:cNvPr>
            <p:cNvSpPr txBox="1"/>
            <p:nvPr/>
          </p:nvSpPr>
          <p:spPr>
            <a:xfrm>
              <a:off x="2999759" y="6002449"/>
              <a:ext cx="875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oudy Old Style" panose="02020502050305020303" pitchFamily="18" charset="77"/>
                </a:rPr>
                <a:t>PLDM</a:t>
              </a:r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6F2EDCDA-F1C5-F092-0419-44691F95096B}"/>
                </a:ext>
              </a:extLst>
            </p:cNvPr>
            <p:cNvSpPr/>
            <p:nvPr/>
          </p:nvSpPr>
          <p:spPr>
            <a:xfrm rot="16200000">
              <a:off x="2428723" y="5840297"/>
              <a:ext cx="400111" cy="483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A0D84530-EE2C-A7BE-55C4-0547AA3384E7}"/>
                </a:ext>
              </a:extLst>
            </p:cNvPr>
            <p:cNvSpPr/>
            <p:nvPr/>
          </p:nvSpPr>
          <p:spPr>
            <a:xfrm rot="16200000">
              <a:off x="3226088" y="5840296"/>
              <a:ext cx="400111" cy="483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338052D7-F3AB-D9AC-FE1B-D6834AD664D9}"/>
                </a:ext>
              </a:extLst>
            </p:cNvPr>
            <p:cNvSpPr/>
            <p:nvPr/>
          </p:nvSpPr>
          <p:spPr>
            <a:xfrm rot="16200000">
              <a:off x="4102028" y="5840296"/>
              <a:ext cx="400111" cy="483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A94F4D-8E04-8C87-53DC-8352330A1B13}"/>
              </a:ext>
            </a:extLst>
          </p:cNvPr>
          <p:cNvGrpSpPr/>
          <p:nvPr/>
        </p:nvGrpSpPr>
        <p:grpSpPr>
          <a:xfrm>
            <a:off x="56423" y="747905"/>
            <a:ext cx="6212627" cy="3691660"/>
            <a:chOff x="1791738" y="1215145"/>
            <a:chExt cx="6202434" cy="37688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71A9B3-63F1-8330-A9C2-82C4C84A767A}"/>
                </a:ext>
              </a:extLst>
            </p:cNvPr>
            <p:cNvGrpSpPr/>
            <p:nvPr/>
          </p:nvGrpSpPr>
          <p:grpSpPr>
            <a:xfrm>
              <a:off x="2906808" y="1215145"/>
              <a:ext cx="3035941" cy="3762219"/>
              <a:chOff x="473557" y="2789309"/>
              <a:chExt cx="3035941" cy="376221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34BEC43-582E-711E-AF05-AED29103A421}"/>
                  </a:ext>
                </a:extLst>
              </p:cNvPr>
              <p:cNvSpPr/>
              <p:nvPr/>
            </p:nvSpPr>
            <p:spPr>
              <a:xfrm>
                <a:off x="473557" y="3387838"/>
                <a:ext cx="631343" cy="26035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E4AE7AB-E7C3-A1B3-5C2C-567A910A6168}"/>
                  </a:ext>
                </a:extLst>
              </p:cNvPr>
              <p:cNvSpPr/>
              <p:nvPr/>
            </p:nvSpPr>
            <p:spPr>
              <a:xfrm>
                <a:off x="725307" y="2789309"/>
                <a:ext cx="2784191" cy="37622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DFC296-809F-719B-9936-5AFB924A9030}"/>
                </a:ext>
              </a:extLst>
            </p:cNvPr>
            <p:cNvGrpSpPr/>
            <p:nvPr/>
          </p:nvGrpSpPr>
          <p:grpSpPr>
            <a:xfrm rot="10800000">
              <a:off x="3795873" y="1221806"/>
              <a:ext cx="3035941" cy="3762219"/>
              <a:chOff x="473557" y="2789309"/>
              <a:chExt cx="3035941" cy="376221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13EEBF-1AB6-80C3-4C81-ED8E0AD8556B}"/>
                  </a:ext>
                </a:extLst>
              </p:cNvPr>
              <p:cNvSpPr/>
              <p:nvPr/>
            </p:nvSpPr>
            <p:spPr>
              <a:xfrm>
                <a:off x="473557" y="3387838"/>
                <a:ext cx="631343" cy="26035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EB930F5-95CC-FCF1-462D-CFE8B1191E30}"/>
                  </a:ext>
                </a:extLst>
              </p:cNvPr>
              <p:cNvSpPr/>
              <p:nvPr/>
            </p:nvSpPr>
            <p:spPr>
              <a:xfrm>
                <a:off x="725307" y="2789309"/>
                <a:ext cx="2784191" cy="37622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0AD67B-34BB-053B-BAB6-7D2728A83B6B}"/>
                </a:ext>
              </a:extLst>
            </p:cNvPr>
            <p:cNvGrpSpPr/>
            <p:nvPr/>
          </p:nvGrpSpPr>
          <p:grpSpPr>
            <a:xfrm>
              <a:off x="6955888" y="2080374"/>
              <a:ext cx="1038284" cy="1438361"/>
              <a:chOff x="6955888" y="2080374"/>
              <a:chExt cx="1038284" cy="143836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4D0B5F5-D5C6-66CC-752D-767FBD42DF21}"/>
                  </a:ext>
                </a:extLst>
              </p:cNvPr>
              <p:cNvGrpSpPr/>
              <p:nvPr/>
            </p:nvGrpSpPr>
            <p:grpSpPr>
              <a:xfrm>
                <a:off x="6955888" y="2368257"/>
                <a:ext cx="1038284" cy="1150478"/>
                <a:chOff x="6955888" y="2368257"/>
                <a:chExt cx="1038284" cy="1150478"/>
              </a:xfrm>
            </p:grpSpPr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35538A81-DB39-D32F-3EC0-41E8538F10D0}"/>
                    </a:ext>
                  </a:extLst>
                </p:cNvPr>
                <p:cNvSpPr/>
                <p:nvPr/>
              </p:nvSpPr>
              <p:spPr>
                <a:xfrm rot="14174535" flipH="1">
                  <a:off x="7255846" y="2068299"/>
                  <a:ext cx="330850" cy="930765"/>
                </a:xfrm>
                <a:custGeom>
                  <a:avLst/>
                  <a:gdLst>
                    <a:gd name="connsiteX0" fmla="*/ 152436 w 225946"/>
                    <a:gd name="connsiteY0" fmla="*/ 0 h 475488"/>
                    <a:gd name="connsiteX1" fmla="*/ 158532 w 225946"/>
                    <a:gd name="connsiteY1" fmla="*/ 152400 h 475488"/>
                    <a:gd name="connsiteX2" fmla="*/ 54900 w 225946"/>
                    <a:gd name="connsiteY2" fmla="*/ 176784 h 475488"/>
                    <a:gd name="connsiteX3" fmla="*/ 225588 w 225946"/>
                    <a:gd name="connsiteY3" fmla="*/ 219456 h 475488"/>
                    <a:gd name="connsiteX4" fmla="*/ 36 w 225946"/>
                    <a:gd name="connsiteY4" fmla="*/ 256032 h 475488"/>
                    <a:gd name="connsiteX5" fmla="*/ 207300 w 225946"/>
                    <a:gd name="connsiteY5" fmla="*/ 286512 h 475488"/>
                    <a:gd name="connsiteX6" fmla="*/ 121956 w 225946"/>
                    <a:gd name="connsiteY6" fmla="*/ 329184 h 475488"/>
                    <a:gd name="connsiteX7" fmla="*/ 121956 w 225946"/>
                    <a:gd name="connsiteY7" fmla="*/ 475488 h 475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46" h="475488">
                      <a:moveTo>
                        <a:pt x="152436" y="0"/>
                      </a:moveTo>
                      <a:cubicBezTo>
                        <a:pt x="163612" y="61468"/>
                        <a:pt x="174788" y="122936"/>
                        <a:pt x="158532" y="152400"/>
                      </a:cubicBezTo>
                      <a:cubicBezTo>
                        <a:pt x="142276" y="181864"/>
                        <a:pt x="43724" y="165608"/>
                        <a:pt x="54900" y="176784"/>
                      </a:cubicBezTo>
                      <a:cubicBezTo>
                        <a:pt x="66076" y="187960"/>
                        <a:pt x="234732" y="206248"/>
                        <a:pt x="225588" y="219456"/>
                      </a:cubicBezTo>
                      <a:cubicBezTo>
                        <a:pt x="216444" y="232664"/>
                        <a:pt x="3084" y="244856"/>
                        <a:pt x="36" y="256032"/>
                      </a:cubicBezTo>
                      <a:cubicBezTo>
                        <a:pt x="-3012" y="267208"/>
                        <a:pt x="186980" y="274320"/>
                        <a:pt x="207300" y="286512"/>
                      </a:cubicBezTo>
                      <a:cubicBezTo>
                        <a:pt x="227620" y="298704"/>
                        <a:pt x="136180" y="297688"/>
                        <a:pt x="121956" y="329184"/>
                      </a:cubicBezTo>
                      <a:cubicBezTo>
                        <a:pt x="107732" y="360680"/>
                        <a:pt x="114844" y="418084"/>
                        <a:pt x="121956" y="475488"/>
                      </a:cubicBezTo>
                    </a:path>
                  </a:pathLst>
                </a:custGeom>
                <a:noFill/>
                <a:ln w="38100">
                  <a:solidFill>
                    <a:srgbClr val="00D0D5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5EB33E3-4A30-4795-7B43-913C4877E0EB}"/>
                    </a:ext>
                  </a:extLst>
                </p:cNvPr>
                <p:cNvSpPr/>
                <p:nvPr/>
              </p:nvSpPr>
              <p:spPr>
                <a:xfrm rot="16200000" flipH="1">
                  <a:off x="7363365" y="2492128"/>
                  <a:ext cx="330850" cy="930765"/>
                </a:xfrm>
                <a:custGeom>
                  <a:avLst/>
                  <a:gdLst>
                    <a:gd name="connsiteX0" fmla="*/ 152436 w 225946"/>
                    <a:gd name="connsiteY0" fmla="*/ 0 h 475488"/>
                    <a:gd name="connsiteX1" fmla="*/ 158532 w 225946"/>
                    <a:gd name="connsiteY1" fmla="*/ 152400 h 475488"/>
                    <a:gd name="connsiteX2" fmla="*/ 54900 w 225946"/>
                    <a:gd name="connsiteY2" fmla="*/ 176784 h 475488"/>
                    <a:gd name="connsiteX3" fmla="*/ 225588 w 225946"/>
                    <a:gd name="connsiteY3" fmla="*/ 219456 h 475488"/>
                    <a:gd name="connsiteX4" fmla="*/ 36 w 225946"/>
                    <a:gd name="connsiteY4" fmla="*/ 256032 h 475488"/>
                    <a:gd name="connsiteX5" fmla="*/ 207300 w 225946"/>
                    <a:gd name="connsiteY5" fmla="*/ 286512 h 475488"/>
                    <a:gd name="connsiteX6" fmla="*/ 121956 w 225946"/>
                    <a:gd name="connsiteY6" fmla="*/ 329184 h 475488"/>
                    <a:gd name="connsiteX7" fmla="*/ 121956 w 225946"/>
                    <a:gd name="connsiteY7" fmla="*/ 475488 h 475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46" h="475488">
                      <a:moveTo>
                        <a:pt x="152436" y="0"/>
                      </a:moveTo>
                      <a:cubicBezTo>
                        <a:pt x="163612" y="61468"/>
                        <a:pt x="174788" y="122936"/>
                        <a:pt x="158532" y="152400"/>
                      </a:cubicBezTo>
                      <a:cubicBezTo>
                        <a:pt x="142276" y="181864"/>
                        <a:pt x="43724" y="165608"/>
                        <a:pt x="54900" y="176784"/>
                      </a:cubicBezTo>
                      <a:cubicBezTo>
                        <a:pt x="66076" y="187960"/>
                        <a:pt x="234732" y="206248"/>
                        <a:pt x="225588" y="219456"/>
                      </a:cubicBezTo>
                      <a:cubicBezTo>
                        <a:pt x="216444" y="232664"/>
                        <a:pt x="3084" y="244856"/>
                        <a:pt x="36" y="256032"/>
                      </a:cubicBezTo>
                      <a:cubicBezTo>
                        <a:pt x="-3012" y="267208"/>
                        <a:pt x="186980" y="274320"/>
                        <a:pt x="207300" y="286512"/>
                      </a:cubicBezTo>
                      <a:cubicBezTo>
                        <a:pt x="227620" y="298704"/>
                        <a:pt x="136180" y="297688"/>
                        <a:pt x="121956" y="329184"/>
                      </a:cubicBezTo>
                      <a:cubicBezTo>
                        <a:pt x="107732" y="360680"/>
                        <a:pt x="114844" y="418084"/>
                        <a:pt x="121956" y="475488"/>
                      </a:cubicBezTo>
                    </a:path>
                  </a:pathLst>
                </a:custGeom>
                <a:noFill/>
                <a:ln w="38100">
                  <a:solidFill>
                    <a:srgbClr val="00D0D5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1B307401-7F62-538C-0839-CEDF49E9281F}"/>
                    </a:ext>
                  </a:extLst>
                </p:cNvPr>
                <p:cNvSpPr/>
                <p:nvPr/>
              </p:nvSpPr>
              <p:spPr>
                <a:xfrm rot="17958624" flipH="1">
                  <a:off x="7324724" y="2887927"/>
                  <a:ext cx="330850" cy="930765"/>
                </a:xfrm>
                <a:custGeom>
                  <a:avLst/>
                  <a:gdLst>
                    <a:gd name="connsiteX0" fmla="*/ 152436 w 225946"/>
                    <a:gd name="connsiteY0" fmla="*/ 0 h 475488"/>
                    <a:gd name="connsiteX1" fmla="*/ 158532 w 225946"/>
                    <a:gd name="connsiteY1" fmla="*/ 152400 h 475488"/>
                    <a:gd name="connsiteX2" fmla="*/ 54900 w 225946"/>
                    <a:gd name="connsiteY2" fmla="*/ 176784 h 475488"/>
                    <a:gd name="connsiteX3" fmla="*/ 225588 w 225946"/>
                    <a:gd name="connsiteY3" fmla="*/ 219456 h 475488"/>
                    <a:gd name="connsiteX4" fmla="*/ 36 w 225946"/>
                    <a:gd name="connsiteY4" fmla="*/ 256032 h 475488"/>
                    <a:gd name="connsiteX5" fmla="*/ 207300 w 225946"/>
                    <a:gd name="connsiteY5" fmla="*/ 286512 h 475488"/>
                    <a:gd name="connsiteX6" fmla="*/ 121956 w 225946"/>
                    <a:gd name="connsiteY6" fmla="*/ 329184 h 475488"/>
                    <a:gd name="connsiteX7" fmla="*/ 121956 w 225946"/>
                    <a:gd name="connsiteY7" fmla="*/ 475488 h 475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46" h="475488">
                      <a:moveTo>
                        <a:pt x="152436" y="0"/>
                      </a:moveTo>
                      <a:cubicBezTo>
                        <a:pt x="163612" y="61468"/>
                        <a:pt x="174788" y="122936"/>
                        <a:pt x="158532" y="152400"/>
                      </a:cubicBezTo>
                      <a:cubicBezTo>
                        <a:pt x="142276" y="181864"/>
                        <a:pt x="43724" y="165608"/>
                        <a:pt x="54900" y="176784"/>
                      </a:cubicBezTo>
                      <a:cubicBezTo>
                        <a:pt x="66076" y="187960"/>
                        <a:pt x="234732" y="206248"/>
                        <a:pt x="225588" y="219456"/>
                      </a:cubicBezTo>
                      <a:cubicBezTo>
                        <a:pt x="216444" y="232664"/>
                        <a:pt x="3084" y="244856"/>
                        <a:pt x="36" y="256032"/>
                      </a:cubicBezTo>
                      <a:cubicBezTo>
                        <a:pt x="-3012" y="267208"/>
                        <a:pt x="186980" y="274320"/>
                        <a:pt x="207300" y="286512"/>
                      </a:cubicBezTo>
                      <a:cubicBezTo>
                        <a:pt x="227620" y="298704"/>
                        <a:pt x="136180" y="297688"/>
                        <a:pt x="121956" y="329184"/>
                      </a:cubicBezTo>
                      <a:cubicBezTo>
                        <a:pt x="107732" y="360680"/>
                        <a:pt x="114844" y="418084"/>
                        <a:pt x="121956" y="475488"/>
                      </a:cubicBezTo>
                    </a:path>
                  </a:pathLst>
                </a:custGeom>
                <a:noFill/>
                <a:ln w="38100">
                  <a:solidFill>
                    <a:srgbClr val="00D0D5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126BA6-B355-134B-C9AC-C941B2616EE2}"/>
                      </a:ext>
                    </a:extLst>
                  </p:cNvPr>
                  <p:cNvSpPr txBox="1"/>
                  <p:nvPr/>
                </p:nvSpPr>
                <p:spPr>
                  <a:xfrm>
                    <a:off x="7089535" y="2080374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00D0D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00D0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126BA6-B355-134B-C9AC-C941B2616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535" y="2080374"/>
                    <a:ext cx="19556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31250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686C50-8650-B442-1BB1-14CC7A1D12AE}"/>
                </a:ext>
              </a:extLst>
            </p:cNvPr>
            <p:cNvGrpSpPr/>
            <p:nvPr/>
          </p:nvGrpSpPr>
          <p:grpSpPr>
            <a:xfrm>
              <a:off x="1791738" y="2553016"/>
              <a:ext cx="1038284" cy="1618657"/>
              <a:chOff x="1791738" y="2553016"/>
              <a:chExt cx="1038284" cy="161865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824AD1A-AEC5-EFEB-C8CF-6A0C02E27E52}"/>
                  </a:ext>
                </a:extLst>
              </p:cNvPr>
              <p:cNvGrpSpPr/>
              <p:nvPr/>
            </p:nvGrpSpPr>
            <p:grpSpPr>
              <a:xfrm rot="10800000">
                <a:off x="1791738" y="2553016"/>
                <a:ext cx="1038284" cy="1150478"/>
                <a:chOff x="6955888" y="2368257"/>
                <a:chExt cx="1038284" cy="1150478"/>
              </a:xfrm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F4ECC4B7-D736-9935-E680-E56C6E2D7EA0}"/>
                    </a:ext>
                  </a:extLst>
                </p:cNvPr>
                <p:cNvSpPr/>
                <p:nvPr/>
              </p:nvSpPr>
              <p:spPr>
                <a:xfrm rot="14174535" flipH="1">
                  <a:off x="7255846" y="2068299"/>
                  <a:ext cx="330850" cy="930765"/>
                </a:xfrm>
                <a:custGeom>
                  <a:avLst/>
                  <a:gdLst>
                    <a:gd name="connsiteX0" fmla="*/ 152436 w 225946"/>
                    <a:gd name="connsiteY0" fmla="*/ 0 h 475488"/>
                    <a:gd name="connsiteX1" fmla="*/ 158532 w 225946"/>
                    <a:gd name="connsiteY1" fmla="*/ 152400 h 475488"/>
                    <a:gd name="connsiteX2" fmla="*/ 54900 w 225946"/>
                    <a:gd name="connsiteY2" fmla="*/ 176784 h 475488"/>
                    <a:gd name="connsiteX3" fmla="*/ 225588 w 225946"/>
                    <a:gd name="connsiteY3" fmla="*/ 219456 h 475488"/>
                    <a:gd name="connsiteX4" fmla="*/ 36 w 225946"/>
                    <a:gd name="connsiteY4" fmla="*/ 256032 h 475488"/>
                    <a:gd name="connsiteX5" fmla="*/ 207300 w 225946"/>
                    <a:gd name="connsiteY5" fmla="*/ 286512 h 475488"/>
                    <a:gd name="connsiteX6" fmla="*/ 121956 w 225946"/>
                    <a:gd name="connsiteY6" fmla="*/ 329184 h 475488"/>
                    <a:gd name="connsiteX7" fmla="*/ 121956 w 225946"/>
                    <a:gd name="connsiteY7" fmla="*/ 475488 h 475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46" h="475488">
                      <a:moveTo>
                        <a:pt x="152436" y="0"/>
                      </a:moveTo>
                      <a:cubicBezTo>
                        <a:pt x="163612" y="61468"/>
                        <a:pt x="174788" y="122936"/>
                        <a:pt x="158532" y="152400"/>
                      </a:cubicBezTo>
                      <a:cubicBezTo>
                        <a:pt x="142276" y="181864"/>
                        <a:pt x="43724" y="165608"/>
                        <a:pt x="54900" y="176784"/>
                      </a:cubicBezTo>
                      <a:cubicBezTo>
                        <a:pt x="66076" y="187960"/>
                        <a:pt x="234732" y="206248"/>
                        <a:pt x="225588" y="219456"/>
                      </a:cubicBezTo>
                      <a:cubicBezTo>
                        <a:pt x="216444" y="232664"/>
                        <a:pt x="3084" y="244856"/>
                        <a:pt x="36" y="256032"/>
                      </a:cubicBezTo>
                      <a:cubicBezTo>
                        <a:pt x="-3012" y="267208"/>
                        <a:pt x="186980" y="274320"/>
                        <a:pt x="207300" y="286512"/>
                      </a:cubicBezTo>
                      <a:cubicBezTo>
                        <a:pt x="227620" y="298704"/>
                        <a:pt x="136180" y="297688"/>
                        <a:pt x="121956" y="329184"/>
                      </a:cubicBezTo>
                      <a:cubicBezTo>
                        <a:pt x="107732" y="360680"/>
                        <a:pt x="114844" y="418084"/>
                        <a:pt x="121956" y="475488"/>
                      </a:cubicBezTo>
                    </a:path>
                  </a:pathLst>
                </a:custGeom>
                <a:noFill/>
                <a:ln w="38100">
                  <a:solidFill>
                    <a:srgbClr val="00D0D5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C06BD485-DE4A-A9D3-9CBA-2884DA73A51B}"/>
                    </a:ext>
                  </a:extLst>
                </p:cNvPr>
                <p:cNvSpPr/>
                <p:nvPr/>
              </p:nvSpPr>
              <p:spPr>
                <a:xfrm rot="16200000" flipH="1">
                  <a:off x="7363365" y="2492128"/>
                  <a:ext cx="330850" cy="930765"/>
                </a:xfrm>
                <a:custGeom>
                  <a:avLst/>
                  <a:gdLst>
                    <a:gd name="connsiteX0" fmla="*/ 152436 w 225946"/>
                    <a:gd name="connsiteY0" fmla="*/ 0 h 475488"/>
                    <a:gd name="connsiteX1" fmla="*/ 158532 w 225946"/>
                    <a:gd name="connsiteY1" fmla="*/ 152400 h 475488"/>
                    <a:gd name="connsiteX2" fmla="*/ 54900 w 225946"/>
                    <a:gd name="connsiteY2" fmla="*/ 176784 h 475488"/>
                    <a:gd name="connsiteX3" fmla="*/ 225588 w 225946"/>
                    <a:gd name="connsiteY3" fmla="*/ 219456 h 475488"/>
                    <a:gd name="connsiteX4" fmla="*/ 36 w 225946"/>
                    <a:gd name="connsiteY4" fmla="*/ 256032 h 475488"/>
                    <a:gd name="connsiteX5" fmla="*/ 207300 w 225946"/>
                    <a:gd name="connsiteY5" fmla="*/ 286512 h 475488"/>
                    <a:gd name="connsiteX6" fmla="*/ 121956 w 225946"/>
                    <a:gd name="connsiteY6" fmla="*/ 329184 h 475488"/>
                    <a:gd name="connsiteX7" fmla="*/ 121956 w 225946"/>
                    <a:gd name="connsiteY7" fmla="*/ 475488 h 475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46" h="475488">
                      <a:moveTo>
                        <a:pt x="152436" y="0"/>
                      </a:moveTo>
                      <a:cubicBezTo>
                        <a:pt x="163612" y="61468"/>
                        <a:pt x="174788" y="122936"/>
                        <a:pt x="158532" y="152400"/>
                      </a:cubicBezTo>
                      <a:cubicBezTo>
                        <a:pt x="142276" y="181864"/>
                        <a:pt x="43724" y="165608"/>
                        <a:pt x="54900" y="176784"/>
                      </a:cubicBezTo>
                      <a:cubicBezTo>
                        <a:pt x="66076" y="187960"/>
                        <a:pt x="234732" y="206248"/>
                        <a:pt x="225588" y="219456"/>
                      </a:cubicBezTo>
                      <a:cubicBezTo>
                        <a:pt x="216444" y="232664"/>
                        <a:pt x="3084" y="244856"/>
                        <a:pt x="36" y="256032"/>
                      </a:cubicBezTo>
                      <a:cubicBezTo>
                        <a:pt x="-3012" y="267208"/>
                        <a:pt x="186980" y="274320"/>
                        <a:pt x="207300" y="286512"/>
                      </a:cubicBezTo>
                      <a:cubicBezTo>
                        <a:pt x="227620" y="298704"/>
                        <a:pt x="136180" y="297688"/>
                        <a:pt x="121956" y="329184"/>
                      </a:cubicBezTo>
                      <a:cubicBezTo>
                        <a:pt x="107732" y="360680"/>
                        <a:pt x="114844" y="418084"/>
                        <a:pt x="121956" y="475488"/>
                      </a:cubicBezTo>
                    </a:path>
                  </a:pathLst>
                </a:custGeom>
                <a:noFill/>
                <a:ln w="38100">
                  <a:solidFill>
                    <a:srgbClr val="00D0D5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B2EB4743-7C38-FB2E-87F7-55D0D9EA61F7}"/>
                    </a:ext>
                  </a:extLst>
                </p:cNvPr>
                <p:cNvSpPr/>
                <p:nvPr/>
              </p:nvSpPr>
              <p:spPr>
                <a:xfrm rot="17958624" flipH="1">
                  <a:off x="7324724" y="2887927"/>
                  <a:ext cx="330850" cy="930765"/>
                </a:xfrm>
                <a:custGeom>
                  <a:avLst/>
                  <a:gdLst>
                    <a:gd name="connsiteX0" fmla="*/ 152436 w 225946"/>
                    <a:gd name="connsiteY0" fmla="*/ 0 h 475488"/>
                    <a:gd name="connsiteX1" fmla="*/ 158532 w 225946"/>
                    <a:gd name="connsiteY1" fmla="*/ 152400 h 475488"/>
                    <a:gd name="connsiteX2" fmla="*/ 54900 w 225946"/>
                    <a:gd name="connsiteY2" fmla="*/ 176784 h 475488"/>
                    <a:gd name="connsiteX3" fmla="*/ 225588 w 225946"/>
                    <a:gd name="connsiteY3" fmla="*/ 219456 h 475488"/>
                    <a:gd name="connsiteX4" fmla="*/ 36 w 225946"/>
                    <a:gd name="connsiteY4" fmla="*/ 256032 h 475488"/>
                    <a:gd name="connsiteX5" fmla="*/ 207300 w 225946"/>
                    <a:gd name="connsiteY5" fmla="*/ 286512 h 475488"/>
                    <a:gd name="connsiteX6" fmla="*/ 121956 w 225946"/>
                    <a:gd name="connsiteY6" fmla="*/ 329184 h 475488"/>
                    <a:gd name="connsiteX7" fmla="*/ 121956 w 225946"/>
                    <a:gd name="connsiteY7" fmla="*/ 475488 h 475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46" h="475488">
                      <a:moveTo>
                        <a:pt x="152436" y="0"/>
                      </a:moveTo>
                      <a:cubicBezTo>
                        <a:pt x="163612" y="61468"/>
                        <a:pt x="174788" y="122936"/>
                        <a:pt x="158532" y="152400"/>
                      </a:cubicBezTo>
                      <a:cubicBezTo>
                        <a:pt x="142276" y="181864"/>
                        <a:pt x="43724" y="165608"/>
                        <a:pt x="54900" y="176784"/>
                      </a:cubicBezTo>
                      <a:cubicBezTo>
                        <a:pt x="66076" y="187960"/>
                        <a:pt x="234732" y="206248"/>
                        <a:pt x="225588" y="219456"/>
                      </a:cubicBezTo>
                      <a:cubicBezTo>
                        <a:pt x="216444" y="232664"/>
                        <a:pt x="3084" y="244856"/>
                        <a:pt x="36" y="256032"/>
                      </a:cubicBezTo>
                      <a:cubicBezTo>
                        <a:pt x="-3012" y="267208"/>
                        <a:pt x="186980" y="274320"/>
                        <a:pt x="207300" y="286512"/>
                      </a:cubicBezTo>
                      <a:cubicBezTo>
                        <a:pt x="227620" y="298704"/>
                        <a:pt x="136180" y="297688"/>
                        <a:pt x="121956" y="329184"/>
                      </a:cubicBezTo>
                      <a:cubicBezTo>
                        <a:pt x="107732" y="360680"/>
                        <a:pt x="114844" y="418084"/>
                        <a:pt x="121956" y="475488"/>
                      </a:cubicBezTo>
                    </a:path>
                  </a:pathLst>
                </a:custGeom>
                <a:noFill/>
                <a:ln w="38100">
                  <a:solidFill>
                    <a:srgbClr val="00D0D5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E9A77F9-A623-8834-ACFF-2D48D38546D5}"/>
                      </a:ext>
                    </a:extLst>
                  </p:cNvPr>
                  <p:cNvSpPr txBox="1"/>
                  <p:nvPr/>
                </p:nvSpPr>
                <p:spPr>
                  <a:xfrm>
                    <a:off x="2266856" y="3863896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00D0D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00D0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E9A77F9-A623-8834-ACFF-2D48D3854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856" y="3863896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529" r="-2352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27C95B-D3D3-77F2-3062-498C6114BEED}"/>
                </a:ext>
              </a:extLst>
            </p:cNvPr>
            <p:cNvGrpSpPr/>
            <p:nvPr/>
          </p:nvGrpSpPr>
          <p:grpSpPr>
            <a:xfrm>
              <a:off x="3212987" y="1978774"/>
              <a:ext cx="3251168" cy="2273300"/>
              <a:chOff x="3212987" y="1978774"/>
              <a:chExt cx="3251168" cy="22733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C514650-FBCF-2FF7-E98D-98404F92C3DD}"/>
                  </a:ext>
                </a:extLst>
              </p:cNvPr>
              <p:cNvGrpSpPr/>
              <p:nvPr/>
            </p:nvGrpSpPr>
            <p:grpSpPr>
              <a:xfrm>
                <a:off x="3212987" y="1978774"/>
                <a:ext cx="3251168" cy="2273300"/>
                <a:chOff x="4255229" y="2170889"/>
                <a:chExt cx="2699523" cy="187371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F5D759F-FBFE-5B85-7577-F7C09B7A328C}"/>
                    </a:ext>
                  </a:extLst>
                </p:cNvPr>
                <p:cNvGrpSpPr/>
                <p:nvPr/>
              </p:nvGrpSpPr>
              <p:grpSpPr>
                <a:xfrm>
                  <a:off x="4255229" y="2170889"/>
                  <a:ext cx="1715908" cy="1873712"/>
                  <a:chOff x="8727272" y="1035900"/>
                  <a:chExt cx="1715908" cy="1873712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7C442249-D0ED-F7F2-71E0-50CA56FBFBCB}"/>
                      </a:ext>
                    </a:extLst>
                  </p:cNvPr>
                  <p:cNvGrpSpPr/>
                  <p:nvPr/>
                </p:nvGrpSpPr>
                <p:grpSpPr>
                  <a:xfrm>
                    <a:off x="8795970" y="1207323"/>
                    <a:ext cx="1362583" cy="1405278"/>
                    <a:chOff x="892238" y="3290225"/>
                    <a:chExt cx="2461141" cy="2597187"/>
                  </a:xfrm>
                </p:grpSpPr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10BDBFDB-BABD-6562-EF85-AB09312BE1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1480" y="4095918"/>
                      <a:ext cx="581899" cy="307669"/>
                      <a:chOff x="2386159" y="3116156"/>
                      <a:chExt cx="734306" cy="383182"/>
                    </a:xfrm>
                  </p:grpSpPr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4361DF1F-0B38-6AEA-F21F-2C389215B0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386159" y="3286664"/>
                        <a:ext cx="520943" cy="212674"/>
                      </a:xfrm>
                      <a:prstGeom prst="line">
                        <a:avLst/>
                      </a:prstGeom>
                      <a:ln w="889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D073ED56-DD9E-0092-79B0-24849AEE01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6695" y="3116156"/>
                        <a:ext cx="263770" cy="28135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46619F8F-E498-BD00-3295-BAA256EFE1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40449" y="5063731"/>
                      <a:ext cx="305713" cy="823681"/>
                      <a:chOff x="1211279" y="4321492"/>
                      <a:chExt cx="385783" cy="1025839"/>
                    </a:xfrm>
                  </p:grpSpPr>
                  <p:cxnSp>
                    <p:nvCxnSpPr>
                      <p:cNvPr id="83" name="Straight Connector 82">
                        <a:extLst>
                          <a:ext uri="{FF2B5EF4-FFF2-40B4-BE49-F238E27FC236}">
                            <a16:creationId xmlns:a16="http://schemas.microsoft.com/office/drawing/2014/main" id="{A8294311-4885-6283-7DAF-0FE8BA8D9C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81389" y="4321492"/>
                        <a:ext cx="215673" cy="758661"/>
                      </a:xfrm>
                      <a:prstGeom prst="line">
                        <a:avLst/>
                      </a:prstGeom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ABF45533-B0D2-033A-4572-F27EAB3F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11279" y="5065977"/>
                        <a:ext cx="263770" cy="28135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C45E5145-9DD5-8CBB-FD36-668D072B55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6722" y="3842321"/>
                      <a:ext cx="580745" cy="489314"/>
                      <a:chOff x="550381" y="2800308"/>
                      <a:chExt cx="732850" cy="609408"/>
                    </a:xfrm>
                  </p:grpSpPr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AE81F33A-6850-1E76-36C2-9C3515749FC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8638" y="3022857"/>
                        <a:ext cx="514593" cy="386859"/>
                      </a:xfrm>
                      <a:prstGeom prst="line">
                        <a:avLst/>
                      </a:prstGeom>
                      <a:ln w="34925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13ADDA4C-4D50-A72C-7E7D-1AF37B93E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381" y="2800308"/>
                        <a:ext cx="263770" cy="28135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B09FFC9D-9A66-1B19-0A1C-27AB466535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2238" y="4771534"/>
                      <a:ext cx="932360" cy="576590"/>
                      <a:chOff x="14719" y="3957582"/>
                      <a:chExt cx="1176558" cy="718104"/>
                    </a:xfrm>
                  </p:grpSpPr>
                  <p:cxnSp>
                    <p:nvCxnSpPr>
                      <p:cNvPr id="79" name="Straight Connector 78">
                        <a:extLst>
                          <a:ext uri="{FF2B5EF4-FFF2-40B4-BE49-F238E27FC236}">
                            <a16:creationId xmlns:a16="http://schemas.microsoft.com/office/drawing/2014/main" id="{0AABD1C7-690A-2F37-231B-CFB1935B2B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75684" y="3957582"/>
                        <a:ext cx="815593" cy="393402"/>
                      </a:xfrm>
                      <a:prstGeom prst="line">
                        <a:avLst/>
                      </a:prstGeom>
                      <a:ln w="1174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40CFC613-5F35-A734-C565-6687C1A83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719" y="4166162"/>
                        <a:ext cx="483496" cy="50952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585BF4C0-027D-1BD6-4836-37764B3DB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51247" y="4963123"/>
                      <a:ext cx="673443" cy="660950"/>
                      <a:chOff x="2234436" y="4196192"/>
                      <a:chExt cx="849827" cy="823169"/>
                    </a:xfrm>
                  </p:grpSpPr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A5EE8FAE-2A1B-ACC2-2AE9-B10B9E9732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234436" y="4196192"/>
                        <a:ext cx="672666" cy="62768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" name="Oval 77">
                        <a:extLst>
                          <a:ext uri="{FF2B5EF4-FFF2-40B4-BE49-F238E27FC236}">
                            <a16:creationId xmlns:a16="http://schemas.microsoft.com/office/drawing/2014/main" id="{83795F8C-E2A3-F09D-1D70-D3C63E95D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0493" y="4738007"/>
                        <a:ext cx="263770" cy="28135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E42F1A4F-76F4-3846-7DAC-FA7AFE858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07615" y="3290225"/>
                      <a:ext cx="209024" cy="810011"/>
                      <a:chOff x="1674614" y="2112713"/>
                      <a:chExt cx="263770" cy="1008815"/>
                    </a:xfrm>
                  </p:grpSpPr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F7B96C9C-1D7C-0DC4-64CE-8D478CA0AD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804462" y="2353359"/>
                        <a:ext cx="4665" cy="768169"/>
                      </a:xfrm>
                      <a:prstGeom prst="line">
                        <a:avLst/>
                      </a:prstGeom>
                      <a:ln w="412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6" name="Oval 75">
                        <a:extLst>
                          <a:ext uri="{FF2B5EF4-FFF2-40B4-BE49-F238E27FC236}">
                            <a16:creationId xmlns:a16="http://schemas.microsoft.com/office/drawing/2014/main" id="{B2F0AE03-9DAF-940D-028A-1D6E17E52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4614" y="2112713"/>
                        <a:ext cx="263770" cy="28135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C4C44D99-581F-979D-0853-6F66EB05AA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04297" y="4105127"/>
                      <a:ext cx="999529" cy="982285"/>
                      <a:chOff x="2454791" y="902046"/>
                      <a:chExt cx="1531345" cy="1486569"/>
                    </a:xfrm>
                  </p:grpSpPr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id="{8F77DE5C-BCC2-AA68-C082-9114D60CF4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9618" y="1256107"/>
                        <a:ext cx="919200" cy="822833"/>
                        <a:chOff x="2175692" y="2431669"/>
                        <a:chExt cx="919200" cy="822833"/>
                      </a:xfrm>
                    </p:grpSpPr>
                    <p:cxnSp>
                      <p:nvCxnSpPr>
                        <p:cNvPr id="73" name="Straight Connector 72">
                          <a:extLst>
                            <a:ext uri="{FF2B5EF4-FFF2-40B4-BE49-F238E27FC236}">
                              <a16:creationId xmlns:a16="http://schemas.microsoft.com/office/drawing/2014/main" id="{66F93E81-22C1-F3B3-CB86-D1008AC447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89285" y="3254502"/>
                          <a:ext cx="905607" cy="0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Straight Connector 73">
                          <a:extLst>
                            <a:ext uri="{FF2B5EF4-FFF2-40B4-BE49-F238E27FC236}">
                              <a16:creationId xmlns:a16="http://schemas.microsoft.com/office/drawing/2014/main" id="{753D3A65-DEC8-7AC8-34C1-F0A54E8AD15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75692" y="2431669"/>
                          <a:ext cx="905607" cy="0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2" name="Oval 71">
                        <a:extLst>
                          <a:ext uri="{FF2B5EF4-FFF2-40B4-BE49-F238E27FC236}">
                            <a16:creationId xmlns:a16="http://schemas.microsoft.com/office/drawing/2014/main" id="{B532AA9B-E9B7-4233-700C-62D4C6D52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54791" y="902046"/>
                        <a:ext cx="1531345" cy="1486569"/>
                      </a:xfrm>
                      <a:prstGeom prst="ellipse">
                        <a:avLst/>
                      </a:prstGeom>
                      <a:noFill/>
                      <a:ln w="412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3325F650-A4D9-2086-E0A2-9483FF19F4EA}"/>
                      </a:ext>
                    </a:extLst>
                  </p:cNvPr>
                  <p:cNvSpPr/>
                  <p:nvPr/>
                </p:nvSpPr>
                <p:spPr>
                  <a:xfrm>
                    <a:off x="10293010" y="2050035"/>
                    <a:ext cx="150170" cy="15527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940F388-A2FA-1F4F-2205-87A14FFDE9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54298" y="1980050"/>
                    <a:ext cx="438712" cy="11423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ADF08E5-4DCE-AD15-6C1F-C4EF0C765E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859503" y="1770805"/>
                    <a:ext cx="441418" cy="10404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3CE176-2F02-22F0-83FF-A6DA4243F1F6}"/>
                      </a:ext>
                    </a:extLst>
                  </p:cNvPr>
                  <p:cNvSpPr/>
                  <p:nvPr/>
                </p:nvSpPr>
                <p:spPr>
                  <a:xfrm>
                    <a:off x="8727272" y="1677903"/>
                    <a:ext cx="150170" cy="15527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D044E9D-35A6-136A-EB19-27ABCFC87C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617760" y="2187551"/>
                    <a:ext cx="63771" cy="57351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61091C42-B249-5A13-F420-4682CDEB4C15}"/>
                      </a:ext>
                    </a:extLst>
                  </p:cNvPr>
                  <p:cNvSpPr/>
                  <p:nvPr/>
                </p:nvSpPr>
                <p:spPr>
                  <a:xfrm>
                    <a:off x="9617760" y="2754340"/>
                    <a:ext cx="150170" cy="15527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8074C631-34A5-E4BD-FF9F-6484FDDD7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41946" y="1255320"/>
                    <a:ext cx="308247" cy="42161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A7FC0071-9C7A-4A19-D478-ECE945AD8704}"/>
                      </a:ext>
                    </a:extLst>
                  </p:cNvPr>
                  <p:cNvSpPr/>
                  <p:nvPr/>
                </p:nvSpPr>
                <p:spPr>
                  <a:xfrm>
                    <a:off x="10009723" y="1135583"/>
                    <a:ext cx="150170" cy="15527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C25694D3-E68A-377A-D217-B9CC183837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142472" y="1158469"/>
                    <a:ext cx="288083" cy="508295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AC3CAB5F-2121-D258-BD5F-BB3D7F99A885}"/>
                      </a:ext>
                    </a:extLst>
                  </p:cNvPr>
                  <p:cNvSpPr/>
                  <p:nvPr/>
                </p:nvSpPr>
                <p:spPr>
                  <a:xfrm>
                    <a:off x="9051652" y="1035900"/>
                    <a:ext cx="150170" cy="15527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C1E714E8-05A9-8674-86F5-2E3F2AC3F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61428" y="2119253"/>
                    <a:ext cx="326598" cy="46674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7E435601-4CC3-5583-4A8A-F04EAD057BF5}"/>
                      </a:ext>
                    </a:extLst>
                  </p:cNvPr>
                  <p:cNvSpPr/>
                  <p:nvPr/>
                </p:nvSpPr>
                <p:spPr>
                  <a:xfrm>
                    <a:off x="8955896" y="2561233"/>
                    <a:ext cx="150170" cy="15527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DA7114A-1C3B-71F5-715E-6D1800082D81}"/>
                    </a:ext>
                  </a:extLst>
                </p:cNvPr>
                <p:cNvGrpSpPr/>
                <p:nvPr/>
              </p:nvGrpSpPr>
              <p:grpSpPr>
                <a:xfrm>
                  <a:off x="5650955" y="2389643"/>
                  <a:ext cx="1303797" cy="1438794"/>
                  <a:chOff x="6379539" y="4125417"/>
                  <a:chExt cx="1303797" cy="1438794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A623970C-E14A-839F-9721-350405C7A988}"/>
                      </a:ext>
                    </a:extLst>
                  </p:cNvPr>
                  <p:cNvGrpSpPr/>
                  <p:nvPr/>
                </p:nvGrpSpPr>
                <p:grpSpPr>
                  <a:xfrm rot="12424821">
                    <a:off x="6379539" y="4125417"/>
                    <a:ext cx="1303797" cy="1438794"/>
                    <a:chOff x="1120955" y="2157776"/>
                    <a:chExt cx="2392778" cy="2544459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391D2BF7-9F61-0218-F3B7-A67C5B3386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7784" y="2930183"/>
                      <a:ext cx="595949" cy="305457"/>
                      <a:chOff x="2386159" y="3118911"/>
                      <a:chExt cx="752036" cy="380427"/>
                    </a:xfrm>
                  </p:grpSpPr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C5BBE9F3-5A80-D0A1-F60F-8CE259C727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386159" y="3286664"/>
                        <a:ext cx="520943" cy="212674"/>
                      </a:xfrm>
                      <a:prstGeom prst="line">
                        <a:avLst/>
                      </a:prstGeom>
                      <a:ln w="889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F9F849CA-5B79-AB70-2CAC-313B6BD231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16916" y="3118911"/>
                        <a:ext cx="321279" cy="30976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D2F6C377-6681-8624-5002-572A64AA56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69293" y="3895774"/>
                      <a:ext cx="323168" cy="806461"/>
                      <a:chOff x="1189251" y="4321492"/>
                      <a:chExt cx="407811" cy="1004395"/>
                    </a:xfrm>
                  </p:grpSpPr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3D18531C-BAB8-550F-CD25-5CCDDF8900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381389" y="4321492"/>
                        <a:ext cx="215673" cy="758661"/>
                      </a:xfrm>
                      <a:prstGeom prst="line">
                        <a:avLst/>
                      </a:prstGeom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5D8E6CC2-5F4A-69CE-F195-54F35C2FAC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9251" y="5012338"/>
                        <a:ext cx="329901" cy="31354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E43ECB34-8B1C-06F9-802A-28EB194B25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9573" y="2729238"/>
                      <a:ext cx="486333" cy="401924"/>
                      <a:chOff x="646977" y="2868654"/>
                      <a:chExt cx="613711" cy="500572"/>
                    </a:xfrm>
                  </p:grpSpPr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182D12DC-A9EB-7FE0-9473-CE43E983270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46094" y="2982368"/>
                        <a:ext cx="514594" cy="386858"/>
                      </a:xfrm>
                      <a:prstGeom prst="line">
                        <a:avLst/>
                      </a:prstGeom>
                      <a:ln w="34925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BAFB5A00-1B77-F35C-98DB-3E0B5535D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977" y="2868654"/>
                        <a:ext cx="211527" cy="21899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731F9ACF-ECEC-A73C-E7FF-B416FA425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0955" y="3628868"/>
                      <a:ext cx="798252" cy="472144"/>
                      <a:chOff x="118720" y="3989069"/>
                      <a:chExt cx="1007326" cy="588023"/>
                    </a:xfrm>
                  </p:grpSpPr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CAC2F4BB-CA48-A2AC-D2A5-E526CA2A08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0453" y="3989069"/>
                        <a:ext cx="815593" cy="393401"/>
                      </a:xfrm>
                      <a:prstGeom prst="line">
                        <a:avLst/>
                      </a:prstGeom>
                      <a:ln w="1174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86BBC489-3E93-2266-85BC-5B6CF7F79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20" y="4188353"/>
                        <a:ext cx="429466" cy="38873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1E91BA06-F137-71DF-6A2C-A4949AC0C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97553" y="3795168"/>
                      <a:ext cx="605156" cy="585114"/>
                      <a:chOff x="2234436" y="4196192"/>
                      <a:chExt cx="763654" cy="728722"/>
                    </a:xfrm>
                  </p:grpSpPr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B600742A-FE27-4389-E441-C018509A3E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234436" y="4196192"/>
                        <a:ext cx="672666" cy="62768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186AC4D8-B3B5-2DB1-1D8B-0E8FC71048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71364" y="4702412"/>
                        <a:ext cx="226726" cy="22250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B6A05AC6-0A5D-F31F-010B-99F8C2BF3C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65903" y="2157776"/>
                      <a:ext cx="222626" cy="774512"/>
                      <a:chOff x="1689737" y="2156925"/>
                      <a:chExt cx="280935" cy="964603"/>
                    </a:xfrm>
                  </p:grpSpPr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3B177494-8DA1-6DCE-0EC1-02944980F7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804462" y="2353359"/>
                        <a:ext cx="4665" cy="768169"/>
                      </a:xfrm>
                      <a:prstGeom prst="line">
                        <a:avLst/>
                      </a:prstGeom>
                      <a:ln w="412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A05C19E9-2705-DFE8-E07E-781EAEC27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9737" y="2156925"/>
                        <a:ext cx="280935" cy="28262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FB3D1645-B2B0-2B2B-A6C7-C6E54F8A9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2250" y="2921706"/>
                      <a:ext cx="1067881" cy="997759"/>
                    </a:xfrm>
                    <a:prstGeom prst="ellipse">
                      <a:avLst/>
                    </a:prstGeom>
                    <a:noFill/>
                    <a:ln w="412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73DB75E5-56C6-DB04-FFF7-35A9B2F09B48}"/>
                      </a:ext>
                    </a:extLst>
                  </p:cNvPr>
                  <p:cNvGrpSpPr/>
                  <p:nvPr/>
                </p:nvGrpSpPr>
                <p:grpSpPr>
                  <a:xfrm>
                    <a:off x="6798642" y="4757644"/>
                    <a:ext cx="351671" cy="134291"/>
                    <a:chOff x="9473925" y="4108052"/>
                    <a:chExt cx="351671" cy="134291"/>
                  </a:xfrm>
                </p:grpSpPr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9DF15621-C53C-EC4E-8C96-06FCD768BB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73925" y="4108052"/>
                      <a:ext cx="351671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1B78F00E-3992-BAE1-22B9-2060C61AF4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73925" y="4242342"/>
                      <a:ext cx="351671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3FC9F2D-1D8C-D92B-26A8-1AC45BAB27F5}"/>
                      </a:ext>
                    </a:extLst>
                  </p:cNvPr>
                  <p:cNvSpPr txBox="1"/>
                  <p:nvPr/>
                </p:nvSpPr>
                <p:spPr>
                  <a:xfrm>
                    <a:off x="4442497" y="3550948"/>
                    <a:ext cx="20358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𝛌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3FC9F2D-1D8C-D92B-26A8-1AC45BAB27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2497" y="3550948"/>
                    <a:ext cx="20358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412" r="-294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CD0CBA-ADC1-FF5B-BC51-8F01F1CA9190}"/>
                  </a:ext>
                </a:extLst>
              </p:cNvPr>
              <p:cNvSpPr txBox="1"/>
              <p:nvPr/>
            </p:nvSpPr>
            <p:spPr>
              <a:xfrm>
                <a:off x="5741064" y="2378469"/>
                <a:ext cx="2116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C000"/>
                    </a:solidFill>
                  </a:rPr>
                  <a:t>𝛌</a:t>
                </a: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BAC01FE-AA44-32CF-36BE-7BC5470BA521}"/>
              </a:ext>
            </a:extLst>
          </p:cNvPr>
          <p:cNvGrpSpPr/>
          <p:nvPr/>
        </p:nvGrpSpPr>
        <p:grpSpPr>
          <a:xfrm>
            <a:off x="1368099" y="3949325"/>
            <a:ext cx="3530600" cy="1333063"/>
            <a:chOff x="1507799" y="4118288"/>
            <a:chExt cx="3530600" cy="1333063"/>
          </a:xfrm>
        </p:grpSpPr>
        <p:pic>
          <p:nvPicPr>
            <p:cNvPr id="101" name="Picture 100" descr="A black text on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078F4239-48D3-8B83-383D-BE5D6204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07799" y="4613151"/>
              <a:ext cx="3530600" cy="8382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738C76-A217-E631-36DE-370655D42954}"/>
                </a:ext>
              </a:extLst>
            </p:cNvPr>
            <p:cNvSpPr txBox="1"/>
            <p:nvPr/>
          </p:nvSpPr>
          <p:spPr>
            <a:xfrm>
              <a:off x="1612962" y="4118288"/>
              <a:ext cx="183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oudy Old Style" panose="02020502050305020303" pitchFamily="18" charset="77"/>
                  <a:cs typeface="Times New Roman" panose="02020603050405020304" pitchFamily="18" charset="0"/>
                </a:rPr>
                <a:t>Non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000" dirty="0">
                  <a:latin typeface="Goudy Old Style" panose="02020502050305020303" pitchFamily="18" charset="77"/>
                  <a:cs typeface="Times New Roman" panose="02020603050405020304" pitchFamily="18" charset="0"/>
                </a:rPr>
                <a:t>Markovian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E57A7DD-594B-DF18-2724-AC4E12513884}"/>
                </a:ext>
              </a:extLst>
            </p:cNvPr>
            <p:cNvSpPr txBox="1"/>
            <p:nvPr/>
          </p:nvSpPr>
          <p:spPr>
            <a:xfrm>
              <a:off x="3684846" y="4145595"/>
              <a:ext cx="133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oudy Old Style" panose="02020502050305020303" pitchFamily="18" charset="77"/>
                </a:rPr>
                <a:t>Markovian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9DF0F098-AA9B-0384-CF4E-55755BE462CC}"/>
                </a:ext>
              </a:extLst>
            </p:cNvPr>
            <p:cNvSpPr/>
            <p:nvPr/>
          </p:nvSpPr>
          <p:spPr>
            <a:xfrm rot="5400000">
              <a:off x="3992051" y="4671670"/>
              <a:ext cx="400111" cy="483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5E6AD821-FFAA-7205-0299-EB9CE4FFFC2B}"/>
                </a:ext>
              </a:extLst>
            </p:cNvPr>
            <p:cNvSpPr/>
            <p:nvPr/>
          </p:nvSpPr>
          <p:spPr>
            <a:xfrm rot="5400000">
              <a:off x="2328749" y="4633473"/>
              <a:ext cx="400111" cy="483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6F7C8D0-478E-5E8E-C042-3B07BA9B8C7A}"/>
              </a:ext>
            </a:extLst>
          </p:cNvPr>
          <p:cNvSpPr txBox="1"/>
          <p:nvPr/>
        </p:nvSpPr>
        <p:spPr>
          <a:xfrm>
            <a:off x="4640543" y="6488668"/>
            <a:ext cx="3269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u="none" strike="noStrike" dirty="0">
                <a:solidFill>
                  <a:srgbClr val="000000"/>
                </a:solidFill>
                <a:effectLst/>
                <a:latin typeface="Goudy Old Style" panose="02020502050305020303" pitchFamily="18" charset="77"/>
              </a:rPr>
              <a:t>J. </a:t>
            </a:r>
            <a:r>
              <a:rPr lang="en-US" i="1" dirty="0">
                <a:solidFill>
                  <a:srgbClr val="000000"/>
                </a:solidFill>
                <a:latin typeface="Goudy Old Style" panose="02020502050305020303" pitchFamily="18" charset="77"/>
              </a:rPr>
              <a:t>Chem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Goudy Old Style" panose="02020502050305020303" pitchFamily="18" charset="77"/>
              </a:rPr>
              <a:t>. Phys.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oudy Old Style" panose="02020502050305020303" pitchFamily="18" charset="77"/>
              </a:rPr>
              <a:t> 159, 094102 (2023)</a:t>
            </a:r>
            <a:endParaRPr lang="en-US" dirty="0">
              <a:latin typeface="Goudy Old Style" panose="0202050205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24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D2DA-A7D6-4F22-8ADC-1C2400A7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88" y="88349"/>
            <a:ext cx="6275619" cy="4530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Spectra of molecules in Cavity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AB5F4C-D1BC-1888-7D5F-A27999679A8A}"/>
              </a:ext>
            </a:extLst>
          </p:cNvPr>
          <p:cNvGrpSpPr/>
          <p:nvPr/>
        </p:nvGrpSpPr>
        <p:grpSpPr>
          <a:xfrm>
            <a:off x="8292117" y="993577"/>
            <a:ext cx="3682980" cy="5543573"/>
            <a:chOff x="2968767" y="1401020"/>
            <a:chExt cx="3864672" cy="578434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AF0FC4-263E-3BD2-7A82-6C5992723439}"/>
                </a:ext>
              </a:extLst>
            </p:cNvPr>
            <p:cNvGrpSpPr/>
            <p:nvPr/>
          </p:nvGrpSpPr>
          <p:grpSpPr>
            <a:xfrm>
              <a:off x="2968767" y="1401020"/>
              <a:ext cx="3864672" cy="5784349"/>
              <a:chOff x="2968767" y="1401020"/>
              <a:chExt cx="3864672" cy="578434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B18011C-123C-783D-D19D-7B512DA1047F}"/>
                  </a:ext>
                </a:extLst>
              </p:cNvPr>
              <p:cNvGrpSpPr/>
              <p:nvPr/>
            </p:nvGrpSpPr>
            <p:grpSpPr>
              <a:xfrm>
                <a:off x="2968767" y="1401020"/>
                <a:ext cx="3864672" cy="5784349"/>
                <a:chOff x="2968767" y="1401020"/>
                <a:chExt cx="3864672" cy="5784349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6BB5A496-29DE-BD99-4548-06D63768DF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2968767" y="1401020"/>
                  <a:ext cx="3863028" cy="2936267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787B527-E041-1479-D678-CA5A4B3354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2994405" y="4249102"/>
                  <a:ext cx="3839034" cy="2936267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85298E-FDDB-EB12-C753-5B27881E89E9}"/>
                  </a:ext>
                </a:extLst>
              </p:cNvPr>
              <p:cNvGrpSpPr/>
              <p:nvPr/>
            </p:nvGrpSpPr>
            <p:grpSpPr>
              <a:xfrm>
                <a:off x="3947073" y="1526140"/>
                <a:ext cx="457202" cy="1490578"/>
                <a:chOff x="3947073" y="1526140"/>
                <a:chExt cx="457202" cy="149057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3CD5E7-1224-1BE6-6486-CE99E1674833}"/>
                    </a:ext>
                  </a:extLst>
                </p:cNvPr>
                <p:cNvSpPr txBox="1"/>
                <p:nvPr/>
              </p:nvSpPr>
              <p:spPr>
                <a:xfrm>
                  <a:off x="3947073" y="1526140"/>
                  <a:ext cx="457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(a)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8B7909-568A-8B33-66C8-342522269558}"/>
                    </a:ext>
                  </a:extLst>
                </p:cNvPr>
                <p:cNvSpPr txBox="1"/>
                <p:nvPr/>
              </p:nvSpPr>
              <p:spPr>
                <a:xfrm>
                  <a:off x="3947074" y="2708941"/>
                  <a:ext cx="457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(b)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4A014E-1846-AF39-2A45-490DE48FD5C8}"/>
                </a:ext>
              </a:extLst>
            </p:cNvPr>
            <p:cNvGrpSpPr/>
            <p:nvPr/>
          </p:nvGrpSpPr>
          <p:grpSpPr>
            <a:xfrm>
              <a:off x="3947075" y="4412824"/>
              <a:ext cx="457202" cy="1540161"/>
              <a:chOff x="3947075" y="4412824"/>
              <a:chExt cx="457202" cy="154016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F57E3B-CAD1-26AC-EB7C-7E145FE20E02}"/>
                  </a:ext>
                </a:extLst>
              </p:cNvPr>
              <p:cNvSpPr txBox="1"/>
              <p:nvPr/>
            </p:nvSpPr>
            <p:spPr>
              <a:xfrm>
                <a:off x="3947075" y="4412824"/>
                <a:ext cx="457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F15446-D4A9-9FE3-DF06-F2B312F7E598}"/>
                  </a:ext>
                </a:extLst>
              </p:cNvPr>
              <p:cNvSpPr txBox="1"/>
              <p:nvPr/>
            </p:nvSpPr>
            <p:spPr>
              <a:xfrm>
                <a:off x="3947076" y="5645208"/>
                <a:ext cx="457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(d)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0C0787-BA3C-4A29-D5E3-1FA77F51ABE2}"/>
              </a:ext>
            </a:extLst>
          </p:cNvPr>
          <p:cNvGrpSpPr/>
          <p:nvPr/>
        </p:nvGrpSpPr>
        <p:grpSpPr>
          <a:xfrm>
            <a:off x="3633754" y="813438"/>
            <a:ext cx="4672698" cy="5585191"/>
            <a:chOff x="636311" y="267292"/>
            <a:chExt cx="5164996" cy="61464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16BBC1-11F9-CAA8-5611-0611D3027D17}"/>
                </a:ext>
              </a:extLst>
            </p:cNvPr>
            <p:cNvGrpSpPr/>
            <p:nvPr/>
          </p:nvGrpSpPr>
          <p:grpSpPr>
            <a:xfrm>
              <a:off x="636311" y="267292"/>
              <a:ext cx="5164996" cy="6146464"/>
              <a:chOff x="636311" y="267292"/>
              <a:chExt cx="5164996" cy="614646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4485AA0-5AFB-8330-8684-F33218A04410}"/>
                  </a:ext>
                </a:extLst>
              </p:cNvPr>
              <p:cNvGrpSpPr/>
              <p:nvPr/>
            </p:nvGrpSpPr>
            <p:grpSpPr>
              <a:xfrm>
                <a:off x="636311" y="267292"/>
                <a:ext cx="5154469" cy="2291391"/>
                <a:chOff x="672886" y="109961"/>
                <a:chExt cx="5154469" cy="2291391"/>
              </a:xfrm>
            </p:grpSpPr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B0959D63-5905-6E1D-A12E-83AD1E43E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672886" y="419443"/>
                  <a:ext cx="2027135" cy="1978155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CB273D5A-16A5-9183-7681-273D674F82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/>
              </p:blipFill>
              <p:spPr>
                <a:xfrm>
                  <a:off x="2468843" y="109961"/>
                  <a:ext cx="1920363" cy="2290147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158F52B0-3BFF-888E-3347-EFE874718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/>
              </p:blipFill>
              <p:spPr>
                <a:xfrm>
                  <a:off x="4167340" y="412813"/>
                  <a:ext cx="1660015" cy="1988539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7A0F919-288E-99E4-FA65-9982E0D3CC3A}"/>
                  </a:ext>
                </a:extLst>
              </p:cNvPr>
              <p:cNvGrpSpPr/>
              <p:nvPr/>
            </p:nvGrpSpPr>
            <p:grpSpPr>
              <a:xfrm>
                <a:off x="669842" y="2594687"/>
                <a:ext cx="5116152" cy="1794769"/>
                <a:chOff x="706417" y="510595"/>
                <a:chExt cx="5116152" cy="1794769"/>
              </a:xfrm>
            </p:grpSpPr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76095533-2298-B570-4B78-9AF7D34CA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706417" y="513652"/>
                  <a:ext cx="1993604" cy="1791710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FC3F9EFA-6369-924C-A19E-B8DAE5E8CB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2617260" y="511840"/>
                  <a:ext cx="1660015" cy="1793524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AB42C249-6A6F-BC6C-4805-B10BB6784A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4197077" y="510595"/>
                  <a:ext cx="1625492" cy="1793671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6162F30-1924-8BC4-6A86-7C8FB0E4C22C}"/>
                  </a:ext>
                </a:extLst>
              </p:cNvPr>
              <p:cNvGrpSpPr/>
              <p:nvPr/>
            </p:nvGrpSpPr>
            <p:grpSpPr>
              <a:xfrm>
                <a:off x="653796" y="4386140"/>
                <a:ext cx="5147511" cy="2027616"/>
                <a:chOff x="691865" y="375769"/>
                <a:chExt cx="5147511" cy="2027616"/>
              </a:xfrm>
            </p:grpSpPr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4C5828EF-EF3C-05FD-8687-7B015DBF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/>
                <a:stretch/>
              </p:blipFill>
              <p:spPr>
                <a:xfrm>
                  <a:off x="691865" y="377348"/>
                  <a:ext cx="2027134" cy="2021195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C2644E51-4AB6-114C-E73C-94DD2EBAD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/>
                <a:stretch/>
              </p:blipFill>
              <p:spPr>
                <a:xfrm>
                  <a:off x="2621972" y="375827"/>
                  <a:ext cx="1662536" cy="2027558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83A691D5-1F2F-0CF8-83B7-F0FC3DFDFE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/>
                <a:stretch/>
              </p:blipFill>
              <p:spPr>
                <a:xfrm>
                  <a:off x="4200778" y="375769"/>
                  <a:ext cx="1638598" cy="20275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CEF026-0492-2264-5A8F-47798F0AA619}"/>
                </a:ext>
              </a:extLst>
            </p:cNvPr>
            <p:cNvGrpSpPr/>
            <p:nvPr/>
          </p:nvGrpSpPr>
          <p:grpSpPr>
            <a:xfrm>
              <a:off x="1076572" y="723905"/>
              <a:ext cx="3530362" cy="303197"/>
              <a:chOff x="1076572" y="723905"/>
              <a:chExt cx="3530362" cy="30319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AE635-12AB-2FCF-AE47-679AEC61CB8F}"/>
                  </a:ext>
                </a:extLst>
              </p:cNvPr>
              <p:cNvSpPr txBox="1"/>
              <p:nvPr/>
            </p:nvSpPr>
            <p:spPr>
              <a:xfrm>
                <a:off x="1076572" y="734714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(a)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9282399-7EAB-7DDD-C15E-543F82B6CAD1}"/>
                  </a:ext>
                </a:extLst>
              </p:cNvPr>
              <p:cNvSpPr txBox="1"/>
              <p:nvPr/>
            </p:nvSpPr>
            <p:spPr>
              <a:xfrm>
                <a:off x="2612076" y="729930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(b)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1C80526-F3BE-A5F1-2348-E6D408D2629E}"/>
                  </a:ext>
                </a:extLst>
              </p:cNvPr>
              <p:cNvSpPr txBox="1"/>
              <p:nvPr/>
            </p:nvSpPr>
            <p:spPr>
              <a:xfrm>
                <a:off x="4151309" y="723905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(c)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4449362-740C-4C5F-49EF-0CA89EE9A87B}"/>
                      </a:ext>
                    </a:extLst>
                  </p:cNvPr>
                  <p:cNvSpPr txBox="1"/>
                  <p:nvPr/>
                </p:nvSpPr>
                <p:spPr>
                  <a:xfrm>
                    <a:off x="1356763" y="729447"/>
                    <a:ext cx="1335852" cy="291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cm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4449362-740C-4C5F-49EF-0CA89EE9A8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6763" y="729447"/>
                    <a:ext cx="1335852" cy="29169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2E1CDA-32F2-2E22-AF84-FD4DA010EE44}"/>
                </a:ext>
              </a:extLst>
            </p:cNvPr>
            <p:cNvGrpSpPr/>
            <p:nvPr/>
          </p:nvGrpSpPr>
          <p:grpSpPr>
            <a:xfrm>
              <a:off x="1080116" y="2589300"/>
              <a:ext cx="3563871" cy="332346"/>
              <a:chOff x="1076572" y="664814"/>
              <a:chExt cx="3563871" cy="3323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1622A7B-E84A-FBE1-38F0-14CD59AC2411}"/>
                  </a:ext>
                </a:extLst>
              </p:cNvPr>
              <p:cNvSpPr txBox="1"/>
              <p:nvPr/>
            </p:nvSpPr>
            <p:spPr>
              <a:xfrm>
                <a:off x="1076572" y="667740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(d)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F92DBA-96E3-2D4A-1545-D868C67F6376}"/>
                  </a:ext>
                </a:extLst>
              </p:cNvPr>
              <p:cNvSpPr txBox="1"/>
              <p:nvPr/>
            </p:nvSpPr>
            <p:spPr>
              <a:xfrm>
                <a:off x="2636011" y="701227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(e)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5E599CD-F67C-DD02-E815-1AAEA6CCFEA9}"/>
                  </a:ext>
                </a:extLst>
              </p:cNvPr>
              <p:cNvSpPr txBox="1"/>
              <p:nvPr/>
            </p:nvSpPr>
            <p:spPr>
              <a:xfrm>
                <a:off x="4184818" y="704772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(f)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7B3C451A-9DF4-A1B7-CFCB-6687F4B97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839" y="664814"/>
                    <a:ext cx="1359063" cy="291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cm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7B3C451A-9DF4-A1B7-CFCB-6687F4B977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0839" y="664814"/>
                    <a:ext cx="1359063" cy="29169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1071CF4-1705-78C5-9640-269CA19DFF73}"/>
                </a:ext>
              </a:extLst>
            </p:cNvPr>
            <p:cNvGrpSpPr/>
            <p:nvPr/>
          </p:nvGrpSpPr>
          <p:grpSpPr>
            <a:xfrm>
              <a:off x="1077129" y="4392508"/>
              <a:ext cx="3559084" cy="305502"/>
              <a:chOff x="1119655" y="557705"/>
              <a:chExt cx="3559084" cy="30550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193A856-0316-3B10-109E-38CADB586006}"/>
                  </a:ext>
                </a:extLst>
              </p:cNvPr>
              <p:cNvSpPr txBox="1"/>
              <p:nvPr/>
            </p:nvSpPr>
            <p:spPr>
              <a:xfrm>
                <a:off x="1119655" y="557705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(g)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FFDA1-2E93-0494-1310-507A41ABD5B7}"/>
                  </a:ext>
                </a:extLst>
              </p:cNvPr>
              <p:cNvSpPr txBox="1"/>
              <p:nvPr/>
            </p:nvSpPr>
            <p:spPr>
              <a:xfrm>
                <a:off x="2650372" y="562498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(h)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9F19870-7C6D-16BA-9D16-6258E00ED218}"/>
                  </a:ext>
                </a:extLst>
              </p:cNvPr>
              <p:cNvSpPr txBox="1"/>
              <p:nvPr/>
            </p:nvSpPr>
            <p:spPr>
              <a:xfrm>
                <a:off x="4223114" y="570819"/>
                <a:ext cx="4556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(</a:t>
                </a:r>
                <a:r>
                  <a:rPr lang="en-US" sz="1300" dirty="0" err="1"/>
                  <a:t>i</a:t>
                </a:r>
                <a:r>
                  <a:rPr lang="en-US" sz="1300" dirty="0"/>
                  <a:t>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BC1EDC8-168D-A4DA-2DB8-D94ED3EA8D7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4269" y="567284"/>
                    <a:ext cx="1351701" cy="291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500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cm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BC1EDC8-168D-A4DA-2DB8-D94ED3EA8D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4269" y="567284"/>
                    <a:ext cx="1351701" cy="29169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D438FB2-46FB-6729-42CB-DDBCCE8D8434}"/>
              </a:ext>
            </a:extLst>
          </p:cNvPr>
          <p:cNvGrpSpPr/>
          <p:nvPr/>
        </p:nvGrpSpPr>
        <p:grpSpPr>
          <a:xfrm>
            <a:off x="83319" y="1088635"/>
            <a:ext cx="3448831" cy="5167657"/>
            <a:chOff x="83319" y="1088635"/>
            <a:chExt cx="3448831" cy="5167657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A939C2D-889F-9E45-22D1-7F1C6F181947}"/>
                </a:ext>
              </a:extLst>
            </p:cNvPr>
            <p:cNvGrpSpPr/>
            <p:nvPr/>
          </p:nvGrpSpPr>
          <p:grpSpPr>
            <a:xfrm>
              <a:off x="83319" y="1088635"/>
              <a:ext cx="3440922" cy="2586869"/>
              <a:chOff x="83319" y="1088635"/>
              <a:chExt cx="3440922" cy="2586869"/>
            </a:xfrm>
          </p:grpSpPr>
          <p:pic>
            <p:nvPicPr>
              <p:cNvPr id="118" name="Picture 117" descr="Icon&#10;&#10;Description automatically generated">
                <a:extLst>
                  <a:ext uri="{FF2B5EF4-FFF2-40B4-BE49-F238E27FC236}">
                    <a16:creationId xmlns:a16="http://schemas.microsoft.com/office/drawing/2014/main" id="{77978E43-C92C-BB1E-700A-3C29EB156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319" y="1088635"/>
                <a:ext cx="3440922" cy="2586869"/>
              </a:xfrm>
              <a:prstGeom prst="rect">
                <a:avLst/>
              </a:prstGeom>
            </p:spPr>
          </p:pic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ECA4640-4E97-17F1-CE00-1A04E8E9B5D4}"/>
                  </a:ext>
                </a:extLst>
              </p:cNvPr>
              <p:cNvSpPr/>
              <p:nvPr/>
            </p:nvSpPr>
            <p:spPr>
              <a:xfrm>
                <a:off x="83319" y="1113489"/>
                <a:ext cx="473899" cy="21086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8DF74E0-6D89-6491-D9D4-4CA7D493804B}"/>
                  </a:ext>
                </a:extLst>
              </p:cNvPr>
              <p:cNvSpPr txBox="1"/>
              <p:nvPr/>
            </p:nvSpPr>
            <p:spPr>
              <a:xfrm rot="16200000">
                <a:off x="-259406" y="1957420"/>
                <a:ext cx="12085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oudy Old Style" panose="02020502050305020303" pitchFamily="18" charset="77"/>
                  </a:rPr>
                  <a:t>Absorption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A95329D-2C11-124B-823A-A599B6D2EC77}"/>
                </a:ext>
              </a:extLst>
            </p:cNvPr>
            <p:cNvGrpSpPr/>
            <p:nvPr/>
          </p:nvGrpSpPr>
          <p:grpSpPr>
            <a:xfrm>
              <a:off x="175579" y="3669423"/>
              <a:ext cx="3356571" cy="2586869"/>
              <a:chOff x="175579" y="3669423"/>
              <a:chExt cx="3356571" cy="2586869"/>
            </a:xfrm>
          </p:grpSpPr>
          <p:pic>
            <p:nvPicPr>
              <p:cNvPr id="119" name="Picture 118" descr="Icon&#10;&#10;Description automatically generated">
                <a:extLst>
                  <a:ext uri="{FF2B5EF4-FFF2-40B4-BE49-F238E27FC236}">
                    <a16:creationId xmlns:a16="http://schemas.microsoft.com/office/drawing/2014/main" id="{ECBD89A3-69DB-5B1F-09D4-D9FEF29C0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4134" y="3669423"/>
                <a:ext cx="3018016" cy="2586869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CE4F98F-83EF-32F1-E08A-6DAFB09DE2A6}"/>
                  </a:ext>
                </a:extLst>
              </p:cNvPr>
              <p:cNvSpPr txBox="1"/>
              <p:nvPr/>
            </p:nvSpPr>
            <p:spPr>
              <a:xfrm rot="16200000">
                <a:off x="-259407" y="4519435"/>
                <a:ext cx="12085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oudy Old Style" panose="02020502050305020303" pitchFamily="18" charset="77"/>
                  </a:rPr>
                  <a:t>Absorption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84A4A6D-8815-8BB4-6E33-A1B0252ABF75}"/>
              </a:ext>
            </a:extLst>
          </p:cNvPr>
          <p:cNvSpPr txBox="1"/>
          <p:nvPr/>
        </p:nvSpPr>
        <p:spPr>
          <a:xfrm>
            <a:off x="4584700" y="6488668"/>
            <a:ext cx="3269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u="none" strike="noStrike" dirty="0">
                <a:solidFill>
                  <a:srgbClr val="000000"/>
                </a:solidFill>
                <a:effectLst/>
                <a:latin typeface="Goudy Old Style" panose="02020502050305020303" pitchFamily="18" charset="77"/>
              </a:rPr>
              <a:t>J. </a:t>
            </a:r>
            <a:r>
              <a:rPr lang="en-US" i="1" dirty="0">
                <a:solidFill>
                  <a:srgbClr val="000000"/>
                </a:solidFill>
                <a:latin typeface="Goudy Old Style" panose="02020502050305020303" pitchFamily="18" charset="77"/>
              </a:rPr>
              <a:t>Chem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Goudy Old Style" panose="02020502050305020303" pitchFamily="18" charset="77"/>
              </a:rPr>
              <a:t>. Phys.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oudy Old Style" panose="02020502050305020303" pitchFamily="18" charset="77"/>
              </a:rPr>
              <a:t> 159, 094102 (2023)</a:t>
            </a:r>
            <a:endParaRPr lang="en-US" dirty="0">
              <a:latin typeface="Goudy Old Style" panose="0202050205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82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113</Words>
  <Application>Microsoft Macintosh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Cambria Math</vt:lpstr>
      <vt:lpstr>Goudy Old Style</vt:lpstr>
      <vt:lpstr>Times New Roman</vt:lpstr>
      <vt:lpstr>Office Theme</vt:lpstr>
      <vt:lpstr>PowerPoint Presentation</vt:lpstr>
      <vt:lpstr>𝓛-PLDM Spectroscopy</vt:lpstr>
      <vt:lpstr>Spectra of molecules in Cavity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Mondal, Mohammad Elious</dc:creator>
  <cp:lastModifiedBy>Mondal, Mohammad Elious</cp:lastModifiedBy>
  <cp:revision>8</cp:revision>
  <dcterms:created xsi:type="dcterms:W3CDTF">2024-02-16T16:24:42Z</dcterms:created>
  <dcterms:modified xsi:type="dcterms:W3CDTF">2024-03-11T17:18:05Z</dcterms:modified>
</cp:coreProperties>
</file>