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309" r:id="rId9"/>
    <p:sldId id="311" r:id="rId10"/>
    <p:sldId id="310" r:id="rId11"/>
    <p:sldId id="312" r:id="rId1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p:restoredTop sz="94769"/>
  </p:normalViewPr>
  <p:slideViewPr>
    <p:cSldViewPr snapToGrid="0">
      <p:cViewPr varScale="1">
        <p:scale>
          <a:sx n="128" d="100"/>
          <a:sy n="128" d="100"/>
        </p:scale>
        <p:origin x="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3"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4" name="PlaceHolder 4"/>
          <p:cNvSpPr>
            <a:spLocks noGrp="1"/>
          </p:cNvSpPr>
          <p:nvPr>
            <p:ph type="dt" idx="4"/>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934464C7-D0C3-4EB7-BE55-CC6A654D9DBB}"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noRot="1" noChangeAspect="1"/>
          </p:cNvSpPr>
          <p:nvPr>
            <p:ph type="sldImg"/>
          </p:nvPr>
        </p:nvSpPr>
        <p:spPr>
          <a:xfrm>
            <a:off x="533520" y="764280"/>
            <a:ext cx="6704640" cy="3771360"/>
          </a:xfrm>
          <a:prstGeom prst="rect">
            <a:avLst/>
          </a:prstGeom>
          <a:ln w="0">
            <a:noFill/>
          </a:ln>
        </p:spPr>
      </p:sp>
      <p:sp>
        <p:nvSpPr>
          <p:cNvPr id="68" name="PlaceHolder 2"/>
          <p:cNvSpPr>
            <a:spLocks noGrp="1"/>
          </p:cNvSpPr>
          <p:nvPr>
            <p:ph type="body"/>
          </p:nvPr>
        </p:nvSpPr>
        <p:spPr>
          <a:xfrm>
            <a:off x="685800" y="4777560"/>
            <a:ext cx="6217560" cy="4525920"/>
          </a:xfrm>
          <a:prstGeom prst="rect">
            <a:avLst/>
          </a:prstGeom>
          <a:noFill/>
          <a:ln w="0">
            <a:noFill/>
          </a:ln>
        </p:spPr>
        <p:txBody>
          <a:bodyPr lIns="0" tIns="0" rIns="0" bIns="0" anchor="t">
            <a:noAutofit/>
          </a:bodyPr>
          <a:lstStyle/>
          <a:p>
            <a:r>
              <a:rPr lang="en-US" sz="1600" b="0" strike="noStrike" spc="-1">
                <a:latin typeface="Arial"/>
              </a:rPr>
              <a:t>Dicke considered N two-level atoms that are initially prepared in their excited state. At a given time, one of the atoms decays by emitting a photon. This induces a chain reaction that leads to the decay of all the N atoms and the emission of N photons in free space. Dicke explained that if all the atoms are trapped within a fraction of a wavelength, the photons emitted will be indistinguishable. In this case, the emission processes will interfere constructively, giving rise to an electromagnetic field with amplitude proportional to N. </a:t>
            </a:r>
          </a:p>
          <a:p>
            <a:endParaRPr lang="en-US" sz="1600" b="0" strike="noStrike" spc="-1">
              <a:latin typeface="Arial"/>
            </a:endParaRPr>
          </a:p>
          <a:p>
            <a:r>
              <a:rPr lang="en-US" sz="1600" b="0" strike="noStrike" spc="-1">
                <a:latin typeface="Arial"/>
              </a:rPr>
              <a:t>This notation simplifies the numerical study of the model because it involves a single spin-S with S&lt; N/2, whose Hilbert space has size  2S+1, rather than N spin-1/2, whose Hilbert space has size  2^N.</a:t>
            </a:r>
          </a:p>
          <a:p>
            <a:endParaRPr lang="en-US" sz="1600" b="0" strike="noStrike" spc="-1">
              <a:latin typeface="Arial"/>
            </a:endParaRPr>
          </a:p>
          <a:p>
            <a:r>
              <a:rPr lang="en-US" sz="1600" b="0" strike="noStrike" spc="-1">
                <a:latin typeface="Arial"/>
              </a:rPr>
              <a:t>Dicke model has a global symmetry. Parity belongs to Z2 group as applying parity twice returns to same hamiltonian. This symmetry arises due to conservation of the parity of the total number of excitations.</a:t>
            </a:r>
          </a:p>
          <a:p>
            <a:endParaRPr lang="en-US" sz="1600" b="0" strike="noStrike" spc="-1">
              <a:latin typeface="Arial"/>
            </a:endParaRPr>
          </a:p>
          <a:p>
            <a:r>
              <a:rPr lang="en-US" sz="1600" b="0" strike="noStrike" spc="-1">
                <a:latin typeface="Arial"/>
              </a:rPr>
              <a:t>Above a critical value of lambda, Dicke model goes into supperadiant phase transition.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noRot="1" noChangeAspect="1"/>
          </p:cNvSpPr>
          <p:nvPr>
            <p:ph type="sldImg"/>
          </p:nvPr>
        </p:nvSpPr>
        <p:spPr>
          <a:xfrm>
            <a:off x="533520" y="764280"/>
            <a:ext cx="6704640" cy="3771360"/>
          </a:xfrm>
          <a:prstGeom prst="rect">
            <a:avLst/>
          </a:prstGeom>
          <a:ln w="0">
            <a:noFill/>
          </a:ln>
        </p:spPr>
      </p:sp>
      <p:sp>
        <p:nvSpPr>
          <p:cNvPr id="70"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 In a BEC, the atoms are delocalized, and the phase of the scattered light is random. In this situation, the scattered photons are incoherent and their number does not grow with N. In contrast, in the self-organized state, all atoms emit photons coherently, giving rise to a superradiant phase, where the number of photons is proportional to 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A82A1BB-B169-4A20-9A10-CBA47ACFF6DB}"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1623366-F3E2-4F66-8766-A110B0F6E62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1BEC26B1-61F0-4204-B231-4E2C732DF42D}"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F0A07D82-124B-47B5-BB80-EE6D4A04FD77}"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cSld name="带题注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3" y="0"/>
            <a:ext cx="3848279" cy="56705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532033" y="650223"/>
            <a:ext cx="2908405" cy="1731407"/>
          </a:xfrm>
        </p:spPr>
        <p:txBody>
          <a:bodyPr rtlCol="0" anchor="b">
            <a:normAutofit/>
          </a:bodyPr>
          <a:lstStyle>
            <a:lvl1pPr>
              <a:lnSpc>
                <a:spcPct val="90000"/>
              </a:lnSpc>
              <a:defRPr sz="2976" b="0">
                <a:solidFill>
                  <a:srgbClr val="FFFFFF"/>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513613" y="672065"/>
            <a:ext cx="4901691" cy="4377980"/>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532032" y="2516152"/>
            <a:ext cx="2908405" cy="2533892"/>
          </a:xfrm>
        </p:spPr>
        <p:txBody>
          <a:bodyPr lIns="91440" rIns="91440" rtlCol="0">
            <a:normAutofit/>
          </a:bodyPr>
          <a:lstStyle>
            <a:lvl1pPr marL="0" indent="0">
              <a:buNone/>
              <a:defRPr sz="1488">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rtl="0"/>
            <a:r>
              <a:rPr lang="zh-CN" altLang="en-US" noProof="0"/>
              <a:t>单击此处编辑母版文本样式</a:t>
            </a:r>
          </a:p>
        </p:txBody>
      </p:sp>
      <p:sp>
        <p:nvSpPr>
          <p:cNvPr id="5" name="日期占位符 4"/>
          <p:cNvSpPr>
            <a:spLocks noGrp="1"/>
          </p:cNvSpPr>
          <p:nvPr>
            <p:ph type="dt" sz="half" idx="10"/>
          </p:nvPr>
        </p:nvSpPr>
        <p:spPr>
          <a:xfrm>
            <a:off x="532031" y="5330318"/>
            <a:ext cx="2908406" cy="301904"/>
          </a:xfrm>
        </p:spPr>
        <p:txBody>
          <a:bodyPr rtlCol="0"/>
          <a:lstStyle>
            <a:lvl1pPr algn="l">
              <a:defRPr/>
            </a:lvl1pPr>
          </a:lstStyle>
          <a:p>
            <a:pPr rtl="0"/>
            <a:fld id="{605695C5-85A1-44DB-9C6D-2F3D6204D345}" type="datetime1">
              <a:rPr lang="zh-CN" altLang="en-US" noProof="0" smtClean="0"/>
              <a:t>2023/3/23</a:t>
            </a:fld>
            <a:endParaRPr lang="zh-CN" altLang="en-US" noProof="0" dirty="0"/>
          </a:p>
        </p:txBody>
      </p:sp>
      <p:sp>
        <p:nvSpPr>
          <p:cNvPr id="6" name="页脚占位符 5"/>
          <p:cNvSpPr>
            <a:spLocks noGrp="1"/>
          </p:cNvSpPr>
          <p:nvPr>
            <p:ph type="ftr" sz="quarter" idx="11"/>
          </p:nvPr>
        </p:nvSpPr>
        <p:spPr>
          <a:xfrm>
            <a:off x="4513613" y="5330318"/>
            <a:ext cx="4410289" cy="301904"/>
          </a:xfrm>
        </p:spPr>
        <p:txBody>
          <a:bodyPr rtlCol="0"/>
          <a:lstStyle>
            <a:lvl1pPr algn="l">
              <a:defRPr>
                <a:solidFill>
                  <a:schemeClr val="tx2"/>
                </a:solidFill>
              </a:defRPr>
            </a:lvl1pPr>
          </a:lstStyle>
          <a:p>
            <a:pPr rtl="0"/>
            <a:endParaRPr lang="zh-CN" altLang="en-US" noProof="0"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3687650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22861A1D-D471-4C4E-BABB-70F18917C56B}" type="datetime1">
              <a:rPr lang="zh-CN" altLang="en-US" noProof="0" smtClean="0"/>
              <a:t>2023/3/23</a:t>
            </a:fld>
            <a:endParaRPr lang="zh-CN" altLang="en-US" noProof="0"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zh-CN" altLang="en-US" noProof="0"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381834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C8B9F057-EA91-4738-BFBE-3B386E41D1A9}"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3933CCF-2F50-498A-9DD8-7E959BD5395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587F773C-FB81-495D-A890-5DC9F716631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F3588D5-9B79-4599-BF40-A4A2CCDB31A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2EBFDE6-3638-4B1B-9BC0-0DF43EF7494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46B5041-E52A-4D3D-AC96-E32D5D0CB28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DD63072-E001-4399-96BE-4C41F7171CE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E90777E-893C-46CC-854C-98850FAAD8FA}"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6"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tIns="0" rIns="0" bIns="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fld id="{A00EF662-15EB-492B-ACC4-4397DFBA8FF4}"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p:cNvPicPr/>
          <p:nvPr/>
        </p:nvPicPr>
        <p:blipFill>
          <a:blip r:embed="rId2"/>
          <a:stretch/>
        </p:blipFill>
        <p:spPr>
          <a:xfrm>
            <a:off x="180000" y="173520"/>
            <a:ext cx="9601200" cy="182880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E4FDF-227D-3053-7FA4-170BFAB0E3DC}"/>
              </a:ext>
            </a:extLst>
          </p:cNvPr>
          <p:cNvSpPr>
            <a:spLocks noGrp="1"/>
          </p:cNvSpPr>
          <p:nvPr>
            <p:ph type="title"/>
          </p:nvPr>
        </p:nvSpPr>
        <p:spPr>
          <a:xfrm>
            <a:off x="907255" y="217992"/>
            <a:ext cx="8608302" cy="1199519"/>
          </a:xfrm>
        </p:spPr>
        <p:txBody>
          <a:bodyPr>
            <a:normAutofit fontScale="90000"/>
          </a:bodyPr>
          <a:lstStyle/>
          <a:p>
            <a:r>
              <a:rPr lang="en-US" altLang="zh-CN" dirty="0"/>
              <a:t>Mapping out PT as a Phase Diagram</a:t>
            </a:r>
            <a:br>
              <a:rPr lang="en-US" altLang="zh-CN" dirty="0"/>
            </a:br>
            <a:r>
              <a:rPr lang="en-US" altLang="zh-CN" dirty="0"/>
              <a:t>:</a:t>
            </a:r>
            <a:r>
              <a:rPr lang="en-US" altLang="zh-CN" sz="2232" dirty="0"/>
              <a:t>dependence of the critical pump power on the pump–cavity detuning</a:t>
            </a:r>
            <a:endParaRPr lang="zh-CN" altLang="en-US" sz="2232" dirty="0"/>
          </a:p>
        </p:txBody>
      </p:sp>
      <p:pic>
        <p:nvPicPr>
          <p:cNvPr id="5" name="内容占位符 4">
            <a:extLst>
              <a:ext uri="{FF2B5EF4-FFF2-40B4-BE49-F238E27FC236}">
                <a16:creationId xmlns:a16="http://schemas.microsoft.com/office/drawing/2014/main" id="{B82BEAE1-3CBE-4015-1087-724AA2562B3F}"/>
              </a:ext>
            </a:extLst>
          </p:cNvPr>
          <p:cNvPicPr>
            <a:picLocks noGrp="1" noChangeAspect="1"/>
          </p:cNvPicPr>
          <p:nvPr>
            <p:ph idx="1"/>
          </p:nvPr>
        </p:nvPicPr>
        <p:blipFill>
          <a:blip r:embed="rId2"/>
          <a:stretch>
            <a:fillRect/>
          </a:stretch>
        </p:blipFill>
        <p:spPr>
          <a:xfrm>
            <a:off x="892900" y="1726800"/>
            <a:ext cx="4801076" cy="3109506"/>
          </a:xfrm>
        </p:spPr>
      </p:pic>
      <p:sp>
        <p:nvSpPr>
          <p:cNvPr id="3" name="文本框 2">
            <a:extLst>
              <a:ext uri="{FF2B5EF4-FFF2-40B4-BE49-F238E27FC236}">
                <a16:creationId xmlns:a16="http://schemas.microsoft.com/office/drawing/2014/main" id="{CA9FD496-2FCF-C688-8A45-5B2A2D091A3A}"/>
              </a:ext>
            </a:extLst>
          </p:cNvPr>
          <p:cNvSpPr txBox="1"/>
          <p:nvPr/>
        </p:nvSpPr>
        <p:spPr>
          <a:xfrm>
            <a:off x="5693976" y="1726801"/>
            <a:ext cx="4217325" cy="2000484"/>
          </a:xfrm>
          <a:prstGeom prst="rect">
            <a:avLst/>
          </a:prstGeom>
          <a:noFill/>
        </p:spPr>
        <p:txBody>
          <a:bodyPr wrap="square" rtlCol="0">
            <a:spAutoFit/>
          </a:bodyPr>
          <a:lstStyle/>
          <a:p>
            <a:pPr marL="236258" indent="-236258">
              <a:buFont typeface="Arial" panose="020B0604020202020204" pitchFamily="34" charset="0"/>
              <a:buChar char="•"/>
            </a:pPr>
            <a:r>
              <a:rPr lang="en-US" altLang="zh-CN" sz="1488" dirty="0">
                <a:solidFill>
                  <a:srgbClr val="222222"/>
                </a:solidFill>
                <a:latin typeface="Harding"/>
              </a:rPr>
              <a:t>the critical pump power scales linearly with the effective cavity frequency</a:t>
            </a:r>
          </a:p>
          <a:p>
            <a:pPr marL="614271" lvl="1" indent="-236258">
              <a:buFont typeface="Arial" panose="020B0604020202020204" pitchFamily="34" charset="0"/>
              <a:buChar char="•"/>
            </a:pPr>
            <a:r>
              <a:rPr lang="en-US" altLang="zh-CN" sz="992" dirty="0">
                <a:solidFill>
                  <a:srgbClr val="222222"/>
                </a:solidFill>
                <a:latin typeface="Harding"/>
              </a:rPr>
              <a:t>Bo denotes the spatial overlap between the cavity mode profile and the atomic density in the non-organized phase</a:t>
            </a:r>
          </a:p>
          <a:p>
            <a:pPr marL="236258" indent="-236258">
              <a:buFont typeface="Arial" panose="020B0604020202020204" pitchFamily="34" charset="0"/>
              <a:buChar char="•"/>
            </a:pPr>
            <a:r>
              <a:rPr lang="en-US" altLang="zh-CN" sz="1488" dirty="0">
                <a:solidFill>
                  <a:srgbClr val="222222"/>
                </a:solidFill>
                <a:latin typeface="Harding"/>
              </a:rPr>
              <a:t>Changes in chequerboard pattern</a:t>
            </a:r>
          </a:p>
          <a:p>
            <a:pPr marL="614271" lvl="1" indent="-236258">
              <a:buFont typeface="Arial" panose="020B0604020202020204" pitchFamily="34" charset="0"/>
              <a:buChar char="•"/>
            </a:pPr>
            <a:r>
              <a:rPr lang="en-US" altLang="zh-CN" sz="1488" dirty="0">
                <a:solidFill>
                  <a:srgbClr val="222222"/>
                </a:solidFill>
                <a:latin typeface="Harding"/>
              </a:rPr>
              <a:t>Affects the scattering rate</a:t>
            </a:r>
          </a:p>
          <a:p>
            <a:pPr marL="614271" lvl="1" indent="-236258">
              <a:buFont typeface="Arial" panose="020B0604020202020204" pitchFamily="34" charset="0"/>
              <a:buChar char="•"/>
            </a:pPr>
            <a:r>
              <a:rPr lang="en-US" altLang="zh-CN" sz="1488" dirty="0">
                <a:solidFill>
                  <a:srgbClr val="222222"/>
                </a:solidFill>
                <a:latin typeface="Harding"/>
              </a:rPr>
              <a:t>Changes the spatial overlap </a:t>
            </a:r>
          </a:p>
          <a:p>
            <a:pPr marL="614271" lvl="1" indent="-236258">
              <a:buFont typeface="Arial" panose="020B0604020202020204" pitchFamily="34" charset="0"/>
              <a:buChar char="•"/>
            </a:pPr>
            <a:r>
              <a:rPr lang="en-US" altLang="zh-CN" sz="1488" dirty="0">
                <a:solidFill>
                  <a:srgbClr val="222222"/>
                </a:solidFill>
                <a:latin typeface="Harding"/>
              </a:rPr>
              <a:t>dynamically shifts the cavity resonance</a:t>
            </a:r>
          </a:p>
          <a:p>
            <a:pPr marL="236258" indent="-236258">
              <a:buFont typeface="Arial" panose="020B0604020202020204" pitchFamily="34" charset="0"/>
              <a:buChar char="•"/>
            </a:pPr>
            <a:endParaRPr lang="zh-CN" altLang="en-US" sz="1488" dirty="0"/>
          </a:p>
        </p:txBody>
      </p:sp>
      <p:pic>
        <p:nvPicPr>
          <p:cNvPr id="6" name="图片 5">
            <a:extLst>
              <a:ext uri="{FF2B5EF4-FFF2-40B4-BE49-F238E27FC236}">
                <a16:creationId xmlns:a16="http://schemas.microsoft.com/office/drawing/2014/main" id="{BFA65392-34CC-122B-AF31-686B250F5007}"/>
              </a:ext>
            </a:extLst>
          </p:cNvPr>
          <p:cNvPicPr>
            <a:picLocks noChangeAspect="1"/>
          </p:cNvPicPr>
          <p:nvPr/>
        </p:nvPicPr>
        <p:blipFill>
          <a:blip r:embed="rId3"/>
          <a:stretch>
            <a:fillRect/>
          </a:stretch>
        </p:blipFill>
        <p:spPr>
          <a:xfrm>
            <a:off x="8375582" y="1994001"/>
            <a:ext cx="1086817" cy="249737"/>
          </a:xfrm>
          <a:prstGeom prst="rect">
            <a:avLst/>
          </a:prstGeom>
        </p:spPr>
      </p:pic>
      <p:sp>
        <p:nvSpPr>
          <p:cNvPr id="7" name="文本框 6">
            <a:extLst>
              <a:ext uri="{FF2B5EF4-FFF2-40B4-BE49-F238E27FC236}">
                <a16:creationId xmlns:a16="http://schemas.microsoft.com/office/drawing/2014/main" id="{EFBFC93A-1F8B-0F91-30BF-6131C6C84DF0}"/>
              </a:ext>
            </a:extLst>
          </p:cNvPr>
          <p:cNvSpPr txBox="1"/>
          <p:nvPr/>
        </p:nvSpPr>
        <p:spPr>
          <a:xfrm>
            <a:off x="1275829" y="4852715"/>
            <a:ext cx="7406195" cy="397673"/>
          </a:xfrm>
          <a:prstGeom prst="rect">
            <a:avLst/>
          </a:prstGeom>
          <a:noFill/>
        </p:spPr>
        <p:txBody>
          <a:bodyPr wrap="none" rtlCol="0">
            <a:spAutoFit/>
          </a:bodyPr>
          <a:lstStyle/>
          <a:p>
            <a:r>
              <a:rPr lang="en-US" altLang="zh-CN" sz="992" dirty="0">
                <a:solidFill>
                  <a:srgbClr val="222222"/>
                </a:solidFill>
                <a:latin typeface="Harding"/>
              </a:rPr>
              <a:t>For </a:t>
            </a:r>
            <a:r>
              <a:rPr lang="en-US" altLang="zh-CN" sz="992" i="1" dirty="0">
                <a:solidFill>
                  <a:srgbClr val="222222"/>
                </a:solidFill>
                <a:latin typeface="Harding"/>
              </a:rPr>
              <a:t>ω</a:t>
            </a:r>
            <a:r>
              <a:rPr lang="en-US" altLang="zh-CN" sz="992" dirty="0">
                <a:solidFill>
                  <a:srgbClr val="222222"/>
                </a:solidFill>
                <a:latin typeface="Harding"/>
              </a:rPr>
              <a:t> &lt; 0, the critical coupling strength has no real solution.</a:t>
            </a:r>
          </a:p>
          <a:p>
            <a:r>
              <a:rPr lang="en-US" altLang="zh-CN" sz="992" dirty="0">
                <a:solidFill>
                  <a:srgbClr val="222222"/>
                </a:solidFill>
                <a:latin typeface="Harding"/>
              </a:rPr>
              <a:t>no light scattering is observed if the pump–cavity detuning is larger than the dispersive shifted cavity resonance at U_0B_0 = -2π × 3.5 MHz</a:t>
            </a:r>
          </a:p>
        </p:txBody>
      </p:sp>
    </p:spTree>
    <p:extLst>
      <p:ext uri="{BB962C8B-B14F-4D97-AF65-F5344CB8AC3E}">
        <p14:creationId xmlns:p14="http://schemas.microsoft.com/office/powerpoint/2010/main" val="98652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A290C-DB5F-A1BB-5191-5098DBD0A831}"/>
              </a:ext>
            </a:extLst>
          </p:cNvPr>
          <p:cNvSpPr>
            <a:spLocks noGrp="1"/>
          </p:cNvSpPr>
          <p:nvPr>
            <p:ph type="title"/>
          </p:nvPr>
        </p:nvSpPr>
        <p:spPr/>
        <p:txBody>
          <a:bodyPr/>
          <a:lstStyle/>
          <a:p>
            <a:r>
              <a:rPr lang="en-US" altLang="zh-CN" dirty="0"/>
              <a:t>Future </a:t>
            </a:r>
            <a:r>
              <a:rPr lang="en-US" altLang="zh-CN" dirty="0" err="1"/>
              <a:t>Remarkes</a:t>
            </a:r>
            <a:endParaRPr lang="zh-CN" altLang="en-US" dirty="0"/>
          </a:p>
        </p:txBody>
      </p:sp>
      <p:sp>
        <p:nvSpPr>
          <p:cNvPr id="3" name="内容占位符 2">
            <a:extLst>
              <a:ext uri="{FF2B5EF4-FFF2-40B4-BE49-F238E27FC236}">
                <a16:creationId xmlns:a16="http://schemas.microsoft.com/office/drawing/2014/main" id="{EA861D5C-E476-3907-DDBA-5A11DC2E58CC}"/>
              </a:ext>
            </a:extLst>
          </p:cNvPr>
          <p:cNvSpPr>
            <a:spLocks noGrp="1"/>
          </p:cNvSpPr>
          <p:nvPr>
            <p:ph idx="1"/>
          </p:nvPr>
        </p:nvSpPr>
        <p:spPr>
          <a:xfrm>
            <a:off x="907256" y="1760929"/>
            <a:ext cx="8316516" cy="3109591"/>
          </a:xfrm>
        </p:spPr>
        <p:txBody>
          <a:bodyPr>
            <a:normAutofit fontScale="85000" lnSpcReduction="20000"/>
          </a:bodyPr>
          <a:lstStyle/>
          <a:p>
            <a:pPr marL="378013" indent="-378013">
              <a:buFont typeface="+mj-lt"/>
              <a:buAutoNum type="arabicPeriod"/>
            </a:pPr>
            <a:r>
              <a:rPr lang="en-US" altLang="zh-CN" b="0" i="0" dirty="0">
                <a:solidFill>
                  <a:srgbClr val="222222"/>
                </a:solidFill>
                <a:effectLst/>
                <a:latin typeface="Harding"/>
              </a:rPr>
              <a:t>Realizing a second-order dynamical quantum phase transition in a driven BEC coupled to the field of an ultrahigh-finesse optical cavity</a:t>
            </a:r>
          </a:p>
          <a:p>
            <a:pPr marL="378013" indent="-378013">
              <a:buFont typeface="+mj-lt"/>
              <a:buAutoNum type="arabicPeriod"/>
            </a:pPr>
            <a:r>
              <a:rPr lang="en-US" altLang="zh-CN" b="0" i="0" dirty="0">
                <a:solidFill>
                  <a:srgbClr val="222222"/>
                </a:solidFill>
                <a:effectLst/>
                <a:latin typeface="Harding"/>
              </a:rPr>
              <a:t>The steady state realized by the system spontaneously breaks an </a:t>
            </a:r>
            <a:r>
              <a:rPr lang="en-US" altLang="zh-CN" b="0" i="0" dirty="0" err="1">
                <a:solidFill>
                  <a:srgbClr val="222222"/>
                </a:solidFill>
                <a:effectLst/>
                <a:latin typeface="Harding"/>
              </a:rPr>
              <a:t>Ising</a:t>
            </a:r>
            <a:r>
              <a:rPr lang="en-US" altLang="zh-CN" b="0" i="0" dirty="0">
                <a:solidFill>
                  <a:srgbClr val="222222"/>
                </a:solidFill>
                <a:effectLst/>
                <a:latin typeface="Harding"/>
              </a:rPr>
              <a:t>-type symmetry and the superfluid atoms enter a self-organized phase</a:t>
            </a:r>
          </a:p>
          <a:p>
            <a:pPr marL="619941" lvl="1" indent="-378013">
              <a:buFont typeface="+mj-lt"/>
              <a:buAutoNum type="arabicPeriod"/>
            </a:pPr>
            <a:r>
              <a:rPr lang="en-US" altLang="zh-CN" b="0" i="0" dirty="0">
                <a:solidFill>
                  <a:srgbClr val="222222"/>
                </a:solidFill>
                <a:effectLst/>
                <a:latin typeface="Harding"/>
              </a:rPr>
              <a:t>process of self-organization is shown to be equivalent to the </a:t>
            </a:r>
            <a:r>
              <a:rPr lang="en-US" altLang="zh-CN" b="0" i="0" dirty="0" err="1">
                <a:solidFill>
                  <a:srgbClr val="222222"/>
                </a:solidFill>
                <a:effectLst/>
                <a:latin typeface="Harding"/>
              </a:rPr>
              <a:t>Dicke</a:t>
            </a:r>
            <a:r>
              <a:rPr lang="en-US" altLang="zh-CN" b="0" i="0" dirty="0">
                <a:solidFill>
                  <a:srgbClr val="222222"/>
                </a:solidFill>
                <a:effectLst/>
                <a:latin typeface="Harding"/>
              </a:rPr>
              <a:t> quantum phase transition in an open system</a:t>
            </a:r>
          </a:p>
          <a:p>
            <a:pPr marL="619941" lvl="1" indent="-378013">
              <a:buFont typeface="+mj-lt"/>
              <a:buAutoNum type="arabicPeriod"/>
            </a:pPr>
            <a:r>
              <a:rPr lang="en-US" altLang="zh-CN" b="0" i="0" dirty="0">
                <a:solidFill>
                  <a:srgbClr val="222222"/>
                </a:solidFill>
                <a:effectLst/>
                <a:latin typeface="Harding"/>
              </a:rPr>
              <a:t>possible to study the coherent dynamics of the </a:t>
            </a:r>
            <a:r>
              <a:rPr lang="en-US" altLang="zh-CN" b="0" i="0" dirty="0" err="1">
                <a:solidFill>
                  <a:srgbClr val="222222"/>
                </a:solidFill>
                <a:effectLst/>
                <a:latin typeface="Harding"/>
              </a:rPr>
              <a:t>Dicke</a:t>
            </a:r>
            <a:r>
              <a:rPr lang="en-US" altLang="zh-CN" b="0" i="0" dirty="0">
                <a:solidFill>
                  <a:srgbClr val="222222"/>
                </a:solidFill>
                <a:effectLst/>
                <a:latin typeface="Harding"/>
              </a:rPr>
              <a:t> model at the critical point</a:t>
            </a:r>
          </a:p>
          <a:p>
            <a:pPr marL="378013" indent="-378013">
              <a:buFont typeface="+mj-lt"/>
              <a:buAutoNum type="arabicPeriod"/>
            </a:pPr>
            <a:r>
              <a:rPr lang="en-US" altLang="zh-CN" dirty="0"/>
              <a:t>E</a:t>
            </a:r>
            <a:r>
              <a:rPr lang="en-US" altLang="zh-CN" b="0" i="0" dirty="0">
                <a:solidFill>
                  <a:srgbClr val="222222"/>
                </a:solidFill>
                <a:effectLst/>
                <a:latin typeface="Harding"/>
              </a:rPr>
              <a:t>xperimental access to the phase diagram of the </a:t>
            </a:r>
            <a:r>
              <a:rPr lang="en-US" altLang="zh-CN" b="0" i="0" dirty="0" err="1">
                <a:solidFill>
                  <a:srgbClr val="222222"/>
                </a:solidFill>
                <a:effectLst/>
                <a:latin typeface="Harding"/>
              </a:rPr>
              <a:t>Dicke</a:t>
            </a:r>
            <a:r>
              <a:rPr lang="en-US" altLang="zh-CN" b="0" i="0" dirty="0">
                <a:solidFill>
                  <a:srgbClr val="222222"/>
                </a:solidFill>
                <a:effectLst/>
                <a:latin typeface="Harding"/>
              </a:rPr>
              <a:t> model</a:t>
            </a:r>
            <a:endParaRPr lang="en-US" altLang="zh-CN" dirty="0"/>
          </a:p>
        </p:txBody>
      </p:sp>
    </p:spTree>
    <p:extLst>
      <p:ext uri="{BB962C8B-B14F-4D97-AF65-F5344CB8AC3E}">
        <p14:creationId xmlns:p14="http://schemas.microsoft.com/office/powerpoint/2010/main" val="127281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133920"/>
            <a:ext cx="9071640" cy="946440"/>
          </a:xfrm>
          <a:prstGeom prst="rect">
            <a:avLst/>
          </a:prstGeom>
          <a:noFill/>
          <a:ln w="0">
            <a:noFill/>
          </a:ln>
        </p:spPr>
        <p:txBody>
          <a:bodyPr lIns="0" tIns="0" rIns="0" bIns="0" anchor="ctr">
            <a:noAutofit/>
          </a:bodyPr>
          <a:lstStyle/>
          <a:p>
            <a:pPr algn="ctr">
              <a:buNone/>
            </a:pPr>
            <a:r>
              <a:rPr lang="en-US" sz="3600" b="0" strike="noStrike" spc="-1">
                <a:latin typeface="Arial"/>
              </a:rPr>
              <a:t>Dicke Model</a:t>
            </a:r>
          </a:p>
        </p:txBody>
      </p:sp>
      <p:sp>
        <p:nvSpPr>
          <p:cNvPr id="49" name="TextBox 48"/>
          <p:cNvSpPr txBox="1"/>
          <p:nvPr/>
        </p:nvSpPr>
        <p:spPr>
          <a:xfrm>
            <a:off x="335160" y="698400"/>
            <a:ext cx="8603640" cy="60228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US" sz="1800" b="0" strike="noStrike" spc="-1" dirty="0">
                <a:latin typeface="Arial"/>
              </a:rPr>
              <a:t>Describes light-matter interaction; coupling between a single-mode cavity and N two-level systems</a:t>
            </a:r>
          </a:p>
        </p:txBody>
      </p:sp>
      <p:pic>
        <p:nvPicPr>
          <p:cNvPr id="50" name="Picture 49"/>
          <p:cNvPicPr/>
          <p:nvPr/>
        </p:nvPicPr>
        <p:blipFill>
          <a:blip r:embed="rId3"/>
          <a:stretch/>
        </p:blipFill>
        <p:spPr>
          <a:xfrm>
            <a:off x="685800" y="1371600"/>
            <a:ext cx="4800600" cy="964800"/>
          </a:xfrm>
          <a:prstGeom prst="rect">
            <a:avLst/>
          </a:prstGeom>
          <a:ln w="0">
            <a:noFill/>
          </a:ln>
        </p:spPr>
      </p:pic>
      <p:pic>
        <p:nvPicPr>
          <p:cNvPr id="51" name="Picture 50"/>
          <p:cNvPicPr/>
          <p:nvPr/>
        </p:nvPicPr>
        <p:blipFill>
          <a:blip r:embed="rId4"/>
          <a:stretch/>
        </p:blipFill>
        <p:spPr>
          <a:xfrm>
            <a:off x="5943600" y="2635200"/>
            <a:ext cx="1143000" cy="698400"/>
          </a:xfrm>
          <a:prstGeom prst="rect">
            <a:avLst/>
          </a:prstGeom>
          <a:ln w="0">
            <a:noFill/>
          </a:ln>
        </p:spPr>
      </p:pic>
      <p:pic>
        <p:nvPicPr>
          <p:cNvPr id="52" name="Picture 51"/>
          <p:cNvPicPr/>
          <p:nvPr/>
        </p:nvPicPr>
        <p:blipFill>
          <a:blip r:embed="rId5"/>
          <a:stretch/>
        </p:blipFill>
        <p:spPr>
          <a:xfrm>
            <a:off x="577800" y="2527200"/>
            <a:ext cx="4114800" cy="966600"/>
          </a:xfrm>
          <a:prstGeom prst="rect">
            <a:avLst/>
          </a:prstGeom>
          <a:ln w="0">
            <a:noFill/>
          </a:ln>
        </p:spPr>
      </p:pic>
      <p:pic>
        <p:nvPicPr>
          <p:cNvPr id="53" name="Picture 52"/>
          <p:cNvPicPr/>
          <p:nvPr/>
        </p:nvPicPr>
        <p:blipFill>
          <a:blip r:embed="rId6"/>
          <a:stretch/>
        </p:blipFill>
        <p:spPr>
          <a:xfrm>
            <a:off x="613800" y="4116240"/>
            <a:ext cx="2538360" cy="828360"/>
          </a:xfrm>
          <a:prstGeom prst="rect">
            <a:avLst/>
          </a:prstGeom>
          <a:ln w="0">
            <a:noFill/>
          </a:ln>
        </p:spPr>
      </p:pic>
      <p:sp>
        <p:nvSpPr>
          <p:cNvPr id="54" name="Freeform 53"/>
          <p:cNvSpPr/>
          <p:nvPr/>
        </p:nvSpPr>
        <p:spPr>
          <a:xfrm rot="19774800">
            <a:off x="3321000" y="4271400"/>
            <a:ext cx="685800" cy="228600"/>
          </a:xfrm>
          <a:custGeom>
            <a:avLst/>
            <a:gdLst/>
            <a:ahLst/>
            <a:cxn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55" name="TextBox 54"/>
          <p:cNvSpPr txBox="1"/>
          <p:nvPr/>
        </p:nvSpPr>
        <p:spPr>
          <a:xfrm>
            <a:off x="3975120" y="3997080"/>
            <a:ext cx="3111480" cy="346320"/>
          </a:xfrm>
          <a:prstGeom prst="rect">
            <a:avLst/>
          </a:prstGeom>
          <a:noFill/>
          <a:ln w="0">
            <a:noFill/>
          </a:ln>
        </p:spPr>
        <p:txBody>
          <a:bodyPr lIns="90000" tIns="45000" rIns="90000" bIns="45000" anchor="t">
            <a:noAutofit/>
          </a:bodyPr>
          <a:lstStyle/>
          <a:p>
            <a:r>
              <a:rPr lang="en-US" sz="1800" b="0" strike="noStrike" spc="-1" dirty="0">
                <a:latin typeface="Arial"/>
              </a:rPr>
              <a:t>Symmetry preserved: normal</a:t>
            </a:r>
          </a:p>
        </p:txBody>
      </p:sp>
      <p:sp>
        <p:nvSpPr>
          <p:cNvPr id="56" name="Freeform 55"/>
          <p:cNvSpPr/>
          <p:nvPr/>
        </p:nvSpPr>
        <p:spPr>
          <a:xfrm rot="1396200">
            <a:off x="3327840" y="4674240"/>
            <a:ext cx="685800" cy="228600"/>
          </a:xfrm>
          <a:custGeom>
            <a:avLst/>
            <a:gdLst/>
            <a:ahLst/>
            <a:cxn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57" name="TextBox 56"/>
          <p:cNvSpPr txBox="1"/>
          <p:nvPr/>
        </p:nvSpPr>
        <p:spPr>
          <a:xfrm>
            <a:off x="4030920" y="4764600"/>
            <a:ext cx="3960360" cy="346320"/>
          </a:xfrm>
          <a:prstGeom prst="rect">
            <a:avLst/>
          </a:prstGeom>
          <a:noFill/>
          <a:ln w="0">
            <a:noFill/>
          </a:ln>
        </p:spPr>
        <p:txBody>
          <a:bodyPr lIns="90000" tIns="45000" rIns="90000" bIns="45000" anchor="t">
            <a:noAutofit/>
          </a:bodyPr>
          <a:lstStyle/>
          <a:p>
            <a:r>
              <a:rPr lang="en-US" sz="1800" b="0" strike="noStrike" spc="-1" dirty="0">
                <a:latin typeface="Arial"/>
              </a:rPr>
              <a:t>Spontaneously broken: </a:t>
            </a:r>
            <a:r>
              <a:rPr lang="en-US" sz="1800" b="1" i="1" strike="noStrike" spc="-1" dirty="0" err="1">
                <a:latin typeface="Arial"/>
              </a:rPr>
              <a:t>superradiant</a:t>
            </a:r>
            <a:endParaRPr lang="en-US"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216000" y="-152640"/>
            <a:ext cx="9071640" cy="946440"/>
          </a:xfrm>
          <a:prstGeom prst="rect">
            <a:avLst/>
          </a:prstGeom>
          <a:noFill/>
          <a:ln w="0">
            <a:noFill/>
          </a:ln>
        </p:spPr>
        <p:txBody>
          <a:bodyPr lIns="0" tIns="0" rIns="0" bIns="0" anchor="ctr">
            <a:noAutofit/>
          </a:bodyPr>
          <a:lstStyle/>
          <a:p>
            <a:pPr algn="ctr">
              <a:buNone/>
            </a:pPr>
            <a:r>
              <a:rPr lang="en-US" sz="3600" b="0" strike="noStrike" spc="-1">
                <a:latin typeface="Arial"/>
              </a:rPr>
              <a:t>What is BEC?</a:t>
            </a:r>
          </a:p>
        </p:txBody>
      </p:sp>
      <p:pic>
        <p:nvPicPr>
          <p:cNvPr id="59" name="Picture 58"/>
          <p:cNvPicPr/>
          <p:nvPr/>
        </p:nvPicPr>
        <p:blipFill>
          <a:blip r:embed="rId3"/>
          <a:stretch/>
        </p:blipFill>
        <p:spPr>
          <a:xfrm>
            <a:off x="59400" y="685800"/>
            <a:ext cx="4669200" cy="4806720"/>
          </a:xfrm>
          <a:prstGeom prst="rect">
            <a:avLst/>
          </a:prstGeom>
          <a:ln w="0">
            <a:noFill/>
          </a:ln>
        </p:spPr>
      </p:pic>
      <p:sp>
        <p:nvSpPr>
          <p:cNvPr id="60" name="TextBox 59"/>
          <p:cNvSpPr txBox="1"/>
          <p:nvPr/>
        </p:nvSpPr>
        <p:spPr>
          <a:xfrm>
            <a:off x="4728600" y="1371600"/>
            <a:ext cx="4927680" cy="60228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US" sz="1800" b="0" strike="noStrike" spc="-1">
                <a:latin typeface="Arial"/>
              </a:rPr>
              <a:t>State of matter in which all the atoms occupy</a:t>
            </a:r>
          </a:p>
          <a:p>
            <a:pPr marL="216000" indent="-216000">
              <a:buClr>
                <a:srgbClr val="000000"/>
              </a:buClr>
              <a:buSzPct val="45000"/>
              <a:buFont typeface="Wingdings" charset="2"/>
              <a:buChar char=""/>
            </a:pPr>
            <a:r>
              <a:rPr lang="en-US" sz="1800" b="0" strike="noStrike" spc="-1">
                <a:latin typeface="Arial"/>
              </a:rPr>
              <a:t>lowest quantum state (ground state)</a:t>
            </a:r>
          </a:p>
        </p:txBody>
      </p:sp>
      <p:sp>
        <p:nvSpPr>
          <p:cNvPr id="61" name="TextBox 60"/>
          <p:cNvSpPr txBox="1"/>
          <p:nvPr/>
        </p:nvSpPr>
        <p:spPr>
          <a:xfrm>
            <a:off x="5715000" y="3200400"/>
            <a:ext cx="180720" cy="427320"/>
          </a:xfrm>
          <a:prstGeom prst="rect">
            <a:avLst/>
          </a:prstGeom>
          <a:noFill/>
          <a:ln w="0">
            <a:noFill/>
          </a:ln>
        </p:spPr>
      </p:sp>
      <p:sp>
        <p:nvSpPr>
          <p:cNvPr id="62" name="TextBox 61"/>
          <p:cNvSpPr txBox="1"/>
          <p:nvPr/>
        </p:nvSpPr>
        <p:spPr>
          <a:xfrm>
            <a:off x="5757480" y="3418200"/>
            <a:ext cx="180720" cy="346320"/>
          </a:xfrm>
          <a:prstGeom prst="rect">
            <a:avLst/>
          </a:prstGeom>
          <a:noFill/>
          <a:ln w="0">
            <a:noFill/>
          </a:ln>
        </p:spPr>
      </p:sp>
      <p:sp>
        <p:nvSpPr>
          <p:cNvPr id="63" name="TextBox 62"/>
          <p:cNvSpPr txBox="1"/>
          <p:nvPr/>
        </p:nvSpPr>
        <p:spPr>
          <a:xfrm>
            <a:off x="5820840" y="3365280"/>
            <a:ext cx="180720" cy="346320"/>
          </a:xfrm>
          <a:prstGeom prst="rect">
            <a:avLst/>
          </a:prstGeom>
          <a:noFill/>
          <a:ln w="0">
            <a:noFill/>
          </a:ln>
        </p:spPr>
      </p:sp>
      <p:sp>
        <p:nvSpPr>
          <p:cNvPr id="64" name="TextBox 63"/>
          <p:cNvSpPr txBox="1"/>
          <p:nvPr/>
        </p:nvSpPr>
        <p:spPr>
          <a:xfrm>
            <a:off x="5820840" y="3365280"/>
            <a:ext cx="180720" cy="346320"/>
          </a:xfrm>
          <a:prstGeom prst="rect">
            <a:avLst/>
          </a:prstGeom>
          <a:noFill/>
          <a:ln w="0">
            <a:noFill/>
          </a:ln>
        </p:spPr>
      </p:sp>
      <p:sp>
        <p:nvSpPr>
          <p:cNvPr id="65" name="TextBox 64"/>
          <p:cNvSpPr txBox="1"/>
          <p:nvPr/>
        </p:nvSpPr>
        <p:spPr>
          <a:xfrm>
            <a:off x="1052280" y="5445000"/>
            <a:ext cx="1919520" cy="261000"/>
          </a:xfrm>
          <a:prstGeom prst="rect">
            <a:avLst/>
          </a:prstGeom>
          <a:noFill/>
          <a:ln w="0">
            <a:noFill/>
          </a:ln>
        </p:spPr>
        <p:txBody>
          <a:bodyPr lIns="90000" tIns="45000" rIns="90000" bIns="45000" anchor="t">
            <a:noAutofit/>
          </a:bodyPr>
          <a:lstStyle/>
          <a:p>
            <a:r>
              <a:rPr lang="en-US" sz="1200" b="0" strike="noStrike" spc="-1">
                <a:solidFill>
                  <a:srgbClr val="C9211E"/>
                </a:solidFill>
                <a:latin typeface="Arial"/>
              </a:rPr>
              <a:t>Rev. Mod. Phys. 74, 1131</a:t>
            </a:r>
            <a:endParaRPr lang="en-US" sz="1200" b="0" strike="noStrike" spc="-1">
              <a:latin typeface="Arial"/>
            </a:endParaRPr>
          </a:p>
        </p:txBody>
      </p:sp>
      <p:pic>
        <p:nvPicPr>
          <p:cNvPr id="66" name="Picture 65"/>
          <p:cNvPicPr/>
          <p:nvPr/>
        </p:nvPicPr>
        <p:blipFill>
          <a:blip r:embed="rId4"/>
          <a:stretch/>
        </p:blipFill>
        <p:spPr>
          <a:xfrm>
            <a:off x="5067720" y="3200400"/>
            <a:ext cx="4762080" cy="194292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8F94162-F2EF-9E60-8382-16417EDE5A17}"/>
              </a:ext>
            </a:extLst>
          </p:cNvPr>
          <p:cNvSpPr/>
          <p:nvPr/>
        </p:nvSpPr>
        <p:spPr>
          <a:xfrm>
            <a:off x="7613961" y="2166934"/>
            <a:ext cx="507206" cy="500062"/>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8E018DAA-8BD9-0F85-F730-7994A888D03A}"/>
              </a:ext>
            </a:extLst>
          </p:cNvPr>
          <p:cNvGrpSpPr/>
          <p:nvPr/>
        </p:nvGrpSpPr>
        <p:grpSpPr>
          <a:xfrm>
            <a:off x="6459439" y="1747844"/>
            <a:ext cx="2872971" cy="1338242"/>
            <a:chOff x="3102775" y="1731175"/>
            <a:chExt cx="2872971" cy="1338242"/>
          </a:xfrm>
        </p:grpSpPr>
        <p:grpSp>
          <p:nvGrpSpPr>
            <p:cNvPr id="40" name="Group 39">
              <a:extLst>
                <a:ext uri="{FF2B5EF4-FFF2-40B4-BE49-F238E27FC236}">
                  <a16:creationId xmlns:a16="http://schemas.microsoft.com/office/drawing/2014/main" id="{4331861B-31CA-3659-A6F2-E97F848FF48F}"/>
                </a:ext>
              </a:extLst>
            </p:cNvPr>
            <p:cNvGrpSpPr/>
            <p:nvPr/>
          </p:nvGrpSpPr>
          <p:grpSpPr>
            <a:xfrm>
              <a:off x="3102775" y="1731175"/>
              <a:ext cx="884622" cy="1338242"/>
              <a:chOff x="914400" y="2076461"/>
              <a:chExt cx="884622" cy="1338242"/>
            </a:xfrm>
          </p:grpSpPr>
          <p:sp>
            <p:nvSpPr>
              <p:cNvPr id="38" name="Rectangle 37">
                <a:extLst>
                  <a:ext uri="{FF2B5EF4-FFF2-40B4-BE49-F238E27FC236}">
                    <a16:creationId xmlns:a16="http://schemas.microsoft.com/office/drawing/2014/main" id="{BD85ACF3-D8B7-8CC4-7F0B-2C2EC8F1E07C}"/>
                  </a:ext>
                </a:extLst>
              </p:cNvPr>
              <p:cNvSpPr/>
              <p:nvPr/>
            </p:nvSpPr>
            <p:spPr>
              <a:xfrm>
                <a:off x="914400" y="2185988"/>
                <a:ext cx="242887" cy="115252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38AD44B-FE09-CDF0-EB9E-ACE8E73771C9}"/>
                  </a:ext>
                </a:extLst>
              </p:cNvPr>
              <p:cNvSpPr/>
              <p:nvPr/>
            </p:nvSpPr>
            <p:spPr>
              <a:xfrm>
                <a:off x="964410" y="2076461"/>
                <a:ext cx="834612" cy="13382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4F8B380C-6568-6250-E0F9-6222F6D2E4AD}"/>
                </a:ext>
              </a:extLst>
            </p:cNvPr>
            <p:cNvGrpSpPr/>
            <p:nvPr/>
          </p:nvGrpSpPr>
          <p:grpSpPr>
            <a:xfrm rot="10800000">
              <a:off x="5091124" y="1731175"/>
              <a:ext cx="884622" cy="1338242"/>
              <a:chOff x="914400" y="2076461"/>
              <a:chExt cx="884622" cy="1338242"/>
            </a:xfrm>
          </p:grpSpPr>
          <p:sp>
            <p:nvSpPr>
              <p:cNvPr id="59" name="Rectangle 58">
                <a:extLst>
                  <a:ext uri="{FF2B5EF4-FFF2-40B4-BE49-F238E27FC236}">
                    <a16:creationId xmlns:a16="http://schemas.microsoft.com/office/drawing/2014/main" id="{F432046C-8F99-046E-D61F-567A8C775CE7}"/>
                  </a:ext>
                </a:extLst>
              </p:cNvPr>
              <p:cNvSpPr/>
              <p:nvPr/>
            </p:nvSpPr>
            <p:spPr>
              <a:xfrm>
                <a:off x="914400" y="2185988"/>
                <a:ext cx="242887" cy="115252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F13138D-D2EB-A654-D892-ECB95A462956}"/>
                  </a:ext>
                </a:extLst>
              </p:cNvPr>
              <p:cNvSpPr/>
              <p:nvPr/>
            </p:nvSpPr>
            <p:spPr>
              <a:xfrm>
                <a:off x="964410" y="2076461"/>
                <a:ext cx="834612" cy="13382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 name="Group 60">
            <a:extLst>
              <a:ext uri="{FF2B5EF4-FFF2-40B4-BE49-F238E27FC236}">
                <a16:creationId xmlns:a16="http://schemas.microsoft.com/office/drawing/2014/main" id="{FE3ED346-FD0A-215C-809F-1585C0020669}"/>
              </a:ext>
            </a:extLst>
          </p:cNvPr>
          <p:cNvGrpSpPr/>
          <p:nvPr/>
        </p:nvGrpSpPr>
        <p:grpSpPr>
          <a:xfrm rot="5400000">
            <a:off x="7508397" y="1275353"/>
            <a:ext cx="595311" cy="2333638"/>
            <a:chOff x="6588917" y="2381243"/>
            <a:chExt cx="595311" cy="2333638"/>
          </a:xfrm>
        </p:grpSpPr>
        <p:cxnSp>
          <p:nvCxnSpPr>
            <p:cNvPr id="62" name="Straight Connector 61">
              <a:extLst>
                <a:ext uri="{FF2B5EF4-FFF2-40B4-BE49-F238E27FC236}">
                  <a16:creationId xmlns:a16="http://schemas.microsoft.com/office/drawing/2014/main" id="{B061046B-F366-A289-0B62-866A80708D68}"/>
                </a:ext>
              </a:extLst>
            </p:cNvPr>
            <p:cNvCxnSpPr/>
            <p:nvPr/>
          </p:nvCxnSpPr>
          <p:spPr>
            <a:xfrm>
              <a:off x="6593681" y="3629025"/>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E6628C2D-FEEE-578C-9752-D1FE88E308CC}"/>
                </a:ext>
              </a:extLst>
            </p:cNvPr>
            <p:cNvCxnSpPr/>
            <p:nvPr/>
          </p:nvCxnSpPr>
          <p:spPr>
            <a:xfrm>
              <a:off x="6596060" y="3781425"/>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4" name="Straight Connector 63">
              <a:extLst>
                <a:ext uri="{FF2B5EF4-FFF2-40B4-BE49-F238E27FC236}">
                  <a16:creationId xmlns:a16="http://schemas.microsoft.com/office/drawing/2014/main" id="{511B58DF-934F-ADCB-0FE8-15A90B1C81E3}"/>
                </a:ext>
              </a:extLst>
            </p:cNvPr>
            <p:cNvCxnSpPr/>
            <p:nvPr/>
          </p:nvCxnSpPr>
          <p:spPr>
            <a:xfrm>
              <a:off x="6596061" y="3938593"/>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5" name="Straight Connector 64">
              <a:extLst>
                <a:ext uri="{FF2B5EF4-FFF2-40B4-BE49-F238E27FC236}">
                  <a16:creationId xmlns:a16="http://schemas.microsoft.com/office/drawing/2014/main" id="{76A60C85-C889-261B-6D73-BDDFD837EEA6}"/>
                </a:ext>
              </a:extLst>
            </p:cNvPr>
            <p:cNvCxnSpPr/>
            <p:nvPr/>
          </p:nvCxnSpPr>
          <p:spPr>
            <a:xfrm>
              <a:off x="6598440" y="4090993"/>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F257FF8F-23AF-5DC1-4BD1-6B58B7AFCAC8}"/>
                </a:ext>
              </a:extLst>
            </p:cNvPr>
            <p:cNvCxnSpPr/>
            <p:nvPr/>
          </p:nvCxnSpPr>
          <p:spPr>
            <a:xfrm>
              <a:off x="6596060" y="4252913"/>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7" name="Straight Connector 66">
              <a:extLst>
                <a:ext uri="{FF2B5EF4-FFF2-40B4-BE49-F238E27FC236}">
                  <a16:creationId xmlns:a16="http://schemas.microsoft.com/office/drawing/2014/main" id="{7EFB40DB-03B6-2C3C-F326-F24D599D7478}"/>
                </a:ext>
              </a:extLst>
            </p:cNvPr>
            <p:cNvCxnSpPr/>
            <p:nvPr/>
          </p:nvCxnSpPr>
          <p:spPr>
            <a:xfrm>
              <a:off x="6591295" y="4405313"/>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EC69AFF9-FB9E-6EC1-B90C-C11632939FED}"/>
                </a:ext>
              </a:extLst>
            </p:cNvPr>
            <p:cNvCxnSpPr/>
            <p:nvPr/>
          </p:nvCxnSpPr>
          <p:spPr>
            <a:xfrm>
              <a:off x="6591296" y="4562481"/>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id="{545685CE-DC0E-0D07-5384-5E67DD017299}"/>
                </a:ext>
              </a:extLst>
            </p:cNvPr>
            <p:cNvCxnSpPr/>
            <p:nvPr/>
          </p:nvCxnSpPr>
          <p:spPr>
            <a:xfrm>
              <a:off x="6593675" y="4714881"/>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C43DF81A-BF53-D0BD-BF37-F2C631F4CDD1}"/>
                </a:ext>
              </a:extLst>
            </p:cNvPr>
            <p:cNvCxnSpPr/>
            <p:nvPr/>
          </p:nvCxnSpPr>
          <p:spPr>
            <a:xfrm>
              <a:off x="6588917" y="2381243"/>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1525C0F0-A1FC-2471-44B2-36CAEF4A482E}"/>
                </a:ext>
              </a:extLst>
            </p:cNvPr>
            <p:cNvCxnSpPr/>
            <p:nvPr/>
          </p:nvCxnSpPr>
          <p:spPr>
            <a:xfrm>
              <a:off x="6591296" y="2533643"/>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602BE82B-2E87-14B8-706C-C4EBE6443FBC}"/>
                </a:ext>
              </a:extLst>
            </p:cNvPr>
            <p:cNvCxnSpPr/>
            <p:nvPr/>
          </p:nvCxnSpPr>
          <p:spPr>
            <a:xfrm>
              <a:off x="6591297" y="2690811"/>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4F799A72-BE67-141C-701E-3752CB4E258A}"/>
                </a:ext>
              </a:extLst>
            </p:cNvPr>
            <p:cNvCxnSpPr/>
            <p:nvPr/>
          </p:nvCxnSpPr>
          <p:spPr>
            <a:xfrm>
              <a:off x="6593676" y="2843211"/>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4" name="Straight Connector 73">
              <a:extLst>
                <a:ext uri="{FF2B5EF4-FFF2-40B4-BE49-F238E27FC236}">
                  <a16:creationId xmlns:a16="http://schemas.microsoft.com/office/drawing/2014/main" id="{7F219BC5-213D-6066-A279-E50B8DD83BA2}"/>
                </a:ext>
              </a:extLst>
            </p:cNvPr>
            <p:cNvCxnSpPr/>
            <p:nvPr/>
          </p:nvCxnSpPr>
          <p:spPr>
            <a:xfrm>
              <a:off x="6591296" y="3005131"/>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5" name="Straight Connector 74">
              <a:extLst>
                <a:ext uri="{FF2B5EF4-FFF2-40B4-BE49-F238E27FC236}">
                  <a16:creationId xmlns:a16="http://schemas.microsoft.com/office/drawing/2014/main" id="{D43CB5AA-BA24-5E7D-9F71-F7D3305DBB1A}"/>
                </a:ext>
              </a:extLst>
            </p:cNvPr>
            <p:cNvCxnSpPr/>
            <p:nvPr/>
          </p:nvCxnSpPr>
          <p:spPr>
            <a:xfrm>
              <a:off x="6593675" y="3157531"/>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B2716F10-6917-85EC-E030-B4DD8FBDCAC8}"/>
                </a:ext>
              </a:extLst>
            </p:cNvPr>
            <p:cNvCxnSpPr/>
            <p:nvPr/>
          </p:nvCxnSpPr>
          <p:spPr>
            <a:xfrm>
              <a:off x="6593676" y="3314699"/>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7" name="Straight Connector 76">
              <a:extLst>
                <a:ext uri="{FF2B5EF4-FFF2-40B4-BE49-F238E27FC236}">
                  <a16:creationId xmlns:a16="http://schemas.microsoft.com/office/drawing/2014/main" id="{3EDC3600-F6F3-E5A5-97F1-58CB09C25BE5}"/>
                </a:ext>
              </a:extLst>
            </p:cNvPr>
            <p:cNvCxnSpPr/>
            <p:nvPr/>
          </p:nvCxnSpPr>
          <p:spPr>
            <a:xfrm>
              <a:off x="6596055" y="3467099"/>
              <a:ext cx="585788" cy="0"/>
            </a:xfrm>
            <a:prstGeom prst="line">
              <a:avLst/>
            </a:prstGeom>
            <a:ln w="28575"/>
          </p:spPr>
          <p:style>
            <a:lnRef idx="1">
              <a:schemeClr val="accent2"/>
            </a:lnRef>
            <a:fillRef idx="0">
              <a:schemeClr val="accent2"/>
            </a:fillRef>
            <a:effectRef idx="0">
              <a:schemeClr val="accent2"/>
            </a:effectRef>
            <a:fontRef idx="minor">
              <a:schemeClr val="tx1"/>
            </a:fontRef>
          </p:style>
        </p:cxnSp>
      </p:grpSp>
      <p:sp>
        <p:nvSpPr>
          <p:cNvPr id="78" name="TextBox 77">
            <a:extLst>
              <a:ext uri="{FF2B5EF4-FFF2-40B4-BE49-F238E27FC236}">
                <a16:creationId xmlns:a16="http://schemas.microsoft.com/office/drawing/2014/main" id="{9D256320-A479-6477-B6EC-7B9616311EDB}"/>
              </a:ext>
            </a:extLst>
          </p:cNvPr>
          <p:cNvSpPr txBox="1"/>
          <p:nvPr/>
        </p:nvSpPr>
        <p:spPr>
          <a:xfrm>
            <a:off x="3778504" y="78040"/>
            <a:ext cx="2960332" cy="461665"/>
          </a:xfrm>
          <a:prstGeom prst="rect">
            <a:avLst/>
          </a:prstGeom>
          <a:noFill/>
        </p:spPr>
        <p:txBody>
          <a:bodyPr wrap="square" rtlCol="0">
            <a:spAutoFit/>
          </a:bodyPr>
          <a:lstStyle/>
          <a:p>
            <a:r>
              <a:rPr lang="en-US" sz="2400" dirty="0">
                <a:latin typeface="Goudy Old Style" panose="02020502050305020303" pitchFamily="18" charset="77"/>
              </a:rPr>
              <a:t>Atom + Pump + Cavity</a:t>
            </a:r>
            <a:r>
              <a:rPr lang="en-US" dirty="0">
                <a:latin typeface="Goudy Old Style" panose="02020502050305020303" pitchFamily="18" charset="77"/>
              </a:rPr>
              <a:t> </a:t>
            </a:r>
          </a:p>
        </p:txBody>
      </p:sp>
      <p:pic>
        <p:nvPicPr>
          <p:cNvPr id="81" name="Picture 80" descr="Text&#10;&#10;Description automatically generated with medium confidence">
            <a:extLst>
              <a:ext uri="{FF2B5EF4-FFF2-40B4-BE49-F238E27FC236}">
                <a16:creationId xmlns:a16="http://schemas.microsoft.com/office/drawing/2014/main" id="{901802D4-04CC-4759-00FC-B33BBBDF1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215" y="1541661"/>
            <a:ext cx="1978371" cy="943531"/>
          </a:xfrm>
          <a:prstGeom prst="rect">
            <a:avLst/>
          </a:prstGeom>
        </p:spPr>
      </p:pic>
      <p:grpSp>
        <p:nvGrpSpPr>
          <p:cNvPr id="85" name="Group 84">
            <a:extLst>
              <a:ext uri="{FF2B5EF4-FFF2-40B4-BE49-F238E27FC236}">
                <a16:creationId xmlns:a16="http://schemas.microsoft.com/office/drawing/2014/main" id="{FA2BD07E-8F30-DBC9-5141-43C872459F21}"/>
              </a:ext>
            </a:extLst>
          </p:cNvPr>
          <p:cNvGrpSpPr/>
          <p:nvPr/>
        </p:nvGrpSpPr>
        <p:grpSpPr>
          <a:xfrm>
            <a:off x="7568452" y="1251532"/>
            <a:ext cx="595311" cy="3161214"/>
            <a:chOff x="7568452" y="1251532"/>
            <a:chExt cx="595311" cy="3161214"/>
          </a:xfrm>
        </p:grpSpPr>
        <p:grpSp>
          <p:nvGrpSpPr>
            <p:cNvPr id="20" name="Group 19">
              <a:extLst>
                <a:ext uri="{FF2B5EF4-FFF2-40B4-BE49-F238E27FC236}">
                  <a16:creationId xmlns:a16="http://schemas.microsoft.com/office/drawing/2014/main" id="{009D8AB5-B6FF-7F60-03EC-19D450C04AAF}"/>
                </a:ext>
              </a:extLst>
            </p:cNvPr>
            <p:cNvGrpSpPr/>
            <p:nvPr/>
          </p:nvGrpSpPr>
          <p:grpSpPr>
            <a:xfrm>
              <a:off x="7568452" y="1251532"/>
              <a:ext cx="595311" cy="2333638"/>
              <a:chOff x="6588917" y="2381243"/>
              <a:chExt cx="595311" cy="2333638"/>
            </a:xfrm>
          </p:grpSpPr>
          <p:cxnSp>
            <p:nvCxnSpPr>
              <p:cNvPr id="4" name="Straight Connector 3">
                <a:extLst>
                  <a:ext uri="{FF2B5EF4-FFF2-40B4-BE49-F238E27FC236}">
                    <a16:creationId xmlns:a16="http://schemas.microsoft.com/office/drawing/2014/main" id="{BEF9C07D-EBE3-9223-7CC9-C8FDB6FA6315}"/>
                  </a:ext>
                </a:extLst>
              </p:cNvPr>
              <p:cNvCxnSpPr/>
              <p:nvPr/>
            </p:nvCxnSpPr>
            <p:spPr>
              <a:xfrm>
                <a:off x="6593681" y="3629025"/>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19E1531F-5B80-27F6-73E6-06169D4EBB61}"/>
                  </a:ext>
                </a:extLst>
              </p:cNvPr>
              <p:cNvCxnSpPr/>
              <p:nvPr/>
            </p:nvCxnSpPr>
            <p:spPr>
              <a:xfrm>
                <a:off x="6596060" y="3781425"/>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298A7618-3A64-D89F-31B9-E7D26763BE1C}"/>
                  </a:ext>
                </a:extLst>
              </p:cNvPr>
              <p:cNvCxnSpPr/>
              <p:nvPr/>
            </p:nvCxnSpPr>
            <p:spPr>
              <a:xfrm>
                <a:off x="6596061" y="3938593"/>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A06B9619-B975-21AD-68DA-26C69DB106C7}"/>
                  </a:ext>
                </a:extLst>
              </p:cNvPr>
              <p:cNvCxnSpPr/>
              <p:nvPr/>
            </p:nvCxnSpPr>
            <p:spPr>
              <a:xfrm>
                <a:off x="6598440" y="4090993"/>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4D9BD083-720A-AB25-1927-E1A7F8B641E3}"/>
                  </a:ext>
                </a:extLst>
              </p:cNvPr>
              <p:cNvCxnSpPr/>
              <p:nvPr/>
            </p:nvCxnSpPr>
            <p:spPr>
              <a:xfrm>
                <a:off x="6596060" y="4252913"/>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6B05E05C-BA86-5A15-079D-001E08F58C4D}"/>
                  </a:ext>
                </a:extLst>
              </p:cNvPr>
              <p:cNvCxnSpPr/>
              <p:nvPr/>
            </p:nvCxnSpPr>
            <p:spPr>
              <a:xfrm>
                <a:off x="6591295" y="4405313"/>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AE1A759-890E-2716-4959-A64CEFC6E014}"/>
                  </a:ext>
                </a:extLst>
              </p:cNvPr>
              <p:cNvCxnSpPr/>
              <p:nvPr/>
            </p:nvCxnSpPr>
            <p:spPr>
              <a:xfrm>
                <a:off x="6591296" y="4562481"/>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094DBBF7-491A-0016-8231-18527CFD2E35}"/>
                  </a:ext>
                </a:extLst>
              </p:cNvPr>
              <p:cNvCxnSpPr/>
              <p:nvPr/>
            </p:nvCxnSpPr>
            <p:spPr>
              <a:xfrm>
                <a:off x="6593675" y="4714881"/>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80070C39-669B-4F6D-C5F7-1B054F4B20F7}"/>
                  </a:ext>
                </a:extLst>
              </p:cNvPr>
              <p:cNvCxnSpPr/>
              <p:nvPr/>
            </p:nvCxnSpPr>
            <p:spPr>
              <a:xfrm>
                <a:off x="6588917" y="2381243"/>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7A963141-58EE-323E-9087-B2FA81EADB5C}"/>
                  </a:ext>
                </a:extLst>
              </p:cNvPr>
              <p:cNvCxnSpPr/>
              <p:nvPr/>
            </p:nvCxnSpPr>
            <p:spPr>
              <a:xfrm>
                <a:off x="6591296" y="2533643"/>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AFE5B15B-4457-7054-900D-CDC56D90B513}"/>
                  </a:ext>
                </a:extLst>
              </p:cNvPr>
              <p:cNvCxnSpPr/>
              <p:nvPr/>
            </p:nvCxnSpPr>
            <p:spPr>
              <a:xfrm>
                <a:off x="6591297" y="2690811"/>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2725E9B3-FFAA-6A35-3625-212B5B30DAFC}"/>
                  </a:ext>
                </a:extLst>
              </p:cNvPr>
              <p:cNvCxnSpPr/>
              <p:nvPr/>
            </p:nvCxnSpPr>
            <p:spPr>
              <a:xfrm>
                <a:off x="6593676" y="2843211"/>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9D6CBBF1-EA09-A6D1-3BCF-3F9177A83754}"/>
                  </a:ext>
                </a:extLst>
              </p:cNvPr>
              <p:cNvCxnSpPr/>
              <p:nvPr/>
            </p:nvCxnSpPr>
            <p:spPr>
              <a:xfrm>
                <a:off x="6591296" y="3005131"/>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A9E20E14-338C-BBC1-286B-894D78C8304F}"/>
                  </a:ext>
                </a:extLst>
              </p:cNvPr>
              <p:cNvCxnSpPr/>
              <p:nvPr/>
            </p:nvCxnSpPr>
            <p:spPr>
              <a:xfrm>
                <a:off x="6593675" y="3157531"/>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F415D7E3-BA7D-9D8D-FEAA-FBFD7AF43C50}"/>
                  </a:ext>
                </a:extLst>
              </p:cNvPr>
              <p:cNvCxnSpPr/>
              <p:nvPr/>
            </p:nvCxnSpPr>
            <p:spPr>
              <a:xfrm>
                <a:off x="6593676" y="3314699"/>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8C5C12B8-9900-FA87-EE6A-D751192D0D7F}"/>
                  </a:ext>
                </a:extLst>
              </p:cNvPr>
              <p:cNvCxnSpPr/>
              <p:nvPr/>
            </p:nvCxnSpPr>
            <p:spPr>
              <a:xfrm>
                <a:off x="6596055" y="3467099"/>
                <a:ext cx="58578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82" name="Freeform 81">
              <a:extLst>
                <a:ext uri="{FF2B5EF4-FFF2-40B4-BE49-F238E27FC236}">
                  <a16:creationId xmlns:a16="http://schemas.microsoft.com/office/drawing/2014/main" id="{33BD1639-ABCA-E7A4-57E9-75800F0F6D9F}"/>
                </a:ext>
              </a:extLst>
            </p:cNvPr>
            <p:cNvSpPr/>
            <p:nvPr/>
          </p:nvSpPr>
          <p:spPr>
            <a:xfrm rot="10800000">
              <a:off x="7797211" y="3681530"/>
              <a:ext cx="128270" cy="731216"/>
            </a:xfrm>
            <a:custGeom>
              <a:avLst/>
              <a:gdLst>
                <a:gd name="connsiteX0" fmla="*/ 152436 w 225946"/>
                <a:gd name="connsiteY0" fmla="*/ 0 h 475488"/>
                <a:gd name="connsiteX1" fmla="*/ 158532 w 225946"/>
                <a:gd name="connsiteY1" fmla="*/ 152400 h 475488"/>
                <a:gd name="connsiteX2" fmla="*/ 54900 w 225946"/>
                <a:gd name="connsiteY2" fmla="*/ 176784 h 475488"/>
                <a:gd name="connsiteX3" fmla="*/ 225588 w 225946"/>
                <a:gd name="connsiteY3" fmla="*/ 219456 h 475488"/>
                <a:gd name="connsiteX4" fmla="*/ 36 w 225946"/>
                <a:gd name="connsiteY4" fmla="*/ 256032 h 475488"/>
                <a:gd name="connsiteX5" fmla="*/ 207300 w 225946"/>
                <a:gd name="connsiteY5" fmla="*/ 286512 h 475488"/>
                <a:gd name="connsiteX6" fmla="*/ 121956 w 225946"/>
                <a:gd name="connsiteY6" fmla="*/ 329184 h 475488"/>
                <a:gd name="connsiteX7" fmla="*/ 121956 w 225946"/>
                <a:gd name="connsiteY7" fmla="*/ 475488 h 47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946" h="475488">
                  <a:moveTo>
                    <a:pt x="152436" y="0"/>
                  </a:moveTo>
                  <a:cubicBezTo>
                    <a:pt x="163612" y="61468"/>
                    <a:pt x="174788" y="122936"/>
                    <a:pt x="158532" y="152400"/>
                  </a:cubicBezTo>
                  <a:cubicBezTo>
                    <a:pt x="142276" y="181864"/>
                    <a:pt x="43724" y="165608"/>
                    <a:pt x="54900" y="176784"/>
                  </a:cubicBezTo>
                  <a:cubicBezTo>
                    <a:pt x="66076" y="187960"/>
                    <a:pt x="234732" y="206248"/>
                    <a:pt x="225588" y="219456"/>
                  </a:cubicBezTo>
                  <a:cubicBezTo>
                    <a:pt x="216444" y="232664"/>
                    <a:pt x="3084" y="244856"/>
                    <a:pt x="36" y="256032"/>
                  </a:cubicBezTo>
                  <a:cubicBezTo>
                    <a:pt x="-3012" y="267208"/>
                    <a:pt x="186980" y="274320"/>
                    <a:pt x="207300" y="286512"/>
                  </a:cubicBezTo>
                  <a:cubicBezTo>
                    <a:pt x="227620" y="298704"/>
                    <a:pt x="136180" y="297688"/>
                    <a:pt x="121956" y="329184"/>
                  </a:cubicBezTo>
                  <a:cubicBezTo>
                    <a:pt x="107732" y="360680"/>
                    <a:pt x="114844" y="418084"/>
                    <a:pt x="121956" y="475488"/>
                  </a:cubicBezTo>
                </a:path>
              </a:pathLst>
            </a:cu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4" name="Picture 83" descr="A picture containing text, clipart&#10;&#10;Description automatically generated">
            <a:extLst>
              <a:ext uri="{FF2B5EF4-FFF2-40B4-BE49-F238E27FC236}">
                <a16:creationId xmlns:a16="http://schemas.microsoft.com/office/drawing/2014/main" id="{973450FC-C327-84B3-9C1B-71BB93B2C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323" y="1812625"/>
            <a:ext cx="1978363" cy="546304"/>
          </a:xfrm>
          <a:prstGeom prst="rect">
            <a:avLst/>
          </a:prstGeom>
        </p:spPr>
      </p:pic>
      <p:pic>
        <p:nvPicPr>
          <p:cNvPr id="87" name="Picture 86" descr="A picture containing text&#10;&#10;Description automatically generated">
            <a:extLst>
              <a:ext uri="{FF2B5EF4-FFF2-40B4-BE49-F238E27FC236}">
                <a16:creationId xmlns:a16="http://schemas.microsoft.com/office/drawing/2014/main" id="{A7E1972F-273C-C7F0-E8A1-0BBEF6A12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1520" y="2543281"/>
            <a:ext cx="3375489" cy="461648"/>
          </a:xfrm>
          <a:prstGeom prst="rect">
            <a:avLst/>
          </a:prstGeom>
        </p:spPr>
      </p:pic>
      <p:pic>
        <p:nvPicPr>
          <p:cNvPr id="89" name="Picture 88" descr="A picture containing text&#10;&#10;Description automatically generated">
            <a:extLst>
              <a:ext uri="{FF2B5EF4-FFF2-40B4-BE49-F238E27FC236}">
                <a16:creationId xmlns:a16="http://schemas.microsoft.com/office/drawing/2014/main" id="{039CFDB8-070F-3F01-5AD6-8DCE00884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3489" y="3146815"/>
            <a:ext cx="3885396" cy="546304"/>
          </a:xfrm>
          <a:prstGeom prst="rect">
            <a:avLst/>
          </a:prstGeom>
        </p:spPr>
      </p:pic>
    </p:spTree>
    <p:extLst>
      <p:ext uri="{BB962C8B-B14F-4D97-AF65-F5344CB8AC3E}">
        <p14:creationId xmlns:p14="http://schemas.microsoft.com/office/powerpoint/2010/main" val="15001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FD26D7-0BAE-FDC6-DB90-886BFE60E411}"/>
              </a:ext>
            </a:extLst>
          </p:cNvPr>
          <p:cNvSpPr txBox="1"/>
          <p:nvPr/>
        </p:nvSpPr>
        <p:spPr>
          <a:xfrm>
            <a:off x="4270846" y="117796"/>
            <a:ext cx="1538931" cy="461665"/>
          </a:xfrm>
          <a:prstGeom prst="rect">
            <a:avLst/>
          </a:prstGeom>
          <a:noFill/>
        </p:spPr>
        <p:txBody>
          <a:bodyPr wrap="square" rtlCol="0">
            <a:spAutoFit/>
          </a:bodyPr>
          <a:lstStyle/>
          <a:p>
            <a:r>
              <a:rPr lang="en-US" sz="2400" dirty="0">
                <a:latin typeface="Goudy Old Style" panose="02020502050305020303" pitchFamily="18" charset="77"/>
              </a:rPr>
              <a:t>New States</a:t>
            </a:r>
            <a:endParaRPr lang="en-US" dirty="0">
              <a:latin typeface="Goudy Old Style" panose="02020502050305020303" pitchFamily="18" charset="77"/>
            </a:endParaRPr>
          </a:p>
        </p:txBody>
      </p:sp>
      <p:pic>
        <p:nvPicPr>
          <p:cNvPr id="3" name="Picture 2" descr="Text&#10;&#10;Description automatically generated">
            <a:extLst>
              <a:ext uri="{FF2B5EF4-FFF2-40B4-BE49-F238E27FC236}">
                <a16:creationId xmlns:a16="http://schemas.microsoft.com/office/drawing/2014/main" id="{B978D04D-BE6E-C13A-AA95-85708FBAA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83" y="927331"/>
            <a:ext cx="5106275" cy="1131661"/>
          </a:xfrm>
          <a:prstGeom prst="rect">
            <a:avLst/>
          </a:prstGeom>
        </p:spPr>
      </p:pic>
      <p:grpSp>
        <p:nvGrpSpPr>
          <p:cNvPr id="7" name="Group 6">
            <a:extLst>
              <a:ext uri="{FF2B5EF4-FFF2-40B4-BE49-F238E27FC236}">
                <a16:creationId xmlns:a16="http://schemas.microsoft.com/office/drawing/2014/main" id="{D4B081C3-F32F-0534-6ECB-484C22C8D231}"/>
              </a:ext>
            </a:extLst>
          </p:cNvPr>
          <p:cNvGrpSpPr/>
          <p:nvPr/>
        </p:nvGrpSpPr>
        <p:grpSpPr>
          <a:xfrm>
            <a:off x="6726041" y="322481"/>
            <a:ext cx="2686232" cy="2697460"/>
            <a:chOff x="6726040" y="592392"/>
            <a:chExt cx="2686232" cy="2697460"/>
          </a:xfrm>
        </p:grpSpPr>
        <p:pic>
          <p:nvPicPr>
            <p:cNvPr id="5" name="Picture 4" descr="Logo&#10;&#10;Description automatically generated">
              <a:extLst>
                <a:ext uri="{FF2B5EF4-FFF2-40B4-BE49-F238E27FC236}">
                  <a16:creationId xmlns:a16="http://schemas.microsoft.com/office/drawing/2014/main" id="{09849AEB-6654-6246-A9D1-4830AD3FD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040" y="927331"/>
              <a:ext cx="2686232" cy="2362521"/>
            </a:xfrm>
            <a:prstGeom prst="rect">
              <a:avLst/>
            </a:prstGeom>
          </p:spPr>
        </p:pic>
        <p:sp>
          <p:nvSpPr>
            <p:cNvPr id="6" name="TextBox 5">
              <a:extLst>
                <a:ext uri="{FF2B5EF4-FFF2-40B4-BE49-F238E27FC236}">
                  <a16:creationId xmlns:a16="http://schemas.microsoft.com/office/drawing/2014/main" id="{3F71CD94-5E0C-5E3D-415F-4F40920650EF}"/>
                </a:ext>
              </a:extLst>
            </p:cNvPr>
            <p:cNvSpPr txBox="1"/>
            <p:nvPr/>
          </p:nvSpPr>
          <p:spPr>
            <a:xfrm>
              <a:off x="7411797" y="592392"/>
              <a:ext cx="1314717" cy="369332"/>
            </a:xfrm>
            <a:prstGeom prst="rect">
              <a:avLst/>
            </a:prstGeom>
            <a:noFill/>
          </p:spPr>
          <p:txBody>
            <a:bodyPr wrap="square" rtlCol="0">
              <a:spAutoFit/>
            </a:bodyPr>
            <a:lstStyle/>
            <a:p>
              <a:r>
                <a:rPr lang="en-US" dirty="0">
                  <a:latin typeface="Goudy Old Style" panose="02020502050305020303" pitchFamily="18" charset="77"/>
                </a:rPr>
                <a:t>Weak pump</a:t>
              </a:r>
            </a:p>
          </p:txBody>
        </p:sp>
      </p:grpSp>
      <p:grpSp>
        <p:nvGrpSpPr>
          <p:cNvPr id="11" name="Group 10">
            <a:extLst>
              <a:ext uri="{FF2B5EF4-FFF2-40B4-BE49-F238E27FC236}">
                <a16:creationId xmlns:a16="http://schemas.microsoft.com/office/drawing/2014/main" id="{E2BABBAF-C110-06DA-D005-AC55C2E2EB7C}"/>
              </a:ext>
            </a:extLst>
          </p:cNvPr>
          <p:cNvGrpSpPr/>
          <p:nvPr/>
        </p:nvGrpSpPr>
        <p:grpSpPr>
          <a:xfrm>
            <a:off x="1261786" y="2835275"/>
            <a:ext cx="2686232" cy="2750579"/>
            <a:chOff x="1261786" y="2835275"/>
            <a:chExt cx="2686232" cy="2750579"/>
          </a:xfrm>
        </p:grpSpPr>
        <p:pic>
          <p:nvPicPr>
            <p:cNvPr id="9" name="Picture 8" descr="A picture containing shape&#10;&#10;Description automatically generated">
              <a:extLst>
                <a:ext uri="{FF2B5EF4-FFF2-40B4-BE49-F238E27FC236}">
                  <a16:creationId xmlns:a16="http://schemas.microsoft.com/office/drawing/2014/main" id="{01764112-D59C-25E5-D42F-86D1454736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786" y="3184525"/>
              <a:ext cx="2686232" cy="2401329"/>
            </a:xfrm>
            <a:prstGeom prst="rect">
              <a:avLst/>
            </a:prstGeom>
          </p:spPr>
        </p:pic>
        <p:sp>
          <p:nvSpPr>
            <p:cNvPr id="10" name="TextBox 9">
              <a:extLst>
                <a:ext uri="{FF2B5EF4-FFF2-40B4-BE49-F238E27FC236}">
                  <a16:creationId xmlns:a16="http://schemas.microsoft.com/office/drawing/2014/main" id="{780DB5EA-EEFA-5DC7-7ECC-34EEFE3CCD96}"/>
                </a:ext>
              </a:extLst>
            </p:cNvPr>
            <p:cNvSpPr txBox="1"/>
            <p:nvPr/>
          </p:nvSpPr>
          <p:spPr>
            <a:xfrm>
              <a:off x="1947543" y="2835275"/>
              <a:ext cx="1407042" cy="369332"/>
            </a:xfrm>
            <a:prstGeom prst="rect">
              <a:avLst/>
            </a:prstGeom>
            <a:noFill/>
          </p:spPr>
          <p:txBody>
            <a:bodyPr wrap="square" rtlCol="0">
              <a:spAutoFit/>
            </a:bodyPr>
            <a:lstStyle/>
            <a:p>
              <a:r>
                <a:rPr lang="en-US" dirty="0">
                  <a:latin typeface="Goudy Old Style" panose="02020502050305020303" pitchFamily="18" charset="77"/>
                </a:rPr>
                <a:t>Strong pump</a:t>
              </a:r>
            </a:p>
          </p:txBody>
        </p:sp>
      </p:grpSp>
      <p:grpSp>
        <p:nvGrpSpPr>
          <p:cNvPr id="15" name="Group 14">
            <a:extLst>
              <a:ext uri="{FF2B5EF4-FFF2-40B4-BE49-F238E27FC236}">
                <a16:creationId xmlns:a16="http://schemas.microsoft.com/office/drawing/2014/main" id="{B0DE2C08-70DF-A4DD-83AB-947B121965B7}"/>
              </a:ext>
            </a:extLst>
          </p:cNvPr>
          <p:cNvGrpSpPr/>
          <p:nvPr/>
        </p:nvGrpSpPr>
        <p:grpSpPr>
          <a:xfrm>
            <a:off x="4442791" y="3245139"/>
            <a:ext cx="5154605" cy="2280099"/>
            <a:chOff x="4442791" y="3245139"/>
            <a:chExt cx="5154605" cy="2280099"/>
          </a:xfrm>
        </p:grpSpPr>
        <p:sp>
          <p:nvSpPr>
            <p:cNvPr id="12" name="Right Arrow 11">
              <a:extLst>
                <a:ext uri="{FF2B5EF4-FFF2-40B4-BE49-F238E27FC236}">
                  <a16:creationId xmlns:a16="http://schemas.microsoft.com/office/drawing/2014/main" id="{20F8B9A5-5DE9-9945-FFB0-07779FDEE1A3}"/>
                </a:ext>
              </a:extLst>
            </p:cNvPr>
            <p:cNvSpPr/>
            <p:nvPr/>
          </p:nvSpPr>
          <p:spPr>
            <a:xfrm>
              <a:off x="4442791" y="4385189"/>
              <a:ext cx="1272209" cy="1470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picture containing chart&#10;&#10;Description automatically generated">
              <a:extLst>
                <a:ext uri="{FF2B5EF4-FFF2-40B4-BE49-F238E27FC236}">
                  <a16:creationId xmlns:a16="http://schemas.microsoft.com/office/drawing/2014/main" id="{9CAA439A-F592-144B-C2DC-36A401025E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8665" y="3245139"/>
              <a:ext cx="3668731" cy="2280099"/>
            </a:xfrm>
            <a:prstGeom prst="rect">
              <a:avLst/>
            </a:prstGeom>
          </p:spPr>
        </p:pic>
      </p:grpSp>
    </p:spTree>
    <p:extLst>
      <p:ext uri="{BB962C8B-B14F-4D97-AF65-F5344CB8AC3E}">
        <p14:creationId xmlns:p14="http://schemas.microsoft.com/office/powerpoint/2010/main" val="190542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0BB12-D399-84C2-0CF1-61C7A4E5646F}"/>
              </a:ext>
            </a:extLst>
          </p:cNvPr>
          <p:cNvSpPr txBox="1"/>
          <p:nvPr/>
        </p:nvSpPr>
        <p:spPr>
          <a:xfrm>
            <a:off x="3524436" y="107399"/>
            <a:ext cx="3031752" cy="461665"/>
          </a:xfrm>
          <a:prstGeom prst="rect">
            <a:avLst/>
          </a:prstGeom>
          <a:noFill/>
        </p:spPr>
        <p:txBody>
          <a:bodyPr wrap="square" rtlCol="0">
            <a:spAutoFit/>
          </a:bodyPr>
          <a:lstStyle/>
          <a:p>
            <a:r>
              <a:rPr lang="en-US" sz="2400" dirty="0">
                <a:latin typeface="Goudy Old Style" panose="02020502050305020303" pitchFamily="18" charset="77"/>
              </a:rPr>
              <a:t>Intuition of the process</a:t>
            </a:r>
            <a:endParaRPr lang="en-US" dirty="0">
              <a:latin typeface="Goudy Old Style" panose="02020502050305020303" pitchFamily="18" charset="77"/>
            </a:endParaRPr>
          </a:p>
        </p:txBody>
      </p:sp>
      <p:pic>
        <p:nvPicPr>
          <p:cNvPr id="4" name="Picture 3" descr="A picture containing icon&#10;&#10;Description automatically generated">
            <a:extLst>
              <a:ext uri="{FF2B5EF4-FFF2-40B4-BE49-F238E27FC236}">
                <a16:creationId xmlns:a16="http://schemas.microsoft.com/office/drawing/2014/main" id="{4999CBE9-B992-64B9-8E70-E18255F03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953" y="1037248"/>
            <a:ext cx="1895771" cy="461665"/>
          </a:xfrm>
          <a:prstGeom prst="rect">
            <a:avLst/>
          </a:prstGeom>
        </p:spPr>
      </p:pic>
      <p:pic>
        <p:nvPicPr>
          <p:cNvPr id="6" name="Picture 5">
            <a:extLst>
              <a:ext uri="{FF2B5EF4-FFF2-40B4-BE49-F238E27FC236}">
                <a16:creationId xmlns:a16="http://schemas.microsoft.com/office/drawing/2014/main" id="{94A97A1A-E6FB-3172-E73C-711B9AE49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304" y="1037249"/>
            <a:ext cx="4808262" cy="470373"/>
          </a:xfrm>
          <a:prstGeom prst="rect">
            <a:avLst/>
          </a:prstGeom>
        </p:spPr>
      </p:pic>
      <p:sp>
        <p:nvSpPr>
          <p:cNvPr id="7" name="Right Arrow 6">
            <a:extLst>
              <a:ext uri="{FF2B5EF4-FFF2-40B4-BE49-F238E27FC236}">
                <a16:creationId xmlns:a16="http://schemas.microsoft.com/office/drawing/2014/main" id="{D4FBC2A2-6057-B31B-454B-48188D7ACE36}"/>
              </a:ext>
            </a:extLst>
          </p:cNvPr>
          <p:cNvSpPr/>
          <p:nvPr/>
        </p:nvSpPr>
        <p:spPr>
          <a:xfrm>
            <a:off x="3263909" y="1194553"/>
            <a:ext cx="1272209" cy="1470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Chart&#10;&#10;Description automatically generated">
            <a:extLst>
              <a:ext uri="{FF2B5EF4-FFF2-40B4-BE49-F238E27FC236}">
                <a16:creationId xmlns:a16="http://schemas.microsoft.com/office/drawing/2014/main" id="{ADFE9F27-0F97-7D31-DA52-937B5819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4080" y="1795952"/>
            <a:ext cx="3287534" cy="3505916"/>
          </a:xfrm>
          <a:prstGeom prst="rect">
            <a:avLst/>
          </a:prstGeom>
        </p:spPr>
      </p:pic>
      <p:pic>
        <p:nvPicPr>
          <p:cNvPr id="14" name="Picture 13" descr="Chart, diagram, schematic&#10;&#10;Description automatically generated">
            <a:extLst>
              <a:ext uri="{FF2B5EF4-FFF2-40B4-BE49-F238E27FC236}">
                <a16:creationId xmlns:a16="http://schemas.microsoft.com/office/drawing/2014/main" id="{4DDDC5AD-730F-567C-B3FA-32ABA09BDC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4463" y="1861479"/>
            <a:ext cx="3440389" cy="3440389"/>
          </a:xfrm>
          <a:prstGeom prst="rect">
            <a:avLst/>
          </a:prstGeom>
        </p:spPr>
      </p:pic>
    </p:spTree>
    <p:extLst>
      <p:ext uri="{BB962C8B-B14F-4D97-AF65-F5344CB8AC3E}">
        <p14:creationId xmlns:p14="http://schemas.microsoft.com/office/powerpoint/2010/main" val="210603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BF345-AD86-82D9-057E-A0BE2448351A}"/>
              </a:ext>
            </a:extLst>
          </p:cNvPr>
          <p:cNvSpPr txBox="1"/>
          <p:nvPr/>
        </p:nvSpPr>
        <p:spPr>
          <a:xfrm>
            <a:off x="3236201" y="147614"/>
            <a:ext cx="3608222" cy="461665"/>
          </a:xfrm>
          <a:prstGeom prst="rect">
            <a:avLst/>
          </a:prstGeom>
          <a:noFill/>
        </p:spPr>
        <p:txBody>
          <a:bodyPr wrap="square" rtlCol="0">
            <a:spAutoFit/>
          </a:bodyPr>
          <a:lstStyle/>
          <a:p>
            <a:r>
              <a:rPr lang="en-US" sz="2400" dirty="0">
                <a:latin typeface="Goudy Old Style" panose="02020502050305020303" pitchFamily="18" charset="77"/>
              </a:rPr>
              <a:t>Connection to </a:t>
            </a:r>
            <a:r>
              <a:rPr lang="en-US" sz="2400" dirty="0" err="1">
                <a:latin typeface="Goudy Old Style" panose="02020502050305020303" pitchFamily="18" charset="77"/>
              </a:rPr>
              <a:t>Dicke</a:t>
            </a:r>
            <a:r>
              <a:rPr lang="en-US" sz="2400" dirty="0">
                <a:latin typeface="Goudy Old Style" panose="02020502050305020303" pitchFamily="18" charset="77"/>
              </a:rPr>
              <a:t> model</a:t>
            </a:r>
            <a:endParaRPr lang="en-US" dirty="0">
              <a:latin typeface="Goudy Old Style" panose="02020502050305020303" pitchFamily="18" charset="77"/>
            </a:endParaRPr>
          </a:p>
        </p:txBody>
      </p:sp>
      <p:pic>
        <p:nvPicPr>
          <p:cNvPr id="7" name="Picture 6" descr="A picture containing text&#10;&#10;Description automatically generated">
            <a:extLst>
              <a:ext uri="{FF2B5EF4-FFF2-40B4-BE49-F238E27FC236}">
                <a16:creationId xmlns:a16="http://schemas.microsoft.com/office/drawing/2014/main" id="{4CA78123-B3ED-F8C6-2543-F86FF4430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30" y="1615466"/>
            <a:ext cx="2852531" cy="392014"/>
          </a:xfrm>
          <a:prstGeom prst="rect">
            <a:avLst/>
          </a:prstGeom>
        </p:spPr>
      </p:pic>
      <p:pic>
        <p:nvPicPr>
          <p:cNvPr id="9" name="Picture 8" descr="Logo, company name&#10;&#10;Description automatically generated">
            <a:extLst>
              <a:ext uri="{FF2B5EF4-FFF2-40B4-BE49-F238E27FC236}">
                <a16:creationId xmlns:a16="http://schemas.microsoft.com/office/drawing/2014/main" id="{ECF500BF-199A-E190-7CF9-AB10F971A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167" y="1136986"/>
            <a:ext cx="3695700" cy="73660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BD91E6FF-7853-0438-18F7-2418E12E95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758" y="1018237"/>
            <a:ext cx="2027583" cy="383539"/>
          </a:xfrm>
          <a:prstGeom prst="rect">
            <a:avLst/>
          </a:prstGeom>
        </p:spPr>
      </p:pic>
      <p:pic>
        <p:nvPicPr>
          <p:cNvPr id="18" name="Picture 17">
            <a:extLst>
              <a:ext uri="{FF2B5EF4-FFF2-40B4-BE49-F238E27FC236}">
                <a16:creationId xmlns:a16="http://schemas.microsoft.com/office/drawing/2014/main" id="{32CE8D3F-C508-27CB-900D-8E1BB55FBA0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532062" y="2188769"/>
            <a:ext cx="5016500" cy="1293012"/>
          </a:xfrm>
          <a:prstGeom prst="rect">
            <a:avLst/>
          </a:prstGeom>
        </p:spPr>
      </p:pic>
      <p:grpSp>
        <p:nvGrpSpPr>
          <p:cNvPr id="27" name="Group 26">
            <a:extLst>
              <a:ext uri="{FF2B5EF4-FFF2-40B4-BE49-F238E27FC236}">
                <a16:creationId xmlns:a16="http://schemas.microsoft.com/office/drawing/2014/main" id="{9D5B327E-688D-F00D-E170-91C8F08DE7B4}"/>
              </a:ext>
            </a:extLst>
          </p:cNvPr>
          <p:cNvGrpSpPr/>
          <p:nvPr/>
        </p:nvGrpSpPr>
        <p:grpSpPr>
          <a:xfrm>
            <a:off x="1713464" y="3957492"/>
            <a:ext cx="6960267" cy="494266"/>
            <a:chOff x="1713464" y="3957492"/>
            <a:chExt cx="6960267" cy="494266"/>
          </a:xfrm>
        </p:grpSpPr>
        <p:pic>
          <p:nvPicPr>
            <p:cNvPr id="20" name="Picture 19" descr="A picture containing text&#10;&#10;Description automatically generated">
              <a:extLst>
                <a:ext uri="{FF2B5EF4-FFF2-40B4-BE49-F238E27FC236}">
                  <a16:creationId xmlns:a16="http://schemas.microsoft.com/office/drawing/2014/main" id="{F34C752F-B815-9179-2B42-B0F15C552F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3464" y="3963201"/>
              <a:ext cx="2053466" cy="488557"/>
            </a:xfrm>
            <a:prstGeom prst="rect">
              <a:avLst/>
            </a:prstGeom>
          </p:spPr>
        </p:pic>
        <p:pic>
          <p:nvPicPr>
            <p:cNvPr id="22" name="Picture 21" descr="Diagram&#10;&#10;Description automatically generated with medium confidence">
              <a:extLst>
                <a:ext uri="{FF2B5EF4-FFF2-40B4-BE49-F238E27FC236}">
                  <a16:creationId xmlns:a16="http://schemas.microsoft.com/office/drawing/2014/main" id="{6B914889-E222-A4A4-CDDD-BB2D567A6C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4148" y="3957492"/>
              <a:ext cx="2819583" cy="488557"/>
            </a:xfrm>
            <a:prstGeom prst="rect">
              <a:avLst/>
            </a:prstGeom>
          </p:spPr>
        </p:pic>
      </p:grpSp>
      <p:pic>
        <p:nvPicPr>
          <p:cNvPr id="26" name="Picture 25" descr="A picture containing diagram&#10;&#10;Description automatically generated">
            <a:extLst>
              <a:ext uri="{FF2B5EF4-FFF2-40B4-BE49-F238E27FC236}">
                <a16:creationId xmlns:a16="http://schemas.microsoft.com/office/drawing/2014/main" id="{19E7C193-BB06-7A3A-FD9E-78AD8CA3D6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7661" y="4587166"/>
            <a:ext cx="2053466" cy="474105"/>
          </a:xfrm>
          <a:prstGeom prst="rect">
            <a:avLst/>
          </a:prstGeom>
        </p:spPr>
      </p:pic>
    </p:spTree>
    <p:extLst>
      <p:ext uri="{BB962C8B-B14F-4D97-AF65-F5344CB8AC3E}">
        <p14:creationId xmlns:p14="http://schemas.microsoft.com/office/powerpoint/2010/main" val="205077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B8FAB-5A0C-8DA3-D0EB-B672E0968F65}"/>
              </a:ext>
            </a:extLst>
          </p:cNvPr>
          <p:cNvSpPr>
            <a:spLocks noGrp="1"/>
          </p:cNvSpPr>
          <p:nvPr>
            <p:ph type="title"/>
          </p:nvPr>
        </p:nvSpPr>
        <p:spPr>
          <a:xfrm>
            <a:off x="409223" y="-23827"/>
            <a:ext cx="2908405" cy="1288822"/>
          </a:xfrm>
        </p:spPr>
        <p:txBody>
          <a:bodyPr anchor="b">
            <a:normAutofit/>
          </a:bodyPr>
          <a:lstStyle/>
          <a:p>
            <a:r>
              <a:rPr lang="en-US" altLang="zh-CN" dirty="0"/>
              <a:t>Observing Phase Transition</a:t>
            </a:r>
            <a:endParaRPr lang="zh-CN" altLang="en-US" dirty="0"/>
          </a:p>
        </p:txBody>
      </p:sp>
      <p:pic>
        <p:nvPicPr>
          <p:cNvPr id="6" name="内容占位符 5">
            <a:extLst>
              <a:ext uri="{FF2B5EF4-FFF2-40B4-BE49-F238E27FC236}">
                <a16:creationId xmlns:a16="http://schemas.microsoft.com/office/drawing/2014/main" id="{06AC02FC-C67A-7043-895E-584BD17DD729}"/>
              </a:ext>
            </a:extLst>
          </p:cNvPr>
          <p:cNvPicPr>
            <a:picLocks noGrp="1" noChangeAspect="1"/>
          </p:cNvPicPr>
          <p:nvPr>
            <p:ph idx="1"/>
          </p:nvPr>
        </p:nvPicPr>
        <p:blipFill>
          <a:blip r:embed="rId2"/>
          <a:stretch>
            <a:fillRect/>
          </a:stretch>
        </p:blipFill>
        <p:spPr>
          <a:xfrm>
            <a:off x="5054631" y="672140"/>
            <a:ext cx="4088810" cy="4686317"/>
          </a:xfrm>
          <a:prstGeom prst="rect">
            <a:avLst/>
          </a:prstGeom>
          <a:noFill/>
        </p:spPr>
      </p:pic>
      <p:sp>
        <p:nvSpPr>
          <p:cNvPr id="11" name="Text Placeholder 3">
            <a:extLst>
              <a:ext uri="{FF2B5EF4-FFF2-40B4-BE49-F238E27FC236}">
                <a16:creationId xmlns:a16="http://schemas.microsoft.com/office/drawing/2014/main" id="{38F696E4-C242-8DA4-04F5-B9E635AA44B8}"/>
              </a:ext>
            </a:extLst>
          </p:cNvPr>
          <p:cNvSpPr>
            <a:spLocks noGrp="1"/>
          </p:cNvSpPr>
          <p:nvPr>
            <p:ph type="body" sz="half" idx="2"/>
          </p:nvPr>
        </p:nvSpPr>
        <p:spPr>
          <a:xfrm>
            <a:off x="532031" y="1364527"/>
            <a:ext cx="3199425" cy="4069659"/>
          </a:xfrm>
        </p:spPr>
        <p:txBody>
          <a:bodyPr>
            <a:normAutofit/>
          </a:bodyPr>
          <a:lstStyle/>
          <a:p>
            <a:pPr marL="236258" indent="-236258">
              <a:buFont typeface="Arial" panose="020B0604020202020204" pitchFamily="34" charset="0"/>
              <a:buChar char="•"/>
            </a:pPr>
            <a:r>
              <a:rPr lang="en-US" sz="1158" dirty="0"/>
              <a:t>Conceptually, the self-organized quantum gas can be regarded as a </a:t>
            </a:r>
            <a:r>
              <a:rPr lang="en-US" sz="1158" dirty="0" err="1"/>
              <a:t>supersolid</a:t>
            </a:r>
            <a:r>
              <a:rPr lang="en-US" sz="1158" dirty="0"/>
              <a:t>, but requires:</a:t>
            </a:r>
          </a:p>
          <a:p>
            <a:pPr marL="614271" lvl="1" indent="-236258">
              <a:buFont typeface="Arial" panose="020B0604020202020204" pitchFamily="34" charset="0"/>
              <a:buChar char="•"/>
            </a:pPr>
            <a:r>
              <a:rPr lang="en-US" dirty="0">
                <a:solidFill>
                  <a:schemeClr val="bg1"/>
                </a:solidFill>
              </a:rPr>
              <a:t>non-trivial diagonal long-range order corresponding to a periodic density modulation (1)</a:t>
            </a:r>
          </a:p>
          <a:p>
            <a:pPr marL="614271" lvl="1" indent="-236258">
              <a:buFont typeface="Arial" panose="020B0604020202020204" pitchFamily="34" charset="0"/>
              <a:buChar char="•"/>
            </a:pPr>
            <a:r>
              <a:rPr lang="en-US" dirty="0">
                <a:solidFill>
                  <a:schemeClr val="bg1"/>
                </a:solidFill>
              </a:rPr>
              <a:t>off-diagonal long-range order associated with phase coherence (2)</a:t>
            </a:r>
          </a:p>
          <a:p>
            <a:pPr marL="614271" lvl="1" indent="-236258">
              <a:buFont typeface="Arial" panose="020B0604020202020204" pitchFamily="34" charset="0"/>
              <a:buChar char="•"/>
            </a:pPr>
            <a:r>
              <a:rPr lang="en-US" altLang="zh-CN" dirty="0">
                <a:solidFill>
                  <a:schemeClr val="bg1"/>
                </a:solidFill>
              </a:rPr>
              <a:t>F</a:t>
            </a:r>
            <a:r>
              <a:rPr lang="en-US" dirty="0">
                <a:solidFill>
                  <a:schemeClr val="bg1"/>
                </a:solidFill>
              </a:rPr>
              <a:t>or any two concentric spheres S1 and S2 with radii R1 and R1+R, the relative probabilities of the various possible configurations of particles inside S1 are not independent of the situation outside S2</a:t>
            </a:r>
          </a:p>
          <a:p>
            <a:pPr marL="236258" indent="-236258">
              <a:buFont typeface="Arial" panose="020B0604020202020204" pitchFamily="34" charset="0"/>
              <a:buChar char="•"/>
            </a:pPr>
            <a:r>
              <a:rPr lang="en-US" altLang="zh-CN" sz="1158" dirty="0"/>
              <a:t>C</a:t>
            </a:r>
            <a:r>
              <a:rPr lang="en-US" sz="1158" dirty="0"/>
              <a:t>hequerboard structure is determined by the long-range cavity-mediated atom–atom interactions </a:t>
            </a:r>
          </a:p>
          <a:p>
            <a:pPr marL="236258" indent="-236258">
              <a:buFont typeface="Arial" panose="020B0604020202020204" pitchFamily="34" charset="0"/>
              <a:buChar char="•"/>
            </a:pPr>
            <a:r>
              <a:rPr lang="en-US" altLang="zh-CN" sz="1158" dirty="0"/>
              <a:t>T</a:t>
            </a:r>
            <a:r>
              <a:rPr lang="en-US" sz="1158" dirty="0"/>
              <a:t>he spatial atomic structure in traditional optical lattice experiments is given solely by the externally applied light fields</a:t>
            </a:r>
          </a:p>
          <a:p>
            <a:pPr marL="236258" indent="-236258">
              <a:buFont typeface="Arial" panose="020B0604020202020204" pitchFamily="34" charset="0"/>
              <a:buChar char="•"/>
            </a:pPr>
            <a:r>
              <a:rPr lang="en-US" sz="1158" dirty="0"/>
              <a:t>The off-diagonal long-range order of the BEC is not destroyed by the phase transition</a:t>
            </a:r>
          </a:p>
        </p:txBody>
      </p:sp>
      <p:sp>
        <p:nvSpPr>
          <p:cNvPr id="12" name="文本框 11">
            <a:extLst>
              <a:ext uri="{FF2B5EF4-FFF2-40B4-BE49-F238E27FC236}">
                <a16:creationId xmlns:a16="http://schemas.microsoft.com/office/drawing/2014/main" id="{478D4620-CD6B-66AB-BEE5-1C42E6F595E3}"/>
              </a:ext>
            </a:extLst>
          </p:cNvPr>
          <p:cNvSpPr txBox="1"/>
          <p:nvPr/>
        </p:nvSpPr>
        <p:spPr>
          <a:xfrm>
            <a:off x="6497278" y="250421"/>
            <a:ext cx="2002342" cy="397673"/>
          </a:xfrm>
          <a:prstGeom prst="rect">
            <a:avLst/>
          </a:prstGeom>
          <a:noFill/>
        </p:spPr>
        <p:txBody>
          <a:bodyPr wrap="square" rtlCol="0">
            <a:spAutoFit/>
          </a:bodyPr>
          <a:lstStyle/>
          <a:p>
            <a:r>
              <a:rPr lang="en-US" altLang="zh-CN" sz="992" dirty="0"/>
              <a:t>Additional Momentum Component</a:t>
            </a:r>
            <a:endParaRPr lang="zh-CN" altLang="en-US" sz="992" dirty="0"/>
          </a:p>
        </p:txBody>
      </p:sp>
      <p:pic>
        <p:nvPicPr>
          <p:cNvPr id="14" name="图片 13">
            <a:extLst>
              <a:ext uri="{FF2B5EF4-FFF2-40B4-BE49-F238E27FC236}">
                <a16:creationId xmlns:a16="http://schemas.microsoft.com/office/drawing/2014/main" id="{16010D13-2819-A666-3BFE-BAE453039A7E}"/>
              </a:ext>
            </a:extLst>
          </p:cNvPr>
          <p:cNvPicPr>
            <a:picLocks noChangeAspect="1"/>
          </p:cNvPicPr>
          <p:nvPr/>
        </p:nvPicPr>
        <p:blipFill rotWithShape="1">
          <a:blip r:embed="rId3"/>
          <a:srcRect r="49557"/>
          <a:stretch/>
        </p:blipFill>
        <p:spPr>
          <a:xfrm>
            <a:off x="7099036" y="443111"/>
            <a:ext cx="644537" cy="229029"/>
          </a:xfrm>
          <a:prstGeom prst="rect">
            <a:avLst/>
          </a:prstGeom>
        </p:spPr>
      </p:pic>
      <p:pic>
        <p:nvPicPr>
          <p:cNvPr id="15" name="图片 14">
            <a:extLst>
              <a:ext uri="{FF2B5EF4-FFF2-40B4-BE49-F238E27FC236}">
                <a16:creationId xmlns:a16="http://schemas.microsoft.com/office/drawing/2014/main" id="{C48C4926-3139-EE31-3DA7-A38D87C5D0D9}"/>
              </a:ext>
            </a:extLst>
          </p:cNvPr>
          <p:cNvPicPr>
            <a:picLocks noChangeAspect="1"/>
          </p:cNvPicPr>
          <p:nvPr/>
        </p:nvPicPr>
        <p:blipFill rotWithShape="1">
          <a:blip r:embed="rId3"/>
          <a:srcRect l="49557"/>
          <a:stretch/>
        </p:blipFill>
        <p:spPr>
          <a:xfrm>
            <a:off x="7664637" y="672141"/>
            <a:ext cx="644537" cy="229029"/>
          </a:xfrm>
          <a:prstGeom prst="rect">
            <a:avLst/>
          </a:prstGeom>
        </p:spPr>
      </p:pic>
      <p:pic>
        <p:nvPicPr>
          <p:cNvPr id="17" name="图片 16">
            <a:extLst>
              <a:ext uri="{FF2B5EF4-FFF2-40B4-BE49-F238E27FC236}">
                <a16:creationId xmlns:a16="http://schemas.microsoft.com/office/drawing/2014/main" id="{39D1065B-C6CC-556D-F727-E3FC6EAC7F5F}"/>
              </a:ext>
            </a:extLst>
          </p:cNvPr>
          <p:cNvPicPr>
            <a:picLocks noChangeAspect="1"/>
          </p:cNvPicPr>
          <p:nvPr/>
        </p:nvPicPr>
        <p:blipFill>
          <a:blip r:embed="rId4"/>
          <a:stretch>
            <a:fillRect/>
          </a:stretch>
        </p:blipFill>
        <p:spPr>
          <a:xfrm>
            <a:off x="6823302" y="692775"/>
            <a:ext cx="598002" cy="208395"/>
          </a:xfrm>
          <a:prstGeom prst="rect">
            <a:avLst/>
          </a:prstGeom>
        </p:spPr>
      </p:pic>
      <p:sp>
        <p:nvSpPr>
          <p:cNvPr id="18" name="文本框 17">
            <a:extLst>
              <a:ext uri="{FF2B5EF4-FFF2-40B4-BE49-F238E27FC236}">
                <a16:creationId xmlns:a16="http://schemas.microsoft.com/office/drawing/2014/main" id="{474F2883-82DE-4AA6-251C-D3354DD93A5A}"/>
              </a:ext>
            </a:extLst>
          </p:cNvPr>
          <p:cNvSpPr txBox="1"/>
          <p:nvPr/>
        </p:nvSpPr>
        <p:spPr>
          <a:xfrm>
            <a:off x="5631685" y="5322118"/>
            <a:ext cx="3055645" cy="245003"/>
          </a:xfrm>
          <a:prstGeom prst="rect">
            <a:avLst/>
          </a:prstGeom>
          <a:noFill/>
        </p:spPr>
        <p:txBody>
          <a:bodyPr wrap="none" rtlCol="0">
            <a:spAutoFit/>
          </a:bodyPr>
          <a:lstStyle/>
          <a:p>
            <a:r>
              <a:rPr lang="en-US" altLang="zh-CN" sz="992" dirty="0"/>
              <a:t>pump–cavity detuning was </a:t>
            </a:r>
            <a:r>
              <a:rPr lang="en-US" altLang="zh-CN" sz="992" dirty="0" err="1"/>
              <a:t>Δc</a:t>
            </a:r>
            <a:r>
              <a:rPr lang="en-US" altLang="zh-CN" sz="992" dirty="0"/>
              <a:t> = -2π × 14.9(2) MHz</a:t>
            </a:r>
            <a:endParaRPr lang="zh-CN" altLang="en-US" sz="992" dirty="0"/>
          </a:p>
        </p:txBody>
      </p:sp>
      <p:sp>
        <p:nvSpPr>
          <p:cNvPr id="19" name="文本框 18">
            <a:extLst>
              <a:ext uri="{FF2B5EF4-FFF2-40B4-BE49-F238E27FC236}">
                <a16:creationId xmlns:a16="http://schemas.microsoft.com/office/drawing/2014/main" id="{299D21EF-1EEE-963B-E277-09CB6553D88A}"/>
              </a:ext>
            </a:extLst>
          </p:cNvPr>
          <p:cNvSpPr txBox="1"/>
          <p:nvPr/>
        </p:nvSpPr>
        <p:spPr>
          <a:xfrm>
            <a:off x="8794953" y="2209175"/>
            <a:ext cx="1094628" cy="855683"/>
          </a:xfrm>
          <a:prstGeom prst="rect">
            <a:avLst/>
          </a:prstGeom>
          <a:noFill/>
        </p:spPr>
        <p:txBody>
          <a:bodyPr wrap="square" rtlCol="0">
            <a:spAutoFit/>
          </a:bodyPr>
          <a:lstStyle/>
          <a:p>
            <a:r>
              <a:rPr lang="en-US" altLang="zh-CN" sz="992" dirty="0">
                <a:solidFill>
                  <a:srgbClr val="222222"/>
                </a:solidFill>
                <a:latin typeface="Harding"/>
              </a:rPr>
              <a:t>The atomic coherence length extends over almost the full atomic ensemble</a:t>
            </a:r>
            <a:endParaRPr lang="zh-CN" altLang="en-US" sz="992" dirty="0"/>
          </a:p>
        </p:txBody>
      </p:sp>
      <p:sp>
        <p:nvSpPr>
          <p:cNvPr id="20" name="文本框 19">
            <a:extLst>
              <a:ext uri="{FF2B5EF4-FFF2-40B4-BE49-F238E27FC236}">
                <a16:creationId xmlns:a16="http://schemas.microsoft.com/office/drawing/2014/main" id="{6A1A7183-275B-D6EC-6B0E-09B35A1898B8}"/>
              </a:ext>
            </a:extLst>
          </p:cNvPr>
          <p:cNvSpPr txBox="1"/>
          <p:nvPr/>
        </p:nvSpPr>
        <p:spPr>
          <a:xfrm>
            <a:off x="1486014" y="5492317"/>
            <a:ext cx="2245442" cy="194027"/>
          </a:xfrm>
          <a:prstGeom prst="rect">
            <a:avLst/>
          </a:prstGeom>
          <a:noFill/>
        </p:spPr>
        <p:txBody>
          <a:bodyPr wrap="square" rtlCol="0">
            <a:spAutoFit/>
          </a:bodyPr>
          <a:lstStyle/>
          <a:p>
            <a:r>
              <a:rPr lang="en-US" altLang="zh-CN" sz="661" dirty="0">
                <a:solidFill>
                  <a:schemeClr val="bg1"/>
                </a:solidFill>
              </a:rPr>
              <a:t>O. Penrose and L. Onsager, Phys. Rev. 104, 576 (1956)</a:t>
            </a:r>
            <a:endParaRPr lang="zh-CN" altLang="en-US" sz="661" dirty="0">
              <a:solidFill>
                <a:schemeClr val="bg1"/>
              </a:solidFill>
            </a:endParaRPr>
          </a:p>
        </p:txBody>
      </p:sp>
    </p:spTree>
    <p:extLst>
      <p:ext uri="{BB962C8B-B14F-4D97-AF65-F5344CB8AC3E}">
        <p14:creationId xmlns:p14="http://schemas.microsoft.com/office/powerpoint/2010/main" val="92307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7DB10-81B6-B89B-F33D-D8F8D923CA81}"/>
              </a:ext>
            </a:extLst>
          </p:cNvPr>
          <p:cNvSpPr>
            <a:spLocks noGrp="1"/>
          </p:cNvSpPr>
          <p:nvPr>
            <p:ph type="title"/>
          </p:nvPr>
        </p:nvSpPr>
        <p:spPr/>
        <p:txBody>
          <a:bodyPr/>
          <a:lstStyle/>
          <a:p>
            <a:r>
              <a:rPr lang="en-US" altLang="zh-CN" dirty="0"/>
              <a:t>Observing PT (Conti. Steady State)</a:t>
            </a:r>
            <a:endParaRPr lang="zh-CN" altLang="en-US" dirty="0"/>
          </a:p>
        </p:txBody>
      </p:sp>
      <p:pic>
        <p:nvPicPr>
          <p:cNvPr id="5" name="内容占位符 4">
            <a:extLst>
              <a:ext uri="{FF2B5EF4-FFF2-40B4-BE49-F238E27FC236}">
                <a16:creationId xmlns:a16="http://schemas.microsoft.com/office/drawing/2014/main" id="{3A5DE8B5-A59E-80C6-0945-5494A679BCB4}"/>
              </a:ext>
            </a:extLst>
          </p:cNvPr>
          <p:cNvPicPr>
            <a:picLocks noGrp="1" noChangeAspect="1"/>
          </p:cNvPicPr>
          <p:nvPr>
            <p:ph idx="1"/>
          </p:nvPr>
        </p:nvPicPr>
        <p:blipFill>
          <a:blip r:embed="rId2"/>
          <a:stretch>
            <a:fillRect/>
          </a:stretch>
        </p:blipFill>
        <p:spPr>
          <a:xfrm>
            <a:off x="540538" y="1707848"/>
            <a:ext cx="4402887" cy="3109506"/>
          </a:xfrm>
        </p:spPr>
      </p:pic>
      <p:sp>
        <p:nvSpPr>
          <p:cNvPr id="3" name="文本框 2">
            <a:extLst>
              <a:ext uri="{FF2B5EF4-FFF2-40B4-BE49-F238E27FC236}">
                <a16:creationId xmlns:a16="http://schemas.microsoft.com/office/drawing/2014/main" id="{E8A3304B-B87F-39CA-1CE3-ED0875774101}"/>
              </a:ext>
            </a:extLst>
          </p:cNvPr>
          <p:cNvSpPr txBox="1"/>
          <p:nvPr/>
        </p:nvSpPr>
        <p:spPr>
          <a:xfrm>
            <a:off x="3895003" y="4626497"/>
            <a:ext cx="1207382" cy="397673"/>
          </a:xfrm>
          <a:prstGeom prst="rect">
            <a:avLst/>
          </a:prstGeom>
          <a:noFill/>
          <a:ln>
            <a:solidFill>
              <a:schemeClr val="accent1"/>
            </a:solidFill>
          </a:ln>
        </p:spPr>
        <p:txBody>
          <a:bodyPr wrap="none" rtlCol="0">
            <a:spAutoFit/>
          </a:bodyPr>
          <a:lstStyle/>
          <a:p>
            <a:r>
              <a:rPr lang="en-US" altLang="zh-CN" sz="992" dirty="0"/>
              <a:t>Intensity = 0</a:t>
            </a:r>
          </a:p>
          <a:p>
            <a:r>
              <a:rPr lang="en-US" altLang="zh-CN" sz="992" dirty="0"/>
              <a:t>Pure BEC reoccur</a:t>
            </a:r>
            <a:endParaRPr lang="zh-CN" altLang="en-US" sz="992" dirty="0"/>
          </a:p>
        </p:txBody>
      </p:sp>
      <p:sp>
        <p:nvSpPr>
          <p:cNvPr id="4" name="文本框 3">
            <a:extLst>
              <a:ext uri="{FF2B5EF4-FFF2-40B4-BE49-F238E27FC236}">
                <a16:creationId xmlns:a16="http://schemas.microsoft.com/office/drawing/2014/main" id="{7AF5C2B4-3326-545C-ABC5-E04B22516C9E}"/>
              </a:ext>
            </a:extLst>
          </p:cNvPr>
          <p:cNvSpPr txBox="1"/>
          <p:nvPr/>
        </p:nvSpPr>
        <p:spPr>
          <a:xfrm>
            <a:off x="2610514" y="4741011"/>
            <a:ext cx="1314784" cy="550343"/>
          </a:xfrm>
          <a:prstGeom prst="rect">
            <a:avLst/>
          </a:prstGeom>
          <a:noFill/>
          <a:ln>
            <a:solidFill>
              <a:schemeClr val="accent1"/>
            </a:solidFill>
          </a:ln>
        </p:spPr>
        <p:txBody>
          <a:bodyPr wrap="none" rtlCol="0">
            <a:spAutoFit/>
          </a:bodyPr>
          <a:lstStyle/>
          <a:p>
            <a:r>
              <a:rPr lang="en-US" altLang="zh-CN" sz="992" dirty="0"/>
              <a:t>N decrease</a:t>
            </a:r>
          </a:p>
          <a:p>
            <a:r>
              <a:rPr lang="en-US" altLang="zh-CN" sz="992" dirty="0"/>
              <a:t>Lattice depth lowers</a:t>
            </a:r>
          </a:p>
          <a:p>
            <a:r>
              <a:rPr lang="en-US" altLang="zh-CN" sz="992" dirty="0"/>
              <a:t>Coherence restored</a:t>
            </a:r>
            <a:endParaRPr lang="zh-CN" altLang="en-US" sz="992" dirty="0"/>
          </a:p>
        </p:txBody>
      </p:sp>
      <p:sp>
        <p:nvSpPr>
          <p:cNvPr id="7" name="文本框 6">
            <a:extLst>
              <a:ext uri="{FF2B5EF4-FFF2-40B4-BE49-F238E27FC236}">
                <a16:creationId xmlns:a16="http://schemas.microsoft.com/office/drawing/2014/main" id="{70CBFBED-607D-A0F0-07B4-F74D6D82ECCF}"/>
              </a:ext>
            </a:extLst>
          </p:cNvPr>
          <p:cNvSpPr txBox="1"/>
          <p:nvPr/>
        </p:nvSpPr>
        <p:spPr>
          <a:xfrm>
            <a:off x="1025247" y="4664667"/>
            <a:ext cx="1696298" cy="397673"/>
          </a:xfrm>
          <a:prstGeom prst="rect">
            <a:avLst/>
          </a:prstGeom>
          <a:noFill/>
          <a:ln>
            <a:solidFill>
              <a:schemeClr val="accent1"/>
            </a:solidFill>
          </a:ln>
        </p:spPr>
        <p:txBody>
          <a:bodyPr wrap="none" rtlCol="0">
            <a:spAutoFit/>
          </a:bodyPr>
          <a:lstStyle/>
          <a:p>
            <a:r>
              <a:rPr lang="en-US" altLang="zh-CN" sz="992" dirty="0"/>
              <a:t>Suppressed tunnelling rate</a:t>
            </a:r>
          </a:p>
          <a:p>
            <a:r>
              <a:rPr lang="en-US" altLang="zh-CN" sz="992" dirty="0"/>
              <a:t>Lower interference</a:t>
            </a:r>
            <a:endParaRPr lang="zh-CN" altLang="en-US" sz="992" dirty="0"/>
          </a:p>
        </p:txBody>
      </p:sp>
      <p:sp>
        <p:nvSpPr>
          <p:cNvPr id="10" name="文本框 9">
            <a:extLst>
              <a:ext uri="{FF2B5EF4-FFF2-40B4-BE49-F238E27FC236}">
                <a16:creationId xmlns:a16="http://schemas.microsoft.com/office/drawing/2014/main" id="{778BAE7C-B134-88E7-21F1-26A91EB3BC1F}"/>
              </a:ext>
            </a:extLst>
          </p:cNvPr>
          <p:cNvSpPr txBox="1"/>
          <p:nvPr/>
        </p:nvSpPr>
        <p:spPr>
          <a:xfrm>
            <a:off x="5421039" y="1898705"/>
            <a:ext cx="4218558" cy="3145348"/>
          </a:xfrm>
          <a:prstGeom prst="rect">
            <a:avLst/>
          </a:prstGeom>
          <a:noFill/>
        </p:spPr>
        <p:txBody>
          <a:bodyPr wrap="square" rtlCol="0">
            <a:spAutoFit/>
          </a:bodyPr>
          <a:lstStyle/>
          <a:p>
            <a:pPr marL="236258" indent="-236258">
              <a:buFont typeface="Arial" panose="020B0604020202020204" pitchFamily="34" charset="0"/>
              <a:buChar char="•"/>
            </a:pPr>
            <a:r>
              <a:rPr lang="en-US" altLang="zh-CN" sz="1488" dirty="0">
                <a:solidFill>
                  <a:srgbClr val="222222"/>
                </a:solidFill>
                <a:latin typeface="Harding"/>
              </a:rPr>
              <a:t>Organized phase is stabilized by scattering-induced light forces</a:t>
            </a:r>
          </a:p>
          <a:p>
            <a:pPr marL="614271" lvl="1" indent="-236258">
              <a:buFont typeface="Arial" panose="020B0604020202020204" pitchFamily="34" charset="0"/>
              <a:buChar char="•"/>
            </a:pPr>
            <a:r>
              <a:rPr lang="en-US" altLang="zh-CN" sz="1488" dirty="0">
                <a:solidFill>
                  <a:srgbClr val="222222"/>
                </a:solidFill>
                <a:latin typeface="Harding"/>
              </a:rPr>
              <a:t>Previous: net transfer of momentum to the atomic cloud inhibited a steady state</a:t>
            </a:r>
          </a:p>
          <a:p>
            <a:pPr marL="236258" indent="-236258">
              <a:buFont typeface="Arial" panose="020B0604020202020204" pitchFamily="34" charset="0"/>
              <a:buChar char="•"/>
            </a:pPr>
            <a:r>
              <a:rPr lang="en-US" altLang="zh-CN" sz="1488" dirty="0">
                <a:solidFill>
                  <a:srgbClr val="222222"/>
                </a:solidFill>
                <a:latin typeface="Harding"/>
              </a:rPr>
              <a:t>Decrease in the mean cavity photon number</a:t>
            </a:r>
          </a:p>
          <a:p>
            <a:pPr marL="614271" lvl="1" indent="-236258">
              <a:buFont typeface="Arial" panose="020B0604020202020204" pitchFamily="34" charset="0"/>
              <a:buChar char="•"/>
            </a:pPr>
            <a:r>
              <a:rPr lang="en-US" altLang="zh-CN" sz="1488" dirty="0">
                <a:solidFill>
                  <a:srgbClr val="222222"/>
                </a:solidFill>
                <a:latin typeface="Harding"/>
              </a:rPr>
              <a:t>residual spontaneous scattering at a rate </a:t>
            </a:r>
          </a:p>
          <a:p>
            <a:pPr marL="614271" lvl="1" indent="-236258">
              <a:buFont typeface="Arial" panose="020B0604020202020204" pitchFamily="34" charset="0"/>
              <a:buChar char="•"/>
            </a:pPr>
            <a:r>
              <a:rPr lang="en-US" altLang="zh-CN" sz="1488" dirty="0">
                <a:solidFill>
                  <a:srgbClr val="222222"/>
                </a:solidFill>
                <a:latin typeface="Harding"/>
              </a:rPr>
              <a:t>back-action-induced heating of the atoms</a:t>
            </a:r>
          </a:p>
          <a:p>
            <a:pPr marL="236258" indent="-236258">
              <a:buFont typeface="Arial" panose="020B0604020202020204" pitchFamily="34" charset="0"/>
              <a:buChar char="•"/>
            </a:pPr>
            <a:r>
              <a:rPr lang="en-US" altLang="zh-CN" sz="1488" dirty="0">
                <a:solidFill>
                  <a:srgbClr val="222222"/>
                </a:solidFill>
                <a:latin typeface="Harding"/>
              </a:rPr>
              <a:t>Deduce an overall atom loss of 30% for the pump power sequence</a:t>
            </a:r>
          </a:p>
          <a:p>
            <a:pPr marL="236258" indent="-236258">
              <a:buFont typeface="Arial" panose="020B0604020202020204" pitchFamily="34" charset="0"/>
              <a:buChar char="•"/>
            </a:pPr>
            <a:r>
              <a:rPr lang="en-US" altLang="zh-CN" sz="1488" dirty="0">
                <a:solidFill>
                  <a:srgbClr val="222222"/>
                </a:solidFill>
                <a:latin typeface="Harding"/>
              </a:rPr>
              <a:t>Reduction can be restored :</a:t>
            </a:r>
          </a:p>
          <a:p>
            <a:pPr marL="614271" lvl="1" indent="-236258">
              <a:buFont typeface="Arial" panose="020B0604020202020204" pitchFamily="34" charset="0"/>
              <a:buChar char="•"/>
            </a:pPr>
            <a:r>
              <a:rPr lang="en-US" altLang="zh-CN" sz="992" dirty="0">
                <a:solidFill>
                  <a:srgbClr val="222222"/>
                </a:solidFill>
                <a:latin typeface="Harding"/>
              </a:rPr>
              <a:t>steadily increasing the pump intensity</a:t>
            </a:r>
          </a:p>
          <a:p>
            <a:pPr marL="614271" lvl="1" indent="-236258">
              <a:buFont typeface="Arial" panose="020B0604020202020204" pitchFamily="34" charset="0"/>
              <a:buChar char="•"/>
            </a:pPr>
            <a:r>
              <a:rPr lang="en-US" altLang="zh-CN" sz="992" dirty="0">
                <a:solidFill>
                  <a:srgbClr val="222222"/>
                </a:solidFill>
                <a:latin typeface="Harding"/>
              </a:rPr>
              <a:t>chirping the pump–cavity detuning</a:t>
            </a:r>
          </a:p>
          <a:p>
            <a:pPr marL="236258" indent="-236258">
              <a:buFont typeface="Arial" panose="020B0604020202020204" pitchFamily="34" charset="0"/>
              <a:buChar char="•"/>
            </a:pPr>
            <a:endParaRPr lang="en-US" altLang="zh-CN" sz="1488" dirty="0">
              <a:solidFill>
                <a:srgbClr val="222222"/>
              </a:solidFill>
              <a:latin typeface="Harding"/>
            </a:endParaRPr>
          </a:p>
          <a:p>
            <a:pPr marL="614271" lvl="1" indent="-236258">
              <a:buFont typeface="Arial" panose="020B0604020202020204" pitchFamily="34" charset="0"/>
              <a:buChar char="•"/>
            </a:pPr>
            <a:endParaRPr lang="zh-CN" altLang="en-US" sz="1488" dirty="0"/>
          </a:p>
        </p:txBody>
      </p:sp>
      <p:pic>
        <p:nvPicPr>
          <p:cNvPr id="12" name="图片 11">
            <a:extLst>
              <a:ext uri="{FF2B5EF4-FFF2-40B4-BE49-F238E27FC236}">
                <a16:creationId xmlns:a16="http://schemas.microsoft.com/office/drawing/2014/main" id="{2BC69ED3-A453-A16C-E0C2-C9087BDEC24D}"/>
              </a:ext>
            </a:extLst>
          </p:cNvPr>
          <p:cNvPicPr>
            <a:picLocks noChangeAspect="1"/>
          </p:cNvPicPr>
          <p:nvPr/>
        </p:nvPicPr>
        <p:blipFill>
          <a:blip r:embed="rId3"/>
          <a:stretch>
            <a:fillRect/>
          </a:stretch>
        </p:blipFill>
        <p:spPr>
          <a:xfrm>
            <a:off x="8297890" y="3802948"/>
            <a:ext cx="1782734" cy="1472465"/>
          </a:xfrm>
          <a:prstGeom prst="rect">
            <a:avLst/>
          </a:prstGeom>
        </p:spPr>
      </p:pic>
      <p:sp>
        <p:nvSpPr>
          <p:cNvPr id="13" name="文本框 12">
            <a:extLst>
              <a:ext uri="{FF2B5EF4-FFF2-40B4-BE49-F238E27FC236}">
                <a16:creationId xmlns:a16="http://schemas.microsoft.com/office/drawing/2014/main" id="{AE7917B2-55F8-2114-0648-1389BE4B3F48}"/>
              </a:ext>
            </a:extLst>
          </p:cNvPr>
          <p:cNvSpPr txBox="1"/>
          <p:nvPr/>
        </p:nvSpPr>
        <p:spPr>
          <a:xfrm>
            <a:off x="7928647" y="5234659"/>
            <a:ext cx="2205137" cy="499111"/>
          </a:xfrm>
          <a:prstGeom prst="rect">
            <a:avLst/>
          </a:prstGeom>
          <a:noFill/>
        </p:spPr>
        <p:txBody>
          <a:bodyPr wrap="square" rtlCol="0">
            <a:spAutoFit/>
          </a:bodyPr>
          <a:lstStyle/>
          <a:p>
            <a:r>
              <a:rPr lang="en-US" altLang="zh-CN" sz="661" dirty="0" err="1">
                <a:solidFill>
                  <a:schemeClr val="bg1"/>
                </a:solidFill>
                <a:latin typeface="-apple-system"/>
              </a:rPr>
              <a:t>Slama</a:t>
            </a:r>
            <a:r>
              <a:rPr lang="en-US" altLang="zh-CN" sz="661" dirty="0">
                <a:solidFill>
                  <a:schemeClr val="bg1"/>
                </a:solidFill>
                <a:latin typeface="-apple-system"/>
              </a:rPr>
              <a:t>, S., </a:t>
            </a:r>
            <a:r>
              <a:rPr lang="en-US" altLang="zh-CN" sz="661" dirty="0" err="1">
                <a:solidFill>
                  <a:schemeClr val="bg1"/>
                </a:solidFill>
                <a:latin typeface="-apple-system"/>
              </a:rPr>
              <a:t>Bux</a:t>
            </a:r>
            <a:r>
              <a:rPr lang="en-US" altLang="zh-CN" sz="661" dirty="0">
                <a:solidFill>
                  <a:schemeClr val="bg1"/>
                </a:solidFill>
                <a:latin typeface="-apple-system"/>
              </a:rPr>
              <a:t>, S., </a:t>
            </a:r>
            <a:r>
              <a:rPr lang="en-US" altLang="zh-CN" sz="661" dirty="0" err="1">
                <a:solidFill>
                  <a:schemeClr val="bg1"/>
                </a:solidFill>
                <a:latin typeface="-apple-system"/>
              </a:rPr>
              <a:t>Krenz</a:t>
            </a:r>
            <a:r>
              <a:rPr lang="en-US" altLang="zh-CN" sz="661" dirty="0">
                <a:solidFill>
                  <a:schemeClr val="bg1"/>
                </a:solidFill>
                <a:latin typeface="-apple-system"/>
              </a:rPr>
              <a:t>, G., Zimmermann, C. &amp; </a:t>
            </a:r>
            <a:r>
              <a:rPr lang="en-US" altLang="zh-CN" sz="661" dirty="0" err="1">
                <a:solidFill>
                  <a:schemeClr val="bg1"/>
                </a:solidFill>
                <a:latin typeface="-apple-system"/>
              </a:rPr>
              <a:t>Courteille</a:t>
            </a:r>
            <a:r>
              <a:rPr lang="en-US" altLang="zh-CN" sz="661" dirty="0">
                <a:solidFill>
                  <a:schemeClr val="bg1"/>
                </a:solidFill>
                <a:latin typeface="-apple-system"/>
              </a:rPr>
              <a:t>, P. W. </a:t>
            </a:r>
            <a:r>
              <a:rPr lang="en-US" altLang="zh-CN" sz="661" dirty="0" err="1">
                <a:solidFill>
                  <a:schemeClr val="bg1"/>
                </a:solidFill>
                <a:latin typeface="-apple-system"/>
              </a:rPr>
              <a:t>Superradiant</a:t>
            </a:r>
            <a:r>
              <a:rPr lang="en-US" altLang="zh-CN" sz="661" dirty="0">
                <a:solidFill>
                  <a:schemeClr val="bg1"/>
                </a:solidFill>
                <a:latin typeface="-apple-system"/>
              </a:rPr>
              <a:t> Rayleigh scattering and collective atomic recoil lasing in a ring cavity. </a:t>
            </a:r>
            <a:r>
              <a:rPr lang="en-US" altLang="zh-CN" sz="661" i="1" dirty="0">
                <a:solidFill>
                  <a:schemeClr val="bg1"/>
                </a:solidFill>
                <a:latin typeface="-apple-system"/>
              </a:rPr>
              <a:t>Phys. Rev. Lett.</a:t>
            </a:r>
            <a:r>
              <a:rPr lang="en-US" altLang="zh-CN" sz="661" dirty="0">
                <a:solidFill>
                  <a:schemeClr val="bg1"/>
                </a:solidFill>
                <a:latin typeface="-apple-system"/>
              </a:rPr>
              <a:t> </a:t>
            </a:r>
            <a:r>
              <a:rPr lang="en-US" altLang="zh-CN" sz="661" b="1" dirty="0">
                <a:solidFill>
                  <a:schemeClr val="bg1"/>
                </a:solidFill>
                <a:latin typeface="-apple-system"/>
              </a:rPr>
              <a:t>98</a:t>
            </a:r>
            <a:r>
              <a:rPr lang="en-US" altLang="zh-CN" sz="661" dirty="0">
                <a:solidFill>
                  <a:schemeClr val="bg1"/>
                </a:solidFill>
                <a:latin typeface="-apple-system"/>
              </a:rPr>
              <a:t>, 053603 (2007)</a:t>
            </a:r>
            <a:endParaRPr lang="zh-CN" altLang="en-US" sz="661" dirty="0">
              <a:solidFill>
                <a:schemeClr val="bg1"/>
              </a:solidFill>
            </a:endParaRPr>
          </a:p>
        </p:txBody>
      </p:sp>
      <p:sp>
        <p:nvSpPr>
          <p:cNvPr id="14" name="文本框 13">
            <a:extLst>
              <a:ext uri="{FF2B5EF4-FFF2-40B4-BE49-F238E27FC236}">
                <a16:creationId xmlns:a16="http://schemas.microsoft.com/office/drawing/2014/main" id="{13FC06C1-AF14-0974-874D-AFA45D4ADABC}"/>
              </a:ext>
            </a:extLst>
          </p:cNvPr>
          <p:cNvSpPr txBox="1"/>
          <p:nvPr/>
        </p:nvSpPr>
        <p:spPr>
          <a:xfrm>
            <a:off x="265798" y="1629067"/>
            <a:ext cx="5767926" cy="245003"/>
          </a:xfrm>
          <a:prstGeom prst="rect">
            <a:avLst/>
          </a:prstGeom>
          <a:noFill/>
        </p:spPr>
        <p:txBody>
          <a:bodyPr wrap="none" rtlCol="0">
            <a:spAutoFit/>
          </a:bodyPr>
          <a:lstStyle/>
          <a:p>
            <a:r>
              <a:rPr lang="en-US" altLang="zh-CN" sz="992" dirty="0"/>
              <a:t>The pump–cavity detuning was </a:t>
            </a:r>
            <a:r>
              <a:rPr lang="en-US" altLang="zh-CN" sz="992" dirty="0" err="1"/>
              <a:t>Δc</a:t>
            </a:r>
            <a:r>
              <a:rPr lang="en-US" altLang="zh-CN" sz="992" dirty="0"/>
              <a:t> = -2π × 6.3(2) MHz and the atom number was N = 0.7(1) × 10^5</a:t>
            </a:r>
            <a:endParaRPr lang="zh-CN" altLang="en-US" sz="992" dirty="0"/>
          </a:p>
        </p:txBody>
      </p:sp>
    </p:spTree>
    <p:extLst>
      <p:ext uri="{BB962C8B-B14F-4D97-AF65-F5344CB8AC3E}">
        <p14:creationId xmlns:p14="http://schemas.microsoft.com/office/powerpoint/2010/main" val="3436801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901</TotalTime>
  <Words>868</Words>
  <Application>Microsoft Macintosh PowerPoint</Application>
  <PresentationFormat>Custom</PresentationFormat>
  <Paragraphs>68</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Goudy Old Style</vt:lpstr>
      <vt:lpstr>Harding</vt:lpstr>
      <vt:lpstr>Symbol</vt:lpstr>
      <vt:lpstr>Times New Roman</vt:lpstr>
      <vt:lpstr>Wingdings</vt:lpstr>
      <vt:lpstr>Office Theme</vt:lpstr>
      <vt:lpstr>PowerPoint Presentation</vt:lpstr>
      <vt:lpstr>Dicke Model</vt:lpstr>
      <vt:lpstr>What is BEC?</vt:lpstr>
      <vt:lpstr>PowerPoint Presentation</vt:lpstr>
      <vt:lpstr>PowerPoint Presentation</vt:lpstr>
      <vt:lpstr>PowerPoint Presentation</vt:lpstr>
      <vt:lpstr>PowerPoint Presentation</vt:lpstr>
      <vt:lpstr>Observing Phase Transition</vt:lpstr>
      <vt:lpstr>Observing PT (Conti. Steady State)</vt:lpstr>
      <vt:lpstr>Mapping out PT as a Phase Diagram :dependence of the critical pump power on the pump–cavity detuning</vt:lpstr>
      <vt:lpstr>Future Remarkes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Mondal, Mohammad Elious</cp:lastModifiedBy>
  <cp:revision>5</cp:revision>
  <dcterms:created xsi:type="dcterms:W3CDTF">2023-03-22T14:45:19Z</dcterms:created>
  <dcterms:modified xsi:type="dcterms:W3CDTF">2023-03-23T13:26:44Z</dcterms:modified>
  <dc:language>en-US</dc:language>
</cp:coreProperties>
</file>