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2" r:id="rId3"/>
    <p:sldId id="277" r:id="rId4"/>
    <p:sldId id="278" r:id="rId5"/>
    <p:sldId id="279" r:id="rId6"/>
    <p:sldId id="280" r:id="rId7"/>
    <p:sldId id="281" r:id="rId8"/>
    <p:sldId id="263" r:id="rId9"/>
    <p:sldId id="257" r:id="rId10"/>
    <p:sldId id="270" r:id="rId11"/>
    <p:sldId id="259" r:id="rId12"/>
    <p:sldId id="271" r:id="rId13"/>
    <p:sldId id="272" r:id="rId14"/>
    <p:sldId id="274" r:id="rId15"/>
    <p:sldId id="273" r:id="rId16"/>
    <p:sldId id="264" r:id="rId17"/>
    <p:sldId id="265" r:id="rId18"/>
    <p:sldId id="266" r:id="rId19"/>
    <p:sldId id="283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 Meiri" initials="GM" lastIdx="1" clrIdx="0">
    <p:extLst>
      <p:ext uri="{19B8F6BF-5375-455C-9EA6-DF929625EA0E}">
        <p15:presenceInfo xmlns:p15="http://schemas.microsoft.com/office/powerpoint/2012/main" userId="fbef5dae277233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220" autoAdjust="0"/>
  </p:normalViewPr>
  <p:slideViewPr>
    <p:cSldViewPr snapToGrid="0">
      <p:cViewPr varScale="1">
        <p:scale>
          <a:sx n="71" d="100"/>
          <a:sy n="71" d="100"/>
        </p:scale>
        <p:origin x="10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E01AD-8B3C-476D-A931-AF3BEE422EFB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DFA88-27A2-4729-AEC4-F1474AAD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7.01417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thelancet.com/journals/lancet/article/PIIS0140-6736(20)30304-4/fulltext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06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42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r" rtl="1">
              <a:buAutoNum type="arabicPeriod"/>
            </a:pPr>
            <a:r>
              <a:rPr lang="he-IL" dirty="0"/>
              <a:t>תחרויות </a:t>
            </a:r>
            <a:r>
              <a:rPr lang="en-US" dirty="0"/>
              <a:t>Kaggle</a:t>
            </a:r>
            <a:r>
              <a:rPr lang="he-IL" dirty="0"/>
              <a:t> מקובל להסתכל קצת על נתונים לקבל אינטואיציה. בתחרות </a:t>
            </a:r>
            <a:r>
              <a:rPr lang="en-US" dirty="0"/>
              <a:t>“Predicting Molecular Properties”</a:t>
            </a:r>
            <a:r>
              <a:rPr lang="he-IL" dirty="0"/>
              <a:t> 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שהמטרה של התחרות היא לחזות את ה-</a:t>
            </a:r>
            <a:r>
              <a:rPr lang="en-US" dirty="0"/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scalar_coupling_constant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בין זוגות אטומים במולקולות. </a:t>
            </a:r>
          </a:p>
          <a:p>
            <a:pPr marL="228600" indent="-228600" algn="r" rtl="1">
              <a:buAutoNum type="arabicPeriod"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מישהו יצר שם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notebook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שלוקח מולקולות מרשימת המולקולות ומציג אותם</a:t>
            </a:r>
            <a:endParaRPr lang="he-IL" dirty="0"/>
          </a:p>
          <a:p>
            <a:pPr marL="228600" indent="-228600" algn="r" rtl="1">
              <a:buAutoNum type="arabicPeriod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28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r" rtl="1">
              <a:buAutoNum type="arabicPeriod"/>
            </a:pPr>
            <a:r>
              <a:rPr lang="he-IL" dirty="0"/>
              <a:t>דוגמא: בנושא הקורונה – מציאת תרופה מאושרת שיכולה לעזור להבראה. </a:t>
            </a:r>
            <a:endParaRPr lang="en-US" dirty="0"/>
          </a:p>
          <a:p>
            <a:pPr marL="228600" indent="-228600" algn="r" rtl="1">
              <a:buAutoNum type="arabicPeriod"/>
            </a:pPr>
            <a:r>
              <a:rPr lang="he-IL" dirty="0"/>
              <a:t>השתמשו ב-</a:t>
            </a:r>
            <a:r>
              <a:rPr lang="en-US" dirty="0"/>
              <a:t>Natural Language Processing</a:t>
            </a:r>
            <a:r>
              <a:rPr lang="he-IL" dirty="0"/>
              <a:t> לקרוא כמות גדולה של מאמרים מדעיים ולבנות </a:t>
            </a:r>
            <a:r>
              <a:rPr lang="en-US" dirty="0"/>
              <a:t>biomedical knowledge graphs</a:t>
            </a:r>
            <a:r>
              <a:rPr lang="he-IL" dirty="0"/>
              <a:t>. </a:t>
            </a:r>
            <a:r>
              <a:rPr lang="en-US" dirty="0">
                <a:hlinkClick r:id="rId3"/>
              </a:rPr>
              <a:t>https://arxiv.org/abs/1907.01417</a:t>
            </a:r>
            <a:endParaRPr lang="en-US" dirty="0"/>
          </a:p>
          <a:p>
            <a:pPr marL="228600" indent="-228600" algn="r" rtl="1">
              <a:buAutoNum type="arabicPeriod"/>
            </a:pPr>
            <a:r>
              <a:rPr lang="he-IL" dirty="0"/>
              <a:t>השתמשו בגרף של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BenevolentAI's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knowledge graph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dirty="0"/>
              <a:t>:</a:t>
            </a:r>
          </a:p>
          <a:p>
            <a:pPr marL="685800" lvl="1" indent="-228600" algn="r" rtl="1">
              <a:buFont typeface="Arial" panose="020B0604020202020204" pitchFamily="34" charset="0"/>
              <a:buChar char="•"/>
            </a:pPr>
            <a:r>
              <a:rPr lang="en-US" dirty="0"/>
              <a:t>AAK1</a:t>
            </a:r>
            <a:r>
              <a:rPr lang="he-IL" dirty="0"/>
              <a:t> הוא קולטן (</a:t>
            </a:r>
            <a:r>
              <a:rPr lang="en-US" dirty="0"/>
              <a:t>receptor</a:t>
            </a:r>
            <a:r>
              <a:rPr lang="he-IL" dirty="0"/>
              <a:t>) שקשור </a:t>
            </a:r>
            <a:r>
              <a:rPr lang="he-IL" dirty="0" err="1"/>
              <a:t>לאיך</a:t>
            </a:r>
            <a:r>
              <a:rPr lang="he-IL" dirty="0"/>
              <a:t> שהקורונה מתחבר לתא הריאה. </a:t>
            </a:r>
          </a:p>
          <a:p>
            <a:pPr marL="685800" lvl="1" indent="-228600" algn="r" rtl="1">
              <a:buFont typeface="Arial" panose="020B0604020202020204" pitchFamily="34" charset="0"/>
              <a:buChar char="•"/>
            </a:pPr>
            <a:r>
              <a:rPr lang="he-IL" dirty="0"/>
              <a:t>378 תרופות שמגבילות </a:t>
            </a:r>
            <a:r>
              <a:rPr lang="en-US" dirty="0"/>
              <a:t>AAK1</a:t>
            </a:r>
            <a:r>
              <a:rPr lang="he-IL" dirty="0"/>
              <a:t>. מתוכם 47 קיבלו אישור לשימוש ול-6 יש קשר טוב (</a:t>
            </a:r>
            <a:r>
              <a:rPr lang="en-US" dirty="0"/>
              <a:t>high affinity</a:t>
            </a:r>
            <a:r>
              <a:rPr lang="he-IL" dirty="0"/>
              <a:t>). לחלקם יש תופעות לוואי קשות.</a:t>
            </a:r>
            <a:endParaRPr lang="en-US" dirty="0"/>
          </a:p>
          <a:p>
            <a:pPr marL="685800" lvl="1" indent="-228600" algn="r" rtl="1">
              <a:buFont typeface="Arial" panose="020B0604020202020204" pitchFamily="34" charset="0"/>
              <a:buChar char="•"/>
            </a:pPr>
            <a:r>
              <a:rPr lang="he-IL" dirty="0"/>
              <a:t>אחד מהתרופות </a:t>
            </a:r>
            <a:r>
              <a:rPr lang="en-US" dirty="0" err="1"/>
              <a:t>Baricitinib</a:t>
            </a:r>
            <a:r>
              <a:rPr lang="he-IL" dirty="0"/>
              <a:t> בטוח לשימוש ומונע גם דלקות, לכן הוא נבחר לניסוי</a:t>
            </a:r>
            <a:br>
              <a:rPr lang="en-US" dirty="0"/>
            </a:br>
            <a:r>
              <a:rPr lang="en-US" dirty="0">
                <a:hlinkClick r:id="rId4"/>
              </a:rPr>
              <a:t>https://www.thelancet.com/journals/lancet/article/PIIS0140-6736(20)30304-4/fulltext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40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r" rtl="1">
              <a:buAutoNum type="arabicPeriod"/>
            </a:pPr>
            <a:r>
              <a:rPr lang="he-IL" dirty="0"/>
              <a:t>דוגמא: רוצים לבנות מודל שחוזה אצל מי כדאי לפרסם מוצר (</a:t>
            </a:r>
            <a:r>
              <a:rPr lang="he-IL" dirty="0" err="1"/>
              <a:t>באינסטגרם</a:t>
            </a:r>
            <a:r>
              <a:rPr lang="he-IL" dirty="0"/>
              <a:t> או </a:t>
            </a:r>
            <a:r>
              <a:rPr lang="he-IL" dirty="0" err="1"/>
              <a:t>פייסבוק</a:t>
            </a:r>
            <a:r>
              <a:rPr lang="he-IL" dirty="0"/>
              <a:t>). יש הרבה פיצ'רים שיכולים לעזור לחזות (כמו למשל אם המוצר מתאים לתחום העיסוק של הישות). אפשר להוסיף עוד פיצ'רים לרשימת </a:t>
            </a:r>
            <a:r>
              <a:rPr lang="he-IL" dirty="0" err="1"/>
              <a:t>הפיצר'ים</a:t>
            </a:r>
            <a:r>
              <a:rPr lang="he-IL" dirty="0"/>
              <a:t> כמו למשל מרכזיות של הישות ברשת.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35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r" rtl="1">
              <a:buAutoNum type="arabicPeriod"/>
            </a:pPr>
            <a:r>
              <a:rPr lang="he-IL" dirty="0"/>
              <a:t>דוגמא: רוצים לבנות מודל שחוזה אצל מי כדאי לפרסם מוצר (</a:t>
            </a:r>
            <a:r>
              <a:rPr lang="he-IL" dirty="0" err="1"/>
              <a:t>באינסטגרם</a:t>
            </a:r>
            <a:r>
              <a:rPr lang="he-IL" dirty="0"/>
              <a:t> או </a:t>
            </a:r>
            <a:r>
              <a:rPr lang="he-IL" dirty="0" err="1"/>
              <a:t>פייסבוק</a:t>
            </a:r>
            <a:r>
              <a:rPr lang="he-IL" dirty="0"/>
              <a:t>). יש הרבה פיצ'רים שיכולים לעזור לחזות (כמו למשל אם המוצר מתאים לתחום העיסוק של הישות). אפשר להוסיף עוד פיצ'רים לרשימת </a:t>
            </a:r>
            <a:r>
              <a:rPr lang="he-IL" dirty="0" err="1"/>
              <a:t>הפיצר'ים</a:t>
            </a:r>
            <a:r>
              <a:rPr lang="he-IL" dirty="0"/>
              <a:t> כמו למשל מרכזיות של הישות ברשת.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12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31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יש הרבה תחומים. יש יותר תחומים ממה שרשום פה. בכל מקום שאפשר לייצר קשר בין ישויות ניתן לבנות גרף ולהשתמש בגרפים. 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36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MIDAS</a:t>
            </a:r>
            <a:r>
              <a:rPr lang="he-IL" dirty="0"/>
              <a:t>: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משתמש ב-</a:t>
            </a:r>
            <a:r>
              <a:rPr lang="en-US" dirty="0" err="1"/>
              <a:t>microcluster</a:t>
            </a:r>
            <a:r>
              <a:rPr lang="en-US" dirty="0"/>
              <a:t> Detection</a:t>
            </a:r>
            <a:endParaRPr lang="he-IL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מבטיח הסתברות של </a:t>
            </a:r>
            <a:r>
              <a:rPr lang="en-US" dirty="0"/>
              <a:t>false Positive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משתמש בזיכרון קבוע וזמן עדכון קבוע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42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חוקר מבית חולים </a:t>
            </a:r>
            <a:r>
              <a:rPr lang="en-US" dirty="0"/>
              <a:t>SickKids</a:t>
            </a:r>
            <a:r>
              <a:rPr lang="he-IL" dirty="0"/>
              <a:t> בטורונטו מיפה את המוטציות שיש להם אוטיזם ביחס לילדים רגילים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לא מצאו גנים בודדים שחזרו שוב ושוב באוטיזם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שהסתכלו על הרשת של איך הגנים חוברו הם הצליחו להבין איך הרשת קשורה לאוטיזם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258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60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32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en-US" dirty="0" err="1"/>
              <a:t>NetworkX</a:t>
            </a:r>
            <a:r>
              <a:rPr lang="he-IL" dirty="0"/>
              <a:t> – 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אלירן יראה לנו איך להשתמש בספריה הזו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מאוד פופולרי 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כללי ומקיף – טוב לתחומים שונים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מאוד פשוט מבחינת צורת עבודה. מבנה נתונים נוח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הרבה אלגוריתמים שקשורים לגרפים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טובה באלגוריתמים לניתוח פחות טובה בוויזואליזציה. יכול להיות שבעתיד הם יוציאו את הספרייה של ויזואליזציה מתוך החבילה הבסיסית ויוסיפו אותה כחבילה חיצונית</a:t>
            </a:r>
          </a:p>
          <a:p>
            <a:pPr marL="171450" lvl="0" indent="-171450" algn="r" rtl="1">
              <a:buFont typeface="Arial" panose="020B0604020202020204" pitchFamily="34" charset="0"/>
              <a:buChar char="•"/>
            </a:pPr>
            <a:r>
              <a:rPr lang="en-US" dirty="0" err="1"/>
              <a:t>Cytoscape</a:t>
            </a:r>
            <a:r>
              <a:rPr lang="he-IL" dirty="0"/>
              <a:t> –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יכול לעשות אנליזה כללית (למשל רשתות חברתיות) 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הכי טוב לביו-</a:t>
            </a:r>
            <a:r>
              <a:rPr lang="he-IL" dirty="0" err="1"/>
              <a:t>איפורמטיקה</a:t>
            </a:r>
            <a:r>
              <a:rPr lang="he-IL" dirty="0"/>
              <a:t>\ביולוגיה\רפואה</a:t>
            </a:r>
          </a:p>
          <a:p>
            <a:pPr marL="171450" lvl="0" indent="-171450" algn="r" rtl="1">
              <a:buFont typeface="Arial" panose="020B0604020202020204" pitchFamily="34" charset="0"/>
              <a:buChar char="•"/>
            </a:pPr>
            <a:r>
              <a:rPr lang="en-US" dirty="0"/>
              <a:t>Gephi</a:t>
            </a:r>
            <a:r>
              <a:rPr lang="he-IL" dirty="0"/>
              <a:t> –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בעיקר טוב לוויזואליזציה ואנליזה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יכול להיות לשמש לאנליזה לרשתות חברתיות\מערכות ביולוגיות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בעיקר ל</a:t>
            </a:r>
            <a:r>
              <a:rPr lang="en-US" dirty="0"/>
              <a:t>data exploration</a:t>
            </a:r>
            <a:r>
              <a:rPr lang="he-IL" dirty="0"/>
              <a:t>. לא חזק כמו </a:t>
            </a:r>
            <a:r>
              <a:rPr lang="en-US" dirty="0"/>
              <a:t>network</a:t>
            </a:r>
            <a:endParaRPr lang="he-IL" dirty="0"/>
          </a:p>
          <a:p>
            <a:pPr marL="171450" lvl="0" indent="-171450" algn="r" rtl="1">
              <a:buFont typeface="Arial" panose="020B0604020202020204" pitchFamily="34" charset="0"/>
              <a:buChar char="•"/>
            </a:pPr>
            <a:r>
              <a:rPr lang="en-US" dirty="0" err="1"/>
              <a:t>Pathpy</a:t>
            </a:r>
            <a:r>
              <a:rPr lang="he-IL" dirty="0"/>
              <a:t> - 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טוב לרשתות שהמידע רשת משתנה עם הזמן – בעיקר מסלולים</a:t>
            </a:r>
          </a:p>
          <a:p>
            <a:pPr marL="171450" lvl="0" indent="-171450" algn="r" rtl="1">
              <a:buFont typeface="Arial" panose="020B0604020202020204" pitchFamily="34" charset="0"/>
              <a:buChar char="•"/>
            </a:pPr>
            <a:r>
              <a:rPr lang="en-US" dirty="0" err="1"/>
              <a:t>JGraphT</a:t>
            </a:r>
            <a:r>
              <a:rPr lang="he-IL" dirty="0"/>
              <a:t> –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ניתוח גרפים ב-</a:t>
            </a:r>
            <a:r>
              <a:rPr lang="en-US" dirty="0"/>
              <a:t>java</a:t>
            </a:r>
            <a:endParaRPr lang="he-IL" dirty="0"/>
          </a:p>
          <a:p>
            <a:pPr marL="457200" lvl="1" indent="0" algn="r" rtl="1">
              <a:buFont typeface="Arial" panose="020B0604020202020204" pitchFamily="34" charset="0"/>
              <a:buNone/>
            </a:pPr>
            <a:endParaRPr lang="he-IL" dirty="0"/>
          </a:p>
          <a:p>
            <a:pPr marL="171450" lvl="0" indent="-1714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89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14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33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12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20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04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נודה על האמת – כשחושבים על מדע נתונים רשתות זה לא הדבר הראשון שעולה לראש. </a:t>
            </a:r>
            <a:endParaRPr lang="en-US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en-US" dirty="0"/>
              <a:t>Supervised learning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en-US" dirty="0"/>
              <a:t>Unsupervised learning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רשתות נוירונים</a:t>
            </a:r>
            <a:endParaRPr lang="en-US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en-US" dirty="0"/>
              <a:t>Decision trees</a:t>
            </a:r>
            <a:endParaRPr lang="he-IL" dirty="0"/>
          </a:p>
          <a:p>
            <a:pPr algn="r" rtl="1"/>
            <a:endParaRPr lang="en-US" dirty="0"/>
          </a:p>
          <a:p>
            <a:pPr algn="r" rtl="1"/>
            <a:r>
              <a:rPr lang="he-IL" dirty="0"/>
              <a:t>נראה שיותר מתאים לקורסים של מדעי המחשב- אלגוריתמים.</a:t>
            </a:r>
          </a:p>
          <a:p>
            <a:pPr algn="r" rtl="1"/>
            <a:endParaRPr lang="en-US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התפלאתי בכמה איך ובכמה תחומים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נראה דוגמאות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50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  <a:p>
            <a:pPr algn="r" rtl="1"/>
            <a:r>
              <a:rPr lang="he-IL" dirty="0"/>
              <a:t>מתורת הגרפים-</a:t>
            </a:r>
          </a:p>
          <a:p>
            <a:pPr algn="r" rtl="1"/>
            <a:r>
              <a:rPr lang="he-IL" dirty="0"/>
              <a:t>רשתות – כשיש ישויות (אובייקטים) שיש ביניהם יחס כלשהו (</a:t>
            </a:r>
            <a:r>
              <a:rPr lang="en-US" dirty="0"/>
              <a:t>relationship</a:t>
            </a:r>
            <a:r>
              <a:rPr lang="he-IL" dirty="0"/>
              <a:t>)</a:t>
            </a:r>
          </a:p>
          <a:p>
            <a:pPr algn="r" rtl="1"/>
            <a:r>
              <a:rPr lang="he-IL" dirty="0"/>
              <a:t>כל בעיה שיש יחסים (</a:t>
            </a:r>
            <a:r>
              <a:rPr lang="en-US" dirty="0"/>
              <a:t>relationships</a:t>
            </a:r>
            <a:r>
              <a:rPr lang="he-IL" dirty="0"/>
              <a:t>) בין אובייקטים אפשר לייצר עבורה גרף. התוך הגרף טמון הרבה אינפורמציה שיכול לענות על שאלות, לקבל תובנות. </a:t>
            </a:r>
          </a:p>
          <a:p>
            <a:pPr algn="r" rtl="1"/>
            <a:r>
              <a:rPr lang="he-IL" dirty="0"/>
              <a:t>יכול לעזור לקבל החלטות מתוך נתונים </a:t>
            </a:r>
          </a:p>
          <a:p>
            <a:pPr algn="r" rtl="1"/>
            <a:r>
              <a:rPr lang="he-IL" dirty="0"/>
              <a:t>שזה המטרה של מדע הנתונים</a:t>
            </a:r>
          </a:p>
          <a:p>
            <a:pPr algn="r" rtl="1"/>
            <a:r>
              <a:rPr lang="he-IL" dirty="0"/>
              <a:t>בכל מצב שיש יחסים בין אובייקטים שווה לחשוב על שימוש בשיטות של רשתות לניתוח הנתונים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79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D77A-427B-4010-BF7F-E1318AB55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EDD69-EF9B-46AC-8116-487CFE534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D2CA6-C2EB-4C09-A849-540AD089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873F-4476-421E-B86B-CCAD1884FA87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45E24-7454-4E85-A0C7-FBAAA9FE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60FAB-D06B-46F1-85DA-2FE045FD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2140-6A4D-457C-B292-6F21E56E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3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AA3A-DC8A-4BD6-88F1-98EFA0D6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FE4D7-F663-4563-BDF0-EC6BB0A0F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7DC9A-EFE7-44DF-B01A-3B2815BE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873F-4476-421E-B86B-CCAD1884FA87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B1E28-3940-4722-ADD1-8C079DFC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4EEB7-7E07-4D44-A131-E85E2EAA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2140-6A4D-457C-B292-6F21E56E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3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553E48-C21A-45A8-911F-C918E9075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2C453-B88F-4C7D-B215-848136A92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5F7C9-8A23-4260-8373-1CB70B9E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873F-4476-421E-B86B-CCAD1884FA87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81340-1907-4462-A40A-EBC3C0870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7806B-0AB2-413C-B3C6-806968B7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2140-6A4D-457C-B292-6F21E56E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9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14ED-E828-46B4-AADA-B92DACCF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4B4C6-E91C-4C12-81C3-5C198F3E5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96F8A-83B3-4E7E-B7F9-433A1C74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873F-4476-421E-B86B-CCAD1884FA87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CBB72-7888-486B-8711-FEC3D805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7266F-A365-4404-A710-757BA07C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2140-6A4D-457C-B292-6F21E56E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5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00AE-1CDC-49C2-B4EB-59526B271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CD801-88EC-4EF0-9048-10F7AB4DB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07895-0962-4A5A-9958-ABF8F041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873F-4476-421E-B86B-CCAD1884FA87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D53DD-2A91-41C1-96E1-C4961233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28156-E34B-475D-8E66-437F0AD2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2140-6A4D-457C-B292-6F21E56E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4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2D21E-EA75-4D55-B929-BA7FA029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F30C8-747D-416D-8BD4-DE94B8337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53CC-331C-40C3-B93C-FCCB35CDB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41B44-7B8B-4E79-9DBE-EE0DA0F3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873F-4476-421E-B86B-CCAD1884FA87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F2261-3730-43FC-B784-AF61C2EE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A2EF5-4F4F-4BE9-9A67-D4D1675A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2140-6A4D-457C-B292-6F21E56E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4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3C31C-3426-4A6E-8401-B98E4478F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B8EB-AC00-444A-9131-6CB0E9932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26DEF-4EC6-42C0-BEE4-D6135561C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7C4730-D481-4E7F-B847-C3B86C1B2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DFD87-C7F1-4879-9490-692466EB7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0B58E9-A898-47DC-9DFA-ED18BFB4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873F-4476-421E-B86B-CCAD1884FA87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02B13-87C7-494D-82D7-DBFC0A82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122EA-C9B1-4815-9F99-17A4A4E4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2140-6A4D-457C-B292-6F21E56E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4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C691-AA59-4D10-B6E1-DD464BFB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7102E8-9A9E-4A2B-B63B-9A00D0B8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873F-4476-421E-B86B-CCAD1884FA87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6AA82-03B2-4F70-B985-DBC99F2D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9DB4F-1EE2-4535-B93E-8BD359DD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2140-6A4D-457C-B292-6F21E56E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7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9981E-B77D-4187-90DD-311CA207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873F-4476-421E-B86B-CCAD1884FA87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FAE35-4A3F-4DED-907F-88C682FF7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5DDFD-10F7-4289-B6B4-7F08E336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2140-6A4D-457C-B292-6F21E56E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4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2C07-EA88-4C54-B9A4-3F99DB43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09422-0B73-4006-AE2C-4B0EAF2DE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E0D24-AA26-4AC8-95E8-8D858C963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6E039-DC11-4476-BBFD-0329B4FF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873F-4476-421E-B86B-CCAD1884FA87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74395-12D5-4020-B392-97A34A59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DD23A-51E7-4431-B055-78E20FA1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2140-6A4D-457C-B292-6F21E56E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8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59A3-61D6-43B4-885C-96F04CA5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B6696-1A49-4607-BB4F-7D7D330C0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05036-8AE8-4F72-88E9-6366EF891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B71AC-2765-4B38-969D-53206E407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873F-4476-421E-B86B-CCAD1884FA87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AE82-25CF-476A-B4F8-80A6AB44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BE739-7608-4DB1-A029-B5A149A7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2140-6A4D-457C-B292-6F21E56E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1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222F96-16C7-4544-8B72-86E17D4E4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5C904-5AA5-4119-91C5-6B6676840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9EB1A-4737-4D72-A620-C1AD8D6A3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873F-4476-421E-B86B-CCAD1884FA87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1D104-1810-4613-8686-E908CD3FA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65642-188E-4FE9-BA42-63D99CC4C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E2140-6A4D-457C-B292-6F21E56E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0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Eliran79/DataScienceWorkshop20936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yassinealouini/molecule-graphs-with-networkx/noteboo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7.01417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hyperlink" Target="https://www.thelancet.com/journals/lancet/article/PIIS0140-6736(20)30304-4/fulltex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nomaly-detection-in-dynamic-graphs-using-midas-e4f8d0b1db45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www.comp.nus.edu.sg/~sbhatia/assets/pdf/midas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derlab.org/Publications?action=AttachFile&amp;do=view&amp;target=2010_AutismNature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hyperlink" Target="https://networkx.github.io/documentation/stable/" TargetMode="External"/><Relationship Id="rId7" Type="http://schemas.openxmlformats.org/officeDocument/2006/relationships/hyperlink" Target="https://github.com/jgrapht/jgrapht" TargetMode="Externa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ngoScholtes/pathpy" TargetMode="External"/><Relationship Id="rId11" Type="http://schemas.openxmlformats.org/officeDocument/2006/relationships/image" Target="../media/image16.png"/><Relationship Id="rId5" Type="http://schemas.openxmlformats.org/officeDocument/2006/relationships/hyperlink" Target="https://gephi.org/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cytoscape.org/" TargetMode="External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raph_(discrete_mathematics)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en.wikipedia.org/wiki/Directed_graph" TargetMode="External"/><Relationship Id="rId4" Type="http://schemas.openxmlformats.org/officeDocument/2006/relationships/hyperlink" Target="https://en.wikipedia.org/wiki/Symmetric_rel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7239-A169-4BA0-B380-53E651D4E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 rtl="1"/>
            <a:r>
              <a:rPr lang="he-IL"/>
              <a:t>ניתוח מידע רשתי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0604E-5177-49DB-B164-B7F712D58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 rtl="1"/>
            <a:r>
              <a:rPr lang="he-IL" sz="2000" dirty="0"/>
              <a:t>גיל מאירי</a:t>
            </a:r>
          </a:p>
          <a:p>
            <a:pPr algn="l" rtl="1"/>
            <a:r>
              <a:rPr lang="he-IL" sz="2000" dirty="0"/>
              <a:t>אלירן סבג</a:t>
            </a:r>
            <a:endParaRPr lang="en-US" sz="2000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377CFB1-C56E-4FD8-B884-C0A3476845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2" r="24878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6C192C-FC76-40F5-B686-9526C606EF15}"/>
              </a:ext>
            </a:extLst>
          </p:cNvPr>
          <p:cNvSpPr txBox="1"/>
          <p:nvPr/>
        </p:nvSpPr>
        <p:spPr>
          <a:xfrm>
            <a:off x="4901045" y="5988770"/>
            <a:ext cx="67715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u="sng" dirty="0">
                <a:hlinkClick r:id="rId4"/>
              </a:rPr>
              <a:t>https://github.com/Eliran79/DataScienceWorkshop20936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15364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37239-A169-4BA0-B380-53E651D4E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pPr rtl="1"/>
            <a:r>
              <a:rPr lang="he-IL" sz="5800"/>
              <a:t>מתי משתמשים בגרפים?</a:t>
            </a:r>
            <a:endParaRPr lang="en-US" sz="5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463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942-5AD8-492A-8971-CE6E9AD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u="sng" dirty="0"/>
              <a:t>1. חקר הנתונים </a:t>
            </a:r>
            <a:r>
              <a:rPr lang="en-US" u="sng" dirty="0"/>
              <a:t>(data exploration)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056C-124D-4BAE-8A5D-B3F6B10AB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/>
              <a:t>דוגמא:</a:t>
            </a:r>
          </a:p>
          <a:p>
            <a:pPr marL="0" indent="0" algn="r" rtl="1">
              <a:buNone/>
            </a:pPr>
            <a:r>
              <a:rPr lang="he-IL"/>
              <a:t>מחברת לחקר נתונים בתחרות </a:t>
            </a:r>
            <a:r>
              <a:rPr lang="en-US"/>
              <a:t>“Predicting Molecular Properties”</a:t>
            </a:r>
            <a:r>
              <a:rPr lang="he-IL"/>
              <a:t> ב-</a:t>
            </a:r>
            <a:r>
              <a:rPr lang="en-US"/>
              <a:t>kaggle</a:t>
            </a:r>
            <a:r>
              <a:rPr lang="he-IL"/>
              <a:t>. [</a:t>
            </a:r>
            <a:r>
              <a:rPr lang="he-IL">
                <a:hlinkClick r:id="rId3"/>
              </a:rPr>
              <a:t>לינק</a:t>
            </a:r>
            <a:r>
              <a:rPr lang="he-IL"/>
              <a:t>]</a:t>
            </a:r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555862-5211-4489-B1BB-88ECE1173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89" y="3528491"/>
            <a:ext cx="2972477" cy="284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8CEF26B-A555-4D8D-8D32-0135C72BC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047" y="3528491"/>
            <a:ext cx="2919125" cy="284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F508D3D-2E31-4BE9-A4AC-496CA4020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253" y="3528491"/>
            <a:ext cx="2919125" cy="284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72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942-5AD8-492A-8971-CE6E9AD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u="sng" dirty="0"/>
              <a:t>2. אנליזה ישירה על הגרף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056C-124D-4BAE-8A5D-B3F6B10AB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5492" y="1825625"/>
            <a:ext cx="6308308" cy="4351338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רוצים להוציא תובנות ישירות מהגרף</a:t>
            </a:r>
          </a:p>
          <a:p>
            <a:pPr marL="0" indent="0" algn="r" rtl="1">
              <a:buNone/>
            </a:pPr>
            <a:r>
              <a:rPr lang="he-IL" dirty="0"/>
              <a:t>דוגמא: מציאת תרופה לקורונה</a:t>
            </a:r>
          </a:p>
          <a:p>
            <a:pPr marL="0" indent="0" algn="r" rtl="1">
              <a:buNone/>
            </a:pPr>
            <a:r>
              <a:rPr lang="he-IL" dirty="0"/>
              <a:t>א.</a:t>
            </a:r>
            <a:r>
              <a:rPr lang="en-US" dirty="0"/>
              <a:t> </a:t>
            </a:r>
            <a:r>
              <a:rPr lang="he-IL" dirty="0"/>
              <a:t> שימוש ב-</a:t>
            </a:r>
            <a:r>
              <a:rPr lang="en-US" dirty="0"/>
              <a:t>NLP</a:t>
            </a:r>
            <a:r>
              <a:rPr lang="he-IL" dirty="0"/>
              <a:t> לסרוק מאמרים ובניית </a:t>
            </a:r>
            <a:r>
              <a:rPr lang="en-US" dirty="0"/>
              <a:t>Biomedical knowledge graph</a:t>
            </a:r>
            <a:r>
              <a:rPr lang="he-IL" dirty="0"/>
              <a:t> [</a:t>
            </a:r>
            <a:r>
              <a:rPr lang="he-IL" dirty="0">
                <a:hlinkClick r:id="rId3"/>
              </a:rPr>
              <a:t>לינק</a:t>
            </a:r>
            <a:r>
              <a:rPr lang="he-IL" dirty="0"/>
              <a:t>]</a:t>
            </a:r>
          </a:p>
          <a:p>
            <a:pPr marL="0" indent="0" algn="r" rtl="1">
              <a:buNone/>
            </a:pPr>
            <a:r>
              <a:rPr lang="he-IL" dirty="0"/>
              <a:t>ב. שימוש בגרף למציאת תרופה מועמדת טובה [</a:t>
            </a:r>
            <a:r>
              <a:rPr lang="he-IL" dirty="0">
                <a:hlinkClick r:id="rId4"/>
              </a:rPr>
              <a:t>לינק</a:t>
            </a:r>
            <a:r>
              <a:rPr lang="he-IL" dirty="0"/>
              <a:t>]</a:t>
            </a:r>
          </a:p>
        </p:txBody>
      </p:sp>
      <p:pic>
        <p:nvPicPr>
          <p:cNvPr id="2050" name="Picture 2" descr="Figure thumbnail gr1">
            <a:extLst>
              <a:ext uri="{FF2B5EF4-FFF2-40B4-BE49-F238E27FC236}">
                <a16:creationId xmlns:a16="http://schemas.microsoft.com/office/drawing/2014/main" id="{67EB3D65-E345-4B9C-A6A9-B8214EF52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71" y="1547196"/>
            <a:ext cx="4930702" cy="41930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1725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942-5AD8-492A-8971-CE6E9AD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u="sng" dirty="0"/>
              <a:t>3. חילוץ מאפיינים (</a:t>
            </a:r>
            <a:r>
              <a:rPr lang="en-US" u="sng" dirty="0"/>
              <a:t>feature extraction</a:t>
            </a:r>
            <a:r>
              <a:rPr lang="he-IL" u="sng" dirty="0"/>
              <a:t>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056C-124D-4BAE-8A5D-B3F6B10AB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260" y="1825625"/>
            <a:ext cx="6656540" cy="4351338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דוגמא: </a:t>
            </a:r>
          </a:p>
          <a:p>
            <a:pPr marL="0" indent="0" algn="r" rtl="1">
              <a:buNone/>
            </a:pPr>
            <a:r>
              <a:rPr lang="he-IL" dirty="0"/>
              <a:t>פרסם מוצר דרך </a:t>
            </a:r>
            <a:r>
              <a:rPr lang="he-IL" dirty="0" err="1"/>
              <a:t>משפיענים</a:t>
            </a:r>
            <a:r>
              <a:rPr lang="he-IL" dirty="0"/>
              <a:t> (</a:t>
            </a:r>
            <a:r>
              <a:rPr lang="en-US" dirty="0"/>
              <a:t>influencers</a:t>
            </a:r>
            <a:r>
              <a:rPr lang="he-IL" dirty="0"/>
              <a:t>) ברשת חברתית.</a:t>
            </a:r>
            <a:endParaRPr lang="en-US" dirty="0"/>
          </a:p>
          <a:p>
            <a:pPr marL="0" indent="0" algn="r" rtl="1">
              <a:buNone/>
            </a:pPr>
            <a:r>
              <a:rPr lang="he-IL" dirty="0"/>
              <a:t>הקושי: להתאים את המוצר למשפיע שהכי יקדם את המוצר</a:t>
            </a:r>
          </a:p>
        </p:txBody>
      </p:sp>
      <p:pic>
        <p:nvPicPr>
          <p:cNvPr id="1028" name="Picture 4" descr="One Hub">
            <a:extLst>
              <a:ext uri="{FF2B5EF4-FFF2-40B4-BE49-F238E27FC236}">
                <a16:creationId xmlns:a16="http://schemas.microsoft.com/office/drawing/2014/main" id="{4DC43192-F419-40A3-A70A-A8BA28783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27" y="1658529"/>
            <a:ext cx="3677132" cy="354094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719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942-5AD8-492A-8971-CE6E9AD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u="sng" dirty="0"/>
              <a:t>3. חילוץ מאפיינים (</a:t>
            </a:r>
            <a:r>
              <a:rPr lang="en-US" u="sng" dirty="0"/>
              <a:t>feature extraction</a:t>
            </a:r>
            <a:r>
              <a:rPr lang="he-IL" u="sng" dirty="0"/>
              <a:t>)</a:t>
            </a:r>
            <a:endParaRPr lang="en-US" u="sng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B868AB6-D99D-4796-9B07-59E3FBA79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790829"/>
              </p:ext>
            </p:extLst>
          </p:nvPr>
        </p:nvGraphicFramePr>
        <p:xfrm>
          <a:off x="838200" y="1825625"/>
          <a:ext cx="7003092" cy="2946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182">
                  <a:extLst>
                    <a:ext uri="{9D8B030D-6E8A-4147-A177-3AD203B41FA5}">
                      <a16:colId xmlns:a16="http://schemas.microsoft.com/office/drawing/2014/main" val="1257456302"/>
                    </a:ext>
                  </a:extLst>
                </a:gridCol>
                <a:gridCol w="1167182">
                  <a:extLst>
                    <a:ext uri="{9D8B030D-6E8A-4147-A177-3AD203B41FA5}">
                      <a16:colId xmlns:a16="http://schemas.microsoft.com/office/drawing/2014/main" val="1255098581"/>
                    </a:ext>
                  </a:extLst>
                </a:gridCol>
                <a:gridCol w="1167182">
                  <a:extLst>
                    <a:ext uri="{9D8B030D-6E8A-4147-A177-3AD203B41FA5}">
                      <a16:colId xmlns:a16="http://schemas.microsoft.com/office/drawing/2014/main" val="2418472620"/>
                    </a:ext>
                  </a:extLst>
                </a:gridCol>
                <a:gridCol w="1167182">
                  <a:extLst>
                    <a:ext uri="{9D8B030D-6E8A-4147-A177-3AD203B41FA5}">
                      <a16:colId xmlns:a16="http://schemas.microsoft.com/office/drawing/2014/main" val="1176888348"/>
                    </a:ext>
                  </a:extLst>
                </a:gridCol>
                <a:gridCol w="1167182">
                  <a:extLst>
                    <a:ext uri="{9D8B030D-6E8A-4147-A177-3AD203B41FA5}">
                      <a16:colId xmlns:a16="http://schemas.microsoft.com/office/drawing/2014/main" val="3210323726"/>
                    </a:ext>
                  </a:extLst>
                </a:gridCol>
                <a:gridCol w="1167182">
                  <a:extLst>
                    <a:ext uri="{9D8B030D-6E8A-4147-A177-3AD203B41FA5}">
                      <a16:colId xmlns:a16="http://schemas.microsoft.com/office/drawing/2014/main" val="3222633473"/>
                    </a:ext>
                  </a:extLst>
                </a:gridCol>
              </a:tblGrid>
              <a:tr h="3683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274360"/>
                  </a:ext>
                </a:extLst>
              </a:tr>
              <a:tr h="3683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1297234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9489"/>
                  </a:ext>
                </a:extLst>
              </a:tr>
              <a:tr h="3683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9487302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535963"/>
                  </a:ext>
                </a:extLst>
              </a:tr>
              <a:tr h="3683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722298"/>
                  </a:ext>
                </a:extLst>
              </a:tr>
              <a:tr h="3683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726786"/>
                  </a:ext>
                </a:extLst>
              </a:tr>
              <a:tr h="3683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08456"/>
                  </a:ext>
                </a:extLst>
              </a:tr>
              <a:tr h="3683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737088"/>
                  </a:ext>
                </a:extLst>
              </a:tr>
              <a:tr h="3683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209268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ECBFDF99-3CD1-417E-ADCB-2CA8FBB1A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444755"/>
              </p:ext>
            </p:extLst>
          </p:nvPr>
        </p:nvGraphicFramePr>
        <p:xfrm>
          <a:off x="7841292" y="1815661"/>
          <a:ext cx="3508332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9444">
                  <a:extLst>
                    <a:ext uri="{9D8B030D-6E8A-4147-A177-3AD203B41FA5}">
                      <a16:colId xmlns:a16="http://schemas.microsoft.com/office/drawing/2014/main" val="380361455"/>
                    </a:ext>
                  </a:extLst>
                </a:gridCol>
                <a:gridCol w="1169444">
                  <a:extLst>
                    <a:ext uri="{9D8B030D-6E8A-4147-A177-3AD203B41FA5}">
                      <a16:colId xmlns:a16="http://schemas.microsoft.com/office/drawing/2014/main" val="3288913152"/>
                    </a:ext>
                  </a:extLst>
                </a:gridCol>
                <a:gridCol w="1169444">
                  <a:extLst>
                    <a:ext uri="{9D8B030D-6E8A-4147-A177-3AD203B41FA5}">
                      <a16:colId xmlns:a16="http://schemas.microsoft.com/office/drawing/2014/main" val="1971481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Centrality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 Follow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558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4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64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889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30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13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33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35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640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37239-A169-4BA0-B380-53E651D4E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pPr rtl="1"/>
            <a:r>
              <a:rPr lang="he-IL" sz="5800"/>
              <a:t>באיזה תחומים משתמשים בגרפים?</a:t>
            </a:r>
            <a:endParaRPr lang="en-US" sz="5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191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942-5AD8-492A-8971-CE6E9AD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u="sng" dirty="0"/>
              <a:t>באיזה תחומים משתמשים בגרפים?</a:t>
            </a:r>
            <a:endParaRPr lang="en-US" u="sng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A8297B-A572-4AAB-94D3-D5FEDF17F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408" y="1546580"/>
            <a:ext cx="8515184" cy="49462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18268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942-5AD8-492A-8971-CE6E9AD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u="sng" dirty="0"/>
              <a:t>דוגמא: זיהוי אנומליה (</a:t>
            </a:r>
            <a:r>
              <a:rPr lang="en-US" u="sng" dirty="0"/>
              <a:t>anomaly detection</a:t>
            </a:r>
            <a:r>
              <a:rPr lang="he-IL" u="sng" dirty="0"/>
              <a:t>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056C-124D-4BAE-8A5D-B3F6B10AB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זיהוי מתקפת </a:t>
            </a:r>
            <a:r>
              <a:rPr lang="en-US" dirty="0"/>
              <a:t>DDOS</a:t>
            </a:r>
            <a:r>
              <a:rPr lang="he-IL" dirty="0"/>
              <a:t> בגרפים דינמיים [</a:t>
            </a:r>
            <a:r>
              <a:rPr lang="he-IL" dirty="0">
                <a:hlinkClick r:id="rId3"/>
              </a:rPr>
              <a:t>לינק</a:t>
            </a:r>
            <a:r>
              <a:rPr lang="he-IL" dirty="0"/>
              <a:t>]</a:t>
            </a:r>
          </a:p>
          <a:p>
            <a:pPr marL="0" indent="0" algn="r" rtl="1">
              <a:buNone/>
            </a:pPr>
            <a:r>
              <a:rPr lang="he-IL" dirty="0"/>
              <a:t>ניתן להשתמש באלגוריתם </a:t>
            </a:r>
            <a:r>
              <a:rPr lang="en-US" dirty="0"/>
              <a:t>MIDAS</a:t>
            </a:r>
            <a:r>
              <a:rPr lang="he-IL" dirty="0"/>
              <a:t> [</a:t>
            </a:r>
            <a:r>
              <a:rPr lang="he-IL" dirty="0">
                <a:hlinkClick r:id="rId4"/>
              </a:rPr>
              <a:t>לינק</a:t>
            </a:r>
            <a:r>
              <a:rPr lang="he-IL" dirty="0"/>
              <a:t>]</a:t>
            </a:r>
            <a:endParaRPr 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B4A94191-0CF3-4A67-8F9D-72571827C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533" y="3429000"/>
            <a:ext cx="5965367" cy="25123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82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942-5AD8-492A-8971-CE6E9AD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u="sng" dirty="0"/>
              <a:t>דוגמא: שימוש בתחום הרפואה\גנטיקה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056C-124D-4BAE-8A5D-B3F6B10AB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זיהוי איך מוטציות של גנים משפיעים על אוטיזם</a:t>
            </a:r>
            <a:r>
              <a:rPr lang="en-US" dirty="0"/>
              <a:t> </a:t>
            </a:r>
            <a:r>
              <a:rPr lang="he-IL" dirty="0"/>
              <a:t> [</a:t>
            </a:r>
            <a:r>
              <a:rPr lang="he-IL" dirty="0">
                <a:hlinkClick r:id="rId3"/>
              </a:rPr>
              <a:t>לינק</a:t>
            </a:r>
            <a:r>
              <a:rPr lang="he-IL" dirty="0"/>
              <a:t>]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7A052-9C40-472F-9F03-E1FDBC33F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062" y="2595563"/>
            <a:ext cx="8905875" cy="3581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60984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37239-A169-4BA0-B380-53E651D4E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pPr rtl="1"/>
            <a:r>
              <a:rPr lang="he-IL" sz="5800"/>
              <a:t>ספריות לניתוח רשתות</a:t>
            </a:r>
            <a:endParaRPr lang="en-US" sz="5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288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37239-A169-4BA0-B380-53E651D4E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pPr rtl="1"/>
            <a:r>
              <a:rPr lang="he-IL" sz="5800"/>
              <a:t>רשתות וגרפים</a:t>
            </a:r>
            <a:endParaRPr lang="en-US" sz="5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168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942-5AD8-492A-8971-CE6E9AD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u="sng" dirty="0"/>
              <a:t>ספריות לניתוח רשתות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056C-124D-4BAE-8A5D-B3F6B10AB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en-US" dirty="0"/>
              <a:t> 			</a:t>
            </a:r>
            <a:r>
              <a:rPr lang="he-IL" dirty="0"/>
              <a:t>[</a:t>
            </a:r>
            <a:r>
              <a:rPr lang="he-IL" dirty="0">
                <a:hlinkClick r:id="rId3"/>
              </a:rPr>
              <a:t>לינק</a:t>
            </a:r>
            <a:r>
              <a:rPr lang="he-IL" dirty="0"/>
              <a:t>]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r>
              <a:rPr lang="en-US" dirty="0"/>
              <a:t> </a:t>
            </a:r>
            <a:r>
              <a:rPr lang="he-IL" dirty="0"/>
              <a:t>			[</a:t>
            </a:r>
            <a:r>
              <a:rPr lang="he-IL" dirty="0">
                <a:hlinkClick r:id="rId4"/>
              </a:rPr>
              <a:t>לינק</a:t>
            </a:r>
            <a:r>
              <a:rPr lang="he-IL" dirty="0"/>
              <a:t>]</a:t>
            </a:r>
            <a:endParaRPr lang="en-US" dirty="0"/>
          </a:p>
          <a:p>
            <a:pPr marL="0" indent="0" algn="r" rtl="1">
              <a:buNone/>
            </a:pPr>
            <a:r>
              <a:rPr lang="en-US" dirty="0"/>
              <a:t> </a:t>
            </a:r>
          </a:p>
          <a:p>
            <a:pPr algn="r" rtl="1"/>
            <a:r>
              <a:rPr lang="en-US" dirty="0"/>
              <a:t> </a:t>
            </a:r>
            <a:r>
              <a:rPr lang="he-IL" dirty="0"/>
              <a:t>			[</a:t>
            </a:r>
            <a:r>
              <a:rPr lang="he-IL" dirty="0">
                <a:hlinkClick r:id="rId5"/>
              </a:rPr>
              <a:t>לינק</a:t>
            </a:r>
            <a:r>
              <a:rPr lang="he-IL" dirty="0"/>
              <a:t>]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r>
              <a:rPr lang="en-US" dirty="0"/>
              <a:t> </a:t>
            </a:r>
            <a:r>
              <a:rPr lang="he-IL" dirty="0"/>
              <a:t>			[</a:t>
            </a:r>
            <a:r>
              <a:rPr lang="he-IL" dirty="0">
                <a:hlinkClick r:id="rId6"/>
              </a:rPr>
              <a:t>לינק</a:t>
            </a:r>
            <a:r>
              <a:rPr lang="he-IL" dirty="0"/>
              <a:t>]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r>
              <a:rPr lang="en-US" dirty="0"/>
              <a:t> </a:t>
            </a:r>
            <a:r>
              <a:rPr lang="he-IL" dirty="0"/>
              <a:t>			[</a:t>
            </a:r>
            <a:r>
              <a:rPr lang="he-IL" dirty="0">
                <a:hlinkClick r:id="rId7"/>
              </a:rPr>
              <a:t>לינק</a:t>
            </a:r>
            <a:r>
              <a:rPr lang="he-IL" dirty="0"/>
              <a:t>]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6A271E-F01A-4888-A286-12721681DA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580329" y="1722607"/>
            <a:ext cx="2642992" cy="589276"/>
          </a:xfrm>
          <a:prstGeom prst="rect">
            <a:avLst/>
          </a:prstGeom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FD9D9C2-B2AA-4456-8714-9832F230E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376" y="3504998"/>
            <a:ext cx="1714435" cy="66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ytoscape.js Reviews, Pricing, Key Info, and FAQs">
            <a:extLst>
              <a:ext uri="{FF2B5EF4-FFF2-40B4-BE49-F238E27FC236}">
                <a16:creationId xmlns:a16="http://schemas.microsoft.com/office/drawing/2014/main" id="{0DD0A31F-24C3-442C-B14E-46F8CE05C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090" y="2019583"/>
            <a:ext cx="3499981" cy="174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F3F70375-BF57-4AE2-8AA9-5EB58BA3E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376" y="5256523"/>
            <a:ext cx="1714435" cy="94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pathpy logo">
            <a:extLst>
              <a:ext uri="{FF2B5EF4-FFF2-40B4-BE49-F238E27FC236}">
                <a16:creationId xmlns:a16="http://schemas.microsoft.com/office/drawing/2014/main" id="{AA9EDF09-E592-476A-82C7-6808B3273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376" y="4500396"/>
            <a:ext cx="1839695" cy="71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140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942-5AD8-492A-8971-CE6E9AD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u="sng" dirty="0"/>
              <a:t>גרף לא מכוון (</a:t>
            </a:r>
            <a:r>
              <a:rPr lang="en-US" u="sng" dirty="0"/>
              <a:t>undirected graph</a:t>
            </a:r>
            <a:r>
              <a:rPr lang="he-IL" u="sng" dirty="0"/>
              <a:t>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056C-124D-4BAE-8A5D-B3F6B10AB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290"/>
            <a:ext cx="10515600" cy="4351338"/>
          </a:xfrm>
        </p:spPr>
        <p:txBody>
          <a:bodyPr/>
          <a:lstStyle/>
          <a:p>
            <a:pPr marL="0" indent="0" algn="r" rtl="1">
              <a:buNone/>
            </a:pPr>
            <a:r>
              <a:rPr lang="he-IL"/>
              <a:t>מורכבים מצמתים וקשתות</a:t>
            </a:r>
            <a:endParaRPr lang="he-IL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73DE4C-7EEE-472F-BBFA-C291BE9D1044}"/>
              </a:ext>
            </a:extLst>
          </p:cNvPr>
          <p:cNvGrpSpPr/>
          <p:nvPr/>
        </p:nvGrpSpPr>
        <p:grpSpPr>
          <a:xfrm>
            <a:off x="2693096" y="3086034"/>
            <a:ext cx="4935254" cy="2400366"/>
            <a:chOff x="2693096" y="3086034"/>
            <a:chExt cx="4935254" cy="240036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ED136DF-4795-4360-B861-6D50781A4EED}"/>
                </a:ext>
              </a:extLst>
            </p:cNvPr>
            <p:cNvSpPr/>
            <p:nvPr/>
          </p:nvSpPr>
          <p:spPr>
            <a:xfrm>
              <a:off x="3181611" y="4509370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A19292-215B-4684-8449-0AB27CDF6917}"/>
                </a:ext>
              </a:extLst>
            </p:cNvPr>
            <p:cNvSpPr/>
            <p:nvPr/>
          </p:nvSpPr>
          <p:spPr>
            <a:xfrm>
              <a:off x="5425857" y="4997885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66A000-B6B6-49F7-89DB-91227C2F2219}"/>
                </a:ext>
              </a:extLst>
            </p:cNvPr>
            <p:cNvSpPr/>
            <p:nvPr/>
          </p:nvSpPr>
          <p:spPr>
            <a:xfrm>
              <a:off x="4937342" y="3184742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4E6E4EC-4A5B-4641-A14F-5266E3A28855}"/>
                </a:ext>
              </a:extLst>
            </p:cNvPr>
            <p:cNvSpPr/>
            <p:nvPr/>
          </p:nvSpPr>
          <p:spPr>
            <a:xfrm>
              <a:off x="7139835" y="3926138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1D76A33-E9DB-42C8-B0E0-B6D0A3FA6083}"/>
                </a:ext>
              </a:extLst>
            </p:cNvPr>
            <p:cNvSpPr/>
            <p:nvPr/>
          </p:nvSpPr>
          <p:spPr>
            <a:xfrm>
              <a:off x="2693096" y="3086034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AD4FAC3-4358-47EC-BEC3-6459AF1BD67F}"/>
                </a:ext>
              </a:extLst>
            </p:cNvPr>
            <p:cNvCxnSpPr>
              <a:endCxn id="6" idx="2"/>
            </p:cNvCxnSpPr>
            <p:nvPr/>
          </p:nvCxnSpPr>
          <p:spPr>
            <a:xfrm>
              <a:off x="3181611" y="3330291"/>
              <a:ext cx="1755731" cy="98709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29DAF9-8F7B-4ED0-89F1-6E1D8E603FC4}"/>
                </a:ext>
              </a:extLst>
            </p:cNvPr>
            <p:cNvCxnSpPr>
              <a:cxnSpLocks/>
              <a:stCxn id="4" idx="7"/>
              <a:endCxn id="6" idx="3"/>
            </p:cNvCxnSpPr>
            <p:nvPr/>
          </p:nvCxnSpPr>
          <p:spPr>
            <a:xfrm flipV="1">
              <a:off x="3598585" y="3601716"/>
              <a:ext cx="1410298" cy="97919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5AA127C-0C3D-46DC-A5AA-8FB98EE7D2D4}"/>
                </a:ext>
              </a:extLst>
            </p:cNvPr>
            <p:cNvCxnSpPr>
              <a:cxnSpLocks/>
              <a:stCxn id="8" idx="4"/>
              <a:endCxn id="4" idx="0"/>
            </p:cNvCxnSpPr>
            <p:nvPr/>
          </p:nvCxnSpPr>
          <p:spPr>
            <a:xfrm>
              <a:off x="2937354" y="3574549"/>
              <a:ext cx="488515" cy="93482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456036F-8465-46BE-A2D8-CD9707830288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5425857" y="3428999"/>
              <a:ext cx="1785519" cy="56868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B2DF3D-8160-48DB-9028-E75BD3D5EF78}"/>
                </a:ext>
              </a:extLst>
            </p:cNvPr>
            <p:cNvCxnSpPr>
              <a:cxnSpLocks/>
              <a:stCxn id="5" idx="7"/>
              <a:endCxn id="7" idx="3"/>
            </p:cNvCxnSpPr>
            <p:nvPr/>
          </p:nvCxnSpPr>
          <p:spPr>
            <a:xfrm flipV="1">
              <a:off x="5842831" y="4343112"/>
              <a:ext cx="1368545" cy="72631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B07328-4E30-460D-AF84-DCECAAAF2D44}"/>
                </a:ext>
              </a:extLst>
            </p:cNvPr>
            <p:cNvCxnSpPr>
              <a:cxnSpLocks/>
              <a:stCxn id="6" idx="5"/>
              <a:endCxn id="5" idx="0"/>
            </p:cNvCxnSpPr>
            <p:nvPr/>
          </p:nvCxnSpPr>
          <p:spPr>
            <a:xfrm>
              <a:off x="5354316" y="3601716"/>
              <a:ext cx="315799" cy="1396169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7386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942-5AD8-492A-8971-CE6E9AD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u="sng" dirty="0"/>
              <a:t>גרף מכוון (</a:t>
            </a:r>
            <a:r>
              <a:rPr lang="en-US" u="sng" dirty="0"/>
              <a:t>directed graph</a:t>
            </a:r>
            <a:r>
              <a:rPr lang="he-IL" u="sng" dirty="0"/>
              <a:t>)</a:t>
            </a:r>
            <a:endParaRPr lang="en-US" u="sng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73DE4C-7EEE-472F-BBFA-C291BE9D1044}"/>
              </a:ext>
            </a:extLst>
          </p:cNvPr>
          <p:cNvGrpSpPr/>
          <p:nvPr/>
        </p:nvGrpSpPr>
        <p:grpSpPr>
          <a:xfrm>
            <a:off x="2693096" y="3086034"/>
            <a:ext cx="4935254" cy="2400366"/>
            <a:chOff x="2693096" y="3086034"/>
            <a:chExt cx="4935254" cy="240036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ED136DF-4795-4360-B861-6D50781A4EED}"/>
                </a:ext>
              </a:extLst>
            </p:cNvPr>
            <p:cNvSpPr/>
            <p:nvPr/>
          </p:nvSpPr>
          <p:spPr>
            <a:xfrm>
              <a:off x="3181611" y="4509370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A19292-215B-4684-8449-0AB27CDF6917}"/>
                </a:ext>
              </a:extLst>
            </p:cNvPr>
            <p:cNvSpPr/>
            <p:nvPr/>
          </p:nvSpPr>
          <p:spPr>
            <a:xfrm>
              <a:off x="5425857" y="4997885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66A000-B6B6-49F7-89DB-91227C2F2219}"/>
                </a:ext>
              </a:extLst>
            </p:cNvPr>
            <p:cNvSpPr/>
            <p:nvPr/>
          </p:nvSpPr>
          <p:spPr>
            <a:xfrm>
              <a:off x="4937342" y="3184742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4E6E4EC-4A5B-4641-A14F-5266E3A28855}"/>
                </a:ext>
              </a:extLst>
            </p:cNvPr>
            <p:cNvSpPr/>
            <p:nvPr/>
          </p:nvSpPr>
          <p:spPr>
            <a:xfrm>
              <a:off x="7139835" y="3926138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1D76A33-E9DB-42C8-B0E0-B6D0A3FA6083}"/>
                </a:ext>
              </a:extLst>
            </p:cNvPr>
            <p:cNvSpPr/>
            <p:nvPr/>
          </p:nvSpPr>
          <p:spPr>
            <a:xfrm>
              <a:off x="2693096" y="3086034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AD4FAC3-4358-47EC-BEC3-6459AF1BD67F}"/>
                </a:ext>
              </a:extLst>
            </p:cNvPr>
            <p:cNvCxnSpPr>
              <a:endCxn id="6" idx="2"/>
            </p:cNvCxnSpPr>
            <p:nvPr/>
          </p:nvCxnSpPr>
          <p:spPr>
            <a:xfrm>
              <a:off x="3181611" y="3330291"/>
              <a:ext cx="1755731" cy="98709"/>
            </a:xfrm>
            <a:prstGeom prst="line">
              <a:avLst/>
            </a:prstGeom>
            <a:ln w="5715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29DAF9-8F7B-4ED0-89F1-6E1D8E603FC4}"/>
                </a:ext>
              </a:extLst>
            </p:cNvPr>
            <p:cNvCxnSpPr>
              <a:cxnSpLocks/>
              <a:stCxn id="4" idx="7"/>
              <a:endCxn id="6" idx="3"/>
            </p:cNvCxnSpPr>
            <p:nvPr/>
          </p:nvCxnSpPr>
          <p:spPr>
            <a:xfrm flipV="1">
              <a:off x="3598585" y="3601716"/>
              <a:ext cx="1410298" cy="979195"/>
            </a:xfrm>
            <a:prstGeom prst="line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5AA127C-0C3D-46DC-A5AA-8FB98EE7D2D4}"/>
                </a:ext>
              </a:extLst>
            </p:cNvPr>
            <p:cNvCxnSpPr>
              <a:cxnSpLocks/>
              <a:stCxn id="8" idx="4"/>
              <a:endCxn id="4" idx="0"/>
            </p:cNvCxnSpPr>
            <p:nvPr/>
          </p:nvCxnSpPr>
          <p:spPr>
            <a:xfrm>
              <a:off x="2937354" y="3574549"/>
              <a:ext cx="488515" cy="934821"/>
            </a:xfrm>
            <a:prstGeom prst="line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456036F-8465-46BE-A2D8-CD9707830288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5425857" y="3428999"/>
              <a:ext cx="1785519" cy="568680"/>
            </a:xfrm>
            <a:prstGeom prst="line">
              <a:avLst/>
            </a:prstGeom>
            <a:ln w="5715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B2DF3D-8160-48DB-9028-E75BD3D5EF78}"/>
                </a:ext>
              </a:extLst>
            </p:cNvPr>
            <p:cNvCxnSpPr>
              <a:cxnSpLocks/>
              <a:stCxn id="5" idx="7"/>
              <a:endCxn id="7" idx="3"/>
            </p:cNvCxnSpPr>
            <p:nvPr/>
          </p:nvCxnSpPr>
          <p:spPr>
            <a:xfrm flipV="1">
              <a:off x="5842831" y="4343112"/>
              <a:ext cx="1368545" cy="726314"/>
            </a:xfrm>
            <a:prstGeom prst="line">
              <a:avLst/>
            </a:prstGeom>
            <a:ln w="5715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B07328-4E30-460D-AF84-DCECAAAF2D44}"/>
                </a:ext>
              </a:extLst>
            </p:cNvPr>
            <p:cNvCxnSpPr>
              <a:cxnSpLocks/>
              <a:stCxn id="6" idx="5"/>
              <a:endCxn id="5" idx="0"/>
            </p:cNvCxnSpPr>
            <p:nvPr/>
          </p:nvCxnSpPr>
          <p:spPr>
            <a:xfrm>
              <a:off x="5354316" y="3601716"/>
              <a:ext cx="315799" cy="1396169"/>
            </a:xfrm>
            <a:prstGeom prst="line">
              <a:avLst/>
            </a:prstGeom>
            <a:ln w="5715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838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942-5AD8-492A-8971-CE6E9AD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u="sng" dirty="0"/>
              <a:t>גרף עם משקולות</a:t>
            </a:r>
            <a:endParaRPr lang="en-US" u="sng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73DE4C-7EEE-472F-BBFA-C291BE9D1044}"/>
              </a:ext>
            </a:extLst>
          </p:cNvPr>
          <p:cNvGrpSpPr/>
          <p:nvPr/>
        </p:nvGrpSpPr>
        <p:grpSpPr>
          <a:xfrm>
            <a:off x="2693096" y="3086034"/>
            <a:ext cx="4935254" cy="2400366"/>
            <a:chOff x="2693096" y="3086034"/>
            <a:chExt cx="4935254" cy="240036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ED136DF-4795-4360-B861-6D50781A4EED}"/>
                </a:ext>
              </a:extLst>
            </p:cNvPr>
            <p:cNvSpPr/>
            <p:nvPr/>
          </p:nvSpPr>
          <p:spPr>
            <a:xfrm>
              <a:off x="3181611" y="4509370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A19292-215B-4684-8449-0AB27CDF6917}"/>
                </a:ext>
              </a:extLst>
            </p:cNvPr>
            <p:cNvSpPr/>
            <p:nvPr/>
          </p:nvSpPr>
          <p:spPr>
            <a:xfrm>
              <a:off x="5425857" y="4997885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66A000-B6B6-49F7-89DB-91227C2F2219}"/>
                </a:ext>
              </a:extLst>
            </p:cNvPr>
            <p:cNvSpPr/>
            <p:nvPr/>
          </p:nvSpPr>
          <p:spPr>
            <a:xfrm>
              <a:off x="4937342" y="3184742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4E6E4EC-4A5B-4641-A14F-5266E3A28855}"/>
                </a:ext>
              </a:extLst>
            </p:cNvPr>
            <p:cNvSpPr/>
            <p:nvPr/>
          </p:nvSpPr>
          <p:spPr>
            <a:xfrm>
              <a:off x="7139835" y="3926138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1D76A33-E9DB-42C8-B0E0-B6D0A3FA6083}"/>
                </a:ext>
              </a:extLst>
            </p:cNvPr>
            <p:cNvSpPr/>
            <p:nvPr/>
          </p:nvSpPr>
          <p:spPr>
            <a:xfrm>
              <a:off x="2693096" y="3086034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AD4FAC3-4358-47EC-BEC3-6459AF1BD67F}"/>
                </a:ext>
              </a:extLst>
            </p:cNvPr>
            <p:cNvCxnSpPr>
              <a:endCxn id="6" idx="2"/>
            </p:cNvCxnSpPr>
            <p:nvPr/>
          </p:nvCxnSpPr>
          <p:spPr>
            <a:xfrm>
              <a:off x="3181611" y="3330291"/>
              <a:ext cx="1755731" cy="98709"/>
            </a:xfrm>
            <a:prstGeom prst="line">
              <a:avLst/>
            </a:prstGeom>
            <a:ln w="57150"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29DAF9-8F7B-4ED0-89F1-6E1D8E603FC4}"/>
                </a:ext>
              </a:extLst>
            </p:cNvPr>
            <p:cNvCxnSpPr>
              <a:cxnSpLocks/>
              <a:stCxn id="4" idx="7"/>
              <a:endCxn id="6" idx="3"/>
            </p:cNvCxnSpPr>
            <p:nvPr/>
          </p:nvCxnSpPr>
          <p:spPr>
            <a:xfrm flipV="1">
              <a:off x="3598585" y="3601716"/>
              <a:ext cx="1410298" cy="979195"/>
            </a:xfrm>
            <a:prstGeom prst="line">
              <a:avLst/>
            </a:prstGeom>
            <a:ln w="57150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5AA127C-0C3D-46DC-A5AA-8FB98EE7D2D4}"/>
                </a:ext>
              </a:extLst>
            </p:cNvPr>
            <p:cNvCxnSpPr>
              <a:cxnSpLocks/>
              <a:stCxn id="8" idx="4"/>
              <a:endCxn id="4" idx="0"/>
            </p:cNvCxnSpPr>
            <p:nvPr/>
          </p:nvCxnSpPr>
          <p:spPr>
            <a:xfrm>
              <a:off x="2937354" y="3574549"/>
              <a:ext cx="488515" cy="934821"/>
            </a:xfrm>
            <a:prstGeom prst="line">
              <a:avLst/>
            </a:prstGeom>
            <a:ln w="57150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456036F-8465-46BE-A2D8-CD9707830288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5425857" y="3428999"/>
              <a:ext cx="1785519" cy="568680"/>
            </a:xfrm>
            <a:prstGeom prst="line">
              <a:avLst/>
            </a:prstGeom>
            <a:ln w="57150"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B2DF3D-8160-48DB-9028-E75BD3D5EF78}"/>
                </a:ext>
              </a:extLst>
            </p:cNvPr>
            <p:cNvCxnSpPr>
              <a:cxnSpLocks/>
              <a:stCxn id="5" idx="7"/>
              <a:endCxn id="7" idx="3"/>
            </p:cNvCxnSpPr>
            <p:nvPr/>
          </p:nvCxnSpPr>
          <p:spPr>
            <a:xfrm flipV="1">
              <a:off x="5842831" y="4343112"/>
              <a:ext cx="1368545" cy="726314"/>
            </a:xfrm>
            <a:prstGeom prst="line">
              <a:avLst/>
            </a:prstGeom>
            <a:ln w="57150"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B07328-4E30-460D-AF84-DCECAAAF2D44}"/>
                </a:ext>
              </a:extLst>
            </p:cNvPr>
            <p:cNvCxnSpPr>
              <a:cxnSpLocks/>
              <a:stCxn id="6" idx="5"/>
              <a:endCxn id="5" idx="0"/>
            </p:cNvCxnSpPr>
            <p:nvPr/>
          </p:nvCxnSpPr>
          <p:spPr>
            <a:xfrm>
              <a:off x="5354316" y="3601716"/>
              <a:ext cx="315799" cy="1396169"/>
            </a:xfrm>
            <a:prstGeom prst="line">
              <a:avLst/>
            </a:prstGeom>
            <a:ln w="57150"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B1897B5-D6FA-452C-A924-55232972201D}"/>
              </a:ext>
            </a:extLst>
          </p:cNvPr>
          <p:cNvSpPr txBox="1"/>
          <p:nvPr/>
        </p:nvSpPr>
        <p:spPr>
          <a:xfrm>
            <a:off x="3830113" y="2923132"/>
            <a:ext cx="488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02E298-77C7-456C-B3E0-97D11088D4F6}"/>
              </a:ext>
            </a:extLst>
          </p:cNvPr>
          <p:cNvSpPr txBox="1"/>
          <p:nvPr/>
        </p:nvSpPr>
        <p:spPr>
          <a:xfrm>
            <a:off x="2621874" y="3814112"/>
            <a:ext cx="670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436D50-0428-4853-B0DE-55071C22332A}"/>
              </a:ext>
            </a:extLst>
          </p:cNvPr>
          <p:cNvSpPr txBox="1"/>
          <p:nvPr/>
        </p:nvSpPr>
        <p:spPr>
          <a:xfrm>
            <a:off x="4267963" y="4038190"/>
            <a:ext cx="488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ECD92F-58B5-43F2-9410-2CD466165C8E}"/>
              </a:ext>
            </a:extLst>
          </p:cNvPr>
          <p:cNvSpPr txBox="1"/>
          <p:nvPr/>
        </p:nvSpPr>
        <p:spPr>
          <a:xfrm>
            <a:off x="5497080" y="4038190"/>
            <a:ext cx="488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31ADE2-6923-41F1-8A88-4AAB03570463}"/>
              </a:ext>
            </a:extLst>
          </p:cNvPr>
          <p:cNvSpPr txBox="1"/>
          <p:nvPr/>
        </p:nvSpPr>
        <p:spPr>
          <a:xfrm>
            <a:off x="6420911" y="3289938"/>
            <a:ext cx="689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A0DB0D-D432-4FB1-9D13-C719BE84A444}"/>
              </a:ext>
            </a:extLst>
          </p:cNvPr>
          <p:cNvSpPr txBox="1"/>
          <p:nvPr/>
        </p:nvSpPr>
        <p:spPr>
          <a:xfrm>
            <a:off x="6596275" y="4597899"/>
            <a:ext cx="615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5938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942-5AD8-492A-8971-CE6E9AD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u="sng" dirty="0"/>
              <a:t>גרף עם מספר קשתות</a:t>
            </a:r>
            <a:r>
              <a:rPr lang="en-US" u="sng" dirty="0"/>
              <a:t> </a:t>
            </a:r>
            <a:r>
              <a:rPr lang="he-IL" u="sng" dirty="0"/>
              <a:t>(</a:t>
            </a:r>
            <a:r>
              <a:rPr lang="en-US" u="sng" dirty="0"/>
              <a:t>multigraphs</a:t>
            </a:r>
            <a:r>
              <a:rPr lang="he-IL" u="sng" dirty="0"/>
              <a:t>)</a:t>
            </a:r>
            <a:endParaRPr lang="en-US" u="sng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73DE4C-7EEE-472F-BBFA-C291BE9D1044}"/>
              </a:ext>
            </a:extLst>
          </p:cNvPr>
          <p:cNvGrpSpPr/>
          <p:nvPr/>
        </p:nvGrpSpPr>
        <p:grpSpPr>
          <a:xfrm>
            <a:off x="2693096" y="3086034"/>
            <a:ext cx="4935254" cy="2400366"/>
            <a:chOff x="2693096" y="3086034"/>
            <a:chExt cx="4935254" cy="240036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ED136DF-4795-4360-B861-6D50781A4EED}"/>
                </a:ext>
              </a:extLst>
            </p:cNvPr>
            <p:cNvSpPr/>
            <p:nvPr/>
          </p:nvSpPr>
          <p:spPr>
            <a:xfrm>
              <a:off x="3181611" y="4509370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A19292-215B-4684-8449-0AB27CDF6917}"/>
                </a:ext>
              </a:extLst>
            </p:cNvPr>
            <p:cNvSpPr/>
            <p:nvPr/>
          </p:nvSpPr>
          <p:spPr>
            <a:xfrm>
              <a:off x="5425857" y="4997885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66A000-B6B6-49F7-89DB-91227C2F2219}"/>
                </a:ext>
              </a:extLst>
            </p:cNvPr>
            <p:cNvSpPr/>
            <p:nvPr/>
          </p:nvSpPr>
          <p:spPr>
            <a:xfrm>
              <a:off x="4937342" y="3184742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4E6E4EC-4A5B-4641-A14F-5266E3A28855}"/>
                </a:ext>
              </a:extLst>
            </p:cNvPr>
            <p:cNvSpPr/>
            <p:nvPr/>
          </p:nvSpPr>
          <p:spPr>
            <a:xfrm>
              <a:off x="7139835" y="3926138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1D76A33-E9DB-42C8-B0E0-B6D0A3FA6083}"/>
                </a:ext>
              </a:extLst>
            </p:cNvPr>
            <p:cNvSpPr/>
            <p:nvPr/>
          </p:nvSpPr>
          <p:spPr>
            <a:xfrm>
              <a:off x="2693096" y="3086034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AD4FAC3-4358-47EC-BEC3-6459AF1BD67F}"/>
                </a:ext>
              </a:extLst>
            </p:cNvPr>
            <p:cNvCxnSpPr>
              <a:endCxn id="6" idx="2"/>
            </p:cNvCxnSpPr>
            <p:nvPr/>
          </p:nvCxnSpPr>
          <p:spPr>
            <a:xfrm>
              <a:off x="3181611" y="3330291"/>
              <a:ext cx="1755731" cy="98709"/>
            </a:xfrm>
            <a:prstGeom prst="line">
              <a:avLst/>
            </a:prstGeom>
            <a:ln w="57150"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5AA127C-0C3D-46DC-A5AA-8FB98EE7D2D4}"/>
                </a:ext>
              </a:extLst>
            </p:cNvPr>
            <p:cNvCxnSpPr>
              <a:cxnSpLocks/>
              <a:stCxn id="8" idx="4"/>
              <a:endCxn id="4" idx="0"/>
            </p:cNvCxnSpPr>
            <p:nvPr/>
          </p:nvCxnSpPr>
          <p:spPr>
            <a:xfrm>
              <a:off x="2937354" y="3574549"/>
              <a:ext cx="488515" cy="934821"/>
            </a:xfrm>
            <a:prstGeom prst="line">
              <a:avLst/>
            </a:prstGeom>
            <a:ln w="57150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B2DF3D-8160-48DB-9028-E75BD3D5EF78}"/>
                </a:ext>
              </a:extLst>
            </p:cNvPr>
            <p:cNvCxnSpPr>
              <a:cxnSpLocks/>
              <a:stCxn id="5" idx="7"/>
              <a:endCxn id="7" idx="3"/>
            </p:cNvCxnSpPr>
            <p:nvPr/>
          </p:nvCxnSpPr>
          <p:spPr>
            <a:xfrm flipV="1">
              <a:off x="5842831" y="4343112"/>
              <a:ext cx="1368545" cy="726314"/>
            </a:xfrm>
            <a:prstGeom prst="line">
              <a:avLst/>
            </a:prstGeom>
            <a:ln w="57150"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B07328-4E30-460D-AF84-DCECAAAF2D44}"/>
                </a:ext>
              </a:extLst>
            </p:cNvPr>
            <p:cNvCxnSpPr>
              <a:cxnSpLocks/>
              <a:stCxn id="6" idx="5"/>
              <a:endCxn id="5" idx="0"/>
            </p:cNvCxnSpPr>
            <p:nvPr/>
          </p:nvCxnSpPr>
          <p:spPr>
            <a:xfrm>
              <a:off x="5354316" y="3601716"/>
              <a:ext cx="315799" cy="1396169"/>
            </a:xfrm>
            <a:prstGeom prst="line">
              <a:avLst/>
            </a:prstGeom>
            <a:ln w="57150"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28BB5CF-B9F5-4175-86B9-BD649C2D8A8D}"/>
              </a:ext>
            </a:extLst>
          </p:cNvPr>
          <p:cNvSpPr/>
          <p:nvPr/>
        </p:nvSpPr>
        <p:spPr>
          <a:xfrm>
            <a:off x="5411243" y="3381697"/>
            <a:ext cx="1943061" cy="544441"/>
          </a:xfrm>
          <a:custGeom>
            <a:avLst/>
            <a:gdLst>
              <a:gd name="connsiteX0" fmla="*/ 0 w 1916482"/>
              <a:gd name="connsiteY0" fmla="*/ 12856 h 589054"/>
              <a:gd name="connsiteX1" fmla="*/ 1127342 w 1916482"/>
              <a:gd name="connsiteY1" fmla="*/ 75487 h 589054"/>
              <a:gd name="connsiteX2" fmla="*/ 1916482 w 1916482"/>
              <a:gd name="connsiteY2" fmla="*/ 589054 h 58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6482" h="589054">
                <a:moveTo>
                  <a:pt x="0" y="12856"/>
                </a:moveTo>
                <a:cubicBezTo>
                  <a:pt x="403964" y="-3845"/>
                  <a:pt x="807928" y="-20546"/>
                  <a:pt x="1127342" y="75487"/>
                </a:cubicBezTo>
                <a:cubicBezTo>
                  <a:pt x="1446756" y="171520"/>
                  <a:pt x="1681619" y="380287"/>
                  <a:pt x="1916482" y="589054"/>
                </a:cubicBez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66CEB50-AC83-4BFA-A948-CD8638210880}"/>
              </a:ext>
            </a:extLst>
          </p:cNvPr>
          <p:cNvSpPr/>
          <p:nvPr/>
        </p:nvSpPr>
        <p:spPr>
          <a:xfrm>
            <a:off x="5398718" y="3482236"/>
            <a:ext cx="1766170" cy="663879"/>
          </a:xfrm>
          <a:custGeom>
            <a:avLst/>
            <a:gdLst>
              <a:gd name="connsiteX0" fmla="*/ 0 w 1766170"/>
              <a:gd name="connsiteY0" fmla="*/ 0 h 663879"/>
              <a:gd name="connsiteX1" fmla="*/ 989556 w 1766170"/>
              <a:gd name="connsiteY1" fmla="*/ 513567 h 663879"/>
              <a:gd name="connsiteX2" fmla="*/ 1766170 w 1766170"/>
              <a:gd name="connsiteY2" fmla="*/ 663879 h 663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6170" h="663879">
                <a:moveTo>
                  <a:pt x="0" y="0"/>
                </a:moveTo>
                <a:cubicBezTo>
                  <a:pt x="347597" y="201460"/>
                  <a:pt x="695194" y="402921"/>
                  <a:pt x="989556" y="513567"/>
                </a:cubicBezTo>
                <a:cubicBezTo>
                  <a:pt x="1283918" y="624213"/>
                  <a:pt x="1638822" y="636739"/>
                  <a:pt x="1766170" y="663879"/>
                </a:cubicBez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6728498-93C0-48CC-9518-649F215C71D7}"/>
              </a:ext>
            </a:extLst>
          </p:cNvPr>
          <p:cNvSpPr/>
          <p:nvPr/>
        </p:nvSpPr>
        <p:spPr>
          <a:xfrm>
            <a:off x="3569918" y="3569918"/>
            <a:ext cx="1402915" cy="989556"/>
          </a:xfrm>
          <a:custGeom>
            <a:avLst/>
            <a:gdLst>
              <a:gd name="connsiteX0" fmla="*/ 0 w 1402915"/>
              <a:gd name="connsiteY0" fmla="*/ 989556 h 989556"/>
              <a:gd name="connsiteX1" fmla="*/ 363255 w 1402915"/>
              <a:gd name="connsiteY1" fmla="*/ 388307 h 989556"/>
              <a:gd name="connsiteX2" fmla="*/ 1402915 w 1402915"/>
              <a:gd name="connsiteY2" fmla="*/ 0 h 98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2915" h="989556">
                <a:moveTo>
                  <a:pt x="0" y="989556"/>
                </a:moveTo>
                <a:cubicBezTo>
                  <a:pt x="64718" y="771394"/>
                  <a:pt x="129436" y="553233"/>
                  <a:pt x="363255" y="388307"/>
                </a:cubicBezTo>
                <a:cubicBezTo>
                  <a:pt x="597074" y="223381"/>
                  <a:pt x="999994" y="111690"/>
                  <a:pt x="1402915" y="0"/>
                </a:cubicBez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4B7D8B1-67D2-4E57-A382-6AD76FCB536A}"/>
              </a:ext>
            </a:extLst>
          </p:cNvPr>
          <p:cNvSpPr/>
          <p:nvPr/>
        </p:nvSpPr>
        <p:spPr>
          <a:xfrm>
            <a:off x="3670126" y="3673257"/>
            <a:ext cx="1427967" cy="1061819"/>
          </a:xfrm>
          <a:custGeom>
            <a:avLst/>
            <a:gdLst>
              <a:gd name="connsiteX0" fmla="*/ 0 w 1390389"/>
              <a:gd name="connsiteY0" fmla="*/ 1052186 h 1052186"/>
              <a:gd name="connsiteX1" fmla="*/ 889348 w 1390389"/>
              <a:gd name="connsiteY1" fmla="*/ 626301 h 1052186"/>
              <a:gd name="connsiteX2" fmla="*/ 1390389 w 1390389"/>
              <a:gd name="connsiteY2" fmla="*/ 0 h 105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389" h="1052186">
                <a:moveTo>
                  <a:pt x="0" y="1052186"/>
                </a:moveTo>
                <a:cubicBezTo>
                  <a:pt x="328808" y="926925"/>
                  <a:pt x="657616" y="801665"/>
                  <a:pt x="889348" y="626301"/>
                </a:cubicBezTo>
                <a:cubicBezTo>
                  <a:pt x="1121080" y="450937"/>
                  <a:pt x="1302707" y="116909"/>
                  <a:pt x="1390389" y="0"/>
                </a:cubicBez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942-5AD8-492A-8971-CE6E9AD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u="sng" dirty="0"/>
              <a:t>אלגוריתמים לגרפים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056C-124D-4BAE-8A5D-B3F6B10AB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290"/>
            <a:ext cx="10515600" cy="4351338"/>
          </a:xfrm>
        </p:spPr>
        <p:txBody>
          <a:bodyPr>
            <a:normAutofit/>
          </a:bodyPr>
          <a:lstStyle/>
          <a:p>
            <a:pPr algn="r" rtl="1"/>
            <a:r>
              <a:rPr lang="en-US" dirty="0"/>
              <a:t>BFS/DFS</a:t>
            </a:r>
          </a:p>
          <a:p>
            <a:pPr algn="r" rtl="1"/>
            <a:r>
              <a:rPr lang="he-IL" dirty="0"/>
              <a:t>מציאת מסלול מינימאלי (</a:t>
            </a:r>
            <a:r>
              <a:rPr lang="en-US" dirty="0"/>
              <a:t>Dijkstra</a:t>
            </a:r>
            <a:r>
              <a:rPr lang="he-IL" dirty="0"/>
              <a:t>)</a:t>
            </a:r>
            <a:endParaRPr lang="en-US" dirty="0"/>
          </a:p>
          <a:p>
            <a:pPr algn="r" rtl="1"/>
            <a:r>
              <a:rPr lang="he-IL" dirty="0"/>
              <a:t>זיהוי מעגלים בגרף מכוון\לא מכוון</a:t>
            </a:r>
          </a:p>
          <a:p>
            <a:pPr algn="r" rtl="1"/>
            <a:r>
              <a:rPr lang="he-IL" dirty="0"/>
              <a:t>צביעת גרפים ב-</a:t>
            </a:r>
            <a:r>
              <a:rPr lang="en-US" dirty="0"/>
              <a:t>m</a:t>
            </a:r>
            <a:r>
              <a:rPr lang="he-IL" dirty="0"/>
              <a:t> צבעים</a:t>
            </a:r>
          </a:p>
          <a:p>
            <a:pPr algn="r" rtl="1"/>
            <a:r>
              <a:rPr lang="he-IL" dirty="0"/>
              <a:t>מציאת עץ פורש מינימאלי</a:t>
            </a:r>
          </a:p>
          <a:p>
            <a:pPr algn="r" rtl="1"/>
            <a:r>
              <a:rPr lang="he-IL" dirty="0"/>
              <a:t>מדידת מרכזיות של קודקוד</a:t>
            </a:r>
          </a:p>
          <a:p>
            <a:pPr algn="r" rtl="1"/>
            <a:r>
              <a:rPr lang="he-IL" dirty="0"/>
              <a:t>סידור טופולוגי בגרפים מכוונים</a:t>
            </a:r>
          </a:p>
          <a:p>
            <a:pPr algn="r" rtl="1"/>
            <a:r>
              <a:rPr lang="he-IL" dirty="0"/>
              <a:t>וכו'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87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7239-A169-4BA0-B380-53E651D4E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 rtl="1"/>
            <a:r>
              <a:rPr lang="he-IL" dirty="0"/>
              <a:t>מה הקשר ?</a:t>
            </a:r>
            <a:endParaRPr lang="en-US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 descr="confused-kevin-hart-google-image | LadyLebz">
            <a:extLst>
              <a:ext uri="{FF2B5EF4-FFF2-40B4-BE49-F238E27FC236}">
                <a16:creationId xmlns:a16="http://schemas.microsoft.com/office/drawing/2014/main" id="{4E1FF435-BFDE-49D5-98F4-29C6F19256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0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291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942-5AD8-492A-8971-CE6E9AD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u="sng" dirty="0"/>
              <a:t>תורת הרשתות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056C-124D-4BAE-8A5D-B3F6B10AB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862" y="1825625"/>
            <a:ext cx="9511937" cy="4351338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תורת הרשתות הוא חלק מתורת הגרפים</a:t>
            </a:r>
          </a:p>
          <a:p>
            <a:pPr marL="0" indent="0" algn="l">
              <a:buNone/>
            </a:pPr>
            <a:endParaRPr lang="he-IL" b="1" dirty="0"/>
          </a:p>
          <a:p>
            <a:pPr marL="0" indent="0" algn="l">
              <a:buNone/>
            </a:pPr>
            <a:r>
              <a:rPr lang="en-US" b="1" dirty="0"/>
              <a:t>Network theory</a:t>
            </a:r>
            <a:r>
              <a:rPr lang="en-US" dirty="0"/>
              <a:t> is the study of </a:t>
            </a:r>
            <a:r>
              <a:rPr lang="en-US" dirty="0">
                <a:hlinkClick r:id="rId3" tooltip="Graph (discrete mathematics)"/>
              </a:rPr>
              <a:t>graphs</a:t>
            </a:r>
            <a:r>
              <a:rPr lang="en-US" dirty="0"/>
              <a:t> as a representation of either </a:t>
            </a:r>
            <a:r>
              <a:rPr lang="en-US" dirty="0">
                <a:hlinkClick r:id="rId4" tooltip="Symmetric relation"/>
              </a:rPr>
              <a:t>symmetric relations</a:t>
            </a:r>
            <a:r>
              <a:rPr lang="en-US" dirty="0"/>
              <a:t> or </a:t>
            </a:r>
            <a:r>
              <a:rPr lang="en-US" dirty="0">
                <a:hlinkClick r:id="rId5" tooltip="Directed graph"/>
              </a:rPr>
              <a:t>asymmetric relations</a:t>
            </a:r>
            <a:r>
              <a:rPr lang="en-US" dirty="0"/>
              <a:t> between discrete objects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9DB01D-FE37-4A86-88CF-E3FA69267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564" y="4114237"/>
            <a:ext cx="3880936" cy="23786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050" name="Picture 2" descr="English Wikipedia - Wikipedia">
            <a:extLst>
              <a:ext uri="{FF2B5EF4-FFF2-40B4-BE49-F238E27FC236}">
                <a16:creationId xmlns:a16="http://schemas.microsoft.com/office/drawing/2014/main" id="{6B63D093-9BEA-478B-9D49-2D8A0BE58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69" y="2640467"/>
            <a:ext cx="1342165" cy="154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172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1074</TotalTime>
  <Words>942</Words>
  <Application>Microsoft Office PowerPoint</Application>
  <PresentationFormat>Widescreen</PresentationFormat>
  <Paragraphs>192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ניתוח מידע רשתי</vt:lpstr>
      <vt:lpstr>רשתות וגרפים</vt:lpstr>
      <vt:lpstr>גרף לא מכוון (undirected graph)</vt:lpstr>
      <vt:lpstr>גרף מכוון (directed graph)</vt:lpstr>
      <vt:lpstr>גרף עם משקולות</vt:lpstr>
      <vt:lpstr>גרף עם מספר קשתות (multigraphs)</vt:lpstr>
      <vt:lpstr>אלגוריתמים לגרפים</vt:lpstr>
      <vt:lpstr>מה הקשר ?</vt:lpstr>
      <vt:lpstr>תורת הרשתות</vt:lpstr>
      <vt:lpstr>מתי משתמשים בגרפים?</vt:lpstr>
      <vt:lpstr>1. חקר הנתונים (data exploration)</vt:lpstr>
      <vt:lpstr>2. אנליזה ישירה על הגרף</vt:lpstr>
      <vt:lpstr>3. חילוץ מאפיינים (feature extraction)</vt:lpstr>
      <vt:lpstr>3. חילוץ מאפיינים (feature extraction)</vt:lpstr>
      <vt:lpstr>באיזה תחומים משתמשים בגרפים?</vt:lpstr>
      <vt:lpstr>באיזה תחומים משתמשים בגרפים?</vt:lpstr>
      <vt:lpstr>דוגמא: זיהוי אנומליה (anomaly detection)</vt:lpstr>
      <vt:lpstr>דוגמא: שימוש בתחום הרפואה\גנטיקה</vt:lpstr>
      <vt:lpstr>ספריות לניתוח רשתות</vt:lpstr>
      <vt:lpstr>ספריות לניתוח רשתות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ניתוח מידע רשתי</dc:title>
  <dc:creator>Gil Meiri</dc:creator>
  <cp:lastModifiedBy>Gil Meiri</cp:lastModifiedBy>
  <cp:revision>21</cp:revision>
  <dcterms:created xsi:type="dcterms:W3CDTF">2020-05-02T17:47:51Z</dcterms:created>
  <dcterms:modified xsi:type="dcterms:W3CDTF">2020-05-12T10:58:14Z</dcterms:modified>
</cp:coreProperties>
</file>