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image/png" PartName="/ppt/media/image39.jpg"/>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18" r:id="rId1"/>
  </p:sldMasterIdLst>
  <p:sldIdLst>
    <p:sldId id="279" r:id="rId2"/>
    <p:sldId id="257" r:id="rId3"/>
    <p:sldId id="278" r:id="rId4"/>
    <p:sldId id="258" r:id="rId5"/>
    <p:sldId id="280" r:id="rId6"/>
    <p:sldId id="291" r:id="rId7"/>
    <p:sldId id="259" r:id="rId8"/>
    <p:sldId id="281" r:id="rId9"/>
    <p:sldId id="262" r:id="rId10"/>
    <p:sldId id="282" r:id="rId11"/>
    <p:sldId id="287" r:id="rId12"/>
    <p:sldId id="288" r:id="rId13"/>
    <p:sldId id="283" r:id="rId14"/>
    <p:sldId id="289" r:id="rId15"/>
    <p:sldId id="290" r:id="rId16"/>
    <p:sldId id="284" r:id="rId17"/>
    <p:sldId id="264" r:id="rId18"/>
    <p:sldId id="285" r:id="rId19"/>
    <p:sldId id="263" r:id="rId20"/>
    <p:sldId id="266" r:id="rId21"/>
    <p:sldId id="267" r:id="rId22"/>
    <p:sldId id="274" r:id="rId23"/>
    <p:sldId id="286" r:id="rId24"/>
    <p:sldId id="273" r:id="rId2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80A"/>
    <a:srgbClr val="FF99CC"/>
    <a:srgbClr val="FF7C80"/>
    <a:srgbClr val="FF0000"/>
    <a:srgbClr val="F73A07"/>
    <a:srgbClr val="EF8B47"/>
    <a:srgbClr val="6C813C"/>
    <a:srgbClr val="CC6600"/>
    <a:srgbClr val="CC3300"/>
    <a:srgbClr val="802F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899" autoAdjust="0"/>
    <p:restoredTop sz="94660"/>
  </p:normalViewPr>
  <p:slideViewPr>
    <p:cSldViewPr snapToGrid="0">
      <p:cViewPr varScale="1">
        <p:scale>
          <a:sx n="32" d="100"/>
          <a:sy n="32" d="100"/>
        </p:scale>
        <p:origin x="176" y="1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370372-1B62-A617-605D-6F18DB1FAC1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CA429601-FABE-04AE-12F1-260787C2C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D557D941-3701-F713-4174-FDE594A59E82}"/>
              </a:ext>
            </a:extLst>
          </p:cNvPr>
          <p:cNvSpPr>
            <a:spLocks noGrp="1"/>
          </p:cNvSpPr>
          <p:nvPr>
            <p:ph type="dt" sz="half" idx="10"/>
          </p:nvPr>
        </p:nvSpPr>
        <p:spPr/>
        <p:txBody>
          <a:bodyPr/>
          <a:lstStyle/>
          <a:p>
            <a:fld id="{6E91E2BB-5288-4ED2-BBA9-8FD12C40C15B}" type="datetimeFigureOut">
              <a:rPr lang="he-IL" smtClean="0"/>
              <a:t>י"ד.טבת.תשפ"ג</a:t>
            </a:fld>
            <a:endParaRPr lang="he-IL"/>
          </a:p>
        </p:txBody>
      </p:sp>
      <p:sp>
        <p:nvSpPr>
          <p:cNvPr id="5" name="מציין מיקום של כותרת תחתונה 4">
            <a:extLst>
              <a:ext uri="{FF2B5EF4-FFF2-40B4-BE49-F238E27FC236}">
                <a16:creationId xmlns:a16="http://schemas.microsoft.com/office/drawing/2014/main" id="{E84C0D90-C2C2-94E5-ED0B-A8260E6D3C2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8C71697-C1AF-007F-FDFF-63100FD7E85D}"/>
              </a:ext>
            </a:extLst>
          </p:cNvPr>
          <p:cNvSpPr>
            <a:spLocks noGrp="1"/>
          </p:cNvSpPr>
          <p:nvPr>
            <p:ph type="sldNum" sz="quarter" idx="12"/>
          </p:nvPr>
        </p:nvSpPr>
        <p:spPr/>
        <p:txBody>
          <a:bodyPr/>
          <a:lstStyle/>
          <a:p>
            <a:fld id="{AE7D3F0E-1F87-4FF9-BA33-E11E117E97A1}" type="slidenum">
              <a:rPr lang="he-IL" smtClean="0"/>
              <a:t>‹#›</a:t>
            </a:fld>
            <a:endParaRPr lang="he-IL"/>
          </a:p>
        </p:txBody>
      </p:sp>
    </p:spTree>
    <p:extLst>
      <p:ext uri="{BB962C8B-B14F-4D97-AF65-F5344CB8AC3E}">
        <p14:creationId xmlns:p14="http://schemas.microsoft.com/office/powerpoint/2010/main" val="302836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AC4BF9-0BAB-BDA0-0C37-7BE5F0B8130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65F52A-BDC0-8A61-8257-36D8ED0A40E7}"/>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AF6562C-BBDC-1D5D-6732-785809DD335E}"/>
              </a:ext>
            </a:extLst>
          </p:cNvPr>
          <p:cNvSpPr>
            <a:spLocks noGrp="1"/>
          </p:cNvSpPr>
          <p:nvPr>
            <p:ph type="dt" sz="half" idx="10"/>
          </p:nvPr>
        </p:nvSpPr>
        <p:spPr/>
        <p:txBody>
          <a:bodyPr/>
          <a:lstStyle/>
          <a:p>
            <a:fld id="{6E91E2BB-5288-4ED2-BBA9-8FD12C40C15B}" type="datetimeFigureOut">
              <a:rPr lang="he-IL" smtClean="0"/>
              <a:t>י"ד.טבת.תשפ"ג</a:t>
            </a:fld>
            <a:endParaRPr lang="he-IL"/>
          </a:p>
        </p:txBody>
      </p:sp>
      <p:sp>
        <p:nvSpPr>
          <p:cNvPr id="5" name="מציין מיקום של כותרת תחתונה 4">
            <a:extLst>
              <a:ext uri="{FF2B5EF4-FFF2-40B4-BE49-F238E27FC236}">
                <a16:creationId xmlns:a16="http://schemas.microsoft.com/office/drawing/2014/main" id="{28C1BDD7-1EB1-E289-7DF2-62205FB6432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CAB76E6-9637-C250-21DB-E124A09868EB}"/>
              </a:ext>
            </a:extLst>
          </p:cNvPr>
          <p:cNvSpPr>
            <a:spLocks noGrp="1"/>
          </p:cNvSpPr>
          <p:nvPr>
            <p:ph type="sldNum" sz="quarter" idx="12"/>
          </p:nvPr>
        </p:nvSpPr>
        <p:spPr/>
        <p:txBody>
          <a:bodyPr/>
          <a:lstStyle/>
          <a:p>
            <a:fld id="{AE7D3F0E-1F87-4FF9-BA33-E11E117E97A1}" type="slidenum">
              <a:rPr lang="he-IL" smtClean="0"/>
              <a:t>‹#›</a:t>
            </a:fld>
            <a:endParaRPr lang="he-IL"/>
          </a:p>
        </p:txBody>
      </p:sp>
    </p:spTree>
    <p:extLst>
      <p:ext uri="{BB962C8B-B14F-4D97-AF65-F5344CB8AC3E}">
        <p14:creationId xmlns:p14="http://schemas.microsoft.com/office/powerpoint/2010/main" val="218887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218CC95B-D38C-E960-D72B-B001E0D93FC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8D3DFC7-6781-B9E9-FE08-F09CA438EE5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0DD3D15-C117-7ED3-5E80-FE570DF3D25B}"/>
              </a:ext>
            </a:extLst>
          </p:cNvPr>
          <p:cNvSpPr>
            <a:spLocks noGrp="1"/>
          </p:cNvSpPr>
          <p:nvPr>
            <p:ph type="dt" sz="half" idx="10"/>
          </p:nvPr>
        </p:nvSpPr>
        <p:spPr/>
        <p:txBody>
          <a:bodyPr/>
          <a:lstStyle/>
          <a:p>
            <a:fld id="{6E91E2BB-5288-4ED2-BBA9-8FD12C40C15B}" type="datetimeFigureOut">
              <a:rPr lang="he-IL" smtClean="0"/>
              <a:t>י"ד.טבת.תשפ"ג</a:t>
            </a:fld>
            <a:endParaRPr lang="he-IL"/>
          </a:p>
        </p:txBody>
      </p:sp>
      <p:sp>
        <p:nvSpPr>
          <p:cNvPr id="5" name="מציין מיקום של כותרת תחתונה 4">
            <a:extLst>
              <a:ext uri="{FF2B5EF4-FFF2-40B4-BE49-F238E27FC236}">
                <a16:creationId xmlns:a16="http://schemas.microsoft.com/office/drawing/2014/main" id="{D37A32FF-C0CF-206E-B9EC-BFF086810A6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4238EF0-598A-69B7-38E5-DF7D87EBBD4E}"/>
              </a:ext>
            </a:extLst>
          </p:cNvPr>
          <p:cNvSpPr>
            <a:spLocks noGrp="1"/>
          </p:cNvSpPr>
          <p:nvPr>
            <p:ph type="sldNum" sz="quarter" idx="12"/>
          </p:nvPr>
        </p:nvSpPr>
        <p:spPr/>
        <p:txBody>
          <a:bodyPr/>
          <a:lstStyle/>
          <a:p>
            <a:fld id="{AE7D3F0E-1F87-4FF9-BA33-E11E117E97A1}" type="slidenum">
              <a:rPr lang="he-IL" smtClean="0"/>
              <a:t>‹#›</a:t>
            </a:fld>
            <a:endParaRPr lang="he-IL"/>
          </a:p>
        </p:txBody>
      </p:sp>
    </p:spTree>
    <p:extLst>
      <p:ext uri="{BB962C8B-B14F-4D97-AF65-F5344CB8AC3E}">
        <p14:creationId xmlns:p14="http://schemas.microsoft.com/office/powerpoint/2010/main" val="93705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CAED4A-9AB3-708B-3273-71321F78D71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EC40D6E-5B96-C91B-8A84-BEF3BED2FC00}"/>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1E00BA5-3EA6-A0E0-325F-AD160CCB062D}"/>
              </a:ext>
            </a:extLst>
          </p:cNvPr>
          <p:cNvSpPr>
            <a:spLocks noGrp="1"/>
          </p:cNvSpPr>
          <p:nvPr>
            <p:ph type="dt" sz="half" idx="10"/>
          </p:nvPr>
        </p:nvSpPr>
        <p:spPr/>
        <p:txBody>
          <a:bodyPr/>
          <a:lstStyle/>
          <a:p>
            <a:fld id="{6E91E2BB-5288-4ED2-BBA9-8FD12C40C15B}" type="datetimeFigureOut">
              <a:rPr lang="he-IL" smtClean="0"/>
              <a:t>י"ד.טבת.תשפ"ג</a:t>
            </a:fld>
            <a:endParaRPr lang="he-IL"/>
          </a:p>
        </p:txBody>
      </p:sp>
      <p:sp>
        <p:nvSpPr>
          <p:cNvPr id="5" name="מציין מיקום של כותרת תחתונה 4">
            <a:extLst>
              <a:ext uri="{FF2B5EF4-FFF2-40B4-BE49-F238E27FC236}">
                <a16:creationId xmlns:a16="http://schemas.microsoft.com/office/drawing/2014/main" id="{49C38D5B-2484-BD0A-E4F3-BA8C0B90FA1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8F0A8EA-3F1F-60A9-844D-F283D9F9E1EC}"/>
              </a:ext>
            </a:extLst>
          </p:cNvPr>
          <p:cNvSpPr>
            <a:spLocks noGrp="1"/>
          </p:cNvSpPr>
          <p:nvPr>
            <p:ph type="sldNum" sz="quarter" idx="12"/>
          </p:nvPr>
        </p:nvSpPr>
        <p:spPr/>
        <p:txBody>
          <a:bodyPr/>
          <a:lstStyle/>
          <a:p>
            <a:fld id="{AE7D3F0E-1F87-4FF9-BA33-E11E117E97A1}" type="slidenum">
              <a:rPr lang="he-IL" smtClean="0"/>
              <a:t>‹#›</a:t>
            </a:fld>
            <a:endParaRPr lang="he-IL"/>
          </a:p>
        </p:txBody>
      </p:sp>
    </p:spTree>
    <p:extLst>
      <p:ext uri="{BB962C8B-B14F-4D97-AF65-F5344CB8AC3E}">
        <p14:creationId xmlns:p14="http://schemas.microsoft.com/office/powerpoint/2010/main" val="47024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BABCAC-6481-BE6C-57F3-B1B319506F84}"/>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D8A1438-EA66-4CBE-9BA7-6B229086DA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08C8AD0-D47C-8DE3-9525-488F35C76AA5}"/>
              </a:ext>
            </a:extLst>
          </p:cNvPr>
          <p:cNvSpPr>
            <a:spLocks noGrp="1"/>
          </p:cNvSpPr>
          <p:nvPr>
            <p:ph type="dt" sz="half" idx="10"/>
          </p:nvPr>
        </p:nvSpPr>
        <p:spPr/>
        <p:txBody>
          <a:bodyPr/>
          <a:lstStyle/>
          <a:p>
            <a:fld id="{6E91E2BB-5288-4ED2-BBA9-8FD12C40C15B}" type="datetimeFigureOut">
              <a:rPr lang="he-IL" smtClean="0"/>
              <a:t>י"ד.טבת.תשפ"ג</a:t>
            </a:fld>
            <a:endParaRPr lang="he-IL"/>
          </a:p>
        </p:txBody>
      </p:sp>
      <p:sp>
        <p:nvSpPr>
          <p:cNvPr id="5" name="מציין מיקום של כותרת תחתונה 4">
            <a:extLst>
              <a:ext uri="{FF2B5EF4-FFF2-40B4-BE49-F238E27FC236}">
                <a16:creationId xmlns:a16="http://schemas.microsoft.com/office/drawing/2014/main" id="{17193608-5C3A-6FD1-0B7A-3F4844D4FCC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493887B-54CD-48AF-D984-4A50DC6A50E9}"/>
              </a:ext>
            </a:extLst>
          </p:cNvPr>
          <p:cNvSpPr>
            <a:spLocks noGrp="1"/>
          </p:cNvSpPr>
          <p:nvPr>
            <p:ph type="sldNum" sz="quarter" idx="12"/>
          </p:nvPr>
        </p:nvSpPr>
        <p:spPr/>
        <p:txBody>
          <a:bodyPr/>
          <a:lstStyle/>
          <a:p>
            <a:fld id="{AE7D3F0E-1F87-4FF9-BA33-E11E117E97A1}" type="slidenum">
              <a:rPr lang="he-IL" smtClean="0"/>
              <a:t>‹#›</a:t>
            </a:fld>
            <a:endParaRPr lang="he-IL"/>
          </a:p>
        </p:txBody>
      </p:sp>
    </p:spTree>
    <p:extLst>
      <p:ext uri="{BB962C8B-B14F-4D97-AF65-F5344CB8AC3E}">
        <p14:creationId xmlns:p14="http://schemas.microsoft.com/office/powerpoint/2010/main" val="150954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DE0CFD-3BD9-CA56-4017-F7A09ECCF69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7C3963F-6B73-3DDE-C3C8-CF2286E76D5F}"/>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167E14A-22AD-AD47-81E2-A04D3A21E65A}"/>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B61AD63-AEFD-CD27-FB4F-BD1A8B2194E7}"/>
              </a:ext>
            </a:extLst>
          </p:cNvPr>
          <p:cNvSpPr>
            <a:spLocks noGrp="1"/>
          </p:cNvSpPr>
          <p:nvPr>
            <p:ph type="dt" sz="half" idx="10"/>
          </p:nvPr>
        </p:nvSpPr>
        <p:spPr/>
        <p:txBody>
          <a:bodyPr/>
          <a:lstStyle/>
          <a:p>
            <a:fld id="{6E91E2BB-5288-4ED2-BBA9-8FD12C40C15B}" type="datetimeFigureOut">
              <a:rPr lang="he-IL" smtClean="0"/>
              <a:t>י"ד.טבת.תשפ"ג</a:t>
            </a:fld>
            <a:endParaRPr lang="he-IL"/>
          </a:p>
        </p:txBody>
      </p:sp>
      <p:sp>
        <p:nvSpPr>
          <p:cNvPr id="6" name="מציין מיקום של כותרת תחתונה 5">
            <a:extLst>
              <a:ext uri="{FF2B5EF4-FFF2-40B4-BE49-F238E27FC236}">
                <a16:creationId xmlns:a16="http://schemas.microsoft.com/office/drawing/2014/main" id="{FC043A80-279E-31F1-8B98-9F1E6B7AB24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B772BA6-4ED6-FFB5-36D8-42F04F4D0107}"/>
              </a:ext>
            </a:extLst>
          </p:cNvPr>
          <p:cNvSpPr>
            <a:spLocks noGrp="1"/>
          </p:cNvSpPr>
          <p:nvPr>
            <p:ph type="sldNum" sz="quarter" idx="12"/>
          </p:nvPr>
        </p:nvSpPr>
        <p:spPr/>
        <p:txBody>
          <a:bodyPr/>
          <a:lstStyle/>
          <a:p>
            <a:fld id="{AE7D3F0E-1F87-4FF9-BA33-E11E117E97A1}" type="slidenum">
              <a:rPr lang="he-IL" smtClean="0"/>
              <a:t>‹#›</a:t>
            </a:fld>
            <a:endParaRPr lang="he-IL"/>
          </a:p>
        </p:txBody>
      </p:sp>
    </p:spTree>
    <p:extLst>
      <p:ext uri="{BB962C8B-B14F-4D97-AF65-F5344CB8AC3E}">
        <p14:creationId xmlns:p14="http://schemas.microsoft.com/office/powerpoint/2010/main" val="151207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3AB6-3E1A-B2F9-21CE-FD97D75E058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3CAAA9B-3FCB-7DBA-F242-A0EC42FB0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4EEE0C3-9FD7-6D5F-B951-66FD04239F12}"/>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FFD213AB-0E80-FD4F-DA30-02DEC6416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BEDE192-92C8-9D8D-2D20-8DE24858E22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986FC501-D49C-0E45-E163-0633F4B63B43}"/>
              </a:ext>
            </a:extLst>
          </p:cNvPr>
          <p:cNvSpPr>
            <a:spLocks noGrp="1"/>
          </p:cNvSpPr>
          <p:nvPr>
            <p:ph type="dt" sz="half" idx="10"/>
          </p:nvPr>
        </p:nvSpPr>
        <p:spPr/>
        <p:txBody>
          <a:bodyPr/>
          <a:lstStyle/>
          <a:p>
            <a:fld id="{6E91E2BB-5288-4ED2-BBA9-8FD12C40C15B}" type="datetimeFigureOut">
              <a:rPr lang="he-IL" smtClean="0"/>
              <a:t>י"ד.טבת.תשפ"ג</a:t>
            </a:fld>
            <a:endParaRPr lang="he-IL"/>
          </a:p>
        </p:txBody>
      </p:sp>
      <p:sp>
        <p:nvSpPr>
          <p:cNvPr id="8" name="מציין מיקום של כותרת תחתונה 7">
            <a:extLst>
              <a:ext uri="{FF2B5EF4-FFF2-40B4-BE49-F238E27FC236}">
                <a16:creationId xmlns:a16="http://schemas.microsoft.com/office/drawing/2014/main" id="{D8DE1DD0-DA76-B69F-9D36-98E3DAD176DD}"/>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C69DB45F-F819-6B6E-C0C2-735EC019BEA1}"/>
              </a:ext>
            </a:extLst>
          </p:cNvPr>
          <p:cNvSpPr>
            <a:spLocks noGrp="1"/>
          </p:cNvSpPr>
          <p:nvPr>
            <p:ph type="sldNum" sz="quarter" idx="12"/>
          </p:nvPr>
        </p:nvSpPr>
        <p:spPr/>
        <p:txBody>
          <a:bodyPr/>
          <a:lstStyle/>
          <a:p>
            <a:fld id="{AE7D3F0E-1F87-4FF9-BA33-E11E117E97A1}" type="slidenum">
              <a:rPr lang="he-IL" smtClean="0"/>
              <a:t>‹#›</a:t>
            </a:fld>
            <a:endParaRPr lang="he-IL"/>
          </a:p>
        </p:txBody>
      </p:sp>
    </p:spTree>
    <p:extLst>
      <p:ext uri="{BB962C8B-B14F-4D97-AF65-F5344CB8AC3E}">
        <p14:creationId xmlns:p14="http://schemas.microsoft.com/office/powerpoint/2010/main" val="359884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CD6268-6398-5521-1B0D-F55F7DD64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CDB66E8-AAA8-716C-D874-E8A3ECDE41D3}"/>
              </a:ext>
            </a:extLst>
          </p:cNvPr>
          <p:cNvSpPr>
            <a:spLocks noGrp="1"/>
          </p:cNvSpPr>
          <p:nvPr>
            <p:ph type="dt" sz="half" idx="10"/>
          </p:nvPr>
        </p:nvSpPr>
        <p:spPr/>
        <p:txBody>
          <a:bodyPr/>
          <a:lstStyle/>
          <a:p>
            <a:fld id="{6E91E2BB-5288-4ED2-BBA9-8FD12C40C15B}" type="datetimeFigureOut">
              <a:rPr lang="he-IL" smtClean="0"/>
              <a:t>י"ד.טבת.תשפ"ג</a:t>
            </a:fld>
            <a:endParaRPr lang="he-IL"/>
          </a:p>
        </p:txBody>
      </p:sp>
      <p:sp>
        <p:nvSpPr>
          <p:cNvPr id="4" name="מציין מיקום של כותרת תחתונה 3">
            <a:extLst>
              <a:ext uri="{FF2B5EF4-FFF2-40B4-BE49-F238E27FC236}">
                <a16:creationId xmlns:a16="http://schemas.microsoft.com/office/drawing/2014/main" id="{CEBA4813-B79A-BC56-91FB-776DB65518A2}"/>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4A44F4A0-FD09-1C67-8276-ED0F41ABA2FF}"/>
              </a:ext>
            </a:extLst>
          </p:cNvPr>
          <p:cNvSpPr>
            <a:spLocks noGrp="1"/>
          </p:cNvSpPr>
          <p:nvPr>
            <p:ph type="sldNum" sz="quarter" idx="12"/>
          </p:nvPr>
        </p:nvSpPr>
        <p:spPr/>
        <p:txBody>
          <a:bodyPr/>
          <a:lstStyle/>
          <a:p>
            <a:fld id="{AE7D3F0E-1F87-4FF9-BA33-E11E117E97A1}" type="slidenum">
              <a:rPr lang="he-IL" smtClean="0"/>
              <a:t>‹#›</a:t>
            </a:fld>
            <a:endParaRPr lang="he-IL"/>
          </a:p>
        </p:txBody>
      </p:sp>
    </p:spTree>
    <p:extLst>
      <p:ext uri="{BB962C8B-B14F-4D97-AF65-F5344CB8AC3E}">
        <p14:creationId xmlns:p14="http://schemas.microsoft.com/office/powerpoint/2010/main" val="94146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E6E905A-CBB9-4F85-E79A-4F0CFC2C963A}"/>
              </a:ext>
            </a:extLst>
          </p:cNvPr>
          <p:cNvSpPr>
            <a:spLocks noGrp="1"/>
          </p:cNvSpPr>
          <p:nvPr>
            <p:ph type="dt" sz="half" idx="10"/>
          </p:nvPr>
        </p:nvSpPr>
        <p:spPr/>
        <p:txBody>
          <a:bodyPr/>
          <a:lstStyle/>
          <a:p>
            <a:fld id="{6E91E2BB-5288-4ED2-BBA9-8FD12C40C15B}" type="datetimeFigureOut">
              <a:rPr lang="he-IL" smtClean="0"/>
              <a:t>י"ד.טבת.תשפ"ג</a:t>
            </a:fld>
            <a:endParaRPr lang="he-IL"/>
          </a:p>
        </p:txBody>
      </p:sp>
      <p:sp>
        <p:nvSpPr>
          <p:cNvPr id="3" name="מציין מיקום של כותרת תחתונה 2">
            <a:extLst>
              <a:ext uri="{FF2B5EF4-FFF2-40B4-BE49-F238E27FC236}">
                <a16:creationId xmlns:a16="http://schemas.microsoft.com/office/drawing/2014/main" id="{7CB6DF52-2247-C276-CEC0-51373B7B65B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E018BCF3-C186-D6DB-9CEA-72A8B9BBEC05}"/>
              </a:ext>
            </a:extLst>
          </p:cNvPr>
          <p:cNvSpPr>
            <a:spLocks noGrp="1"/>
          </p:cNvSpPr>
          <p:nvPr>
            <p:ph type="sldNum" sz="quarter" idx="12"/>
          </p:nvPr>
        </p:nvSpPr>
        <p:spPr/>
        <p:txBody>
          <a:bodyPr/>
          <a:lstStyle/>
          <a:p>
            <a:fld id="{AE7D3F0E-1F87-4FF9-BA33-E11E117E97A1}" type="slidenum">
              <a:rPr lang="he-IL" smtClean="0"/>
              <a:t>‹#›</a:t>
            </a:fld>
            <a:endParaRPr lang="he-IL"/>
          </a:p>
        </p:txBody>
      </p:sp>
    </p:spTree>
    <p:extLst>
      <p:ext uri="{BB962C8B-B14F-4D97-AF65-F5344CB8AC3E}">
        <p14:creationId xmlns:p14="http://schemas.microsoft.com/office/powerpoint/2010/main" val="245823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C4BAB1-9BEC-22A6-6EF3-82AE607E21B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8A1A4F2-DB5B-FC2C-9A9A-ACF0EF197D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83C44A77-FD50-F791-7106-1528908D8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971FA34-872B-993F-C5CC-FC4374D0BE69}"/>
              </a:ext>
            </a:extLst>
          </p:cNvPr>
          <p:cNvSpPr>
            <a:spLocks noGrp="1"/>
          </p:cNvSpPr>
          <p:nvPr>
            <p:ph type="dt" sz="half" idx="10"/>
          </p:nvPr>
        </p:nvSpPr>
        <p:spPr/>
        <p:txBody>
          <a:bodyPr/>
          <a:lstStyle/>
          <a:p>
            <a:fld id="{6E91E2BB-5288-4ED2-BBA9-8FD12C40C15B}" type="datetimeFigureOut">
              <a:rPr lang="he-IL" smtClean="0"/>
              <a:t>י"ד.טבת.תשפ"ג</a:t>
            </a:fld>
            <a:endParaRPr lang="he-IL"/>
          </a:p>
        </p:txBody>
      </p:sp>
      <p:sp>
        <p:nvSpPr>
          <p:cNvPr id="6" name="מציין מיקום של כותרת תחתונה 5">
            <a:extLst>
              <a:ext uri="{FF2B5EF4-FFF2-40B4-BE49-F238E27FC236}">
                <a16:creationId xmlns:a16="http://schemas.microsoft.com/office/drawing/2014/main" id="{FE1AE065-51EA-FADB-7584-E8B38488FF7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9D2027A-0B59-2E23-1EFA-F15B3E13F728}"/>
              </a:ext>
            </a:extLst>
          </p:cNvPr>
          <p:cNvSpPr>
            <a:spLocks noGrp="1"/>
          </p:cNvSpPr>
          <p:nvPr>
            <p:ph type="sldNum" sz="quarter" idx="12"/>
          </p:nvPr>
        </p:nvSpPr>
        <p:spPr/>
        <p:txBody>
          <a:bodyPr/>
          <a:lstStyle/>
          <a:p>
            <a:fld id="{AE7D3F0E-1F87-4FF9-BA33-E11E117E97A1}" type="slidenum">
              <a:rPr lang="he-IL" smtClean="0"/>
              <a:t>‹#›</a:t>
            </a:fld>
            <a:endParaRPr lang="he-IL"/>
          </a:p>
        </p:txBody>
      </p:sp>
    </p:spTree>
    <p:extLst>
      <p:ext uri="{BB962C8B-B14F-4D97-AF65-F5344CB8AC3E}">
        <p14:creationId xmlns:p14="http://schemas.microsoft.com/office/powerpoint/2010/main" val="361610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2FB64A-5261-FBC8-97FB-25D807A1D00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3A7E2A22-A761-985B-4D82-87DFE85C3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D0D5CA1-948A-024E-DC19-D6E53192D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F3EE415-8D94-78C2-785E-4CEFDB81DDAC}"/>
              </a:ext>
            </a:extLst>
          </p:cNvPr>
          <p:cNvSpPr>
            <a:spLocks noGrp="1"/>
          </p:cNvSpPr>
          <p:nvPr>
            <p:ph type="dt" sz="half" idx="10"/>
          </p:nvPr>
        </p:nvSpPr>
        <p:spPr/>
        <p:txBody>
          <a:bodyPr/>
          <a:lstStyle/>
          <a:p>
            <a:fld id="{6E91E2BB-5288-4ED2-BBA9-8FD12C40C15B}" type="datetimeFigureOut">
              <a:rPr lang="he-IL" smtClean="0"/>
              <a:t>י"ד.טבת.תשפ"ג</a:t>
            </a:fld>
            <a:endParaRPr lang="he-IL"/>
          </a:p>
        </p:txBody>
      </p:sp>
      <p:sp>
        <p:nvSpPr>
          <p:cNvPr id="6" name="מציין מיקום של כותרת תחתונה 5">
            <a:extLst>
              <a:ext uri="{FF2B5EF4-FFF2-40B4-BE49-F238E27FC236}">
                <a16:creationId xmlns:a16="http://schemas.microsoft.com/office/drawing/2014/main" id="{E23A3F25-8A42-07B9-4EBB-BE0D87A2D11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FD9B5AC-F928-4C6C-9E2A-6BFD38589D4A}"/>
              </a:ext>
            </a:extLst>
          </p:cNvPr>
          <p:cNvSpPr>
            <a:spLocks noGrp="1"/>
          </p:cNvSpPr>
          <p:nvPr>
            <p:ph type="sldNum" sz="quarter" idx="12"/>
          </p:nvPr>
        </p:nvSpPr>
        <p:spPr/>
        <p:txBody>
          <a:bodyPr/>
          <a:lstStyle/>
          <a:p>
            <a:fld id="{AE7D3F0E-1F87-4FF9-BA33-E11E117E97A1}" type="slidenum">
              <a:rPr lang="he-IL" smtClean="0"/>
              <a:t>‹#›</a:t>
            </a:fld>
            <a:endParaRPr lang="he-IL"/>
          </a:p>
        </p:txBody>
      </p:sp>
    </p:spTree>
    <p:extLst>
      <p:ext uri="{BB962C8B-B14F-4D97-AF65-F5344CB8AC3E}">
        <p14:creationId xmlns:p14="http://schemas.microsoft.com/office/powerpoint/2010/main" val="62820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BEC4609-97EC-6C41-E853-1F80F1C92CA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4F11C64-F88A-FF8E-926E-3865EB98945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30E413A-FD88-2485-372F-4F92E36AC43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E91E2BB-5288-4ED2-BBA9-8FD12C40C15B}" type="datetimeFigureOut">
              <a:rPr lang="he-IL" smtClean="0"/>
              <a:t>י"ד.טבת.תשפ"ג</a:t>
            </a:fld>
            <a:endParaRPr lang="he-IL"/>
          </a:p>
        </p:txBody>
      </p:sp>
      <p:sp>
        <p:nvSpPr>
          <p:cNvPr id="5" name="מציין מיקום של כותרת תחתונה 4">
            <a:extLst>
              <a:ext uri="{FF2B5EF4-FFF2-40B4-BE49-F238E27FC236}">
                <a16:creationId xmlns:a16="http://schemas.microsoft.com/office/drawing/2014/main" id="{11E05483-5B89-9C20-7FB4-4A8C6B655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B375E8E-7BF8-E124-53DA-BFF2F37E953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E7D3F0E-1F87-4FF9-BA33-E11E117E97A1}" type="slidenum">
              <a:rPr lang="he-IL" smtClean="0"/>
              <a:t>‹#›</a:t>
            </a:fld>
            <a:endParaRPr lang="he-IL"/>
          </a:p>
        </p:txBody>
      </p:sp>
    </p:spTree>
    <p:extLst>
      <p:ext uri="{BB962C8B-B14F-4D97-AF65-F5344CB8AC3E}">
        <p14:creationId xmlns:p14="http://schemas.microsoft.com/office/powerpoint/2010/main" val="4231656186"/>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arget="../media/image41.png" Type="http://schemas.openxmlformats.org/officeDocument/2006/relationships/image"/><Relationship Id="rId2" Target="../media/image40.jpeg" Type="http://schemas.openxmlformats.org/officeDocument/2006/relationships/image"/><Relationship Id="rId1" Target="../slideLayouts/slideLayout7.xml" Type="http://schemas.openxmlformats.org/officeDocument/2006/relationships/slideLayout"/><Relationship Id="rId4" Target="../media/image42.png" Type="http://schemas.openxmlformats.org/officeDocument/2006/relationships/image"/></Relationships>
</file>

<file path=ppt/slides/_rels/slide2.xml.rels><?xml version="1.0" encoding="UTF-8" standalone="yes" ?><Relationships xmlns="http://schemas.openxmlformats.org/package/2006/relationships"><Relationship Id="rId3" Target="../media/image3.jpeg" Type="http://schemas.openxmlformats.org/officeDocument/2006/relationships/image"/><Relationship Id="rId2" Target="../media/image2.png" Type="http://schemas.openxmlformats.org/officeDocument/2006/relationships/image"/><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3" Target="../media/image44.png" Type="http://schemas.openxmlformats.org/officeDocument/2006/relationships/image"/><Relationship Id="rId2" Target="../media/image43.png" Type="http://schemas.openxmlformats.org/officeDocument/2006/relationships/image"/><Relationship Id="rId1" Target="../slideLayouts/slideLayout7.xml" Type="http://schemas.openxmlformats.org/officeDocument/2006/relationships/slideLayout"/><Relationship Id="rId4" Target="../media/image45.jpeg" Type="http://schemas.openxmlformats.org/officeDocument/2006/relationships/image"/></Relationships>
</file>

<file path=ppt/slides/_rels/slide21.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arget="../media/image3.jpeg" Type="http://schemas.openxmlformats.org/officeDocument/2006/relationships/image"/><Relationship Id="rId2" Target="../media/image2.png" Type="http://schemas.openxmlformats.org/officeDocument/2006/relationships/image"/><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3" Target="../media/image5.jpeg" Type="http://schemas.openxmlformats.org/officeDocument/2006/relationships/image"/><Relationship Id="rId2" Target="../media/image4.JPG" Type="http://schemas.openxmlformats.org/officeDocument/2006/relationships/image"/><Relationship Id="rId1" Target="../slideLayouts/slideLayout7.xml" Type="http://schemas.openxmlformats.org/officeDocument/2006/relationships/slideLayout"/><Relationship Id="rId6" Target="../media/image8.jpeg" Type="http://schemas.openxmlformats.org/officeDocument/2006/relationships/image"/><Relationship Id="rId5" Target="../media/image7.jpeg" Type="http://schemas.openxmlformats.org/officeDocument/2006/relationships/image"/><Relationship Id="rId4" Target="../media/image6.jpeg" Type="http://schemas.openxmlformats.org/officeDocument/2006/relationships/image"/></Relationships>
</file>

<file path=ppt/slides/_rels/slide5.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12.jpeg"/><Relationship Id="rId3" Type="http://schemas.microsoft.com/office/2007/relationships/hdphoto" Target="../media/hdphoto1.wdp"/><Relationship Id="rId7" Type="http://schemas.microsoft.com/office/2007/relationships/hdphoto" Target="../media/hdphoto5.wdp"/><Relationship Id="rId12"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4.wdp"/><Relationship Id="rId11" Type="http://schemas.openxmlformats.org/officeDocument/2006/relationships/image" Target="../media/image10.jpeg"/><Relationship Id="rId5" Type="http://schemas.microsoft.com/office/2007/relationships/hdphoto" Target="../media/hdphoto3.wdp"/><Relationship Id="rId10" Type="http://schemas.microsoft.com/office/2007/relationships/hdphoto" Target="../media/hdphoto8.wdp"/><Relationship Id="rId4" Type="http://schemas.microsoft.com/office/2007/relationships/hdphoto" Target="../media/hdphoto2.wdp"/><Relationship Id="rId9" Type="http://schemas.microsoft.com/office/2007/relationships/hdphoto" Target="../media/hdphoto7.wdp"/></Relationships>
</file>

<file path=ppt/slides/_rels/slide6.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15.jpeg"/><Relationship Id="rId3" Type="http://schemas.microsoft.com/office/2007/relationships/hdphoto" Target="../media/hdphoto1.wdp"/><Relationship Id="rId7" Type="http://schemas.microsoft.com/office/2007/relationships/hdphoto" Target="../media/hdphoto5.wdp"/><Relationship Id="rId12"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4.wdp"/><Relationship Id="rId11" Type="http://schemas.openxmlformats.org/officeDocument/2006/relationships/image" Target="../media/image13.jpeg"/><Relationship Id="rId5" Type="http://schemas.microsoft.com/office/2007/relationships/hdphoto" Target="../media/hdphoto3.wdp"/><Relationship Id="rId10" Type="http://schemas.microsoft.com/office/2007/relationships/hdphoto" Target="../media/hdphoto8.wdp"/><Relationship Id="rId4" Type="http://schemas.microsoft.com/office/2007/relationships/hdphoto" Target="../media/hdphoto2.wdp"/><Relationship Id="rId9" Type="http://schemas.microsoft.com/office/2007/relationships/hdphoto" Target="../media/hdphoto7.wdp"/></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61C9936B-A26A-17FC-B5D8-F86796F5304A}"/>
              </a:ext>
            </a:extLst>
          </p:cNvPr>
          <p:cNvSpPr txBox="1"/>
          <p:nvPr/>
        </p:nvSpPr>
        <p:spPr>
          <a:xfrm>
            <a:off x="7157617" y="291648"/>
            <a:ext cx="4587736" cy="923330"/>
          </a:xfrm>
          <a:prstGeom prst="rect">
            <a:avLst/>
          </a:prstGeom>
          <a:noFill/>
        </p:spPr>
        <p:txBody>
          <a:bodyPr wrap="square" rtlCol="1">
            <a:spAutoFit/>
          </a:bodyPr>
          <a:lstStyle/>
          <a:p>
            <a:pPr algn="r"/>
            <a:r>
              <a:rPr lang="he-IL" dirty="0"/>
              <a:t> </a:t>
            </a:r>
          </a:p>
          <a:p>
            <a:endParaRPr lang="he-IL" dirty="0"/>
          </a:p>
          <a:p>
            <a:endParaRPr lang="he-IL" dirty="0"/>
          </a:p>
        </p:txBody>
      </p:sp>
      <p:pic>
        <p:nvPicPr>
          <p:cNvPr id="4" name="Picture 4" descr="foosball table buying guide">
            <a:extLst>
              <a:ext uri="{FF2B5EF4-FFF2-40B4-BE49-F238E27FC236}">
                <a16:creationId xmlns:a16="http://schemas.microsoft.com/office/drawing/2014/main" id="{A519CB9A-CF76-9317-6BB3-732E3ED8F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מחומש 8">
            <a:extLst>
              <a:ext uri="{FF2B5EF4-FFF2-40B4-BE49-F238E27FC236}">
                <a16:creationId xmlns:a16="http://schemas.microsoft.com/office/drawing/2014/main" id="{9357D9AF-9AC3-747D-1CB9-F9D73C953DF2}"/>
              </a:ext>
            </a:extLst>
          </p:cNvPr>
          <p:cNvSpPr/>
          <p:nvPr/>
        </p:nvSpPr>
        <p:spPr>
          <a:xfrm rot="10800000">
            <a:off x="4572000" y="3657599"/>
            <a:ext cx="7620000" cy="1871663"/>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marL="0" algn="ctr" defTabSz="914400" rtl="1" eaLnBrk="1" latinLnBrk="0" hangingPunct="1"/>
            <a:endParaRPr lang="he-IL" dirty="0"/>
          </a:p>
        </p:txBody>
      </p:sp>
      <p:sp>
        <p:nvSpPr>
          <p:cNvPr id="10" name="תיבת טקסט 9">
            <a:extLst>
              <a:ext uri="{FF2B5EF4-FFF2-40B4-BE49-F238E27FC236}">
                <a16:creationId xmlns:a16="http://schemas.microsoft.com/office/drawing/2014/main" id="{7812BED1-D6D8-67F3-879B-B61302B11FB3}"/>
              </a:ext>
            </a:extLst>
          </p:cNvPr>
          <p:cNvSpPr txBox="1"/>
          <p:nvPr/>
        </p:nvSpPr>
        <p:spPr>
          <a:xfrm>
            <a:off x="6386513" y="3657599"/>
            <a:ext cx="5143500" cy="2954655"/>
          </a:xfrm>
          <a:prstGeom prst="rect">
            <a:avLst/>
          </a:prstGeom>
          <a:noFill/>
        </p:spPr>
        <p:txBody>
          <a:bodyPr wrap="square" rtlCol="1">
            <a:spAutoFit/>
          </a:bodyPr>
          <a:lstStyle/>
          <a:p>
            <a:pPr algn="ctr"/>
            <a:r>
              <a:rPr lang="he-IL" sz="3200" b="1" dirty="0">
                <a:ln w="28575">
                  <a:solidFill>
                    <a:sysClr val="windowText" lastClr="000000"/>
                  </a:solidFill>
                  <a:prstDash val="solid"/>
                </a:ln>
              </a:rPr>
              <a:t>מעבדה בחשמל 1א'</a:t>
            </a:r>
          </a:p>
          <a:p>
            <a:pPr algn="ctr"/>
            <a:r>
              <a:rPr lang="he-IL" sz="3200" b="1" dirty="0">
                <a:ln w="28575">
                  <a:solidFill>
                    <a:sysClr val="windowText" lastClr="000000"/>
                  </a:solidFill>
                  <a:prstDash val="solid"/>
                </a:ln>
              </a:rPr>
              <a:t>פרויקט: כדורגל שולחן</a:t>
            </a:r>
          </a:p>
          <a:p>
            <a:pPr algn="ctr"/>
            <a:r>
              <a:rPr lang="he-IL" sz="2400" dirty="0"/>
              <a:t>שמות המגישים: אלירז קדוש </a:t>
            </a:r>
            <a:r>
              <a:rPr lang="he-IL" sz="2400" dirty="0" err="1"/>
              <a:t>ושירז</a:t>
            </a:r>
            <a:r>
              <a:rPr lang="he-IL" sz="2400" dirty="0"/>
              <a:t> חיל</a:t>
            </a:r>
          </a:p>
          <a:p>
            <a:pPr algn="ctr"/>
            <a:r>
              <a:rPr lang="he-IL" sz="2400" dirty="0"/>
              <a:t>מדריך: אייל</a:t>
            </a:r>
          </a:p>
          <a:p>
            <a:pPr algn="ctr"/>
            <a:endParaRPr lang="he-IL" sz="2400" dirty="0"/>
          </a:p>
          <a:p>
            <a:pPr algn="ctr"/>
            <a:endParaRPr lang="he-IL" sz="3200" b="1" dirty="0">
              <a:ln w="28575">
                <a:solidFill>
                  <a:sysClr val="windowText" lastClr="000000"/>
                </a:solidFill>
                <a:prstDash val="solid"/>
              </a:ln>
              <a:solidFill>
                <a:srgbClr val="00B050"/>
              </a:solidFill>
            </a:endParaRPr>
          </a:p>
          <a:p>
            <a:endParaRPr lang="he-IL" dirty="0"/>
          </a:p>
        </p:txBody>
      </p:sp>
    </p:spTree>
    <p:extLst>
      <p:ext uri="{BB962C8B-B14F-4D97-AF65-F5344CB8AC3E}">
        <p14:creationId xmlns:p14="http://schemas.microsoft.com/office/powerpoint/2010/main" val="3622096855"/>
      </p:ext>
    </p:extLst>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blipFill>
          <a:blip r:embed="rId2"/>
          <a:tile algn="tl" flip="none" sx="100000" sy="100000" tx="0" ty="0"/>
        </a:blipFill>
        <a:effectLst/>
      </p:bgPr>
    </p:bg>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8860D3B9-929C-2A13-356D-51C1CC73D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783" y="1072969"/>
            <a:ext cx="9348434" cy="5312137"/>
          </a:xfrm>
          <a:prstGeom prst="rect">
            <a:avLst/>
          </a:prstGeom>
        </p:spPr>
      </p:pic>
      <p:sp>
        <p:nvSpPr>
          <p:cNvPr id="5" name="תיבת טקסט 4">
            <a:extLst>
              <a:ext uri="{FF2B5EF4-FFF2-40B4-BE49-F238E27FC236}">
                <a16:creationId xmlns:a16="http://schemas.microsoft.com/office/drawing/2014/main" id="{4DE41577-C381-91A3-297A-7C2C221622B7}"/>
              </a:ext>
            </a:extLst>
          </p:cNvPr>
          <p:cNvSpPr txBox="1"/>
          <p:nvPr/>
        </p:nvSpPr>
        <p:spPr>
          <a:xfrm>
            <a:off x="3045619" y="261826"/>
            <a:ext cx="6100762" cy="707886"/>
          </a:xfrm>
          <a:prstGeom prst="rect">
            <a:avLst/>
          </a:prstGeom>
          <a:noFill/>
          <a:ln>
            <a:noFill/>
          </a:ln>
        </p:spPr>
        <p:txBody>
          <a:bodyPr wrap="square">
            <a:spAutoFit/>
          </a:bodyPr>
          <a:lstStyle/>
          <a:p>
            <a:pPr algn="ctr"/>
            <a:r>
              <a:rPr b="1" dirty="0" lang="he-IL" sz="4000">
                <a:ln w="12700">
                  <a:solidFill>
                    <a:schemeClr val="accent1"/>
                  </a:solidFill>
                  <a:prstDash val="solid"/>
                </a:ln>
                <a:pattFill prst="pct50">
                  <a:fgClr>
                    <a:schemeClr val="accent1"/>
                  </a:fgClr>
                  <a:bgClr>
                    <a:schemeClr val="accent1">
                      <a:lumMod val="20000"/>
                      <a:lumOff val="80000"/>
                    </a:schemeClr>
                  </a:bgClr>
                </a:pattFill>
                <a:effectLst>
                  <a:outerShdw algn="bl" dir="2640000" dist="38100" rotWithShape="0">
                    <a:schemeClr val="accent1"/>
                  </a:outerShdw>
                </a:effectLst>
              </a:rPr>
              <a:t>היררכיה עליונה-מבט על</a:t>
            </a:r>
          </a:p>
        </p:txBody>
      </p:sp>
      <p:pic>
        <p:nvPicPr>
          <p:cNvPr descr="Football No Background Sport Image - Transparent Background Football Png,  Png Download - 1000x1000(#473185) - PngFind" id="2056" name="Picture 8">
            <a:extLst>
              <a:ext uri="{FF2B5EF4-FFF2-40B4-BE49-F238E27FC236}">
                <a16:creationId xmlns:a16="http://schemas.microsoft.com/office/drawing/2014/main" id="{27A21581-613D-7203-4112-EA6979C792C3}"/>
              </a:ext>
            </a:extLst>
          </p:cNvPr>
          <p:cNvPicPr>
            <a:picLocks noChangeArrowheads="1" noChangeAspect="1"/>
          </p:cNvPicPr>
          <p:nvPr/>
        </p:nvPicPr>
        <p:blipFill rotWithShape="1">
          <a:blip r:embed="rId4">
            <a:extLst>
              <a:ext uri="{28A0092B-C50C-407E-A947-70E740481C1C}">
                <a14:useLocalDpi xmlns:a14="http://schemas.microsoft.com/office/drawing/2010/main" val="0"/>
              </a:ext>
            </a:extLst>
          </a:blip>
          <a:srcRect b="64" l="34" r="1" t="5"/>
          <a:stretch/>
        </p:blipFill>
        <p:spPr bwMode="auto">
          <a:xfrm>
            <a:off x="8697516" y="421265"/>
            <a:ext cx="568672" cy="548447"/>
          </a:xfrm>
          <a:prstGeom prst="ellipse">
            <a:avLst/>
          </a:prstGeom>
          <a:noFill/>
          <a:extLst>
            <a:ext uri="{909E8E84-426E-40DD-AFC4-6F175D3DCCD1}">
              <a14:hiddenFill xmlns:a14="http://schemas.microsoft.com/office/drawing/2010/main">
                <a:solidFill>
                  <a:srgbClr val="FFFFFF"/>
                </a:solidFill>
              </a14:hiddenFill>
            </a:ext>
          </a:extLst>
        </p:spPr>
      </p:pic>
      <p:pic>
        <p:nvPicPr>
          <p:cNvPr descr="Football No Background Sport Image - Transparent Background Football Png,  Png Download - 1000x1000(#473185) - PngFind" id="7" name="Picture 8">
            <a:extLst>
              <a:ext uri="{FF2B5EF4-FFF2-40B4-BE49-F238E27FC236}">
                <a16:creationId xmlns:a16="http://schemas.microsoft.com/office/drawing/2014/main" id="{5D201F24-F641-C909-876D-337BBDDADD9E}"/>
              </a:ext>
            </a:extLst>
          </p:cNvPr>
          <p:cNvPicPr>
            <a:picLocks noChangeArrowheads="1" noChangeAspect="1"/>
          </p:cNvPicPr>
          <p:nvPr/>
        </p:nvPicPr>
        <p:blipFill rotWithShape="1">
          <a:blip r:embed="rId4">
            <a:extLst>
              <a:ext uri="{28A0092B-C50C-407E-A947-70E740481C1C}">
                <a14:useLocalDpi xmlns:a14="http://schemas.microsoft.com/office/drawing/2010/main" val="0"/>
              </a:ext>
            </a:extLst>
          </a:blip>
          <a:srcRect b="64" l="34" r="1" t="5"/>
          <a:stretch/>
        </p:blipFill>
        <p:spPr bwMode="auto">
          <a:xfrm>
            <a:off x="2925813" y="406977"/>
            <a:ext cx="568672" cy="548447"/>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403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4DE41577-C381-91A3-297A-7C2C221622B7}"/>
              </a:ext>
            </a:extLst>
          </p:cNvPr>
          <p:cNvSpPr txBox="1"/>
          <p:nvPr/>
        </p:nvSpPr>
        <p:spPr>
          <a:xfrm>
            <a:off x="6323195" y="158191"/>
            <a:ext cx="6100762" cy="707886"/>
          </a:xfrm>
          <a:prstGeom prst="rect">
            <a:avLst/>
          </a:prstGeom>
          <a:noFill/>
          <a:ln>
            <a:noFill/>
          </a:ln>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4000" b="1" i="0" u="none" strike="noStrike" kern="1200" cap="none" spc="0" normalizeH="0" baseline="0" noProof="0" dirty="0">
                <a:ln w="12700">
                  <a:solidFill>
                    <a:prstClr val="white"/>
                  </a:solidFill>
                  <a:prstDash val="solid"/>
                </a:ln>
                <a:solidFill>
                  <a:prstClr val="white"/>
                </a:solidFill>
                <a:effectLst>
                  <a:outerShdw dist="38100" dir="2640000" algn="bl" rotWithShape="0">
                    <a:srgbClr val="4472C4"/>
                  </a:outerShdw>
                </a:effectLst>
                <a:uLnTx/>
                <a:uFillTx/>
                <a:latin typeface="Calibri" panose="020F0502020204030204"/>
                <a:ea typeface="+mn-ea"/>
                <a:cs typeface="Arial" panose="020B0604020202020204" pitchFamily="34" charset="0"/>
              </a:rPr>
              <a:t>היררכיה עליונה</a:t>
            </a:r>
          </a:p>
        </p:txBody>
      </p:sp>
      <p:sp>
        <p:nvSpPr>
          <p:cNvPr id="6" name="תיבת טקסט 5">
            <a:extLst>
              <a:ext uri="{FF2B5EF4-FFF2-40B4-BE49-F238E27FC236}">
                <a16:creationId xmlns:a16="http://schemas.microsoft.com/office/drawing/2014/main" id="{C8B25489-0E0C-F87D-B8FB-36286691E586}"/>
              </a:ext>
            </a:extLst>
          </p:cNvPr>
          <p:cNvSpPr txBox="1"/>
          <p:nvPr/>
        </p:nvSpPr>
        <p:spPr>
          <a:xfrm>
            <a:off x="1300926" y="874562"/>
            <a:ext cx="10891074" cy="1754326"/>
          </a:xfrm>
          <a:prstGeom prst="rect">
            <a:avLst/>
          </a:prstGeom>
          <a:noFill/>
        </p:spPr>
        <p:txBody>
          <a:bodyPr wrap="square" rtlCol="1">
            <a:spAutoFit/>
          </a:bodyPr>
          <a:lstStyle/>
          <a:p>
            <a:pPr marL="285750" marR="0" lvl="0" indent="-285750" algn="r" defTabSz="914400" rtl="1"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he-IL" sz="1800" b="1" i="0" u="none" strike="noStrike" kern="1200" cap="none" spc="0" normalizeH="0" baseline="0" noProof="0" dirty="0">
                <a:ln>
                  <a:noFill/>
                </a:ln>
                <a:solidFill>
                  <a:schemeClr val="bg1"/>
                </a:solidFill>
                <a:effectLst/>
                <a:uLnTx/>
                <a:uFillTx/>
                <a:latin typeface="Calibri" panose="020F0502020204030204"/>
                <a:ea typeface="+mn-ea"/>
                <a:cs typeface="Arial" panose="020B0604020202020204" pitchFamily="34" charset="0"/>
              </a:rPr>
              <a:t>בלוק </a:t>
            </a:r>
            <a:r>
              <a:rPr lang="en-US" b="1" dirty="0">
                <a:solidFill>
                  <a:schemeClr val="bg1"/>
                </a:solidFill>
                <a:latin typeface="Calibri" panose="020F0502020204030204"/>
                <a:cs typeface="Arial" panose="020B0604020202020204" pitchFamily="34" charset="0"/>
              </a:rPr>
              <a:t>game controller</a:t>
            </a:r>
            <a:r>
              <a:rPr lang="he-IL" b="1" dirty="0">
                <a:solidFill>
                  <a:schemeClr val="bg1"/>
                </a:solidFill>
                <a:latin typeface="Calibri" panose="020F0502020204030204"/>
                <a:cs typeface="Arial" panose="020B0604020202020204" pitchFamily="34" charset="0"/>
              </a:rPr>
              <a:t>: </a:t>
            </a:r>
            <a:r>
              <a:rPr kumimoji="0" lang="he-IL" sz="1800" b="1" i="0" u="none" strike="noStrike" kern="1200" cap="none" spc="0" normalizeH="0" baseline="0" noProof="0" dirty="0">
                <a:ln>
                  <a:noFill/>
                </a:ln>
                <a:solidFill>
                  <a:schemeClr val="bg1"/>
                </a:solidFill>
                <a:effectLst/>
                <a:uLnTx/>
                <a:uFillTx/>
                <a:latin typeface="Calibri" panose="020F0502020204030204"/>
                <a:ea typeface="+mn-ea"/>
                <a:cs typeface="Arial" panose="020B0604020202020204" pitchFamily="34" charset="0"/>
              </a:rPr>
              <a:t>מטפל בכל ההתנגשויות בין הכדורים, השחקנים האדומים (שחקן) והכחולים (יריב) והלוח </a:t>
            </a:r>
            <a:r>
              <a:rPr lang="he-IL" b="1" dirty="0">
                <a:solidFill>
                  <a:schemeClr val="bg1"/>
                </a:solidFill>
                <a:latin typeface="Calibri" panose="020F0502020204030204"/>
                <a:cs typeface="Arial" panose="020B0604020202020204" pitchFamily="34" charset="0"/>
              </a:rPr>
              <a:t>של השולחן</a:t>
            </a:r>
            <a:r>
              <a:rPr kumimoji="0" lang="he-IL" sz="1800" b="1" i="0" u="none" strike="noStrike" kern="1200" cap="none" spc="0" normalizeH="0" baseline="0" noProof="0" dirty="0">
                <a:ln>
                  <a:noFill/>
                </a:ln>
                <a:solidFill>
                  <a:schemeClr val="bg1"/>
                </a:solidFill>
                <a:effectLst/>
                <a:uLnTx/>
                <a:uFillTx/>
                <a:latin typeface="Calibri" panose="020F0502020204030204"/>
                <a:ea typeface="+mn-ea"/>
                <a:cs typeface="Arial" panose="020B0604020202020204" pitchFamily="34" charset="0"/>
              </a:rPr>
              <a:t>.</a:t>
            </a:r>
            <a:r>
              <a:rPr lang="he-IL" b="1" dirty="0">
                <a:solidFill>
                  <a:schemeClr val="bg1"/>
                </a:solidFill>
                <a:latin typeface="Calibri" panose="020F0502020204030204"/>
                <a:cs typeface="Arial" panose="020B0604020202020204" pitchFamily="34" charset="0"/>
              </a:rPr>
              <a:t> אחראי על </a:t>
            </a:r>
            <a:r>
              <a:rPr kumimoji="0" lang="he-IL" sz="1800" b="1" i="0" u="none" strike="noStrike" kern="1200" cap="none" spc="0" normalizeH="0" baseline="0" noProof="0" dirty="0">
                <a:ln>
                  <a:noFill/>
                </a:ln>
                <a:solidFill>
                  <a:schemeClr val="bg1"/>
                </a:solidFill>
                <a:effectLst/>
                <a:uLnTx/>
                <a:uFillTx/>
                <a:latin typeface="Calibri" panose="020F0502020204030204"/>
                <a:ea typeface="+mn-ea"/>
                <a:cs typeface="Arial" panose="020B0604020202020204" pitchFamily="34" charset="0"/>
              </a:rPr>
              <a:t>עדכון כאשר יש הבקעה של שער השחקן ושל שער </a:t>
            </a:r>
            <a:r>
              <a:rPr lang="he-IL" b="1" dirty="0">
                <a:solidFill>
                  <a:schemeClr val="bg1"/>
                </a:solidFill>
                <a:latin typeface="Calibri" panose="020F0502020204030204"/>
                <a:cs typeface="Arial" panose="020B0604020202020204" pitchFamily="34" charset="0"/>
              </a:rPr>
              <a:t>היריב. </a:t>
            </a:r>
            <a:endParaRPr kumimoji="0" lang="he-IL"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he-IL"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he-IL"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he-IL"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he-IL"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pic>
        <p:nvPicPr>
          <p:cNvPr id="3" name="תמונה 2">
            <a:extLst>
              <a:ext uri="{FF2B5EF4-FFF2-40B4-BE49-F238E27FC236}">
                <a16:creationId xmlns:a16="http://schemas.microsoft.com/office/drawing/2014/main" id="{978835E0-35EA-AFFC-E036-1FB3834F9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531" y="1582984"/>
            <a:ext cx="7872414" cy="2646129"/>
          </a:xfrm>
          <a:prstGeom prst="rect">
            <a:avLst/>
          </a:prstGeom>
        </p:spPr>
      </p:pic>
      <p:pic>
        <p:nvPicPr>
          <p:cNvPr id="11" name="תמונה 10">
            <a:extLst>
              <a:ext uri="{FF2B5EF4-FFF2-40B4-BE49-F238E27FC236}">
                <a16:creationId xmlns:a16="http://schemas.microsoft.com/office/drawing/2014/main" id="{F662D77E-790E-D9BF-8B70-51970FA7F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953" y="4751326"/>
            <a:ext cx="3798160" cy="1854657"/>
          </a:xfrm>
          <a:prstGeom prst="rect">
            <a:avLst/>
          </a:prstGeom>
        </p:spPr>
      </p:pic>
      <p:pic>
        <p:nvPicPr>
          <p:cNvPr id="13" name="תמונה 12">
            <a:extLst>
              <a:ext uri="{FF2B5EF4-FFF2-40B4-BE49-F238E27FC236}">
                <a16:creationId xmlns:a16="http://schemas.microsoft.com/office/drawing/2014/main" id="{4EB858E0-FD33-B3DE-5C19-9710969493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8887" y="4751326"/>
            <a:ext cx="4313975" cy="1854658"/>
          </a:xfrm>
          <a:prstGeom prst="rect">
            <a:avLst/>
          </a:prstGeom>
        </p:spPr>
      </p:pic>
      <p:sp>
        <p:nvSpPr>
          <p:cNvPr id="14" name="תיבת טקסט 13">
            <a:extLst>
              <a:ext uri="{FF2B5EF4-FFF2-40B4-BE49-F238E27FC236}">
                <a16:creationId xmlns:a16="http://schemas.microsoft.com/office/drawing/2014/main" id="{918ACFD1-175E-1636-6049-84CDFA2994E5}"/>
              </a:ext>
            </a:extLst>
          </p:cNvPr>
          <p:cNvSpPr txBox="1"/>
          <p:nvPr/>
        </p:nvSpPr>
        <p:spPr>
          <a:xfrm>
            <a:off x="706582" y="4151162"/>
            <a:ext cx="11398332" cy="1200329"/>
          </a:xfrm>
          <a:prstGeom prst="rect">
            <a:avLst/>
          </a:prstGeom>
          <a:noFill/>
        </p:spPr>
        <p:txBody>
          <a:bodyPr wrap="square" rtlCol="1">
            <a:spAutoFit/>
          </a:bodyPr>
          <a:lstStyle/>
          <a:p>
            <a:pPr marL="285750" indent="-285750">
              <a:buFont typeface="Wingdings" panose="05000000000000000000" pitchFamily="2" charset="2"/>
              <a:buChar char="v"/>
              <a:defRPr/>
            </a:pPr>
            <a:r>
              <a:rPr kumimoji="0" lang="he-IL" sz="1800" b="1" i="0" u="none" strike="noStrike" kern="1200" cap="none" spc="0" normalizeH="0" baseline="0" noProof="0" dirty="0">
                <a:ln>
                  <a:noFill/>
                </a:ln>
                <a:solidFill>
                  <a:schemeClr val="bg1"/>
                </a:solidFill>
                <a:effectLst/>
                <a:uLnTx/>
                <a:uFillTx/>
                <a:latin typeface="Calibri" panose="020F0502020204030204"/>
                <a:ea typeface="+mn-ea"/>
                <a:cs typeface="Arial" panose="020B0604020202020204" pitchFamily="34" charset="0"/>
              </a:rPr>
              <a:t>בלוקי</a:t>
            </a:r>
            <a:r>
              <a:rPr kumimoji="0" lang="en-US" sz="1800" b="1" i="0" u="none" strike="noStrike" kern="1200" cap="none" spc="0" normalizeH="0" baseline="0" noProof="0" dirty="0">
                <a:ln>
                  <a:noFill/>
                </a:ln>
                <a:solidFill>
                  <a:schemeClr val="bg1"/>
                </a:solidFill>
                <a:effectLst/>
                <a:uLnTx/>
                <a:uFillTx/>
                <a:latin typeface="Calibri" panose="020F0502020204030204"/>
                <a:ea typeface="+mn-ea"/>
                <a:cs typeface="Arial" panose="020B0604020202020204" pitchFamily="34" charset="0"/>
              </a:rPr>
              <a:t> </a:t>
            </a:r>
            <a:r>
              <a:rPr kumimoji="0" lang="he-IL" sz="1800" b="1" i="0" u="none" strike="noStrike" kern="1200" cap="none" spc="0" normalizeH="0" baseline="0" noProof="0" dirty="0">
                <a:ln>
                  <a:noFill/>
                </a:ln>
                <a:solidFill>
                  <a:schemeClr val="bg1"/>
                </a:solidFill>
                <a:effectLst/>
                <a:uLnTx/>
                <a:uFillTx/>
                <a:latin typeface="Calibri" panose="020F0502020204030204"/>
                <a:ea typeface="+mn-ea"/>
                <a:cs typeface="Arial" panose="020B0604020202020204" pitchFamily="34" charset="0"/>
              </a:rPr>
              <a:t> </a:t>
            </a:r>
            <a:r>
              <a:rPr kumimoji="0" lang="en-US" sz="1800" b="1" i="0" u="none" strike="noStrike" kern="1200" cap="none" spc="0" normalizeH="0" baseline="0" noProof="0" dirty="0">
                <a:ln>
                  <a:noFill/>
                </a:ln>
                <a:solidFill>
                  <a:schemeClr val="bg1"/>
                </a:solidFill>
                <a:effectLst/>
                <a:uLnTx/>
                <a:uFillTx/>
                <a:latin typeface="Calibri" panose="020F0502020204030204"/>
                <a:ea typeface="+mn-ea"/>
                <a:cs typeface="Arial" panose="020B0604020202020204" pitchFamily="34" charset="0"/>
              </a:rPr>
              <a:t>gamer score</a:t>
            </a:r>
            <a:r>
              <a:rPr kumimoji="0" lang="he-IL" sz="1800" b="1" i="0" u="none" strike="noStrike" kern="1200" cap="none" spc="0" normalizeH="0" baseline="0" noProof="0" dirty="0">
                <a:ln>
                  <a:noFill/>
                </a:ln>
                <a:solidFill>
                  <a:schemeClr val="bg1"/>
                </a:solidFill>
                <a:effectLst/>
                <a:uLnTx/>
                <a:uFillTx/>
                <a:latin typeface="Calibri" panose="020F0502020204030204"/>
                <a:ea typeface="+mn-ea"/>
                <a:cs typeface="Arial" panose="020B0604020202020204" pitchFamily="34" charset="0"/>
              </a:rPr>
              <a:t> ו</a:t>
            </a:r>
            <a:r>
              <a:rPr kumimoji="0" lang="en-US" sz="1800" b="1" i="0" u="none" strike="noStrike" kern="1200" cap="none" spc="0" normalizeH="0" baseline="0" noProof="0" dirty="0">
                <a:ln>
                  <a:noFill/>
                </a:ln>
                <a:solidFill>
                  <a:schemeClr val="bg1"/>
                </a:solidFill>
                <a:effectLst/>
                <a:uLnTx/>
                <a:uFillTx/>
                <a:latin typeface="Calibri" panose="020F0502020204030204"/>
                <a:ea typeface="+mn-ea"/>
                <a:cs typeface="Arial" panose="020B0604020202020204" pitchFamily="34" charset="0"/>
              </a:rPr>
              <a:t>rival score</a:t>
            </a:r>
            <a:r>
              <a:rPr lang="he-IL" dirty="0">
                <a:solidFill>
                  <a:schemeClr val="bg1"/>
                </a:solidFill>
                <a:latin typeface="Calibri" panose="020F0502020204030204"/>
                <a:cs typeface="Arial" panose="020B0604020202020204" pitchFamily="34" charset="0"/>
              </a:rPr>
              <a:t>: </a:t>
            </a:r>
            <a:r>
              <a:rPr kumimoji="0" lang="he-IL" sz="180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הבלוקים בהם </a:t>
            </a:r>
            <a:r>
              <a:rPr lang="he-IL" dirty="0">
                <a:solidFill>
                  <a:schemeClr val="bg1"/>
                </a:solidFill>
                <a:latin typeface="Arial" panose="020B0604020202020204" pitchFamily="34" charset="0"/>
                <a:cs typeface="Arial" panose="020B0604020202020204" pitchFamily="34" charset="0"/>
              </a:rPr>
              <a:t>מחושב הניקוד של השחקן ושל שחקן היריב+ אחראיים על בקשת הציור על </a:t>
            </a:r>
            <a:r>
              <a:rPr lang="he-IL" dirty="0" err="1">
                <a:solidFill>
                  <a:schemeClr val="bg1"/>
                </a:solidFill>
                <a:latin typeface="Arial" panose="020B0604020202020204" pitchFamily="34" charset="0"/>
                <a:cs typeface="Arial" panose="020B0604020202020204" pitchFamily="34" charset="0"/>
              </a:rPr>
              <a:t>המסך+על</a:t>
            </a:r>
            <a:r>
              <a:rPr lang="he-IL" dirty="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7SEG</a:t>
            </a:r>
            <a:r>
              <a:rPr lang="he-IL" dirty="0">
                <a:solidFill>
                  <a:schemeClr val="bg1"/>
                </a:solidFill>
                <a:latin typeface="Arial" panose="020B0604020202020204" pitchFamily="34" charset="0"/>
                <a:cs typeface="Arial" panose="020B0604020202020204" pitchFamily="34" charset="0"/>
              </a:rPr>
              <a:t>. </a:t>
            </a:r>
            <a:endParaRPr kumimoji="0" lang="he-IL" sz="180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he-IL"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he-IL"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10303587"/>
      </p:ext>
    </p:extLst>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blipFill>
          <a:blip r:embed="rId2"/>
          <a:tile algn="tl" flip="none" sx="100000" sy="100000" tx="0" ty="0"/>
        </a:blip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4DE41577-C381-91A3-297A-7C2C221622B7}"/>
              </a:ext>
            </a:extLst>
          </p:cNvPr>
          <p:cNvSpPr txBox="1"/>
          <p:nvPr/>
        </p:nvSpPr>
        <p:spPr>
          <a:xfrm>
            <a:off x="6096000" y="386791"/>
            <a:ext cx="6100762" cy="707886"/>
          </a:xfrm>
          <a:prstGeom prst="rect">
            <a:avLst/>
          </a:prstGeom>
          <a:noFill/>
          <a:ln>
            <a:noFill/>
          </a:ln>
        </p:spPr>
        <p:txBody>
          <a:bodyPr wrap="square">
            <a:spAutoFit/>
          </a:bodyPr>
          <a:lstStyle/>
          <a:p>
            <a:pPr algn="ctr" defTabSz="914400" eaLnBrk="1" fontAlgn="auto" hangingPunct="1" indent="0" latinLnBrk="0" lvl="0" marL="0" marR="0" rtl="1">
              <a:lnSpc>
                <a:spcPct val="100000"/>
              </a:lnSpc>
              <a:spcBef>
                <a:spcPts val="0"/>
              </a:spcBef>
              <a:spcAft>
                <a:spcPts val="0"/>
              </a:spcAft>
              <a:buClrTx/>
              <a:buSzTx/>
              <a:buFontTx/>
              <a:buNone/>
              <a:tabLst/>
              <a:defRPr/>
            </a:pPr>
            <a:r>
              <a:rPr b="1" baseline="0" cap="none" dirty="0" i="0" kern="1200" kumimoji="0" lang="he-IL" noProof="0" normalizeH="0" spc="0" strike="noStrike" sz="4000" u="none">
                <a:ln w="12700">
                  <a:solidFill>
                    <a:prstClr val="white"/>
                  </a:solidFill>
                  <a:prstDash val="solid"/>
                </a:ln>
                <a:solidFill>
                  <a:prstClr val="white"/>
                </a:solidFill>
                <a:effectLst>
                  <a:outerShdw algn="bl" dir="2640000" dist="38100" rotWithShape="0">
                    <a:srgbClr val="4472C4"/>
                  </a:outerShdw>
                </a:effectLst>
                <a:uLnTx/>
                <a:uFillTx/>
                <a:latin panose="020F0502020204030204" typeface="Calibri"/>
                <a:ea typeface="+mn-ea"/>
                <a:cs charset="0" panose="020B0604020202020204" pitchFamily="34" typeface="Arial"/>
              </a:rPr>
              <a:t>היררכיה עליונה</a:t>
            </a:r>
          </a:p>
        </p:txBody>
      </p:sp>
      <p:pic>
        <p:nvPicPr>
          <p:cNvPr descr="Football No Background Sport Image - Transparent Background Football Png,  Png Download - 1000x1000(#473185) - PngFind" id="7" name="Picture 8">
            <a:extLst>
              <a:ext uri="{FF2B5EF4-FFF2-40B4-BE49-F238E27FC236}">
                <a16:creationId xmlns:a16="http://schemas.microsoft.com/office/drawing/2014/main" id="{5D201F24-F641-C909-876D-337BBDDADD9E}"/>
              </a:ext>
            </a:extLst>
          </p:cNvPr>
          <p:cNvPicPr>
            <a:picLocks noChangeArrowheads="1" noChangeAspect="1"/>
          </p:cNvPicPr>
          <p:nvPr/>
        </p:nvPicPr>
        <p:blipFill rotWithShape="1">
          <a:blip r:embed="rId3">
            <a:extLst>
              <a:ext uri="{28A0092B-C50C-407E-A947-70E740481C1C}">
                <a14:useLocalDpi xmlns:a14="http://schemas.microsoft.com/office/drawing/2010/main" val="0"/>
              </a:ext>
            </a:extLst>
          </a:blip>
          <a:srcRect b="64" l="34" r="1" t="5"/>
          <a:stretch/>
        </p:blipFill>
        <p:spPr bwMode="auto">
          <a:xfrm>
            <a:off x="3975859" y="1187151"/>
            <a:ext cx="5327895" cy="5138407"/>
          </a:xfrm>
          <a:prstGeom prst="ellipse">
            <a:avLst/>
          </a:prstGeom>
          <a:noFill/>
          <a:extLst>
            <a:ext uri="{909E8E84-426E-40DD-AFC4-6F175D3DCCD1}">
              <a14:hiddenFill xmlns:a14="http://schemas.microsoft.com/office/drawing/2010/main">
                <a:solidFill>
                  <a:srgbClr val="FFFFFF"/>
                </a:solidFill>
              </a14:hiddenFill>
            </a:ext>
          </a:extLst>
        </p:spPr>
      </p:pic>
      <p:pic>
        <p:nvPicPr>
          <p:cNvPr id="4" name="תמונה 3">
            <a:extLst>
              <a:ext uri="{FF2B5EF4-FFF2-40B4-BE49-F238E27FC236}">
                <a16:creationId xmlns:a16="http://schemas.microsoft.com/office/drawing/2014/main" id="{3E61C493-132D-F1EB-13DA-EE42274EA8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3436" y="1500824"/>
            <a:ext cx="4392925" cy="3302951"/>
          </a:xfrm>
          <a:prstGeom prst="rect">
            <a:avLst/>
          </a:prstGeom>
        </p:spPr>
      </p:pic>
      <p:sp>
        <p:nvSpPr>
          <p:cNvPr id="6" name="תיבת טקסט 5">
            <a:extLst>
              <a:ext uri="{FF2B5EF4-FFF2-40B4-BE49-F238E27FC236}">
                <a16:creationId xmlns:a16="http://schemas.microsoft.com/office/drawing/2014/main" id="{C8B25489-0E0C-F87D-B8FB-36286691E586}"/>
              </a:ext>
            </a:extLst>
          </p:cNvPr>
          <p:cNvSpPr txBox="1"/>
          <p:nvPr/>
        </p:nvSpPr>
        <p:spPr>
          <a:xfrm>
            <a:off x="6091238" y="1074657"/>
            <a:ext cx="6063427" cy="1754326"/>
          </a:xfrm>
          <a:prstGeom prst="rect">
            <a:avLst/>
          </a:prstGeom>
          <a:noFill/>
        </p:spPr>
        <p:txBody>
          <a:bodyPr rtlCol="1" wrap="square">
            <a:spAutoFit/>
          </a:bodyPr>
          <a:lstStyle/>
          <a:p>
            <a:pPr algn="r" defTabSz="914400" eaLnBrk="1" fontAlgn="auto" hangingPunct="1" indent="0" latinLnBrk="0" lvl="0" marL="0" marR="0" rtl="1">
              <a:lnSpc>
                <a:spcPct val="100000"/>
              </a:lnSpc>
              <a:spcBef>
                <a:spcPts val="0"/>
              </a:spcBef>
              <a:spcAft>
                <a:spcPts val="0"/>
              </a:spcAft>
              <a:buClrTx/>
              <a:buSzTx/>
              <a:buFontTx/>
              <a:buNone/>
              <a:tabLst/>
              <a:defRPr/>
            </a:pPr>
            <a:r>
              <a:rPr b="1" baseline="0" cap="none" dirty="0" i="0" kern="1200" kumimoji="0" lang="he-IL" noProof="0" normalizeH="0" spc="0" strike="noStrike" sz="1800" u="none">
                <a:ln>
                  <a:noFill/>
                </a:ln>
                <a:solidFill>
                  <a:prstClr val="white"/>
                </a:solidFill>
                <a:effectLst/>
                <a:uLnTx/>
                <a:uFillTx/>
                <a:latin panose="020F0502020204030204" typeface="Calibri"/>
                <a:ea typeface="+mn-ea"/>
                <a:cs charset="0" panose="020B0604020202020204" pitchFamily="34" typeface="Arial"/>
              </a:rPr>
              <a:t>בלוק הכדור (אחראי גם על תנועה וגם על תצוגה)</a:t>
            </a:r>
            <a:endParaRPr b="0" baseline="0" cap="none" dirty="0" i="0" kern="1200" kumimoji="0" lang="he-IL" noProof="0" normalizeH="0" spc="0" strike="noStrike" sz="1800" u="none">
              <a:ln>
                <a:noFill/>
              </a:ln>
              <a:solidFill>
                <a:prstClr val="black"/>
              </a:solidFill>
              <a:effectLst/>
              <a:uLnTx/>
              <a:uFillTx/>
              <a:latin panose="020F0502020204030204" typeface="Calibri"/>
              <a:ea typeface="+mn-ea"/>
              <a:cs charset="0" panose="020B0604020202020204" pitchFamily="34" typeface="Arial"/>
            </a:endParaRPr>
          </a:p>
          <a:p>
            <a:pPr indent="-285750" lvl="1" marL="742950">
              <a:buFont charset="2" panose="05000000000000000000" pitchFamily="2" typeface="Wingdings"/>
              <a:buChar char="v"/>
            </a:pPr>
            <a:endParaRPr b="0" baseline="0" cap="none" dirty="0" i="0" kern="1200" kumimoji="0" lang="he-IL" noProof="0" normalizeH="0" spc="0" strike="noStrike" u="none">
              <a:ln>
                <a:noFill/>
              </a:ln>
              <a:solidFill>
                <a:prstClr val="black"/>
              </a:solidFill>
              <a:effectLst/>
              <a:uLnTx/>
              <a:uFillTx/>
              <a:latin panose="020F0502020204030204" typeface="Calibri"/>
              <a:ea typeface="+mn-ea"/>
              <a:cs charset="0" panose="020B0604020202020204" pitchFamily="34" typeface="Arial"/>
            </a:endParaRPr>
          </a:p>
          <a:p>
            <a:pPr algn="r" defTabSz="914400" eaLnBrk="1" fontAlgn="auto" hangingPunct="1" indent="-285750" latinLnBrk="0" lvl="0" marL="285750" marR="0" rtl="1">
              <a:lnSpc>
                <a:spcPct val="100000"/>
              </a:lnSpc>
              <a:spcBef>
                <a:spcPts val="0"/>
              </a:spcBef>
              <a:spcAft>
                <a:spcPts val="0"/>
              </a:spcAft>
              <a:buClrTx/>
              <a:buSzTx/>
              <a:buFont charset="2" panose="05000000000000000000" pitchFamily="2" typeface="Wingdings"/>
              <a:buChar char="v"/>
              <a:tabLst/>
              <a:defRPr/>
            </a:pPr>
            <a:endParaRPr b="0" baseline="0" cap="none" dirty="0" i="0" kern="1200" kumimoji="0" lang="he-IL" noProof="0" normalizeH="0" spc="0" strike="noStrike" sz="1800" u="none">
              <a:ln>
                <a:noFill/>
              </a:ln>
              <a:solidFill>
                <a:prstClr val="black"/>
              </a:solidFill>
              <a:effectLst/>
              <a:uLnTx/>
              <a:uFillTx/>
              <a:latin panose="020F0502020204030204" typeface="Calibri"/>
              <a:ea typeface="+mn-ea"/>
              <a:cs charset="0" panose="020B0604020202020204" pitchFamily="34" typeface="Arial"/>
            </a:endParaRPr>
          </a:p>
          <a:p>
            <a:pPr algn="r" defTabSz="914400" eaLnBrk="1" fontAlgn="auto" hangingPunct="1" indent="-285750" latinLnBrk="0" lvl="0" marL="285750" marR="0" rtl="1">
              <a:lnSpc>
                <a:spcPct val="100000"/>
              </a:lnSpc>
              <a:spcBef>
                <a:spcPts val="0"/>
              </a:spcBef>
              <a:spcAft>
                <a:spcPts val="0"/>
              </a:spcAft>
              <a:buClrTx/>
              <a:buSzTx/>
              <a:buFont charset="2" panose="05000000000000000000" pitchFamily="2" typeface="Wingdings"/>
              <a:buChar char="v"/>
              <a:tabLst/>
              <a:defRPr/>
            </a:pPr>
            <a:endParaRPr b="0" baseline="0" cap="none" dirty="0" i="0" kern="1200" kumimoji="0" lang="he-IL" noProof="0" normalizeH="0" spc="0" strike="noStrike" sz="1800" u="none">
              <a:ln>
                <a:noFill/>
              </a:ln>
              <a:solidFill>
                <a:prstClr val="black"/>
              </a:solidFill>
              <a:effectLst/>
              <a:uLnTx/>
              <a:uFillTx/>
              <a:latin panose="020F0502020204030204" typeface="Calibri"/>
              <a:ea typeface="+mn-ea"/>
              <a:cs charset="0" panose="020B0604020202020204" pitchFamily="34" typeface="Arial"/>
            </a:endParaRPr>
          </a:p>
          <a:p>
            <a:pPr algn="r" defTabSz="914400" eaLnBrk="1" fontAlgn="auto" hangingPunct="1" indent="-285750" latinLnBrk="0" lvl="0" marL="285750" marR="0" rtl="1">
              <a:lnSpc>
                <a:spcPct val="100000"/>
              </a:lnSpc>
              <a:spcBef>
                <a:spcPts val="0"/>
              </a:spcBef>
              <a:spcAft>
                <a:spcPts val="0"/>
              </a:spcAft>
              <a:buClrTx/>
              <a:buSzTx/>
              <a:buFont charset="2" panose="05000000000000000000" pitchFamily="2" typeface="Wingdings"/>
              <a:buChar char="v"/>
              <a:tabLst/>
              <a:defRPr/>
            </a:pPr>
            <a:endParaRPr b="0" baseline="0" cap="none" dirty="0" i="0" kern="1200" kumimoji="0" lang="he-IL" noProof="0" normalizeH="0" spc="0" strike="noStrike" sz="1800" u="none">
              <a:ln>
                <a:noFill/>
              </a:ln>
              <a:solidFill>
                <a:prstClr val="black"/>
              </a:solidFill>
              <a:effectLst/>
              <a:uLnTx/>
              <a:uFillTx/>
              <a:latin panose="020F0502020204030204" typeface="Calibri"/>
              <a:ea typeface="+mn-ea"/>
              <a:cs charset="0" panose="020B0604020202020204" pitchFamily="34" typeface="Arial"/>
            </a:endParaRPr>
          </a:p>
          <a:p>
            <a:pPr algn="r" defTabSz="914400" eaLnBrk="1" fontAlgn="auto" hangingPunct="1" indent="-285750" latinLnBrk="0" lvl="0" marL="285750" marR="0" rtl="1">
              <a:lnSpc>
                <a:spcPct val="100000"/>
              </a:lnSpc>
              <a:spcBef>
                <a:spcPts val="0"/>
              </a:spcBef>
              <a:spcAft>
                <a:spcPts val="0"/>
              </a:spcAft>
              <a:buClrTx/>
              <a:buSzTx/>
              <a:buFont charset="2" panose="05000000000000000000" pitchFamily="2" typeface="Wingdings"/>
              <a:buChar char="v"/>
              <a:tabLst/>
              <a:defRPr/>
            </a:pPr>
            <a:endParaRPr b="0" baseline="0" cap="none" dirty="0" i="0" kern="1200" kumimoji="0" lang="he-IL" noProof="0" normalizeH="0" spc="0" strike="noStrike" sz="1800" u="none">
              <a:ln>
                <a:noFill/>
              </a:ln>
              <a:solidFill>
                <a:prstClr val="black"/>
              </a:solidFill>
              <a:effectLst/>
              <a:uLnTx/>
              <a:uFillTx/>
              <a:latin panose="020F0502020204030204" typeface="Calibri"/>
              <a:ea typeface="+mn-ea"/>
              <a:cs charset="0" panose="020B0604020202020204" pitchFamily="34" typeface="Arial"/>
            </a:endParaRPr>
          </a:p>
        </p:txBody>
      </p:sp>
      <p:sp>
        <p:nvSpPr>
          <p:cNvPr id="8" name="תיבת טקסט 7">
            <a:extLst>
              <a:ext uri="{FF2B5EF4-FFF2-40B4-BE49-F238E27FC236}">
                <a16:creationId xmlns:a16="http://schemas.microsoft.com/office/drawing/2014/main" id="{4A05A82A-CCE6-ACD3-6E3C-CCE30C3DC4EE}"/>
              </a:ext>
            </a:extLst>
          </p:cNvPr>
          <p:cNvSpPr txBox="1"/>
          <p:nvPr/>
        </p:nvSpPr>
        <p:spPr>
          <a:xfrm>
            <a:off x="6058665" y="4921316"/>
            <a:ext cx="6096000" cy="369332"/>
          </a:xfrm>
          <a:prstGeom prst="rect">
            <a:avLst/>
          </a:prstGeom>
          <a:noFill/>
        </p:spPr>
        <p:txBody>
          <a:bodyPr wrap="square">
            <a:spAutoFit/>
          </a:bodyPr>
          <a:lstStyle/>
          <a:p>
            <a:pPr algn="r" defTabSz="914400" eaLnBrk="1" fontAlgn="auto" hangingPunct="1" indent="0" latinLnBrk="0" lvl="0" marL="0" marR="0" rtl="1">
              <a:lnSpc>
                <a:spcPct val="100000"/>
              </a:lnSpc>
              <a:spcBef>
                <a:spcPts val="0"/>
              </a:spcBef>
              <a:spcAft>
                <a:spcPts val="0"/>
              </a:spcAft>
              <a:buClrTx/>
              <a:buSzTx/>
              <a:buFontTx/>
              <a:buNone/>
              <a:tabLst/>
              <a:defRPr/>
            </a:pPr>
            <a:r>
              <a:rPr b="1" baseline="0" cap="none" dirty="0" i="0" kern="1200" kumimoji="0" lang="he-IL" noProof="0" normalizeH="0" spc="0" strike="noStrike" sz="1800" u="none">
                <a:ln>
                  <a:noFill/>
                </a:ln>
                <a:solidFill>
                  <a:prstClr val="white"/>
                </a:solidFill>
                <a:effectLst/>
                <a:uLnTx/>
                <a:uFillTx/>
                <a:latin panose="020F0502020204030204" typeface="Calibri"/>
                <a:ea typeface="+mn-ea"/>
                <a:cs charset="0" panose="020B0604020202020204" pitchFamily="34" typeface="Arial"/>
              </a:rPr>
              <a:t>בלוק המקלדת+ בלוק מחלק השעון</a:t>
            </a:r>
          </a:p>
        </p:txBody>
      </p:sp>
      <p:pic>
        <p:nvPicPr>
          <p:cNvPr id="10" name="תמונה 9">
            <a:extLst>
              <a:ext uri="{FF2B5EF4-FFF2-40B4-BE49-F238E27FC236}">
                <a16:creationId xmlns:a16="http://schemas.microsoft.com/office/drawing/2014/main" id="{7319CF8C-94A8-3214-496A-DD9B5D4D81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2202" y="5272759"/>
            <a:ext cx="2115057" cy="1290389"/>
          </a:xfrm>
          <a:prstGeom prst="rect">
            <a:avLst/>
          </a:prstGeom>
        </p:spPr>
      </p:pic>
      <p:pic>
        <p:nvPicPr>
          <p:cNvPr id="3" name="תמונה 2">
            <a:extLst>
              <a:ext uri="{FF2B5EF4-FFF2-40B4-BE49-F238E27FC236}">
                <a16:creationId xmlns:a16="http://schemas.microsoft.com/office/drawing/2014/main" id="{65724F06-76C4-1C34-D213-5CB5E7B0F1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129" y="4289679"/>
            <a:ext cx="4688326" cy="2344163"/>
          </a:xfrm>
          <a:prstGeom prst="rect">
            <a:avLst/>
          </a:prstGeom>
        </p:spPr>
      </p:pic>
      <p:sp>
        <p:nvSpPr>
          <p:cNvPr id="9" name="תיבת טקסט 8">
            <a:extLst>
              <a:ext uri="{FF2B5EF4-FFF2-40B4-BE49-F238E27FC236}">
                <a16:creationId xmlns:a16="http://schemas.microsoft.com/office/drawing/2014/main" id="{61FF7386-0F09-6054-5939-88E1E168F026}"/>
              </a:ext>
            </a:extLst>
          </p:cNvPr>
          <p:cNvSpPr txBox="1"/>
          <p:nvPr/>
        </p:nvSpPr>
        <p:spPr>
          <a:xfrm>
            <a:off x="-1254680" y="4406590"/>
            <a:ext cx="6096000" cy="369332"/>
          </a:xfrm>
          <a:prstGeom prst="rect">
            <a:avLst/>
          </a:prstGeom>
          <a:noFill/>
        </p:spPr>
        <p:txBody>
          <a:bodyPr wrap="square">
            <a:spAutoFit/>
          </a:bodyPr>
          <a:lstStyle/>
          <a:p>
            <a:pPr algn="r" defTabSz="914400" eaLnBrk="1" fontAlgn="auto" hangingPunct="1" indent="0" latinLnBrk="0" lvl="0" marL="0" marR="0" rtl="1">
              <a:lnSpc>
                <a:spcPct val="100000"/>
              </a:lnSpc>
              <a:spcBef>
                <a:spcPts val="0"/>
              </a:spcBef>
              <a:spcAft>
                <a:spcPts val="0"/>
              </a:spcAft>
              <a:buClrTx/>
              <a:buSzTx/>
              <a:buFontTx/>
              <a:buNone/>
              <a:tabLst/>
              <a:defRPr/>
            </a:pPr>
            <a:r>
              <a:rPr b="1" dirty="0" lang="en-US">
                <a:latin panose="020F0502020204030204" typeface="Calibri"/>
                <a:cs charset="0" panose="020B0604020202020204" pitchFamily="34" typeface="Arial"/>
              </a:rPr>
              <a:t>sounds</a:t>
            </a:r>
            <a:endParaRPr b="1" baseline="0" cap="none" dirty="0" i="0" kern="1200" kumimoji="0" lang="he-IL" noProof="0" normalizeH="0" spc="0" strike="noStrike" sz="1800" u="none">
              <a:ln>
                <a:noFill/>
              </a:ln>
              <a:effectLst/>
              <a:uLnTx/>
              <a:uFillTx/>
              <a:latin panose="020F0502020204030204" typeface="Calibri"/>
              <a:ea typeface="+mn-ea"/>
              <a:cs charset="0" panose="020B0604020202020204" pitchFamily="34" typeface="Arial"/>
            </a:endParaRPr>
          </a:p>
        </p:txBody>
      </p:sp>
      <p:pic>
        <p:nvPicPr>
          <p:cNvPr id="12" name="תמונה 11">
            <a:extLst>
              <a:ext uri="{FF2B5EF4-FFF2-40B4-BE49-F238E27FC236}">
                <a16:creationId xmlns:a16="http://schemas.microsoft.com/office/drawing/2014/main" id="{B23442EB-0EAF-6AC6-8992-37724EF4C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143" y="213406"/>
            <a:ext cx="4238098" cy="4017818"/>
          </a:xfrm>
          <a:prstGeom prst="rect">
            <a:avLst/>
          </a:prstGeom>
        </p:spPr>
      </p:pic>
      <p:sp>
        <p:nvSpPr>
          <p:cNvPr id="13" name="תיבת טקסט 12">
            <a:extLst>
              <a:ext uri="{FF2B5EF4-FFF2-40B4-BE49-F238E27FC236}">
                <a16:creationId xmlns:a16="http://schemas.microsoft.com/office/drawing/2014/main" id="{998F3BEF-148E-3B0F-D41C-7EA36A400E14}"/>
              </a:ext>
            </a:extLst>
          </p:cNvPr>
          <p:cNvSpPr txBox="1"/>
          <p:nvPr/>
        </p:nvSpPr>
        <p:spPr>
          <a:xfrm>
            <a:off x="-4321073" y="3756355"/>
            <a:ext cx="6063427" cy="923330"/>
          </a:xfrm>
          <a:prstGeom prst="rect">
            <a:avLst/>
          </a:prstGeom>
          <a:noFill/>
        </p:spPr>
        <p:txBody>
          <a:bodyPr rtlCol="1" wrap="square">
            <a:spAutoFit/>
          </a:bodyPr>
          <a:lstStyle/>
          <a:p>
            <a:pPr algn="r" defTabSz="914400" eaLnBrk="1" fontAlgn="auto" hangingPunct="1" indent="0" latinLnBrk="0" lvl="0" marL="0" marR="0" rtl="1">
              <a:lnSpc>
                <a:spcPct val="100000"/>
              </a:lnSpc>
              <a:spcBef>
                <a:spcPts val="0"/>
              </a:spcBef>
              <a:spcAft>
                <a:spcPts val="0"/>
              </a:spcAft>
              <a:buClrTx/>
              <a:buSzTx/>
              <a:buFontTx/>
              <a:buNone/>
              <a:tabLst/>
              <a:defRPr/>
            </a:pPr>
            <a:r>
              <a:rPr b="1" baseline="0" cap="none" dirty="0" i="0" kern="1200" kumimoji="0" lang="he-IL" noProof="0" normalizeH="0" spc="0" strike="noStrike" sz="1800" u="none">
                <a:ln>
                  <a:noFill/>
                </a:ln>
                <a:effectLst/>
                <a:uLnTx/>
                <a:uFillTx/>
                <a:latin panose="020F0502020204030204" typeface="Calibri"/>
                <a:ea typeface="+mn-ea"/>
                <a:cs charset="0" panose="020B0604020202020204" pitchFamily="34" typeface="Arial"/>
              </a:rPr>
              <a:t>בלוקי </a:t>
            </a:r>
            <a:r>
              <a:rPr b="1" baseline="0" cap="none" dirty="0" i="0" kern="1200" kumimoji="0" lang="en-US" noProof="0" normalizeH="0" spc="0" strike="noStrike" sz="1800" u="none">
                <a:ln>
                  <a:noFill/>
                </a:ln>
                <a:effectLst/>
                <a:uLnTx/>
                <a:uFillTx/>
                <a:latin panose="020F0502020204030204" typeface="Calibri"/>
                <a:ea typeface="+mn-ea"/>
                <a:cs charset="0" panose="020B0604020202020204" pitchFamily="34" typeface="Arial"/>
              </a:rPr>
              <a:t>timer</a:t>
            </a:r>
            <a:endParaRPr b="0" baseline="0" cap="none" dirty="0" i="0" kern="1200" kumimoji="0" lang="he-IL" noProof="0" normalizeH="0" spc="0" strike="noStrike" sz="1800" u="none">
              <a:ln>
                <a:noFill/>
              </a:ln>
              <a:effectLst/>
              <a:uLnTx/>
              <a:uFillTx/>
              <a:latin panose="020F0502020204030204" typeface="Calibri"/>
              <a:ea typeface="+mn-ea"/>
              <a:cs charset="0" panose="020B0604020202020204" pitchFamily="34" typeface="Arial"/>
            </a:endParaRPr>
          </a:p>
          <a:p>
            <a:pPr algn="r" defTabSz="914400" eaLnBrk="1" fontAlgn="auto" hangingPunct="1" indent="-285750" latinLnBrk="0" lvl="0" marL="285750" marR="0" rtl="1">
              <a:lnSpc>
                <a:spcPct val="100000"/>
              </a:lnSpc>
              <a:spcBef>
                <a:spcPts val="0"/>
              </a:spcBef>
              <a:spcAft>
                <a:spcPts val="0"/>
              </a:spcAft>
              <a:buClrTx/>
              <a:buSzTx/>
              <a:buFont charset="2" panose="05000000000000000000" pitchFamily="2" typeface="Wingdings"/>
              <a:buChar char="v"/>
              <a:tabLst/>
              <a:defRPr/>
            </a:pPr>
            <a:endParaRPr b="0" baseline="0" cap="none" dirty="0" i="0" kern="1200" kumimoji="0" lang="he-IL" noProof="0" normalizeH="0" spc="0" strike="noStrike" sz="1800" u="none">
              <a:ln>
                <a:noFill/>
              </a:ln>
              <a:solidFill>
                <a:prstClr val="black"/>
              </a:solidFill>
              <a:effectLst/>
              <a:uLnTx/>
              <a:uFillTx/>
              <a:latin panose="020F0502020204030204" typeface="Calibri"/>
              <a:ea typeface="+mn-ea"/>
              <a:cs charset="0" panose="020B0604020202020204" pitchFamily="34" typeface="Arial"/>
            </a:endParaRPr>
          </a:p>
          <a:p>
            <a:pPr algn="r" defTabSz="914400" eaLnBrk="1" fontAlgn="auto" hangingPunct="1" indent="-285750" latinLnBrk="0" lvl="0" marL="285750" marR="0" rtl="1">
              <a:lnSpc>
                <a:spcPct val="100000"/>
              </a:lnSpc>
              <a:spcBef>
                <a:spcPts val="0"/>
              </a:spcBef>
              <a:spcAft>
                <a:spcPts val="0"/>
              </a:spcAft>
              <a:buClrTx/>
              <a:buSzTx/>
              <a:buFont charset="2" panose="05000000000000000000" pitchFamily="2" typeface="Wingdings"/>
              <a:buChar char="v"/>
              <a:tabLst/>
              <a:defRPr/>
            </a:pPr>
            <a:endParaRPr b="0" baseline="0" cap="none" dirty="0" i="0" kern="1200" kumimoji="0" lang="he-IL" noProof="0" normalizeH="0" spc="0" strike="noStrike" sz="1800" u="none">
              <a:ln>
                <a:noFill/>
              </a:ln>
              <a:solidFill>
                <a:prstClr val="black"/>
              </a:solidFill>
              <a:effectLst/>
              <a:uLnTx/>
              <a:uFillTx/>
              <a:latin panose="020F0502020204030204" typeface="Calibri"/>
              <a:ea typeface="+mn-ea"/>
              <a:cs charset="0" panose="020B0604020202020204" pitchFamily="34" typeface="Arial"/>
            </a:endParaRPr>
          </a:p>
        </p:txBody>
      </p:sp>
    </p:spTree>
    <p:extLst>
      <p:ext uri="{BB962C8B-B14F-4D97-AF65-F5344CB8AC3E}">
        <p14:creationId xmlns:p14="http://schemas.microsoft.com/office/powerpoint/2010/main" val="358603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4DE41577-C381-91A3-297A-7C2C221622B7}"/>
              </a:ext>
            </a:extLst>
          </p:cNvPr>
          <p:cNvSpPr txBox="1"/>
          <p:nvPr/>
        </p:nvSpPr>
        <p:spPr>
          <a:xfrm>
            <a:off x="6816436" y="0"/>
            <a:ext cx="6100762" cy="707886"/>
          </a:xfrm>
          <a:prstGeom prst="rect">
            <a:avLst/>
          </a:prstGeom>
          <a:noFill/>
          <a:ln>
            <a:noFill/>
          </a:ln>
        </p:spPr>
        <p:txBody>
          <a:bodyPr wrap="square">
            <a:spAutoFit/>
          </a:bodyPr>
          <a:lstStyle/>
          <a:p>
            <a:pPr algn="ctr"/>
            <a:r>
              <a:rPr lang="he-IL" sz="4000" b="1" dirty="0">
                <a:ln w="12700">
                  <a:solidFill>
                    <a:schemeClr val="bg1"/>
                  </a:solidFill>
                  <a:prstDash val="solid"/>
                </a:ln>
                <a:solidFill>
                  <a:schemeClr val="bg1"/>
                </a:solidFill>
                <a:effectLst>
                  <a:outerShdw dist="38100" dir="2640000" algn="bl" rotWithShape="0">
                    <a:schemeClr val="accent1"/>
                  </a:outerShdw>
                </a:effectLst>
              </a:rPr>
              <a:t>היררכיה עליונה</a:t>
            </a:r>
          </a:p>
        </p:txBody>
      </p:sp>
      <p:pic>
        <p:nvPicPr>
          <p:cNvPr id="12" name="תמונה 11">
            <a:extLst>
              <a:ext uri="{FF2B5EF4-FFF2-40B4-BE49-F238E27FC236}">
                <a16:creationId xmlns:a16="http://schemas.microsoft.com/office/drawing/2014/main" id="{E770390B-21C6-17BA-0D43-5E90019F8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292" y="1099018"/>
            <a:ext cx="4172857" cy="2456716"/>
          </a:xfrm>
          <a:prstGeom prst="rect">
            <a:avLst/>
          </a:prstGeom>
        </p:spPr>
      </p:pic>
      <p:pic>
        <p:nvPicPr>
          <p:cNvPr id="14" name="תמונה 13">
            <a:extLst>
              <a:ext uri="{FF2B5EF4-FFF2-40B4-BE49-F238E27FC236}">
                <a16:creationId xmlns:a16="http://schemas.microsoft.com/office/drawing/2014/main" id="{C5E09CF1-9B46-1740-F574-2E99B4B99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0351" y="973766"/>
            <a:ext cx="5238377" cy="2974046"/>
          </a:xfrm>
          <a:prstGeom prst="rect">
            <a:avLst/>
          </a:prstGeom>
        </p:spPr>
      </p:pic>
      <p:sp>
        <p:nvSpPr>
          <p:cNvPr id="15" name="תיבת טקסט 14">
            <a:extLst>
              <a:ext uri="{FF2B5EF4-FFF2-40B4-BE49-F238E27FC236}">
                <a16:creationId xmlns:a16="http://schemas.microsoft.com/office/drawing/2014/main" id="{C86C58F1-C05C-8013-2A68-7353332630C4}"/>
              </a:ext>
            </a:extLst>
          </p:cNvPr>
          <p:cNvSpPr txBox="1"/>
          <p:nvPr/>
        </p:nvSpPr>
        <p:spPr>
          <a:xfrm>
            <a:off x="7245686" y="745183"/>
            <a:ext cx="3906982" cy="369332"/>
          </a:xfrm>
          <a:prstGeom prst="rect">
            <a:avLst/>
          </a:prstGeom>
          <a:noFill/>
        </p:spPr>
        <p:txBody>
          <a:bodyPr wrap="square" rtlCol="1">
            <a:spAutoFit/>
          </a:bodyPr>
          <a:lstStyle/>
          <a:p>
            <a:r>
              <a:rPr lang="en" dirty="0">
                <a:solidFill>
                  <a:schemeClr val="bg1"/>
                </a:solidFill>
              </a:rPr>
              <a:t>gamer </a:t>
            </a:r>
            <a:r>
              <a:rPr lang="en-US" dirty="0">
                <a:solidFill>
                  <a:schemeClr val="bg1"/>
                </a:solidFill>
              </a:rPr>
              <a:t>and</a:t>
            </a:r>
            <a:r>
              <a:rPr lang="en" dirty="0">
                <a:solidFill>
                  <a:schemeClr val="bg1"/>
                </a:solidFill>
              </a:rPr>
              <a:t> rival move and display</a:t>
            </a:r>
            <a:endParaRPr lang="he-IL" dirty="0">
              <a:solidFill>
                <a:schemeClr val="bg1"/>
              </a:solidFill>
            </a:endParaRPr>
          </a:p>
        </p:txBody>
      </p:sp>
      <p:sp>
        <p:nvSpPr>
          <p:cNvPr id="16" name="תיבת טקסט 15">
            <a:extLst>
              <a:ext uri="{FF2B5EF4-FFF2-40B4-BE49-F238E27FC236}">
                <a16:creationId xmlns:a16="http://schemas.microsoft.com/office/drawing/2014/main" id="{08F9DB0A-785F-844D-6DA1-CAAAD9F8F089}"/>
              </a:ext>
            </a:extLst>
          </p:cNvPr>
          <p:cNvSpPr txBox="1"/>
          <p:nvPr/>
        </p:nvSpPr>
        <p:spPr>
          <a:xfrm>
            <a:off x="2034774" y="604434"/>
            <a:ext cx="3906982" cy="369332"/>
          </a:xfrm>
          <a:prstGeom prst="rect">
            <a:avLst/>
          </a:prstGeom>
          <a:noFill/>
        </p:spPr>
        <p:txBody>
          <a:bodyPr wrap="square" rtlCol="1">
            <a:spAutoFit/>
          </a:bodyPr>
          <a:lstStyle/>
          <a:p>
            <a:r>
              <a:rPr lang="en" dirty="0">
                <a:solidFill>
                  <a:schemeClr val="bg1"/>
                </a:solidFill>
              </a:rPr>
              <a:t>gamer and rival </a:t>
            </a:r>
            <a:r>
              <a:rPr lang="en" dirty="0" err="1">
                <a:solidFill>
                  <a:schemeClr val="bg1"/>
                </a:solidFill>
              </a:rPr>
              <a:t>rodes</a:t>
            </a:r>
            <a:r>
              <a:rPr lang="en" dirty="0">
                <a:solidFill>
                  <a:schemeClr val="bg1"/>
                </a:solidFill>
              </a:rPr>
              <a:t> display and move</a:t>
            </a:r>
            <a:endParaRPr lang="he-IL" dirty="0">
              <a:solidFill>
                <a:schemeClr val="bg1"/>
              </a:solidFill>
            </a:endParaRPr>
          </a:p>
        </p:txBody>
      </p:sp>
      <p:pic>
        <p:nvPicPr>
          <p:cNvPr id="18" name="תמונה 17">
            <a:extLst>
              <a:ext uri="{FF2B5EF4-FFF2-40B4-BE49-F238E27FC236}">
                <a16:creationId xmlns:a16="http://schemas.microsoft.com/office/drawing/2014/main" id="{562FE074-45B4-6350-80DB-C86E8393F4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5527" y="4678650"/>
            <a:ext cx="3727931" cy="2144683"/>
          </a:xfrm>
          <a:prstGeom prst="rect">
            <a:avLst/>
          </a:prstGeom>
        </p:spPr>
      </p:pic>
      <p:pic>
        <p:nvPicPr>
          <p:cNvPr id="20" name="תמונה 19">
            <a:extLst>
              <a:ext uri="{FF2B5EF4-FFF2-40B4-BE49-F238E27FC236}">
                <a16:creationId xmlns:a16="http://schemas.microsoft.com/office/drawing/2014/main" id="{7D550738-02CB-EA73-36DE-A391C14627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417" y="4756062"/>
            <a:ext cx="5819967" cy="1889599"/>
          </a:xfrm>
          <a:prstGeom prst="rect">
            <a:avLst/>
          </a:prstGeom>
        </p:spPr>
      </p:pic>
      <p:sp>
        <p:nvSpPr>
          <p:cNvPr id="21" name="תיבת טקסט 20">
            <a:extLst>
              <a:ext uri="{FF2B5EF4-FFF2-40B4-BE49-F238E27FC236}">
                <a16:creationId xmlns:a16="http://schemas.microsoft.com/office/drawing/2014/main" id="{0367A5EC-9CD4-F0CF-86A9-4A6EBE322161}"/>
              </a:ext>
            </a:extLst>
          </p:cNvPr>
          <p:cNvSpPr txBox="1"/>
          <p:nvPr/>
        </p:nvSpPr>
        <p:spPr>
          <a:xfrm>
            <a:off x="6863280" y="3555733"/>
            <a:ext cx="4957028" cy="1200329"/>
          </a:xfrm>
          <a:prstGeom prst="rect">
            <a:avLst/>
          </a:prstGeom>
          <a:noFill/>
        </p:spPr>
        <p:txBody>
          <a:bodyPr wrap="square" rtlCol="1">
            <a:spAutoFit/>
          </a:bodyPr>
          <a:lstStyle/>
          <a:p>
            <a:r>
              <a:rPr lang="he-IL" dirty="0">
                <a:solidFill>
                  <a:schemeClr val="bg1"/>
                </a:solidFill>
              </a:rPr>
              <a:t>בלוקי </a:t>
            </a:r>
            <a:r>
              <a:rPr lang="en-US" dirty="0">
                <a:solidFill>
                  <a:schemeClr val="bg1"/>
                </a:solidFill>
              </a:rPr>
              <a:t>-</a:t>
            </a:r>
            <a:r>
              <a:rPr lang="en" dirty="0">
                <a:solidFill>
                  <a:schemeClr val="bg1"/>
                </a:solidFill>
              </a:rPr>
              <a:t>level display and mute display</a:t>
            </a:r>
            <a:endParaRPr lang="he-IL" dirty="0">
              <a:solidFill>
                <a:schemeClr val="bg1"/>
              </a:solidFill>
            </a:endParaRPr>
          </a:p>
          <a:p>
            <a:r>
              <a:rPr lang="he-IL" dirty="0">
                <a:solidFill>
                  <a:schemeClr val="bg1"/>
                </a:solidFill>
              </a:rPr>
              <a:t>שני הבלוקים העליונים משמשים להצגה </a:t>
            </a:r>
            <a:r>
              <a:rPr lang="he-IL" dirty="0" err="1">
                <a:solidFill>
                  <a:schemeClr val="bg1"/>
                </a:solidFill>
              </a:rPr>
              <a:t>ויזיאולית</a:t>
            </a:r>
            <a:r>
              <a:rPr lang="he-IL" dirty="0">
                <a:solidFill>
                  <a:schemeClr val="bg1"/>
                </a:solidFill>
              </a:rPr>
              <a:t> המעידה על השתקת הצלילים+ שני הבלוקים התחתונים משמשים להצגה של רמת הקושי במשחק</a:t>
            </a:r>
          </a:p>
        </p:txBody>
      </p:sp>
      <p:sp>
        <p:nvSpPr>
          <p:cNvPr id="23" name="תיבת טקסט 22">
            <a:extLst>
              <a:ext uri="{FF2B5EF4-FFF2-40B4-BE49-F238E27FC236}">
                <a16:creationId xmlns:a16="http://schemas.microsoft.com/office/drawing/2014/main" id="{CC3F7514-10A2-B473-AAD9-E308B7FA57D8}"/>
              </a:ext>
            </a:extLst>
          </p:cNvPr>
          <p:cNvSpPr txBox="1"/>
          <p:nvPr/>
        </p:nvSpPr>
        <p:spPr>
          <a:xfrm>
            <a:off x="371692" y="4032319"/>
            <a:ext cx="6779893" cy="646331"/>
          </a:xfrm>
          <a:prstGeom prst="rect">
            <a:avLst/>
          </a:prstGeom>
          <a:noFill/>
        </p:spPr>
        <p:txBody>
          <a:bodyPr wrap="square" rtlCol="1">
            <a:spAutoFit/>
          </a:bodyPr>
          <a:lstStyle/>
          <a:p>
            <a:r>
              <a:rPr lang="he-IL" dirty="0">
                <a:solidFill>
                  <a:schemeClr val="bg1"/>
                </a:solidFill>
              </a:rPr>
              <a:t>בלוק ה-</a:t>
            </a:r>
            <a:r>
              <a:rPr lang="en" dirty="0">
                <a:solidFill>
                  <a:schemeClr val="bg1"/>
                </a:solidFill>
              </a:rPr>
              <a:t>background </a:t>
            </a:r>
            <a:r>
              <a:rPr lang="he-IL" dirty="0">
                <a:solidFill>
                  <a:schemeClr val="bg1"/>
                </a:solidFill>
              </a:rPr>
              <a:t>-הבלוק בו נעשה שימוש על מנת לצייר את רקע הכדורגל השולחני כולל שערי היריב והשחקן</a:t>
            </a:r>
          </a:p>
        </p:txBody>
      </p:sp>
    </p:spTree>
    <p:extLst>
      <p:ext uri="{BB962C8B-B14F-4D97-AF65-F5344CB8AC3E}">
        <p14:creationId xmlns:p14="http://schemas.microsoft.com/office/powerpoint/2010/main" val="4116781330"/>
      </p:ext>
    </p:extLst>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blipFill>
          <a:blip r:embed="rId2"/>
          <a:tile algn="tl" flip="none" sx="100000" sy="100000" tx="0" ty="0"/>
        </a:blip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4DE41577-C381-91A3-297A-7C2C221622B7}"/>
              </a:ext>
            </a:extLst>
          </p:cNvPr>
          <p:cNvSpPr txBox="1"/>
          <p:nvPr/>
        </p:nvSpPr>
        <p:spPr>
          <a:xfrm>
            <a:off x="6323195" y="158191"/>
            <a:ext cx="6100762" cy="707886"/>
          </a:xfrm>
          <a:prstGeom prst="rect">
            <a:avLst/>
          </a:prstGeom>
          <a:noFill/>
          <a:ln>
            <a:noFill/>
          </a:ln>
        </p:spPr>
        <p:txBody>
          <a:bodyPr wrap="square">
            <a:spAutoFit/>
          </a:bodyPr>
          <a:lstStyle/>
          <a:p>
            <a:pPr algn="ctr" defTabSz="914400" eaLnBrk="1" fontAlgn="auto" hangingPunct="1" indent="0" latinLnBrk="0" lvl="0" marL="0" marR="0" rtl="1">
              <a:lnSpc>
                <a:spcPct val="100000"/>
              </a:lnSpc>
              <a:spcBef>
                <a:spcPts val="0"/>
              </a:spcBef>
              <a:spcAft>
                <a:spcPts val="0"/>
              </a:spcAft>
              <a:buClrTx/>
              <a:buSzTx/>
              <a:buFontTx/>
              <a:buNone/>
              <a:tabLst/>
              <a:defRPr/>
            </a:pPr>
            <a:r>
              <a:rPr b="1" baseline="0" cap="none" dirty="0" i="0" kern="1200" kumimoji="0" lang="he-IL" noProof="0" normalizeH="0" spc="0" strike="noStrike" sz="4000" u="none">
                <a:ln w="12700">
                  <a:solidFill>
                    <a:prstClr val="white"/>
                  </a:solidFill>
                  <a:prstDash val="solid"/>
                </a:ln>
                <a:solidFill>
                  <a:prstClr val="white"/>
                </a:solidFill>
                <a:effectLst>
                  <a:outerShdw algn="bl" dir="2640000" dist="38100" rotWithShape="0">
                    <a:srgbClr val="4472C4"/>
                  </a:outerShdw>
                </a:effectLst>
                <a:uLnTx/>
                <a:uFillTx/>
                <a:latin panose="020F0502020204030204" typeface="Calibri"/>
                <a:ea typeface="+mn-ea"/>
                <a:cs charset="0" panose="020B0604020202020204" pitchFamily="34" typeface="Arial"/>
              </a:rPr>
              <a:t>היררכיה עליונה</a:t>
            </a:r>
          </a:p>
        </p:txBody>
      </p:sp>
      <p:sp>
        <p:nvSpPr>
          <p:cNvPr id="2" name="תיבת טקסט 1">
            <a:extLst>
              <a:ext uri="{FF2B5EF4-FFF2-40B4-BE49-F238E27FC236}">
                <a16:creationId xmlns:a16="http://schemas.microsoft.com/office/drawing/2014/main" id="{660B0FA6-EC03-A49C-1792-C7BE92C08BCD}"/>
              </a:ext>
            </a:extLst>
          </p:cNvPr>
          <p:cNvSpPr txBox="1"/>
          <p:nvPr/>
        </p:nvSpPr>
        <p:spPr>
          <a:xfrm>
            <a:off x="8423564" y="1069595"/>
            <a:ext cx="3558133" cy="923330"/>
          </a:xfrm>
          <a:prstGeom prst="rect">
            <a:avLst/>
          </a:prstGeom>
          <a:noFill/>
        </p:spPr>
        <p:txBody>
          <a:bodyPr rtlCol="1" wrap="square">
            <a:spAutoFit/>
          </a:bodyPr>
          <a:lstStyle/>
          <a:p>
            <a:pPr>
              <a:buClr>
                <a:schemeClr val="tx1"/>
              </a:buClr>
            </a:pPr>
            <a:r>
              <a:rPr dirty="0" lang="en-US">
                <a:solidFill>
                  <a:schemeClr val="bg1"/>
                </a:solidFill>
              </a:rPr>
              <a:t> </a:t>
            </a:r>
            <a:r>
              <a:rPr b="1" dirty="0" lang="en-US">
                <a:solidFill>
                  <a:schemeClr val="bg1"/>
                </a:solidFill>
              </a:rPr>
              <a:t>- VGA Controller</a:t>
            </a:r>
            <a:endParaRPr b="1" dirty="0" lang="he-IL">
              <a:solidFill>
                <a:schemeClr val="bg1"/>
              </a:solidFill>
            </a:endParaRPr>
          </a:p>
          <a:p>
            <a:pPr>
              <a:buClr>
                <a:schemeClr val="tx1"/>
              </a:buClr>
            </a:pPr>
            <a:r>
              <a:rPr dirty="0" lang="he-IL">
                <a:solidFill>
                  <a:schemeClr val="bg1"/>
                </a:solidFill>
              </a:rPr>
              <a:t>אחראי על שרטוט כל הגרפיקה למסך</a:t>
            </a:r>
          </a:p>
          <a:p>
            <a:pPr>
              <a:buClr>
                <a:schemeClr val="tx1"/>
              </a:buClr>
            </a:pPr>
            <a:endParaRPr b="1" dirty="0" lang="he-IL">
              <a:solidFill>
                <a:schemeClr val="bg1"/>
              </a:solidFill>
            </a:endParaRPr>
          </a:p>
        </p:txBody>
      </p:sp>
      <p:pic>
        <p:nvPicPr>
          <p:cNvPr id="10" name="תמונה 9">
            <a:extLst>
              <a:ext uri="{FF2B5EF4-FFF2-40B4-BE49-F238E27FC236}">
                <a16:creationId xmlns:a16="http://schemas.microsoft.com/office/drawing/2014/main" id="{82089D0C-1A69-9A50-D919-00C200B4A7BB}"/>
              </a:ext>
            </a:extLst>
          </p:cNvPr>
          <p:cNvPicPr>
            <a:picLocks noChangeAspect="1"/>
          </p:cNvPicPr>
          <p:nvPr/>
        </p:nvPicPr>
        <p:blipFill rotWithShape="1">
          <a:blip r:embed="rId3">
            <a:extLst>
              <a:ext uri="{28A0092B-C50C-407E-A947-70E740481C1C}">
                <a14:useLocalDpi xmlns:a14="http://schemas.microsoft.com/office/drawing/2010/main" val="0"/>
              </a:ext>
            </a:extLst>
          </a:blip>
          <a:srcRect b="509"/>
          <a:stretch/>
        </p:blipFill>
        <p:spPr>
          <a:xfrm>
            <a:off x="1553842" y="1052297"/>
            <a:ext cx="6604000" cy="1219200"/>
          </a:xfrm>
          <a:prstGeom prst="rect">
            <a:avLst/>
          </a:prstGeom>
        </p:spPr>
      </p:pic>
      <p:sp>
        <p:nvSpPr>
          <p:cNvPr id="11" name="תיבת טקסט 10">
            <a:extLst>
              <a:ext uri="{FF2B5EF4-FFF2-40B4-BE49-F238E27FC236}">
                <a16:creationId xmlns:a16="http://schemas.microsoft.com/office/drawing/2014/main" id="{54410E92-5A5A-4ACE-F802-2D5F5ACEC390}"/>
              </a:ext>
            </a:extLst>
          </p:cNvPr>
          <p:cNvSpPr txBox="1"/>
          <p:nvPr/>
        </p:nvSpPr>
        <p:spPr>
          <a:xfrm>
            <a:off x="692727" y="2529963"/>
            <a:ext cx="11731230" cy="1200329"/>
          </a:xfrm>
          <a:prstGeom prst="rect">
            <a:avLst/>
          </a:prstGeom>
          <a:noFill/>
        </p:spPr>
        <p:txBody>
          <a:bodyPr rtlCol="1" wrap="square">
            <a:spAutoFit/>
          </a:bodyPr>
          <a:lstStyle/>
          <a:p>
            <a:pPr lvl="1"/>
            <a:r>
              <a:rPr b="1" dirty="0" lang="en-US">
                <a:solidFill>
                  <a:schemeClr val="bg1"/>
                </a:solidFill>
              </a:rPr>
              <a:t>- Object Mux</a:t>
            </a:r>
            <a:r>
              <a:rPr b="1" dirty="0" lang="he-IL">
                <a:solidFill>
                  <a:schemeClr val="bg1"/>
                </a:solidFill>
              </a:rPr>
              <a:t> </a:t>
            </a:r>
            <a:r>
              <a:rPr dirty="0" lang="he-IL">
                <a:solidFill>
                  <a:schemeClr val="bg1"/>
                </a:solidFill>
              </a:rPr>
              <a:t>אחראי על בחירת הגרפיקה שתופיע עבור כל פיקסל במסך, זאת מתוך כל האובייקטים שיש להם בקשת ציור למסך</a:t>
            </a:r>
          </a:p>
          <a:p>
            <a:pPr indent="-285750" lvl="1" marL="742950">
              <a:buFont charset="2" panose="05000000000000000000" pitchFamily="2" typeface="Wingdings"/>
              <a:buChar char="v"/>
            </a:pPr>
            <a:endParaRPr b="1" dirty="0" lang="he-IL">
              <a:solidFill>
                <a:schemeClr val="bg1"/>
              </a:solidFill>
            </a:endParaRPr>
          </a:p>
          <a:p>
            <a:pPr>
              <a:buClr>
                <a:schemeClr val="tx1"/>
              </a:buClr>
            </a:pPr>
            <a:endParaRPr b="1" dirty="0" lang="he-IL">
              <a:solidFill>
                <a:schemeClr val="bg1"/>
              </a:solidFill>
            </a:endParaRPr>
          </a:p>
        </p:txBody>
      </p:sp>
      <p:pic>
        <p:nvPicPr>
          <p:cNvPr id="13" name="תמונה 12">
            <a:extLst>
              <a:ext uri="{FF2B5EF4-FFF2-40B4-BE49-F238E27FC236}">
                <a16:creationId xmlns:a16="http://schemas.microsoft.com/office/drawing/2014/main" id="{66A13B5B-20EE-7C79-EB3F-BE4775EE8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250" y="2851556"/>
            <a:ext cx="4189561" cy="3889092"/>
          </a:xfrm>
          <a:prstGeom prst="rect">
            <a:avLst/>
          </a:prstGeom>
        </p:spPr>
      </p:pic>
    </p:spTree>
    <p:extLst>
      <p:ext uri="{BB962C8B-B14F-4D97-AF65-F5344CB8AC3E}">
        <p14:creationId xmlns:p14="http://schemas.microsoft.com/office/powerpoint/2010/main" val="189114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4DE41577-C381-91A3-297A-7C2C221622B7}"/>
              </a:ext>
            </a:extLst>
          </p:cNvPr>
          <p:cNvSpPr txBox="1"/>
          <p:nvPr/>
        </p:nvSpPr>
        <p:spPr>
          <a:xfrm>
            <a:off x="6323195" y="158191"/>
            <a:ext cx="6100762" cy="707886"/>
          </a:xfrm>
          <a:prstGeom prst="rect">
            <a:avLst/>
          </a:prstGeom>
          <a:noFill/>
          <a:ln>
            <a:noFill/>
          </a:ln>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4000" b="1" i="0" u="none" strike="noStrike" kern="1200" cap="none" spc="0" normalizeH="0" baseline="0" noProof="0" dirty="0">
                <a:ln w="12700">
                  <a:solidFill>
                    <a:prstClr val="white"/>
                  </a:solidFill>
                  <a:prstDash val="solid"/>
                </a:ln>
                <a:solidFill>
                  <a:prstClr val="white"/>
                </a:solidFill>
                <a:effectLst>
                  <a:outerShdw dist="38100" dir="2640000" algn="bl" rotWithShape="0">
                    <a:srgbClr val="4472C4"/>
                  </a:outerShdw>
                </a:effectLst>
                <a:uLnTx/>
                <a:uFillTx/>
                <a:latin typeface="Calibri" panose="020F0502020204030204"/>
                <a:ea typeface="+mn-ea"/>
                <a:cs typeface="Arial" panose="020B0604020202020204" pitchFamily="34" charset="0"/>
              </a:rPr>
              <a:t>היררכיה עליונה</a:t>
            </a:r>
          </a:p>
        </p:txBody>
      </p:sp>
      <p:sp>
        <p:nvSpPr>
          <p:cNvPr id="2" name="תיבת טקסט 1">
            <a:extLst>
              <a:ext uri="{FF2B5EF4-FFF2-40B4-BE49-F238E27FC236}">
                <a16:creationId xmlns:a16="http://schemas.microsoft.com/office/drawing/2014/main" id="{660B0FA6-EC03-A49C-1792-C7BE92C08BCD}"/>
              </a:ext>
            </a:extLst>
          </p:cNvPr>
          <p:cNvSpPr txBox="1"/>
          <p:nvPr/>
        </p:nvSpPr>
        <p:spPr>
          <a:xfrm>
            <a:off x="7154468" y="1200280"/>
            <a:ext cx="4043044" cy="1477328"/>
          </a:xfrm>
          <a:prstGeom prst="rect">
            <a:avLst/>
          </a:prstGeom>
          <a:noFill/>
        </p:spPr>
        <p:txBody>
          <a:bodyPr wrap="square" rtlCol="1">
            <a:spAutoFit/>
          </a:bodyPr>
          <a:lstStyle/>
          <a:p>
            <a:pPr>
              <a:buClr>
                <a:schemeClr val="tx1"/>
              </a:buClr>
            </a:pPr>
            <a:r>
              <a:rPr lang="he-IL" dirty="0">
                <a:solidFill>
                  <a:schemeClr val="bg1"/>
                </a:solidFill>
              </a:rPr>
              <a:t>בלוק </a:t>
            </a:r>
            <a:r>
              <a:rPr lang="en-US" dirty="0" err="1">
                <a:solidFill>
                  <a:schemeClr val="bg1"/>
                </a:solidFill>
              </a:rPr>
              <a:t>state_machine</a:t>
            </a:r>
            <a:r>
              <a:rPr lang="he-IL" dirty="0">
                <a:solidFill>
                  <a:schemeClr val="bg1"/>
                </a:solidFill>
              </a:rPr>
              <a:t>- מכונת המצבים העיקרית של המשחק, אחראית על מעבר בין המצבים השונים במשחק- בין רמות הקושי של המשחק ומצב תחילת ותום המשחק</a:t>
            </a:r>
            <a:endParaRPr lang="he-IL" b="1" dirty="0">
              <a:solidFill>
                <a:schemeClr val="bg1"/>
              </a:solidFill>
            </a:endParaRPr>
          </a:p>
          <a:p>
            <a:pPr>
              <a:buClr>
                <a:schemeClr val="tx1"/>
              </a:buClr>
            </a:pPr>
            <a:endParaRPr lang="he-IL" b="1" dirty="0">
              <a:solidFill>
                <a:schemeClr val="bg1"/>
              </a:solidFill>
            </a:endParaRPr>
          </a:p>
        </p:txBody>
      </p:sp>
      <p:pic>
        <p:nvPicPr>
          <p:cNvPr id="7" name="תמונה 6">
            <a:extLst>
              <a:ext uri="{FF2B5EF4-FFF2-40B4-BE49-F238E27FC236}">
                <a16:creationId xmlns:a16="http://schemas.microsoft.com/office/drawing/2014/main" id="{09733818-A2CE-BE88-BB0C-A1F072097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1480">
            <a:off x="270284" y="1275680"/>
            <a:ext cx="6953577" cy="3045667"/>
          </a:xfrm>
          <a:prstGeom prst="rect">
            <a:avLst/>
          </a:prstGeom>
        </p:spPr>
      </p:pic>
      <p:pic>
        <p:nvPicPr>
          <p:cNvPr id="9" name="תמונה 8">
            <a:extLst>
              <a:ext uri="{FF2B5EF4-FFF2-40B4-BE49-F238E27FC236}">
                <a16:creationId xmlns:a16="http://schemas.microsoft.com/office/drawing/2014/main" id="{178202DD-FE62-8729-59A1-1FBF6F4D3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468" y="3543702"/>
            <a:ext cx="4535295" cy="3060736"/>
          </a:xfrm>
          <a:prstGeom prst="rect">
            <a:avLst/>
          </a:prstGeom>
        </p:spPr>
      </p:pic>
      <p:sp>
        <p:nvSpPr>
          <p:cNvPr id="12" name="תיבת טקסט 11">
            <a:extLst>
              <a:ext uri="{FF2B5EF4-FFF2-40B4-BE49-F238E27FC236}">
                <a16:creationId xmlns:a16="http://schemas.microsoft.com/office/drawing/2014/main" id="{C98BABAE-8E25-52E8-A769-05F1CD3227A7}"/>
              </a:ext>
            </a:extLst>
          </p:cNvPr>
          <p:cNvSpPr txBox="1"/>
          <p:nvPr/>
        </p:nvSpPr>
        <p:spPr>
          <a:xfrm>
            <a:off x="2781726" y="4700172"/>
            <a:ext cx="4043044" cy="1200329"/>
          </a:xfrm>
          <a:prstGeom prst="rect">
            <a:avLst/>
          </a:prstGeom>
          <a:noFill/>
        </p:spPr>
        <p:txBody>
          <a:bodyPr wrap="square" rtlCol="1">
            <a:spAutoFit/>
          </a:bodyPr>
          <a:lstStyle/>
          <a:p>
            <a:pPr>
              <a:buClr>
                <a:schemeClr val="tx1"/>
              </a:buClr>
            </a:pPr>
            <a:r>
              <a:rPr lang="he-IL" dirty="0">
                <a:solidFill>
                  <a:schemeClr val="bg1"/>
                </a:solidFill>
              </a:rPr>
              <a:t>בלוקי</a:t>
            </a:r>
            <a:r>
              <a:rPr lang="en-US" dirty="0">
                <a:solidFill>
                  <a:schemeClr val="bg1"/>
                </a:solidFill>
              </a:rPr>
              <a:t> </a:t>
            </a:r>
            <a:r>
              <a:rPr lang="he-IL" dirty="0">
                <a:solidFill>
                  <a:schemeClr val="bg1"/>
                </a:solidFill>
              </a:rPr>
              <a:t>הצגת סטטוס המשחק-הבלוק התחתון אחראי להגיש בקשה לציור מצב תום המשחק+ הבלוק העליון מציג את מצג הניקוד </a:t>
            </a:r>
            <a:endParaRPr lang="he-IL" b="1" dirty="0">
              <a:solidFill>
                <a:schemeClr val="bg1"/>
              </a:solidFill>
            </a:endParaRPr>
          </a:p>
        </p:txBody>
      </p:sp>
    </p:spTree>
    <p:extLst>
      <p:ext uri="{BB962C8B-B14F-4D97-AF65-F5344CB8AC3E}">
        <p14:creationId xmlns:p14="http://schemas.microsoft.com/office/powerpoint/2010/main" val="175311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6E4B037D-44F3-0289-590A-31B2B4393C0F}"/>
              </a:ext>
            </a:extLst>
          </p:cNvPr>
          <p:cNvSpPr txBox="1"/>
          <p:nvPr/>
        </p:nvSpPr>
        <p:spPr>
          <a:xfrm>
            <a:off x="3648076" y="195375"/>
            <a:ext cx="6100762" cy="707886"/>
          </a:xfrm>
          <a:prstGeom prst="rect">
            <a:avLst/>
          </a:prstGeom>
          <a:noFill/>
          <a:ln>
            <a:solidFill>
              <a:schemeClr val="tx1"/>
            </a:solidFill>
          </a:ln>
        </p:spPr>
        <p:txBody>
          <a:bodyPr wrap="square">
            <a:spAutoFit/>
          </a:bodyPr>
          <a:lstStyle/>
          <a:p>
            <a:pPr algn="ctr"/>
            <a:r>
              <a:rPr lang="he-IL" sz="4000" dirty="0">
                <a:ln w="0"/>
                <a:effectLst>
                  <a:outerShdw blurRad="38100" dist="19050" dir="2700000" algn="tl" rotWithShape="0">
                    <a:schemeClr val="dk1">
                      <a:alpha val="40000"/>
                    </a:schemeClr>
                  </a:outerShdw>
                </a:effectLst>
              </a:rPr>
              <a:t>תיאור מודול ראשון</a:t>
            </a:r>
            <a:r>
              <a:rPr lang="en-US" sz="4000" dirty="0" err="1">
                <a:ln w="0"/>
                <a:effectLst>
                  <a:outerShdw blurRad="38100" dist="19050" dir="2700000" algn="tl" rotWithShape="0">
                    <a:schemeClr val="dk1">
                      <a:alpha val="40000"/>
                    </a:schemeClr>
                  </a:outerShdw>
                </a:effectLst>
              </a:rPr>
              <a:t>Ball_Block</a:t>
            </a:r>
            <a:r>
              <a:rPr lang="en-US" sz="4000" dirty="0">
                <a:ln w="0"/>
                <a:effectLst>
                  <a:outerShdw blurRad="38100" dist="19050" dir="2700000" algn="tl" rotWithShape="0">
                    <a:schemeClr val="dk1">
                      <a:alpha val="40000"/>
                    </a:schemeClr>
                  </a:outerShdw>
                </a:effectLst>
              </a:rPr>
              <a:t>-</a:t>
            </a:r>
            <a:endParaRPr lang="he-IL" sz="4000" dirty="0">
              <a:ln w="0"/>
              <a:effectLst>
                <a:outerShdw blurRad="38100" dist="19050" dir="2700000" algn="tl" rotWithShape="0">
                  <a:schemeClr val="dk1">
                    <a:alpha val="40000"/>
                  </a:schemeClr>
                </a:outerShdw>
              </a:effectLst>
            </a:endParaRPr>
          </a:p>
        </p:txBody>
      </p:sp>
      <p:pic>
        <p:nvPicPr>
          <p:cNvPr id="3" name="תמונה 2">
            <a:extLst>
              <a:ext uri="{FF2B5EF4-FFF2-40B4-BE49-F238E27FC236}">
                <a16:creationId xmlns:a16="http://schemas.microsoft.com/office/drawing/2014/main" id="{A6D05007-048E-E399-DA7D-CDC20A9C4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1" y="933302"/>
            <a:ext cx="7620000" cy="5729323"/>
          </a:xfrm>
          <a:prstGeom prst="rect">
            <a:avLst/>
          </a:prstGeom>
        </p:spPr>
      </p:pic>
    </p:spTree>
    <p:extLst>
      <p:ext uri="{BB962C8B-B14F-4D97-AF65-F5344CB8AC3E}">
        <p14:creationId xmlns:p14="http://schemas.microsoft.com/office/powerpoint/2010/main" val="4272034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rofessional PVC Soccer Ball Size 5 Official Soccer Training Football Ball  Competition Outdoor Football Green|Soccers| - AliExpress">
            <a:extLst>
              <a:ext uri="{FF2B5EF4-FFF2-40B4-BE49-F238E27FC236}">
                <a16:creationId xmlns:a16="http://schemas.microsoft.com/office/drawing/2014/main" id="{1D393F36-3773-0538-F283-3461DCC92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מלבן 5">
            <a:extLst>
              <a:ext uri="{FF2B5EF4-FFF2-40B4-BE49-F238E27FC236}">
                <a16:creationId xmlns:a16="http://schemas.microsoft.com/office/drawing/2014/main" id="{BCF54862-178D-60C0-3788-3078EA8C388A}"/>
              </a:ext>
            </a:extLst>
          </p:cNvPr>
          <p:cNvSpPr/>
          <p:nvPr/>
        </p:nvSpPr>
        <p:spPr>
          <a:xfrm>
            <a:off x="4780843" y="246699"/>
            <a:ext cx="6872629" cy="923330"/>
          </a:xfrm>
          <a:prstGeom prst="rect">
            <a:avLst/>
          </a:prstGeom>
          <a:noFill/>
        </p:spPr>
        <p:txBody>
          <a:bodyPr wrap="square" lIns="91440" tIns="45720" rIns="91440" bIns="45720">
            <a:spAutoFit/>
          </a:bodyPr>
          <a:lstStyle/>
          <a:p>
            <a:pPr algn="just"/>
            <a:r>
              <a:rPr lang="en-US" sz="5400" b="1" dirty="0" err="1">
                <a:ln w="0"/>
                <a:solidFill>
                  <a:srgbClr val="194E3A"/>
                </a:solidFill>
                <a:effectLst>
                  <a:outerShdw blurRad="38100" dist="25400" dir="5400000" algn="ctr" rotWithShape="0">
                    <a:srgbClr val="6E747A">
                      <a:alpha val="43000"/>
                    </a:srgbClr>
                  </a:outerShdw>
                </a:effectLst>
              </a:rPr>
              <a:t>ball_block</a:t>
            </a:r>
            <a:r>
              <a:rPr lang="en-US" sz="5400" b="1" dirty="0">
                <a:ln w="0"/>
                <a:solidFill>
                  <a:srgbClr val="194E3A"/>
                </a:solidFill>
                <a:effectLst>
                  <a:outerShdw blurRad="38100" dist="25400" dir="5400000" algn="ctr" rotWithShape="0">
                    <a:srgbClr val="6E747A">
                      <a:alpha val="43000"/>
                    </a:srgbClr>
                  </a:outerShdw>
                </a:effectLst>
              </a:rPr>
              <a:t> </a:t>
            </a:r>
            <a:r>
              <a:rPr lang="en-US" sz="5400" b="1" cap="none" spc="0" dirty="0">
                <a:ln w="0"/>
                <a:solidFill>
                  <a:srgbClr val="194E3A"/>
                </a:solidFill>
                <a:effectLst>
                  <a:outerShdw blurRad="38100" dist="25400" dir="5400000" algn="ctr" rotWithShape="0">
                    <a:srgbClr val="6E747A">
                      <a:alpha val="43000"/>
                    </a:srgbClr>
                  </a:outerShdw>
                </a:effectLst>
              </a:rPr>
              <a:t>Module</a:t>
            </a:r>
            <a:endParaRPr lang="he-IL" sz="5400" b="1" cap="none" spc="0" dirty="0">
              <a:ln w="0"/>
              <a:solidFill>
                <a:srgbClr val="194E3A"/>
              </a:solidFill>
              <a:effectLst>
                <a:outerShdw blurRad="38100" dist="25400" dir="5400000" algn="ctr" rotWithShape="0">
                  <a:srgbClr val="6E747A">
                    <a:alpha val="43000"/>
                  </a:srgbClr>
                </a:outerShdw>
              </a:effectLst>
            </a:endParaRPr>
          </a:p>
        </p:txBody>
      </p:sp>
      <p:sp>
        <p:nvSpPr>
          <p:cNvPr id="8" name="תיבת טקסט 7">
            <a:extLst>
              <a:ext uri="{FF2B5EF4-FFF2-40B4-BE49-F238E27FC236}">
                <a16:creationId xmlns:a16="http://schemas.microsoft.com/office/drawing/2014/main" id="{FFEDCF8C-F670-110D-4867-ADB47C45BCA6}"/>
              </a:ext>
            </a:extLst>
          </p:cNvPr>
          <p:cNvSpPr txBox="1"/>
          <p:nvPr/>
        </p:nvSpPr>
        <p:spPr>
          <a:xfrm>
            <a:off x="9740834" y="1266746"/>
            <a:ext cx="2257425" cy="400110"/>
          </a:xfrm>
          <a:prstGeom prst="rect">
            <a:avLst/>
          </a:prstGeom>
          <a:noFill/>
        </p:spPr>
        <p:txBody>
          <a:bodyPr wrap="square">
            <a:spAutoFit/>
          </a:bodyPr>
          <a:lstStyle/>
          <a:p>
            <a:pPr algn="r" rtl="1"/>
            <a:r>
              <a:rPr lang="he-IL" sz="2000" b="1" u="sng" dirty="0">
                <a:solidFill>
                  <a:schemeClr val="bg1">
                    <a:lumMod val="50000"/>
                  </a:schemeClr>
                </a:solidFill>
              </a:rPr>
              <a:t>מאפיינים מרכזיים:</a:t>
            </a:r>
          </a:p>
        </p:txBody>
      </p:sp>
      <p:sp>
        <p:nvSpPr>
          <p:cNvPr id="17" name="תיבת טקסט 16">
            <a:extLst>
              <a:ext uri="{FF2B5EF4-FFF2-40B4-BE49-F238E27FC236}">
                <a16:creationId xmlns:a16="http://schemas.microsoft.com/office/drawing/2014/main" id="{9BDD3F3B-72AF-2C05-95CB-4DF2662EE3B3}"/>
              </a:ext>
            </a:extLst>
          </p:cNvPr>
          <p:cNvSpPr txBox="1"/>
          <p:nvPr/>
        </p:nvSpPr>
        <p:spPr>
          <a:xfrm>
            <a:off x="700480" y="707177"/>
            <a:ext cx="1624246" cy="369332"/>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rtl="1"/>
            <a:r>
              <a:rPr lang="he-IL" dirty="0">
                <a:solidFill>
                  <a:schemeClr val="tx1"/>
                </a:solidFill>
              </a:rPr>
              <a:t>כניסות עיקריות </a:t>
            </a:r>
          </a:p>
        </p:txBody>
      </p:sp>
      <p:sp>
        <p:nvSpPr>
          <p:cNvPr id="20" name="תיבת טקסט 19">
            <a:extLst>
              <a:ext uri="{FF2B5EF4-FFF2-40B4-BE49-F238E27FC236}">
                <a16:creationId xmlns:a16="http://schemas.microsoft.com/office/drawing/2014/main" id="{5EB2F36E-5387-847B-8599-2FBD998A280A}"/>
              </a:ext>
            </a:extLst>
          </p:cNvPr>
          <p:cNvSpPr txBox="1"/>
          <p:nvPr/>
        </p:nvSpPr>
        <p:spPr>
          <a:xfrm>
            <a:off x="2905440" y="720036"/>
            <a:ext cx="1624246" cy="369332"/>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rtl="1"/>
            <a:r>
              <a:rPr lang="he-IL" dirty="0">
                <a:solidFill>
                  <a:schemeClr val="tx1"/>
                </a:solidFill>
              </a:rPr>
              <a:t>יציאות עיקריות </a:t>
            </a:r>
          </a:p>
        </p:txBody>
      </p:sp>
      <p:sp>
        <p:nvSpPr>
          <p:cNvPr id="21" name="מלבן: פינות מעוגלות 20">
            <a:extLst>
              <a:ext uri="{FF2B5EF4-FFF2-40B4-BE49-F238E27FC236}">
                <a16:creationId xmlns:a16="http://schemas.microsoft.com/office/drawing/2014/main" id="{BA4F316D-232C-BABD-CF8F-8B1ADE2D9C09}"/>
              </a:ext>
            </a:extLst>
          </p:cNvPr>
          <p:cNvSpPr/>
          <p:nvPr/>
        </p:nvSpPr>
        <p:spPr>
          <a:xfrm>
            <a:off x="308489" y="1792857"/>
            <a:ext cx="2234618" cy="302745"/>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marL="0" algn="ctr" defTabSz="914400" rtl="1" eaLnBrk="1" latinLnBrk="0" hangingPunct="1"/>
            <a:r>
              <a:rPr lang="en-US" dirty="0" err="1"/>
              <a:t>clk</a:t>
            </a:r>
            <a:endParaRPr lang="he-IL" dirty="0"/>
          </a:p>
        </p:txBody>
      </p:sp>
      <p:sp>
        <p:nvSpPr>
          <p:cNvPr id="29" name="מלבן: פינות מעוגלות 28">
            <a:extLst>
              <a:ext uri="{FF2B5EF4-FFF2-40B4-BE49-F238E27FC236}">
                <a16:creationId xmlns:a16="http://schemas.microsoft.com/office/drawing/2014/main" id="{695417EF-721A-640B-A9AB-926670A69F55}"/>
              </a:ext>
            </a:extLst>
          </p:cNvPr>
          <p:cNvSpPr/>
          <p:nvPr/>
        </p:nvSpPr>
        <p:spPr>
          <a:xfrm>
            <a:off x="308489" y="3142701"/>
            <a:ext cx="2342524" cy="473367"/>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t>start_of_game</a:t>
            </a:r>
            <a:endParaRPr lang="he-IL" dirty="0"/>
          </a:p>
        </p:txBody>
      </p:sp>
      <p:sp>
        <p:nvSpPr>
          <p:cNvPr id="37" name="מלבן: פינות מעוגלות 36">
            <a:extLst>
              <a:ext uri="{FF2B5EF4-FFF2-40B4-BE49-F238E27FC236}">
                <a16:creationId xmlns:a16="http://schemas.microsoft.com/office/drawing/2014/main" id="{8C5C7441-53EC-BC81-97DE-13F6218E3C81}"/>
              </a:ext>
            </a:extLst>
          </p:cNvPr>
          <p:cNvSpPr/>
          <p:nvPr/>
        </p:nvSpPr>
        <p:spPr>
          <a:xfrm>
            <a:off x="291549" y="3699091"/>
            <a:ext cx="2342524" cy="466329"/>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t>CollisonBorder</a:t>
            </a:r>
            <a:r>
              <a:rPr lang="en-US" dirty="0"/>
              <a:t>/gamer</a:t>
            </a:r>
            <a:endParaRPr lang="he-IL" dirty="0"/>
          </a:p>
        </p:txBody>
      </p:sp>
      <p:sp>
        <p:nvSpPr>
          <p:cNvPr id="39" name="מלבן: פינות מעוגלות 38">
            <a:extLst>
              <a:ext uri="{FF2B5EF4-FFF2-40B4-BE49-F238E27FC236}">
                <a16:creationId xmlns:a16="http://schemas.microsoft.com/office/drawing/2014/main" id="{14AF94B8-605B-43CA-0BB1-32399216DE14}"/>
              </a:ext>
            </a:extLst>
          </p:cNvPr>
          <p:cNvSpPr/>
          <p:nvPr/>
        </p:nvSpPr>
        <p:spPr>
          <a:xfrm>
            <a:off x="308490" y="4264287"/>
            <a:ext cx="2342524" cy="425028"/>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t>StartOfFrame</a:t>
            </a:r>
            <a:endParaRPr lang="he-IL" dirty="0"/>
          </a:p>
        </p:txBody>
      </p:sp>
      <p:sp>
        <p:nvSpPr>
          <p:cNvPr id="43" name="מלבן: פינות מעוגלות 42">
            <a:extLst>
              <a:ext uri="{FF2B5EF4-FFF2-40B4-BE49-F238E27FC236}">
                <a16:creationId xmlns:a16="http://schemas.microsoft.com/office/drawing/2014/main" id="{FA223405-1ED4-D534-F8EC-1C4D79F0F50E}"/>
              </a:ext>
            </a:extLst>
          </p:cNvPr>
          <p:cNvSpPr/>
          <p:nvPr/>
        </p:nvSpPr>
        <p:spPr>
          <a:xfrm>
            <a:off x="2955298" y="2477687"/>
            <a:ext cx="1843526" cy="436125"/>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t>BallRGB</a:t>
            </a:r>
            <a:endParaRPr lang="he-IL" dirty="0"/>
          </a:p>
        </p:txBody>
      </p:sp>
      <p:sp>
        <p:nvSpPr>
          <p:cNvPr id="45" name="מלבן: פינות מעוגלות 44">
            <a:extLst>
              <a:ext uri="{FF2B5EF4-FFF2-40B4-BE49-F238E27FC236}">
                <a16:creationId xmlns:a16="http://schemas.microsoft.com/office/drawing/2014/main" id="{0038E068-07CA-C07E-BD2B-E1B41B2D86B1}"/>
              </a:ext>
            </a:extLst>
          </p:cNvPr>
          <p:cNvSpPr/>
          <p:nvPr/>
        </p:nvSpPr>
        <p:spPr>
          <a:xfrm>
            <a:off x="2937317" y="3110325"/>
            <a:ext cx="1843526" cy="436125"/>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t>Gamer_power</a:t>
            </a:r>
            <a:endParaRPr lang="he-IL" dirty="0"/>
          </a:p>
        </p:txBody>
      </p:sp>
      <p:sp>
        <p:nvSpPr>
          <p:cNvPr id="47" name="מלבן: פינות מעוגלות 46">
            <a:extLst>
              <a:ext uri="{FF2B5EF4-FFF2-40B4-BE49-F238E27FC236}">
                <a16:creationId xmlns:a16="http://schemas.microsoft.com/office/drawing/2014/main" id="{E4822DDC-279A-18F4-2A4F-87CE4840CA00}"/>
              </a:ext>
            </a:extLst>
          </p:cNvPr>
          <p:cNvSpPr/>
          <p:nvPr/>
        </p:nvSpPr>
        <p:spPr>
          <a:xfrm>
            <a:off x="2885093" y="3792065"/>
            <a:ext cx="1934968" cy="597160"/>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t>Rival_power</a:t>
            </a:r>
            <a:endParaRPr lang="he-IL" dirty="0"/>
          </a:p>
        </p:txBody>
      </p:sp>
      <p:sp>
        <p:nvSpPr>
          <p:cNvPr id="49" name="מלבן: פינות מעוגלות 48">
            <a:extLst>
              <a:ext uri="{FF2B5EF4-FFF2-40B4-BE49-F238E27FC236}">
                <a16:creationId xmlns:a16="http://schemas.microsoft.com/office/drawing/2014/main" id="{1E2C6CB9-7BF4-61C4-A2E1-4B9EE3997749}"/>
              </a:ext>
            </a:extLst>
          </p:cNvPr>
          <p:cNvSpPr/>
          <p:nvPr/>
        </p:nvSpPr>
        <p:spPr>
          <a:xfrm>
            <a:off x="308489" y="2174008"/>
            <a:ext cx="2278481" cy="320474"/>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t>Clk_50</a:t>
            </a:r>
            <a:endParaRPr lang="he-IL" dirty="0"/>
          </a:p>
        </p:txBody>
      </p:sp>
      <p:sp>
        <p:nvSpPr>
          <p:cNvPr id="51" name="מלבן: פינות מעוגלות 50">
            <a:extLst>
              <a:ext uri="{FF2B5EF4-FFF2-40B4-BE49-F238E27FC236}">
                <a16:creationId xmlns:a16="http://schemas.microsoft.com/office/drawing/2014/main" id="{A29D1DC7-1AC9-8969-408B-9D1DB54A105F}"/>
              </a:ext>
            </a:extLst>
          </p:cNvPr>
          <p:cNvSpPr/>
          <p:nvPr/>
        </p:nvSpPr>
        <p:spPr>
          <a:xfrm>
            <a:off x="281762" y="4822402"/>
            <a:ext cx="2342524" cy="489999"/>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marL="0" algn="ctr" defTabSz="914400" rtl="0" eaLnBrk="1" latinLnBrk="0" hangingPunct="1"/>
            <a:r>
              <a:rPr lang="he-IL" dirty="0"/>
              <a:t>מקשי חיצים/</a:t>
            </a:r>
            <a:r>
              <a:rPr lang="he-IL" dirty="0" err="1"/>
              <a:t>אנטר</a:t>
            </a:r>
            <a:endParaRPr lang="he-IL" dirty="0"/>
          </a:p>
        </p:txBody>
      </p:sp>
      <p:sp>
        <p:nvSpPr>
          <p:cNvPr id="69" name="תיבת טקסט 68">
            <a:extLst>
              <a:ext uri="{FF2B5EF4-FFF2-40B4-BE49-F238E27FC236}">
                <a16:creationId xmlns:a16="http://schemas.microsoft.com/office/drawing/2014/main" id="{E80EF48B-AFF2-1605-BECF-98146DBCFF0D}"/>
              </a:ext>
            </a:extLst>
          </p:cNvPr>
          <p:cNvSpPr txBox="1"/>
          <p:nvPr/>
        </p:nvSpPr>
        <p:spPr>
          <a:xfrm>
            <a:off x="7254646" y="1666856"/>
            <a:ext cx="4645375" cy="369332"/>
          </a:xfrm>
          <a:prstGeom prst="rect">
            <a:avLst/>
          </a:prstGeom>
          <a:noFill/>
        </p:spPr>
        <p:txBody>
          <a:bodyPr wrap="square" rtlCol="1">
            <a:spAutoFit/>
          </a:bodyPr>
          <a:lstStyle/>
          <a:p>
            <a:pPr algn="r" rtl="1"/>
            <a:r>
              <a:rPr lang="he-IL" dirty="0"/>
              <a:t> </a:t>
            </a:r>
          </a:p>
        </p:txBody>
      </p:sp>
      <p:sp>
        <p:nvSpPr>
          <p:cNvPr id="71" name="מלבן: פינות מעוגלות 70">
            <a:extLst>
              <a:ext uri="{FF2B5EF4-FFF2-40B4-BE49-F238E27FC236}">
                <a16:creationId xmlns:a16="http://schemas.microsoft.com/office/drawing/2014/main" id="{CF1119B8-433B-C95B-334A-A2B01A7685A8}"/>
              </a:ext>
            </a:extLst>
          </p:cNvPr>
          <p:cNvSpPr/>
          <p:nvPr/>
        </p:nvSpPr>
        <p:spPr>
          <a:xfrm>
            <a:off x="308490" y="1354636"/>
            <a:ext cx="2205940" cy="338401"/>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t>resetN</a:t>
            </a:r>
            <a:endParaRPr lang="he-IL" dirty="0"/>
          </a:p>
        </p:txBody>
      </p:sp>
      <p:pic>
        <p:nvPicPr>
          <p:cNvPr id="73" name="תמונה 72" descr="תמונה שמכילה לבן, שחור, חרסינה&#10;&#10;התיאור נוצר באופן אוטומטי">
            <a:extLst>
              <a:ext uri="{FF2B5EF4-FFF2-40B4-BE49-F238E27FC236}">
                <a16:creationId xmlns:a16="http://schemas.microsoft.com/office/drawing/2014/main" id="{137FCF98-3AC8-5503-05A2-D603151A4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6811" y="1792857"/>
            <a:ext cx="400903" cy="396569"/>
          </a:xfrm>
          <a:prstGeom prst="rect">
            <a:avLst/>
          </a:prstGeom>
        </p:spPr>
      </p:pic>
      <p:sp>
        <p:nvSpPr>
          <p:cNvPr id="74" name="תיבת טקסט 73">
            <a:extLst>
              <a:ext uri="{FF2B5EF4-FFF2-40B4-BE49-F238E27FC236}">
                <a16:creationId xmlns:a16="http://schemas.microsoft.com/office/drawing/2014/main" id="{265A0AAD-73BA-6642-D9F8-BE0B2CDA0E83}"/>
              </a:ext>
            </a:extLst>
          </p:cNvPr>
          <p:cNvSpPr txBox="1"/>
          <p:nvPr/>
        </p:nvSpPr>
        <p:spPr>
          <a:xfrm>
            <a:off x="7053398" y="1787477"/>
            <a:ext cx="4503413" cy="646331"/>
          </a:xfrm>
          <a:prstGeom prst="rect">
            <a:avLst/>
          </a:prstGeom>
          <a:noFill/>
        </p:spPr>
        <p:txBody>
          <a:bodyPr wrap="square" rtlCol="1">
            <a:spAutoFit/>
          </a:bodyPr>
          <a:lstStyle/>
          <a:p>
            <a:pPr algn="r" rtl="1"/>
            <a:r>
              <a:rPr lang="he-IL" dirty="0"/>
              <a:t>אחראי בהתאם לכניסותיו הן על </a:t>
            </a:r>
            <a:r>
              <a:rPr kumimoji="0" lang="he-IL" sz="1800" i="0" u="none" strike="noStrike" kern="1200" cap="none" spc="0" normalizeH="0" baseline="0" noProof="0" dirty="0">
                <a:ln>
                  <a:noFill/>
                </a:ln>
                <a:effectLst/>
                <a:uLnTx/>
                <a:uFillTx/>
                <a:latin typeface="Calibri" panose="020F0502020204030204"/>
                <a:ea typeface="+mn-ea"/>
                <a:cs typeface="Arial" panose="020B0604020202020204" pitchFamily="34" charset="0"/>
              </a:rPr>
              <a:t>על תנועה והן על תצוגה של הכדור</a:t>
            </a:r>
            <a:endParaRPr lang="he-IL" dirty="0">
              <a:highlight>
                <a:srgbClr val="FFFF00"/>
              </a:highlight>
            </a:endParaRPr>
          </a:p>
        </p:txBody>
      </p:sp>
      <p:pic>
        <p:nvPicPr>
          <p:cNvPr id="76" name="תמונה 75" descr="תמונה שמכילה לבן, שחור, חרסינה&#10;&#10;התיאור נוצר באופן אוטומטי">
            <a:extLst>
              <a:ext uri="{FF2B5EF4-FFF2-40B4-BE49-F238E27FC236}">
                <a16:creationId xmlns:a16="http://schemas.microsoft.com/office/drawing/2014/main" id="{596E22BF-9645-43BD-279D-65F790694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6810" y="2412704"/>
            <a:ext cx="400903" cy="396569"/>
          </a:xfrm>
          <a:prstGeom prst="rect">
            <a:avLst/>
          </a:prstGeom>
        </p:spPr>
      </p:pic>
      <p:sp>
        <p:nvSpPr>
          <p:cNvPr id="78" name="תיבת טקסט 77">
            <a:extLst>
              <a:ext uri="{FF2B5EF4-FFF2-40B4-BE49-F238E27FC236}">
                <a16:creationId xmlns:a16="http://schemas.microsoft.com/office/drawing/2014/main" id="{04BAADD1-EAA3-6194-731A-BF5D7A47BACE}"/>
              </a:ext>
            </a:extLst>
          </p:cNvPr>
          <p:cNvSpPr txBox="1"/>
          <p:nvPr/>
        </p:nvSpPr>
        <p:spPr>
          <a:xfrm>
            <a:off x="7063438" y="2440060"/>
            <a:ext cx="4503413" cy="646331"/>
          </a:xfrm>
          <a:prstGeom prst="rect">
            <a:avLst/>
          </a:prstGeom>
          <a:noFill/>
        </p:spPr>
        <p:txBody>
          <a:bodyPr wrap="square" rtlCol="1">
            <a:spAutoFit/>
          </a:bodyPr>
          <a:lstStyle/>
          <a:p>
            <a:pPr algn="r" rtl="1"/>
            <a:r>
              <a:rPr lang="he-IL" dirty="0">
                <a:solidFill>
                  <a:srgbClr val="00B050"/>
                </a:solidFill>
              </a:rPr>
              <a:t>תנועה של הכדור תוך כדי חישוב המהירות בכל פריים בהתחשב בתאוצה ובחיכוך</a:t>
            </a:r>
          </a:p>
        </p:txBody>
      </p:sp>
      <p:pic>
        <p:nvPicPr>
          <p:cNvPr id="80" name="תמונה 79" descr="תמונה שמכילה לבן, שחור, חרסינה&#10;&#10;התיאור נוצר באופן אוטומטי">
            <a:extLst>
              <a:ext uri="{FF2B5EF4-FFF2-40B4-BE49-F238E27FC236}">
                <a16:creationId xmlns:a16="http://schemas.microsoft.com/office/drawing/2014/main" id="{3CF380B3-3C82-7A05-652D-5BBE583C0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6687" y="3086391"/>
            <a:ext cx="400903" cy="396569"/>
          </a:xfrm>
          <a:prstGeom prst="rect">
            <a:avLst/>
          </a:prstGeom>
        </p:spPr>
      </p:pic>
      <p:sp>
        <p:nvSpPr>
          <p:cNvPr id="82" name="תיבת טקסט 81">
            <a:extLst>
              <a:ext uri="{FF2B5EF4-FFF2-40B4-BE49-F238E27FC236}">
                <a16:creationId xmlns:a16="http://schemas.microsoft.com/office/drawing/2014/main" id="{F98301AC-FC9F-AC7C-4A65-A2418F199694}"/>
              </a:ext>
            </a:extLst>
          </p:cNvPr>
          <p:cNvSpPr txBox="1"/>
          <p:nvPr/>
        </p:nvSpPr>
        <p:spPr>
          <a:xfrm>
            <a:off x="6653718" y="3062320"/>
            <a:ext cx="4923972" cy="646331"/>
          </a:xfrm>
          <a:prstGeom prst="rect">
            <a:avLst/>
          </a:prstGeom>
          <a:noFill/>
        </p:spPr>
        <p:txBody>
          <a:bodyPr wrap="square" rtlCol="1">
            <a:spAutoFit/>
          </a:bodyPr>
          <a:lstStyle/>
          <a:p>
            <a:pPr algn="r" rtl="1"/>
            <a:r>
              <a:rPr lang="he-IL" dirty="0">
                <a:solidFill>
                  <a:schemeClr val="accent1">
                    <a:lumMod val="50000"/>
                  </a:schemeClr>
                </a:solidFill>
              </a:rPr>
              <a:t>לחיצה על מקש </a:t>
            </a:r>
            <a:r>
              <a:rPr lang="he-IL" dirty="0"/>
              <a:t>ה-</a:t>
            </a:r>
            <a:r>
              <a:rPr lang="en-US" dirty="0"/>
              <a:t>Enter</a:t>
            </a:r>
            <a:r>
              <a:rPr lang="he-IL" dirty="0"/>
              <a:t> ממקמת את הכדור רנדומלית ליד אחד השחקנים</a:t>
            </a:r>
            <a:r>
              <a:rPr lang="he-IL" dirty="0">
                <a:solidFill>
                  <a:schemeClr val="accent1">
                    <a:lumMod val="50000"/>
                  </a:schemeClr>
                </a:solidFill>
              </a:rPr>
              <a:t> </a:t>
            </a:r>
          </a:p>
        </p:txBody>
      </p:sp>
      <p:pic>
        <p:nvPicPr>
          <p:cNvPr id="86" name="תמונה 85" descr="תמונה שמכילה לבן, שחור, חרסינה&#10;&#10;התיאור נוצר באופן אוטומטי">
            <a:extLst>
              <a:ext uri="{FF2B5EF4-FFF2-40B4-BE49-F238E27FC236}">
                <a16:creationId xmlns:a16="http://schemas.microsoft.com/office/drawing/2014/main" id="{E67AD411-1F03-67F7-E94C-3B0CFEAF1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6917" y="3850825"/>
            <a:ext cx="400903" cy="396569"/>
          </a:xfrm>
          <a:prstGeom prst="rect">
            <a:avLst/>
          </a:prstGeom>
        </p:spPr>
      </p:pic>
      <p:sp>
        <p:nvSpPr>
          <p:cNvPr id="88" name="תיבת טקסט 87">
            <a:extLst>
              <a:ext uri="{FF2B5EF4-FFF2-40B4-BE49-F238E27FC236}">
                <a16:creationId xmlns:a16="http://schemas.microsoft.com/office/drawing/2014/main" id="{1D6697F5-B585-D67C-A687-50200205C3B0}"/>
              </a:ext>
            </a:extLst>
          </p:cNvPr>
          <p:cNvSpPr txBox="1"/>
          <p:nvPr/>
        </p:nvSpPr>
        <p:spPr>
          <a:xfrm>
            <a:off x="6729500" y="6383462"/>
            <a:ext cx="4923972" cy="369332"/>
          </a:xfrm>
          <a:prstGeom prst="rect">
            <a:avLst/>
          </a:prstGeom>
          <a:noFill/>
        </p:spPr>
        <p:txBody>
          <a:bodyPr wrap="square" rtlCol="1">
            <a:spAutoFit/>
          </a:bodyPr>
          <a:lstStyle/>
          <a:p>
            <a:pPr algn="r" rtl="1"/>
            <a:r>
              <a:rPr lang="he-IL" dirty="0">
                <a:solidFill>
                  <a:srgbClr val="009900"/>
                </a:solidFill>
              </a:rPr>
              <a:t>לאחר שהשחקן פוגע בכדור, עוצמת הבעיטה מתאפסת </a:t>
            </a:r>
          </a:p>
        </p:txBody>
      </p:sp>
      <p:pic>
        <p:nvPicPr>
          <p:cNvPr id="92" name="תמונה 91" descr="תמונה שמכילה לבן, שחור, חרסינה&#10;&#10;התיאור נוצר באופן אוטומטי">
            <a:extLst>
              <a:ext uri="{FF2B5EF4-FFF2-40B4-BE49-F238E27FC236}">
                <a16:creationId xmlns:a16="http://schemas.microsoft.com/office/drawing/2014/main" id="{EB9F7CBE-33AA-CE17-CC74-3861F6DAA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6686" y="4476801"/>
            <a:ext cx="400903" cy="396569"/>
          </a:xfrm>
          <a:prstGeom prst="rect">
            <a:avLst/>
          </a:prstGeom>
        </p:spPr>
      </p:pic>
      <p:sp>
        <p:nvSpPr>
          <p:cNvPr id="96" name="תיבת טקסט 95">
            <a:extLst>
              <a:ext uri="{FF2B5EF4-FFF2-40B4-BE49-F238E27FC236}">
                <a16:creationId xmlns:a16="http://schemas.microsoft.com/office/drawing/2014/main" id="{82C2EAFF-98D6-B5F1-693B-0FCD68F625D1}"/>
              </a:ext>
            </a:extLst>
          </p:cNvPr>
          <p:cNvSpPr txBox="1"/>
          <p:nvPr/>
        </p:nvSpPr>
        <p:spPr>
          <a:xfrm>
            <a:off x="6374296" y="4429825"/>
            <a:ext cx="5190503" cy="2031325"/>
          </a:xfrm>
          <a:prstGeom prst="rect">
            <a:avLst/>
          </a:prstGeom>
          <a:noFill/>
        </p:spPr>
        <p:txBody>
          <a:bodyPr wrap="square" rtlCol="1">
            <a:spAutoFit/>
          </a:bodyPr>
          <a:lstStyle/>
          <a:p>
            <a:pPr algn="r" rtl="1"/>
            <a:r>
              <a:rPr lang="he-IL" dirty="0"/>
              <a:t>היציאות הקשורות לעוצמת המכה נועדו לתאר את ההשפעה על עוצמת הבעיטה בהתחשבות במשך הלחיצה על המקשים כך שבלחיצה ממשוכת על 4 או 6 (ימינה/שמאלה) הכדור צובר מהירות שעולה באופן לינארי עם הזמן ולאחר עזיבת המקש עוצמת הבעיטה יורדת באופן לינארי בזמן (במוד טורבו זה קורה אף באופן מהיר יותר) באופן דומה אצל היריב רק באופן רנדומלי</a:t>
            </a:r>
          </a:p>
        </p:txBody>
      </p:sp>
      <p:sp>
        <p:nvSpPr>
          <p:cNvPr id="2" name="מלבן: פינות מעוגלות 42">
            <a:extLst>
              <a:ext uri="{FF2B5EF4-FFF2-40B4-BE49-F238E27FC236}">
                <a16:creationId xmlns:a16="http://schemas.microsoft.com/office/drawing/2014/main" id="{B2C64023-4417-9F48-7CC0-D8F72D21AFB0}"/>
              </a:ext>
            </a:extLst>
          </p:cNvPr>
          <p:cNvSpPr/>
          <p:nvPr/>
        </p:nvSpPr>
        <p:spPr>
          <a:xfrm>
            <a:off x="2929938" y="1729876"/>
            <a:ext cx="1843526" cy="436125"/>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t>BallDR</a:t>
            </a:r>
            <a:endParaRPr lang="he-IL" dirty="0"/>
          </a:p>
        </p:txBody>
      </p:sp>
      <p:sp>
        <p:nvSpPr>
          <p:cNvPr id="3" name="מלבן: פינות מעוגלות 28">
            <a:extLst>
              <a:ext uri="{FF2B5EF4-FFF2-40B4-BE49-F238E27FC236}">
                <a16:creationId xmlns:a16="http://schemas.microsoft.com/office/drawing/2014/main" id="{54BC68E2-975E-A933-ED87-C420AFE68CA9}"/>
              </a:ext>
            </a:extLst>
          </p:cNvPr>
          <p:cNvSpPr/>
          <p:nvPr/>
        </p:nvSpPr>
        <p:spPr>
          <a:xfrm>
            <a:off x="308490" y="2569515"/>
            <a:ext cx="2301822" cy="473367"/>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t>Pixel X/Y</a:t>
            </a:r>
            <a:endParaRPr lang="he-IL" dirty="0"/>
          </a:p>
        </p:txBody>
      </p:sp>
      <p:sp>
        <p:nvSpPr>
          <p:cNvPr id="4" name="מלבן: פינות מעוגלות 50">
            <a:extLst>
              <a:ext uri="{FF2B5EF4-FFF2-40B4-BE49-F238E27FC236}">
                <a16:creationId xmlns:a16="http://schemas.microsoft.com/office/drawing/2014/main" id="{51D1515A-96E2-D2E9-313B-97BEE375DA93}"/>
              </a:ext>
            </a:extLst>
          </p:cNvPr>
          <p:cNvSpPr/>
          <p:nvPr/>
        </p:nvSpPr>
        <p:spPr>
          <a:xfrm>
            <a:off x="308489" y="5445488"/>
            <a:ext cx="2325584" cy="523895"/>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marL="0" algn="ctr" defTabSz="914400" rtl="0" eaLnBrk="1" latinLnBrk="0" hangingPunct="1"/>
            <a:r>
              <a:rPr lang="en-US" dirty="0" err="1"/>
              <a:t>GamerUpdateGoal</a:t>
            </a:r>
            <a:endParaRPr lang="he-IL" dirty="0"/>
          </a:p>
        </p:txBody>
      </p:sp>
      <p:sp>
        <p:nvSpPr>
          <p:cNvPr id="5" name="מלבן: פינות מעוגלות 50">
            <a:extLst>
              <a:ext uri="{FF2B5EF4-FFF2-40B4-BE49-F238E27FC236}">
                <a16:creationId xmlns:a16="http://schemas.microsoft.com/office/drawing/2014/main" id="{A9DBAA13-42A1-B589-1E4D-340C315FBAD4}"/>
              </a:ext>
            </a:extLst>
          </p:cNvPr>
          <p:cNvSpPr/>
          <p:nvPr/>
        </p:nvSpPr>
        <p:spPr>
          <a:xfrm>
            <a:off x="308490" y="6021885"/>
            <a:ext cx="2301822" cy="493554"/>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marL="0" algn="ctr" defTabSz="914400" rtl="0" eaLnBrk="1" latinLnBrk="0" hangingPunct="1"/>
            <a:r>
              <a:rPr lang="en-US" dirty="0" err="1"/>
              <a:t>RivalUpdateGoal</a:t>
            </a:r>
            <a:endParaRPr lang="he-IL" dirty="0"/>
          </a:p>
        </p:txBody>
      </p:sp>
      <p:pic>
        <p:nvPicPr>
          <p:cNvPr id="9" name="תמונה 8" descr="תמונה שמכילה לבן, שחור, חרסינה&#10;&#10;התיאור נוצר באופן אוטומטי">
            <a:extLst>
              <a:ext uri="{FF2B5EF4-FFF2-40B4-BE49-F238E27FC236}">
                <a16:creationId xmlns:a16="http://schemas.microsoft.com/office/drawing/2014/main" id="{6AB8ADBE-7582-9C71-4180-82298EA2D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3058" y="6342613"/>
            <a:ext cx="400903" cy="396569"/>
          </a:xfrm>
          <a:prstGeom prst="rect">
            <a:avLst/>
          </a:prstGeom>
        </p:spPr>
      </p:pic>
      <p:sp>
        <p:nvSpPr>
          <p:cNvPr id="10" name="תיבת טקסט 9">
            <a:extLst>
              <a:ext uri="{FF2B5EF4-FFF2-40B4-BE49-F238E27FC236}">
                <a16:creationId xmlns:a16="http://schemas.microsoft.com/office/drawing/2014/main" id="{308DBCF0-FBEE-B100-79FB-0A786FB993F0}"/>
              </a:ext>
            </a:extLst>
          </p:cNvPr>
          <p:cNvSpPr txBox="1"/>
          <p:nvPr/>
        </p:nvSpPr>
        <p:spPr>
          <a:xfrm>
            <a:off x="6632838" y="3758551"/>
            <a:ext cx="4923972" cy="646331"/>
          </a:xfrm>
          <a:prstGeom prst="rect">
            <a:avLst/>
          </a:prstGeom>
          <a:noFill/>
        </p:spPr>
        <p:txBody>
          <a:bodyPr wrap="square" rtlCol="1">
            <a:spAutoFit/>
          </a:bodyPr>
          <a:lstStyle/>
          <a:p>
            <a:pPr algn="r" rtl="1"/>
            <a:r>
              <a:rPr lang="he-IL" dirty="0">
                <a:solidFill>
                  <a:srgbClr val="009900"/>
                </a:solidFill>
              </a:rPr>
              <a:t>היציאה העיקרית הינן הנוגעות לציור הכדור ולבקשה לציור הכדור על המסך </a:t>
            </a:r>
          </a:p>
        </p:txBody>
      </p:sp>
    </p:spTree>
    <p:extLst>
      <p:ext uri="{BB962C8B-B14F-4D97-AF65-F5344CB8AC3E}">
        <p14:creationId xmlns:p14="http://schemas.microsoft.com/office/powerpoint/2010/main" val="218653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6E4B037D-44F3-0289-590A-31B2B4393C0F}"/>
              </a:ext>
            </a:extLst>
          </p:cNvPr>
          <p:cNvSpPr txBox="1"/>
          <p:nvPr/>
        </p:nvSpPr>
        <p:spPr>
          <a:xfrm>
            <a:off x="2922451" y="484257"/>
            <a:ext cx="6953387" cy="707886"/>
          </a:xfrm>
          <a:prstGeom prst="rect">
            <a:avLst/>
          </a:prstGeom>
          <a:noFill/>
          <a:ln>
            <a:solidFill>
              <a:schemeClr val="tx1"/>
            </a:solidFill>
          </a:ln>
        </p:spPr>
        <p:txBody>
          <a:bodyPr wrap="square">
            <a:spAutoFit/>
          </a:bodyPr>
          <a:lstStyle/>
          <a:p>
            <a:pPr algn="ctr"/>
            <a:r>
              <a:rPr lang="he-IL" sz="4000" dirty="0">
                <a:ln w="0"/>
                <a:effectLst>
                  <a:outerShdw blurRad="38100" dist="19050" dir="2700000" algn="tl" rotWithShape="0">
                    <a:schemeClr val="dk1">
                      <a:alpha val="40000"/>
                    </a:schemeClr>
                  </a:outerShdw>
                </a:effectLst>
              </a:rPr>
              <a:t>תיאור מודול שני- מכונת המצבים</a:t>
            </a:r>
          </a:p>
        </p:txBody>
      </p:sp>
      <p:pic>
        <p:nvPicPr>
          <p:cNvPr id="4" name="תמונה 3">
            <a:extLst>
              <a:ext uri="{FF2B5EF4-FFF2-40B4-BE49-F238E27FC236}">
                <a16:creationId xmlns:a16="http://schemas.microsoft.com/office/drawing/2014/main" id="{DF6DA471-6ED0-6A98-1CFA-FA15D228D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36" y="1459350"/>
            <a:ext cx="10788928" cy="4725550"/>
          </a:xfrm>
          <a:prstGeom prst="rect">
            <a:avLst/>
          </a:prstGeom>
        </p:spPr>
      </p:pic>
    </p:spTree>
    <p:extLst>
      <p:ext uri="{BB962C8B-B14F-4D97-AF65-F5344CB8AC3E}">
        <p14:creationId xmlns:p14="http://schemas.microsoft.com/office/powerpoint/2010/main" val="414262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BA85B37-5A61-4881-440D-AD37E1439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2" y="842496"/>
            <a:ext cx="6515239" cy="5223418"/>
          </a:xfrm>
          <a:prstGeom prst="rect">
            <a:avLst/>
          </a:prstGeom>
          <a:noFill/>
          <a:extLst>
            <a:ext uri="{909E8E84-426E-40DD-AFC4-6F175D3DCCD1}">
              <a14:hiddenFill xmlns:a14="http://schemas.microsoft.com/office/drawing/2010/main">
                <a:solidFill>
                  <a:srgbClr val="FFFFFF"/>
                </a:solidFill>
              </a14:hiddenFill>
            </a:ext>
          </a:extLst>
        </p:spPr>
      </p:pic>
      <p:sp>
        <p:nvSpPr>
          <p:cNvPr id="4" name="מלבן 3">
            <a:extLst>
              <a:ext uri="{FF2B5EF4-FFF2-40B4-BE49-F238E27FC236}">
                <a16:creationId xmlns:a16="http://schemas.microsoft.com/office/drawing/2014/main" id="{9B40C96F-AF41-727B-33AD-7E6FBE04AB65}"/>
              </a:ext>
            </a:extLst>
          </p:cNvPr>
          <p:cNvSpPr/>
          <p:nvPr/>
        </p:nvSpPr>
        <p:spPr>
          <a:xfrm>
            <a:off x="7198938" y="268969"/>
            <a:ext cx="4460708" cy="175432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a:solidFill>
                  <a:srgbClr val="FF0000"/>
                </a:solidFill>
              </a:rPr>
              <a:t>State_machine</a:t>
            </a:r>
            <a:br>
              <a:rPr lang="en-US" sz="5400" b="1" dirty="0">
                <a:ln/>
                <a:solidFill>
                  <a:srgbClr val="FF0000"/>
                </a:solidFill>
              </a:rPr>
            </a:br>
            <a:r>
              <a:rPr lang="en-US" sz="5400" b="1" dirty="0">
                <a:ln/>
                <a:solidFill>
                  <a:srgbClr val="FF0000"/>
                </a:solidFill>
              </a:rPr>
              <a:t> </a:t>
            </a:r>
            <a:r>
              <a:rPr lang="en-US" sz="5400" b="1" dirty="0" err="1">
                <a:ln/>
                <a:solidFill>
                  <a:srgbClr val="FF0000"/>
                </a:solidFill>
              </a:rPr>
              <a:t>moudle</a:t>
            </a:r>
            <a:endParaRPr lang="he-IL" sz="5400" b="1" dirty="0">
              <a:ln/>
              <a:solidFill>
                <a:srgbClr val="FF0000"/>
              </a:solidFill>
            </a:endParaRPr>
          </a:p>
        </p:txBody>
      </p:sp>
      <p:sp>
        <p:nvSpPr>
          <p:cNvPr id="5" name="תיבת טקסט 4">
            <a:extLst>
              <a:ext uri="{FF2B5EF4-FFF2-40B4-BE49-F238E27FC236}">
                <a16:creationId xmlns:a16="http://schemas.microsoft.com/office/drawing/2014/main" id="{3000A58C-565B-BC4D-8F45-7779A8ABD985}"/>
              </a:ext>
            </a:extLst>
          </p:cNvPr>
          <p:cNvSpPr txBox="1"/>
          <p:nvPr/>
        </p:nvSpPr>
        <p:spPr>
          <a:xfrm>
            <a:off x="9003548" y="1919190"/>
            <a:ext cx="2360326" cy="400110"/>
          </a:xfrm>
          <a:prstGeom prst="rect">
            <a:avLst/>
          </a:prstGeom>
          <a:noFill/>
        </p:spPr>
        <p:txBody>
          <a:bodyPr wrap="square" rtlCol="1">
            <a:spAutoFit/>
          </a:bodyPr>
          <a:lstStyle/>
          <a:p>
            <a:pPr algn="r" rtl="1"/>
            <a:r>
              <a:rPr lang="he-IL" sz="2000" b="1" dirty="0"/>
              <a:t>מאפיינים מרכזיים:</a:t>
            </a:r>
          </a:p>
        </p:txBody>
      </p:sp>
      <p:sp>
        <p:nvSpPr>
          <p:cNvPr id="12" name="תיבת טקסט 11">
            <a:extLst>
              <a:ext uri="{FF2B5EF4-FFF2-40B4-BE49-F238E27FC236}">
                <a16:creationId xmlns:a16="http://schemas.microsoft.com/office/drawing/2014/main" id="{9577CBB5-8258-5178-92A3-AB6F7EC82358}"/>
              </a:ext>
            </a:extLst>
          </p:cNvPr>
          <p:cNvSpPr txBox="1"/>
          <p:nvPr/>
        </p:nvSpPr>
        <p:spPr>
          <a:xfrm>
            <a:off x="727993" y="870565"/>
            <a:ext cx="1665033" cy="369332"/>
          </a:xfrm>
          <a:prstGeom prst="rect">
            <a:avLst/>
          </a:prstGeom>
          <a:noFill/>
        </p:spPr>
        <p:txBody>
          <a:bodyPr wrap="square" rtlCol="1">
            <a:spAutoFit/>
          </a:bodyPr>
          <a:lstStyle/>
          <a:p>
            <a:pPr algn="ctr" rtl="1"/>
            <a:r>
              <a:rPr lang="he-IL" b="1" dirty="0">
                <a:solidFill>
                  <a:schemeClr val="bg1"/>
                </a:solidFill>
              </a:rPr>
              <a:t>כניסות עיקריות </a:t>
            </a:r>
          </a:p>
        </p:txBody>
      </p:sp>
      <p:sp>
        <p:nvSpPr>
          <p:cNvPr id="14" name="תיבת טקסט 13">
            <a:extLst>
              <a:ext uri="{FF2B5EF4-FFF2-40B4-BE49-F238E27FC236}">
                <a16:creationId xmlns:a16="http://schemas.microsoft.com/office/drawing/2014/main" id="{CB16F6FD-63C8-11B4-5AA5-4C7D038D3B22}"/>
              </a:ext>
            </a:extLst>
          </p:cNvPr>
          <p:cNvSpPr txBox="1"/>
          <p:nvPr/>
        </p:nvSpPr>
        <p:spPr>
          <a:xfrm>
            <a:off x="3860184" y="888440"/>
            <a:ext cx="1779264" cy="369332"/>
          </a:xfrm>
          <a:prstGeom prst="rect">
            <a:avLst/>
          </a:prstGeom>
          <a:noFill/>
        </p:spPr>
        <p:txBody>
          <a:bodyPr wrap="square" rtlCol="1">
            <a:spAutoFit/>
          </a:bodyPr>
          <a:lstStyle/>
          <a:p>
            <a:pPr algn="ctr" rtl="1"/>
            <a:r>
              <a:rPr lang="he-IL" b="1" dirty="0">
                <a:solidFill>
                  <a:schemeClr val="bg1"/>
                </a:solidFill>
              </a:rPr>
              <a:t>יציאות עיקריות </a:t>
            </a:r>
          </a:p>
        </p:txBody>
      </p:sp>
      <p:sp>
        <p:nvSpPr>
          <p:cNvPr id="16" name="מלבן: פינות מעוגלות 15">
            <a:extLst>
              <a:ext uri="{FF2B5EF4-FFF2-40B4-BE49-F238E27FC236}">
                <a16:creationId xmlns:a16="http://schemas.microsoft.com/office/drawing/2014/main" id="{86527232-2675-E8BC-C05F-EB44368A9F15}"/>
              </a:ext>
            </a:extLst>
          </p:cNvPr>
          <p:cNvSpPr/>
          <p:nvPr/>
        </p:nvSpPr>
        <p:spPr>
          <a:xfrm>
            <a:off x="603847" y="2608417"/>
            <a:ext cx="1913327" cy="668580"/>
          </a:xfrm>
          <a:prstGeom prst="roundRect">
            <a:avLst/>
          </a:prstGeom>
          <a:solidFill>
            <a:srgbClr val="802F30"/>
          </a:solidFill>
          <a:ln>
            <a:solidFill>
              <a:schemeClr val="bg1"/>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solidFill>
                  <a:schemeClr val="bg1"/>
                </a:solidFill>
              </a:rPr>
              <a:t>CountL</a:t>
            </a:r>
            <a:r>
              <a:rPr lang="en-US" dirty="0">
                <a:solidFill>
                  <a:schemeClr val="bg1"/>
                </a:solidFill>
              </a:rPr>
              <a:t>/</a:t>
            </a:r>
            <a:r>
              <a:rPr lang="en-US" dirty="0" err="1">
                <a:solidFill>
                  <a:schemeClr val="bg1"/>
                </a:solidFill>
              </a:rPr>
              <a:t>countH</a:t>
            </a:r>
            <a:endParaRPr lang="he-IL" dirty="0">
              <a:solidFill>
                <a:schemeClr val="bg1"/>
              </a:solidFill>
            </a:endParaRPr>
          </a:p>
        </p:txBody>
      </p:sp>
      <p:sp>
        <p:nvSpPr>
          <p:cNvPr id="34" name="מלבן: פינות מעוגלות 33">
            <a:extLst>
              <a:ext uri="{FF2B5EF4-FFF2-40B4-BE49-F238E27FC236}">
                <a16:creationId xmlns:a16="http://schemas.microsoft.com/office/drawing/2014/main" id="{673AB048-8C1D-9736-F372-8470201465E6}"/>
              </a:ext>
            </a:extLst>
          </p:cNvPr>
          <p:cNvSpPr/>
          <p:nvPr/>
        </p:nvSpPr>
        <p:spPr>
          <a:xfrm>
            <a:off x="603847" y="1573915"/>
            <a:ext cx="2126137" cy="597160"/>
          </a:xfrm>
          <a:prstGeom prst="roundRect">
            <a:avLst/>
          </a:prstGeom>
          <a:solidFill>
            <a:srgbClr val="802F30"/>
          </a:solidFill>
          <a:ln>
            <a:solidFill>
              <a:schemeClr val="bg1"/>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solidFill>
                  <a:schemeClr val="bg1"/>
                </a:solidFill>
              </a:rPr>
              <a:t>Gamer_score</a:t>
            </a:r>
            <a:r>
              <a:rPr lang="en-US" dirty="0">
                <a:solidFill>
                  <a:schemeClr val="bg1"/>
                </a:solidFill>
              </a:rPr>
              <a:t>/</a:t>
            </a:r>
            <a:r>
              <a:rPr lang="en-US" dirty="0" err="1">
                <a:solidFill>
                  <a:schemeClr val="bg1"/>
                </a:solidFill>
              </a:rPr>
              <a:t>rival_score</a:t>
            </a:r>
            <a:endParaRPr lang="he-IL" dirty="0">
              <a:solidFill>
                <a:schemeClr val="bg1"/>
              </a:solidFill>
            </a:endParaRPr>
          </a:p>
        </p:txBody>
      </p:sp>
      <p:sp>
        <p:nvSpPr>
          <p:cNvPr id="64" name="מלבן: פינות מעוגלות 63">
            <a:extLst>
              <a:ext uri="{FF2B5EF4-FFF2-40B4-BE49-F238E27FC236}">
                <a16:creationId xmlns:a16="http://schemas.microsoft.com/office/drawing/2014/main" id="{B5AC4D40-997D-BB20-BDD9-F50158185C81}"/>
              </a:ext>
            </a:extLst>
          </p:cNvPr>
          <p:cNvSpPr/>
          <p:nvPr/>
        </p:nvSpPr>
        <p:spPr>
          <a:xfrm>
            <a:off x="2891258" y="2224486"/>
            <a:ext cx="3327928" cy="839445"/>
          </a:xfrm>
          <a:prstGeom prst="roundRect">
            <a:avLst/>
          </a:prstGeom>
          <a:solidFill>
            <a:schemeClr val="bg1">
              <a:lumMod val="5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bg1"/>
                </a:solidFill>
              </a:rPr>
              <a:t>Reset timer/</a:t>
            </a:r>
            <a:r>
              <a:rPr lang="en-US" dirty="0" err="1">
                <a:solidFill>
                  <a:schemeClr val="bg1"/>
                </a:solidFill>
              </a:rPr>
              <a:t>gamer_score</a:t>
            </a:r>
            <a:r>
              <a:rPr lang="en-US" dirty="0">
                <a:solidFill>
                  <a:schemeClr val="bg1"/>
                </a:solidFill>
              </a:rPr>
              <a:t>/</a:t>
            </a:r>
            <a:r>
              <a:rPr lang="en-US" dirty="0" err="1">
                <a:solidFill>
                  <a:schemeClr val="bg1"/>
                </a:solidFill>
              </a:rPr>
              <a:t>rival_score</a:t>
            </a:r>
            <a:endParaRPr lang="he-IL" dirty="0">
              <a:solidFill>
                <a:schemeClr val="bg1"/>
              </a:solidFill>
            </a:endParaRPr>
          </a:p>
        </p:txBody>
      </p:sp>
      <p:sp>
        <p:nvSpPr>
          <p:cNvPr id="66" name="מלבן: פינות מעוגלות 65">
            <a:extLst>
              <a:ext uri="{FF2B5EF4-FFF2-40B4-BE49-F238E27FC236}">
                <a16:creationId xmlns:a16="http://schemas.microsoft.com/office/drawing/2014/main" id="{B69C2F3E-2637-29EA-CFDD-31C3CC6C9296}"/>
              </a:ext>
            </a:extLst>
          </p:cNvPr>
          <p:cNvSpPr/>
          <p:nvPr/>
        </p:nvSpPr>
        <p:spPr>
          <a:xfrm>
            <a:off x="603847" y="3700691"/>
            <a:ext cx="1913327" cy="668580"/>
          </a:xfrm>
          <a:prstGeom prst="roundRect">
            <a:avLst/>
          </a:prstGeom>
          <a:solidFill>
            <a:srgbClr val="802F30"/>
          </a:solidFill>
          <a:ln>
            <a:solidFill>
              <a:schemeClr val="bg1"/>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solidFill>
                  <a:schemeClr val="bg1"/>
                </a:solidFill>
              </a:rPr>
              <a:t>Gamer_goal</a:t>
            </a:r>
            <a:r>
              <a:rPr lang="en-US" dirty="0">
                <a:solidFill>
                  <a:schemeClr val="bg1"/>
                </a:solidFill>
              </a:rPr>
              <a:t>/</a:t>
            </a:r>
            <a:r>
              <a:rPr lang="en-US" dirty="0" err="1">
                <a:solidFill>
                  <a:schemeClr val="bg1"/>
                </a:solidFill>
              </a:rPr>
              <a:t>rival_goal</a:t>
            </a:r>
            <a:endParaRPr lang="he-IL" dirty="0">
              <a:solidFill>
                <a:schemeClr val="bg1"/>
              </a:solidFill>
            </a:endParaRPr>
          </a:p>
        </p:txBody>
      </p:sp>
      <p:sp>
        <p:nvSpPr>
          <p:cNvPr id="68" name="מלבן: פינות מעוגלות 67">
            <a:extLst>
              <a:ext uri="{FF2B5EF4-FFF2-40B4-BE49-F238E27FC236}">
                <a16:creationId xmlns:a16="http://schemas.microsoft.com/office/drawing/2014/main" id="{D6869D41-23FA-0C83-E6F3-C503F3395735}"/>
              </a:ext>
            </a:extLst>
          </p:cNvPr>
          <p:cNvSpPr/>
          <p:nvPr/>
        </p:nvSpPr>
        <p:spPr>
          <a:xfrm>
            <a:off x="603847" y="4684899"/>
            <a:ext cx="1913327" cy="597160"/>
          </a:xfrm>
          <a:prstGeom prst="roundRect">
            <a:avLst/>
          </a:prstGeom>
          <a:solidFill>
            <a:srgbClr val="802F30"/>
          </a:solidFill>
          <a:ln>
            <a:solidFill>
              <a:schemeClr val="bg1"/>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solidFill>
                  <a:schemeClr val="bg1"/>
                </a:solidFill>
              </a:rPr>
              <a:t>Start_of_game</a:t>
            </a:r>
            <a:endParaRPr lang="he-IL" dirty="0">
              <a:solidFill>
                <a:schemeClr val="bg1"/>
              </a:solidFill>
            </a:endParaRPr>
          </a:p>
        </p:txBody>
      </p:sp>
      <p:sp>
        <p:nvSpPr>
          <p:cNvPr id="70" name="מלבן: פינות מעוגלות 69">
            <a:extLst>
              <a:ext uri="{FF2B5EF4-FFF2-40B4-BE49-F238E27FC236}">
                <a16:creationId xmlns:a16="http://schemas.microsoft.com/office/drawing/2014/main" id="{C7AE2B29-A8AB-24D8-A9DE-1911F98E9EB4}"/>
              </a:ext>
            </a:extLst>
          </p:cNvPr>
          <p:cNvSpPr/>
          <p:nvPr/>
        </p:nvSpPr>
        <p:spPr>
          <a:xfrm>
            <a:off x="2814928" y="3242085"/>
            <a:ext cx="3404257" cy="839445"/>
          </a:xfrm>
          <a:prstGeom prst="roundRect">
            <a:avLst/>
          </a:prstGeom>
          <a:solidFill>
            <a:schemeClr val="bg1">
              <a:lumMod val="5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sz="1400" dirty="0">
                <a:solidFill>
                  <a:schemeClr val="bg1"/>
                </a:solidFill>
              </a:rPr>
              <a:t>END_OF_GAME/LEV_NUM/</a:t>
            </a:r>
            <a:r>
              <a:rPr lang="en-US" sz="1400" dirty="0" err="1">
                <a:solidFill>
                  <a:schemeClr val="bg1"/>
                </a:solidFill>
              </a:rPr>
              <a:t>Gamer_goal,rival_goak</a:t>
            </a:r>
            <a:endParaRPr lang="en-US" sz="1400" dirty="0">
              <a:solidFill>
                <a:schemeClr val="bg1"/>
              </a:solidFill>
            </a:endParaRPr>
          </a:p>
          <a:p>
            <a:pPr algn="ctr"/>
            <a:r>
              <a:rPr lang="en-US" sz="1400" dirty="0">
                <a:solidFill>
                  <a:schemeClr val="bg1"/>
                </a:solidFill>
              </a:rPr>
              <a:t>display</a:t>
            </a:r>
            <a:endParaRPr lang="he-IL" sz="1400" dirty="0">
              <a:solidFill>
                <a:schemeClr val="bg1"/>
              </a:solidFill>
            </a:endParaRPr>
          </a:p>
        </p:txBody>
      </p:sp>
      <p:sp>
        <p:nvSpPr>
          <p:cNvPr id="72" name="מלבן: פינות מעוגלות 71">
            <a:extLst>
              <a:ext uri="{FF2B5EF4-FFF2-40B4-BE49-F238E27FC236}">
                <a16:creationId xmlns:a16="http://schemas.microsoft.com/office/drawing/2014/main" id="{B763D99D-05B0-0CC4-02AE-C8E023C19019}"/>
              </a:ext>
            </a:extLst>
          </p:cNvPr>
          <p:cNvSpPr/>
          <p:nvPr/>
        </p:nvSpPr>
        <p:spPr>
          <a:xfrm>
            <a:off x="2814928" y="4314053"/>
            <a:ext cx="3404257" cy="839445"/>
          </a:xfrm>
          <a:prstGeom prst="roundRect">
            <a:avLst/>
          </a:prstGeom>
          <a:solidFill>
            <a:schemeClr val="bg1">
              <a:lumMod val="5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bg1"/>
                </a:solidFill>
              </a:rPr>
              <a:t>Sounds (</a:t>
            </a:r>
            <a:r>
              <a:rPr lang="en-US" dirty="0" err="1">
                <a:solidFill>
                  <a:schemeClr val="bg1"/>
                </a:solidFill>
              </a:rPr>
              <a:t>win,loss,gamer_goal,rival_goal</a:t>
            </a:r>
            <a:r>
              <a:rPr lang="en-US" dirty="0">
                <a:solidFill>
                  <a:schemeClr val="bg1"/>
                </a:solidFill>
              </a:rPr>
              <a:t>)</a:t>
            </a:r>
            <a:endParaRPr lang="he-IL" dirty="0">
              <a:solidFill>
                <a:schemeClr val="bg1"/>
              </a:solidFill>
            </a:endParaRPr>
          </a:p>
        </p:txBody>
      </p:sp>
      <p:pic>
        <p:nvPicPr>
          <p:cNvPr id="74" name="תמונה 73">
            <a:extLst>
              <a:ext uri="{FF2B5EF4-FFF2-40B4-BE49-F238E27FC236}">
                <a16:creationId xmlns:a16="http://schemas.microsoft.com/office/drawing/2014/main" id="{F07084D4-EA94-6D48-63DD-628B99A96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3167" y="2444547"/>
            <a:ext cx="375304" cy="370845"/>
          </a:xfrm>
          <a:prstGeom prst="rect">
            <a:avLst/>
          </a:prstGeom>
        </p:spPr>
      </p:pic>
      <p:pic>
        <p:nvPicPr>
          <p:cNvPr id="76" name="תמונה 75">
            <a:extLst>
              <a:ext uri="{FF2B5EF4-FFF2-40B4-BE49-F238E27FC236}">
                <a16:creationId xmlns:a16="http://schemas.microsoft.com/office/drawing/2014/main" id="{E47EA59B-5F0E-8AD6-9E04-FC83AA430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1210" y="4314054"/>
            <a:ext cx="377261" cy="370845"/>
          </a:xfrm>
          <a:prstGeom prst="rect">
            <a:avLst/>
          </a:prstGeom>
        </p:spPr>
      </p:pic>
      <p:sp>
        <p:nvSpPr>
          <p:cNvPr id="77" name="תיבת טקסט 76">
            <a:extLst>
              <a:ext uri="{FF2B5EF4-FFF2-40B4-BE49-F238E27FC236}">
                <a16:creationId xmlns:a16="http://schemas.microsoft.com/office/drawing/2014/main" id="{174AEBE6-9253-0825-9356-C2C25FA9593C}"/>
              </a:ext>
            </a:extLst>
          </p:cNvPr>
          <p:cNvSpPr txBox="1"/>
          <p:nvPr/>
        </p:nvSpPr>
        <p:spPr>
          <a:xfrm>
            <a:off x="6891025" y="2422847"/>
            <a:ext cx="4321834" cy="1815882"/>
          </a:xfrm>
          <a:prstGeom prst="rect">
            <a:avLst/>
          </a:prstGeom>
          <a:noFill/>
        </p:spPr>
        <p:txBody>
          <a:bodyPr wrap="square" rtlCol="1">
            <a:spAutoFit/>
          </a:bodyPr>
          <a:lstStyle/>
          <a:p>
            <a:r>
              <a:rPr lang="he-IL" sz="1600" b="1" dirty="0"/>
              <a:t>מכונת המצבים אחראית על המעבר בין כל שלבי ואופציות המשחק האפשריות, אחראית על איפוס  הנקודות בין רמות הקושי במשחק, על תחילת הרצת שעון המשחק היורד בעת לחיצה על תחילת המשחק. כלומר אחראי על זיהוי מצב המשחק והתקדמות לרמת הקושי הבאה או לחילופין למצב של תום המשחק. </a:t>
            </a:r>
            <a:endParaRPr lang="he-IL" sz="1600" b="1" dirty="0">
              <a:effectLst/>
              <a:ea typeface="Times New Roman" panose="02020603050405020304" pitchFamily="18" charset="0"/>
            </a:endParaRPr>
          </a:p>
        </p:txBody>
      </p:sp>
      <p:sp>
        <p:nvSpPr>
          <p:cNvPr id="15" name="תיבת טקסט 14">
            <a:extLst>
              <a:ext uri="{FF2B5EF4-FFF2-40B4-BE49-F238E27FC236}">
                <a16:creationId xmlns:a16="http://schemas.microsoft.com/office/drawing/2014/main" id="{EB32819B-F4AC-BC47-FF43-C7C47E43F6C6}"/>
              </a:ext>
            </a:extLst>
          </p:cNvPr>
          <p:cNvSpPr txBox="1"/>
          <p:nvPr/>
        </p:nvSpPr>
        <p:spPr>
          <a:xfrm>
            <a:off x="6891025" y="4282650"/>
            <a:ext cx="4321834" cy="584775"/>
          </a:xfrm>
          <a:prstGeom prst="rect">
            <a:avLst/>
          </a:prstGeom>
          <a:noFill/>
        </p:spPr>
        <p:txBody>
          <a:bodyPr wrap="square" rtlCol="1">
            <a:spAutoFit/>
          </a:bodyPr>
          <a:lstStyle/>
          <a:p>
            <a:r>
              <a:rPr lang="he-IL" sz="1600" b="1" dirty="0"/>
              <a:t>אחראי גם על הוצאת אותות המעידים על ניצחון, הפסד, שער היריב ועל שער השחקן.</a:t>
            </a:r>
          </a:p>
        </p:txBody>
      </p:sp>
      <p:sp>
        <p:nvSpPr>
          <p:cNvPr id="6" name="מלבן: פינות מעוגלות 63">
            <a:extLst>
              <a:ext uri="{FF2B5EF4-FFF2-40B4-BE49-F238E27FC236}">
                <a16:creationId xmlns:a16="http://schemas.microsoft.com/office/drawing/2014/main" id="{E67508C1-E276-045A-1E0B-10C55CEC80B5}"/>
              </a:ext>
            </a:extLst>
          </p:cNvPr>
          <p:cNvSpPr/>
          <p:nvPr/>
        </p:nvSpPr>
        <p:spPr>
          <a:xfrm>
            <a:off x="2891258" y="1452079"/>
            <a:ext cx="3327927" cy="539884"/>
          </a:xfrm>
          <a:prstGeom prst="roundRect">
            <a:avLst/>
          </a:prstGeom>
          <a:solidFill>
            <a:schemeClr val="bg1">
              <a:lumMod val="5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solidFill>
                  <a:schemeClr val="bg1"/>
                </a:solidFill>
              </a:rPr>
              <a:t>Rival_speed</a:t>
            </a:r>
            <a:endParaRPr lang="he-IL" dirty="0">
              <a:solidFill>
                <a:schemeClr val="bg1"/>
              </a:solidFill>
            </a:endParaRPr>
          </a:p>
        </p:txBody>
      </p:sp>
    </p:spTree>
    <p:extLst>
      <p:ext uri="{BB962C8B-B14F-4D97-AF65-F5344CB8AC3E}">
        <p14:creationId xmlns:p14="http://schemas.microsoft.com/office/powerpoint/2010/main" val="70458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36507245-DDDC-5F0E-035B-D26B6D82E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 y="175514"/>
            <a:ext cx="6682486" cy="6682486"/>
          </a:xfrm>
          <a:prstGeom prst="rect">
            <a:avLst/>
          </a:prstGeom>
          <a:noFill/>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84A08268-744B-3ED5-3F3A-96BE420FD9A5}"/>
              </a:ext>
            </a:extLst>
          </p:cNvPr>
          <p:cNvSpPr txBox="1"/>
          <p:nvPr/>
        </p:nvSpPr>
        <p:spPr>
          <a:xfrm>
            <a:off x="6096000" y="1325563"/>
            <a:ext cx="5361263" cy="369332"/>
          </a:xfrm>
          <a:prstGeom prst="rect">
            <a:avLst/>
          </a:prstGeom>
          <a:noFill/>
        </p:spPr>
        <p:txBody>
          <a:bodyPr wrap="square" rtlCol="1">
            <a:spAutoFit/>
          </a:bodyPr>
          <a:lstStyle/>
          <a:p>
            <a:pPr algn="r"/>
            <a:r>
              <a:rPr lang="he-IL" dirty="0"/>
              <a:t>שני מוטות לכול שחקן: שוער ושלושה שחקנים על מוט אחד</a:t>
            </a:r>
          </a:p>
        </p:txBody>
      </p:sp>
      <p:sp>
        <p:nvSpPr>
          <p:cNvPr id="10" name="תיבת טקסט 9">
            <a:extLst>
              <a:ext uri="{FF2B5EF4-FFF2-40B4-BE49-F238E27FC236}">
                <a16:creationId xmlns:a16="http://schemas.microsoft.com/office/drawing/2014/main" id="{86435BE2-1854-81F3-330F-B23E551B0F7F}"/>
              </a:ext>
            </a:extLst>
          </p:cNvPr>
          <p:cNvSpPr txBox="1"/>
          <p:nvPr/>
        </p:nvSpPr>
        <p:spPr>
          <a:xfrm>
            <a:off x="1362188" y="1783134"/>
            <a:ext cx="10095076" cy="369332"/>
          </a:xfrm>
          <a:prstGeom prst="rect">
            <a:avLst/>
          </a:prstGeom>
          <a:noFill/>
        </p:spPr>
        <p:txBody>
          <a:bodyPr wrap="square" rtlCol="1">
            <a:spAutoFit/>
          </a:bodyPr>
          <a:lstStyle/>
          <a:p>
            <a:pPr algn="r"/>
            <a:r>
              <a:rPr lang="he-IL" dirty="0"/>
              <a:t>שחקן אוטומטי ליריב- רנדומלי במיקום ובסיבוב</a:t>
            </a:r>
          </a:p>
        </p:txBody>
      </p:sp>
      <p:sp>
        <p:nvSpPr>
          <p:cNvPr id="13" name="תיבת טקסט 12">
            <a:extLst>
              <a:ext uri="{FF2B5EF4-FFF2-40B4-BE49-F238E27FC236}">
                <a16:creationId xmlns:a16="http://schemas.microsoft.com/office/drawing/2014/main" id="{9E7EB6CD-2207-37C9-31C3-CD0E6FF3206F}"/>
              </a:ext>
            </a:extLst>
          </p:cNvPr>
          <p:cNvSpPr txBox="1"/>
          <p:nvPr/>
        </p:nvSpPr>
        <p:spPr>
          <a:xfrm>
            <a:off x="6395632" y="2235991"/>
            <a:ext cx="5024191" cy="861774"/>
          </a:xfrm>
          <a:prstGeom prst="rect">
            <a:avLst/>
          </a:prstGeom>
          <a:noFill/>
        </p:spPr>
        <p:txBody>
          <a:bodyPr wrap="square" rtlCol="1">
            <a:spAutoFit/>
          </a:bodyPr>
          <a:lstStyle/>
          <a:p>
            <a:pPr algn="r" rtl="1"/>
            <a:r>
              <a:rPr lang="he-IL" dirty="0"/>
              <a:t>על השחקנים להגיב ללחיצת מקש</a:t>
            </a:r>
          </a:p>
          <a:p>
            <a:pPr algn="r" rtl="1"/>
            <a:r>
              <a:rPr lang="he-IL" sz="1600" dirty="0"/>
              <a:t>-תנועה מעלה מטה</a:t>
            </a:r>
          </a:p>
          <a:p>
            <a:pPr algn="r" rtl="1"/>
            <a:r>
              <a:rPr lang="he-IL" sz="1600" dirty="0"/>
              <a:t>-תנועה סיבובית – עומד ושוכב</a:t>
            </a:r>
          </a:p>
        </p:txBody>
      </p:sp>
      <p:sp>
        <p:nvSpPr>
          <p:cNvPr id="14" name="תיבת טקסט 13">
            <a:extLst>
              <a:ext uri="{FF2B5EF4-FFF2-40B4-BE49-F238E27FC236}">
                <a16:creationId xmlns:a16="http://schemas.microsoft.com/office/drawing/2014/main" id="{CC01883F-9305-C4B6-4872-47B61B4E97FF}"/>
              </a:ext>
            </a:extLst>
          </p:cNvPr>
          <p:cNvSpPr txBox="1"/>
          <p:nvPr/>
        </p:nvSpPr>
        <p:spPr>
          <a:xfrm>
            <a:off x="6702406" y="3059668"/>
            <a:ext cx="4717417" cy="369332"/>
          </a:xfrm>
          <a:prstGeom prst="rect">
            <a:avLst/>
          </a:prstGeom>
          <a:noFill/>
        </p:spPr>
        <p:txBody>
          <a:bodyPr wrap="square" rtlCol="1">
            <a:spAutoFit/>
          </a:bodyPr>
          <a:lstStyle/>
          <a:p>
            <a:pPr algn="r" rtl="1"/>
            <a:r>
              <a:rPr lang="he-IL" dirty="0"/>
              <a:t>השחקנים צריכים להיות מסוגלים לגעת בכדור</a:t>
            </a:r>
          </a:p>
        </p:txBody>
      </p:sp>
      <p:sp>
        <p:nvSpPr>
          <p:cNvPr id="20" name="תיבת טקסט 19">
            <a:extLst>
              <a:ext uri="{FF2B5EF4-FFF2-40B4-BE49-F238E27FC236}">
                <a16:creationId xmlns:a16="http://schemas.microsoft.com/office/drawing/2014/main" id="{06219AD9-A240-98C5-BFE1-2611EDA96C2F}"/>
              </a:ext>
            </a:extLst>
          </p:cNvPr>
          <p:cNvSpPr txBox="1"/>
          <p:nvPr/>
        </p:nvSpPr>
        <p:spPr>
          <a:xfrm>
            <a:off x="4145206" y="3575460"/>
            <a:ext cx="7448365" cy="369332"/>
          </a:xfrm>
          <a:prstGeom prst="rect">
            <a:avLst/>
          </a:prstGeom>
          <a:noFill/>
        </p:spPr>
        <p:txBody>
          <a:bodyPr wrap="square" rtlCol="1">
            <a:spAutoFit/>
          </a:bodyPr>
          <a:lstStyle/>
          <a:p>
            <a:pPr algn="r" rtl="1"/>
            <a:r>
              <a:rPr lang="he-IL" dirty="0"/>
              <a:t>השחקנים מסתובבים- מתקצרים ומתארכים בזמן הסיבוב</a:t>
            </a:r>
          </a:p>
        </p:txBody>
      </p:sp>
      <p:sp>
        <p:nvSpPr>
          <p:cNvPr id="31" name="תיבת טקסט 30">
            <a:extLst>
              <a:ext uri="{FF2B5EF4-FFF2-40B4-BE49-F238E27FC236}">
                <a16:creationId xmlns:a16="http://schemas.microsoft.com/office/drawing/2014/main" id="{0C99D2B7-4233-624B-2076-AFD5B6BF0C7E}"/>
              </a:ext>
            </a:extLst>
          </p:cNvPr>
          <p:cNvSpPr txBox="1"/>
          <p:nvPr/>
        </p:nvSpPr>
        <p:spPr>
          <a:xfrm>
            <a:off x="6551407" y="4115733"/>
            <a:ext cx="4944832" cy="646331"/>
          </a:xfrm>
          <a:prstGeom prst="rect">
            <a:avLst/>
          </a:prstGeom>
          <a:noFill/>
        </p:spPr>
        <p:txBody>
          <a:bodyPr wrap="square" rtlCol="1">
            <a:spAutoFit/>
          </a:bodyPr>
          <a:lstStyle/>
          <a:p>
            <a:pPr algn="r" rtl="1"/>
            <a:r>
              <a:rPr lang="he-IL" dirty="0"/>
              <a:t>אפשרות להכות בכדור, גודל המכה כאורך הלחיצה (סיבוב מהיר של השחקנים)</a:t>
            </a:r>
          </a:p>
        </p:txBody>
      </p:sp>
      <p:sp>
        <p:nvSpPr>
          <p:cNvPr id="32" name="מלבן 31">
            <a:extLst>
              <a:ext uri="{FF2B5EF4-FFF2-40B4-BE49-F238E27FC236}">
                <a16:creationId xmlns:a16="http://schemas.microsoft.com/office/drawing/2014/main" id="{267CA0E5-9648-7602-D553-59942C4D9D1A}"/>
              </a:ext>
            </a:extLst>
          </p:cNvPr>
          <p:cNvSpPr/>
          <p:nvPr/>
        </p:nvSpPr>
        <p:spPr>
          <a:xfrm>
            <a:off x="7869389" y="-125067"/>
            <a:ext cx="4156908" cy="923330"/>
          </a:xfrm>
          <a:prstGeom prst="rect">
            <a:avLst/>
          </a:prstGeom>
          <a:noFill/>
        </p:spPr>
        <p:txBody>
          <a:bodyPr wrap="none" lIns="91440" tIns="45720" rIns="91440" bIns="45720">
            <a:spAutoFit/>
          </a:bodyPr>
          <a:lstStyle/>
          <a:p>
            <a:pPr algn="ctr"/>
            <a:r>
              <a:rPr lang="he-IL" sz="5400" b="1" u="sng" cap="none" spc="0" dirty="0">
                <a:ln w="28575">
                  <a:solidFill>
                    <a:sysClr val="windowText" lastClr="000000"/>
                  </a:solidFill>
                  <a:prstDash val="solid"/>
                </a:ln>
                <a:solidFill>
                  <a:srgbClr val="FFFF00"/>
                </a:solidFill>
                <a:effectLst/>
              </a:rPr>
              <a:t>אפיון הפרויקט</a:t>
            </a:r>
            <a:endParaRPr lang="he-IL" sz="5400" b="1" cap="none" spc="0" dirty="0">
              <a:ln w="28575">
                <a:solidFill>
                  <a:sysClr val="windowText" lastClr="000000"/>
                </a:solidFill>
                <a:prstDash val="solid"/>
              </a:ln>
              <a:solidFill>
                <a:srgbClr val="FFFF00"/>
              </a:solidFill>
              <a:effectLst/>
            </a:endParaRPr>
          </a:p>
        </p:txBody>
      </p:sp>
      <p:sp>
        <p:nvSpPr>
          <p:cNvPr id="37" name="תיבת טקסט 36">
            <a:extLst>
              <a:ext uri="{FF2B5EF4-FFF2-40B4-BE49-F238E27FC236}">
                <a16:creationId xmlns:a16="http://schemas.microsoft.com/office/drawing/2014/main" id="{6FBC9D4D-890A-26B8-049F-96ACA81E0872}"/>
              </a:ext>
            </a:extLst>
          </p:cNvPr>
          <p:cNvSpPr txBox="1"/>
          <p:nvPr/>
        </p:nvSpPr>
        <p:spPr>
          <a:xfrm>
            <a:off x="3879315" y="4849490"/>
            <a:ext cx="7683163" cy="369332"/>
          </a:xfrm>
          <a:prstGeom prst="rect">
            <a:avLst/>
          </a:prstGeom>
          <a:noFill/>
        </p:spPr>
        <p:txBody>
          <a:bodyPr wrap="square" rtlCol="1">
            <a:spAutoFit/>
          </a:bodyPr>
          <a:lstStyle/>
          <a:p>
            <a:pPr algn="r"/>
            <a:r>
              <a:rPr lang="he-IL" dirty="0"/>
              <a:t>מוט שלישי לכול שחקן- התקפה</a:t>
            </a:r>
          </a:p>
        </p:txBody>
      </p:sp>
      <p:sp>
        <p:nvSpPr>
          <p:cNvPr id="41" name="תיבת טקסט 40">
            <a:extLst>
              <a:ext uri="{FF2B5EF4-FFF2-40B4-BE49-F238E27FC236}">
                <a16:creationId xmlns:a16="http://schemas.microsoft.com/office/drawing/2014/main" id="{0A43E745-AED8-AB65-17AB-77D6B8F850CD}"/>
              </a:ext>
            </a:extLst>
          </p:cNvPr>
          <p:cNvSpPr txBox="1"/>
          <p:nvPr/>
        </p:nvSpPr>
        <p:spPr>
          <a:xfrm>
            <a:off x="3813076" y="5416460"/>
            <a:ext cx="7683163" cy="646331"/>
          </a:xfrm>
          <a:prstGeom prst="rect">
            <a:avLst/>
          </a:prstGeom>
          <a:noFill/>
        </p:spPr>
        <p:txBody>
          <a:bodyPr wrap="square" rtlCol="1">
            <a:spAutoFit/>
          </a:bodyPr>
          <a:lstStyle/>
          <a:p>
            <a:pPr algn="r"/>
            <a:r>
              <a:rPr lang="he-IL" dirty="0"/>
              <a:t>מונה ניקוד (גם על המסך וגם על </a:t>
            </a:r>
            <a:r>
              <a:rPr lang="en-US" dirty="0"/>
              <a:t>7SEG</a:t>
            </a:r>
            <a:r>
              <a:rPr lang="he-IL" dirty="0"/>
              <a:t>) בכול פגיעה נוספות </a:t>
            </a:r>
            <a:br>
              <a:rPr lang="en-US" dirty="0"/>
            </a:br>
            <a:r>
              <a:rPr lang="he-IL" dirty="0"/>
              <a:t>נקודות המופיעות על המסך</a:t>
            </a:r>
          </a:p>
        </p:txBody>
      </p:sp>
      <p:sp>
        <p:nvSpPr>
          <p:cNvPr id="46" name="תיבת טקסט 45">
            <a:extLst>
              <a:ext uri="{FF2B5EF4-FFF2-40B4-BE49-F238E27FC236}">
                <a16:creationId xmlns:a16="http://schemas.microsoft.com/office/drawing/2014/main" id="{0C344736-39FF-E776-C6B6-F3ABAB57063A}"/>
              </a:ext>
            </a:extLst>
          </p:cNvPr>
          <p:cNvSpPr txBox="1"/>
          <p:nvPr/>
        </p:nvSpPr>
        <p:spPr>
          <a:xfrm>
            <a:off x="3774100" y="6225961"/>
            <a:ext cx="7683163" cy="369332"/>
          </a:xfrm>
          <a:prstGeom prst="rect">
            <a:avLst/>
          </a:prstGeom>
          <a:noFill/>
        </p:spPr>
        <p:txBody>
          <a:bodyPr wrap="square" rtlCol="1">
            <a:spAutoFit/>
          </a:bodyPr>
          <a:lstStyle/>
          <a:p>
            <a:pPr algn="r"/>
            <a:r>
              <a:rPr lang="he-IL" dirty="0"/>
              <a:t>צלילים בסיסיים בפגיעה וניצחון</a:t>
            </a:r>
          </a:p>
        </p:txBody>
      </p:sp>
      <p:sp>
        <p:nvSpPr>
          <p:cNvPr id="3" name="תיבת טקסט 2">
            <a:extLst>
              <a:ext uri="{FF2B5EF4-FFF2-40B4-BE49-F238E27FC236}">
                <a16:creationId xmlns:a16="http://schemas.microsoft.com/office/drawing/2014/main" id="{0CDC90F2-06EF-D017-0A47-7CA37B94D553}"/>
              </a:ext>
            </a:extLst>
          </p:cNvPr>
          <p:cNvSpPr txBox="1"/>
          <p:nvPr/>
        </p:nvSpPr>
        <p:spPr>
          <a:xfrm>
            <a:off x="3556879" y="848515"/>
            <a:ext cx="8322814" cy="369332"/>
          </a:xfrm>
          <a:prstGeom prst="rect">
            <a:avLst/>
          </a:prstGeom>
          <a:noFill/>
        </p:spPr>
        <p:txBody>
          <a:bodyPr wrap="square">
            <a:spAutoFit/>
          </a:bodyPr>
          <a:lstStyle/>
          <a:p>
            <a:pPr algn="r" rtl="1"/>
            <a:r>
              <a:rPr lang="he-IL" sz="1800" dirty="0">
                <a:highlight>
                  <a:srgbClr val="C0C0C0"/>
                </a:highlight>
              </a:rPr>
              <a:t>דרישות:</a:t>
            </a:r>
          </a:p>
        </p:txBody>
      </p:sp>
      <p:pic>
        <p:nvPicPr>
          <p:cNvPr id="7" name="תמונה 6">
            <a:extLst>
              <a:ext uri="{FF2B5EF4-FFF2-40B4-BE49-F238E27FC236}">
                <a16:creationId xmlns:a16="http://schemas.microsoft.com/office/drawing/2014/main" id="{B6457119-BEE5-891D-BD12-A781CF7E3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0964" y="1342555"/>
            <a:ext cx="461440" cy="411361"/>
          </a:xfrm>
          <a:prstGeom prst="rect">
            <a:avLst/>
          </a:prstGeom>
        </p:spPr>
      </p:pic>
      <p:pic>
        <p:nvPicPr>
          <p:cNvPr id="23" name="תמונה 22">
            <a:extLst>
              <a:ext uri="{FF2B5EF4-FFF2-40B4-BE49-F238E27FC236}">
                <a16:creationId xmlns:a16="http://schemas.microsoft.com/office/drawing/2014/main" id="{2D4F53CC-CF6B-6D07-57F1-D4A26AA03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1868" y="4840978"/>
            <a:ext cx="486267" cy="433494"/>
          </a:xfrm>
          <a:prstGeom prst="rect">
            <a:avLst/>
          </a:prstGeom>
        </p:spPr>
      </p:pic>
      <p:pic>
        <p:nvPicPr>
          <p:cNvPr id="25" name="תמונה 24">
            <a:extLst>
              <a:ext uri="{FF2B5EF4-FFF2-40B4-BE49-F238E27FC236}">
                <a16:creationId xmlns:a16="http://schemas.microsoft.com/office/drawing/2014/main" id="{456603C8-0E19-F203-0598-6A409D30B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478" y="5386969"/>
            <a:ext cx="486267" cy="433494"/>
          </a:xfrm>
          <a:prstGeom prst="rect">
            <a:avLst/>
          </a:prstGeom>
        </p:spPr>
      </p:pic>
      <p:pic>
        <p:nvPicPr>
          <p:cNvPr id="27" name="תמונה 26">
            <a:extLst>
              <a:ext uri="{FF2B5EF4-FFF2-40B4-BE49-F238E27FC236}">
                <a16:creationId xmlns:a16="http://schemas.microsoft.com/office/drawing/2014/main" id="{E915D431-BE5C-5C11-DC00-3C5D5EBB1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1723" y="6206640"/>
            <a:ext cx="486267" cy="433494"/>
          </a:xfrm>
          <a:prstGeom prst="rect">
            <a:avLst/>
          </a:prstGeom>
        </p:spPr>
      </p:pic>
      <p:pic>
        <p:nvPicPr>
          <p:cNvPr id="29" name="תמונה 28">
            <a:extLst>
              <a:ext uri="{FF2B5EF4-FFF2-40B4-BE49-F238E27FC236}">
                <a16:creationId xmlns:a16="http://schemas.microsoft.com/office/drawing/2014/main" id="{876BAB38-5B16-3333-5CD2-A87C4CEA7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2059" y="1806728"/>
            <a:ext cx="461440" cy="411361"/>
          </a:xfrm>
          <a:prstGeom prst="rect">
            <a:avLst/>
          </a:prstGeom>
        </p:spPr>
      </p:pic>
      <p:pic>
        <p:nvPicPr>
          <p:cNvPr id="33" name="תמונה 32">
            <a:extLst>
              <a:ext uri="{FF2B5EF4-FFF2-40B4-BE49-F238E27FC236}">
                <a16:creationId xmlns:a16="http://schemas.microsoft.com/office/drawing/2014/main" id="{E067F8CE-5BC1-132F-70FB-576D6A87B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0964" y="2268405"/>
            <a:ext cx="461440" cy="411361"/>
          </a:xfrm>
          <a:prstGeom prst="rect">
            <a:avLst/>
          </a:prstGeom>
        </p:spPr>
      </p:pic>
      <p:pic>
        <p:nvPicPr>
          <p:cNvPr id="34" name="תמונה 33">
            <a:extLst>
              <a:ext uri="{FF2B5EF4-FFF2-40B4-BE49-F238E27FC236}">
                <a16:creationId xmlns:a16="http://schemas.microsoft.com/office/drawing/2014/main" id="{1FB61F36-0BE5-D5E0-C2CF-244686921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7170" y="3087750"/>
            <a:ext cx="461440" cy="411361"/>
          </a:xfrm>
          <a:prstGeom prst="rect">
            <a:avLst/>
          </a:prstGeom>
        </p:spPr>
      </p:pic>
      <p:pic>
        <p:nvPicPr>
          <p:cNvPr id="35" name="תמונה 34">
            <a:extLst>
              <a:ext uri="{FF2B5EF4-FFF2-40B4-BE49-F238E27FC236}">
                <a16:creationId xmlns:a16="http://schemas.microsoft.com/office/drawing/2014/main" id="{8CB80AAA-AF5D-C0A6-E6E4-E9A834E7D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8107" y="3573876"/>
            <a:ext cx="461440" cy="411361"/>
          </a:xfrm>
          <a:prstGeom prst="rect">
            <a:avLst/>
          </a:prstGeom>
        </p:spPr>
      </p:pic>
      <p:pic>
        <p:nvPicPr>
          <p:cNvPr id="36" name="תמונה 35">
            <a:extLst>
              <a:ext uri="{FF2B5EF4-FFF2-40B4-BE49-F238E27FC236}">
                <a16:creationId xmlns:a16="http://schemas.microsoft.com/office/drawing/2014/main" id="{64EE0B6D-0864-D717-0E0A-380373DA3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5179" y="4155986"/>
            <a:ext cx="461440" cy="411361"/>
          </a:xfrm>
          <a:prstGeom prst="rect">
            <a:avLst/>
          </a:prstGeom>
        </p:spPr>
      </p:pic>
      <p:sp>
        <p:nvSpPr>
          <p:cNvPr id="38" name="תיבת טקסט 37">
            <a:extLst>
              <a:ext uri="{FF2B5EF4-FFF2-40B4-BE49-F238E27FC236}">
                <a16:creationId xmlns:a16="http://schemas.microsoft.com/office/drawing/2014/main" id="{A83F23CB-404B-449C-65BC-BE4F1A3D5A20}"/>
              </a:ext>
            </a:extLst>
          </p:cNvPr>
          <p:cNvSpPr txBox="1"/>
          <p:nvPr/>
        </p:nvSpPr>
        <p:spPr>
          <a:xfrm>
            <a:off x="11609718" y="1348668"/>
            <a:ext cx="286122" cy="369332"/>
          </a:xfrm>
          <a:prstGeom prst="rect">
            <a:avLst/>
          </a:prstGeom>
          <a:noFill/>
        </p:spPr>
        <p:txBody>
          <a:bodyPr wrap="square" rtlCol="1">
            <a:spAutoFit/>
          </a:bodyPr>
          <a:lstStyle/>
          <a:p>
            <a:r>
              <a:rPr lang="he-IL" dirty="0"/>
              <a:t>1</a:t>
            </a:r>
          </a:p>
        </p:txBody>
      </p:sp>
      <p:sp>
        <p:nvSpPr>
          <p:cNvPr id="40" name="תיבת טקסט 39">
            <a:extLst>
              <a:ext uri="{FF2B5EF4-FFF2-40B4-BE49-F238E27FC236}">
                <a16:creationId xmlns:a16="http://schemas.microsoft.com/office/drawing/2014/main" id="{0110E48D-A9AD-63A6-AC57-AB7F6CFEDC1E}"/>
              </a:ext>
            </a:extLst>
          </p:cNvPr>
          <p:cNvSpPr txBox="1"/>
          <p:nvPr/>
        </p:nvSpPr>
        <p:spPr>
          <a:xfrm>
            <a:off x="11600660" y="1806965"/>
            <a:ext cx="286122" cy="369332"/>
          </a:xfrm>
          <a:prstGeom prst="rect">
            <a:avLst/>
          </a:prstGeom>
          <a:noFill/>
        </p:spPr>
        <p:txBody>
          <a:bodyPr wrap="square" rtlCol="1">
            <a:spAutoFit/>
          </a:bodyPr>
          <a:lstStyle/>
          <a:p>
            <a:r>
              <a:rPr lang="he-IL" dirty="0"/>
              <a:t>2</a:t>
            </a:r>
          </a:p>
        </p:txBody>
      </p:sp>
      <p:sp>
        <p:nvSpPr>
          <p:cNvPr id="42" name="תיבת טקסט 41">
            <a:extLst>
              <a:ext uri="{FF2B5EF4-FFF2-40B4-BE49-F238E27FC236}">
                <a16:creationId xmlns:a16="http://schemas.microsoft.com/office/drawing/2014/main" id="{5E4C4780-FB32-0F32-39AC-BC62487F228F}"/>
              </a:ext>
            </a:extLst>
          </p:cNvPr>
          <p:cNvSpPr txBox="1"/>
          <p:nvPr/>
        </p:nvSpPr>
        <p:spPr>
          <a:xfrm>
            <a:off x="11628623" y="2263681"/>
            <a:ext cx="286122" cy="369332"/>
          </a:xfrm>
          <a:prstGeom prst="rect">
            <a:avLst/>
          </a:prstGeom>
          <a:noFill/>
        </p:spPr>
        <p:txBody>
          <a:bodyPr wrap="square" rtlCol="1">
            <a:spAutoFit/>
          </a:bodyPr>
          <a:lstStyle/>
          <a:p>
            <a:r>
              <a:rPr lang="he-IL" dirty="0"/>
              <a:t>3</a:t>
            </a:r>
          </a:p>
        </p:txBody>
      </p:sp>
      <p:sp>
        <p:nvSpPr>
          <p:cNvPr id="44" name="תיבת טקסט 43">
            <a:extLst>
              <a:ext uri="{FF2B5EF4-FFF2-40B4-BE49-F238E27FC236}">
                <a16:creationId xmlns:a16="http://schemas.microsoft.com/office/drawing/2014/main" id="{18566421-4102-BB20-9E0F-CA55C1499DC2}"/>
              </a:ext>
            </a:extLst>
          </p:cNvPr>
          <p:cNvSpPr txBox="1"/>
          <p:nvPr/>
        </p:nvSpPr>
        <p:spPr>
          <a:xfrm>
            <a:off x="11642838" y="3099642"/>
            <a:ext cx="286122" cy="369332"/>
          </a:xfrm>
          <a:prstGeom prst="rect">
            <a:avLst/>
          </a:prstGeom>
          <a:noFill/>
        </p:spPr>
        <p:txBody>
          <a:bodyPr wrap="square" rtlCol="1">
            <a:spAutoFit/>
          </a:bodyPr>
          <a:lstStyle/>
          <a:p>
            <a:r>
              <a:rPr lang="he-IL" dirty="0"/>
              <a:t>4</a:t>
            </a:r>
          </a:p>
        </p:txBody>
      </p:sp>
      <p:sp>
        <p:nvSpPr>
          <p:cNvPr id="47" name="תיבת טקסט 46">
            <a:extLst>
              <a:ext uri="{FF2B5EF4-FFF2-40B4-BE49-F238E27FC236}">
                <a16:creationId xmlns:a16="http://schemas.microsoft.com/office/drawing/2014/main" id="{6E5F4D10-676E-5442-727E-958D0A4EB28D}"/>
              </a:ext>
            </a:extLst>
          </p:cNvPr>
          <p:cNvSpPr txBox="1"/>
          <p:nvPr/>
        </p:nvSpPr>
        <p:spPr>
          <a:xfrm>
            <a:off x="11639454" y="3593566"/>
            <a:ext cx="286122" cy="369332"/>
          </a:xfrm>
          <a:prstGeom prst="rect">
            <a:avLst/>
          </a:prstGeom>
          <a:noFill/>
        </p:spPr>
        <p:txBody>
          <a:bodyPr wrap="square" rtlCol="1">
            <a:spAutoFit/>
          </a:bodyPr>
          <a:lstStyle/>
          <a:p>
            <a:r>
              <a:rPr lang="he-IL" dirty="0"/>
              <a:t>5</a:t>
            </a:r>
          </a:p>
        </p:txBody>
      </p:sp>
      <p:sp>
        <p:nvSpPr>
          <p:cNvPr id="48" name="תיבת טקסט 47">
            <a:extLst>
              <a:ext uri="{FF2B5EF4-FFF2-40B4-BE49-F238E27FC236}">
                <a16:creationId xmlns:a16="http://schemas.microsoft.com/office/drawing/2014/main" id="{EA118653-B361-E297-7276-1170C18A92A5}"/>
              </a:ext>
            </a:extLst>
          </p:cNvPr>
          <p:cNvSpPr txBox="1"/>
          <p:nvPr/>
        </p:nvSpPr>
        <p:spPr>
          <a:xfrm>
            <a:off x="11642493" y="4162403"/>
            <a:ext cx="286122" cy="369332"/>
          </a:xfrm>
          <a:prstGeom prst="rect">
            <a:avLst/>
          </a:prstGeom>
          <a:noFill/>
        </p:spPr>
        <p:txBody>
          <a:bodyPr wrap="square" rtlCol="1">
            <a:spAutoFit/>
          </a:bodyPr>
          <a:lstStyle/>
          <a:p>
            <a:r>
              <a:rPr lang="he-IL" dirty="0"/>
              <a:t>6</a:t>
            </a:r>
          </a:p>
        </p:txBody>
      </p:sp>
      <p:sp>
        <p:nvSpPr>
          <p:cNvPr id="49" name="תיבת טקסט 48">
            <a:extLst>
              <a:ext uri="{FF2B5EF4-FFF2-40B4-BE49-F238E27FC236}">
                <a16:creationId xmlns:a16="http://schemas.microsoft.com/office/drawing/2014/main" id="{20A9F4F3-63D5-A86E-545A-69F38579C3D6}"/>
              </a:ext>
            </a:extLst>
          </p:cNvPr>
          <p:cNvSpPr txBox="1"/>
          <p:nvPr/>
        </p:nvSpPr>
        <p:spPr>
          <a:xfrm>
            <a:off x="11636057" y="4856379"/>
            <a:ext cx="286122" cy="369332"/>
          </a:xfrm>
          <a:prstGeom prst="rect">
            <a:avLst/>
          </a:prstGeom>
          <a:noFill/>
        </p:spPr>
        <p:txBody>
          <a:bodyPr wrap="square" rtlCol="1">
            <a:spAutoFit/>
          </a:bodyPr>
          <a:lstStyle/>
          <a:p>
            <a:r>
              <a:rPr lang="he-IL" dirty="0"/>
              <a:t>7</a:t>
            </a:r>
          </a:p>
        </p:txBody>
      </p:sp>
      <p:sp>
        <p:nvSpPr>
          <p:cNvPr id="50" name="תיבת טקסט 49">
            <a:extLst>
              <a:ext uri="{FF2B5EF4-FFF2-40B4-BE49-F238E27FC236}">
                <a16:creationId xmlns:a16="http://schemas.microsoft.com/office/drawing/2014/main" id="{FC7A10A3-24F1-5302-CE79-D9191DC30515}"/>
              </a:ext>
            </a:extLst>
          </p:cNvPr>
          <p:cNvSpPr txBox="1"/>
          <p:nvPr/>
        </p:nvSpPr>
        <p:spPr>
          <a:xfrm>
            <a:off x="11651795" y="5396030"/>
            <a:ext cx="286122" cy="369332"/>
          </a:xfrm>
          <a:prstGeom prst="rect">
            <a:avLst/>
          </a:prstGeom>
          <a:noFill/>
        </p:spPr>
        <p:txBody>
          <a:bodyPr wrap="square" rtlCol="1">
            <a:spAutoFit/>
          </a:bodyPr>
          <a:lstStyle/>
          <a:p>
            <a:r>
              <a:rPr lang="he-IL" dirty="0"/>
              <a:t>8</a:t>
            </a:r>
          </a:p>
        </p:txBody>
      </p:sp>
      <p:sp>
        <p:nvSpPr>
          <p:cNvPr id="51" name="תיבת טקסט 50">
            <a:extLst>
              <a:ext uri="{FF2B5EF4-FFF2-40B4-BE49-F238E27FC236}">
                <a16:creationId xmlns:a16="http://schemas.microsoft.com/office/drawing/2014/main" id="{C6874671-DDA0-2060-ECA5-44A3490DF085}"/>
              </a:ext>
            </a:extLst>
          </p:cNvPr>
          <p:cNvSpPr txBox="1"/>
          <p:nvPr/>
        </p:nvSpPr>
        <p:spPr>
          <a:xfrm>
            <a:off x="11642493" y="6237851"/>
            <a:ext cx="286122" cy="369332"/>
          </a:xfrm>
          <a:prstGeom prst="rect">
            <a:avLst/>
          </a:prstGeom>
          <a:noFill/>
        </p:spPr>
        <p:txBody>
          <a:bodyPr wrap="square" rtlCol="1">
            <a:spAutoFit/>
          </a:bodyPr>
          <a:lstStyle/>
          <a:p>
            <a:r>
              <a:rPr lang="he-IL" dirty="0"/>
              <a:t>9</a:t>
            </a:r>
          </a:p>
        </p:txBody>
      </p:sp>
    </p:spTree>
    <p:extLst>
      <p:ext uri="{BB962C8B-B14F-4D97-AF65-F5344CB8AC3E}">
        <p14:creationId xmlns:p14="http://schemas.microsoft.com/office/powerpoint/2010/main" val="343397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CD2C281-0D94-B593-3801-653F59B95821}"/>
              </a:ext>
            </a:extLst>
          </p:cNvPr>
          <p:cNvSpPr/>
          <p:nvPr/>
        </p:nvSpPr>
        <p:spPr>
          <a:xfrm>
            <a:off x="7913027" y="-18865"/>
            <a:ext cx="4302781" cy="92333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he-IL" sz="5400" b="1" cap="none" spc="0" dirty="0">
                <a:ln w="0"/>
                <a:solidFill>
                  <a:srgbClr val="FFCC00"/>
                </a:solidFill>
                <a:effectLst>
                  <a:outerShdw blurRad="38100" dist="25400" dir="5400000" algn="ctr" rotWithShape="0">
                    <a:srgbClr val="6E747A">
                      <a:alpha val="43000"/>
                    </a:srgbClr>
                  </a:outerShdw>
                </a:effectLst>
              </a:rPr>
              <a:t>מכונת המצבים</a:t>
            </a:r>
            <a:endParaRPr lang="he-IL" sz="5400" b="1" cap="none" spc="0" dirty="0">
              <a:ln w="6600">
                <a:solidFill>
                  <a:schemeClr val="accent2"/>
                </a:solidFill>
                <a:prstDash val="solid"/>
              </a:ln>
              <a:solidFill>
                <a:srgbClr val="FFCC00"/>
              </a:solidFill>
              <a:effectLst>
                <a:outerShdw dist="38100" dir="2700000" algn="tl" rotWithShape="0">
                  <a:schemeClr val="accent2"/>
                </a:outerShdw>
              </a:effectLst>
            </a:endParaRPr>
          </a:p>
        </p:txBody>
      </p:sp>
      <p:sp>
        <p:nvSpPr>
          <p:cNvPr id="16" name="תיבת טקסט 15">
            <a:extLst>
              <a:ext uri="{FF2B5EF4-FFF2-40B4-BE49-F238E27FC236}">
                <a16:creationId xmlns:a16="http://schemas.microsoft.com/office/drawing/2014/main" id="{0A210F77-05A0-300F-7D72-4FB4059589D3}"/>
              </a:ext>
            </a:extLst>
          </p:cNvPr>
          <p:cNvSpPr txBox="1"/>
          <p:nvPr/>
        </p:nvSpPr>
        <p:spPr>
          <a:xfrm>
            <a:off x="104246" y="197346"/>
            <a:ext cx="5961530" cy="6186309"/>
          </a:xfrm>
          <a:prstGeom prst="rect">
            <a:avLst/>
          </a:prstGeom>
          <a:gradFill>
            <a:gsLst>
              <a:gs pos="0">
                <a:srgbClr val="FF9966"/>
              </a:gs>
              <a:gs pos="48000">
                <a:schemeClr val="accent4">
                  <a:lumMod val="97000"/>
                  <a:lumOff val="3000"/>
                </a:schemeClr>
              </a:gs>
              <a:gs pos="100000">
                <a:schemeClr val="accent4">
                  <a:lumMod val="60000"/>
                  <a:lumOff val="40000"/>
                </a:schemeClr>
              </a:gs>
            </a:gsLst>
            <a:lin ang="16200000" scaled="1"/>
          </a:gradFill>
        </p:spPr>
        <p:txBody>
          <a:bodyPr wrap="square" rtlCol="1">
            <a:spAutoFit/>
          </a:bodyPr>
          <a:lstStyle/>
          <a:p>
            <a:pPr algn="r" rtl="1"/>
            <a:r>
              <a:rPr lang="he-IL" dirty="0">
                <a:highlight>
                  <a:srgbClr val="EF8B47"/>
                </a:highlight>
              </a:rPr>
              <a:t>מכונת המצבים בעלת חמישה מצבים:</a:t>
            </a:r>
          </a:p>
          <a:p>
            <a:pPr marL="285750" indent="-285750">
              <a:buFont typeface="Wingdings" panose="05000000000000000000" pitchFamily="2" charset="2"/>
              <a:buChar char="v"/>
            </a:pPr>
            <a:r>
              <a:rPr lang="he-IL" dirty="0"/>
              <a:t>מצב </a:t>
            </a:r>
            <a:r>
              <a:rPr lang="en-US" dirty="0"/>
              <a:t> idle</a:t>
            </a:r>
            <a:r>
              <a:rPr lang="he-IL" dirty="0"/>
              <a:t>הוא הראשון, הכניסה אליו היא על ידי </a:t>
            </a:r>
            <a:r>
              <a:rPr lang="en-US" dirty="0" err="1"/>
              <a:t>resetN</a:t>
            </a:r>
            <a:r>
              <a:rPr lang="he-IL" dirty="0"/>
              <a:t>. במצב זה המשתמש יכול להתחיל את המשחק, בעת לחיצה על לחצן </a:t>
            </a:r>
            <a:r>
              <a:rPr lang="en-US" dirty="0" err="1"/>
              <a:t>startGame</a:t>
            </a:r>
            <a:r>
              <a:rPr lang="he-IL" dirty="0"/>
              <a:t>. </a:t>
            </a:r>
          </a:p>
          <a:p>
            <a:pPr marL="285750" indent="-285750">
              <a:buFont typeface="Wingdings" panose="05000000000000000000" pitchFamily="2" charset="2"/>
              <a:buChar char="v"/>
            </a:pPr>
            <a:r>
              <a:rPr lang="he-IL" dirty="0"/>
              <a:t>מצב </a:t>
            </a:r>
            <a:r>
              <a:rPr lang="en-US" dirty="0"/>
              <a:t>EASY_MODE</a:t>
            </a:r>
            <a:r>
              <a:rPr lang="he-IL" dirty="0"/>
              <a:t> הוא השלב ברמת הקושי הראשונה במשחק, בו שחקני היריב בעלי מהירות נמוכה. מעבר ממנו לרמת קושי בינונית במשחק, כלומר למצב </a:t>
            </a:r>
            <a:r>
              <a:rPr lang="en-US" dirty="0"/>
              <a:t>MID_MODE</a:t>
            </a:r>
            <a:r>
              <a:rPr lang="he-IL" dirty="0"/>
              <a:t> מתבצעת על ידי הבקעת 2 שערים. אם שחקני היריב מבקיע 2 שערים או אם ה-</a:t>
            </a:r>
            <a:r>
              <a:rPr lang="en-US" dirty="0"/>
              <a:t>timer</a:t>
            </a:r>
            <a:r>
              <a:rPr lang="he-IL" dirty="0"/>
              <a:t> מגיע ל-0, אז נעבור למצב של </a:t>
            </a:r>
            <a:r>
              <a:rPr lang="en-US" dirty="0"/>
              <a:t>END_OF_GAME</a:t>
            </a:r>
            <a:r>
              <a:rPr lang="he-IL" dirty="0"/>
              <a:t>.</a:t>
            </a:r>
          </a:p>
          <a:p>
            <a:pPr marL="285750" indent="-285750">
              <a:buFont typeface="Wingdings" panose="05000000000000000000" pitchFamily="2" charset="2"/>
              <a:buChar char="v"/>
            </a:pPr>
            <a:r>
              <a:rPr lang="he-IL" dirty="0"/>
              <a:t>מצב </a:t>
            </a:r>
            <a:r>
              <a:rPr lang="en-US" dirty="0"/>
              <a:t>MID_MODE</a:t>
            </a:r>
            <a:r>
              <a:rPr lang="he-IL" dirty="0"/>
              <a:t> הוא השלב ברמת הקושי השנייה במשחק, בו שחקני היריב בעלי מהירות בינונית. מעבר ממנו לרמת קושי קשה במשחק, כלומר למצב </a:t>
            </a:r>
            <a:r>
              <a:rPr lang="en-US" dirty="0"/>
              <a:t>HARD_MODE</a:t>
            </a:r>
            <a:r>
              <a:rPr lang="he-IL" dirty="0"/>
              <a:t> מתבצעת על ידי הבקעת </a:t>
            </a:r>
            <a:r>
              <a:rPr lang="en-US" dirty="0"/>
              <a:t>5</a:t>
            </a:r>
            <a:r>
              <a:rPr lang="he-IL" dirty="0"/>
              <a:t> שערים. אם שחקני היריב מבקיעים </a:t>
            </a:r>
            <a:r>
              <a:rPr lang="en-US" dirty="0"/>
              <a:t>5</a:t>
            </a:r>
            <a:r>
              <a:rPr lang="he-IL" dirty="0"/>
              <a:t> שערים או </a:t>
            </a:r>
            <a:r>
              <a:rPr lang="en-US" dirty="0"/>
              <a:t>timer</a:t>
            </a:r>
            <a:r>
              <a:rPr lang="he-IL" dirty="0"/>
              <a:t> מגיע ל-0, אז נעבור למצב של </a:t>
            </a:r>
            <a:r>
              <a:rPr lang="en-US" dirty="0"/>
              <a:t>END_OF_GAME</a:t>
            </a:r>
            <a:r>
              <a:rPr lang="he-IL" dirty="0"/>
              <a:t>.</a:t>
            </a:r>
          </a:p>
          <a:p>
            <a:pPr marL="285750" indent="-285750">
              <a:buFont typeface="Wingdings" panose="05000000000000000000" pitchFamily="2" charset="2"/>
              <a:buChar char="v"/>
            </a:pPr>
            <a:r>
              <a:rPr lang="he-IL" dirty="0"/>
              <a:t>מצב </a:t>
            </a:r>
            <a:r>
              <a:rPr lang="en-US" dirty="0"/>
              <a:t>HARD_MODE</a:t>
            </a:r>
            <a:r>
              <a:rPr lang="he-IL" dirty="0"/>
              <a:t> הוא השלב ברמת הקושי האחרונה במשחק, בו שחקני היריב בעלי מהירות גבוהה. מעבר ממנו לרמת קושי קשה במשחק, כלומר למצב </a:t>
            </a:r>
            <a:r>
              <a:rPr lang="en-US" dirty="0"/>
              <a:t>HARD_MODE</a:t>
            </a:r>
            <a:r>
              <a:rPr lang="he-IL" dirty="0"/>
              <a:t> מתבצעת על ידי הבקעת 10 שערים. אם שחקני היריב מבקיעים 10 שערים או </a:t>
            </a:r>
            <a:r>
              <a:rPr lang="en-US" dirty="0"/>
              <a:t>timer</a:t>
            </a:r>
            <a:r>
              <a:rPr lang="he-IL" dirty="0"/>
              <a:t> מגיע ל-0, אז נעבור למצב של </a:t>
            </a:r>
            <a:r>
              <a:rPr lang="en-US" dirty="0"/>
              <a:t>END_OF_GAME</a:t>
            </a:r>
            <a:r>
              <a:rPr lang="he-IL" dirty="0"/>
              <a:t>.</a:t>
            </a:r>
          </a:p>
          <a:p>
            <a:pPr marL="285750" indent="-285750">
              <a:buFont typeface="Wingdings" panose="05000000000000000000" pitchFamily="2" charset="2"/>
              <a:buChar char="v"/>
            </a:pPr>
            <a:r>
              <a:rPr lang="he-IL" dirty="0"/>
              <a:t>מצב </a:t>
            </a:r>
            <a:r>
              <a:rPr lang="en-US" dirty="0"/>
              <a:t>END_OF_GAME</a:t>
            </a:r>
            <a:r>
              <a:rPr lang="he-IL" dirty="0"/>
              <a:t> מצב של תום המשחק, בו השחקן יכול לנצח, להפסיד או להגיע לתיקו.</a:t>
            </a:r>
          </a:p>
        </p:txBody>
      </p:sp>
      <p:pic>
        <p:nvPicPr>
          <p:cNvPr id="4100" name="Picture 4" descr="Footballs | Nike Footballs For Sale. Nike IL">
            <a:extLst>
              <a:ext uri="{FF2B5EF4-FFF2-40B4-BE49-F238E27FC236}">
                <a16:creationId xmlns:a16="http://schemas.microsoft.com/office/drawing/2014/main" id="{02FEE96E-3DF9-9022-DB27-30CD371B0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993" y="-18864"/>
            <a:ext cx="1385210" cy="1385210"/>
          </a:xfrm>
          <a:prstGeom prst="rect">
            <a:avLst/>
          </a:prstGeom>
          <a:noFill/>
          <a:extLst>
            <a:ext uri="{909E8E84-426E-40DD-AFC4-6F175D3DCCD1}">
              <a14:hiddenFill xmlns:a14="http://schemas.microsoft.com/office/drawing/2010/main">
                <a:solidFill>
                  <a:srgbClr val="FFFFFF"/>
                </a:solidFill>
              </a14:hiddenFill>
            </a:ext>
          </a:extLst>
        </p:spPr>
      </p:pic>
      <p:pic>
        <p:nvPicPr>
          <p:cNvPr id="9" name="תמונה 8">
            <a:extLst>
              <a:ext uri="{FF2B5EF4-FFF2-40B4-BE49-F238E27FC236}">
                <a16:creationId xmlns:a16="http://schemas.microsoft.com/office/drawing/2014/main" id="{60409998-92A9-1D20-0356-943BB1761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776" y="1493960"/>
            <a:ext cx="6203359" cy="4118564"/>
          </a:xfrm>
          <a:prstGeom prst="rect">
            <a:avLst/>
          </a:prstGeom>
        </p:spPr>
      </p:pic>
      <p:pic>
        <p:nvPicPr>
          <p:cNvPr id="12" name="תמונה 11">
            <a:extLst>
              <a:ext uri="{FF2B5EF4-FFF2-40B4-BE49-F238E27FC236}">
                <a16:creationId xmlns:a16="http://schemas.microsoft.com/office/drawing/2014/main" id="{7B61700F-7E36-8A6D-4422-41EB50340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4197" y="5781167"/>
            <a:ext cx="1246368" cy="841703"/>
          </a:xfrm>
          <a:prstGeom prst="rect">
            <a:avLst/>
          </a:prstGeom>
        </p:spPr>
      </p:pic>
    </p:spTree>
    <p:extLst>
      <p:ext uri="{BB962C8B-B14F-4D97-AF65-F5344CB8AC3E}">
        <p14:creationId xmlns:p14="http://schemas.microsoft.com/office/powerpoint/2010/main" val="2028019844"/>
      </p:ext>
    </p:extLst>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descr="Fun Sport Size 5 Blue Football | Indoor/Outdoor Soft Sponge Foam Soccer  Ball | Play Many Games For Hours Of Fun | Suitable For Adults, Boys And  Girls Of All Ages :" id="1026" name="Picture 2">
            <a:extLst>
              <a:ext uri="{FF2B5EF4-FFF2-40B4-BE49-F238E27FC236}">
                <a16:creationId xmlns:a16="http://schemas.microsoft.com/office/drawing/2014/main" id="{314838F4-AD8A-1B25-0AAE-FA2CDDC568B8}"/>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4089" y="33093"/>
            <a:ext cx="4531680" cy="4551911"/>
          </a:xfrm>
          <a:prstGeom prst="rect">
            <a:avLst/>
          </a:prstGeom>
          <a:noFill/>
          <a:extLst>
            <a:ext uri="{909E8E84-426E-40DD-AFC4-6F175D3DCCD1}">
              <a14:hiddenFill xmlns:a14="http://schemas.microsoft.com/office/drawing/2010/main">
                <a:solidFill>
                  <a:srgbClr val="FFFFFF"/>
                </a:solidFill>
              </a14:hiddenFill>
            </a:ext>
          </a:extLst>
        </p:spPr>
      </p:pic>
      <p:sp>
        <p:nvSpPr>
          <p:cNvPr id="6" name="מלבן 5">
            <a:extLst>
              <a:ext uri="{FF2B5EF4-FFF2-40B4-BE49-F238E27FC236}">
                <a16:creationId xmlns:a16="http://schemas.microsoft.com/office/drawing/2014/main" id="{3CAA83E3-7991-CBCB-4F05-3439D52815A0}"/>
              </a:ext>
            </a:extLst>
          </p:cNvPr>
          <p:cNvSpPr/>
          <p:nvPr/>
        </p:nvSpPr>
        <p:spPr>
          <a:xfrm>
            <a:off x="-130302" y="87907"/>
            <a:ext cx="8296275" cy="1233457"/>
          </a:xfrm>
          <a:prstGeom prst="rect">
            <a:avLst/>
          </a:prstGeom>
        </p:spPr>
        <p:txBody>
          <a:bodyPr anchor="ctr" bIns="45720" lIns="91440" rIns="91440" rtlCol="0" tIns="45720" vert="horz">
            <a:normAutofit/>
          </a:bodyPr>
          <a:lstStyle/>
          <a:p>
            <a:pPr algn="r" defTabSz="914400">
              <a:lnSpc>
                <a:spcPct val="90000"/>
              </a:lnSpc>
              <a:spcBef>
                <a:spcPct val="0"/>
              </a:spcBef>
              <a:spcAft>
                <a:spcPts val="600"/>
              </a:spcAft>
            </a:pPr>
            <a:r>
              <a:rPr b="1" dirty="0" lang="he-IL" sz="5200">
                <a:ln w="12700">
                  <a:solidFill>
                    <a:schemeClr val="accent3">
                      <a:lumMod val="50000"/>
                    </a:schemeClr>
                  </a:solidFill>
                  <a:prstDash val="solid"/>
                </a:ln>
                <a:solidFill>
                  <a:srgbClr val="003399"/>
                </a:solidFill>
                <a:effectLst>
                  <a:innerShdw blurRad="177800">
                    <a:schemeClr val="accent3">
                      <a:lumMod val="50000"/>
                    </a:schemeClr>
                  </a:innerShdw>
                </a:effectLst>
                <a:latin typeface="+mj-lt"/>
                <a:ea typeface="+mj-ea"/>
                <a:cs typeface="+mj-cs"/>
              </a:rPr>
              <a:t>זיהוי באג -</a:t>
            </a:r>
            <a:endParaRPr b="1" cap="none" dirty="0" kern="1200" lang="en-US" spc="0" sz="5200">
              <a:ln w="12700">
                <a:solidFill>
                  <a:schemeClr val="accent3">
                    <a:lumMod val="50000"/>
                  </a:schemeClr>
                </a:solidFill>
                <a:prstDash val="solid"/>
              </a:ln>
              <a:solidFill>
                <a:srgbClr val="003399"/>
              </a:solidFill>
              <a:effectLst>
                <a:innerShdw blurRad="177800">
                  <a:schemeClr val="accent3">
                    <a:lumMod val="50000"/>
                  </a:schemeClr>
                </a:innerShdw>
              </a:effectLst>
              <a:latin typeface="+mj-lt"/>
              <a:ea typeface="+mj-ea"/>
              <a:cs typeface="+mj-cs"/>
            </a:endParaRPr>
          </a:p>
        </p:txBody>
      </p:sp>
      <p:pic>
        <p:nvPicPr>
          <p:cNvPr descr="Fun Sport Size 5 Blue Football | Indoor/Outdoor Soft Sponge Foam Soccer  Ball | Play Many Games For Hours Of Fun | Suitable For Adults, Boys And  Girls Of All Ages :" id="2" name="Picture 2">
            <a:extLst>
              <a:ext uri="{FF2B5EF4-FFF2-40B4-BE49-F238E27FC236}">
                <a16:creationId xmlns:a16="http://schemas.microsoft.com/office/drawing/2014/main" id="{6798F5DC-01DB-D5D1-3D69-D61CBC563311}"/>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824" y="2058610"/>
            <a:ext cx="4531680" cy="4551911"/>
          </a:xfrm>
          <a:prstGeom prst="rect">
            <a:avLst/>
          </a:prstGeom>
          <a:noFill/>
          <a:extLst>
            <a:ext uri="{909E8E84-426E-40DD-AFC4-6F175D3DCCD1}">
              <a14:hiddenFill xmlns:a14="http://schemas.microsoft.com/office/drawing/2010/main">
                <a:solidFill>
                  <a:srgbClr val="FFFFFF"/>
                </a:solidFill>
              </a14:hiddenFill>
            </a:ext>
          </a:extLst>
        </p:spPr>
      </p:pic>
      <p:sp>
        <p:nvSpPr>
          <p:cNvPr id="9" name="תיבת טקסט 8">
            <a:extLst>
              <a:ext uri="{FF2B5EF4-FFF2-40B4-BE49-F238E27FC236}">
                <a16:creationId xmlns:a16="http://schemas.microsoft.com/office/drawing/2014/main" id="{EB954736-3862-6822-5686-6C63ADD1F5A7}"/>
              </a:ext>
            </a:extLst>
          </p:cNvPr>
          <p:cNvSpPr txBox="1"/>
          <p:nvPr/>
        </p:nvSpPr>
        <p:spPr>
          <a:xfrm>
            <a:off x="4221868" y="4400338"/>
            <a:ext cx="7638473" cy="369332"/>
          </a:xfrm>
          <a:prstGeom prst="rect">
            <a:avLst/>
          </a:prstGeom>
          <a:noFill/>
        </p:spPr>
        <p:txBody>
          <a:bodyPr rtlCol="1" wrap="square">
            <a:spAutoFit/>
          </a:bodyPr>
          <a:lstStyle/>
          <a:p>
            <a:pPr algn="r" rtl="1"/>
            <a:r>
              <a:rPr b="1" dirty="0" lang="he-IL">
                <a:highlight>
                  <a:srgbClr val="FF0000"/>
                </a:highlight>
              </a:rPr>
              <a:t>בעיה:</a:t>
            </a:r>
            <a:endParaRPr dirty="0" lang="he-IL"/>
          </a:p>
        </p:txBody>
      </p:sp>
      <p:sp>
        <p:nvSpPr>
          <p:cNvPr id="11" name="תיבת טקסט 10">
            <a:extLst>
              <a:ext uri="{FF2B5EF4-FFF2-40B4-BE49-F238E27FC236}">
                <a16:creationId xmlns:a16="http://schemas.microsoft.com/office/drawing/2014/main" id="{580433CD-B7D4-CBEF-0513-A8E88C9CB060}"/>
              </a:ext>
            </a:extLst>
          </p:cNvPr>
          <p:cNvSpPr txBox="1"/>
          <p:nvPr/>
        </p:nvSpPr>
        <p:spPr>
          <a:xfrm>
            <a:off x="3952320" y="5109469"/>
            <a:ext cx="7938534" cy="369332"/>
          </a:xfrm>
          <a:prstGeom prst="rect">
            <a:avLst/>
          </a:prstGeom>
          <a:noFill/>
        </p:spPr>
        <p:txBody>
          <a:bodyPr rtlCol="1" wrap="square">
            <a:spAutoFit/>
          </a:bodyPr>
          <a:lstStyle/>
          <a:p>
            <a:pPr algn="r" rtl="1"/>
            <a:r>
              <a:rPr b="1" dirty="0" lang="he-IL">
                <a:highlight>
                  <a:srgbClr val="00FFFF"/>
                </a:highlight>
              </a:rPr>
              <a:t>פתרון:</a:t>
            </a:r>
            <a:endParaRPr dirty="0" lang="he-IL"/>
          </a:p>
        </p:txBody>
      </p:sp>
      <p:pic>
        <p:nvPicPr>
          <p:cNvPr id="5" name="תמונה 4">
            <a:extLst>
              <a:ext uri="{FF2B5EF4-FFF2-40B4-BE49-F238E27FC236}">
                <a16:creationId xmlns:a16="http://schemas.microsoft.com/office/drawing/2014/main" id="{E504E810-B288-84F9-ADD9-E3F8FBF8BA7A}"/>
              </a:ext>
            </a:extLst>
          </p:cNvPr>
          <p:cNvPicPr>
            <a:picLocks noChangeAspect="1"/>
          </p:cNvPicPr>
          <p:nvPr/>
        </p:nvPicPr>
        <p:blipFill rotWithShape="1">
          <a:blip r:embed="rId3">
            <a:extLst>
              <a:ext uri="{28A0092B-C50C-407E-A947-70E740481C1C}">
                <a14:useLocalDpi xmlns:a14="http://schemas.microsoft.com/office/drawing/2010/main" val="0"/>
              </a:ext>
            </a:extLst>
          </a:blip>
          <a:srcRect b="36"/>
          <a:stretch/>
        </p:blipFill>
        <p:spPr>
          <a:xfrm>
            <a:off x="331659" y="1122911"/>
            <a:ext cx="11528682" cy="2863047"/>
          </a:xfrm>
          <a:prstGeom prst="rect">
            <a:avLst/>
          </a:prstGeom>
        </p:spPr>
      </p:pic>
      <p:sp>
        <p:nvSpPr>
          <p:cNvPr id="12" name="מלבן 11">
            <a:extLst>
              <a:ext uri="{FF2B5EF4-FFF2-40B4-BE49-F238E27FC236}">
                <a16:creationId xmlns:a16="http://schemas.microsoft.com/office/drawing/2014/main" id="{BDE41410-40FF-6426-CF75-DB1931E4A746}"/>
              </a:ext>
            </a:extLst>
          </p:cNvPr>
          <p:cNvSpPr/>
          <p:nvPr/>
        </p:nvSpPr>
        <p:spPr>
          <a:xfrm>
            <a:off x="5515716" y="1358096"/>
            <a:ext cx="914400" cy="1327912"/>
          </a:xfrm>
          <a:prstGeom prst="rect">
            <a:avLst/>
          </a:prstGeom>
          <a:noFill/>
          <a:ln algn="ctr" cap="flat" cmpd="sng" w="25400">
            <a:solidFill>
              <a:srgbClr val="E26026"/>
            </a:solidFill>
            <a:prstDash val="solid"/>
            <a:round/>
            <a:headEnd len="med" type="none" w="med"/>
            <a:tailEnd len="med" type="none" w="med"/>
          </a:ln>
        </p:spPr>
        <p:style>
          <a:lnRef idx="0">
            <a:scrgbClr b="0" g="0" r="0"/>
          </a:lnRef>
          <a:fillRef idx="0">
            <a:scrgbClr b="0" g="0" r="0"/>
          </a:fillRef>
          <a:effectRef idx="0">
            <a:scrgbClr b="0" g="0" r="0"/>
          </a:effectRef>
          <a:fontRef idx="minor">
            <a:schemeClr val="accent5"/>
          </a:fontRef>
        </p:style>
        <p:txBody>
          <a:bodyPr anchor="ctr" rtlCol="1"/>
          <a:lstStyle/>
          <a:p>
            <a:pPr algn="ctr"/>
            <a:endParaRPr lang="he-IL"/>
          </a:p>
        </p:txBody>
      </p:sp>
      <p:sp>
        <p:nvSpPr>
          <p:cNvPr id="26" name="מלבן 25">
            <a:extLst>
              <a:ext uri="{FF2B5EF4-FFF2-40B4-BE49-F238E27FC236}">
                <a16:creationId xmlns:a16="http://schemas.microsoft.com/office/drawing/2014/main" id="{BCAB7325-70C6-C546-8D38-221D4D8A251F}"/>
              </a:ext>
            </a:extLst>
          </p:cNvPr>
          <p:cNvSpPr/>
          <p:nvPr/>
        </p:nvSpPr>
        <p:spPr>
          <a:xfrm>
            <a:off x="6486339" y="1358096"/>
            <a:ext cx="914400" cy="1327912"/>
          </a:xfrm>
          <a:prstGeom prst="rect">
            <a:avLst/>
          </a:prstGeom>
          <a:noFill/>
          <a:ln algn="ctr" cap="flat" cmpd="sng" w="28575">
            <a:solidFill>
              <a:srgbClr val="FF0000"/>
            </a:solidFill>
            <a:prstDash val="solid"/>
            <a:round/>
            <a:headEnd len="med" type="none" w="med"/>
            <a:tailEnd len="med" type="none" w="med"/>
          </a:ln>
        </p:spPr>
        <p:style>
          <a:lnRef idx="0">
            <a:scrgbClr b="0" g="0" r="0"/>
          </a:lnRef>
          <a:fillRef idx="0">
            <a:scrgbClr b="0" g="0" r="0"/>
          </a:fillRef>
          <a:effectRef idx="0">
            <a:scrgbClr b="0" g="0" r="0"/>
          </a:effectRef>
          <a:fontRef idx="minor">
            <a:schemeClr val="accent5"/>
          </a:fontRef>
        </p:style>
        <p:txBody>
          <a:bodyPr anchor="ctr" rtlCol="1"/>
          <a:lstStyle/>
          <a:p>
            <a:pPr algn="ctr"/>
            <a:endParaRPr lang="he-IL"/>
          </a:p>
        </p:txBody>
      </p:sp>
      <p:sp>
        <p:nvSpPr>
          <p:cNvPr id="29" name="תיבת טקסט 28">
            <a:extLst>
              <a:ext uri="{FF2B5EF4-FFF2-40B4-BE49-F238E27FC236}">
                <a16:creationId xmlns:a16="http://schemas.microsoft.com/office/drawing/2014/main" id="{38DE87AD-1A39-3C65-B714-93CEC792FBDD}"/>
              </a:ext>
            </a:extLst>
          </p:cNvPr>
          <p:cNvSpPr txBox="1"/>
          <p:nvPr/>
        </p:nvSpPr>
        <p:spPr>
          <a:xfrm>
            <a:off x="6943539" y="3237469"/>
            <a:ext cx="2667103" cy="369332"/>
          </a:xfrm>
          <a:prstGeom prst="rect">
            <a:avLst/>
          </a:prstGeom>
          <a:noFill/>
        </p:spPr>
        <p:txBody>
          <a:bodyPr rtlCol="1" wrap="square">
            <a:spAutoFit/>
          </a:bodyPr>
          <a:lstStyle/>
          <a:p>
            <a:pPr algn="r" rtl="1"/>
            <a:r>
              <a:rPr dirty="0" lang="en-US"/>
              <a:t>/</a:t>
            </a:r>
            <a:endParaRPr dirty="0" lang="he-IL"/>
          </a:p>
        </p:txBody>
      </p:sp>
      <p:sp>
        <p:nvSpPr>
          <p:cNvPr id="31" name="תיבת טקסט 30">
            <a:extLst>
              <a:ext uri="{FF2B5EF4-FFF2-40B4-BE49-F238E27FC236}">
                <a16:creationId xmlns:a16="http://schemas.microsoft.com/office/drawing/2014/main" id="{B58E326E-7795-A5A5-6ADA-C631DF5176AD}"/>
              </a:ext>
            </a:extLst>
          </p:cNvPr>
          <p:cNvSpPr txBox="1"/>
          <p:nvPr/>
        </p:nvSpPr>
        <p:spPr>
          <a:xfrm>
            <a:off x="3756759" y="3156379"/>
            <a:ext cx="2752437" cy="369332"/>
          </a:xfrm>
          <a:prstGeom prst="rect">
            <a:avLst/>
          </a:prstGeom>
          <a:noFill/>
        </p:spPr>
        <p:txBody>
          <a:bodyPr rtlCol="1" wrap="square">
            <a:spAutoFit/>
          </a:bodyPr>
          <a:lstStyle/>
          <a:p>
            <a:pPr algn="r" rtl="1"/>
            <a:r>
              <a:rPr dirty="0" lang="en-US"/>
              <a:t>/</a:t>
            </a:r>
            <a:endParaRPr dirty="0" lang="he-IL"/>
          </a:p>
        </p:txBody>
      </p:sp>
      <p:cxnSp>
        <p:nvCxnSpPr>
          <p:cNvPr id="33" name="מחבר חץ ישר 32">
            <a:extLst>
              <a:ext uri="{FF2B5EF4-FFF2-40B4-BE49-F238E27FC236}">
                <a16:creationId xmlns:a16="http://schemas.microsoft.com/office/drawing/2014/main" id="{7FA68B59-EA92-AA20-B334-8CA4959CAF60}"/>
              </a:ext>
            </a:extLst>
          </p:cNvPr>
          <p:cNvCxnSpPr>
            <a:cxnSpLocks/>
          </p:cNvCxnSpPr>
          <p:nvPr/>
        </p:nvCxnSpPr>
        <p:spPr>
          <a:xfrm flipV="1">
            <a:off x="7255149" y="2759471"/>
            <a:ext cx="0" cy="477997"/>
          </a:xfrm>
          <a:prstGeom prst="straightConnector1">
            <a:avLst/>
          </a:prstGeom>
          <a:ln w="38100">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35" name="מחבר חץ ישר 34">
            <a:extLst>
              <a:ext uri="{FF2B5EF4-FFF2-40B4-BE49-F238E27FC236}">
                <a16:creationId xmlns:a16="http://schemas.microsoft.com/office/drawing/2014/main" id="{560170E1-9047-7D26-8987-ADD58142CE85}"/>
              </a:ext>
            </a:extLst>
          </p:cNvPr>
          <p:cNvCxnSpPr>
            <a:cxnSpLocks/>
          </p:cNvCxnSpPr>
          <p:nvPr/>
        </p:nvCxnSpPr>
        <p:spPr>
          <a:xfrm flipV="1">
            <a:off x="6094475" y="2759472"/>
            <a:ext cx="0" cy="477997"/>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38" name="תיבת טקסט 37">
            <a:extLst>
              <a:ext uri="{FF2B5EF4-FFF2-40B4-BE49-F238E27FC236}">
                <a16:creationId xmlns:a16="http://schemas.microsoft.com/office/drawing/2014/main" id="{3344AFCD-AACA-0E7F-7FDD-0E82C4F93D1E}"/>
              </a:ext>
            </a:extLst>
          </p:cNvPr>
          <p:cNvSpPr txBox="1"/>
          <p:nvPr/>
        </p:nvSpPr>
        <p:spPr>
          <a:xfrm>
            <a:off x="-1618840" y="349513"/>
            <a:ext cx="7247503" cy="757130"/>
          </a:xfrm>
          <a:prstGeom prst="rect">
            <a:avLst/>
          </a:prstGeom>
          <a:noFill/>
        </p:spPr>
        <p:txBody>
          <a:bodyPr wrap="square">
            <a:spAutoFit/>
          </a:bodyPr>
          <a:lstStyle/>
          <a:p>
            <a:pPr algn="r" defTabSz="914400">
              <a:lnSpc>
                <a:spcPct val="90000"/>
              </a:lnSpc>
              <a:spcBef>
                <a:spcPct val="0"/>
              </a:spcBef>
              <a:spcAft>
                <a:spcPts val="600"/>
              </a:spcAft>
            </a:pPr>
            <a:r>
              <a:rPr b="1" dirty="0" lang="en-US" sz="4800">
                <a:ln w="12700">
                  <a:solidFill>
                    <a:schemeClr val="accent3">
                      <a:lumMod val="50000"/>
                    </a:schemeClr>
                  </a:solidFill>
                  <a:prstDash val="solid"/>
                </a:ln>
                <a:solidFill>
                  <a:srgbClr val="003399"/>
                </a:solidFill>
                <a:effectLst>
                  <a:innerShdw blurRad="177800">
                    <a:schemeClr val="accent3">
                      <a:lumMod val="50000"/>
                    </a:schemeClr>
                  </a:innerShdw>
                </a:effectLst>
                <a:latin typeface="+mj-lt"/>
                <a:ea typeface="+mj-ea"/>
                <a:cs typeface="+mj-cs"/>
              </a:rPr>
              <a:t>SIGNAL TAP</a:t>
            </a:r>
            <a:endParaRPr b="1" cap="none" dirty="0" kern="1200" lang="en-US" spc="0" sz="4800">
              <a:ln w="12700">
                <a:solidFill>
                  <a:schemeClr val="accent3">
                    <a:lumMod val="50000"/>
                  </a:schemeClr>
                </a:solidFill>
                <a:prstDash val="solid"/>
              </a:ln>
              <a:solidFill>
                <a:srgbClr val="003399"/>
              </a:solidFill>
              <a:effectLst>
                <a:innerShdw blurRad="177800">
                  <a:schemeClr val="accent3">
                    <a:lumMod val="50000"/>
                  </a:schemeClr>
                </a:innerShdw>
              </a:effectLst>
              <a:latin typeface="+mj-lt"/>
              <a:ea typeface="+mj-ea"/>
              <a:cs typeface="+mj-cs"/>
            </a:endParaRPr>
          </a:p>
        </p:txBody>
      </p:sp>
    </p:spTree>
    <p:extLst>
      <p:ext uri="{BB962C8B-B14F-4D97-AF65-F5344CB8AC3E}">
        <p14:creationId xmlns:p14="http://schemas.microsoft.com/office/powerpoint/2010/main" val="1320299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Virtual Foosball on Steam">
            <a:extLst>
              <a:ext uri="{FF2B5EF4-FFF2-40B4-BE49-F238E27FC236}">
                <a16:creationId xmlns:a16="http://schemas.microsoft.com/office/drawing/2014/main" id="{8EE3321E-9DB2-45BC-F2C6-DE5A36160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מלבן 7">
            <a:extLst>
              <a:ext uri="{FF2B5EF4-FFF2-40B4-BE49-F238E27FC236}">
                <a16:creationId xmlns:a16="http://schemas.microsoft.com/office/drawing/2014/main" id="{238AB441-DE43-E6DC-3077-1AA7361F731F}"/>
              </a:ext>
            </a:extLst>
          </p:cNvPr>
          <p:cNvSpPr/>
          <p:nvPr/>
        </p:nvSpPr>
        <p:spPr>
          <a:xfrm>
            <a:off x="3252914" y="-42514"/>
            <a:ext cx="5686172" cy="1200329"/>
          </a:xfrm>
          <a:prstGeom prst="rect">
            <a:avLst/>
          </a:prstGeom>
          <a:noFill/>
        </p:spPr>
        <p:txBody>
          <a:bodyPr wrap="none" lIns="91440" tIns="45720" rIns="91440" bIns="45720">
            <a:spAutoFit/>
          </a:bodyPr>
          <a:lstStyle/>
          <a:p>
            <a:pPr algn="ctr"/>
            <a:r>
              <a:rPr lang="he-IL" sz="7200" b="1" cap="none" spc="0" dirty="0">
                <a:ln w="6600">
                  <a:solidFill>
                    <a:srgbClr val="002060"/>
                  </a:solidFill>
                  <a:prstDash val="solid"/>
                </a:ln>
                <a:solidFill>
                  <a:srgbClr val="00B0F0"/>
                </a:solidFill>
                <a:effectLst>
                  <a:outerShdw dist="38100" dir="2700000" algn="tl" rotWithShape="0">
                    <a:schemeClr val="bg1"/>
                  </a:outerShdw>
                </a:effectLst>
              </a:rPr>
              <a:t>סיכום ומסקנות</a:t>
            </a:r>
          </a:p>
        </p:txBody>
      </p:sp>
      <p:sp>
        <p:nvSpPr>
          <p:cNvPr id="3" name="מלבן מעוגל 2">
            <a:extLst>
              <a:ext uri="{FF2B5EF4-FFF2-40B4-BE49-F238E27FC236}">
                <a16:creationId xmlns:a16="http://schemas.microsoft.com/office/drawing/2014/main" id="{721657CE-10B4-BD2A-BA40-24849D60B1C9}"/>
              </a:ext>
            </a:extLst>
          </p:cNvPr>
          <p:cNvSpPr/>
          <p:nvPr/>
        </p:nvSpPr>
        <p:spPr>
          <a:xfrm rot="288677">
            <a:off x="8308692" y="1118018"/>
            <a:ext cx="3569241" cy="2017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871FD996-C325-3FF2-1DDA-4A38C8CF6071}"/>
              </a:ext>
            </a:extLst>
          </p:cNvPr>
          <p:cNvSpPr txBox="1"/>
          <p:nvPr/>
        </p:nvSpPr>
        <p:spPr>
          <a:xfrm rot="21388689">
            <a:off x="8011107" y="696403"/>
            <a:ext cx="3921360" cy="2585323"/>
          </a:xfrm>
          <a:prstGeom prst="rect">
            <a:avLst/>
          </a:prstGeom>
          <a:noFill/>
        </p:spPr>
        <p:txBody>
          <a:bodyPr wrap="square" rtlCol="1">
            <a:spAutoFit/>
          </a:bodyPr>
          <a:lstStyle/>
          <a:p>
            <a:pPr>
              <a:buClr>
                <a:schemeClr val="bg1"/>
              </a:buClr>
            </a:pPr>
            <a:r>
              <a:rPr lang="he-IL" sz="2400" b="1" dirty="0">
                <a:solidFill>
                  <a:schemeClr val="bg1"/>
                </a:solidFill>
              </a:rPr>
              <a:t>סיכום: </a:t>
            </a:r>
          </a:p>
          <a:p>
            <a:pPr>
              <a:buClr>
                <a:schemeClr val="bg1"/>
              </a:buClr>
            </a:pPr>
            <a:endParaRPr lang="he-IL" sz="2400" b="1" dirty="0">
              <a:solidFill>
                <a:schemeClr val="bg1"/>
              </a:solidFill>
            </a:endParaRPr>
          </a:p>
          <a:p>
            <a:pPr marL="285750" indent="-285750">
              <a:buClr>
                <a:schemeClr val="bg1"/>
              </a:buClr>
              <a:buFont typeface="Wingdings" panose="05000000000000000000" pitchFamily="2" charset="2"/>
              <a:buChar char="v"/>
            </a:pPr>
            <a:endParaRPr lang="he-IL" sz="2400" b="1" dirty="0">
              <a:solidFill>
                <a:schemeClr val="bg1"/>
              </a:solidFill>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buClr>
                <a:schemeClr val="bg1"/>
              </a:buClr>
              <a:buFont typeface="Wingdings" panose="05000000000000000000" pitchFamily="2" charset="2"/>
              <a:buChar char="v"/>
            </a:pPr>
            <a:endParaRPr lang="en-US" sz="2400" b="1" dirty="0">
              <a:solidFill>
                <a:schemeClr val="bg1"/>
              </a:solidFill>
            </a:endParaRPr>
          </a:p>
          <a:p>
            <a:pPr marL="285750" indent="-285750">
              <a:buClr>
                <a:schemeClr val="bg1"/>
              </a:buClr>
              <a:buFont typeface="Wingdings" panose="05000000000000000000" pitchFamily="2" charset="2"/>
              <a:buChar char="v"/>
            </a:pPr>
            <a:endParaRPr lang="en-US" dirty="0">
              <a:solidFill>
                <a:schemeClr val="bg1"/>
              </a:solidFill>
            </a:endParaRPr>
          </a:p>
        </p:txBody>
      </p:sp>
      <p:sp>
        <p:nvSpPr>
          <p:cNvPr id="5" name="תיבת טקסט 4">
            <a:extLst>
              <a:ext uri="{FF2B5EF4-FFF2-40B4-BE49-F238E27FC236}">
                <a16:creationId xmlns:a16="http://schemas.microsoft.com/office/drawing/2014/main" id="{45BC3847-95CD-1FAC-C8E7-CF20788E7950}"/>
              </a:ext>
            </a:extLst>
          </p:cNvPr>
          <p:cNvSpPr txBox="1"/>
          <p:nvPr/>
        </p:nvSpPr>
        <p:spPr>
          <a:xfrm>
            <a:off x="8064230" y="1135700"/>
            <a:ext cx="3725888" cy="3693319"/>
          </a:xfrm>
          <a:prstGeom prst="rect">
            <a:avLst/>
          </a:prstGeom>
          <a:noFill/>
        </p:spPr>
        <p:txBody>
          <a:bodyPr wrap="square" rtlCol="1">
            <a:spAutoFit/>
          </a:bodyPr>
          <a:lstStyle/>
          <a:p>
            <a:pPr>
              <a:buClr>
                <a:schemeClr val="bg1"/>
              </a:buClr>
            </a:pPr>
            <a:r>
              <a:rPr lang="he-IL" sz="2400" b="1" dirty="0">
                <a:solidFill>
                  <a:schemeClr val="bg1"/>
                </a:solidFill>
              </a:rPr>
              <a:t>ביצוע הפרויקט היווה התנסות אמיתית ראשונית בתחום החומרה הן בפן התכנון וכתיבה בשפה לתיאור חומרה והן בביצוע</a:t>
            </a:r>
          </a:p>
          <a:p>
            <a:pPr marL="285750" indent="-285750">
              <a:buClr>
                <a:schemeClr val="bg1"/>
              </a:buClr>
              <a:buFont typeface="Wingdings" panose="05000000000000000000" pitchFamily="2" charset="2"/>
              <a:buChar char="v"/>
            </a:pPr>
            <a:endParaRPr lang="he-IL" sz="2400" b="1" dirty="0">
              <a:solidFill>
                <a:schemeClr val="bg1"/>
              </a:solidFill>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buClr>
                <a:schemeClr val="bg1"/>
              </a:buClr>
              <a:buFont typeface="Wingdings" panose="05000000000000000000" pitchFamily="2" charset="2"/>
              <a:buChar char="v"/>
            </a:pPr>
            <a:endParaRPr lang="en-US" sz="2400" b="1" dirty="0">
              <a:solidFill>
                <a:schemeClr val="bg1"/>
              </a:solidFill>
            </a:endParaRPr>
          </a:p>
          <a:p>
            <a:pPr marL="285750" indent="-285750">
              <a:buClr>
                <a:schemeClr val="bg1"/>
              </a:buClr>
              <a:buFont typeface="Wingdings" panose="05000000000000000000" pitchFamily="2" charset="2"/>
              <a:buChar char="v"/>
            </a:pPr>
            <a:endParaRPr lang="en-US" dirty="0">
              <a:solidFill>
                <a:schemeClr val="bg1"/>
              </a:solidFill>
            </a:endParaRPr>
          </a:p>
        </p:txBody>
      </p:sp>
      <p:sp>
        <p:nvSpPr>
          <p:cNvPr id="11" name="מלבן מעוגל 10">
            <a:extLst>
              <a:ext uri="{FF2B5EF4-FFF2-40B4-BE49-F238E27FC236}">
                <a16:creationId xmlns:a16="http://schemas.microsoft.com/office/drawing/2014/main" id="{74451B85-80DC-371D-0C75-CD2FB08B3203}"/>
              </a:ext>
            </a:extLst>
          </p:cNvPr>
          <p:cNvSpPr/>
          <p:nvPr/>
        </p:nvSpPr>
        <p:spPr>
          <a:xfrm rot="21367375">
            <a:off x="658915" y="3148609"/>
            <a:ext cx="4100644" cy="2755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תיבת טקסט 11">
            <a:extLst>
              <a:ext uri="{FF2B5EF4-FFF2-40B4-BE49-F238E27FC236}">
                <a16:creationId xmlns:a16="http://schemas.microsoft.com/office/drawing/2014/main" id="{28EF1119-F0C6-7CB0-6112-D49EF775F0DD}"/>
              </a:ext>
            </a:extLst>
          </p:cNvPr>
          <p:cNvSpPr txBox="1"/>
          <p:nvPr/>
        </p:nvSpPr>
        <p:spPr>
          <a:xfrm>
            <a:off x="686535" y="3162168"/>
            <a:ext cx="3725888" cy="4431983"/>
          </a:xfrm>
          <a:prstGeom prst="rect">
            <a:avLst/>
          </a:prstGeom>
          <a:noFill/>
        </p:spPr>
        <p:txBody>
          <a:bodyPr wrap="square" rtlCol="1">
            <a:spAutoFit/>
          </a:bodyPr>
          <a:lstStyle/>
          <a:p>
            <a:pPr>
              <a:buClr>
                <a:schemeClr val="bg1"/>
              </a:buClr>
            </a:pPr>
            <a:r>
              <a:rPr lang="he-IL" sz="2400" b="1" dirty="0">
                <a:solidFill>
                  <a:schemeClr val="bg1"/>
                </a:solidFill>
              </a:rPr>
              <a:t>נהנו רבות מביצוע הפרויקט ומהאפשרות לראות הלכה למעשה את החומר התיאורטי מתממש בפן המעשי תוך מתן דרור ליצירתיות ואף בהתאם לרוח תקופת המונדיאל</a:t>
            </a:r>
          </a:p>
          <a:p>
            <a:pPr marL="285750" indent="-285750">
              <a:buClr>
                <a:schemeClr val="bg1"/>
              </a:buClr>
              <a:buFont typeface="Wingdings" panose="05000000000000000000" pitchFamily="2" charset="2"/>
              <a:buChar char="v"/>
            </a:pPr>
            <a:endParaRPr lang="he-IL" sz="2400" b="1" dirty="0">
              <a:solidFill>
                <a:schemeClr val="bg1"/>
              </a:solidFill>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buClr>
                <a:schemeClr val="bg1"/>
              </a:buClr>
              <a:buFont typeface="Wingdings" panose="05000000000000000000" pitchFamily="2" charset="2"/>
              <a:buChar char="v"/>
            </a:pPr>
            <a:endParaRPr lang="en-US" sz="2400" b="1" dirty="0">
              <a:solidFill>
                <a:schemeClr val="bg1"/>
              </a:solidFill>
            </a:endParaRPr>
          </a:p>
          <a:p>
            <a:pPr marL="285750" indent="-285750">
              <a:buClr>
                <a:schemeClr val="bg1"/>
              </a:buClr>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1328166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Virtual Foosball on Steam">
            <a:extLst>
              <a:ext uri="{FF2B5EF4-FFF2-40B4-BE49-F238E27FC236}">
                <a16:creationId xmlns:a16="http://schemas.microsoft.com/office/drawing/2014/main" id="{8EE3321E-9DB2-45BC-F2C6-DE5A36160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מלבן 7">
            <a:extLst>
              <a:ext uri="{FF2B5EF4-FFF2-40B4-BE49-F238E27FC236}">
                <a16:creationId xmlns:a16="http://schemas.microsoft.com/office/drawing/2014/main" id="{238AB441-DE43-E6DC-3077-1AA7361F731F}"/>
              </a:ext>
            </a:extLst>
          </p:cNvPr>
          <p:cNvSpPr/>
          <p:nvPr/>
        </p:nvSpPr>
        <p:spPr>
          <a:xfrm>
            <a:off x="3252914" y="-42514"/>
            <a:ext cx="5686172" cy="1200329"/>
          </a:xfrm>
          <a:prstGeom prst="rect">
            <a:avLst/>
          </a:prstGeom>
          <a:noFill/>
        </p:spPr>
        <p:txBody>
          <a:bodyPr wrap="none" lIns="91440" tIns="45720" rIns="91440" bIns="45720">
            <a:spAutoFit/>
          </a:bodyPr>
          <a:lstStyle/>
          <a:p>
            <a:pPr algn="ctr"/>
            <a:r>
              <a:rPr lang="he-IL" sz="7200" b="1" cap="none" spc="0" dirty="0">
                <a:ln w="6600">
                  <a:solidFill>
                    <a:srgbClr val="002060"/>
                  </a:solidFill>
                  <a:prstDash val="solid"/>
                </a:ln>
                <a:solidFill>
                  <a:srgbClr val="00B0F0"/>
                </a:solidFill>
                <a:effectLst>
                  <a:outerShdw dist="38100" dir="2700000" algn="tl" rotWithShape="0">
                    <a:schemeClr val="bg1"/>
                  </a:outerShdw>
                </a:effectLst>
              </a:rPr>
              <a:t>סיכום ומסקנות</a:t>
            </a:r>
          </a:p>
        </p:txBody>
      </p:sp>
      <p:sp>
        <p:nvSpPr>
          <p:cNvPr id="3" name="מלבן מעוגל 2">
            <a:extLst>
              <a:ext uri="{FF2B5EF4-FFF2-40B4-BE49-F238E27FC236}">
                <a16:creationId xmlns:a16="http://schemas.microsoft.com/office/drawing/2014/main" id="{721657CE-10B4-BD2A-BA40-24849D60B1C9}"/>
              </a:ext>
            </a:extLst>
          </p:cNvPr>
          <p:cNvSpPr/>
          <p:nvPr/>
        </p:nvSpPr>
        <p:spPr>
          <a:xfrm rot="288677">
            <a:off x="8308692" y="1118018"/>
            <a:ext cx="3569241" cy="2017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871FD996-C325-3FF2-1DDA-4A38C8CF6071}"/>
              </a:ext>
            </a:extLst>
          </p:cNvPr>
          <p:cNvSpPr txBox="1"/>
          <p:nvPr/>
        </p:nvSpPr>
        <p:spPr>
          <a:xfrm rot="21388689">
            <a:off x="8011107" y="696403"/>
            <a:ext cx="3921360" cy="2585323"/>
          </a:xfrm>
          <a:prstGeom prst="rect">
            <a:avLst/>
          </a:prstGeom>
          <a:noFill/>
        </p:spPr>
        <p:txBody>
          <a:bodyPr wrap="square" rtlCol="1">
            <a:spAutoFit/>
          </a:bodyPr>
          <a:lstStyle/>
          <a:p>
            <a:pPr>
              <a:buClr>
                <a:schemeClr val="bg1"/>
              </a:buClr>
            </a:pPr>
            <a:r>
              <a:rPr lang="he-IL" sz="2400" b="1" dirty="0">
                <a:solidFill>
                  <a:schemeClr val="bg1"/>
                </a:solidFill>
              </a:rPr>
              <a:t>מסקנות: </a:t>
            </a:r>
          </a:p>
          <a:p>
            <a:pPr>
              <a:buClr>
                <a:schemeClr val="bg1"/>
              </a:buClr>
            </a:pPr>
            <a:endParaRPr lang="he-IL" sz="2400" b="1" dirty="0">
              <a:solidFill>
                <a:schemeClr val="bg1"/>
              </a:solidFill>
            </a:endParaRPr>
          </a:p>
          <a:p>
            <a:pPr marL="285750" indent="-285750">
              <a:buClr>
                <a:schemeClr val="bg1"/>
              </a:buClr>
              <a:buFont typeface="Wingdings" panose="05000000000000000000" pitchFamily="2" charset="2"/>
              <a:buChar char="v"/>
            </a:pPr>
            <a:endParaRPr lang="he-IL" sz="2400" b="1" dirty="0">
              <a:solidFill>
                <a:schemeClr val="bg1"/>
              </a:solidFill>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buClr>
                <a:schemeClr val="bg1"/>
              </a:buClr>
              <a:buFont typeface="Wingdings" panose="05000000000000000000" pitchFamily="2" charset="2"/>
              <a:buChar char="v"/>
            </a:pPr>
            <a:endParaRPr lang="en-US" sz="2400" b="1" dirty="0">
              <a:solidFill>
                <a:schemeClr val="bg1"/>
              </a:solidFill>
            </a:endParaRPr>
          </a:p>
          <a:p>
            <a:pPr marL="285750" indent="-285750">
              <a:buClr>
                <a:schemeClr val="bg1"/>
              </a:buClr>
              <a:buFont typeface="Wingdings" panose="05000000000000000000" pitchFamily="2" charset="2"/>
              <a:buChar char="v"/>
            </a:pPr>
            <a:endParaRPr lang="en-US" dirty="0">
              <a:solidFill>
                <a:schemeClr val="bg1"/>
              </a:solidFill>
            </a:endParaRPr>
          </a:p>
        </p:txBody>
      </p:sp>
      <p:sp>
        <p:nvSpPr>
          <p:cNvPr id="5" name="תיבת טקסט 4">
            <a:extLst>
              <a:ext uri="{FF2B5EF4-FFF2-40B4-BE49-F238E27FC236}">
                <a16:creationId xmlns:a16="http://schemas.microsoft.com/office/drawing/2014/main" id="{45BC3847-95CD-1FAC-C8E7-CF20788E7950}"/>
              </a:ext>
            </a:extLst>
          </p:cNvPr>
          <p:cNvSpPr txBox="1"/>
          <p:nvPr/>
        </p:nvSpPr>
        <p:spPr>
          <a:xfrm>
            <a:off x="7999974" y="1197500"/>
            <a:ext cx="3725888" cy="3693319"/>
          </a:xfrm>
          <a:prstGeom prst="rect">
            <a:avLst/>
          </a:prstGeom>
          <a:noFill/>
        </p:spPr>
        <p:txBody>
          <a:bodyPr wrap="square" rtlCol="1">
            <a:spAutoFit/>
          </a:bodyPr>
          <a:lstStyle/>
          <a:p>
            <a:pPr>
              <a:buClr>
                <a:schemeClr val="bg1"/>
              </a:buClr>
            </a:pPr>
            <a:r>
              <a:rPr lang="he-IL"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כאשר עושים שימוש </a:t>
            </a:r>
            <a:r>
              <a:rPr lang="he-IL" sz="2400" b="1"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בביטמאפ</a:t>
            </a:r>
            <a:r>
              <a:rPr lang="he-IL"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מומלץ במידת האפשר להשתמש </a:t>
            </a:r>
            <a:r>
              <a:rPr lang="he-IL" sz="2400" b="1"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ביטמאפ</a:t>
            </a:r>
            <a:r>
              <a:rPr lang="he-IL"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המורכב מביט אחד לשם קיצור זמן קומפילציה</a:t>
            </a:r>
          </a:p>
          <a:p>
            <a:pPr>
              <a:buClr>
                <a:schemeClr val="bg1"/>
              </a:buClr>
            </a:pPr>
            <a:endParaRPr lang="he-IL" sz="2400" b="1" dirty="0">
              <a:solidFill>
                <a:schemeClr val="bg1"/>
              </a:solidFill>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buClr>
                <a:schemeClr val="bg1"/>
              </a:buClr>
              <a:buFont typeface="Wingdings" panose="05000000000000000000" pitchFamily="2" charset="2"/>
              <a:buChar char="v"/>
            </a:pPr>
            <a:endParaRPr lang="en-US" sz="2400" b="1" dirty="0">
              <a:solidFill>
                <a:schemeClr val="bg1"/>
              </a:solidFill>
            </a:endParaRPr>
          </a:p>
          <a:p>
            <a:pPr marL="285750" indent="-285750">
              <a:buClr>
                <a:schemeClr val="bg1"/>
              </a:buClr>
              <a:buFont typeface="Wingdings" panose="05000000000000000000" pitchFamily="2" charset="2"/>
              <a:buChar char="v"/>
            </a:pPr>
            <a:endParaRPr lang="en-US" dirty="0">
              <a:solidFill>
                <a:schemeClr val="bg1"/>
              </a:solidFill>
            </a:endParaRPr>
          </a:p>
        </p:txBody>
      </p:sp>
      <p:sp>
        <p:nvSpPr>
          <p:cNvPr id="11" name="מלבן מעוגל 10">
            <a:extLst>
              <a:ext uri="{FF2B5EF4-FFF2-40B4-BE49-F238E27FC236}">
                <a16:creationId xmlns:a16="http://schemas.microsoft.com/office/drawing/2014/main" id="{74451B85-80DC-371D-0C75-CD2FB08B3203}"/>
              </a:ext>
            </a:extLst>
          </p:cNvPr>
          <p:cNvSpPr/>
          <p:nvPr/>
        </p:nvSpPr>
        <p:spPr>
          <a:xfrm rot="21414691">
            <a:off x="595788" y="1312870"/>
            <a:ext cx="4356963" cy="2755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a:p>
        </p:txBody>
      </p:sp>
      <p:sp>
        <p:nvSpPr>
          <p:cNvPr id="12" name="תיבת טקסט 11">
            <a:extLst>
              <a:ext uri="{FF2B5EF4-FFF2-40B4-BE49-F238E27FC236}">
                <a16:creationId xmlns:a16="http://schemas.microsoft.com/office/drawing/2014/main" id="{28EF1119-F0C6-7CB0-6112-D49EF775F0DD}"/>
              </a:ext>
            </a:extLst>
          </p:cNvPr>
          <p:cNvSpPr txBox="1"/>
          <p:nvPr/>
        </p:nvSpPr>
        <p:spPr>
          <a:xfrm>
            <a:off x="477547" y="1368402"/>
            <a:ext cx="4313209" cy="4062651"/>
          </a:xfrm>
          <a:prstGeom prst="rect">
            <a:avLst/>
          </a:prstGeom>
          <a:noFill/>
        </p:spPr>
        <p:txBody>
          <a:bodyPr wrap="square" rtlCol="1">
            <a:spAutoFit/>
          </a:bodyPr>
          <a:lstStyle/>
          <a:p>
            <a:pPr>
              <a:buClr>
                <a:schemeClr val="bg1"/>
              </a:buClr>
            </a:pPr>
            <a:r>
              <a:rPr lang="he-IL" sz="2400" b="1" dirty="0">
                <a:solidFill>
                  <a:schemeClr val="bg1"/>
                </a:solidFill>
              </a:rPr>
              <a:t>לבצע בדיקות תכופות לצורכי וידוא הרצה תקינה של הקוד תוך שמומלץ לא לבצע הרבה שינויים בבת אחת. לאחר כל שינוי קטן נמליץ לבצע עצירה לשם בדיקה ואף כאשר חלק מסוים עובד רצוי ליצור קובץ </a:t>
            </a:r>
            <a:r>
              <a:rPr lang="en-US" sz="2400" b="1" dirty="0">
                <a:solidFill>
                  <a:schemeClr val="bg1"/>
                </a:solidFill>
              </a:rPr>
              <a:t>archive</a:t>
            </a:r>
            <a:r>
              <a:rPr lang="he-IL" sz="2400" b="1" dirty="0">
                <a:solidFill>
                  <a:schemeClr val="bg1"/>
                </a:solidFill>
              </a:rPr>
              <a:t> עבורו</a:t>
            </a: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buClr>
                <a:schemeClr val="bg1"/>
              </a:buClr>
              <a:buFont typeface="Wingdings" panose="05000000000000000000" pitchFamily="2" charset="2"/>
              <a:buChar char="v"/>
            </a:pPr>
            <a:endParaRPr lang="en-US" sz="2400" b="1" dirty="0">
              <a:solidFill>
                <a:schemeClr val="bg1"/>
              </a:solidFill>
            </a:endParaRPr>
          </a:p>
          <a:p>
            <a:pPr marL="285750" indent="-285750">
              <a:buClr>
                <a:schemeClr val="bg1"/>
              </a:buClr>
              <a:buFont typeface="Wingdings" panose="05000000000000000000" pitchFamily="2" charset="2"/>
              <a:buChar char="v"/>
            </a:pPr>
            <a:endParaRPr lang="en-US" dirty="0">
              <a:solidFill>
                <a:schemeClr val="bg1"/>
              </a:solidFill>
            </a:endParaRPr>
          </a:p>
        </p:txBody>
      </p:sp>
      <p:sp>
        <p:nvSpPr>
          <p:cNvPr id="2" name="מלבן מעוגל 1">
            <a:extLst>
              <a:ext uri="{FF2B5EF4-FFF2-40B4-BE49-F238E27FC236}">
                <a16:creationId xmlns:a16="http://schemas.microsoft.com/office/drawing/2014/main" id="{E2F867FA-251E-1DCE-60FE-585728DB881F}"/>
              </a:ext>
            </a:extLst>
          </p:cNvPr>
          <p:cNvSpPr/>
          <p:nvPr/>
        </p:nvSpPr>
        <p:spPr>
          <a:xfrm>
            <a:off x="7533836" y="3793216"/>
            <a:ext cx="3696139" cy="209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תיבת טקסט 3">
            <a:extLst>
              <a:ext uri="{FF2B5EF4-FFF2-40B4-BE49-F238E27FC236}">
                <a16:creationId xmlns:a16="http://schemas.microsoft.com/office/drawing/2014/main" id="{260E1116-8012-0EEE-3041-5CC49F2685B6}"/>
              </a:ext>
            </a:extLst>
          </p:cNvPr>
          <p:cNvSpPr txBox="1"/>
          <p:nvPr/>
        </p:nvSpPr>
        <p:spPr>
          <a:xfrm>
            <a:off x="7401245" y="3813840"/>
            <a:ext cx="3725888" cy="3323987"/>
          </a:xfrm>
          <a:prstGeom prst="rect">
            <a:avLst/>
          </a:prstGeom>
          <a:noFill/>
        </p:spPr>
        <p:txBody>
          <a:bodyPr wrap="square" rtlCol="1">
            <a:spAutoFit/>
          </a:bodyPr>
          <a:lstStyle/>
          <a:p>
            <a:pPr>
              <a:buClr>
                <a:schemeClr val="bg1"/>
              </a:buClr>
            </a:pPr>
            <a:r>
              <a:rPr lang="he-IL" sz="2400" b="1" dirty="0">
                <a:solidFill>
                  <a:schemeClr val="bg1"/>
                </a:solidFill>
              </a:rPr>
              <a:t>מומלץ לעשות שימוש ב- </a:t>
            </a:r>
            <a:r>
              <a:rPr lang="en-US" sz="2400" b="1" dirty="0">
                <a:solidFill>
                  <a:schemeClr val="bg1"/>
                </a:solidFill>
              </a:rPr>
              <a:t>Signal Tap</a:t>
            </a:r>
            <a:r>
              <a:rPr lang="he-IL" sz="2400" b="1" dirty="0">
                <a:solidFill>
                  <a:schemeClr val="bg1"/>
                </a:solidFill>
              </a:rPr>
              <a:t> לשם </a:t>
            </a:r>
            <a:r>
              <a:rPr lang="he-IL" sz="2400" b="1" dirty="0" err="1">
                <a:solidFill>
                  <a:schemeClr val="bg1"/>
                </a:solidFill>
              </a:rPr>
              <a:t>דיבוג</a:t>
            </a:r>
            <a:r>
              <a:rPr lang="he-IL" sz="2400" b="1" dirty="0">
                <a:solidFill>
                  <a:schemeClr val="bg1"/>
                </a:solidFill>
              </a:rPr>
              <a:t> הקוד. השימוש הכי יעיל בגילוי תקלות הנוגעות לתזמון של האותות בין בלוקים שונים</a:t>
            </a: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buClr>
                <a:schemeClr val="bg1"/>
              </a:buClr>
              <a:buFont typeface="Wingdings" panose="05000000000000000000" pitchFamily="2" charset="2"/>
              <a:buChar char="v"/>
            </a:pPr>
            <a:endParaRPr lang="en-US" sz="2400" b="1" dirty="0">
              <a:solidFill>
                <a:schemeClr val="bg1"/>
              </a:solidFill>
            </a:endParaRPr>
          </a:p>
          <a:p>
            <a:pPr marL="285750" indent="-285750">
              <a:buClr>
                <a:schemeClr val="bg1"/>
              </a:buClr>
              <a:buFont typeface="Wingdings" panose="05000000000000000000" pitchFamily="2" charset="2"/>
              <a:buChar char="v"/>
            </a:pPr>
            <a:endParaRPr lang="en-US" dirty="0">
              <a:solidFill>
                <a:schemeClr val="bg1"/>
              </a:solidFill>
            </a:endParaRPr>
          </a:p>
        </p:txBody>
      </p:sp>
      <p:sp>
        <p:nvSpPr>
          <p:cNvPr id="6" name="מלבן מעוגל 5">
            <a:extLst>
              <a:ext uri="{FF2B5EF4-FFF2-40B4-BE49-F238E27FC236}">
                <a16:creationId xmlns:a16="http://schemas.microsoft.com/office/drawing/2014/main" id="{1C7E626B-4DEB-4C51-3372-24B014349F71}"/>
              </a:ext>
            </a:extLst>
          </p:cNvPr>
          <p:cNvSpPr/>
          <p:nvPr/>
        </p:nvSpPr>
        <p:spPr>
          <a:xfrm rot="21311755">
            <a:off x="2207516" y="4162357"/>
            <a:ext cx="3986090" cy="2202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a:p>
        </p:txBody>
      </p:sp>
      <p:sp>
        <p:nvSpPr>
          <p:cNvPr id="9" name="תיבת טקסט 8">
            <a:extLst>
              <a:ext uri="{FF2B5EF4-FFF2-40B4-BE49-F238E27FC236}">
                <a16:creationId xmlns:a16="http://schemas.microsoft.com/office/drawing/2014/main" id="{12BA2970-DB6C-5FEF-4912-18792F1CD753}"/>
              </a:ext>
            </a:extLst>
          </p:cNvPr>
          <p:cNvSpPr txBox="1"/>
          <p:nvPr/>
        </p:nvSpPr>
        <p:spPr>
          <a:xfrm>
            <a:off x="1911035" y="4292989"/>
            <a:ext cx="4184965" cy="3323987"/>
          </a:xfrm>
          <a:prstGeom prst="rect">
            <a:avLst/>
          </a:prstGeom>
          <a:noFill/>
        </p:spPr>
        <p:txBody>
          <a:bodyPr wrap="square" rtlCol="1">
            <a:spAutoFit/>
          </a:bodyPr>
          <a:lstStyle/>
          <a:p>
            <a:pPr>
              <a:buClr>
                <a:schemeClr val="bg1"/>
              </a:buClr>
            </a:pPr>
            <a:r>
              <a:rPr lang="he-IL"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אפיון מוקדם של חלקי הפרויקט יעזור לבנייה יעילה שלו. רצוי לפרקו לחלקים קטנים תוך התמקדות בהם ואט אט לשלבם זה בזה כאשר עובדים כהלכה </a:t>
            </a: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buClr>
                <a:schemeClr val="bg1"/>
              </a:buClr>
            </a:pPr>
            <a:endParaRPr lang="en-US" sz="2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buClr>
                <a:schemeClr val="bg1"/>
              </a:buClr>
              <a:buFont typeface="Wingdings" panose="05000000000000000000" pitchFamily="2" charset="2"/>
              <a:buChar char="v"/>
            </a:pPr>
            <a:endParaRPr lang="en-US" sz="2400" b="1" dirty="0">
              <a:solidFill>
                <a:schemeClr val="bg1"/>
              </a:solidFill>
            </a:endParaRPr>
          </a:p>
          <a:p>
            <a:pPr marL="285750" indent="-285750">
              <a:buClr>
                <a:schemeClr val="bg1"/>
              </a:buClr>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3673934531"/>
      </p:ext>
    </p:extLst>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9" name="מלבן 28">
            <a:extLst>
              <a:ext uri="{FF2B5EF4-FFF2-40B4-BE49-F238E27FC236}">
                <a16:creationId xmlns:a16="http://schemas.microsoft.com/office/drawing/2014/main" id="{3F1DA077-00D7-A9BE-9C70-909B5C02A259}"/>
              </a:ext>
            </a:extLst>
          </p:cNvPr>
          <p:cNvSpPr/>
          <p:nvPr/>
        </p:nvSpPr>
        <p:spPr>
          <a:xfrm>
            <a:off x="4087778" y="2723557"/>
            <a:ext cx="5002597" cy="923330"/>
          </a:xfrm>
          <a:prstGeom prst="rect">
            <a:avLst/>
          </a:prstGeom>
          <a:noFill/>
        </p:spPr>
        <p:txBody>
          <a:bodyPr bIns="45720" lIns="91440" rIns="91440" tIns="45720" wrap="square">
            <a:spAutoFit/>
            <a:scene3d>
              <a:camera prst="orthographicFront"/>
              <a:lightRig dir="t" rig="soft">
                <a:rot lat="0" lon="0" rev="15600000"/>
              </a:lightRig>
            </a:scene3d>
            <a:sp3d extrusionH="57150" prstMaterial="softEdge">
              <a:bevelT h="38100" w="25400"/>
            </a:sp3d>
          </a:bodyPr>
          <a:lstStyle/>
          <a:p>
            <a:pPr algn="ctr" defTabSz="914400" eaLnBrk="1" hangingPunct="1" latinLnBrk="0" marL="0" rtl="0"/>
            <a:r>
              <a:rPr b="1" dirty="0" lang="he-IL" sz="5400">
                <a:ln/>
                <a:solidFill>
                  <a:schemeClr val="accent4"/>
                </a:solidFill>
              </a:rPr>
              <a:t>מ</a:t>
            </a:r>
            <a:r>
              <a:rPr b="1" dirty="0" lang="he-IL" sz="5400">
                <a:ln/>
                <a:solidFill>
                  <a:srgbClr val="00B050"/>
                </a:solidFill>
              </a:rPr>
              <a:t>ש</a:t>
            </a:r>
            <a:r>
              <a:rPr b="1" dirty="0" lang="he-IL" sz="5400">
                <a:ln/>
                <a:solidFill>
                  <a:srgbClr val="FF0000"/>
                </a:solidFill>
              </a:rPr>
              <a:t>ח</a:t>
            </a:r>
            <a:r>
              <a:rPr b="1" dirty="0" lang="he-IL" sz="5400">
                <a:ln/>
                <a:solidFill>
                  <a:srgbClr val="FF7C80"/>
                </a:solidFill>
              </a:rPr>
              <a:t>ק</a:t>
            </a:r>
            <a:r>
              <a:rPr b="1" dirty="0" lang="he-IL" sz="5400">
                <a:ln/>
                <a:solidFill>
                  <a:schemeClr val="accent4"/>
                </a:solidFill>
              </a:rPr>
              <a:t> </a:t>
            </a:r>
            <a:r>
              <a:rPr b="1" dirty="0" lang="he-IL" sz="5400">
                <a:ln/>
                <a:solidFill>
                  <a:srgbClr val="7030A0"/>
                </a:solidFill>
              </a:rPr>
              <a:t>מ</a:t>
            </a:r>
            <a:r>
              <a:rPr b="1" dirty="0" lang="he-IL" sz="5400">
                <a:ln/>
                <a:solidFill>
                  <a:schemeClr val="accent1">
                    <a:lumMod val="75000"/>
                  </a:schemeClr>
                </a:solidFill>
              </a:rPr>
              <a:t>ה</a:t>
            </a:r>
            <a:r>
              <a:rPr b="1" dirty="0" lang="he-IL" sz="5400">
                <a:ln/>
                <a:solidFill>
                  <a:schemeClr val="tx1">
                    <a:lumMod val="65000"/>
                    <a:lumOff val="35000"/>
                  </a:schemeClr>
                </a:solidFill>
              </a:rPr>
              <a:t>נ</a:t>
            </a:r>
            <a:r>
              <a:rPr b="1" dirty="0" lang="he-IL" sz="5400">
                <a:ln/>
                <a:solidFill>
                  <a:schemeClr val="accent5">
                    <a:lumMod val="60000"/>
                    <a:lumOff val="40000"/>
                  </a:schemeClr>
                </a:solidFill>
              </a:rPr>
              <a:t>ה</a:t>
            </a:r>
            <a:r>
              <a:rPr b="1" dirty="0" lang="he-IL" spc="50" sz="5400">
                <a:ln w="0"/>
                <a:solidFill>
                  <a:schemeClr val="bg2"/>
                </a:solidFill>
                <a:effectLst>
                  <a:innerShdw blurRad="63500" dir="13500000" dist="50800">
                    <a:srgbClr val="000000">
                      <a:alpha val="50000"/>
                    </a:srgbClr>
                  </a:innerShdw>
                </a:effectLst>
              </a:rPr>
              <a:t>!</a:t>
            </a:r>
            <a:endParaRPr b="1" dirty="0" lang="he-IL" sz="5400">
              <a:ln/>
              <a:solidFill>
                <a:schemeClr val="accent5">
                  <a:lumMod val="60000"/>
                  <a:lumOff val="40000"/>
                </a:schemeClr>
              </a:solidFill>
            </a:endParaRPr>
          </a:p>
        </p:txBody>
      </p:sp>
      <p:pic>
        <p:nvPicPr>
          <p:cNvPr descr="Colorful football ball Royalty Free Vector Image" id="7170" name="Picture 2">
            <a:extLst>
              <a:ext uri="{FF2B5EF4-FFF2-40B4-BE49-F238E27FC236}">
                <a16:creationId xmlns:a16="http://schemas.microsoft.com/office/drawing/2014/main" id="{0A5AEA18-42AA-5F6E-CC1B-05B335A5C0E5}"/>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36"/>
          <a:stretch/>
        </p:blipFill>
        <p:spPr bwMode="auto">
          <a:xfrm>
            <a:off x="4004250" y="46939"/>
            <a:ext cx="2070642" cy="2075633"/>
          </a:xfrm>
          <a:prstGeom prst="ellipse">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2" name="Picture 2">
            <a:extLst>
              <a:ext uri="{FF2B5EF4-FFF2-40B4-BE49-F238E27FC236}">
                <a16:creationId xmlns:a16="http://schemas.microsoft.com/office/drawing/2014/main" id="{FF62C9E3-9370-7292-7F75-A576FDB4DAC4}"/>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36"/>
          <a:stretch/>
        </p:blipFill>
        <p:spPr bwMode="auto">
          <a:xfrm>
            <a:off x="1586682" y="1681466"/>
            <a:ext cx="2070642" cy="2075633"/>
          </a:xfrm>
          <a:prstGeom prst="ellipse">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4" name="Picture 2">
            <a:extLst>
              <a:ext uri="{FF2B5EF4-FFF2-40B4-BE49-F238E27FC236}">
                <a16:creationId xmlns:a16="http://schemas.microsoft.com/office/drawing/2014/main" id="{5C91CB23-D222-F7E9-48F5-6934C83A0636}"/>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36"/>
          <a:stretch/>
        </p:blipFill>
        <p:spPr bwMode="auto">
          <a:xfrm>
            <a:off x="2310266" y="4106598"/>
            <a:ext cx="2070642" cy="2075633"/>
          </a:xfrm>
          <a:prstGeom prst="ellipse">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6" name="Picture 2">
            <a:extLst>
              <a:ext uri="{FF2B5EF4-FFF2-40B4-BE49-F238E27FC236}">
                <a16:creationId xmlns:a16="http://schemas.microsoft.com/office/drawing/2014/main" id="{4522A60C-D75C-4F9D-FBA6-0B7BBCB014B5}"/>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6426" l="60904" r="127" t="36"/>
          <a:stretch/>
        </p:blipFill>
        <p:spPr bwMode="auto">
          <a:xfrm>
            <a:off x="-1" y="4476296"/>
            <a:ext cx="1010086" cy="1944621"/>
          </a:xfrm>
          <a:prstGeom prst="rect">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8" name="Picture 2">
            <a:extLst>
              <a:ext uri="{FF2B5EF4-FFF2-40B4-BE49-F238E27FC236}">
                <a16:creationId xmlns:a16="http://schemas.microsoft.com/office/drawing/2014/main" id="{D7AA38D6-D6C5-19FF-AF68-52F95A1B4E60}"/>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36"/>
          <a:stretch/>
        </p:blipFill>
        <p:spPr bwMode="auto">
          <a:xfrm>
            <a:off x="203403" y="2893356"/>
            <a:ext cx="1139947" cy="1142695"/>
          </a:xfrm>
          <a:prstGeom prst="ellipse">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10" name="Picture 2">
            <a:extLst>
              <a:ext uri="{FF2B5EF4-FFF2-40B4-BE49-F238E27FC236}">
                <a16:creationId xmlns:a16="http://schemas.microsoft.com/office/drawing/2014/main" id="{B967D7CD-574B-E466-C306-3D39FA4B95C4}"/>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36"/>
          <a:stretch/>
        </p:blipFill>
        <p:spPr bwMode="auto">
          <a:xfrm>
            <a:off x="5665343" y="3590769"/>
            <a:ext cx="1194266" cy="1197145"/>
          </a:xfrm>
          <a:prstGeom prst="ellipse">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12" name="Picture 2">
            <a:extLst>
              <a:ext uri="{FF2B5EF4-FFF2-40B4-BE49-F238E27FC236}">
                <a16:creationId xmlns:a16="http://schemas.microsoft.com/office/drawing/2014/main" id="{3D26AA16-4AD4-4DDA-B806-7C3672590CFD}"/>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6763" r="127" t="21849"/>
          <a:stretch/>
        </p:blipFill>
        <p:spPr bwMode="auto">
          <a:xfrm>
            <a:off x="-1" y="46939"/>
            <a:ext cx="1725335" cy="1622128"/>
          </a:xfrm>
          <a:prstGeom prst="rect">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13" name="Picture 2">
            <a:extLst>
              <a:ext uri="{FF2B5EF4-FFF2-40B4-BE49-F238E27FC236}">
                <a16:creationId xmlns:a16="http://schemas.microsoft.com/office/drawing/2014/main" id="{C7B64ACF-F7CD-A6CE-BE9A-22D5D43E7409}"/>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36"/>
          <a:stretch/>
        </p:blipFill>
        <p:spPr bwMode="auto">
          <a:xfrm>
            <a:off x="2263654" y="111153"/>
            <a:ext cx="1194266" cy="1197145"/>
          </a:xfrm>
          <a:prstGeom prst="ellipse">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15" name="Picture 2">
            <a:extLst>
              <a:ext uri="{FF2B5EF4-FFF2-40B4-BE49-F238E27FC236}">
                <a16:creationId xmlns:a16="http://schemas.microsoft.com/office/drawing/2014/main" id="{4B4FCBFE-281C-9313-FF7B-04CB1EBB11D7}"/>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24596"/>
          <a:stretch/>
        </p:blipFill>
        <p:spPr bwMode="auto">
          <a:xfrm>
            <a:off x="7013538" y="0"/>
            <a:ext cx="1933081" cy="1461061"/>
          </a:xfrm>
          <a:prstGeom prst="rect">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17" name="Picture 2">
            <a:extLst>
              <a:ext uri="{FF2B5EF4-FFF2-40B4-BE49-F238E27FC236}">
                <a16:creationId xmlns:a16="http://schemas.microsoft.com/office/drawing/2014/main" id="{FD91E23E-5030-A950-F2C5-75A2F5D63854}"/>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36"/>
          <a:stretch/>
        </p:blipFill>
        <p:spPr bwMode="auto">
          <a:xfrm>
            <a:off x="8531903" y="1564030"/>
            <a:ext cx="711508" cy="713223"/>
          </a:xfrm>
          <a:prstGeom prst="ellipse">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19" name="Picture 2">
            <a:extLst>
              <a:ext uri="{FF2B5EF4-FFF2-40B4-BE49-F238E27FC236}">
                <a16:creationId xmlns:a16="http://schemas.microsoft.com/office/drawing/2014/main" id="{B7A94ED6-3549-D939-E10E-677DE3505392}"/>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36"/>
          <a:stretch/>
        </p:blipFill>
        <p:spPr bwMode="auto">
          <a:xfrm rot="2249440">
            <a:off x="9613273" y="2320153"/>
            <a:ext cx="1194266" cy="1197145"/>
          </a:xfrm>
          <a:prstGeom prst="ellipse">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20" name="Picture 2">
            <a:extLst>
              <a:ext uri="{FF2B5EF4-FFF2-40B4-BE49-F238E27FC236}">
                <a16:creationId xmlns:a16="http://schemas.microsoft.com/office/drawing/2014/main" id="{39BE9EC0-4D58-A508-29B3-AEE0DA1521A5}"/>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3866" t="36"/>
          <a:stretch/>
        </p:blipFill>
        <p:spPr bwMode="auto">
          <a:xfrm>
            <a:off x="9786973" y="4036051"/>
            <a:ext cx="2405027" cy="2795980"/>
          </a:xfrm>
          <a:prstGeom prst="rect">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21" name="Picture 2">
            <a:extLst>
              <a:ext uri="{FF2B5EF4-FFF2-40B4-BE49-F238E27FC236}">
                <a16:creationId xmlns:a16="http://schemas.microsoft.com/office/drawing/2014/main" id="{AB42A17B-8424-C26E-C4E5-B8C15835E93F}"/>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12765"/>
          <a:stretch/>
        </p:blipFill>
        <p:spPr bwMode="auto">
          <a:xfrm>
            <a:off x="10121358" y="0"/>
            <a:ext cx="2070642" cy="1811016"/>
          </a:xfrm>
          <a:prstGeom prst="rect">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23" name="Picture 2">
            <a:extLst>
              <a:ext uri="{FF2B5EF4-FFF2-40B4-BE49-F238E27FC236}">
                <a16:creationId xmlns:a16="http://schemas.microsoft.com/office/drawing/2014/main" id="{5A51BE7E-6455-C772-E6CE-C331351E432C}"/>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36"/>
          <a:stretch/>
        </p:blipFill>
        <p:spPr bwMode="auto">
          <a:xfrm>
            <a:off x="7207711" y="5287116"/>
            <a:ext cx="1194266" cy="1197145"/>
          </a:xfrm>
          <a:prstGeom prst="ellipse">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25" name="Picture 2">
            <a:extLst>
              <a:ext uri="{FF2B5EF4-FFF2-40B4-BE49-F238E27FC236}">
                <a16:creationId xmlns:a16="http://schemas.microsoft.com/office/drawing/2014/main" id="{158B1C08-EFFC-E6D8-CF70-2F6594857F21}"/>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36"/>
          <a:stretch/>
        </p:blipFill>
        <p:spPr bwMode="auto">
          <a:xfrm>
            <a:off x="7503039" y="3806628"/>
            <a:ext cx="711508" cy="713223"/>
          </a:xfrm>
          <a:prstGeom prst="ellipse">
            <a:avLst/>
          </a:prstGeom>
          <a:noFill/>
          <a:extLst>
            <a:ext uri="{909E8E84-426E-40DD-AFC4-6F175D3DCCD1}">
              <a14:hiddenFill xmlns:a14="http://schemas.microsoft.com/office/drawing/2010/main">
                <a:solidFill>
                  <a:srgbClr val="FFFFFF"/>
                </a:solidFill>
              </a14:hiddenFill>
            </a:ext>
          </a:extLst>
        </p:spPr>
      </p:pic>
      <p:pic>
        <p:nvPicPr>
          <p:cNvPr descr="Colorful football ball Royalty Free Vector Image" id="28" name="Picture 2">
            <a:extLst>
              <a:ext uri="{FF2B5EF4-FFF2-40B4-BE49-F238E27FC236}">
                <a16:creationId xmlns:a16="http://schemas.microsoft.com/office/drawing/2014/main" id="{0107D7ED-1C33-D46B-AD34-F32C0D5C8340}"/>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124" l="130" r="127" t="36"/>
          <a:stretch/>
        </p:blipFill>
        <p:spPr bwMode="auto">
          <a:xfrm>
            <a:off x="8577821" y="4266607"/>
            <a:ext cx="921110" cy="923330"/>
          </a:xfrm>
          <a:prstGeom prst="ellipse">
            <a:avLst/>
          </a:prstGeom>
          <a:noFill/>
          <a:extLst>
            <a:ext uri="{909E8E84-426E-40DD-AFC4-6F175D3DCCD1}">
              <a14:hiddenFill xmlns:a14="http://schemas.microsoft.com/office/drawing/2010/main">
                <a:solidFill>
                  <a:srgbClr val="FFFFFF"/>
                </a:solidFill>
              </a14:hiddenFill>
            </a:ext>
          </a:extLst>
        </p:spPr>
      </p:pic>
      <p:sp>
        <p:nvSpPr>
          <p:cNvPr id="30" name="מלבן 29">
            <a:extLst>
              <a:ext uri="{FF2B5EF4-FFF2-40B4-BE49-F238E27FC236}">
                <a16:creationId xmlns:a16="http://schemas.microsoft.com/office/drawing/2014/main" id="{52A0C0AE-07B4-A733-11A7-37ADEDE43E34}"/>
              </a:ext>
            </a:extLst>
          </p:cNvPr>
          <p:cNvSpPr/>
          <p:nvPr/>
        </p:nvSpPr>
        <p:spPr>
          <a:xfrm>
            <a:off x="3288746" y="2189960"/>
            <a:ext cx="6709761" cy="830997"/>
          </a:xfrm>
          <a:prstGeom prst="rect">
            <a:avLst/>
          </a:prstGeom>
          <a:noFill/>
        </p:spPr>
        <p:txBody>
          <a:bodyPr bIns="45720" lIns="91440" rIns="91440" tIns="45720" wrap="square">
            <a:spAutoFit/>
            <a:scene3d>
              <a:camera prst="orthographicFront"/>
              <a:lightRig dir="t" rig="soft">
                <a:rot lat="0" lon="0" rev="15600000"/>
              </a:lightRig>
            </a:scene3d>
            <a:sp3d extrusionH="57150" prstMaterial="softEdge">
              <a:bevelT h="38100" w="25400"/>
            </a:sp3d>
          </a:bodyPr>
          <a:lstStyle/>
          <a:p>
            <a:pPr algn="ctr"/>
            <a:r>
              <a:rPr b="1" dirty="0" lang="he-IL" sz="4800">
                <a:ln w="12700">
                  <a:solidFill>
                    <a:schemeClr val="accent1"/>
                  </a:solidFill>
                  <a:prstDash val="solid"/>
                </a:ln>
                <a:pattFill prst="pct50">
                  <a:fgClr>
                    <a:schemeClr val="accent1"/>
                  </a:fgClr>
                  <a:bgClr>
                    <a:schemeClr val="accent1">
                      <a:lumMod val="20000"/>
                      <a:lumOff val="80000"/>
                    </a:schemeClr>
                  </a:bgClr>
                </a:pattFill>
                <a:effectLst>
                  <a:outerShdw algn="bl" dir="2640000" dist="38100" rotWithShape="0">
                    <a:schemeClr val="accent1"/>
                  </a:outerShdw>
                </a:effectLst>
              </a:rPr>
              <a:t>ת</a:t>
            </a:r>
            <a:r>
              <a:rPr b="1" dirty="0" lang="he-IL" sz="4800">
                <a:ln cmpd="sng" w="12700">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ו</a:t>
            </a:r>
            <a:r>
              <a:rPr b="1" dirty="0" lang="he-IL" sz="4800">
                <a:ln w="9525">
                  <a:solidFill>
                    <a:schemeClr val="bg1"/>
                  </a:solidFill>
                  <a:prstDash val="solid"/>
                </a:ln>
                <a:effectLst>
                  <a:outerShdw algn="tl" blurRad="12700" dir="2700000" dist="38100" rotWithShape="0">
                    <a:schemeClr val="bg1">
                      <a:lumMod val="50000"/>
                    </a:schemeClr>
                  </a:outerShdw>
                </a:effectLst>
              </a:rPr>
              <a:t>ד</a:t>
            </a:r>
            <a:r>
              <a:rPr b="1" dirty="0" lang="he-IL" sz="4800">
                <a:ln w="22225">
                  <a:solidFill>
                    <a:schemeClr val="accent2"/>
                  </a:solidFill>
                  <a:prstDash val="solid"/>
                </a:ln>
                <a:solidFill>
                  <a:schemeClr val="accent2">
                    <a:lumMod val="40000"/>
                    <a:lumOff val="60000"/>
                  </a:schemeClr>
                </a:solidFill>
              </a:rPr>
              <a:t>ה</a:t>
            </a:r>
            <a:r>
              <a:rPr b="1" dirty="0" lang="he-IL" sz="4800">
                <a:ln/>
                <a:solidFill>
                  <a:schemeClr val="accent4"/>
                </a:solidFill>
              </a:rPr>
              <a:t> </a:t>
            </a:r>
            <a:r>
              <a:rPr dirty="0" lang="he-IL" sz="4800">
                <a:ln w="0"/>
                <a:solidFill>
                  <a:srgbClr val="FF0000"/>
                </a:solidFill>
                <a:effectLst>
                  <a:outerShdw algn="tl" blurRad="38100" dir="2700000" dist="19050" rotWithShape="0">
                    <a:schemeClr val="dk1">
                      <a:alpha val="40000"/>
                    </a:schemeClr>
                  </a:outerShdw>
                </a:effectLst>
              </a:rPr>
              <a:t>ר</a:t>
            </a:r>
            <a:r>
              <a:rPr b="1" dirty="0" lang="he-IL" sz="4800">
                <a:ln w="22225">
                  <a:solidFill>
                    <a:schemeClr val="accent6"/>
                  </a:solidFill>
                  <a:prstDash val="solid"/>
                </a:ln>
                <a:solidFill>
                  <a:srgbClr val="00B050"/>
                </a:solidFill>
              </a:rPr>
              <a:t>ב</a:t>
            </a:r>
            <a:r>
              <a:rPr dirty="0" lang="he-IL" sz="4800">
                <a:ln w="0"/>
                <a:solidFill>
                  <a:srgbClr val="FF99CC"/>
                </a:solidFill>
              </a:rPr>
              <a:t>ה</a:t>
            </a:r>
            <a:r>
              <a:rPr b="1" dirty="0" lang="he-IL" sz="4800">
                <a:ln/>
                <a:solidFill>
                  <a:schemeClr val="accent4"/>
                </a:solidFill>
              </a:rPr>
              <a:t> </a:t>
            </a:r>
            <a:r>
              <a:rPr b="1" dirty="0" lang="he-IL" sz="4800">
                <a:ln w="10160">
                  <a:solidFill>
                    <a:schemeClr val="accent6"/>
                  </a:solidFill>
                  <a:prstDash val="solid"/>
                </a:ln>
                <a:solidFill>
                  <a:schemeClr val="accent5">
                    <a:lumMod val="40000"/>
                    <a:lumOff val="60000"/>
                  </a:schemeClr>
                </a:solidFill>
                <a:effectLst>
                  <a:outerShdw algn="tl" blurRad="38100" dir="5400000" dist="22860" rotWithShape="0">
                    <a:srgbClr val="000000">
                      <a:alpha val="30000"/>
                    </a:srgbClr>
                  </a:outerShdw>
                </a:effectLst>
              </a:rPr>
              <a:t>ע</a:t>
            </a:r>
            <a:r>
              <a:rPr dirty="0" lang="he-IL" sz="4800">
                <a:ln w="0">
                  <a:solidFill>
                    <a:srgbClr val="7030A0"/>
                  </a:solidFill>
                </a:ln>
                <a:solidFill>
                  <a:srgbClr val="7030A0"/>
                </a:solidFill>
              </a:rPr>
              <a:t>ל</a:t>
            </a:r>
            <a:r>
              <a:rPr b="1" dirty="0" lang="he-IL" sz="4800">
                <a:ln/>
                <a:solidFill>
                  <a:schemeClr val="accent4"/>
                </a:solidFill>
              </a:rPr>
              <a:t> </a:t>
            </a:r>
            <a:r>
              <a:rPr b="1" dirty="0" lang="he-IL" spc="50" sz="4800">
                <a:ln cmpd="sng" w="9525">
                  <a:solidFill>
                    <a:schemeClr val="accent1"/>
                  </a:solidFill>
                  <a:prstDash val="solid"/>
                </a:ln>
                <a:solidFill>
                  <a:srgbClr val="70AD47">
                    <a:tint val="1000"/>
                  </a:srgbClr>
                </a:solidFill>
                <a:effectLst>
                  <a:glow rad="38100">
                    <a:schemeClr val="accent1">
                      <a:alpha val="40000"/>
                    </a:schemeClr>
                  </a:glow>
                </a:effectLst>
              </a:rPr>
              <a:t>ה</a:t>
            </a:r>
            <a:r>
              <a:rPr b="1" dirty="0" lang="he-IL" sz="4800">
                <a:ln cmpd="sng" w="12700">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ה</a:t>
            </a:r>
            <a:r>
              <a:rPr b="1" dirty="0" lang="he-IL" spc="50" sz="4800">
                <a:ln w="0"/>
                <a:solidFill>
                  <a:schemeClr val="bg2"/>
                </a:solidFill>
                <a:effectLst>
                  <a:innerShdw blurRad="63500" dir="13500000" dist="50800">
                    <a:srgbClr val="000000">
                      <a:alpha val="50000"/>
                    </a:srgbClr>
                  </a:innerShdw>
                </a:effectLst>
              </a:rPr>
              <a:t>ק</a:t>
            </a:r>
            <a:r>
              <a:rPr b="1" dirty="0" lang="he-IL" sz="4800">
                <a:ln w="3175">
                  <a:solidFill>
                    <a:srgbClr val="FF0000"/>
                  </a:solidFill>
                  <a:prstDash val="solid"/>
                </a:ln>
                <a:solidFill>
                  <a:srgbClr val="FF0000"/>
                </a:solidFill>
              </a:rPr>
              <a:t>ש</a:t>
            </a:r>
            <a:r>
              <a:rPr b="1" dirty="0" lang="he-IL" sz="4800">
                <a:ln w="9525">
                  <a:solidFill>
                    <a:srgbClr val="002060"/>
                  </a:solidFill>
                  <a:prstDash val="solid"/>
                </a:ln>
                <a:solidFill>
                  <a:srgbClr val="002060"/>
                </a:solidFill>
                <a:effectLst>
                  <a:outerShdw algn="tl" blurRad="12700" dir="2700000" dist="38100" rotWithShape="0">
                    <a:schemeClr val="accent5">
                      <a:lumMod val="60000"/>
                      <a:lumOff val="40000"/>
                    </a:schemeClr>
                  </a:outerShdw>
                </a:effectLst>
              </a:rPr>
              <a:t>ב</a:t>
            </a:r>
            <a:r>
              <a:rPr b="1" dirty="0" lang="he-IL" sz="4800">
                <a:ln>
                  <a:solidFill>
                    <a:schemeClr val="accent6"/>
                  </a:solidFill>
                </a:ln>
                <a:solidFill>
                  <a:schemeClr val="accent6"/>
                </a:solidFill>
              </a:rPr>
              <a:t>ה</a:t>
            </a:r>
            <a:r>
              <a:rPr b="1" dirty="0" lang="he-IL" sz="4800">
                <a:ln/>
                <a:solidFill>
                  <a:schemeClr val="accent4"/>
                </a:solidFill>
              </a:rPr>
              <a:t> </a:t>
            </a:r>
          </a:p>
        </p:txBody>
      </p:sp>
      <p:pic>
        <p:nvPicPr>
          <p:cNvPr descr="מסך מחשב מקצועי 22&quot; 22BK55WY-B LG" id="34" name="Picture 4">
            <a:extLst>
              <a:ext uri="{FF2B5EF4-FFF2-40B4-BE49-F238E27FC236}">
                <a16:creationId xmlns:a16="http://schemas.microsoft.com/office/drawing/2014/main" id="{B96E5DDD-9FF9-09D2-9760-EF191637DE0A}"/>
              </a:ext>
            </a:extLst>
          </p:cNvPr>
          <p:cNvPicPr>
            <a:picLocks noChangeArrowheads="1" noChangeAspect="1"/>
          </p:cNvPicPr>
          <p:nvPr/>
        </p:nvPicPr>
        <p:blipFill>
          <a:blip r:embed="rId3">
            <a:extLst>
              <a:ext uri="{28A0092B-C50C-407E-A947-70E740481C1C}">
                <a14:useLocalDpi xmlns:a14="http://schemas.microsoft.com/office/drawing/2010/main" val="0"/>
              </a:ext>
            </a:extLst>
          </a:blip>
          <a:stretch>
            <a:fillRect/>
          </a:stretch>
        </p:blipFill>
        <p:spPr bwMode="auto">
          <a:xfrm>
            <a:off x="4678913" y="4788655"/>
            <a:ext cx="2405027" cy="178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72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36507245-DDDC-5F0E-035B-D26B6D82E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 y="175514"/>
            <a:ext cx="6682486" cy="6682486"/>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D45D882B-F2C0-FA56-A708-396C6452269C}"/>
              </a:ext>
            </a:extLst>
          </p:cNvPr>
          <p:cNvSpPr txBox="1"/>
          <p:nvPr/>
        </p:nvSpPr>
        <p:spPr>
          <a:xfrm>
            <a:off x="10793768" y="1325563"/>
            <a:ext cx="5638094" cy="2062103"/>
          </a:xfrm>
          <a:prstGeom prst="rect">
            <a:avLst/>
          </a:prstGeom>
          <a:noFill/>
        </p:spPr>
        <p:txBody>
          <a:bodyPr wrap="square" rtlCol="1">
            <a:spAutoFit/>
          </a:bodyPr>
          <a:lstStyle/>
          <a:p>
            <a:r>
              <a:rPr lang="he-IL" sz="2000" dirty="0">
                <a:highlight>
                  <a:srgbClr val="C0C0C0"/>
                </a:highlight>
              </a:rPr>
              <a:t>דרישות:</a:t>
            </a:r>
          </a:p>
          <a:p>
            <a:endParaRPr lang="he-IL" dirty="0"/>
          </a:p>
          <a:p>
            <a:endParaRPr lang="he-IL" dirty="0"/>
          </a:p>
          <a:p>
            <a:endParaRPr lang="he-IL" dirty="0"/>
          </a:p>
          <a:p>
            <a:endParaRPr lang="he-IL" dirty="0"/>
          </a:p>
          <a:p>
            <a:endParaRPr lang="he-IL" dirty="0"/>
          </a:p>
          <a:p>
            <a:endParaRPr lang="he-IL" dirty="0"/>
          </a:p>
        </p:txBody>
      </p:sp>
      <p:sp>
        <p:nvSpPr>
          <p:cNvPr id="6" name="תיבת טקסט 5">
            <a:extLst>
              <a:ext uri="{FF2B5EF4-FFF2-40B4-BE49-F238E27FC236}">
                <a16:creationId xmlns:a16="http://schemas.microsoft.com/office/drawing/2014/main" id="{84A08268-744B-3ED5-3F3A-96BE420FD9A5}"/>
              </a:ext>
            </a:extLst>
          </p:cNvPr>
          <p:cNvSpPr txBox="1"/>
          <p:nvPr/>
        </p:nvSpPr>
        <p:spPr>
          <a:xfrm>
            <a:off x="6096000" y="1325563"/>
            <a:ext cx="5361263" cy="369332"/>
          </a:xfrm>
          <a:prstGeom prst="rect">
            <a:avLst/>
          </a:prstGeom>
          <a:noFill/>
        </p:spPr>
        <p:txBody>
          <a:bodyPr wrap="square" rtlCol="1">
            <a:spAutoFit/>
          </a:bodyPr>
          <a:lstStyle/>
          <a:p>
            <a:pPr algn="r"/>
            <a:r>
              <a:rPr lang="he-IL" dirty="0"/>
              <a:t>מגוון צלילים נוספים- עבור שער היריב ועבור שער השחקן</a:t>
            </a:r>
          </a:p>
        </p:txBody>
      </p:sp>
      <p:sp>
        <p:nvSpPr>
          <p:cNvPr id="10" name="תיבת טקסט 9">
            <a:extLst>
              <a:ext uri="{FF2B5EF4-FFF2-40B4-BE49-F238E27FC236}">
                <a16:creationId xmlns:a16="http://schemas.microsoft.com/office/drawing/2014/main" id="{86435BE2-1854-81F3-330F-B23E551B0F7F}"/>
              </a:ext>
            </a:extLst>
          </p:cNvPr>
          <p:cNvSpPr txBox="1"/>
          <p:nvPr/>
        </p:nvSpPr>
        <p:spPr>
          <a:xfrm>
            <a:off x="1362188" y="1783134"/>
            <a:ext cx="10095076" cy="369332"/>
          </a:xfrm>
          <a:prstGeom prst="rect">
            <a:avLst/>
          </a:prstGeom>
          <a:noFill/>
        </p:spPr>
        <p:txBody>
          <a:bodyPr wrap="square" rtlCol="1">
            <a:spAutoFit/>
          </a:bodyPr>
          <a:lstStyle/>
          <a:p>
            <a:pPr algn="r"/>
            <a:r>
              <a:rPr lang="he-IL" dirty="0"/>
              <a:t>פגיעה בדפנות מסגרת המשחק מפחיתה את מהירות הכדור</a:t>
            </a:r>
          </a:p>
        </p:txBody>
      </p:sp>
      <p:sp>
        <p:nvSpPr>
          <p:cNvPr id="13" name="תיבת טקסט 12">
            <a:extLst>
              <a:ext uri="{FF2B5EF4-FFF2-40B4-BE49-F238E27FC236}">
                <a16:creationId xmlns:a16="http://schemas.microsoft.com/office/drawing/2014/main" id="{9E7EB6CD-2207-37C9-31C3-CD0E6FF3206F}"/>
              </a:ext>
            </a:extLst>
          </p:cNvPr>
          <p:cNvSpPr txBox="1"/>
          <p:nvPr/>
        </p:nvSpPr>
        <p:spPr>
          <a:xfrm>
            <a:off x="6460179" y="2278289"/>
            <a:ext cx="5024191" cy="369332"/>
          </a:xfrm>
          <a:prstGeom prst="rect">
            <a:avLst/>
          </a:prstGeom>
          <a:noFill/>
        </p:spPr>
        <p:txBody>
          <a:bodyPr wrap="square" rtlCol="1">
            <a:spAutoFit/>
          </a:bodyPr>
          <a:lstStyle/>
          <a:p>
            <a:pPr algn="r" rtl="1"/>
            <a:r>
              <a:rPr lang="he-IL" dirty="0"/>
              <a:t>טיימר זמן משחק שבסופו ניצחון, הפסד או תיקו</a:t>
            </a:r>
          </a:p>
        </p:txBody>
      </p:sp>
      <p:sp>
        <p:nvSpPr>
          <p:cNvPr id="14" name="תיבת טקסט 13">
            <a:extLst>
              <a:ext uri="{FF2B5EF4-FFF2-40B4-BE49-F238E27FC236}">
                <a16:creationId xmlns:a16="http://schemas.microsoft.com/office/drawing/2014/main" id="{CC01883F-9305-C4B6-4872-47B61B4E97FF}"/>
              </a:ext>
            </a:extLst>
          </p:cNvPr>
          <p:cNvSpPr txBox="1"/>
          <p:nvPr/>
        </p:nvSpPr>
        <p:spPr>
          <a:xfrm>
            <a:off x="6844898" y="2809157"/>
            <a:ext cx="4717417" cy="369332"/>
          </a:xfrm>
          <a:prstGeom prst="rect">
            <a:avLst/>
          </a:prstGeom>
          <a:noFill/>
        </p:spPr>
        <p:txBody>
          <a:bodyPr wrap="square" rtlCol="1">
            <a:spAutoFit/>
          </a:bodyPr>
          <a:lstStyle/>
          <a:p>
            <a:pPr algn="r" rtl="1"/>
            <a:r>
              <a:rPr lang="he-IL" dirty="0"/>
              <a:t>הצגת בר עוצמת בעיטה לשחקן וליריב</a:t>
            </a:r>
          </a:p>
        </p:txBody>
      </p:sp>
      <p:sp>
        <p:nvSpPr>
          <p:cNvPr id="20" name="תיבת טקסט 19">
            <a:extLst>
              <a:ext uri="{FF2B5EF4-FFF2-40B4-BE49-F238E27FC236}">
                <a16:creationId xmlns:a16="http://schemas.microsoft.com/office/drawing/2014/main" id="{06219AD9-A240-98C5-BFE1-2611EDA96C2F}"/>
              </a:ext>
            </a:extLst>
          </p:cNvPr>
          <p:cNvSpPr txBox="1"/>
          <p:nvPr/>
        </p:nvSpPr>
        <p:spPr>
          <a:xfrm>
            <a:off x="4128330" y="3271729"/>
            <a:ext cx="7448365" cy="369332"/>
          </a:xfrm>
          <a:prstGeom prst="rect">
            <a:avLst/>
          </a:prstGeom>
          <a:noFill/>
        </p:spPr>
        <p:txBody>
          <a:bodyPr wrap="square" rtlCol="1">
            <a:spAutoFit/>
          </a:bodyPr>
          <a:lstStyle/>
          <a:p>
            <a:pPr algn="r" rtl="1"/>
            <a:r>
              <a:rPr lang="he-IL" dirty="0"/>
              <a:t>לחצן המאפשר ריצה מהירה של הטיימר</a:t>
            </a:r>
          </a:p>
        </p:txBody>
      </p:sp>
      <p:sp>
        <p:nvSpPr>
          <p:cNvPr id="22" name="תיבת טקסט 21">
            <a:extLst>
              <a:ext uri="{FF2B5EF4-FFF2-40B4-BE49-F238E27FC236}">
                <a16:creationId xmlns:a16="http://schemas.microsoft.com/office/drawing/2014/main" id="{8468F33E-86B3-1661-6488-B6E37394C743}"/>
              </a:ext>
            </a:extLst>
          </p:cNvPr>
          <p:cNvSpPr txBox="1"/>
          <p:nvPr/>
        </p:nvSpPr>
        <p:spPr>
          <a:xfrm>
            <a:off x="3621900" y="906492"/>
            <a:ext cx="8289636" cy="400110"/>
          </a:xfrm>
          <a:prstGeom prst="rect">
            <a:avLst/>
          </a:prstGeom>
          <a:noFill/>
        </p:spPr>
        <p:txBody>
          <a:bodyPr wrap="square">
            <a:spAutoFit/>
          </a:bodyPr>
          <a:lstStyle/>
          <a:p>
            <a:pPr algn="r" rtl="1"/>
            <a:r>
              <a:rPr lang="he-IL" sz="2000" dirty="0">
                <a:highlight>
                  <a:srgbClr val="C0C0C0"/>
                </a:highlight>
              </a:rPr>
              <a:t>תוספות:</a:t>
            </a:r>
          </a:p>
        </p:txBody>
      </p:sp>
      <p:sp>
        <p:nvSpPr>
          <p:cNvPr id="32" name="מלבן 31">
            <a:extLst>
              <a:ext uri="{FF2B5EF4-FFF2-40B4-BE49-F238E27FC236}">
                <a16:creationId xmlns:a16="http://schemas.microsoft.com/office/drawing/2014/main" id="{267CA0E5-9648-7602-D553-59942C4D9D1A}"/>
              </a:ext>
            </a:extLst>
          </p:cNvPr>
          <p:cNvSpPr/>
          <p:nvPr/>
        </p:nvSpPr>
        <p:spPr>
          <a:xfrm>
            <a:off x="7869389" y="-125067"/>
            <a:ext cx="4156908" cy="923330"/>
          </a:xfrm>
          <a:prstGeom prst="rect">
            <a:avLst/>
          </a:prstGeom>
          <a:noFill/>
        </p:spPr>
        <p:txBody>
          <a:bodyPr wrap="none" lIns="91440" tIns="45720" rIns="91440" bIns="45720">
            <a:spAutoFit/>
          </a:bodyPr>
          <a:lstStyle/>
          <a:p>
            <a:pPr algn="ctr"/>
            <a:r>
              <a:rPr lang="he-IL" sz="5400" b="1" u="sng" cap="none" spc="0" dirty="0">
                <a:ln w="28575">
                  <a:solidFill>
                    <a:sysClr val="windowText" lastClr="000000"/>
                  </a:solidFill>
                  <a:prstDash val="solid"/>
                </a:ln>
                <a:solidFill>
                  <a:srgbClr val="FFFF00"/>
                </a:solidFill>
                <a:effectLst/>
              </a:rPr>
              <a:t>אפיון הפרויקט</a:t>
            </a:r>
            <a:endParaRPr lang="he-IL" sz="5400" b="1" cap="none" spc="0" dirty="0">
              <a:ln w="28575">
                <a:solidFill>
                  <a:sysClr val="windowText" lastClr="000000"/>
                </a:solidFill>
                <a:prstDash val="solid"/>
              </a:ln>
              <a:solidFill>
                <a:srgbClr val="FFFF00"/>
              </a:solidFill>
              <a:effectLst/>
            </a:endParaRPr>
          </a:p>
        </p:txBody>
      </p:sp>
      <p:sp>
        <p:nvSpPr>
          <p:cNvPr id="37" name="תיבת טקסט 36">
            <a:extLst>
              <a:ext uri="{FF2B5EF4-FFF2-40B4-BE49-F238E27FC236}">
                <a16:creationId xmlns:a16="http://schemas.microsoft.com/office/drawing/2014/main" id="{6FBC9D4D-890A-26B8-049F-96ACA81E0872}"/>
              </a:ext>
            </a:extLst>
          </p:cNvPr>
          <p:cNvSpPr txBox="1"/>
          <p:nvPr/>
        </p:nvSpPr>
        <p:spPr>
          <a:xfrm>
            <a:off x="3879152" y="3827108"/>
            <a:ext cx="7683163" cy="369332"/>
          </a:xfrm>
          <a:prstGeom prst="rect">
            <a:avLst/>
          </a:prstGeom>
          <a:noFill/>
        </p:spPr>
        <p:txBody>
          <a:bodyPr wrap="square" rtlCol="1">
            <a:spAutoFit/>
          </a:bodyPr>
          <a:lstStyle/>
          <a:p>
            <a:pPr algn="r"/>
            <a:r>
              <a:rPr lang="he-IL" dirty="0"/>
              <a:t>מספר רמות קושי שעולות בשלבים</a:t>
            </a:r>
          </a:p>
        </p:txBody>
      </p:sp>
      <p:sp>
        <p:nvSpPr>
          <p:cNvPr id="41" name="תיבת טקסט 40">
            <a:extLst>
              <a:ext uri="{FF2B5EF4-FFF2-40B4-BE49-F238E27FC236}">
                <a16:creationId xmlns:a16="http://schemas.microsoft.com/office/drawing/2014/main" id="{0A43E745-AED8-AB65-17AB-77D6B8F850CD}"/>
              </a:ext>
            </a:extLst>
          </p:cNvPr>
          <p:cNvSpPr txBox="1"/>
          <p:nvPr/>
        </p:nvSpPr>
        <p:spPr>
          <a:xfrm>
            <a:off x="3879151" y="4379565"/>
            <a:ext cx="7683163" cy="646331"/>
          </a:xfrm>
          <a:prstGeom prst="rect">
            <a:avLst/>
          </a:prstGeom>
          <a:noFill/>
        </p:spPr>
        <p:txBody>
          <a:bodyPr wrap="square" rtlCol="1">
            <a:spAutoFit/>
          </a:bodyPr>
          <a:lstStyle/>
          <a:p>
            <a:pPr algn="r"/>
            <a:r>
              <a:rPr lang="he-IL" dirty="0"/>
              <a:t>לחצן </a:t>
            </a:r>
            <a:r>
              <a:rPr lang="en-US" dirty="0"/>
              <a:t>mute</a:t>
            </a:r>
            <a:r>
              <a:rPr lang="he-IL" dirty="0"/>
              <a:t> המאפשר לשחקן לבצע השתקה או השמעה </a:t>
            </a:r>
            <a:br>
              <a:rPr lang="en-US" dirty="0"/>
            </a:br>
            <a:r>
              <a:rPr lang="he-IL" dirty="0" err="1"/>
              <a:t>לבחירותו</a:t>
            </a:r>
            <a:r>
              <a:rPr lang="he-IL" dirty="0"/>
              <a:t> של הצלילים+ הצגה ויזואלית המעידה על כך</a:t>
            </a:r>
          </a:p>
        </p:txBody>
      </p:sp>
      <p:sp>
        <p:nvSpPr>
          <p:cNvPr id="46" name="תיבת טקסט 45">
            <a:extLst>
              <a:ext uri="{FF2B5EF4-FFF2-40B4-BE49-F238E27FC236}">
                <a16:creationId xmlns:a16="http://schemas.microsoft.com/office/drawing/2014/main" id="{0C344736-39FF-E776-C6B6-F3ABAB57063A}"/>
              </a:ext>
            </a:extLst>
          </p:cNvPr>
          <p:cNvSpPr txBox="1"/>
          <p:nvPr/>
        </p:nvSpPr>
        <p:spPr>
          <a:xfrm>
            <a:off x="3914202" y="5144321"/>
            <a:ext cx="7683163" cy="646331"/>
          </a:xfrm>
          <a:prstGeom prst="rect">
            <a:avLst/>
          </a:prstGeom>
          <a:noFill/>
        </p:spPr>
        <p:txBody>
          <a:bodyPr wrap="square" rtlCol="1">
            <a:spAutoFit/>
          </a:bodyPr>
          <a:lstStyle/>
          <a:p>
            <a:pPr algn="r"/>
            <a:r>
              <a:rPr lang="he-IL" dirty="0"/>
              <a:t>הוספת שני לחצנים אשר מעלים באופן בלתי תלוי את ניקוד </a:t>
            </a:r>
            <a:br>
              <a:rPr lang="en-US" dirty="0"/>
            </a:br>
            <a:r>
              <a:rPr lang="he-IL" dirty="0"/>
              <a:t>היריב ואת ניקוד השחקן</a:t>
            </a:r>
          </a:p>
        </p:txBody>
      </p:sp>
      <p:pic>
        <p:nvPicPr>
          <p:cNvPr id="7" name="תמונה 6">
            <a:extLst>
              <a:ext uri="{FF2B5EF4-FFF2-40B4-BE49-F238E27FC236}">
                <a16:creationId xmlns:a16="http://schemas.microsoft.com/office/drawing/2014/main" id="{B6457119-BEE5-891D-BD12-A781CF7E3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5510" y="1342555"/>
            <a:ext cx="461440" cy="411361"/>
          </a:xfrm>
          <a:prstGeom prst="rect">
            <a:avLst/>
          </a:prstGeom>
        </p:spPr>
      </p:pic>
      <p:pic>
        <p:nvPicPr>
          <p:cNvPr id="23" name="תמונה 22">
            <a:extLst>
              <a:ext uri="{FF2B5EF4-FFF2-40B4-BE49-F238E27FC236}">
                <a16:creationId xmlns:a16="http://schemas.microsoft.com/office/drawing/2014/main" id="{2D4F53CC-CF6B-6D07-57F1-D4A26AA03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041" y="4330508"/>
            <a:ext cx="486267" cy="433494"/>
          </a:xfrm>
          <a:prstGeom prst="rect">
            <a:avLst/>
          </a:prstGeom>
        </p:spPr>
      </p:pic>
      <p:pic>
        <p:nvPicPr>
          <p:cNvPr id="25" name="תמונה 24">
            <a:extLst>
              <a:ext uri="{FF2B5EF4-FFF2-40B4-BE49-F238E27FC236}">
                <a16:creationId xmlns:a16="http://schemas.microsoft.com/office/drawing/2014/main" id="{456603C8-0E19-F203-0598-6A409D30B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040" y="5090853"/>
            <a:ext cx="486267" cy="433494"/>
          </a:xfrm>
          <a:prstGeom prst="rect">
            <a:avLst/>
          </a:prstGeom>
        </p:spPr>
      </p:pic>
      <p:pic>
        <p:nvPicPr>
          <p:cNvPr id="27" name="תמונה 26">
            <a:extLst>
              <a:ext uri="{FF2B5EF4-FFF2-40B4-BE49-F238E27FC236}">
                <a16:creationId xmlns:a16="http://schemas.microsoft.com/office/drawing/2014/main" id="{E915D431-BE5C-5C11-DC00-3C5D5EBB1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9831" y="5851198"/>
            <a:ext cx="486267" cy="433494"/>
          </a:xfrm>
          <a:prstGeom prst="rect">
            <a:avLst/>
          </a:prstGeom>
        </p:spPr>
      </p:pic>
      <p:pic>
        <p:nvPicPr>
          <p:cNvPr id="29" name="תמונה 28">
            <a:extLst>
              <a:ext uri="{FF2B5EF4-FFF2-40B4-BE49-F238E27FC236}">
                <a16:creationId xmlns:a16="http://schemas.microsoft.com/office/drawing/2014/main" id="{876BAB38-5B16-3333-5CD2-A87C4CEA7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7365" y="1806728"/>
            <a:ext cx="461440" cy="411361"/>
          </a:xfrm>
          <a:prstGeom prst="rect">
            <a:avLst/>
          </a:prstGeom>
        </p:spPr>
      </p:pic>
      <p:pic>
        <p:nvPicPr>
          <p:cNvPr id="33" name="תמונה 32">
            <a:extLst>
              <a:ext uri="{FF2B5EF4-FFF2-40B4-BE49-F238E27FC236}">
                <a16:creationId xmlns:a16="http://schemas.microsoft.com/office/drawing/2014/main" id="{E067F8CE-5BC1-132F-70FB-576D6A87B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3996" y="2268405"/>
            <a:ext cx="461440" cy="411361"/>
          </a:xfrm>
          <a:prstGeom prst="rect">
            <a:avLst/>
          </a:prstGeom>
        </p:spPr>
      </p:pic>
      <p:pic>
        <p:nvPicPr>
          <p:cNvPr id="34" name="תמונה 33">
            <a:extLst>
              <a:ext uri="{FF2B5EF4-FFF2-40B4-BE49-F238E27FC236}">
                <a16:creationId xmlns:a16="http://schemas.microsoft.com/office/drawing/2014/main" id="{1FB61F36-0BE5-D5E0-C2CF-244686921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3996" y="2763035"/>
            <a:ext cx="461440" cy="411361"/>
          </a:xfrm>
          <a:prstGeom prst="rect">
            <a:avLst/>
          </a:prstGeom>
        </p:spPr>
      </p:pic>
      <p:pic>
        <p:nvPicPr>
          <p:cNvPr id="35" name="תמונה 34">
            <a:extLst>
              <a:ext uri="{FF2B5EF4-FFF2-40B4-BE49-F238E27FC236}">
                <a16:creationId xmlns:a16="http://schemas.microsoft.com/office/drawing/2014/main" id="{8CB80AAA-AF5D-C0A6-E6E4-E9A834E7D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5778" y="3291090"/>
            <a:ext cx="461440" cy="411361"/>
          </a:xfrm>
          <a:prstGeom prst="rect">
            <a:avLst/>
          </a:prstGeom>
        </p:spPr>
      </p:pic>
      <p:pic>
        <p:nvPicPr>
          <p:cNvPr id="36" name="תמונה 35">
            <a:extLst>
              <a:ext uri="{FF2B5EF4-FFF2-40B4-BE49-F238E27FC236}">
                <a16:creationId xmlns:a16="http://schemas.microsoft.com/office/drawing/2014/main" id="{64EE0B6D-0864-D717-0E0A-380373DA3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6598" y="3817284"/>
            <a:ext cx="461440" cy="411361"/>
          </a:xfrm>
          <a:prstGeom prst="rect">
            <a:avLst/>
          </a:prstGeom>
        </p:spPr>
      </p:pic>
      <p:sp>
        <p:nvSpPr>
          <p:cNvPr id="2" name="תיבת טקסט 1">
            <a:extLst>
              <a:ext uri="{FF2B5EF4-FFF2-40B4-BE49-F238E27FC236}">
                <a16:creationId xmlns:a16="http://schemas.microsoft.com/office/drawing/2014/main" id="{C52B54AE-9D19-FF19-BB91-AC90BCC96F6E}"/>
              </a:ext>
            </a:extLst>
          </p:cNvPr>
          <p:cNvSpPr txBox="1"/>
          <p:nvPr/>
        </p:nvSpPr>
        <p:spPr>
          <a:xfrm>
            <a:off x="3900833" y="5883279"/>
            <a:ext cx="7683163" cy="369332"/>
          </a:xfrm>
          <a:prstGeom prst="rect">
            <a:avLst/>
          </a:prstGeom>
          <a:noFill/>
        </p:spPr>
        <p:txBody>
          <a:bodyPr wrap="square" rtlCol="1">
            <a:spAutoFit/>
          </a:bodyPr>
          <a:lstStyle/>
          <a:p>
            <a:pPr algn="r"/>
            <a:r>
              <a:rPr lang="he-IL" dirty="0"/>
              <a:t>הצגה ויזואלית עבור כל שלב מרמות הקושי בדמות מספר השלב</a:t>
            </a:r>
          </a:p>
        </p:txBody>
      </p:sp>
      <p:sp>
        <p:nvSpPr>
          <p:cNvPr id="3" name="תיבת טקסט 2">
            <a:extLst>
              <a:ext uri="{FF2B5EF4-FFF2-40B4-BE49-F238E27FC236}">
                <a16:creationId xmlns:a16="http://schemas.microsoft.com/office/drawing/2014/main" id="{1951E755-52A6-28A1-AD75-83AA41C5C69E}"/>
              </a:ext>
            </a:extLst>
          </p:cNvPr>
          <p:cNvSpPr txBox="1"/>
          <p:nvPr/>
        </p:nvSpPr>
        <p:spPr>
          <a:xfrm>
            <a:off x="11673218" y="1348668"/>
            <a:ext cx="286122" cy="369332"/>
          </a:xfrm>
          <a:prstGeom prst="rect">
            <a:avLst/>
          </a:prstGeom>
          <a:noFill/>
        </p:spPr>
        <p:txBody>
          <a:bodyPr wrap="square" rtlCol="1">
            <a:spAutoFit/>
          </a:bodyPr>
          <a:lstStyle/>
          <a:p>
            <a:r>
              <a:rPr lang="he-IL" dirty="0"/>
              <a:t>1</a:t>
            </a:r>
          </a:p>
        </p:txBody>
      </p:sp>
      <p:sp>
        <p:nvSpPr>
          <p:cNvPr id="5" name="תיבת טקסט 4">
            <a:extLst>
              <a:ext uri="{FF2B5EF4-FFF2-40B4-BE49-F238E27FC236}">
                <a16:creationId xmlns:a16="http://schemas.microsoft.com/office/drawing/2014/main" id="{28323E9A-003B-9BC2-5842-BBD0E6E9A230}"/>
              </a:ext>
            </a:extLst>
          </p:cNvPr>
          <p:cNvSpPr txBox="1"/>
          <p:nvPr/>
        </p:nvSpPr>
        <p:spPr>
          <a:xfrm>
            <a:off x="11689560" y="1806965"/>
            <a:ext cx="286122" cy="369332"/>
          </a:xfrm>
          <a:prstGeom prst="rect">
            <a:avLst/>
          </a:prstGeom>
          <a:noFill/>
        </p:spPr>
        <p:txBody>
          <a:bodyPr wrap="square" rtlCol="1">
            <a:spAutoFit/>
          </a:bodyPr>
          <a:lstStyle/>
          <a:p>
            <a:r>
              <a:rPr lang="he-IL" dirty="0"/>
              <a:t>2</a:t>
            </a:r>
          </a:p>
        </p:txBody>
      </p:sp>
      <p:sp>
        <p:nvSpPr>
          <p:cNvPr id="8" name="תיבת טקסט 7">
            <a:extLst>
              <a:ext uri="{FF2B5EF4-FFF2-40B4-BE49-F238E27FC236}">
                <a16:creationId xmlns:a16="http://schemas.microsoft.com/office/drawing/2014/main" id="{2ACD451D-347B-0985-0606-04EA86CE827F}"/>
              </a:ext>
            </a:extLst>
          </p:cNvPr>
          <p:cNvSpPr txBox="1"/>
          <p:nvPr/>
        </p:nvSpPr>
        <p:spPr>
          <a:xfrm>
            <a:off x="11654023" y="2263681"/>
            <a:ext cx="286122" cy="369332"/>
          </a:xfrm>
          <a:prstGeom prst="rect">
            <a:avLst/>
          </a:prstGeom>
          <a:noFill/>
        </p:spPr>
        <p:txBody>
          <a:bodyPr wrap="square" rtlCol="1">
            <a:spAutoFit/>
          </a:bodyPr>
          <a:lstStyle/>
          <a:p>
            <a:r>
              <a:rPr lang="he-IL" dirty="0"/>
              <a:t>3</a:t>
            </a:r>
          </a:p>
        </p:txBody>
      </p:sp>
      <p:sp>
        <p:nvSpPr>
          <p:cNvPr id="9" name="תיבת טקסט 8">
            <a:extLst>
              <a:ext uri="{FF2B5EF4-FFF2-40B4-BE49-F238E27FC236}">
                <a16:creationId xmlns:a16="http://schemas.microsoft.com/office/drawing/2014/main" id="{44F730CD-998C-FF92-3F01-CF2AF608B14B}"/>
              </a:ext>
            </a:extLst>
          </p:cNvPr>
          <p:cNvSpPr txBox="1"/>
          <p:nvPr/>
        </p:nvSpPr>
        <p:spPr>
          <a:xfrm>
            <a:off x="11671655" y="2770410"/>
            <a:ext cx="286122" cy="369332"/>
          </a:xfrm>
          <a:prstGeom prst="rect">
            <a:avLst/>
          </a:prstGeom>
          <a:noFill/>
        </p:spPr>
        <p:txBody>
          <a:bodyPr wrap="square" rtlCol="1">
            <a:spAutoFit/>
          </a:bodyPr>
          <a:lstStyle/>
          <a:p>
            <a:r>
              <a:rPr lang="he-IL" dirty="0"/>
              <a:t>4</a:t>
            </a:r>
          </a:p>
        </p:txBody>
      </p:sp>
      <p:sp>
        <p:nvSpPr>
          <p:cNvPr id="11" name="תיבת טקסט 10">
            <a:extLst>
              <a:ext uri="{FF2B5EF4-FFF2-40B4-BE49-F238E27FC236}">
                <a16:creationId xmlns:a16="http://schemas.microsoft.com/office/drawing/2014/main" id="{2E14AC97-15F0-D813-517F-A37614FA036F}"/>
              </a:ext>
            </a:extLst>
          </p:cNvPr>
          <p:cNvSpPr txBox="1"/>
          <p:nvPr/>
        </p:nvSpPr>
        <p:spPr>
          <a:xfrm>
            <a:off x="11671655" y="3304863"/>
            <a:ext cx="286122" cy="369332"/>
          </a:xfrm>
          <a:prstGeom prst="rect">
            <a:avLst/>
          </a:prstGeom>
          <a:noFill/>
        </p:spPr>
        <p:txBody>
          <a:bodyPr wrap="square" rtlCol="1">
            <a:spAutoFit/>
          </a:bodyPr>
          <a:lstStyle/>
          <a:p>
            <a:r>
              <a:rPr lang="he-IL" dirty="0"/>
              <a:t>5</a:t>
            </a:r>
          </a:p>
        </p:txBody>
      </p:sp>
      <p:sp>
        <p:nvSpPr>
          <p:cNvPr id="12" name="תיבת טקסט 11">
            <a:extLst>
              <a:ext uri="{FF2B5EF4-FFF2-40B4-BE49-F238E27FC236}">
                <a16:creationId xmlns:a16="http://schemas.microsoft.com/office/drawing/2014/main" id="{D8967C15-4A7D-6769-B030-733929E9200D}"/>
              </a:ext>
            </a:extLst>
          </p:cNvPr>
          <p:cNvSpPr txBox="1"/>
          <p:nvPr/>
        </p:nvSpPr>
        <p:spPr>
          <a:xfrm>
            <a:off x="11693169" y="3831695"/>
            <a:ext cx="286122" cy="369332"/>
          </a:xfrm>
          <a:prstGeom prst="rect">
            <a:avLst/>
          </a:prstGeom>
          <a:noFill/>
        </p:spPr>
        <p:txBody>
          <a:bodyPr wrap="square" rtlCol="1">
            <a:spAutoFit/>
          </a:bodyPr>
          <a:lstStyle/>
          <a:p>
            <a:r>
              <a:rPr lang="he-IL" dirty="0"/>
              <a:t>6</a:t>
            </a:r>
          </a:p>
        </p:txBody>
      </p:sp>
      <p:sp>
        <p:nvSpPr>
          <p:cNvPr id="15" name="תיבת טקסט 14">
            <a:extLst>
              <a:ext uri="{FF2B5EF4-FFF2-40B4-BE49-F238E27FC236}">
                <a16:creationId xmlns:a16="http://schemas.microsoft.com/office/drawing/2014/main" id="{E5ED21F9-BB8A-D0E1-C151-711620BCA95B}"/>
              </a:ext>
            </a:extLst>
          </p:cNvPr>
          <p:cNvSpPr txBox="1"/>
          <p:nvPr/>
        </p:nvSpPr>
        <p:spPr>
          <a:xfrm>
            <a:off x="11716112" y="4373430"/>
            <a:ext cx="286122" cy="369332"/>
          </a:xfrm>
          <a:prstGeom prst="rect">
            <a:avLst/>
          </a:prstGeom>
          <a:noFill/>
        </p:spPr>
        <p:txBody>
          <a:bodyPr wrap="square" rtlCol="1">
            <a:spAutoFit/>
          </a:bodyPr>
          <a:lstStyle/>
          <a:p>
            <a:r>
              <a:rPr lang="he-IL" dirty="0"/>
              <a:t>7</a:t>
            </a:r>
          </a:p>
        </p:txBody>
      </p:sp>
      <p:sp>
        <p:nvSpPr>
          <p:cNvPr id="16" name="תיבת טקסט 15">
            <a:extLst>
              <a:ext uri="{FF2B5EF4-FFF2-40B4-BE49-F238E27FC236}">
                <a16:creationId xmlns:a16="http://schemas.microsoft.com/office/drawing/2014/main" id="{4ACF7526-193C-3CA3-A131-E519102179F8}"/>
              </a:ext>
            </a:extLst>
          </p:cNvPr>
          <p:cNvSpPr txBox="1"/>
          <p:nvPr/>
        </p:nvSpPr>
        <p:spPr>
          <a:xfrm>
            <a:off x="11693169" y="5122934"/>
            <a:ext cx="286122" cy="369332"/>
          </a:xfrm>
          <a:prstGeom prst="rect">
            <a:avLst/>
          </a:prstGeom>
          <a:noFill/>
        </p:spPr>
        <p:txBody>
          <a:bodyPr wrap="square" rtlCol="1">
            <a:spAutoFit/>
          </a:bodyPr>
          <a:lstStyle/>
          <a:p>
            <a:r>
              <a:rPr lang="he-IL" dirty="0"/>
              <a:t>8</a:t>
            </a:r>
          </a:p>
        </p:txBody>
      </p:sp>
      <p:sp>
        <p:nvSpPr>
          <p:cNvPr id="17" name="תיבת טקסט 16">
            <a:extLst>
              <a:ext uri="{FF2B5EF4-FFF2-40B4-BE49-F238E27FC236}">
                <a16:creationId xmlns:a16="http://schemas.microsoft.com/office/drawing/2014/main" id="{E7C95C8F-E2FB-EDFC-26E0-DA0E0DAB98DA}"/>
              </a:ext>
            </a:extLst>
          </p:cNvPr>
          <p:cNvSpPr txBox="1"/>
          <p:nvPr/>
        </p:nvSpPr>
        <p:spPr>
          <a:xfrm>
            <a:off x="11732528" y="5868109"/>
            <a:ext cx="286122" cy="369332"/>
          </a:xfrm>
          <a:prstGeom prst="rect">
            <a:avLst/>
          </a:prstGeom>
          <a:noFill/>
        </p:spPr>
        <p:txBody>
          <a:bodyPr wrap="square" rtlCol="1">
            <a:spAutoFit/>
          </a:bodyPr>
          <a:lstStyle/>
          <a:p>
            <a:r>
              <a:rPr lang="he-IL" dirty="0"/>
              <a:t>9</a:t>
            </a:r>
          </a:p>
        </p:txBody>
      </p:sp>
    </p:spTree>
    <p:extLst>
      <p:ext uri="{BB962C8B-B14F-4D97-AF65-F5344CB8AC3E}">
        <p14:creationId xmlns:p14="http://schemas.microsoft.com/office/powerpoint/2010/main" val="753757723"/>
      </p:ext>
    </p:extLst>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id="3" name="Picture 13">
            <a:extLst>
              <a:ext uri="{FF2B5EF4-FFF2-40B4-BE49-F238E27FC236}">
                <a16:creationId xmlns:a16="http://schemas.microsoft.com/office/drawing/2014/main" id="{4E4BFFB1-32D4-03CE-F63B-237F441C12AB}"/>
              </a:ext>
            </a:extLst>
          </p:cNvPr>
          <p:cNvPicPr>
            <a:picLocks noChangeAspect="1"/>
          </p:cNvPicPr>
          <p:nvPr/>
        </p:nvPicPr>
        <p:blipFill rotWithShape="1">
          <a:blip cstate="print" r:embed="rId2">
            <a:extLst>
              <a:ext uri="{28A0092B-C50C-407E-A947-70E740481C1C}">
                <a14:useLocalDpi xmlns:a14="http://schemas.microsoft.com/office/drawing/2010/main" val="0"/>
              </a:ext>
            </a:extLst>
          </a:blip>
          <a:srcRect t="5411"/>
          <a:stretch/>
        </p:blipFill>
        <p:spPr>
          <a:xfrm rot="21402264">
            <a:off x="399710" y="3937176"/>
            <a:ext cx="1876117" cy="2358275"/>
          </a:xfrm>
          <a:prstGeom prst="rect">
            <a:avLst/>
          </a:prstGeom>
        </p:spPr>
      </p:pic>
      <p:pic>
        <p:nvPicPr>
          <p:cNvPr descr="Altera Cyclone V Soc 5csxfc6d6f31c6n Fpga Development Board Altera  De10-standard Fpga Development Kit - Integrated Circuits - AliExpress" id="1026" name="Picture 2">
            <a:extLst>
              <a:ext uri="{FF2B5EF4-FFF2-40B4-BE49-F238E27FC236}">
                <a16:creationId xmlns:a16="http://schemas.microsoft.com/office/drawing/2014/main" id="{931495F6-1F41-CC4D-3C6B-DE026EE08C3F}"/>
              </a:ext>
            </a:extLst>
          </p:cNvPr>
          <p:cNvPicPr>
            <a:picLocks noChangeArrowheads="1" noChangeAspect="1"/>
          </p:cNvPicPr>
          <p:nvPr/>
        </p:nvPicPr>
        <p:blipFill rotWithShape="1">
          <a:blip r:embed="rId3">
            <a:extLst>
              <a:ext uri="{28A0092B-C50C-407E-A947-70E740481C1C}">
                <a14:useLocalDpi xmlns:a14="http://schemas.microsoft.com/office/drawing/2010/main" val="0"/>
              </a:ext>
            </a:extLst>
          </a:blip>
          <a:srcRect b="220" l="112" r="144" t="110"/>
          <a:stretch/>
        </p:blipFill>
        <p:spPr bwMode="auto">
          <a:xfrm rot="21386324">
            <a:off x="136674" y="287768"/>
            <a:ext cx="2769945" cy="2263175"/>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a:extLst>
              <a:ext uri="{FF2B5EF4-FFF2-40B4-BE49-F238E27FC236}">
                <a16:creationId xmlns:a16="http://schemas.microsoft.com/office/drawing/2014/main" id="{6A4C5CC4-F9D6-D9EE-8593-17C1A73EC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596" y="1204296"/>
            <a:ext cx="5994400" cy="5359400"/>
          </a:xfrm>
          <a:prstGeom prst="rect">
            <a:avLst/>
          </a:prstGeom>
        </p:spPr>
      </p:pic>
      <p:pic>
        <p:nvPicPr>
          <p:cNvPr descr="מסך מחשב מקצועי 22&quot; 22BK55WY-B LG" id="1028" name="Picture 4">
            <a:extLst>
              <a:ext uri="{FF2B5EF4-FFF2-40B4-BE49-F238E27FC236}">
                <a16:creationId xmlns:a16="http://schemas.microsoft.com/office/drawing/2014/main" id="{BAF969C2-9511-CF36-1683-26DD94460487}"/>
              </a:ext>
            </a:extLst>
          </p:cNvPr>
          <p:cNvPicPr>
            <a:picLocks noChangeArrowheads="1" noChangeAspect="1"/>
          </p:cNvPicPr>
          <p:nvPr/>
        </p:nvPicPr>
        <p:blipFill>
          <a:blip r:embed="rId5">
            <a:extLst>
              <a:ext uri="{28A0092B-C50C-407E-A947-70E740481C1C}">
                <a14:useLocalDpi xmlns:a14="http://schemas.microsoft.com/office/drawing/2010/main" val="0"/>
              </a:ext>
            </a:extLst>
          </a:blip>
          <a:stretch>
            <a:fillRect/>
          </a:stretch>
        </p:blipFill>
        <p:spPr bwMode="auto">
          <a:xfrm rot="572732">
            <a:off x="3897222" y="2547991"/>
            <a:ext cx="2800672" cy="2079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מחבר: מעוקל 4">
            <a:extLst>
              <a:ext uri="{FF2B5EF4-FFF2-40B4-BE49-F238E27FC236}">
                <a16:creationId xmlns:a16="http://schemas.microsoft.com/office/drawing/2014/main" id="{86157CC1-B708-5E35-A1F8-1EC32992E273}"/>
              </a:ext>
            </a:extLst>
          </p:cNvPr>
          <p:cNvCxnSpPr>
            <a:cxnSpLocks/>
            <a:endCxn id="1026" idx="2"/>
          </p:cNvCxnSpPr>
          <p:nvPr/>
        </p:nvCxnSpPr>
        <p:spPr>
          <a:xfrm flipH="1" flipV="1" rot="5400000">
            <a:off x="490121" y="2662319"/>
            <a:ext cx="1215375" cy="988255"/>
          </a:xfrm>
          <a:prstGeom prst="curvedConnector3">
            <a:avLst>
              <a:gd fmla="val 50000" name="adj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תיבת טקסט 11">
            <a:extLst>
              <a:ext uri="{FF2B5EF4-FFF2-40B4-BE49-F238E27FC236}">
                <a16:creationId xmlns:a16="http://schemas.microsoft.com/office/drawing/2014/main" id="{E8741FB4-8989-DBF8-6FBD-7EF3A5E6747A}"/>
              </a:ext>
            </a:extLst>
          </p:cNvPr>
          <p:cNvSpPr txBox="1"/>
          <p:nvPr/>
        </p:nvSpPr>
        <p:spPr>
          <a:xfrm>
            <a:off x="0" y="2972872"/>
            <a:ext cx="2019537" cy="369332"/>
          </a:xfrm>
          <a:prstGeom prst="rect">
            <a:avLst/>
          </a:prstGeom>
          <a:solidFill>
            <a:schemeClr val="bg1"/>
          </a:solidFill>
        </p:spPr>
        <p:txBody>
          <a:bodyPr rtlCol="1" wrap="square">
            <a:spAutoFit/>
          </a:bodyPr>
          <a:lstStyle/>
          <a:p>
            <a:r>
              <a:rPr dirty="0" lang="he-IL"/>
              <a:t>קלט של מקשים</a:t>
            </a:r>
          </a:p>
        </p:txBody>
      </p:sp>
      <p:sp>
        <p:nvSpPr>
          <p:cNvPr id="15" name="מלבן 14">
            <a:extLst>
              <a:ext uri="{FF2B5EF4-FFF2-40B4-BE49-F238E27FC236}">
                <a16:creationId xmlns:a16="http://schemas.microsoft.com/office/drawing/2014/main" id="{103BF1D6-F789-E40F-ACF8-A2F0A5C9800E}"/>
              </a:ext>
            </a:extLst>
          </p:cNvPr>
          <p:cNvSpPr/>
          <p:nvPr/>
        </p:nvSpPr>
        <p:spPr>
          <a:xfrm>
            <a:off x="4148433" y="240979"/>
            <a:ext cx="6237605" cy="923330"/>
          </a:xfrm>
          <a:prstGeom prst="rect">
            <a:avLst/>
          </a:prstGeom>
          <a:noFill/>
          <a:ln>
            <a:solidFill>
              <a:schemeClr val="tx1"/>
            </a:solidFill>
          </a:ln>
        </p:spPr>
        <p:txBody>
          <a:bodyPr bIns="45720" lIns="91440" rIns="91440" tIns="45720" wrap="none">
            <a:spAutoFit/>
          </a:bodyPr>
          <a:lstStyle/>
          <a:p>
            <a:pPr algn="ctr"/>
            <a:r>
              <a:rPr b="1" dirty="0" lang="en-US" sz="5400">
                <a:ln w="12700">
                  <a:solidFill>
                    <a:schemeClr val="tx2">
                      <a:lumMod val="75000"/>
                    </a:schemeClr>
                  </a:solidFill>
                  <a:prstDash val="solid"/>
                </a:ln>
                <a:solidFill>
                  <a:srgbClr val="FF7C80"/>
                </a:solidFill>
                <a:effectLst>
                  <a:outerShdw algn="bl" dir="2640000" dist="38100" rotWithShape="0">
                    <a:schemeClr val="tx2">
                      <a:lumMod val="75000"/>
                    </a:schemeClr>
                  </a:outerShdw>
                </a:effectLst>
                <a:latin typeface="+mj-lt"/>
                <a:ea typeface="+mj-ea"/>
                <a:cs typeface="+mj-cs"/>
              </a:rPr>
              <a:t>ארכיטקטורה וחיבורים</a:t>
            </a:r>
            <a:endParaRPr b="1" dirty="0" lang="he-IL" sz="5400">
              <a:ln w="12700">
                <a:solidFill>
                  <a:schemeClr val="tx2">
                    <a:lumMod val="75000"/>
                  </a:schemeClr>
                </a:solidFill>
                <a:prstDash val="solid"/>
              </a:ln>
              <a:solidFill>
                <a:srgbClr val="FF7C80"/>
              </a:solidFill>
              <a:effectLst>
                <a:outerShdw algn="bl" dir="2640000" dist="38100" rotWithShape="0">
                  <a:schemeClr val="tx2">
                    <a:lumMod val="75000"/>
                  </a:schemeClr>
                </a:outerShdw>
              </a:effectLst>
            </a:endParaRPr>
          </a:p>
        </p:txBody>
      </p:sp>
      <p:cxnSp>
        <p:nvCxnSpPr>
          <p:cNvPr id="32" name="מחבר: מעוקל 31">
            <a:extLst>
              <a:ext uri="{FF2B5EF4-FFF2-40B4-BE49-F238E27FC236}">
                <a16:creationId xmlns:a16="http://schemas.microsoft.com/office/drawing/2014/main" id="{D0442173-DE05-8EE5-6C4C-643EF8AA210F}"/>
              </a:ext>
            </a:extLst>
          </p:cNvPr>
          <p:cNvCxnSpPr>
            <a:cxnSpLocks/>
          </p:cNvCxnSpPr>
          <p:nvPr/>
        </p:nvCxnSpPr>
        <p:spPr>
          <a:xfrm>
            <a:off x="2986517" y="2250192"/>
            <a:ext cx="1060416" cy="942975"/>
          </a:xfrm>
          <a:prstGeom prst="curvedConnector3">
            <a:avLst>
              <a:gd fmla="val 32934" name="adj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תיבת טקסט 35">
            <a:extLst>
              <a:ext uri="{FF2B5EF4-FFF2-40B4-BE49-F238E27FC236}">
                <a16:creationId xmlns:a16="http://schemas.microsoft.com/office/drawing/2014/main" id="{6B5B629C-201C-B840-A1B6-495DFF6D0F81}"/>
              </a:ext>
            </a:extLst>
          </p:cNvPr>
          <p:cNvSpPr txBox="1"/>
          <p:nvPr/>
        </p:nvSpPr>
        <p:spPr>
          <a:xfrm>
            <a:off x="2743138" y="2568836"/>
            <a:ext cx="1405295" cy="369332"/>
          </a:xfrm>
          <a:prstGeom prst="rect">
            <a:avLst/>
          </a:prstGeom>
          <a:solidFill>
            <a:schemeClr val="bg1"/>
          </a:solidFill>
        </p:spPr>
        <p:txBody>
          <a:bodyPr rtlCol="1" wrap="square">
            <a:spAutoFit/>
          </a:bodyPr>
          <a:lstStyle/>
          <a:p>
            <a:pPr algn="ctr" defTabSz="914400" eaLnBrk="1" hangingPunct="1" latinLnBrk="0" marL="0" rtl="0"/>
            <a:r>
              <a:rPr dirty="0" lang="he-IL"/>
              <a:t>פלט תצוגה</a:t>
            </a:r>
          </a:p>
        </p:txBody>
      </p:sp>
      <p:cxnSp>
        <p:nvCxnSpPr>
          <p:cNvPr id="37" name="מחבר: מעוקל 36">
            <a:extLst>
              <a:ext uri="{FF2B5EF4-FFF2-40B4-BE49-F238E27FC236}">
                <a16:creationId xmlns:a16="http://schemas.microsoft.com/office/drawing/2014/main" id="{47CCF8E0-1135-3564-0FAD-A8A3276C26F5}"/>
              </a:ext>
            </a:extLst>
          </p:cNvPr>
          <p:cNvCxnSpPr>
            <a:cxnSpLocks/>
          </p:cNvCxnSpPr>
          <p:nvPr/>
        </p:nvCxnSpPr>
        <p:spPr>
          <a:xfrm flipH="1" rot="16200000">
            <a:off x="1818023" y="3011146"/>
            <a:ext cx="2666108" cy="1745701"/>
          </a:xfrm>
          <a:prstGeom prst="curvedConnector3">
            <a:avLst>
              <a:gd fmla="val 50000" name="adj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תיבת טקסט 39">
            <a:extLst>
              <a:ext uri="{FF2B5EF4-FFF2-40B4-BE49-F238E27FC236}">
                <a16:creationId xmlns:a16="http://schemas.microsoft.com/office/drawing/2014/main" id="{DD04BEA6-D49A-0572-4740-E4AC3FD8C348}"/>
              </a:ext>
            </a:extLst>
          </p:cNvPr>
          <p:cNvSpPr txBox="1"/>
          <p:nvPr/>
        </p:nvSpPr>
        <p:spPr>
          <a:xfrm>
            <a:off x="2257711" y="3480168"/>
            <a:ext cx="1405295" cy="369332"/>
          </a:xfrm>
          <a:prstGeom prst="rect">
            <a:avLst/>
          </a:prstGeom>
          <a:solidFill>
            <a:schemeClr val="bg1"/>
          </a:solidFill>
        </p:spPr>
        <p:txBody>
          <a:bodyPr rtlCol="1" wrap="square">
            <a:spAutoFit/>
          </a:bodyPr>
          <a:lstStyle/>
          <a:p>
            <a:pPr algn="ctr"/>
            <a:r>
              <a:rPr dirty="0" lang="he-IL"/>
              <a:t>פלט צלילים</a:t>
            </a:r>
          </a:p>
        </p:txBody>
      </p:sp>
      <p:pic>
        <p:nvPicPr>
          <p:cNvPr id="7" name="תמונה 6">
            <a:extLst>
              <a:ext uri="{FF2B5EF4-FFF2-40B4-BE49-F238E27FC236}">
                <a16:creationId xmlns:a16="http://schemas.microsoft.com/office/drawing/2014/main" id="{5C0E623B-6BA7-9558-2105-F3249F36C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71788">
            <a:off x="3449600" y="5249996"/>
            <a:ext cx="1957878" cy="1427326"/>
          </a:xfrm>
          <a:prstGeom prst="rect">
            <a:avLst/>
          </a:prstGeom>
        </p:spPr>
      </p:pic>
      <p:sp>
        <p:nvSpPr>
          <p:cNvPr id="2" name="תיבת טקסט 1">
            <a:extLst>
              <a:ext uri="{FF2B5EF4-FFF2-40B4-BE49-F238E27FC236}">
                <a16:creationId xmlns:a16="http://schemas.microsoft.com/office/drawing/2014/main" id="{7AB71CD5-462D-8360-41B0-0615E70BBD81}"/>
              </a:ext>
            </a:extLst>
          </p:cNvPr>
          <p:cNvSpPr txBox="1"/>
          <p:nvPr/>
        </p:nvSpPr>
        <p:spPr>
          <a:xfrm>
            <a:off x="1259317" y="85209"/>
            <a:ext cx="1405295" cy="369332"/>
          </a:xfrm>
          <a:prstGeom prst="rect">
            <a:avLst/>
          </a:prstGeom>
          <a:noFill/>
        </p:spPr>
        <p:txBody>
          <a:bodyPr rtlCol="1" wrap="square">
            <a:spAutoFit/>
          </a:bodyPr>
          <a:lstStyle/>
          <a:p>
            <a:pPr algn="ctr" defTabSz="914400" eaLnBrk="1" hangingPunct="1" latinLnBrk="0" marL="0" rtl="0"/>
            <a:r>
              <a:rPr b="1" dirty="0" lang="en-US"/>
              <a:t>FPGA</a:t>
            </a:r>
            <a:endParaRPr b="1" dirty="0" lang="he-IL"/>
          </a:p>
        </p:txBody>
      </p:sp>
      <p:sp>
        <p:nvSpPr>
          <p:cNvPr id="6" name="תיבת טקסט 5">
            <a:extLst>
              <a:ext uri="{FF2B5EF4-FFF2-40B4-BE49-F238E27FC236}">
                <a16:creationId xmlns:a16="http://schemas.microsoft.com/office/drawing/2014/main" id="{0866F448-9767-E50B-414D-67A8108F5EC4}"/>
              </a:ext>
            </a:extLst>
          </p:cNvPr>
          <p:cNvSpPr txBox="1"/>
          <p:nvPr/>
        </p:nvSpPr>
        <p:spPr>
          <a:xfrm>
            <a:off x="4793801" y="2290180"/>
            <a:ext cx="1405295" cy="369332"/>
          </a:xfrm>
          <a:prstGeom prst="rect">
            <a:avLst/>
          </a:prstGeom>
          <a:noFill/>
        </p:spPr>
        <p:txBody>
          <a:bodyPr rtlCol="1" wrap="square">
            <a:spAutoFit/>
          </a:bodyPr>
          <a:lstStyle/>
          <a:p>
            <a:pPr algn="ctr" defTabSz="914400" eaLnBrk="1" hangingPunct="1" latinLnBrk="0" marL="0" rtl="0"/>
            <a:r>
              <a:rPr b="1" dirty="0" lang="en-US"/>
              <a:t>VGA</a:t>
            </a:r>
            <a:endParaRPr b="1" dirty="0" lang="he-IL"/>
          </a:p>
        </p:txBody>
      </p:sp>
      <p:sp>
        <p:nvSpPr>
          <p:cNvPr id="8" name="תיבת טקסט 7">
            <a:extLst>
              <a:ext uri="{FF2B5EF4-FFF2-40B4-BE49-F238E27FC236}">
                <a16:creationId xmlns:a16="http://schemas.microsoft.com/office/drawing/2014/main" id="{ABE15AC0-A709-E0EB-E839-FC8608F31267}"/>
              </a:ext>
            </a:extLst>
          </p:cNvPr>
          <p:cNvSpPr txBox="1"/>
          <p:nvPr/>
        </p:nvSpPr>
        <p:spPr>
          <a:xfrm>
            <a:off x="3803359" y="4931648"/>
            <a:ext cx="1405295" cy="369332"/>
          </a:xfrm>
          <a:prstGeom prst="rect">
            <a:avLst/>
          </a:prstGeom>
          <a:noFill/>
        </p:spPr>
        <p:txBody>
          <a:bodyPr rtlCol="1" wrap="square">
            <a:spAutoFit/>
          </a:bodyPr>
          <a:lstStyle/>
          <a:p>
            <a:pPr algn="ctr" defTabSz="914400" eaLnBrk="1" hangingPunct="1" latinLnBrk="0" marL="0" rtl="0"/>
            <a:r>
              <a:rPr b="1" dirty="0" lang="en-US"/>
              <a:t>sound</a:t>
            </a:r>
            <a:endParaRPr b="1" dirty="0" lang="he-IL"/>
          </a:p>
        </p:txBody>
      </p:sp>
      <p:sp>
        <p:nvSpPr>
          <p:cNvPr id="9" name="תיבת טקסט 8">
            <a:extLst>
              <a:ext uri="{FF2B5EF4-FFF2-40B4-BE49-F238E27FC236}">
                <a16:creationId xmlns:a16="http://schemas.microsoft.com/office/drawing/2014/main" id="{011BD337-B062-87E8-B36B-A66EF7F8845A}"/>
              </a:ext>
            </a:extLst>
          </p:cNvPr>
          <p:cNvSpPr txBox="1"/>
          <p:nvPr/>
        </p:nvSpPr>
        <p:spPr>
          <a:xfrm>
            <a:off x="808280" y="6283828"/>
            <a:ext cx="1405295" cy="369332"/>
          </a:xfrm>
          <a:prstGeom prst="rect">
            <a:avLst/>
          </a:prstGeom>
          <a:noFill/>
        </p:spPr>
        <p:txBody>
          <a:bodyPr rtlCol="1" wrap="square">
            <a:spAutoFit/>
          </a:bodyPr>
          <a:lstStyle/>
          <a:p>
            <a:pPr algn="ctr" defTabSz="914400" eaLnBrk="1" hangingPunct="1" latinLnBrk="0" marL="0" rtl="1"/>
            <a:r>
              <a:rPr b="1" dirty="0" lang="en-US"/>
              <a:t>keypad</a:t>
            </a:r>
            <a:endParaRPr b="1" dirty="0" lang="he-IL"/>
          </a:p>
        </p:txBody>
      </p:sp>
    </p:spTree>
    <p:extLst>
      <p:ext uri="{BB962C8B-B14F-4D97-AF65-F5344CB8AC3E}">
        <p14:creationId xmlns:p14="http://schemas.microsoft.com/office/powerpoint/2010/main" val="2441963305"/>
      </p:ext>
    </p:extLst>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FC722EF0-76F6-0392-8EB0-DA47143F2461}"/>
              </a:ext>
            </a:extLst>
          </p:cNvPr>
          <p:cNvSpPr/>
          <p:nvPr/>
        </p:nvSpPr>
        <p:spPr>
          <a:xfrm>
            <a:off x="3033560" y="155254"/>
            <a:ext cx="5838458" cy="923330"/>
          </a:xfrm>
          <a:prstGeom prst="rect">
            <a:avLst/>
          </a:prstGeom>
          <a:noFill/>
          <a:ln>
            <a:noFill/>
          </a:ln>
        </p:spPr>
        <p:txBody>
          <a:bodyPr bIns="45720" lIns="91440" rIns="91440" tIns="45720" wrap="none">
            <a:spAutoFit/>
          </a:bodyPr>
          <a:lstStyle/>
          <a:p>
            <a:pPr algn="ctr" defTabSz="914400" eaLnBrk="1" hangingPunct="1" latinLnBrk="0" marL="0" rtl="0"/>
            <a:r>
              <a:rPr b="1" dirty="0" lang="he-IL" sz="5400">
                <a:ln w="12700">
                  <a:solidFill>
                    <a:schemeClr val="accent1"/>
                  </a:solidFill>
                  <a:prstDash val="solid"/>
                </a:ln>
                <a:pattFill prst="pct50">
                  <a:fgClr>
                    <a:schemeClr val="accent1"/>
                  </a:fgClr>
                  <a:bgClr>
                    <a:schemeClr val="accent1">
                      <a:lumMod val="20000"/>
                      <a:lumOff val="80000"/>
                    </a:schemeClr>
                  </a:bgClr>
                </a:pattFill>
                <a:effectLst>
                  <a:outerShdw algn="bl" dir="2640000" dist="38100" rotWithShape="0">
                    <a:schemeClr val="accent1"/>
                  </a:outerShdw>
                </a:effectLst>
                <a:latin typeface="+mj-lt"/>
                <a:ea typeface="+mj-ea"/>
              </a:rPr>
              <a:t>צילומי מסכי המשחק</a:t>
            </a:r>
            <a:endParaRPr b="1" dirty="0" lang="he-IL" sz="5400">
              <a:ln w="12700">
                <a:solidFill>
                  <a:schemeClr val="accent1"/>
                </a:solidFill>
                <a:prstDash val="solid"/>
              </a:ln>
              <a:pattFill prst="pct50">
                <a:fgClr>
                  <a:schemeClr val="accent1"/>
                </a:fgClr>
                <a:bgClr>
                  <a:schemeClr val="accent1">
                    <a:lumMod val="20000"/>
                    <a:lumOff val="80000"/>
                  </a:schemeClr>
                </a:bgClr>
              </a:pattFill>
              <a:effectLst>
                <a:outerShdw algn="bl" dir="2640000" dist="38100" rotWithShape="0">
                  <a:schemeClr val="accent1"/>
                </a:outerShdw>
              </a:effectLst>
            </a:endParaRPr>
          </a:p>
        </p:txBody>
      </p:sp>
      <p:pic>
        <p:nvPicPr>
          <p:cNvPr descr="Soccer ball transparent Images | Free Vectors, Stock Photos &amp; PSD" id="3" name="Picture 6">
            <a:extLst>
              <a:ext uri="{FF2B5EF4-FFF2-40B4-BE49-F238E27FC236}">
                <a16:creationId xmlns:a16="http://schemas.microsoft.com/office/drawing/2014/main" id="{CD4971D8-3388-507F-F6BE-6941B229E448}"/>
              </a:ext>
            </a:extLst>
          </p:cNvPr>
          <p:cNvPicPr>
            <a:picLocks noChangeArrowheads="1" noChangeAspect="1"/>
          </p:cNvPicPr>
          <p:nvPr/>
        </p:nvPicPr>
        <p:blipFill rotWithShape="1">
          <a:blip r:embed="rId2">
            <a:extLst>
              <a:ext uri="{BEBA8EAE-BF5A-486C-A8C5-ECC9F3942E4B}">
                <a14:imgProps xmlns:a14="http://schemas.microsoft.com/office/drawing/2010/main">
                  <a14:imgLayer r:embed="rId3">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8879436" y="704903"/>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4" name="Picture 6">
            <a:extLst>
              <a:ext uri="{FF2B5EF4-FFF2-40B4-BE49-F238E27FC236}">
                <a16:creationId xmlns:a16="http://schemas.microsoft.com/office/drawing/2014/main" id="{AC1E880A-9472-5F02-1499-D42BBF669281}"/>
              </a:ext>
            </a:extLst>
          </p:cNvPr>
          <p:cNvPicPr>
            <a:picLocks noChangeArrowheads="1" noChangeAspect="1"/>
          </p:cNvPicPr>
          <p:nvPr/>
        </p:nvPicPr>
        <p:blipFill rotWithShape="1">
          <a:blip r:embed="rId2">
            <a:extLst>
              <a:ext uri="{BEBA8EAE-BF5A-486C-A8C5-ECC9F3942E4B}">
                <a14:imgProps xmlns:a14="http://schemas.microsoft.com/office/drawing/2010/main">
                  <a14:imgLayer r:embed="rId4">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1996977" y="1279204"/>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5" name="Picture 6">
            <a:extLst>
              <a:ext uri="{FF2B5EF4-FFF2-40B4-BE49-F238E27FC236}">
                <a16:creationId xmlns:a16="http://schemas.microsoft.com/office/drawing/2014/main" id="{3BBA4F6B-2A3B-79CC-5B6B-30AD4D8CC945}"/>
              </a:ext>
            </a:extLst>
          </p:cNvPr>
          <p:cNvPicPr>
            <a:picLocks noChangeArrowheads="1" noChangeAspect="1"/>
          </p:cNvPicPr>
          <p:nvPr/>
        </p:nvPicPr>
        <p:blipFill rotWithShape="1">
          <a:blip r:embed="rId2">
            <a:extLst>
              <a:ext uri="{BEBA8EAE-BF5A-486C-A8C5-ECC9F3942E4B}">
                <a14:imgProps xmlns:a14="http://schemas.microsoft.com/office/drawing/2010/main">
                  <a14:imgLayer r:embed="rId5">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5835552" y="2388867"/>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6" name="Picture 6">
            <a:extLst>
              <a:ext uri="{FF2B5EF4-FFF2-40B4-BE49-F238E27FC236}">
                <a16:creationId xmlns:a16="http://schemas.microsoft.com/office/drawing/2014/main" id="{0C33CAD5-2B5C-6456-9160-90751373070F}"/>
              </a:ext>
            </a:extLst>
          </p:cNvPr>
          <p:cNvPicPr>
            <a:picLocks noChangeArrowheads="1" noChangeAspect="1"/>
          </p:cNvPicPr>
          <p:nvPr/>
        </p:nvPicPr>
        <p:blipFill rotWithShape="1">
          <a:blip r:embed="rId2">
            <a:extLst>
              <a:ext uri="{BEBA8EAE-BF5A-486C-A8C5-ECC9F3942E4B}">
                <a14:imgProps xmlns:a14="http://schemas.microsoft.com/office/drawing/2010/main">
                  <a14:imgLayer r:embed="rId6">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2940091" y="2814637"/>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7" name="Picture 6">
            <a:extLst>
              <a:ext uri="{FF2B5EF4-FFF2-40B4-BE49-F238E27FC236}">
                <a16:creationId xmlns:a16="http://schemas.microsoft.com/office/drawing/2014/main" id="{BF9AAE73-F130-0973-E4A2-06179C4E5279}"/>
              </a:ext>
            </a:extLst>
          </p:cNvPr>
          <p:cNvPicPr>
            <a:picLocks noChangeArrowheads="1" noChangeAspect="1"/>
          </p:cNvPicPr>
          <p:nvPr/>
        </p:nvPicPr>
        <p:blipFill rotWithShape="1">
          <a:blip r:embed="rId2">
            <a:extLst>
              <a:ext uri="{BEBA8EAE-BF5A-486C-A8C5-ECC9F3942E4B}">
                <a14:imgProps xmlns:a14="http://schemas.microsoft.com/office/drawing/2010/main">
                  <a14:imgLayer r:embed="rId7">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9135965" y="4660579"/>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8" name="Picture 6">
            <a:extLst>
              <a:ext uri="{FF2B5EF4-FFF2-40B4-BE49-F238E27FC236}">
                <a16:creationId xmlns:a16="http://schemas.microsoft.com/office/drawing/2014/main" id="{E0BD8D8A-2703-E591-40E6-0B0D475AA14C}"/>
              </a:ext>
            </a:extLst>
          </p:cNvPr>
          <p:cNvPicPr>
            <a:picLocks noChangeArrowheads="1" noChangeAspect="1"/>
          </p:cNvPicPr>
          <p:nvPr/>
        </p:nvPicPr>
        <p:blipFill rotWithShape="1">
          <a:blip r:embed="rId2">
            <a:extLst>
              <a:ext uri="{BEBA8EAE-BF5A-486C-A8C5-ECC9F3942E4B}">
                <a14:imgProps xmlns:a14="http://schemas.microsoft.com/office/drawing/2010/main">
                  <a14:imgLayer r:embed="rId8">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9817488" y="2074542"/>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9" name="Picture 6">
            <a:extLst>
              <a:ext uri="{FF2B5EF4-FFF2-40B4-BE49-F238E27FC236}">
                <a16:creationId xmlns:a16="http://schemas.microsoft.com/office/drawing/2014/main" id="{17E8E5F8-6896-DA90-FB96-8712428D5FC1}"/>
              </a:ext>
            </a:extLst>
          </p:cNvPr>
          <p:cNvPicPr>
            <a:picLocks noChangeArrowheads="1" noChangeAspect="1"/>
          </p:cNvPicPr>
          <p:nvPr/>
        </p:nvPicPr>
        <p:blipFill rotWithShape="1">
          <a:blip r:embed="rId2">
            <a:extLst>
              <a:ext uri="{BEBA8EAE-BF5A-486C-A8C5-ECC9F3942E4B}">
                <a14:imgProps xmlns:a14="http://schemas.microsoft.com/office/drawing/2010/main">
                  <a14:imgLayer r:embed="rId9">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5414476" y="4959304"/>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10" name="Picture 6">
            <a:extLst>
              <a:ext uri="{FF2B5EF4-FFF2-40B4-BE49-F238E27FC236}">
                <a16:creationId xmlns:a16="http://schemas.microsoft.com/office/drawing/2014/main" id="{2C93F4F6-1AEC-C7DF-914C-E6D4779C6780}"/>
              </a:ext>
            </a:extLst>
          </p:cNvPr>
          <p:cNvPicPr>
            <a:picLocks noChangeArrowheads="1" noChangeAspect="1"/>
          </p:cNvPicPr>
          <p:nvPr/>
        </p:nvPicPr>
        <p:blipFill rotWithShape="1">
          <a:blip r:embed="rId2">
            <a:extLst>
              <a:ext uri="{BEBA8EAE-BF5A-486C-A8C5-ECC9F3942E4B}">
                <a14:imgProps xmlns:a14="http://schemas.microsoft.com/office/drawing/2010/main">
                  <a14:imgLayer r:embed="rId10">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1315453" y="4047757"/>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2" name="תמונה 11">
            <a:extLst>
              <a:ext uri="{FF2B5EF4-FFF2-40B4-BE49-F238E27FC236}">
                <a16:creationId xmlns:a16="http://schemas.microsoft.com/office/drawing/2014/main" id="{B135380B-2E37-FA9E-8D55-0D9203B659EE}"/>
              </a:ext>
            </a:extLst>
          </p:cNvPr>
          <p:cNvPicPr>
            <a:picLocks noChangeAspect="1"/>
          </p:cNvPicPr>
          <p:nvPr/>
        </p:nvPicPr>
        <p:blipFill rotWithShape="1">
          <a:blip r:embed="rId11">
            <a:extLst>
              <a:ext uri="{28A0092B-C50C-407E-A947-70E740481C1C}">
                <a14:useLocalDpi xmlns:a14="http://schemas.microsoft.com/office/drawing/2010/main" val="0"/>
              </a:ext>
            </a:extLst>
          </a:blip>
          <a:srcRect b="14" l="31" r="15" t="62"/>
          <a:stretch/>
        </p:blipFill>
        <p:spPr>
          <a:xfrm rot="21109271">
            <a:off x="1120815" y="1409808"/>
            <a:ext cx="4444726" cy="2567514"/>
          </a:xfrm>
          <a:prstGeom prst="rect">
            <a:avLst/>
          </a:prstGeom>
        </p:spPr>
      </p:pic>
      <p:pic>
        <p:nvPicPr>
          <p:cNvPr id="14" name="תמונה 13">
            <a:extLst>
              <a:ext uri="{FF2B5EF4-FFF2-40B4-BE49-F238E27FC236}">
                <a16:creationId xmlns:a16="http://schemas.microsoft.com/office/drawing/2014/main" id="{12CD52DC-0C08-D281-A086-A3F5E1D83A65}"/>
              </a:ext>
            </a:extLst>
          </p:cNvPr>
          <p:cNvPicPr>
            <a:picLocks noChangeAspect="1"/>
          </p:cNvPicPr>
          <p:nvPr/>
        </p:nvPicPr>
        <p:blipFill rotWithShape="1">
          <a:blip r:embed="rId12">
            <a:extLst>
              <a:ext uri="{28A0092B-C50C-407E-A947-70E740481C1C}">
                <a14:useLocalDpi xmlns:a14="http://schemas.microsoft.com/office/drawing/2010/main" val="0"/>
              </a:ext>
            </a:extLst>
          </a:blip>
          <a:srcRect b="13" l="20" r="6" t="55"/>
          <a:stretch/>
        </p:blipFill>
        <p:spPr>
          <a:xfrm rot="491684">
            <a:off x="7510755" y="1601879"/>
            <a:ext cx="4076498" cy="2295543"/>
          </a:xfrm>
          <a:prstGeom prst="rect">
            <a:avLst/>
          </a:prstGeom>
        </p:spPr>
      </p:pic>
      <p:pic>
        <p:nvPicPr>
          <p:cNvPr id="16" name="תמונה 15">
            <a:extLst>
              <a:ext uri="{FF2B5EF4-FFF2-40B4-BE49-F238E27FC236}">
                <a16:creationId xmlns:a16="http://schemas.microsoft.com/office/drawing/2014/main" id="{65971F25-B86E-BE8E-7346-4F38A001CB4E}"/>
              </a:ext>
            </a:extLst>
          </p:cNvPr>
          <p:cNvPicPr>
            <a:picLocks noChangeAspect="1"/>
          </p:cNvPicPr>
          <p:nvPr/>
        </p:nvPicPr>
        <p:blipFill rotWithShape="1">
          <a:blip r:embed="rId13">
            <a:extLst>
              <a:ext uri="{28A0092B-C50C-407E-A947-70E740481C1C}">
                <a14:useLocalDpi xmlns:a14="http://schemas.microsoft.com/office/drawing/2010/main" val="0"/>
              </a:ext>
            </a:extLst>
          </a:blip>
          <a:srcRect b="24" l="3" r="32" t="27"/>
          <a:stretch/>
        </p:blipFill>
        <p:spPr>
          <a:xfrm>
            <a:off x="5369510" y="4177760"/>
            <a:ext cx="3668060" cy="2194362"/>
          </a:xfrm>
          <a:prstGeom prst="rect">
            <a:avLst/>
          </a:prstGeom>
        </p:spPr>
      </p:pic>
    </p:spTree>
    <p:extLst>
      <p:ext uri="{BB962C8B-B14F-4D97-AF65-F5344CB8AC3E}">
        <p14:creationId xmlns:p14="http://schemas.microsoft.com/office/powerpoint/2010/main" val="2973789139"/>
      </p:ext>
    </p:extLst>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FC722EF0-76F6-0392-8EB0-DA47143F2461}"/>
              </a:ext>
            </a:extLst>
          </p:cNvPr>
          <p:cNvSpPr/>
          <p:nvPr/>
        </p:nvSpPr>
        <p:spPr>
          <a:xfrm>
            <a:off x="3033560" y="155254"/>
            <a:ext cx="5838458" cy="923330"/>
          </a:xfrm>
          <a:prstGeom prst="rect">
            <a:avLst/>
          </a:prstGeom>
          <a:noFill/>
          <a:ln>
            <a:noFill/>
          </a:ln>
        </p:spPr>
        <p:txBody>
          <a:bodyPr bIns="45720" lIns="91440" rIns="91440" tIns="45720" wrap="none">
            <a:spAutoFit/>
          </a:bodyPr>
          <a:lstStyle/>
          <a:p>
            <a:pPr algn="ctr" defTabSz="914400" eaLnBrk="1" hangingPunct="1" latinLnBrk="0" marL="0" rtl="0"/>
            <a:r>
              <a:rPr b="1" dirty="0" lang="he-IL" sz="5400">
                <a:ln w="12700">
                  <a:solidFill>
                    <a:schemeClr val="accent1"/>
                  </a:solidFill>
                  <a:prstDash val="solid"/>
                </a:ln>
                <a:pattFill prst="pct50">
                  <a:fgClr>
                    <a:schemeClr val="accent1"/>
                  </a:fgClr>
                  <a:bgClr>
                    <a:schemeClr val="accent1">
                      <a:lumMod val="20000"/>
                      <a:lumOff val="80000"/>
                    </a:schemeClr>
                  </a:bgClr>
                </a:pattFill>
                <a:effectLst>
                  <a:outerShdw algn="bl" dir="2640000" dist="38100" rotWithShape="0">
                    <a:schemeClr val="accent1"/>
                  </a:outerShdw>
                </a:effectLst>
                <a:latin typeface="+mj-lt"/>
                <a:ea typeface="+mj-ea"/>
              </a:rPr>
              <a:t>צילומי מסכי המשחק</a:t>
            </a:r>
            <a:endParaRPr b="1" dirty="0" lang="he-IL" sz="5400">
              <a:ln w="12700">
                <a:solidFill>
                  <a:schemeClr val="accent1"/>
                </a:solidFill>
                <a:prstDash val="solid"/>
              </a:ln>
              <a:pattFill prst="pct50">
                <a:fgClr>
                  <a:schemeClr val="accent1"/>
                </a:fgClr>
                <a:bgClr>
                  <a:schemeClr val="accent1">
                    <a:lumMod val="20000"/>
                    <a:lumOff val="80000"/>
                  </a:schemeClr>
                </a:bgClr>
              </a:pattFill>
              <a:effectLst>
                <a:outerShdw algn="bl" dir="2640000" dist="38100" rotWithShape="0">
                  <a:schemeClr val="accent1"/>
                </a:outerShdw>
              </a:effectLst>
            </a:endParaRPr>
          </a:p>
        </p:txBody>
      </p:sp>
      <p:pic>
        <p:nvPicPr>
          <p:cNvPr descr="Soccer ball transparent Images | Free Vectors, Stock Photos &amp; PSD" id="3" name="Picture 6">
            <a:extLst>
              <a:ext uri="{FF2B5EF4-FFF2-40B4-BE49-F238E27FC236}">
                <a16:creationId xmlns:a16="http://schemas.microsoft.com/office/drawing/2014/main" id="{CD4971D8-3388-507F-F6BE-6941B229E448}"/>
              </a:ext>
            </a:extLst>
          </p:cNvPr>
          <p:cNvPicPr>
            <a:picLocks noChangeArrowheads="1" noChangeAspect="1"/>
          </p:cNvPicPr>
          <p:nvPr/>
        </p:nvPicPr>
        <p:blipFill rotWithShape="1">
          <a:blip r:embed="rId2">
            <a:extLst>
              <a:ext uri="{BEBA8EAE-BF5A-486C-A8C5-ECC9F3942E4B}">
                <a14:imgProps xmlns:a14="http://schemas.microsoft.com/office/drawing/2010/main">
                  <a14:imgLayer r:embed="rId3">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8879436" y="704903"/>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4" name="Picture 6">
            <a:extLst>
              <a:ext uri="{FF2B5EF4-FFF2-40B4-BE49-F238E27FC236}">
                <a16:creationId xmlns:a16="http://schemas.microsoft.com/office/drawing/2014/main" id="{AC1E880A-9472-5F02-1499-D42BBF669281}"/>
              </a:ext>
            </a:extLst>
          </p:cNvPr>
          <p:cNvPicPr>
            <a:picLocks noChangeArrowheads="1" noChangeAspect="1"/>
          </p:cNvPicPr>
          <p:nvPr/>
        </p:nvPicPr>
        <p:blipFill rotWithShape="1">
          <a:blip r:embed="rId2">
            <a:extLst>
              <a:ext uri="{BEBA8EAE-BF5A-486C-A8C5-ECC9F3942E4B}">
                <a14:imgProps xmlns:a14="http://schemas.microsoft.com/office/drawing/2010/main">
                  <a14:imgLayer r:embed="rId4">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1996977" y="1279204"/>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5" name="Picture 6">
            <a:extLst>
              <a:ext uri="{FF2B5EF4-FFF2-40B4-BE49-F238E27FC236}">
                <a16:creationId xmlns:a16="http://schemas.microsoft.com/office/drawing/2014/main" id="{3BBA4F6B-2A3B-79CC-5B6B-30AD4D8CC945}"/>
              </a:ext>
            </a:extLst>
          </p:cNvPr>
          <p:cNvPicPr>
            <a:picLocks noChangeArrowheads="1" noChangeAspect="1"/>
          </p:cNvPicPr>
          <p:nvPr/>
        </p:nvPicPr>
        <p:blipFill rotWithShape="1">
          <a:blip r:embed="rId2">
            <a:extLst>
              <a:ext uri="{BEBA8EAE-BF5A-486C-A8C5-ECC9F3942E4B}">
                <a14:imgProps xmlns:a14="http://schemas.microsoft.com/office/drawing/2010/main">
                  <a14:imgLayer r:embed="rId5">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5835552" y="2388867"/>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6" name="Picture 6">
            <a:extLst>
              <a:ext uri="{FF2B5EF4-FFF2-40B4-BE49-F238E27FC236}">
                <a16:creationId xmlns:a16="http://schemas.microsoft.com/office/drawing/2014/main" id="{0C33CAD5-2B5C-6456-9160-90751373070F}"/>
              </a:ext>
            </a:extLst>
          </p:cNvPr>
          <p:cNvPicPr>
            <a:picLocks noChangeArrowheads="1" noChangeAspect="1"/>
          </p:cNvPicPr>
          <p:nvPr/>
        </p:nvPicPr>
        <p:blipFill rotWithShape="1">
          <a:blip r:embed="rId2">
            <a:extLst>
              <a:ext uri="{BEBA8EAE-BF5A-486C-A8C5-ECC9F3942E4B}">
                <a14:imgProps xmlns:a14="http://schemas.microsoft.com/office/drawing/2010/main">
                  <a14:imgLayer r:embed="rId6">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2940091" y="2814637"/>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7" name="Picture 6">
            <a:extLst>
              <a:ext uri="{FF2B5EF4-FFF2-40B4-BE49-F238E27FC236}">
                <a16:creationId xmlns:a16="http://schemas.microsoft.com/office/drawing/2014/main" id="{BF9AAE73-F130-0973-E4A2-06179C4E5279}"/>
              </a:ext>
            </a:extLst>
          </p:cNvPr>
          <p:cNvPicPr>
            <a:picLocks noChangeArrowheads="1" noChangeAspect="1"/>
          </p:cNvPicPr>
          <p:nvPr/>
        </p:nvPicPr>
        <p:blipFill rotWithShape="1">
          <a:blip r:embed="rId2">
            <a:extLst>
              <a:ext uri="{BEBA8EAE-BF5A-486C-A8C5-ECC9F3942E4B}">
                <a14:imgProps xmlns:a14="http://schemas.microsoft.com/office/drawing/2010/main">
                  <a14:imgLayer r:embed="rId7">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9135965" y="4660579"/>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8" name="Picture 6">
            <a:extLst>
              <a:ext uri="{FF2B5EF4-FFF2-40B4-BE49-F238E27FC236}">
                <a16:creationId xmlns:a16="http://schemas.microsoft.com/office/drawing/2014/main" id="{E0BD8D8A-2703-E591-40E6-0B0D475AA14C}"/>
              </a:ext>
            </a:extLst>
          </p:cNvPr>
          <p:cNvPicPr>
            <a:picLocks noChangeArrowheads="1" noChangeAspect="1"/>
          </p:cNvPicPr>
          <p:nvPr/>
        </p:nvPicPr>
        <p:blipFill rotWithShape="1">
          <a:blip r:embed="rId2">
            <a:extLst>
              <a:ext uri="{BEBA8EAE-BF5A-486C-A8C5-ECC9F3942E4B}">
                <a14:imgProps xmlns:a14="http://schemas.microsoft.com/office/drawing/2010/main">
                  <a14:imgLayer r:embed="rId8">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9817488" y="2074542"/>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9" name="Picture 6">
            <a:extLst>
              <a:ext uri="{FF2B5EF4-FFF2-40B4-BE49-F238E27FC236}">
                <a16:creationId xmlns:a16="http://schemas.microsoft.com/office/drawing/2014/main" id="{17E8E5F8-6896-DA90-FB96-8712428D5FC1}"/>
              </a:ext>
            </a:extLst>
          </p:cNvPr>
          <p:cNvPicPr>
            <a:picLocks noChangeArrowheads="1" noChangeAspect="1"/>
          </p:cNvPicPr>
          <p:nvPr/>
        </p:nvPicPr>
        <p:blipFill rotWithShape="1">
          <a:blip r:embed="rId2">
            <a:extLst>
              <a:ext uri="{BEBA8EAE-BF5A-486C-A8C5-ECC9F3942E4B}">
                <a14:imgProps xmlns:a14="http://schemas.microsoft.com/office/drawing/2010/main">
                  <a14:imgLayer r:embed="rId9">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5414476" y="4959304"/>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descr="Soccer ball transparent Images | Free Vectors, Stock Photos &amp; PSD" id="10" name="Picture 6">
            <a:extLst>
              <a:ext uri="{FF2B5EF4-FFF2-40B4-BE49-F238E27FC236}">
                <a16:creationId xmlns:a16="http://schemas.microsoft.com/office/drawing/2014/main" id="{2C93F4F6-1AEC-C7DF-914C-E6D4779C6780}"/>
              </a:ext>
            </a:extLst>
          </p:cNvPr>
          <p:cNvPicPr>
            <a:picLocks noChangeArrowheads="1" noChangeAspect="1"/>
          </p:cNvPicPr>
          <p:nvPr/>
        </p:nvPicPr>
        <p:blipFill rotWithShape="1">
          <a:blip r:embed="rId2">
            <a:extLst>
              <a:ext uri="{BEBA8EAE-BF5A-486C-A8C5-ECC9F3942E4B}">
                <a14:imgProps xmlns:a14="http://schemas.microsoft.com/office/drawing/2010/main">
                  <a14:imgLayer r:embed="rId10">
                    <a14:imgEffect>
                      <a14:backgroundRemoval b="90000" l="10000" r="90000" t="10000">
                        <a14:backgroundMark x1="14450" x2="14450" y1="34704" y2="34704"/>
                        <a14:backgroundMark x1="15500" x2="13400" y1="32748" y2="36459"/>
                        <a14:backgroundMark x1="30650" x2="30650" y1="17553" y2="17553"/>
                        <a14:backgroundMark x1="69150" x2="69150" y1="17402" y2="17402"/>
                        <a14:backgroundMark x1="13950" x2="13950" y1="71364" y2="71364"/>
                        <a14:backgroundMark x1="20750" x2="20750" y1="75928" y2="75928"/>
                        <a14:backgroundMark x1="25950" x2="25950" y1="81695" y2="81695"/>
                        <a14:backgroundMark x1="14100" x2="16650" y1="67352" y2="73119"/>
                        <a14:backgroundMark x1="16650" x2="17250" y1="73119" y2="73821"/>
                        <a14:backgroundMark x1="13600" x2="21500" y1="69258" y2="78235"/>
                        <a14:backgroundMark x1="21500" x2="32200" y1="78235" y2="86209"/>
                        <a14:backgroundMark x1="86550" x2="86550" y1="39067" y2="41675"/>
                        <a14:backgroundMark x1="87800" x2="87450" y1="58425" y2="59829"/>
                        <a14:backgroundMark x1="88150" x2="86400" y1="58124" y2="63691"/>
                        <a14:backgroundMark x1="86400" x2="86400" y1="63691" y2="63691"/>
                        <a14:backgroundMark x1="87800" x2="85850" y1="57773" y2="64895"/>
                        <a14:backgroundMark x1="12900" x2="15350" y1="65246" y2="69258"/>
                        <a14:backgroundMark x1="14300" x2="15350" y1="65948" y2="68606"/>
                        <a14:backgroundMark x1="81000" x2="80450" y1="71916" y2="73470"/>
                        <a14:backgroundMark x1="86900" x2="86750" y1="58425" y2="60532"/>
                        <a14:backgroundMark x1="28900" x2="32050" y1="17753" y2="15647"/>
                        <a14:backgroundMark x1="29450" x2="32750" y1="16700" y2="16199"/>
                        <a14:backgroundMark x1="34300" x2="29200" y1="14243" y2="17452"/>
                        <a14:backgroundMark x1="29200" x2="28050" y1="17452" y2="17753"/>
                        <a14:backgroundMark x1="33800" x2="28550" y1="14594" y2="17904"/>
                        <a14:backgroundMark x1="31350" x2="31350" y1="16851" y2="16851"/>
                        <a14:backgroundMark x1="31350" x2="31350" y1="17051" y2="17051"/>
                        <a14:backgroundMark x1="36250" x2="26450" y1="13390" y2="19509"/>
                        <a14:backgroundMark x1="31350" x2="31350" y1="17051" y2="17051"/>
                        <a14:backgroundMark x1="31000" x2="28900" y1="17051" y2="18104"/>
                        <a14:backgroundMark x1="29250" x2="32900" y1="17553" y2="16199"/>
                      </a14:backgroundRemoval>
                    </a14:imgEffect>
                  </a14:imgLayer>
                </a14:imgProps>
              </a:ext>
              <a:ext uri="{28A0092B-C50C-407E-A947-70E740481C1C}">
                <a14:useLocalDpi xmlns:a14="http://schemas.microsoft.com/office/drawing/2010/main" val="0"/>
              </a:ext>
            </a:extLst>
          </a:blip>
          <a:srcRect b="5"/>
          <a:stretch/>
        </p:blipFill>
        <p:spPr bwMode="auto">
          <a:xfrm>
            <a:off x="1315453" y="4047757"/>
            <a:ext cx="1363047"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3" name="תמונה 12">
            <a:extLst>
              <a:ext uri="{FF2B5EF4-FFF2-40B4-BE49-F238E27FC236}">
                <a16:creationId xmlns:a16="http://schemas.microsoft.com/office/drawing/2014/main" id="{EDD94271-D2E8-F4D3-5D3C-58BDF8E7E0BC}"/>
              </a:ext>
            </a:extLst>
          </p:cNvPr>
          <p:cNvPicPr>
            <a:picLocks noChangeAspect="1"/>
          </p:cNvPicPr>
          <p:nvPr/>
        </p:nvPicPr>
        <p:blipFill rotWithShape="1">
          <a:blip r:embed="rId11">
            <a:extLst>
              <a:ext uri="{28A0092B-C50C-407E-A947-70E740481C1C}">
                <a14:useLocalDpi xmlns:a14="http://schemas.microsoft.com/office/drawing/2010/main" val="0"/>
              </a:ext>
            </a:extLst>
          </a:blip>
          <a:srcRect b="29" l="14" r="6" t="9"/>
          <a:stretch/>
        </p:blipFill>
        <p:spPr>
          <a:xfrm>
            <a:off x="7282807" y="1350062"/>
            <a:ext cx="4435701" cy="3001675"/>
          </a:xfrm>
          <a:prstGeom prst="rect">
            <a:avLst/>
          </a:prstGeom>
        </p:spPr>
      </p:pic>
      <p:pic>
        <p:nvPicPr>
          <p:cNvPr id="17" name="תמונה 16">
            <a:extLst>
              <a:ext uri="{FF2B5EF4-FFF2-40B4-BE49-F238E27FC236}">
                <a16:creationId xmlns:a16="http://schemas.microsoft.com/office/drawing/2014/main" id="{C5E486F3-DAFC-3084-A952-712F62164025}"/>
              </a:ext>
            </a:extLst>
          </p:cNvPr>
          <p:cNvPicPr>
            <a:picLocks noChangeAspect="1"/>
          </p:cNvPicPr>
          <p:nvPr/>
        </p:nvPicPr>
        <p:blipFill rotWithShape="1">
          <a:blip r:embed="rId12">
            <a:extLst>
              <a:ext uri="{28A0092B-C50C-407E-A947-70E740481C1C}">
                <a14:useLocalDpi xmlns:a14="http://schemas.microsoft.com/office/drawing/2010/main" val="0"/>
              </a:ext>
            </a:extLst>
          </a:blip>
          <a:srcRect b="23" l="14" r="17" t="21"/>
          <a:stretch/>
        </p:blipFill>
        <p:spPr>
          <a:xfrm rot="21247126">
            <a:off x="816457" y="1485773"/>
            <a:ext cx="4163171" cy="3101131"/>
          </a:xfrm>
          <a:prstGeom prst="rect">
            <a:avLst/>
          </a:prstGeom>
        </p:spPr>
      </p:pic>
      <p:pic>
        <p:nvPicPr>
          <p:cNvPr id="19" name="תמונה 18">
            <a:extLst>
              <a:ext uri="{FF2B5EF4-FFF2-40B4-BE49-F238E27FC236}">
                <a16:creationId xmlns:a16="http://schemas.microsoft.com/office/drawing/2014/main" id="{F6FA5AE0-3B55-0DFA-65BC-B404712038C4}"/>
              </a:ext>
            </a:extLst>
          </p:cNvPr>
          <p:cNvPicPr>
            <a:picLocks noChangeAspect="1"/>
          </p:cNvPicPr>
          <p:nvPr/>
        </p:nvPicPr>
        <p:blipFill rotWithShape="1">
          <a:blip r:embed="rId13">
            <a:extLst>
              <a:ext uri="{28A0092B-C50C-407E-A947-70E740481C1C}">
                <a14:useLocalDpi xmlns:a14="http://schemas.microsoft.com/office/drawing/2010/main" val="0"/>
              </a:ext>
            </a:extLst>
          </a:blip>
          <a:srcRect b="32" l="20" r="16" t="16"/>
          <a:stretch/>
        </p:blipFill>
        <p:spPr>
          <a:xfrm rot="293143">
            <a:off x="5251910" y="4459901"/>
            <a:ext cx="2914459" cy="2096072"/>
          </a:xfrm>
          <a:prstGeom prst="rect">
            <a:avLst/>
          </a:prstGeom>
        </p:spPr>
      </p:pic>
      <p:sp>
        <p:nvSpPr>
          <p:cNvPr id="20" name="אליפסה 19">
            <a:extLst>
              <a:ext uri="{FF2B5EF4-FFF2-40B4-BE49-F238E27FC236}">
                <a16:creationId xmlns:a16="http://schemas.microsoft.com/office/drawing/2014/main" id="{3AF1F8F7-69EE-150C-B0D8-F493951A7A47}"/>
              </a:ext>
            </a:extLst>
          </p:cNvPr>
          <p:cNvSpPr/>
          <p:nvPr/>
        </p:nvSpPr>
        <p:spPr>
          <a:xfrm>
            <a:off x="7798676" y="4660579"/>
            <a:ext cx="641131" cy="43693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rtlCol="1"/>
          <a:lstStyle/>
          <a:p>
            <a:pPr algn="ctr"/>
            <a:endParaRPr lang="he-IL"/>
          </a:p>
        </p:txBody>
      </p:sp>
      <p:cxnSp>
        <p:nvCxnSpPr>
          <p:cNvPr id="24" name="מחבר חץ ישר 23">
            <a:extLst>
              <a:ext uri="{FF2B5EF4-FFF2-40B4-BE49-F238E27FC236}">
                <a16:creationId xmlns:a16="http://schemas.microsoft.com/office/drawing/2014/main" id="{DE429C32-6ECE-A60D-6113-1519E8CE3456}"/>
              </a:ext>
            </a:extLst>
          </p:cNvPr>
          <p:cNvCxnSpPr>
            <a:stCxn id="20" idx="6"/>
          </p:cNvCxnSpPr>
          <p:nvPr/>
        </p:nvCxnSpPr>
        <p:spPr>
          <a:xfrm flipV="1">
            <a:off x="8439807" y="4792036"/>
            <a:ext cx="620110" cy="870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תיבת טקסט 24">
            <a:extLst>
              <a:ext uri="{FF2B5EF4-FFF2-40B4-BE49-F238E27FC236}">
                <a16:creationId xmlns:a16="http://schemas.microsoft.com/office/drawing/2014/main" id="{4A9A1687-4BB9-5237-A743-758351F9D0B1}"/>
              </a:ext>
            </a:extLst>
          </p:cNvPr>
          <p:cNvSpPr txBox="1"/>
          <p:nvPr/>
        </p:nvSpPr>
        <p:spPr>
          <a:xfrm>
            <a:off x="8872018" y="4589972"/>
            <a:ext cx="1448634" cy="369332"/>
          </a:xfrm>
          <a:prstGeom prst="rect">
            <a:avLst/>
          </a:prstGeom>
          <a:noFill/>
        </p:spPr>
        <p:txBody>
          <a:bodyPr rtlCol="1" wrap="square">
            <a:spAutoFit/>
          </a:bodyPr>
          <a:lstStyle/>
          <a:p>
            <a:r>
              <a:rPr dirty="0" lang="en-US"/>
              <a:t>Mute</a:t>
            </a:r>
            <a:r>
              <a:rPr dirty="0" lang="he-IL"/>
              <a:t> מופעל</a:t>
            </a:r>
          </a:p>
        </p:txBody>
      </p:sp>
    </p:spTree>
    <p:extLst>
      <p:ext uri="{BB962C8B-B14F-4D97-AF65-F5344CB8AC3E}">
        <p14:creationId xmlns:p14="http://schemas.microsoft.com/office/powerpoint/2010/main" val="2359266006"/>
      </p:ext>
    </p:extLst>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chemeClr val="accent1">
            <a:lumMod val="20000"/>
            <a:lumOff val="80000"/>
            <a:alpha val="28769"/>
          </a:schemeClr>
        </a:solid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2FCC1078-9FC3-08F7-BE97-5640572EF989}"/>
              </a:ext>
            </a:extLst>
          </p:cNvPr>
          <p:cNvSpPr txBox="1"/>
          <p:nvPr/>
        </p:nvSpPr>
        <p:spPr>
          <a:xfrm>
            <a:off x="4164631" y="4749625"/>
            <a:ext cx="7675845" cy="400110"/>
          </a:xfrm>
          <a:prstGeom prst="rect">
            <a:avLst/>
          </a:prstGeom>
          <a:noFill/>
        </p:spPr>
        <p:txBody>
          <a:bodyPr rtlCol="1" wrap="square">
            <a:spAutoFit/>
          </a:bodyPr>
          <a:lstStyle/>
          <a:p>
            <a:pPr algn="r"/>
            <a:r>
              <a:rPr b="1" dirty="0" lang="he-IL" sz="2000"/>
              <a:t>בעזרת מקשי החיצים קובעים את כיוון התנועה של השחקנים האדומים</a:t>
            </a:r>
          </a:p>
        </p:txBody>
      </p:sp>
      <p:sp>
        <p:nvSpPr>
          <p:cNvPr id="9" name="תיבת טקסט 8">
            <a:extLst>
              <a:ext uri="{FF2B5EF4-FFF2-40B4-BE49-F238E27FC236}">
                <a16:creationId xmlns:a16="http://schemas.microsoft.com/office/drawing/2014/main" id="{2968F7C4-2FD9-71DC-6A0B-077BF5F6BFDF}"/>
              </a:ext>
            </a:extLst>
          </p:cNvPr>
          <p:cNvSpPr txBox="1"/>
          <p:nvPr/>
        </p:nvSpPr>
        <p:spPr>
          <a:xfrm>
            <a:off x="4742392" y="5039661"/>
            <a:ext cx="7084837" cy="400110"/>
          </a:xfrm>
          <a:prstGeom prst="rect">
            <a:avLst/>
          </a:prstGeom>
          <a:noFill/>
        </p:spPr>
        <p:txBody>
          <a:bodyPr rtlCol="1" wrap="square">
            <a:spAutoFit/>
          </a:bodyPr>
          <a:lstStyle/>
          <a:p>
            <a:pPr algn="r"/>
            <a:r>
              <a:rPr b="1" dirty="0" lang="he-IL" sz="2000"/>
              <a:t>מקש האנטר מניח רנדומלית את הכדור ליד אחד השחקנים</a:t>
            </a:r>
          </a:p>
        </p:txBody>
      </p:sp>
      <p:sp>
        <p:nvSpPr>
          <p:cNvPr id="13" name="תיבת טקסט 12">
            <a:extLst>
              <a:ext uri="{FF2B5EF4-FFF2-40B4-BE49-F238E27FC236}">
                <a16:creationId xmlns:a16="http://schemas.microsoft.com/office/drawing/2014/main" id="{0E1F3D4C-F3E4-2C6F-58BC-4CD954E6C739}"/>
              </a:ext>
            </a:extLst>
          </p:cNvPr>
          <p:cNvSpPr txBox="1"/>
          <p:nvPr/>
        </p:nvSpPr>
        <p:spPr>
          <a:xfrm>
            <a:off x="4292042" y="5315772"/>
            <a:ext cx="7561691" cy="1015663"/>
          </a:xfrm>
          <a:prstGeom prst="rect">
            <a:avLst/>
          </a:prstGeom>
          <a:noFill/>
        </p:spPr>
        <p:txBody>
          <a:bodyPr rtlCol="1" wrap="square">
            <a:spAutoFit/>
          </a:bodyPr>
          <a:lstStyle/>
          <a:p>
            <a:pPr algn="r"/>
            <a:r>
              <a:rPr b="1" dirty="0" lang="he-IL" sz="2000"/>
              <a:t>על השחקן להזיז את כל המוטות שלו ביחד באמצעות מקשי המקלדת</a:t>
            </a:r>
          </a:p>
          <a:p>
            <a:pPr algn="r"/>
            <a:r>
              <a:rPr b="1" dirty="0" lang="he-IL" sz="2000"/>
              <a:t>המטרה להכניס את הכדור לשער היריב ולמנוע ממנו להיכנס לשער שלנו כאשר לחיצה ממשוכת על המקשים 4 ו-6 מביאה לעוצמת המכה לגדול.</a:t>
            </a:r>
          </a:p>
        </p:txBody>
      </p:sp>
      <p:sp>
        <p:nvSpPr>
          <p:cNvPr id="17" name="תיבת טקסט 16">
            <a:extLst>
              <a:ext uri="{FF2B5EF4-FFF2-40B4-BE49-F238E27FC236}">
                <a16:creationId xmlns:a16="http://schemas.microsoft.com/office/drawing/2014/main" id="{9CEB2F00-DC4E-F40A-79A4-7183AB80F28E}"/>
              </a:ext>
            </a:extLst>
          </p:cNvPr>
          <p:cNvSpPr txBox="1"/>
          <p:nvPr/>
        </p:nvSpPr>
        <p:spPr>
          <a:xfrm>
            <a:off x="4406016" y="6196537"/>
            <a:ext cx="7474216" cy="707886"/>
          </a:xfrm>
          <a:prstGeom prst="rect">
            <a:avLst/>
          </a:prstGeom>
          <a:noFill/>
        </p:spPr>
        <p:txBody>
          <a:bodyPr rtlCol="1" wrap="square">
            <a:spAutoFit/>
          </a:bodyPr>
          <a:lstStyle/>
          <a:p>
            <a:pPr algn="r"/>
            <a:r>
              <a:rPr b="1" dirty="0" lang="he-IL" sz="2000"/>
              <a:t>הבקעת גול בשער היריב מעלה את ניקוד השחקן והבקעת גול של היריב מעלה את ניקוד היריב. למשחק שלוש רמות קושי. </a:t>
            </a:r>
          </a:p>
        </p:txBody>
      </p:sp>
      <p:pic>
        <p:nvPicPr>
          <p:cNvPr id="4" name="Picture 2">
            <a:extLst>
              <a:ext uri="{FF2B5EF4-FFF2-40B4-BE49-F238E27FC236}">
                <a16:creationId xmlns:a16="http://schemas.microsoft.com/office/drawing/2014/main" id="{D4191C6D-A286-488F-61A0-B1EF43C27C02}"/>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t="53"/>
          <a:stretch/>
        </p:blipFill>
        <p:spPr bwMode="auto">
          <a:xfrm>
            <a:off x="2550823" y="1066305"/>
            <a:ext cx="8277528" cy="328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תיבת טקסט 17">
            <a:extLst>
              <a:ext uri="{FF2B5EF4-FFF2-40B4-BE49-F238E27FC236}">
                <a16:creationId xmlns:a16="http://schemas.microsoft.com/office/drawing/2014/main" id="{98377968-D348-11A5-7871-641DD028289F}"/>
              </a:ext>
            </a:extLst>
          </p:cNvPr>
          <p:cNvSpPr txBox="1"/>
          <p:nvPr/>
        </p:nvSpPr>
        <p:spPr>
          <a:xfrm>
            <a:off x="8778446" y="4330831"/>
            <a:ext cx="1000226" cy="400110"/>
          </a:xfrm>
          <a:prstGeom prst="rect">
            <a:avLst/>
          </a:prstGeom>
          <a:noFill/>
        </p:spPr>
        <p:txBody>
          <a:bodyPr rtlCol="1" wrap="square">
            <a:spAutoFit/>
          </a:bodyPr>
          <a:lstStyle/>
          <a:p>
            <a:r>
              <a:rPr b="1" dirty="0" err="1" lang="en-US" sz="2000"/>
              <a:t>resetN</a:t>
            </a:r>
            <a:endParaRPr b="1" dirty="0" lang="he-IL" sz="2000"/>
          </a:p>
        </p:txBody>
      </p:sp>
      <p:cxnSp>
        <p:nvCxnSpPr>
          <p:cNvPr id="22" name="מחבר חץ ישר 21">
            <a:extLst>
              <a:ext uri="{FF2B5EF4-FFF2-40B4-BE49-F238E27FC236}">
                <a16:creationId xmlns:a16="http://schemas.microsoft.com/office/drawing/2014/main" id="{0928BEF3-6ABA-15F5-E98C-3D43C3D986D2}"/>
              </a:ext>
            </a:extLst>
          </p:cNvPr>
          <p:cNvCxnSpPr>
            <a:cxnSpLocks/>
          </p:cNvCxnSpPr>
          <p:nvPr/>
        </p:nvCxnSpPr>
        <p:spPr>
          <a:xfrm flipV="1">
            <a:off x="9152438" y="3982811"/>
            <a:ext cx="0" cy="459629"/>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pic>
        <p:nvPicPr>
          <p:cNvPr id="32" name="Picture 13">
            <a:extLst>
              <a:ext uri="{FF2B5EF4-FFF2-40B4-BE49-F238E27FC236}">
                <a16:creationId xmlns:a16="http://schemas.microsoft.com/office/drawing/2014/main" id="{23D1D0F3-D6EF-EB6A-46BE-FA9FD84C7E80}"/>
              </a:ext>
            </a:extLst>
          </p:cNvPr>
          <p:cNvPicPr>
            <a:picLocks noChangeAspect="1"/>
          </p:cNvPicPr>
          <p:nvPr/>
        </p:nvPicPr>
        <p:blipFill>
          <a:blip cstate="print" r:embed="rId3">
            <a:extLst>
              <a:ext uri="{28A0092B-C50C-407E-A947-70E740481C1C}">
                <a14:useLocalDpi xmlns:a14="http://schemas.microsoft.com/office/drawing/2010/main" val="0"/>
              </a:ext>
            </a:extLst>
          </a:blip>
          <a:stretch>
            <a:fillRect/>
          </a:stretch>
        </p:blipFill>
        <p:spPr>
          <a:xfrm rot="20691267">
            <a:off x="166309" y="5171487"/>
            <a:ext cx="1064473" cy="1414582"/>
          </a:xfrm>
          <a:prstGeom prst="rect">
            <a:avLst/>
          </a:prstGeom>
        </p:spPr>
      </p:pic>
      <p:sp>
        <p:nvSpPr>
          <p:cNvPr id="35" name="תיבת טקסט 34">
            <a:extLst>
              <a:ext uri="{FF2B5EF4-FFF2-40B4-BE49-F238E27FC236}">
                <a16:creationId xmlns:a16="http://schemas.microsoft.com/office/drawing/2014/main" id="{7A89E1FD-02A6-C714-6E5D-95CB980E0114}"/>
              </a:ext>
            </a:extLst>
          </p:cNvPr>
          <p:cNvSpPr txBox="1"/>
          <p:nvPr/>
        </p:nvSpPr>
        <p:spPr>
          <a:xfrm>
            <a:off x="429228" y="4746816"/>
            <a:ext cx="3720435" cy="2031325"/>
          </a:xfrm>
          <a:prstGeom prst="rect">
            <a:avLst/>
          </a:prstGeom>
          <a:noFill/>
        </p:spPr>
        <p:txBody>
          <a:bodyPr rtlCol="1" wrap="square">
            <a:spAutoFit/>
          </a:bodyPr>
          <a:lstStyle/>
          <a:p>
            <a:pPr algn="r"/>
            <a:r>
              <a:rPr b="1" dirty="0" lang="he-IL" u="sng"/>
              <a:t>קביעת כיוון התנועה בעזרת המקשים:</a:t>
            </a:r>
          </a:p>
          <a:p>
            <a:pPr algn="r"/>
            <a:r>
              <a:rPr b="1" dirty="0" lang="he-IL"/>
              <a:t>2- מטה</a:t>
            </a:r>
          </a:p>
          <a:p>
            <a:pPr algn="r"/>
            <a:r>
              <a:rPr b="1" dirty="0" lang="he-IL"/>
              <a:t>4- שמאלה</a:t>
            </a:r>
          </a:p>
          <a:p>
            <a:pPr algn="r"/>
            <a:r>
              <a:rPr b="1" dirty="0" lang="he-IL"/>
              <a:t>6- ימינה</a:t>
            </a:r>
          </a:p>
          <a:p>
            <a:pPr algn="r"/>
            <a:r>
              <a:rPr b="1" dirty="0" lang="he-IL"/>
              <a:t>8- מעלה</a:t>
            </a:r>
          </a:p>
          <a:p>
            <a:pPr algn="r"/>
            <a:r>
              <a:rPr b="1" dirty="0" lang="en-US"/>
              <a:t>ENTER</a:t>
            </a:r>
            <a:r>
              <a:rPr b="1" dirty="0" lang="he-IL"/>
              <a:t>- ממקם רנדומלית</a:t>
            </a:r>
            <a:br>
              <a:rPr b="1" dirty="0" lang="en-US"/>
            </a:br>
            <a:r>
              <a:rPr b="1" dirty="0" lang="he-IL"/>
              <a:t>את הכדור ליד אחד השחקנים</a:t>
            </a:r>
          </a:p>
        </p:txBody>
      </p:sp>
      <p:sp>
        <p:nvSpPr>
          <p:cNvPr id="36" name="מלבן 35">
            <a:extLst>
              <a:ext uri="{FF2B5EF4-FFF2-40B4-BE49-F238E27FC236}">
                <a16:creationId xmlns:a16="http://schemas.microsoft.com/office/drawing/2014/main" id="{49F85ACE-9D9C-D264-0542-EC1147AEA2BB}"/>
              </a:ext>
            </a:extLst>
          </p:cNvPr>
          <p:cNvSpPr/>
          <p:nvPr/>
        </p:nvSpPr>
        <p:spPr>
          <a:xfrm>
            <a:off x="4278790" y="131236"/>
            <a:ext cx="4618573" cy="923330"/>
          </a:xfrm>
          <a:prstGeom prst="rect">
            <a:avLst/>
          </a:prstGeom>
          <a:noFill/>
        </p:spPr>
        <p:txBody>
          <a:bodyPr bIns="45720" lIns="91440" rIns="91440" tIns="45720" wrap="none">
            <a:spAutoFit/>
          </a:bodyPr>
          <a:lstStyle/>
          <a:p>
            <a:pPr algn="ctr"/>
            <a:r>
              <a:rPr b="1" dirty="0" lang="he-IL" sz="5400">
                <a:ln w="22225">
                  <a:solidFill>
                    <a:srgbClr val="FF0000"/>
                  </a:solidFill>
                  <a:prstDash val="solid"/>
                </a:ln>
                <a:solidFill>
                  <a:srgbClr val="FF0000"/>
                </a:solidFill>
              </a:rPr>
              <a:t>הוראות הפעלה:</a:t>
            </a:r>
          </a:p>
        </p:txBody>
      </p:sp>
      <p:cxnSp>
        <p:nvCxnSpPr>
          <p:cNvPr id="3" name="מחבר חץ ישר 2">
            <a:extLst>
              <a:ext uri="{FF2B5EF4-FFF2-40B4-BE49-F238E27FC236}">
                <a16:creationId xmlns:a16="http://schemas.microsoft.com/office/drawing/2014/main" id="{7C234EEE-AB6D-B2FD-6FAD-1E0C06319786}"/>
              </a:ext>
            </a:extLst>
          </p:cNvPr>
          <p:cNvCxnSpPr>
            <a:cxnSpLocks/>
          </p:cNvCxnSpPr>
          <p:nvPr/>
        </p:nvCxnSpPr>
        <p:spPr>
          <a:xfrm flipV="1">
            <a:off x="7822880" y="3970280"/>
            <a:ext cx="0" cy="459629"/>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cxnSp>
        <p:nvCxnSpPr>
          <p:cNvPr id="6" name="מחבר חץ ישר 5">
            <a:extLst>
              <a:ext uri="{FF2B5EF4-FFF2-40B4-BE49-F238E27FC236}">
                <a16:creationId xmlns:a16="http://schemas.microsoft.com/office/drawing/2014/main" id="{1320EC68-675F-36FB-DF9E-03FAD9E6BD85}"/>
              </a:ext>
            </a:extLst>
          </p:cNvPr>
          <p:cNvCxnSpPr>
            <a:cxnSpLocks/>
          </p:cNvCxnSpPr>
          <p:nvPr/>
        </p:nvCxnSpPr>
        <p:spPr>
          <a:xfrm flipV="1">
            <a:off x="7187005" y="3951285"/>
            <a:ext cx="0" cy="459629"/>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cxnSp>
        <p:nvCxnSpPr>
          <p:cNvPr id="7" name="מחבר חץ ישר 6">
            <a:extLst>
              <a:ext uri="{FF2B5EF4-FFF2-40B4-BE49-F238E27FC236}">
                <a16:creationId xmlns:a16="http://schemas.microsoft.com/office/drawing/2014/main" id="{516C5706-BD21-EDBA-212A-AD9CE5F8D56D}"/>
              </a:ext>
            </a:extLst>
          </p:cNvPr>
          <p:cNvCxnSpPr>
            <a:cxnSpLocks/>
          </p:cNvCxnSpPr>
          <p:nvPr/>
        </p:nvCxnSpPr>
        <p:spPr>
          <a:xfrm flipV="1">
            <a:off x="6671750" y="3982812"/>
            <a:ext cx="0" cy="459629"/>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4E690ED7-7777-2979-292E-D7F2872FFEEE}"/>
              </a:ext>
            </a:extLst>
          </p:cNvPr>
          <p:cNvCxnSpPr>
            <a:cxnSpLocks/>
          </p:cNvCxnSpPr>
          <p:nvPr/>
        </p:nvCxnSpPr>
        <p:spPr>
          <a:xfrm flipV="1">
            <a:off x="3429309" y="4007065"/>
            <a:ext cx="0" cy="389065"/>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cxnSp>
        <p:nvCxnSpPr>
          <p:cNvPr id="10" name="מחבר חץ ישר 9">
            <a:extLst>
              <a:ext uri="{FF2B5EF4-FFF2-40B4-BE49-F238E27FC236}">
                <a16:creationId xmlns:a16="http://schemas.microsoft.com/office/drawing/2014/main" id="{D1B626C7-4D82-57BE-CFE0-EC3139385C62}"/>
              </a:ext>
            </a:extLst>
          </p:cNvPr>
          <p:cNvCxnSpPr>
            <a:cxnSpLocks/>
          </p:cNvCxnSpPr>
          <p:nvPr/>
        </p:nvCxnSpPr>
        <p:spPr>
          <a:xfrm>
            <a:off x="7187005" y="2343518"/>
            <a:ext cx="10510" cy="334737"/>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cxnSp>
        <p:nvCxnSpPr>
          <p:cNvPr id="12" name="מחבר חץ ישר 11">
            <a:extLst>
              <a:ext uri="{FF2B5EF4-FFF2-40B4-BE49-F238E27FC236}">
                <a16:creationId xmlns:a16="http://schemas.microsoft.com/office/drawing/2014/main" id="{A9C35F22-79C4-6240-DF96-F4C95D595203}"/>
              </a:ext>
            </a:extLst>
          </p:cNvPr>
          <p:cNvCxnSpPr>
            <a:cxnSpLocks/>
          </p:cNvCxnSpPr>
          <p:nvPr/>
        </p:nvCxnSpPr>
        <p:spPr>
          <a:xfrm>
            <a:off x="7536783" y="2350890"/>
            <a:ext cx="23337" cy="344501"/>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cxnSp>
        <p:nvCxnSpPr>
          <p:cNvPr id="14" name="מחבר חץ ישר 13">
            <a:extLst>
              <a:ext uri="{FF2B5EF4-FFF2-40B4-BE49-F238E27FC236}">
                <a16:creationId xmlns:a16="http://schemas.microsoft.com/office/drawing/2014/main" id="{F9B25BF7-4810-D448-DBAD-C3E116E6244C}"/>
              </a:ext>
            </a:extLst>
          </p:cNvPr>
          <p:cNvCxnSpPr>
            <a:cxnSpLocks/>
          </p:cNvCxnSpPr>
          <p:nvPr/>
        </p:nvCxnSpPr>
        <p:spPr>
          <a:xfrm>
            <a:off x="6299558" y="2359987"/>
            <a:ext cx="4577" cy="386071"/>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E1011739-AC49-F1D7-673D-AEAB400FC642}"/>
              </a:ext>
            </a:extLst>
          </p:cNvPr>
          <p:cNvCxnSpPr>
            <a:cxnSpLocks/>
          </p:cNvCxnSpPr>
          <p:nvPr/>
        </p:nvCxnSpPr>
        <p:spPr>
          <a:xfrm>
            <a:off x="6671750" y="2333455"/>
            <a:ext cx="0" cy="417344"/>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B219A34C-44DC-BA4F-89BE-EA4A92F5D19C}"/>
              </a:ext>
            </a:extLst>
          </p:cNvPr>
          <p:cNvCxnSpPr>
            <a:cxnSpLocks/>
          </p:cNvCxnSpPr>
          <p:nvPr/>
        </p:nvCxnSpPr>
        <p:spPr>
          <a:xfrm>
            <a:off x="5473315" y="2471170"/>
            <a:ext cx="24089" cy="274888"/>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57D97BCC-CDC5-2ED1-7C9B-84085C66AC03}"/>
              </a:ext>
            </a:extLst>
          </p:cNvPr>
          <p:cNvCxnSpPr>
            <a:cxnSpLocks/>
          </p:cNvCxnSpPr>
          <p:nvPr/>
        </p:nvCxnSpPr>
        <p:spPr>
          <a:xfrm>
            <a:off x="5865019" y="2477386"/>
            <a:ext cx="4577" cy="271530"/>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sp>
        <p:nvSpPr>
          <p:cNvPr id="26" name="תיבת טקסט 25">
            <a:extLst>
              <a:ext uri="{FF2B5EF4-FFF2-40B4-BE49-F238E27FC236}">
                <a16:creationId xmlns:a16="http://schemas.microsoft.com/office/drawing/2014/main" id="{1068D36F-CA07-C32E-91FB-9E178B5D6D56}"/>
              </a:ext>
            </a:extLst>
          </p:cNvPr>
          <p:cNvSpPr txBox="1"/>
          <p:nvPr/>
        </p:nvSpPr>
        <p:spPr>
          <a:xfrm>
            <a:off x="7329876" y="4396130"/>
            <a:ext cx="1000226" cy="461665"/>
          </a:xfrm>
          <a:prstGeom prst="rect">
            <a:avLst/>
          </a:prstGeom>
          <a:noFill/>
        </p:spPr>
        <p:txBody>
          <a:bodyPr rtlCol="1" wrap="square">
            <a:spAutoFit/>
          </a:bodyPr>
          <a:lstStyle/>
          <a:p>
            <a:pPr algn="ctr"/>
            <a:r>
              <a:rPr b="1" dirty="0" lang="en-US" sz="1200"/>
              <a:t>Cheat_</a:t>
            </a:r>
            <a:br>
              <a:rPr b="1" dirty="0" lang="en-US" sz="1200"/>
            </a:br>
            <a:r>
              <a:rPr b="1" dirty="0" lang="en-US" sz="1200"/>
              <a:t>rival</a:t>
            </a:r>
            <a:endParaRPr b="1" dirty="0" lang="he-IL" sz="1200"/>
          </a:p>
        </p:txBody>
      </p:sp>
      <p:sp>
        <p:nvSpPr>
          <p:cNvPr id="28" name="תיבת טקסט 27">
            <a:extLst>
              <a:ext uri="{FF2B5EF4-FFF2-40B4-BE49-F238E27FC236}">
                <a16:creationId xmlns:a16="http://schemas.microsoft.com/office/drawing/2014/main" id="{8C9D9FB0-8B76-001F-692D-4B182B7D53B3}"/>
              </a:ext>
            </a:extLst>
          </p:cNvPr>
          <p:cNvSpPr txBox="1"/>
          <p:nvPr/>
        </p:nvSpPr>
        <p:spPr>
          <a:xfrm>
            <a:off x="6790388" y="4372692"/>
            <a:ext cx="624878" cy="646331"/>
          </a:xfrm>
          <a:prstGeom prst="rect">
            <a:avLst/>
          </a:prstGeom>
          <a:noFill/>
        </p:spPr>
        <p:txBody>
          <a:bodyPr rtlCol="1" wrap="square">
            <a:spAutoFit/>
          </a:bodyPr>
          <a:lstStyle/>
          <a:p>
            <a:r>
              <a:rPr b="1" dirty="0" err="1" lang="en-US" sz="1200"/>
              <a:t>Cheat_gamer</a:t>
            </a:r>
            <a:endParaRPr b="1" dirty="0" lang="he-IL" sz="1200"/>
          </a:p>
        </p:txBody>
      </p:sp>
      <p:cxnSp>
        <p:nvCxnSpPr>
          <p:cNvPr id="30" name="מחבר חץ ישר 29">
            <a:extLst>
              <a:ext uri="{FF2B5EF4-FFF2-40B4-BE49-F238E27FC236}">
                <a16:creationId xmlns:a16="http://schemas.microsoft.com/office/drawing/2014/main" id="{E5456EC9-2A06-78CC-4F02-7F1DF2331BA7}"/>
              </a:ext>
            </a:extLst>
          </p:cNvPr>
          <p:cNvCxnSpPr>
            <a:cxnSpLocks/>
          </p:cNvCxnSpPr>
          <p:nvPr/>
        </p:nvCxnSpPr>
        <p:spPr>
          <a:xfrm flipV="1">
            <a:off x="8457087" y="4005043"/>
            <a:ext cx="0" cy="459629"/>
          </a:xfrm>
          <a:prstGeom prst="straightConnector1">
            <a:avLst/>
          </a:prstGeom>
          <a:ln w="57150">
            <a:solidFill>
              <a:srgbClr val="FF0000"/>
            </a:solidFill>
            <a:headEnd len="med" type="none" w="med"/>
            <a:tailEnd len="med" type="arrow" w="med"/>
          </a:ln>
        </p:spPr>
        <p:style>
          <a:lnRef idx="1">
            <a:schemeClr val="accent1"/>
          </a:lnRef>
          <a:fillRef idx="0">
            <a:schemeClr val="accent1"/>
          </a:fillRef>
          <a:effectRef idx="0">
            <a:schemeClr val="accent1"/>
          </a:effectRef>
          <a:fontRef idx="minor">
            <a:schemeClr val="tx1"/>
          </a:fontRef>
        </p:style>
      </p:cxnSp>
      <p:sp>
        <p:nvSpPr>
          <p:cNvPr id="33" name="תיבת טקסט 32">
            <a:extLst>
              <a:ext uri="{FF2B5EF4-FFF2-40B4-BE49-F238E27FC236}">
                <a16:creationId xmlns:a16="http://schemas.microsoft.com/office/drawing/2014/main" id="{D78169B8-B7C0-5995-9AD1-7AC32D883FDB}"/>
              </a:ext>
            </a:extLst>
          </p:cNvPr>
          <p:cNvSpPr txBox="1"/>
          <p:nvPr/>
        </p:nvSpPr>
        <p:spPr>
          <a:xfrm>
            <a:off x="8078541" y="4447195"/>
            <a:ext cx="757091" cy="430887"/>
          </a:xfrm>
          <a:prstGeom prst="rect">
            <a:avLst/>
          </a:prstGeom>
          <a:noFill/>
        </p:spPr>
        <p:txBody>
          <a:bodyPr rtlCol="1" wrap="square">
            <a:spAutoFit/>
          </a:bodyPr>
          <a:lstStyle/>
          <a:p>
            <a:pPr algn="ctr"/>
            <a:r>
              <a:rPr b="1" dirty="0" err="1" lang="en-US" sz="1100"/>
              <a:t>Start_of_game</a:t>
            </a:r>
            <a:endParaRPr b="1" dirty="0" lang="he-IL" sz="1100"/>
          </a:p>
        </p:txBody>
      </p:sp>
      <p:sp>
        <p:nvSpPr>
          <p:cNvPr id="34" name="תיבת טקסט 33">
            <a:extLst>
              <a:ext uri="{FF2B5EF4-FFF2-40B4-BE49-F238E27FC236}">
                <a16:creationId xmlns:a16="http://schemas.microsoft.com/office/drawing/2014/main" id="{2BCB54F6-704D-4F35-1BAD-1EC2B3003F19}"/>
              </a:ext>
            </a:extLst>
          </p:cNvPr>
          <p:cNvSpPr txBox="1"/>
          <p:nvPr/>
        </p:nvSpPr>
        <p:spPr>
          <a:xfrm>
            <a:off x="5956231" y="4359600"/>
            <a:ext cx="1000226" cy="400110"/>
          </a:xfrm>
          <a:prstGeom prst="rect">
            <a:avLst/>
          </a:prstGeom>
          <a:noFill/>
        </p:spPr>
        <p:txBody>
          <a:bodyPr rtlCol="1" wrap="square">
            <a:spAutoFit/>
          </a:bodyPr>
          <a:lstStyle/>
          <a:p>
            <a:r>
              <a:rPr b="1" dirty="0" lang="en-US" sz="2000"/>
              <a:t>mute</a:t>
            </a:r>
            <a:endParaRPr b="1" dirty="0" lang="he-IL" sz="2000"/>
          </a:p>
        </p:txBody>
      </p:sp>
      <p:sp>
        <p:nvSpPr>
          <p:cNvPr id="37" name="תיבת טקסט 36">
            <a:extLst>
              <a:ext uri="{FF2B5EF4-FFF2-40B4-BE49-F238E27FC236}">
                <a16:creationId xmlns:a16="http://schemas.microsoft.com/office/drawing/2014/main" id="{310140D7-2F66-10DA-019C-6CAE89F51652}"/>
              </a:ext>
            </a:extLst>
          </p:cNvPr>
          <p:cNvSpPr txBox="1"/>
          <p:nvPr/>
        </p:nvSpPr>
        <p:spPr>
          <a:xfrm>
            <a:off x="2479332" y="4309576"/>
            <a:ext cx="1623823" cy="400110"/>
          </a:xfrm>
          <a:prstGeom prst="rect">
            <a:avLst/>
          </a:prstGeom>
          <a:noFill/>
        </p:spPr>
        <p:txBody>
          <a:bodyPr rtlCol="1" wrap="square">
            <a:spAutoFit/>
          </a:bodyPr>
          <a:lstStyle/>
          <a:p>
            <a:r>
              <a:rPr b="1" dirty="0" err="1" lang="en-US" sz="2000"/>
              <a:t>Turbo_timer</a:t>
            </a:r>
            <a:endParaRPr b="1" dirty="0" lang="he-IL" sz="2000"/>
          </a:p>
        </p:txBody>
      </p:sp>
      <p:sp>
        <p:nvSpPr>
          <p:cNvPr id="40" name="תיבת טקסט 39">
            <a:extLst>
              <a:ext uri="{FF2B5EF4-FFF2-40B4-BE49-F238E27FC236}">
                <a16:creationId xmlns:a16="http://schemas.microsoft.com/office/drawing/2014/main" id="{F293A871-FE3B-A2B6-1ED5-C1C5ADA62F74}"/>
              </a:ext>
            </a:extLst>
          </p:cNvPr>
          <p:cNvSpPr txBox="1"/>
          <p:nvPr/>
        </p:nvSpPr>
        <p:spPr>
          <a:xfrm>
            <a:off x="7436935" y="1770661"/>
            <a:ext cx="592843" cy="523220"/>
          </a:xfrm>
          <a:prstGeom prst="rect">
            <a:avLst/>
          </a:prstGeom>
          <a:solidFill>
            <a:srgbClr val="FF0000"/>
          </a:solidFill>
        </p:spPr>
        <p:txBody>
          <a:bodyPr rtlCol="1" wrap="square">
            <a:spAutoFit/>
          </a:bodyPr>
          <a:lstStyle/>
          <a:p>
            <a:pPr algn="ctr" defTabSz="914400" eaLnBrk="1" hangingPunct="1" latinLnBrk="0" marL="0" rtl="0"/>
            <a:r>
              <a:rPr b="1" dirty="0" lang="he-IL" sz="1400">
                <a:solidFill>
                  <a:schemeClr val="bg1"/>
                </a:solidFill>
              </a:rPr>
              <a:t>ניקוד יריב</a:t>
            </a:r>
          </a:p>
        </p:txBody>
      </p:sp>
      <p:sp>
        <p:nvSpPr>
          <p:cNvPr id="43" name="תיבת טקסט 42">
            <a:extLst>
              <a:ext uri="{FF2B5EF4-FFF2-40B4-BE49-F238E27FC236}">
                <a16:creationId xmlns:a16="http://schemas.microsoft.com/office/drawing/2014/main" id="{1BF99163-FC85-A8E5-5406-78113AADBDE7}"/>
              </a:ext>
            </a:extLst>
          </p:cNvPr>
          <p:cNvSpPr txBox="1"/>
          <p:nvPr/>
        </p:nvSpPr>
        <p:spPr>
          <a:xfrm>
            <a:off x="6784926" y="1796868"/>
            <a:ext cx="592843" cy="523220"/>
          </a:xfrm>
          <a:prstGeom prst="rect">
            <a:avLst/>
          </a:prstGeom>
          <a:solidFill>
            <a:srgbClr val="FF0000"/>
          </a:solidFill>
        </p:spPr>
        <p:txBody>
          <a:bodyPr rtlCol="1" wrap="square">
            <a:spAutoFit/>
          </a:bodyPr>
          <a:lstStyle/>
          <a:p>
            <a:pPr algn="ctr" defTabSz="914400" eaLnBrk="1" hangingPunct="1" latinLnBrk="0" marL="0" rtl="0"/>
            <a:r>
              <a:rPr b="1" dirty="0" lang="he-IL" sz="1400">
                <a:solidFill>
                  <a:schemeClr val="bg1"/>
                </a:solidFill>
              </a:rPr>
              <a:t>ניקוד שחקן</a:t>
            </a:r>
          </a:p>
        </p:txBody>
      </p:sp>
      <p:sp>
        <p:nvSpPr>
          <p:cNvPr id="45" name="תיבת טקסט 44">
            <a:extLst>
              <a:ext uri="{FF2B5EF4-FFF2-40B4-BE49-F238E27FC236}">
                <a16:creationId xmlns:a16="http://schemas.microsoft.com/office/drawing/2014/main" id="{F4F7C1D4-E7A9-C223-2235-D70E5F7BBFF9}"/>
              </a:ext>
            </a:extLst>
          </p:cNvPr>
          <p:cNvSpPr txBox="1"/>
          <p:nvPr/>
        </p:nvSpPr>
        <p:spPr>
          <a:xfrm>
            <a:off x="4913055" y="1799829"/>
            <a:ext cx="592843" cy="646331"/>
          </a:xfrm>
          <a:prstGeom prst="rect">
            <a:avLst/>
          </a:prstGeom>
          <a:solidFill>
            <a:srgbClr val="FF0000"/>
          </a:solidFill>
        </p:spPr>
        <p:txBody>
          <a:bodyPr rtlCol="1" wrap="square">
            <a:spAutoFit/>
          </a:bodyPr>
          <a:lstStyle/>
          <a:p>
            <a:pPr algn="ctr" defTabSz="914400" eaLnBrk="1" hangingPunct="1" latinLnBrk="0" marL="0" rtl="0"/>
            <a:r>
              <a:rPr b="1" dirty="0" lang="he-IL" sz="1200">
                <a:solidFill>
                  <a:schemeClr val="bg1"/>
                </a:solidFill>
              </a:rPr>
              <a:t>עוצמת בעיטת שחקן</a:t>
            </a:r>
          </a:p>
        </p:txBody>
      </p:sp>
      <p:sp>
        <p:nvSpPr>
          <p:cNvPr id="46" name="תיבת טקסט 45">
            <a:extLst>
              <a:ext uri="{FF2B5EF4-FFF2-40B4-BE49-F238E27FC236}">
                <a16:creationId xmlns:a16="http://schemas.microsoft.com/office/drawing/2014/main" id="{D9FE54E4-1380-AD56-84B7-0A2FD22C0828}"/>
              </a:ext>
            </a:extLst>
          </p:cNvPr>
          <p:cNvSpPr txBox="1"/>
          <p:nvPr/>
        </p:nvSpPr>
        <p:spPr>
          <a:xfrm>
            <a:off x="6168323" y="1925010"/>
            <a:ext cx="592843" cy="307777"/>
          </a:xfrm>
          <a:prstGeom prst="rect">
            <a:avLst/>
          </a:prstGeom>
          <a:solidFill>
            <a:srgbClr val="FF0000"/>
          </a:solidFill>
        </p:spPr>
        <p:txBody>
          <a:bodyPr rtlCol="1" wrap="square">
            <a:spAutoFit/>
          </a:bodyPr>
          <a:lstStyle/>
          <a:p>
            <a:pPr algn="ctr" defTabSz="914400" eaLnBrk="1" hangingPunct="1" latinLnBrk="0" marL="0" rtl="1"/>
            <a:r>
              <a:rPr b="1" dirty="0" lang="en-US" sz="1400">
                <a:solidFill>
                  <a:schemeClr val="bg1"/>
                </a:solidFill>
              </a:rPr>
              <a:t>timer</a:t>
            </a:r>
            <a:endParaRPr b="1" dirty="0" lang="he-IL" sz="1400">
              <a:solidFill>
                <a:schemeClr val="bg1"/>
              </a:solidFill>
            </a:endParaRPr>
          </a:p>
        </p:txBody>
      </p:sp>
      <p:sp>
        <p:nvSpPr>
          <p:cNvPr id="47" name="תיבת טקסט 46">
            <a:extLst>
              <a:ext uri="{FF2B5EF4-FFF2-40B4-BE49-F238E27FC236}">
                <a16:creationId xmlns:a16="http://schemas.microsoft.com/office/drawing/2014/main" id="{98F7B20B-0657-2933-604E-A4FF3DD232E7}"/>
              </a:ext>
            </a:extLst>
          </p:cNvPr>
          <p:cNvSpPr txBox="1"/>
          <p:nvPr/>
        </p:nvSpPr>
        <p:spPr>
          <a:xfrm>
            <a:off x="5532481" y="1770661"/>
            <a:ext cx="592843" cy="646331"/>
          </a:xfrm>
          <a:prstGeom prst="rect">
            <a:avLst/>
          </a:prstGeom>
          <a:solidFill>
            <a:srgbClr val="FF0000"/>
          </a:solidFill>
        </p:spPr>
        <p:txBody>
          <a:bodyPr rtlCol="1" wrap="square">
            <a:spAutoFit/>
          </a:bodyPr>
          <a:lstStyle/>
          <a:p>
            <a:pPr algn="ctr" defTabSz="914400" eaLnBrk="1" hangingPunct="1" latinLnBrk="0" marL="0" rtl="0"/>
            <a:r>
              <a:rPr b="1" dirty="0" lang="he-IL" sz="1200">
                <a:solidFill>
                  <a:schemeClr val="bg1"/>
                </a:solidFill>
              </a:rPr>
              <a:t>עוצמת </a:t>
            </a:r>
            <a:r>
              <a:rPr b="1" dirty="0" err="1" lang="he-IL" sz="1200">
                <a:solidFill>
                  <a:schemeClr val="bg1"/>
                </a:solidFill>
              </a:rPr>
              <a:t>ביעטת</a:t>
            </a:r>
            <a:r>
              <a:rPr b="1" dirty="0" lang="he-IL" sz="1200">
                <a:solidFill>
                  <a:schemeClr val="bg1"/>
                </a:solidFill>
              </a:rPr>
              <a:t> יריב</a:t>
            </a:r>
          </a:p>
        </p:txBody>
      </p:sp>
    </p:spTree>
    <p:extLst>
      <p:ext uri="{BB962C8B-B14F-4D97-AF65-F5344CB8AC3E}">
        <p14:creationId xmlns:p14="http://schemas.microsoft.com/office/powerpoint/2010/main" val="3545939459"/>
      </p:ext>
    </p:extLst>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2FCC1078-9FC3-08F7-BE97-5640572EF989}"/>
              </a:ext>
            </a:extLst>
          </p:cNvPr>
          <p:cNvSpPr txBox="1"/>
          <p:nvPr/>
        </p:nvSpPr>
        <p:spPr>
          <a:xfrm>
            <a:off x="8177212" y="4635094"/>
            <a:ext cx="3665700" cy="3170099"/>
          </a:xfrm>
          <a:prstGeom prst="rect">
            <a:avLst/>
          </a:prstGeom>
          <a:noFill/>
        </p:spPr>
        <p:txBody>
          <a:bodyPr rtlCol="1" wrap="square">
            <a:spAutoFit/>
          </a:bodyPr>
          <a:lstStyle/>
          <a:p>
            <a:pPr algn="r"/>
            <a:r>
              <a:rPr b="1" dirty="0" lang="he-IL" sz="2400"/>
              <a:t>ברמת הקושי הראשונה (קלה) על השחקן להבקיע 2 שערים על מנת לנצח כאשר מהירות שחקני היריב היא איטית</a:t>
            </a:r>
          </a:p>
          <a:p>
            <a:pPr algn="ctr"/>
            <a:endParaRPr b="1" dirty="0" lang="he-IL" sz="2000"/>
          </a:p>
          <a:p>
            <a:pPr algn="r" indent="-342900" marL="342900">
              <a:buFont charset="2" pitchFamily="2" typeface="Wingdings"/>
              <a:buChar char="v"/>
            </a:pPr>
            <a:endParaRPr b="1" dirty="0" lang="he-IL" sz="2000"/>
          </a:p>
          <a:p>
            <a:pPr algn="r"/>
            <a:endParaRPr b="1" dirty="0" lang="he-IL" sz="2000"/>
          </a:p>
          <a:p>
            <a:pPr algn="r"/>
            <a:endParaRPr b="1" dirty="0" lang="he-IL" sz="2000"/>
          </a:p>
        </p:txBody>
      </p:sp>
      <p:sp>
        <p:nvSpPr>
          <p:cNvPr id="36" name="מלבן 35">
            <a:extLst>
              <a:ext uri="{FF2B5EF4-FFF2-40B4-BE49-F238E27FC236}">
                <a16:creationId xmlns:a16="http://schemas.microsoft.com/office/drawing/2014/main" id="{49F85ACE-9D9C-D264-0542-EC1147AEA2BB}"/>
              </a:ext>
            </a:extLst>
          </p:cNvPr>
          <p:cNvSpPr/>
          <p:nvPr/>
        </p:nvSpPr>
        <p:spPr>
          <a:xfrm>
            <a:off x="4278790" y="131236"/>
            <a:ext cx="4618573" cy="923330"/>
          </a:xfrm>
          <a:prstGeom prst="rect">
            <a:avLst/>
          </a:prstGeom>
          <a:noFill/>
        </p:spPr>
        <p:txBody>
          <a:bodyPr bIns="45720" lIns="91440" rIns="91440" tIns="45720" wrap="none">
            <a:spAutoFit/>
          </a:bodyPr>
          <a:lstStyle/>
          <a:p>
            <a:pPr algn="ctr"/>
            <a:r>
              <a:rPr b="1" dirty="0" lang="he-IL" sz="5400">
                <a:ln w="22225">
                  <a:solidFill>
                    <a:srgbClr val="FF0000"/>
                  </a:solidFill>
                  <a:prstDash val="solid"/>
                </a:ln>
                <a:solidFill>
                  <a:srgbClr val="FF0000"/>
                </a:solidFill>
              </a:rPr>
              <a:t>הוראות הפעלה:</a:t>
            </a:r>
          </a:p>
        </p:txBody>
      </p:sp>
      <p:sp>
        <p:nvSpPr>
          <p:cNvPr id="2" name="מלבן 1">
            <a:extLst>
              <a:ext uri="{FF2B5EF4-FFF2-40B4-BE49-F238E27FC236}">
                <a16:creationId xmlns:a16="http://schemas.microsoft.com/office/drawing/2014/main" id="{CDAEB8E7-90DC-0AD5-E0C5-54291AC77427}"/>
              </a:ext>
            </a:extLst>
          </p:cNvPr>
          <p:cNvSpPr/>
          <p:nvPr/>
        </p:nvSpPr>
        <p:spPr>
          <a:xfrm>
            <a:off x="206852" y="1054566"/>
            <a:ext cx="3807936" cy="5446247"/>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rtlCol="1"/>
          <a:lstStyle/>
          <a:p>
            <a:pPr algn="ctr"/>
            <a:endParaRPr lang="he-IL"/>
          </a:p>
        </p:txBody>
      </p:sp>
      <p:sp>
        <p:nvSpPr>
          <p:cNvPr id="11" name="מלבן 10">
            <a:extLst>
              <a:ext uri="{FF2B5EF4-FFF2-40B4-BE49-F238E27FC236}">
                <a16:creationId xmlns:a16="http://schemas.microsoft.com/office/drawing/2014/main" id="{2DB862F2-5C6E-C6CA-6FE9-FAD160952BE0}"/>
              </a:ext>
            </a:extLst>
          </p:cNvPr>
          <p:cNvSpPr/>
          <p:nvPr/>
        </p:nvSpPr>
        <p:spPr>
          <a:xfrm>
            <a:off x="8177212" y="1054566"/>
            <a:ext cx="3780000" cy="5446247"/>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rtlCol="1"/>
          <a:lstStyle/>
          <a:p>
            <a:pPr algn="ctr"/>
            <a:endParaRPr lang="he-IL"/>
          </a:p>
        </p:txBody>
      </p:sp>
      <p:sp>
        <p:nvSpPr>
          <p:cNvPr id="15" name="מלבן 14">
            <a:extLst>
              <a:ext uri="{FF2B5EF4-FFF2-40B4-BE49-F238E27FC236}">
                <a16:creationId xmlns:a16="http://schemas.microsoft.com/office/drawing/2014/main" id="{AF7BD24F-7AF2-C86D-5551-DFA604B28693}"/>
              </a:ext>
            </a:extLst>
          </p:cNvPr>
          <p:cNvSpPr/>
          <p:nvPr/>
        </p:nvSpPr>
        <p:spPr>
          <a:xfrm>
            <a:off x="4192032" y="1054566"/>
            <a:ext cx="3807936" cy="5446247"/>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rtlCol="1"/>
          <a:lstStyle/>
          <a:p>
            <a:pPr algn="ctr"/>
            <a:endParaRPr lang="he-IL"/>
          </a:p>
        </p:txBody>
      </p:sp>
      <p:sp>
        <p:nvSpPr>
          <p:cNvPr id="20" name="מלבן 19">
            <a:extLst>
              <a:ext uri="{FF2B5EF4-FFF2-40B4-BE49-F238E27FC236}">
                <a16:creationId xmlns:a16="http://schemas.microsoft.com/office/drawing/2014/main" id="{A7769978-1E7F-780C-DB1C-1B696664906F}"/>
              </a:ext>
            </a:extLst>
          </p:cNvPr>
          <p:cNvSpPr/>
          <p:nvPr/>
        </p:nvSpPr>
        <p:spPr>
          <a:xfrm>
            <a:off x="8177212" y="3819688"/>
            <a:ext cx="3780000" cy="766763"/>
          </a:xfrm>
          <a:prstGeom prst="rect">
            <a:avLst/>
          </a:prstGeom>
          <a:solidFill>
            <a:schemeClr val="tx1">
              <a:lumMod val="75000"/>
              <a:lumOff val="25000"/>
            </a:schemeClr>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rtlCol="1"/>
          <a:lstStyle/>
          <a:p>
            <a:pPr algn="ctr"/>
            <a:endParaRPr lang="he-IL"/>
          </a:p>
        </p:txBody>
      </p:sp>
      <p:sp>
        <p:nvSpPr>
          <p:cNvPr id="23" name="מלבן 22">
            <a:extLst>
              <a:ext uri="{FF2B5EF4-FFF2-40B4-BE49-F238E27FC236}">
                <a16:creationId xmlns:a16="http://schemas.microsoft.com/office/drawing/2014/main" id="{17213024-2E06-8087-6CCB-70992D84AD3B}"/>
              </a:ext>
            </a:extLst>
          </p:cNvPr>
          <p:cNvSpPr/>
          <p:nvPr/>
        </p:nvSpPr>
        <p:spPr>
          <a:xfrm>
            <a:off x="4219968" y="3819688"/>
            <a:ext cx="3780000" cy="766763"/>
          </a:xfrm>
          <a:prstGeom prst="rect">
            <a:avLst/>
          </a:prstGeom>
          <a:solidFill>
            <a:schemeClr val="tx1">
              <a:lumMod val="75000"/>
              <a:lumOff val="25000"/>
            </a:schemeClr>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rtlCol="1"/>
          <a:lstStyle/>
          <a:p>
            <a:pPr algn="ctr"/>
            <a:endParaRPr lang="he-IL"/>
          </a:p>
        </p:txBody>
      </p:sp>
      <p:sp>
        <p:nvSpPr>
          <p:cNvPr id="24" name="תיבת טקסט 23">
            <a:extLst>
              <a:ext uri="{FF2B5EF4-FFF2-40B4-BE49-F238E27FC236}">
                <a16:creationId xmlns:a16="http://schemas.microsoft.com/office/drawing/2014/main" id="{36D7BE7A-2682-2FBE-2E7B-966A98A7F3AF}"/>
              </a:ext>
            </a:extLst>
          </p:cNvPr>
          <p:cNvSpPr txBox="1"/>
          <p:nvPr/>
        </p:nvSpPr>
        <p:spPr>
          <a:xfrm>
            <a:off x="7492051" y="3889119"/>
            <a:ext cx="3807936" cy="1815882"/>
          </a:xfrm>
          <a:prstGeom prst="rect">
            <a:avLst/>
          </a:prstGeom>
          <a:noFill/>
          <a:ln w="38100">
            <a:noFill/>
          </a:ln>
        </p:spPr>
        <p:txBody>
          <a:bodyPr rtlCol="1" wrap="square">
            <a:spAutoFit/>
          </a:bodyPr>
          <a:lstStyle/>
          <a:p>
            <a:pPr algn="r"/>
            <a:r>
              <a:rPr b="1" dirty="0" lang="he-IL" sz="3200">
                <a:ln w="19050">
                  <a:solidFill>
                    <a:schemeClr val="bg1"/>
                  </a:solidFill>
                </a:ln>
                <a:solidFill>
                  <a:schemeClr val="bg1"/>
                </a:solidFill>
                <a:latin charset="0" pitchFamily="2" typeface="Apple Color Emoji"/>
                <a:ea charset="0" pitchFamily="2" typeface="Apple Color Emoji"/>
              </a:rPr>
              <a:t>רמת קושי 1</a:t>
            </a:r>
          </a:p>
          <a:p>
            <a:pPr algn="r" indent="-342900" marL="342900">
              <a:buFont charset="2" pitchFamily="2" typeface="Wingdings"/>
              <a:buChar char="v"/>
            </a:pPr>
            <a:endParaRPr b="1" dirty="0" lang="he-IL" sz="2000"/>
          </a:p>
          <a:p>
            <a:pPr algn="r" indent="-342900" marL="342900">
              <a:buFont charset="2" pitchFamily="2" typeface="Wingdings"/>
              <a:buChar char="v"/>
            </a:pPr>
            <a:endParaRPr b="1" dirty="0" lang="he-IL" sz="2000"/>
          </a:p>
          <a:p>
            <a:pPr algn="r"/>
            <a:endParaRPr b="1" dirty="0" lang="he-IL" sz="2000"/>
          </a:p>
          <a:p>
            <a:pPr algn="r"/>
            <a:endParaRPr b="1" dirty="0" lang="he-IL" sz="2000"/>
          </a:p>
        </p:txBody>
      </p:sp>
      <p:sp>
        <p:nvSpPr>
          <p:cNvPr id="25" name="מלבן 24">
            <a:extLst>
              <a:ext uri="{FF2B5EF4-FFF2-40B4-BE49-F238E27FC236}">
                <a16:creationId xmlns:a16="http://schemas.microsoft.com/office/drawing/2014/main" id="{B2BDE6B4-084B-F054-6B37-022E2BCE12F4}"/>
              </a:ext>
            </a:extLst>
          </p:cNvPr>
          <p:cNvSpPr/>
          <p:nvPr/>
        </p:nvSpPr>
        <p:spPr>
          <a:xfrm>
            <a:off x="206852" y="3777689"/>
            <a:ext cx="3780000" cy="766763"/>
          </a:xfrm>
          <a:prstGeom prst="rect">
            <a:avLst/>
          </a:prstGeom>
          <a:solidFill>
            <a:schemeClr val="tx1">
              <a:lumMod val="75000"/>
              <a:lumOff val="25000"/>
            </a:schemeClr>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rtlCol="1"/>
          <a:lstStyle/>
          <a:p>
            <a:pPr algn="ctr"/>
            <a:endParaRPr lang="he-IL"/>
          </a:p>
        </p:txBody>
      </p:sp>
      <p:sp>
        <p:nvSpPr>
          <p:cNvPr id="27" name="תיבת טקסט 26">
            <a:extLst>
              <a:ext uri="{FF2B5EF4-FFF2-40B4-BE49-F238E27FC236}">
                <a16:creationId xmlns:a16="http://schemas.microsoft.com/office/drawing/2014/main" id="{5C30DE6E-F4C4-BB5E-9808-64F23AE9D220}"/>
              </a:ext>
            </a:extLst>
          </p:cNvPr>
          <p:cNvSpPr txBox="1"/>
          <p:nvPr/>
        </p:nvSpPr>
        <p:spPr>
          <a:xfrm>
            <a:off x="3369791" y="3846819"/>
            <a:ext cx="3807936" cy="1815882"/>
          </a:xfrm>
          <a:prstGeom prst="rect">
            <a:avLst/>
          </a:prstGeom>
          <a:noFill/>
        </p:spPr>
        <p:txBody>
          <a:bodyPr rtlCol="1" wrap="square">
            <a:spAutoFit/>
          </a:bodyPr>
          <a:lstStyle/>
          <a:p>
            <a:pPr algn="r"/>
            <a:r>
              <a:rPr b="1" dirty="0" lang="he-IL" sz="3200">
                <a:ln w="19050">
                  <a:solidFill>
                    <a:schemeClr val="bg1"/>
                  </a:solidFill>
                </a:ln>
                <a:solidFill>
                  <a:schemeClr val="bg1"/>
                </a:solidFill>
              </a:rPr>
              <a:t>רמת קושי 2</a:t>
            </a:r>
          </a:p>
          <a:p>
            <a:pPr algn="r" indent="-342900" marL="342900">
              <a:buFont charset="2" pitchFamily="2" typeface="Wingdings"/>
              <a:buChar char="v"/>
            </a:pPr>
            <a:endParaRPr b="1" dirty="0" lang="he-IL" sz="2000"/>
          </a:p>
          <a:p>
            <a:pPr algn="r" indent="-342900" marL="342900">
              <a:buFont charset="2" pitchFamily="2" typeface="Wingdings"/>
              <a:buChar char="v"/>
            </a:pPr>
            <a:endParaRPr b="1" dirty="0" lang="he-IL" sz="2000"/>
          </a:p>
          <a:p>
            <a:pPr algn="r"/>
            <a:endParaRPr b="1" dirty="0" lang="he-IL" sz="2000"/>
          </a:p>
          <a:p>
            <a:pPr algn="r"/>
            <a:endParaRPr b="1" dirty="0" lang="he-IL" sz="2000"/>
          </a:p>
        </p:txBody>
      </p:sp>
      <p:sp>
        <p:nvSpPr>
          <p:cNvPr id="29" name="תיבת טקסט 28">
            <a:extLst>
              <a:ext uri="{FF2B5EF4-FFF2-40B4-BE49-F238E27FC236}">
                <a16:creationId xmlns:a16="http://schemas.microsoft.com/office/drawing/2014/main" id="{E143C1E8-E61F-4ABC-6512-1486D36B5912}"/>
              </a:ext>
            </a:extLst>
          </p:cNvPr>
          <p:cNvSpPr txBox="1"/>
          <p:nvPr/>
        </p:nvSpPr>
        <p:spPr>
          <a:xfrm>
            <a:off x="-525736" y="3806665"/>
            <a:ext cx="3807936" cy="1815882"/>
          </a:xfrm>
          <a:prstGeom prst="rect">
            <a:avLst/>
          </a:prstGeom>
          <a:noFill/>
        </p:spPr>
        <p:txBody>
          <a:bodyPr rtlCol="1" wrap="square">
            <a:spAutoFit/>
          </a:bodyPr>
          <a:lstStyle/>
          <a:p>
            <a:pPr algn="r"/>
            <a:r>
              <a:rPr b="1" dirty="0" lang="he-IL" sz="3200">
                <a:ln w="19050">
                  <a:solidFill>
                    <a:schemeClr val="bg1"/>
                  </a:solidFill>
                </a:ln>
                <a:solidFill>
                  <a:schemeClr val="bg1"/>
                </a:solidFill>
              </a:rPr>
              <a:t>רמת קושי 3</a:t>
            </a:r>
          </a:p>
          <a:p>
            <a:pPr algn="r" indent="-342900" marL="342900">
              <a:buFont charset="2" pitchFamily="2" typeface="Wingdings"/>
              <a:buChar char="v"/>
            </a:pPr>
            <a:endParaRPr b="1" dirty="0" lang="he-IL" sz="2000"/>
          </a:p>
          <a:p>
            <a:pPr algn="r" indent="-342900" marL="342900">
              <a:buFont charset="2" pitchFamily="2" typeface="Wingdings"/>
              <a:buChar char="v"/>
            </a:pPr>
            <a:endParaRPr b="1" dirty="0" lang="he-IL" sz="2000"/>
          </a:p>
          <a:p>
            <a:pPr algn="r"/>
            <a:endParaRPr b="1" dirty="0" lang="he-IL" sz="2000"/>
          </a:p>
          <a:p>
            <a:pPr algn="r"/>
            <a:endParaRPr b="1" dirty="0" lang="he-IL" sz="2000"/>
          </a:p>
        </p:txBody>
      </p:sp>
      <p:sp>
        <p:nvSpPr>
          <p:cNvPr id="31" name="תיבת טקסט 30">
            <a:extLst>
              <a:ext uri="{FF2B5EF4-FFF2-40B4-BE49-F238E27FC236}">
                <a16:creationId xmlns:a16="http://schemas.microsoft.com/office/drawing/2014/main" id="{6F9AF987-D223-F0CA-B057-489DABA03D3B}"/>
              </a:ext>
            </a:extLst>
          </p:cNvPr>
          <p:cNvSpPr txBox="1"/>
          <p:nvPr/>
        </p:nvSpPr>
        <p:spPr>
          <a:xfrm>
            <a:off x="4278790" y="4606031"/>
            <a:ext cx="3665700" cy="3170099"/>
          </a:xfrm>
          <a:prstGeom prst="rect">
            <a:avLst/>
          </a:prstGeom>
          <a:noFill/>
        </p:spPr>
        <p:txBody>
          <a:bodyPr rtlCol="1" wrap="square">
            <a:spAutoFit/>
          </a:bodyPr>
          <a:lstStyle/>
          <a:p>
            <a:pPr algn="r"/>
            <a:r>
              <a:rPr b="1" dirty="0" lang="he-IL" sz="2400"/>
              <a:t>ברמת הקושי השנייה (בינונית) על השחקן להבקיע 5 שערים על מנת לנצח כאשר מהירות שחקני היריב היא בינונית</a:t>
            </a:r>
          </a:p>
          <a:p>
            <a:pPr algn="r" indent="-342900" marL="342900">
              <a:buFont charset="2" pitchFamily="2" typeface="Wingdings"/>
              <a:buChar char="v"/>
            </a:pPr>
            <a:endParaRPr b="1" dirty="0" lang="he-IL" sz="2000"/>
          </a:p>
          <a:p>
            <a:pPr algn="r" indent="-342900" marL="342900">
              <a:buFont charset="2" pitchFamily="2" typeface="Wingdings"/>
              <a:buChar char="v"/>
            </a:pPr>
            <a:endParaRPr b="1" dirty="0" lang="he-IL" sz="2000"/>
          </a:p>
          <a:p>
            <a:pPr algn="r"/>
            <a:endParaRPr b="1" dirty="0" lang="he-IL" sz="2000"/>
          </a:p>
          <a:p>
            <a:pPr algn="r"/>
            <a:endParaRPr b="1" dirty="0" lang="he-IL" sz="2000"/>
          </a:p>
        </p:txBody>
      </p:sp>
      <p:sp>
        <p:nvSpPr>
          <p:cNvPr id="38" name="תיבת טקסט 37">
            <a:extLst>
              <a:ext uri="{FF2B5EF4-FFF2-40B4-BE49-F238E27FC236}">
                <a16:creationId xmlns:a16="http://schemas.microsoft.com/office/drawing/2014/main" id="{63E66BF2-615E-B792-9EEE-F805C03D7456}"/>
              </a:ext>
            </a:extLst>
          </p:cNvPr>
          <p:cNvSpPr txBox="1"/>
          <p:nvPr/>
        </p:nvSpPr>
        <p:spPr>
          <a:xfrm>
            <a:off x="212008" y="4571583"/>
            <a:ext cx="3665700" cy="3170099"/>
          </a:xfrm>
          <a:prstGeom prst="rect">
            <a:avLst/>
          </a:prstGeom>
          <a:noFill/>
        </p:spPr>
        <p:txBody>
          <a:bodyPr rtlCol="1" wrap="square">
            <a:spAutoFit/>
          </a:bodyPr>
          <a:lstStyle/>
          <a:p>
            <a:pPr algn="r"/>
            <a:r>
              <a:rPr b="1" dirty="0" lang="he-IL" sz="2400"/>
              <a:t>ברמת הקושי השלישית (קשה) על השחקן להבקיע 10 שערים על מנת לנצח כאשר מהירות שחקני היריב היא מהירה</a:t>
            </a:r>
          </a:p>
          <a:p>
            <a:pPr algn="r" indent="-342900" marL="342900">
              <a:buFont charset="2" pitchFamily="2" typeface="Wingdings"/>
              <a:buChar char="v"/>
            </a:pPr>
            <a:endParaRPr b="1" dirty="0" lang="he-IL" sz="2000"/>
          </a:p>
          <a:p>
            <a:pPr algn="r" indent="-342900" marL="342900">
              <a:buFont charset="2" pitchFamily="2" typeface="Wingdings"/>
              <a:buChar char="v"/>
            </a:pPr>
            <a:endParaRPr b="1" dirty="0" lang="he-IL" sz="2000"/>
          </a:p>
          <a:p>
            <a:pPr algn="r"/>
            <a:endParaRPr b="1" dirty="0" lang="he-IL" sz="2000"/>
          </a:p>
          <a:p>
            <a:pPr algn="r"/>
            <a:endParaRPr b="1" dirty="0" lang="he-IL" sz="2000"/>
          </a:p>
        </p:txBody>
      </p:sp>
      <p:pic>
        <p:nvPicPr>
          <p:cNvPr id="4" name="תמונה 3">
            <a:extLst>
              <a:ext uri="{FF2B5EF4-FFF2-40B4-BE49-F238E27FC236}">
                <a16:creationId xmlns:a16="http://schemas.microsoft.com/office/drawing/2014/main" id="{0ABC2384-998A-0E48-24A4-798B0990FCA2}"/>
              </a:ext>
            </a:extLst>
          </p:cNvPr>
          <p:cNvPicPr>
            <a:picLocks noChangeAspect="1"/>
          </p:cNvPicPr>
          <p:nvPr/>
        </p:nvPicPr>
        <p:blipFill rotWithShape="1">
          <a:blip r:embed="rId2">
            <a:extLst>
              <a:ext uri="{28A0092B-C50C-407E-A947-70E740481C1C}">
                <a14:useLocalDpi xmlns:a14="http://schemas.microsoft.com/office/drawing/2010/main" val="0"/>
              </a:ext>
            </a:extLst>
          </a:blip>
          <a:srcRect b="2" l="16" r="14" t="35"/>
          <a:stretch/>
        </p:blipFill>
        <p:spPr>
          <a:xfrm>
            <a:off x="8104514" y="1056885"/>
            <a:ext cx="3852698" cy="2832234"/>
          </a:xfrm>
          <a:prstGeom prst="rect">
            <a:avLst/>
          </a:prstGeom>
        </p:spPr>
      </p:pic>
      <p:pic>
        <p:nvPicPr>
          <p:cNvPr id="7" name="תמונה 6">
            <a:extLst>
              <a:ext uri="{FF2B5EF4-FFF2-40B4-BE49-F238E27FC236}">
                <a16:creationId xmlns:a16="http://schemas.microsoft.com/office/drawing/2014/main" id="{A559DFCC-D3D3-FD9E-5794-F057F7DD49F4}"/>
              </a:ext>
            </a:extLst>
          </p:cNvPr>
          <p:cNvPicPr>
            <a:picLocks noChangeAspect="1"/>
          </p:cNvPicPr>
          <p:nvPr/>
        </p:nvPicPr>
        <p:blipFill rotWithShape="1">
          <a:blip r:embed="rId3">
            <a:extLst>
              <a:ext uri="{28A0092B-C50C-407E-A947-70E740481C1C}">
                <a14:useLocalDpi xmlns:a14="http://schemas.microsoft.com/office/drawing/2010/main" val="0"/>
              </a:ext>
            </a:extLst>
          </a:blip>
          <a:srcRect b="2" l="3" r="14" t="22"/>
          <a:stretch/>
        </p:blipFill>
        <p:spPr>
          <a:xfrm>
            <a:off x="234789" y="1027435"/>
            <a:ext cx="3750560" cy="2819383"/>
          </a:xfrm>
          <a:prstGeom prst="rect">
            <a:avLst/>
          </a:prstGeom>
        </p:spPr>
      </p:pic>
      <p:pic>
        <p:nvPicPr>
          <p:cNvPr id="9" name="תמונה 8">
            <a:extLst>
              <a:ext uri="{FF2B5EF4-FFF2-40B4-BE49-F238E27FC236}">
                <a16:creationId xmlns:a16="http://schemas.microsoft.com/office/drawing/2014/main" id="{702759C3-EF0E-6125-18B9-790F0CA13D45}"/>
              </a:ext>
            </a:extLst>
          </p:cNvPr>
          <p:cNvPicPr>
            <a:picLocks noChangeAspect="1"/>
          </p:cNvPicPr>
          <p:nvPr/>
        </p:nvPicPr>
        <p:blipFill rotWithShape="1">
          <a:blip r:embed="rId4">
            <a:extLst>
              <a:ext uri="{28A0092B-C50C-407E-A947-70E740481C1C}">
                <a14:useLocalDpi xmlns:a14="http://schemas.microsoft.com/office/drawing/2010/main" val="0"/>
              </a:ext>
            </a:extLst>
          </a:blip>
          <a:srcRect b="47" l="12" r="9" t="29"/>
          <a:stretch/>
        </p:blipFill>
        <p:spPr>
          <a:xfrm>
            <a:off x="4235892" y="1074147"/>
            <a:ext cx="3780000" cy="2703542"/>
          </a:xfrm>
          <a:prstGeom prst="rect">
            <a:avLst/>
          </a:prstGeom>
        </p:spPr>
      </p:pic>
    </p:spTree>
    <p:extLst>
      <p:ext uri="{BB962C8B-B14F-4D97-AF65-F5344CB8AC3E}">
        <p14:creationId xmlns:p14="http://schemas.microsoft.com/office/powerpoint/2010/main" val="298889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030A0">
            <a:alpha val="29000"/>
          </a:srgbClr>
        </a:soli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F72833B-DAAF-FED6-23B3-9F572A29570F}"/>
              </a:ext>
            </a:extLst>
          </p:cNvPr>
          <p:cNvSpPr/>
          <p:nvPr/>
        </p:nvSpPr>
        <p:spPr>
          <a:xfrm>
            <a:off x="6596571" y="0"/>
            <a:ext cx="5490269" cy="1015663"/>
          </a:xfrm>
          <a:prstGeom prst="rect">
            <a:avLst/>
          </a:prstGeom>
          <a:noFill/>
        </p:spPr>
        <p:txBody>
          <a:bodyPr wrap="square" lIns="91440" tIns="45720" rIns="91440" bIns="45720">
            <a:spAutoFit/>
          </a:bodyPr>
          <a:lstStyle/>
          <a:p>
            <a:pPr algn="ctr"/>
            <a:r>
              <a:rPr lang="he-IL" sz="6000" b="1" cap="none" spc="0" dirty="0">
                <a:ln w="13462">
                  <a:solidFill>
                    <a:schemeClr val="tx1"/>
                  </a:solidFill>
                  <a:prstDash val="solid"/>
                </a:ln>
                <a:solidFill>
                  <a:srgbClr val="74467A"/>
                </a:solidFill>
                <a:effectLst>
                  <a:outerShdw blurRad="38100" dist="38100" dir="2700000" algn="tl">
                    <a:srgbClr val="000000">
                      <a:alpha val="43137"/>
                    </a:srgbClr>
                  </a:outerShdw>
                </a:effectLst>
              </a:rPr>
              <a:t>סכמת</a:t>
            </a:r>
            <a:r>
              <a:rPr lang="he-IL" sz="6000" b="1" cap="none" spc="0" dirty="0">
                <a:ln w="13462">
                  <a:solidFill>
                    <a:schemeClr val="tx1"/>
                  </a:solidFill>
                  <a:prstDash val="solid"/>
                </a:ln>
                <a:solidFill>
                  <a:srgbClr val="74467A"/>
                </a:solidFill>
                <a:effectLst>
                  <a:outerShdw dist="38100" dir="2700000" algn="bl" rotWithShape="0">
                    <a:schemeClr val="accent5"/>
                  </a:outerShdw>
                </a:effectLst>
              </a:rPr>
              <a:t> </a:t>
            </a:r>
            <a:r>
              <a:rPr lang="he-IL" sz="6000" b="1" cap="none" spc="0" dirty="0">
                <a:ln w="13462">
                  <a:solidFill>
                    <a:schemeClr val="tx1"/>
                  </a:solidFill>
                  <a:prstDash val="solid"/>
                </a:ln>
                <a:solidFill>
                  <a:srgbClr val="74467A"/>
                </a:solidFill>
                <a:effectLst>
                  <a:outerShdw blurRad="38100" dist="38100" dir="2700000" algn="tl">
                    <a:srgbClr val="000000">
                      <a:alpha val="43137"/>
                    </a:srgbClr>
                  </a:outerShdw>
                </a:effectLst>
              </a:rPr>
              <a:t>מלבנים</a:t>
            </a:r>
          </a:p>
        </p:txBody>
      </p:sp>
      <p:cxnSp>
        <p:nvCxnSpPr>
          <p:cNvPr id="7" name="מחבר חץ ישר 6">
            <a:extLst>
              <a:ext uri="{FF2B5EF4-FFF2-40B4-BE49-F238E27FC236}">
                <a16:creationId xmlns:a16="http://schemas.microsoft.com/office/drawing/2014/main" id="{D9DDE2EC-CD4F-01BB-326C-41801804E4AF}"/>
              </a:ext>
            </a:extLst>
          </p:cNvPr>
          <p:cNvCxnSpPr>
            <a:cxnSpLocks/>
          </p:cNvCxnSpPr>
          <p:nvPr/>
        </p:nvCxnSpPr>
        <p:spPr>
          <a:xfrm>
            <a:off x="1403355" y="2202937"/>
            <a:ext cx="462845"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מלבן: פינות מעוגלות 20">
            <a:extLst>
              <a:ext uri="{FF2B5EF4-FFF2-40B4-BE49-F238E27FC236}">
                <a16:creationId xmlns:a16="http://schemas.microsoft.com/office/drawing/2014/main" id="{7705FE7E-F217-1EF0-75F2-FCF0FC93374A}"/>
              </a:ext>
            </a:extLst>
          </p:cNvPr>
          <p:cNvSpPr/>
          <p:nvPr/>
        </p:nvSpPr>
        <p:spPr>
          <a:xfrm>
            <a:off x="113973" y="1097985"/>
            <a:ext cx="1316413" cy="817217"/>
          </a:xfrm>
          <a:prstGeom prst="roundRect">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23" name="תיבת טקסט 22">
            <a:extLst>
              <a:ext uri="{FF2B5EF4-FFF2-40B4-BE49-F238E27FC236}">
                <a16:creationId xmlns:a16="http://schemas.microsoft.com/office/drawing/2014/main" id="{59834DDB-B504-7755-30F0-ADF913F4A386}"/>
              </a:ext>
            </a:extLst>
          </p:cNvPr>
          <p:cNvSpPr txBox="1"/>
          <p:nvPr/>
        </p:nvSpPr>
        <p:spPr>
          <a:xfrm>
            <a:off x="242905" y="1174454"/>
            <a:ext cx="1080413" cy="646331"/>
          </a:xfrm>
          <a:prstGeom prst="rect">
            <a:avLst/>
          </a:prstGeom>
          <a:solidFill>
            <a:srgbClr val="FF99CC"/>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3600" dirty="0"/>
              <a:t>KBD</a:t>
            </a:r>
            <a:endParaRPr lang="he-IL" sz="3600" dirty="0"/>
          </a:p>
        </p:txBody>
      </p:sp>
      <p:sp>
        <p:nvSpPr>
          <p:cNvPr id="25" name="מלבן: פינות מעוגלות 24">
            <a:extLst>
              <a:ext uri="{FF2B5EF4-FFF2-40B4-BE49-F238E27FC236}">
                <a16:creationId xmlns:a16="http://schemas.microsoft.com/office/drawing/2014/main" id="{C902134D-9DCF-74A9-B33A-4E55FF687182}"/>
              </a:ext>
            </a:extLst>
          </p:cNvPr>
          <p:cNvSpPr/>
          <p:nvPr/>
        </p:nvSpPr>
        <p:spPr>
          <a:xfrm>
            <a:off x="1882392" y="349897"/>
            <a:ext cx="1964394" cy="461512"/>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31" name="מלבן: פינות מעוגלות 30">
            <a:extLst>
              <a:ext uri="{FF2B5EF4-FFF2-40B4-BE49-F238E27FC236}">
                <a16:creationId xmlns:a16="http://schemas.microsoft.com/office/drawing/2014/main" id="{18A4F6F0-F916-EEAD-2719-F702A36AC361}"/>
              </a:ext>
            </a:extLst>
          </p:cNvPr>
          <p:cNvSpPr/>
          <p:nvPr/>
        </p:nvSpPr>
        <p:spPr>
          <a:xfrm>
            <a:off x="4069256" y="882657"/>
            <a:ext cx="1686867" cy="445805"/>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44" name="מלבן: פינות מעוגלות 43">
            <a:extLst>
              <a:ext uri="{FF2B5EF4-FFF2-40B4-BE49-F238E27FC236}">
                <a16:creationId xmlns:a16="http://schemas.microsoft.com/office/drawing/2014/main" id="{C213D6A3-2AD1-ED6D-7837-EA5AEDFFC6FB}"/>
              </a:ext>
            </a:extLst>
          </p:cNvPr>
          <p:cNvSpPr/>
          <p:nvPr/>
        </p:nvSpPr>
        <p:spPr>
          <a:xfrm>
            <a:off x="4076107" y="365687"/>
            <a:ext cx="1686868" cy="442144"/>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82" name="מלבן: פינות מעוגלות 81">
            <a:extLst>
              <a:ext uri="{FF2B5EF4-FFF2-40B4-BE49-F238E27FC236}">
                <a16:creationId xmlns:a16="http://schemas.microsoft.com/office/drawing/2014/main" id="{1B347094-2BF3-9F1E-2EF5-1B5D80FDADFC}"/>
              </a:ext>
            </a:extLst>
          </p:cNvPr>
          <p:cNvSpPr/>
          <p:nvPr/>
        </p:nvSpPr>
        <p:spPr>
          <a:xfrm>
            <a:off x="6812749" y="1068673"/>
            <a:ext cx="2445119" cy="4109876"/>
          </a:xfrm>
          <a:prstGeom prst="roundRect">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85" name="תיבת טקסט 84">
            <a:extLst>
              <a:ext uri="{FF2B5EF4-FFF2-40B4-BE49-F238E27FC236}">
                <a16:creationId xmlns:a16="http://schemas.microsoft.com/office/drawing/2014/main" id="{353F6986-B7A4-A6A6-8815-2C7A11A8EC3E}"/>
              </a:ext>
            </a:extLst>
          </p:cNvPr>
          <p:cNvSpPr txBox="1"/>
          <p:nvPr/>
        </p:nvSpPr>
        <p:spPr>
          <a:xfrm>
            <a:off x="7332506" y="2484619"/>
            <a:ext cx="1627646" cy="1323439"/>
          </a:xfrm>
          <a:prstGeom prst="rect">
            <a:avLst/>
          </a:prstGeom>
          <a:solidFill>
            <a:srgbClr val="FF33CC"/>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4000" dirty="0"/>
              <a:t>Object MUX</a:t>
            </a:r>
            <a:endParaRPr lang="he-IL" sz="4000" dirty="0"/>
          </a:p>
        </p:txBody>
      </p:sp>
      <p:sp>
        <p:nvSpPr>
          <p:cNvPr id="87" name="מלבן: פינות מעוגלות 86">
            <a:extLst>
              <a:ext uri="{FF2B5EF4-FFF2-40B4-BE49-F238E27FC236}">
                <a16:creationId xmlns:a16="http://schemas.microsoft.com/office/drawing/2014/main" id="{9B9854BA-55AF-B0BA-8C9D-4548AF1B50AE}"/>
              </a:ext>
            </a:extLst>
          </p:cNvPr>
          <p:cNvSpPr/>
          <p:nvPr/>
        </p:nvSpPr>
        <p:spPr>
          <a:xfrm>
            <a:off x="6986003" y="5707520"/>
            <a:ext cx="1492369" cy="1064938"/>
          </a:xfrm>
          <a:prstGeom prst="round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89" name="תיבת טקסט 88">
            <a:extLst>
              <a:ext uri="{FF2B5EF4-FFF2-40B4-BE49-F238E27FC236}">
                <a16:creationId xmlns:a16="http://schemas.microsoft.com/office/drawing/2014/main" id="{AF2C4A95-B259-3A94-236B-58D812362A19}"/>
              </a:ext>
            </a:extLst>
          </p:cNvPr>
          <p:cNvSpPr txBox="1"/>
          <p:nvPr/>
        </p:nvSpPr>
        <p:spPr>
          <a:xfrm>
            <a:off x="7154217" y="5832206"/>
            <a:ext cx="1155940" cy="646331"/>
          </a:xfrm>
          <a:prstGeom prst="rect">
            <a:avLst/>
          </a:prstGeom>
          <a:solidFill>
            <a:srgbClr val="800080"/>
          </a:solidFill>
        </p:spPr>
        <p:txBody>
          <a:bodyPr wrap="square">
            <a:spAutoFit/>
          </a:bodyPr>
          <a:lstStyle/>
          <a:p>
            <a:pPr algn="ctr" rtl="1"/>
            <a:r>
              <a:rPr lang="en-US" sz="1800" b="1" dirty="0">
                <a:solidFill>
                  <a:schemeClr val="bg1"/>
                </a:solidFill>
              </a:rPr>
              <a:t>State machine</a:t>
            </a:r>
            <a:endParaRPr lang="he-IL" sz="1800" b="1" dirty="0">
              <a:solidFill>
                <a:schemeClr val="bg1"/>
              </a:solidFill>
            </a:endParaRPr>
          </a:p>
        </p:txBody>
      </p:sp>
      <p:sp>
        <p:nvSpPr>
          <p:cNvPr id="91" name="מלבן: פינות מעוגלות 90">
            <a:extLst>
              <a:ext uri="{FF2B5EF4-FFF2-40B4-BE49-F238E27FC236}">
                <a16:creationId xmlns:a16="http://schemas.microsoft.com/office/drawing/2014/main" id="{9C5A7D46-B575-6980-CEB0-36D735B33AE5}"/>
              </a:ext>
            </a:extLst>
          </p:cNvPr>
          <p:cNvSpPr/>
          <p:nvPr/>
        </p:nvSpPr>
        <p:spPr>
          <a:xfrm>
            <a:off x="9867399" y="2327975"/>
            <a:ext cx="1492369" cy="1302791"/>
          </a:xfrm>
          <a:prstGeom prst="roundRect">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2" name="תיבת טקסט 91">
            <a:extLst>
              <a:ext uri="{FF2B5EF4-FFF2-40B4-BE49-F238E27FC236}">
                <a16:creationId xmlns:a16="http://schemas.microsoft.com/office/drawing/2014/main" id="{D02FA8D7-AF34-315D-67AE-6C9FE3E6F016}"/>
              </a:ext>
            </a:extLst>
          </p:cNvPr>
          <p:cNvSpPr txBox="1"/>
          <p:nvPr/>
        </p:nvSpPr>
        <p:spPr>
          <a:xfrm>
            <a:off x="9897891" y="2804122"/>
            <a:ext cx="1035169" cy="400110"/>
          </a:xfrm>
          <a:prstGeom prst="rect">
            <a:avLst/>
          </a:prstGeom>
          <a:noFill/>
        </p:spPr>
        <p:txBody>
          <a:bodyPr wrap="square" rtlCol="1">
            <a:spAutoFit/>
          </a:bodyPr>
          <a:lstStyle/>
          <a:p>
            <a:r>
              <a:rPr lang="en-US" sz="2000" b="1" dirty="0">
                <a:solidFill>
                  <a:schemeClr val="bg1"/>
                </a:solidFill>
              </a:rPr>
              <a:t>VGA</a:t>
            </a:r>
            <a:endParaRPr lang="he-IL" sz="2000" b="1" dirty="0">
              <a:solidFill>
                <a:schemeClr val="bg1"/>
              </a:solidFill>
            </a:endParaRPr>
          </a:p>
        </p:txBody>
      </p:sp>
      <p:sp>
        <p:nvSpPr>
          <p:cNvPr id="98" name="מלבן: פינות מעוגלות 97">
            <a:extLst>
              <a:ext uri="{FF2B5EF4-FFF2-40B4-BE49-F238E27FC236}">
                <a16:creationId xmlns:a16="http://schemas.microsoft.com/office/drawing/2014/main" id="{5BC93AEA-1E6A-5574-E9E1-8A9BA25FA007}"/>
              </a:ext>
            </a:extLst>
          </p:cNvPr>
          <p:cNvSpPr/>
          <p:nvPr/>
        </p:nvSpPr>
        <p:spPr>
          <a:xfrm>
            <a:off x="801803" y="3372770"/>
            <a:ext cx="2092165" cy="1285825"/>
          </a:xfrm>
          <a:prstGeom prst="round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dirty="0"/>
          </a:p>
        </p:txBody>
      </p:sp>
      <p:cxnSp>
        <p:nvCxnSpPr>
          <p:cNvPr id="112" name="מחבר חץ ישר 111">
            <a:extLst>
              <a:ext uri="{FF2B5EF4-FFF2-40B4-BE49-F238E27FC236}">
                <a16:creationId xmlns:a16="http://schemas.microsoft.com/office/drawing/2014/main" id="{C04F6C61-61B0-86FB-9CAF-1F687D9E7652}"/>
              </a:ext>
            </a:extLst>
          </p:cNvPr>
          <p:cNvCxnSpPr>
            <a:cxnSpLocks/>
            <a:endCxn id="91" idx="1"/>
          </p:cNvCxnSpPr>
          <p:nvPr/>
        </p:nvCxnSpPr>
        <p:spPr>
          <a:xfrm flipV="1">
            <a:off x="9288360" y="2979371"/>
            <a:ext cx="579039" cy="10176"/>
          </a:xfrm>
          <a:prstGeom prst="straightConnector1">
            <a:avLst/>
          </a:prstGeom>
          <a:ln w="57150">
            <a:solidFill>
              <a:srgbClr val="FF99CC"/>
            </a:solidFill>
            <a:tailEnd type="triangle"/>
          </a:ln>
        </p:spPr>
        <p:style>
          <a:lnRef idx="1">
            <a:schemeClr val="accent1"/>
          </a:lnRef>
          <a:fillRef idx="0">
            <a:schemeClr val="accent1"/>
          </a:fillRef>
          <a:effectRef idx="0">
            <a:schemeClr val="accent1"/>
          </a:effectRef>
          <a:fontRef idx="minor">
            <a:schemeClr val="tx1"/>
          </a:fontRef>
        </p:style>
      </p:cxnSp>
      <p:sp>
        <p:nvSpPr>
          <p:cNvPr id="124" name="תיבת טקסט 123">
            <a:extLst>
              <a:ext uri="{FF2B5EF4-FFF2-40B4-BE49-F238E27FC236}">
                <a16:creationId xmlns:a16="http://schemas.microsoft.com/office/drawing/2014/main" id="{5820721F-E493-49C7-F3EB-A1676A56BC9B}"/>
              </a:ext>
            </a:extLst>
          </p:cNvPr>
          <p:cNvSpPr txBox="1"/>
          <p:nvPr/>
        </p:nvSpPr>
        <p:spPr>
          <a:xfrm>
            <a:off x="2090972" y="431885"/>
            <a:ext cx="1539178" cy="307777"/>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Gamer Rods logic</a:t>
            </a:r>
            <a:endParaRPr lang="he-IL" sz="1400" dirty="0"/>
          </a:p>
        </p:txBody>
      </p:sp>
      <p:sp>
        <p:nvSpPr>
          <p:cNvPr id="132" name="מלבן: פינות מעוגלות 131">
            <a:extLst>
              <a:ext uri="{FF2B5EF4-FFF2-40B4-BE49-F238E27FC236}">
                <a16:creationId xmlns:a16="http://schemas.microsoft.com/office/drawing/2014/main" id="{698E499D-A686-4276-0E7C-89524F053027}"/>
              </a:ext>
            </a:extLst>
          </p:cNvPr>
          <p:cNvSpPr/>
          <p:nvPr/>
        </p:nvSpPr>
        <p:spPr>
          <a:xfrm>
            <a:off x="9141814" y="5256689"/>
            <a:ext cx="2051435" cy="1234172"/>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dirty="0"/>
              <a:t>sound</a:t>
            </a:r>
            <a:endParaRPr lang="he-IL" sz="4000" dirty="0"/>
          </a:p>
        </p:txBody>
      </p:sp>
      <p:cxnSp>
        <p:nvCxnSpPr>
          <p:cNvPr id="150" name="מחבר חץ ישר 149">
            <a:extLst>
              <a:ext uri="{FF2B5EF4-FFF2-40B4-BE49-F238E27FC236}">
                <a16:creationId xmlns:a16="http://schemas.microsoft.com/office/drawing/2014/main" id="{2A2A3280-C1B1-6682-673F-7BB488E9D768}"/>
              </a:ext>
            </a:extLst>
          </p:cNvPr>
          <p:cNvCxnSpPr>
            <a:cxnSpLocks/>
          </p:cNvCxnSpPr>
          <p:nvPr/>
        </p:nvCxnSpPr>
        <p:spPr>
          <a:xfrm>
            <a:off x="8522681" y="5924362"/>
            <a:ext cx="5748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4" name="מלבן: פינות מעוגלות 153">
            <a:extLst>
              <a:ext uri="{FF2B5EF4-FFF2-40B4-BE49-F238E27FC236}">
                <a16:creationId xmlns:a16="http://schemas.microsoft.com/office/drawing/2014/main" id="{DF2BACAF-20A1-1297-8960-5B4D18BDD2A4}"/>
              </a:ext>
            </a:extLst>
          </p:cNvPr>
          <p:cNvSpPr/>
          <p:nvPr/>
        </p:nvSpPr>
        <p:spPr>
          <a:xfrm>
            <a:off x="2384762" y="5707520"/>
            <a:ext cx="1537996" cy="748592"/>
          </a:xfrm>
          <a:prstGeom prst="roundRect">
            <a:avLst/>
          </a:prstGeom>
          <a:solidFill>
            <a:srgbClr val="FF7C8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7SEG display</a:t>
            </a:r>
            <a:endParaRPr lang="he-IL" dirty="0"/>
          </a:p>
        </p:txBody>
      </p:sp>
      <p:cxnSp>
        <p:nvCxnSpPr>
          <p:cNvPr id="181" name="מחבר חץ ישר 180">
            <a:extLst>
              <a:ext uri="{FF2B5EF4-FFF2-40B4-BE49-F238E27FC236}">
                <a16:creationId xmlns:a16="http://schemas.microsoft.com/office/drawing/2014/main" id="{57E13E6F-56EE-258F-36A7-B0F613C79566}"/>
              </a:ext>
            </a:extLst>
          </p:cNvPr>
          <p:cNvCxnSpPr>
            <a:cxnSpLocks/>
          </p:cNvCxnSpPr>
          <p:nvPr/>
        </p:nvCxnSpPr>
        <p:spPr>
          <a:xfrm>
            <a:off x="5861201" y="550258"/>
            <a:ext cx="951548" cy="5973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 name="מלבן: פינות מעוגלות 24">
            <a:extLst>
              <a:ext uri="{FF2B5EF4-FFF2-40B4-BE49-F238E27FC236}">
                <a16:creationId xmlns:a16="http://schemas.microsoft.com/office/drawing/2014/main" id="{B844E4EB-424A-B7B2-D8E8-60E62BBB1F9C}"/>
              </a:ext>
            </a:extLst>
          </p:cNvPr>
          <p:cNvSpPr/>
          <p:nvPr/>
        </p:nvSpPr>
        <p:spPr>
          <a:xfrm>
            <a:off x="1882392" y="905154"/>
            <a:ext cx="1956338" cy="417933"/>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5" name="מלבן: פינות מעוגלות 24">
            <a:extLst>
              <a:ext uri="{FF2B5EF4-FFF2-40B4-BE49-F238E27FC236}">
                <a16:creationId xmlns:a16="http://schemas.microsoft.com/office/drawing/2014/main" id="{501BF9D1-88E3-5B64-2EFA-1A830F7360F4}"/>
              </a:ext>
            </a:extLst>
          </p:cNvPr>
          <p:cNvSpPr/>
          <p:nvPr/>
        </p:nvSpPr>
        <p:spPr>
          <a:xfrm>
            <a:off x="1882391" y="1438411"/>
            <a:ext cx="1929889" cy="386576"/>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6" name="מלבן: פינות מעוגלות 24">
            <a:extLst>
              <a:ext uri="{FF2B5EF4-FFF2-40B4-BE49-F238E27FC236}">
                <a16:creationId xmlns:a16="http://schemas.microsoft.com/office/drawing/2014/main" id="{BF064892-51CB-CD22-DBA9-2BE2BDA1A6A1}"/>
              </a:ext>
            </a:extLst>
          </p:cNvPr>
          <p:cNvSpPr/>
          <p:nvPr/>
        </p:nvSpPr>
        <p:spPr>
          <a:xfrm>
            <a:off x="1882391" y="1915664"/>
            <a:ext cx="1941562" cy="429047"/>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8" name="מלבן: פינות מעוגלות 24">
            <a:extLst>
              <a:ext uri="{FF2B5EF4-FFF2-40B4-BE49-F238E27FC236}">
                <a16:creationId xmlns:a16="http://schemas.microsoft.com/office/drawing/2014/main" id="{9BAB1F70-3D75-54C0-BF8F-2A360CECB5EF}"/>
              </a:ext>
            </a:extLst>
          </p:cNvPr>
          <p:cNvSpPr/>
          <p:nvPr/>
        </p:nvSpPr>
        <p:spPr>
          <a:xfrm>
            <a:off x="1847886" y="2444682"/>
            <a:ext cx="1964394" cy="417932"/>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10" name="מלבן: פינות מעוגלות 30">
            <a:extLst>
              <a:ext uri="{FF2B5EF4-FFF2-40B4-BE49-F238E27FC236}">
                <a16:creationId xmlns:a16="http://schemas.microsoft.com/office/drawing/2014/main" id="{588355AF-F06D-B386-3F76-F9D29C7765B6}"/>
              </a:ext>
            </a:extLst>
          </p:cNvPr>
          <p:cNvSpPr/>
          <p:nvPr/>
        </p:nvSpPr>
        <p:spPr>
          <a:xfrm>
            <a:off x="4068419" y="1400579"/>
            <a:ext cx="1686866" cy="450962"/>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11" name="מלבן: פינות מעוגלות 30">
            <a:extLst>
              <a:ext uri="{FF2B5EF4-FFF2-40B4-BE49-F238E27FC236}">
                <a16:creationId xmlns:a16="http://schemas.microsoft.com/office/drawing/2014/main" id="{BD2EC6E8-147B-DC8D-6692-29B38FAE2C6C}"/>
              </a:ext>
            </a:extLst>
          </p:cNvPr>
          <p:cNvSpPr/>
          <p:nvPr/>
        </p:nvSpPr>
        <p:spPr>
          <a:xfrm>
            <a:off x="4068419" y="1900754"/>
            <a:ext cx="1686866" cy="472991"/>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12" name="מלבן: פינות מעוגלות 30">
            <a:extLst>
              <a:ext uri="{FF2B5EF4-FFF2-40B4-BE49-F238E27FC236}">
                <a16:creationId xmlns:a16="http://schemas.microsoft.com/office/drawing/2014/main" id="{05031F7F-4F55-D97D-24AA-D6C4DB358ABD}"/>
              </a:ext>
            </a:extLst>
          </p:cNvPr>
          <p:cNvSpPr/>
          <p:nvPr/>
        </p:nvSpPr>
        <p:spPr>
          <a:xfrm>
            <a:off x="4058034" y="2462376"/>
            <a:ext cx="1723014" cy="406840"/>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15" name="תיבת טקסט 14">
            <a:extLst>
              <a:ext uri="{FF2B5EF4-FFF2-40B4-BE49-F238E27FC236}">
                <a16:creationId xmlns:a16="http://schemas.microsoft.com/office/drawing/2014/main" id="{69BC8885-E282-66BE-4F3C-00206E55EE0E}"/>
              </a:ext>
            </a:extLst>
          </p:cNvPr>
          <p:cNvSpPr txBox="1"/>
          <p:nvPr/>
        </p:nvSpPr>
        <p:spPr>
          <a:xfrm>
            <a:off x="957221" y="3507578"/>
            <a:ext cx="1702698" cy="954107"/>
          </a:xfrm>
          <a:prstGeom prst="rect">
            <a:avLst/>
          </a:prstGeom>
          <a:noFill/>
        </p:spPr>
        <p:txBody>
          <a:bodyPr wrap="square">
            <a:spAutoFit/>
          </a:bodyPr>
          <a:lstStyle/>
          <a:p>
            <a:pPr algn="ctr" rtl="1"/>
            <a:r>
              <a:rPr lang="en-US" sz="2800" b="1" dirty="0">
                <a:solidFill>
                  <a:schemeClr val="bg1"/>
                </a:solidFill>
              </a:rPr>
              <a:t>Game controller</a:t>
            </a:r>
            <a:endParaRPr lang="he-IL" sz="2800" b="1" dirty="0">
              <a:solidFill>
                <a:schemeClr val="bg1"/>
              </a:solidFill>
            </a:endParaRPr>
          </a:p>
        </p:txBody>
      </p:sp>
      <p:sp>
        <p:nvSpPr>
          <p:cNvPr id="17" name="מלבן: פינות מעוגלות 30">
            <a:extLst>
              <a:ext uri="{FF2B5EF4-FFF2-40B4-BE49-F238E27FC236}">
                <a16:creationId xmlns:a16="http://schemas.microsoft.com/office/drawing/2014/main" id="{8A16F200-52D7-A56C-186C-A2F5B1A456A8}"/>
              </a:ext>
            </a:extLst>
          </p:cNvPr>
          <p:cNvSpPr/>
          <p:nvPr/>
        </p:nvSpPr>
        <p:spPr>
          <a:xfrm>
            <a:off x="4911852" y="3356526"/>
            <a:ext cx="1649546" cy="362690"/>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18" name="מלבן: פינות מעוגלות 30">
            <a:extLst>
              <a:ext uri="{FF2B5EF4-FFF2-40B4-BE49-F238E27FC236}">
                <a16:creationId xmlns:a16="http://schemas.microsoft.com/office/drawing/2014/main" id="{CFA85B89-1E7B-9604-323B-FABA22100FDC}"/>
              </a:ext>
            </a:extLst>
          </p:cNvPr>
          <p:cNvSpPr/>
          <p:nvPr/>
        </p:nvSpPr>
        <p:spPr>
          <a:xfrm>
            <a:off x="4936866" y="3770571"/>
            <a:ext cx="1624532" cy="245920"/>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19" name="מלבן: פינות מעוגלות 30">
            <a:extLst>
              <a:ext uri="{FF2B5EF4-FFF2-40B4-BE49-F238E27FC236}">
                <a16:creationId xmlns:a16="http://schemas.microsoft.com/office/drawing/2014/main" id="{D387A612-3F18-9172-F36F-AE4A41568DCB}"/>
              </a:ext>
            </a:extLst>
          </p:cNvPr>
          <p:cNvSpPr/>
          <p:nvPr/>
        </p:nvSpPr>
        <p:spPr>
          <a:xfrm>
            <a:off x="4922837" y="4040715"/>
            <a:ext cx="1637546" cy="250851"/>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20" name="מלבן: פינות מעוגלות 30">
            <a:extLst>
              <a:ext uri="{FF2B5EF4-FFF2-40B4-BE49-F238E27FC236}">
                <a16:creationId xmlns:a16="http://schemas.microsoft.com/office/drawing/2014/main" id="{26DDC0B0-609D-5088-F02E-87BAF4179E78}"/>
              </a:ext>
            </a:extLst>
          </p:cNvPr>
          <p:cNvSpPr/>
          <p:nvPr/>
        </p:nvSpPr>
        <p:spPr>
          <a:xfrm>
            <a:off x="4929530" y="4334895"/>
            <a:ext cx="1649546" cy="276172"/>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22" name="מלבן: פינות מעוגלות 30">
            <a:extLst>
              <a:ext uri="{FF2B5EF4-FFF2-40B4-BE49-F238E27FC236}">
                <a16:creationId xmlns:a16="http://schemas.microsoft.com/office/drawing/2014/main" id="{76FA6509-4640-BF7B-9BBA-6F32731CC850}"/>
              </a:ext>
            </a:extLst>
          </p:cNvPr>
          <p:cNvSpPr/>
          <p:nvPr/>
        </p:nvSpPr>
        <p:spPr>
          <a:xfrm>
            <a:off x="4911852" y="4640143"/>
            <a:ext cx="1685737" cy="276172"/>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26" name="מלבן: פינות מעוגלות 24">
            <a:extLst>
              <a:ext uri="{FF2B5EF4-FFF2-40B4-BE49-F238E27FC236}">
                <a16:creationId xmlns:a16="http://schemas.microsoft.com/office/drawing/2014/main" id="{1246F593-6606-9DE3-0F40-FAA6CA2A12FC}"/>
              </a:ext>
            </a:extLst>
          </p:cNvPr>
          <p:cNvSpPr/>
          <p:nvPr/>
        </p:nvSpPr>
        <p:spPr>
          <a:xfrm>
            <a:off x="3263249" y="3004240"/>
            <a:ext cx="1437551" cy="612515"/>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28" name="מלבן: פינות מעוגלות 24">
            <a:extLst>
              <a:ext uri="{FF2B5EF4-FFF2-40B4-BE49-F238E27FC236}">
                <a16:creationId xmlns:a16="http://schemas.microsoft.com/office/drawing/2014/main" id="{3277A86E-155E-5FA4-6E81-8B991C370FBF}"/>
              </a:ext>
            </a:extLst>
          </p:cNvPr>
          <p:cNvSpPr/>
          <p:nvPr/>
        </p:nvSpPr>
        <p:spPr>
          <a:xfrm>
            <a:off x="3325130" y="4941334"/>
            <a:ext cx="1501954" cy="276172"/>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29" name="תיבת טקסט 28">
            <a:extLst>
              <a:ext uri="{FF2B5EF4-FFF2-40B4-BE49-F238E27FC236}">
                <a16:creationId xmlns:a16="http://schemas.microsoft.com/office/drawing/2014/main" id="{6FB67736-D34D-C618-8D8D-E79AA2A5C9E7}"/>
              </a:ext>
            </a:extLst>
          </p:cNvPr>
          <p:cNvSpPr txBox="1"/>
          <p:nvPr/>
        </p:nvSpPr>
        <p:spPr>
          <a:xfrm>
            <a:off x="2116903" y="957469"/>
            <a:ext cx="1492260" cy="307777"/>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Rival Rods logic</a:t>
            </a:r>
            <a:endParaRPr lang="he-IL" sz="1400" dirty="0"/>
          </a:p>
        </p:txBody>
      </p:sp>
      <p:sp>
        <p:nvSpPr>
          <p:cNvPr id="30" name="תיבת טקסט 29">
            <a:extLst>
              <a:ext uri="{FF2B5EF4-FFF2-40B4-BE49-F238E27FC236}">
                <a16:creationId xmlns:a16="http://schemas.microsoft.com/office/drawing/2014/main" id="{307ED3DF-CD3F-8A8D-8C6B-555E946C7F81}"/>
              </a:ext>
            </a:extLst>
          </p:cNvPr>
          <p:cNvSpPr txBox="1"/>
          <p:nvPr/>
        </p:nvSpPr>
        <p:spPr>
          <a:xfrm>
            <a:off x="2181041" y="1461619"/>
            <a:ext cx="1411604" cy="307777"/>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Red player logic</a:t>
            </a:r>
            <a:endParaRPr lang="he-IL" sz="1400" dirty="0"/>
          </a:p>
        </p:txBody>
      </p:sp>
      <p:sp>
        <p:nvSpPr>
          <p:cNvPr id="32" name="תיבת טקסט 31">
            <a:extLst>
              <a:ext uri="{FF2B5EF4-FFF2-40B4-BE49-F238E27FC236}">
                <a16:creationId xmlns:a16="http://schemas.microsoft.com/office/drawing/2014/main" id="{59BBD929-13D7-069C-F896-38EA7CCB7663}"/>
              </a:ext>
            </a:extLst>
          </p:cNvPr>
          <p:cNvSpPr txBox="1"/>
          <p:nvPr/>
        </p:nvSpPr>
        <p:spPr>
          <a:xfrm>
            <a:off x="2154759" y="1997512"/>
            <a:ext cx="1411604" cy="307777"/>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Ball move</a:t>
            </a:r>
            <a:endParaRPr lang="he-IL" sz="1400" dirty="0"/>
          </a:p>
        </p:txBody>
      </p:sp>
      <p:sp>
        <p:nvSpPr>
          <p:cNvPr id="34" name="תיבת טקסט 33">
            <a:extLst>
              <a:ext uri="{FF2B5EF4-FFF2-40B4-BE49-F238E27FC236}">
                <a16:creationId xmlns:a16="http://schemas.microsoft.com/office/drawing/2014/main" id="{0BA84EA0-72CC-06B4-FF65-7615A864E4B5}"/>
              </a:ext>
            </a:extLst>
          </p:cNvPr>
          <p:cNvSpPr txBox="1"/>
          <p:nvPr/>
        </p:nvSpPr>
        <p:spPr>
          <a:xfrm>
            <a:off x="2197559" y="2497326"/>
            <a:ext cx="1411604" cy="307777"/>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Blue player logic</a:t>
            </a:r>
            <a:endParaRPr lang="he-IL" sz="1400" dirty="0"/>
          </a:p>
        </p:txBody>
      </p:sp>
      <p:sp>
        <p:nvSpPr>
          <p:cNvPr id="35" name="תיבת טקסט 34">
            <a:extLst>
              <a:ext uri="{FF2B5EF4-FFF2-40B4-BE49-F238E27FC236}">
                <a16:creationId xmlns:a16="http://schemas.microsoft.com/office/drawing/2014/main" id="{FF3C3938-EB81-A6CC-2D2D-1FB820438DF0}"/>
              </a:ext>
            </a:extLst>
          </p:cNvPr>
          <p:cNvSpPr txBox="1"/>
          <p:nvPr/>
        </p:nvSpPr>
        <p:spPr>
          <a:xfrm>
            <a:off x="4169352" y="439002"/>
            <a:ext cx="1516000" cy="307777"/>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Gamer Rods draw</a:t>
            </a:r>
            <a:endParaRPr lang="he-IL" sz="1400" dirty="0"/>
          </a:p>
        </p:txBody>
      </p:sp>
      <p:sp>
        <p:nvSpPr>
          <p:cNvPr id="37" name="תיבת טקסט 36">
            <a:extLst>
              <a:ext uri="{FF2B5EF4-FFF2-40B4-BE49-F238E27FC236}">
                <a16:creationId xmlns:a16="http://schemas.microsoft.com/office/drawing/2014/main" id="{7BB053C7-2AA3-6CDD-6892-54CC89A798CA}"/>
              </a:ext>
            </a:extLst>
          </p:cNvPr>
          <p:cNvSpPr txBox="1"/>
          <p:nvPr/>
        </p:nvSpPr>
        <p:spPr>
          <a:xfrm>
            <a:off x="4161669" y="923317"/>
            <a:ext cx="1483013" cy="307777"/>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Rival player draw</a:t>
            </a:r>
            <a:endParaRPr lang="he-IL" sz="1400" dirty="0"/>
          </a:p>
        </p:txBody>
      </p:sp>
      <p:sp>
        <p:nvSpPr>
          <p:cNvPr id="38" name="תיבת טקסט 37">
            <a:extLst>
              <a:ext uri="{FF2B5EF4-FFF2-40B4-BE49-F238E27FC236}">
                <a16:creationId xmlns:a16="http://schemas.microsoft.com/office/drawing/2014/main" id="{9DA68485-532C-14F9-2EE8-FDC5EB70B97B}"/>
              </a:ext>
            </a:extLst>
          </p:cNvPr>
          <p:cNvSpPr txBox="1"/>
          <p:nvPr/>
        </p:nvSpPr>
        <p:spPr>
          <a:xfrm>
            <a:off x="4252675" y="1436027"/>
            <a:ext cx="1411604" cy="307777"/>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Red player draw</a:t>
            </a:r>
            <a:endParaRPr lang="he-IL" sz="1400" dirty="0"/>
          </a:p>
        </p:txBody>
      </p:sp>
      <p:sp>
        <p:nvSpPr>
          <p:cNvPr id="39" name="תיבת טקסט 38">
            <a:extLst>
              <a:ext uri="{FF2B5EF4-FFF2-40B4-BE49-F238E27FC236}">
                <a16:creationId xmlns:a16="http://schemas.microsoft.com/office/drawing/2014/main" id="{188EDFD3-10AF-3DEB-CF23-C030AC4F9FFF}"/>
              </a:ext>
            </a:extLst>
          </p:cNvPr>
          <p:cNvSpPr txBox="1"/>
          <p:nvPr/>
        </p:nvSpPr>
        <p:spPr>
          <a:xfrm>
            <a:off x="4175594" y="1975080"/>
            <a:ext cx="1411604" cy="307777"/>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Ball draw</a:t>
            </a:r>
            <a:endParaRPr lang="he-IL" sz="1400" dirty="0"/>
          </a:p>
        </p:txBody>
      </p:sp>
      <p:sp>
        <p:nvSpPr>
          <p:cNvPr id="41" name="תיבת טקסט 40">
            <a:extLst>
              <a:ext uri="{FF2B5EF4-FFF2-40B4-BE49-F238E27FC236}">
                <a16:creationId xmlns:a16="http://schemas.microsoft.com/office/drawing/2014/main" id="{C69D4DF5-91FE-29AA-E752-4C673C98004D}"/>
              </a:ext>
            </a:extLst>
          </p:cNvPr>
          <p:cNvSpPr txBox="1"/>
          <p:nvPr/>
        </p:nvSpPr>
        <p:spPr>
          <a:xfrm>
            <a:off x="4221550" y="2517397"/>
            <a:ext cx="1411604" cy="307777"/>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Blue player draw</a:t>
            </a:r>
            <a:endParaRPr lang="he-IL" sz="1400" dirty="0"/>
          </a:p>
        </p:txBody>
      </p:sp>
      <p:cxnSp>
        <p:nvCxnSpPr>
          <p:cNvPr id="48" name="מחבר חץ ישר 47">
            <a:extLst>
              <a:ext uri="{FF2B5EF4-FFF2-40B4-BE49-F238E27FC236}">
                <a16:creationId xmlns:a16="http://schemas.microsoft.com/office/drawing/2014/main" id="{73BF5D40-B0A7-3184-EF38-C807F49696AE}"/>
              </a:ext>
            </a:extLst>
          </p:cNvPr>
          <p:cNvCxnSpPr>
            <a:cxnSpLocks/>
            <a:endCxn id="2" idx="1"/>
          </p:cNvCxnSpPr>
          <p:nvPr/>
        </p:nvCxnSpPr>
        <p:spPr>
          <a:xfrm flipV="1">
            <a:off x="1549321" y="1114121"/>
            <a:ext cx="333071" cy="2160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מחבר חץ ישר 50">
            <a:extLst>
              <a:ext uri="{FF2B5EF4-FFF2-40B4-BE49-F238E27FC236}">
                <a16:creationId xmlns:a16="http://schemas.microsoft.com/office/drawing/2014/main" id="{566C5024-1507-5DDF-04E4-B3FF8F547A9A}"/>
              </a:ext>
            </a:extLst>
          </p:cNvPr>
          <p:cNvCxnSpPr>
            <a:cxnSpLocks/>
          </p:cNvCxnSpPr>
          <p:nvPr/>
        </p:nvCxnSpPr>
        <p:spPr>
          <a:xfrm flipV="1">
            <a:off x="1510954" y="704046"/>
            <a:ext cx="307447" cy="52704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מחבר חץ ישר 52">
            <a:extLst>
              <a:ext uri="{FF2B5EF4-FFF2-40B4-BE49-F238E27FC236}">
                <a16:creationId xmlns:a16="http://schemas.microsoft.com/office/drawing/2014/main" id="{34B692A0-A991-6D57-B55D-ADFBEA3469DF}"/>
              </a:ext>
            </a:extLst>
          </p:cNvPr>
          <p:cNvCxnSpPr>
            <a:cxnSpLocks/>
            <a:endCxn id="5" idx="1"/>
          </p:cNvCxnSpPr>
          <p:nvPr/>
        </p:nvCxnSpPr>
        <p:spPr>
          <a:xfrm>
            <a:off x="1530731" y="1614086"/>
            <a:ext cx="351660" cy="1761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מחבר חץ ישר 75">
            <a:extLst>
              <a:ext uri="{FF2B5EF4-FFF2-40B4-BE49-F238E27FC236}">
                <a16:creationId xmlns:a16="http://schemas.microsoft.com/office/drawing/2014/main" id="{DFF72A98-7194-6EF1-377B-C05BB8AE0C68}"/>
              </a:ext>
            </a:extLst>
          </p:cNvPr>
          <p:cNvCxnSpPr>
            <a:cxnSpLocks/>
          </p:cNvCxnSpPr>
          <p:nvPr/>
        </p:nvCxnSpPr>
        <p:spPr>
          <a:xfrm>
            <a:off x="1395813" y="2484619"/>
            <a:ext cx="0" cy="854207"/>
          </a:xfrm>
          <a:prstGeom prst="straightConnector1">
            <a:avLst/>
          </a:prstGeom>
          <a:ln w="57150" cap="sq">
            <a:solidFill>
              <a:schemeClr val="bg1"/>
            </a:solidFill>
            <a:round/>
            <a:tailEnd type="none"/>
          </a:ln>
        </p:spPr>
        <p:style>
          <a:lnRef idx="1">
            <a:schemeClr val="accent1"/>
          </a:lnRef>
          <a:fillRef idx="0">
            <a:schemeClr val="accent1"/>
          </a:fillRef>
          <a:effectRef idx="0">
            <a:schemeClr val="accent1"/>
          </a:effectRef>
          <a:fontRef idx="minor">
            <a:schemeClr val="tx1"/>
          </a:fontRef>
        </p:style>
      </p:cxnSp>
      <p:cxnSp>
        <p:nvCxnSpPr>
          <p:cNvPr id="80" name="מחבר חץ ישר 79">
            <a:extLst>
              <a:ext uri="{FF2B5EF4-FFF2-40B4-BE49-F238E27FC236}">
                <a16:creationId xmlns:a16="http://schemas.microsoft.com/office/drawing/2014/main" id="{891390FB-DE3C-F21E-CBAA-5856242D3E87}"/>
              </a:ext>
            </a:extLst>
          </p:cNvPr>
          <p:cNvCxnSpPr>
            <a:cxnSpLocks/>
          </p:cNvCxnSpPr>
          <p:nvPr/>
        </p:nvCxnSpPr>
        <p:spPr>
          <a:xfrm flipH="1">
            <a:off x="1398274" y="2202937"/>
            <a:ext cx="509" cy="241745"/>
          </a:xfrm>
          <a:prstGeom prst="straightConnector1">
            <a:avLst/>
          </a:prstGeom>
          <a:ln w="57150" cap="sq">
            <a:solidFill>
              <a:schemeClr val="bg1"/>
            </a:solidFill>
            <a:round/>
            <a:tailEnd type="none"/>
          </a:ln>
        </p:spPr>
        <p:style>
          <a:lnRef idx="1">
            <a:schemeClr val="accent1"/>
          </a:lnRef>
          <a:fillRef idx="0">
            <a:schemeClr val="accent1"/>
          </a:fillRef>
          <a:effectRef idx="0">
            <a:schemeClr val="accent1"/>
          </a:effectRef>
          <a:fontRef idx="minor">
            <a:schemeClr val="tx1"/>
          </a:fontRef>
        </p:style>
      </p:cxnSp>
      <p:cxnSp>
        <p:nvCxnSpPr>
          <p:cNvPr id="59" name="מחבר חץ ישר 58">
            <a:extLst>
              <a:ext uri="{FF2B5EF4-FFF2-40B4-BE49-F238E27FC236}">
                <a16:creationId xmlns:a16="http://schemas.microsoft.com/office/drawing/2014/main" id="{A540548B-74EE-90A0-6F6E-34A6414CE782}"/>
              </a:ext>
            </a:extLst>
          </p:cNvPr>
          <p:cNvCxnSpPr>
            <a:cxnSpLocks/>
          </p:cNvCxnSpPr>
          <p:nvPr/>
        </p:nvCxnSpPr>
        <p:spPr>
          <a:xfrm>
            <a:off x="638201" y="2653648"/>
            <a:ext cx="1170369" cy="1214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מחבר חץ ישר 87">
            <a:extLst>
              <a:ext uri="{FF2B5EF4-FFF2-40B4-BE49-F238E27FC236}">
                <a16:creationId xmlns:a16="http://schemas.microsoft.com/office/drawing/2014/main" id="{B8C54E1B-267F-D7B9-3BE1-1FE6D24AC50A}"/>
              </a:ext>
            </a:extLst>
          </p:cNvPr>
          <p:cNvCxnSpPr>
            <a:cxnSpLocks/>
          </p:cNvCxnSpPr>
          <p:nvPr/>
        </p:nvCxnSpPr>
        <p:spPr>
          <a:xfrm>
            <a:off x="5826695" y="1147594"/>
            <a:ext cx="955562" cy="28843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מחבר חץ ישר 89">
            <a:extLst>
              <a:ext uri="{FF2B5EF4-FFF2-40B4-BE49-F238E27FC236}">
                <a16:creationId xmlns:a16="http://schemas.microsoft.com/office/drawing/2014/main" id="{C1B3FF6E-3622-DDD7-F74F-A381A6AF241B}"/>
              </a:ext>
            </a:extLst>
          </p:cNvPr>
          <p:cNvCxnSpPr>
            <a:cxnSpLocks/>
          </p:cNvCxnSpPr>
          <p:nvPr/>
        </p:nvCxnSpPr>
        <p:spPr>
          <a:xfrm>
            <a:off x="5826004" y="1651392"/>
            <a:ext cx="972464" cy="2805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מחבר חץ ישר 103">
            <a:extLst>
              <a:ext uri="{FF2B5EF4-FFF2-40B4-BE49-F238E27FC236}">
                <a16:creationId xmlns:a16="http://schemas.microsoft.com/office/drawing/2014/main" id="{D80C6FFC-E546-0323-E0A0-2A8656681B9D}"/>
              </a:ext>
            </a:extLst>
          </p:cNvPr>
          <p:cNvCxnSpPr>
            <a:cxnSpLocks/>
          </p:cNvCxnSpPr>
          <p:nvPr/>
        </p:nvCxnSpPr>
        <p:spPr>
          <a:xfrm>
            <a:off x="5797785" y="2137249"/>
            <a:ext cx="972464" cy="362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מחבר חץ ישר 104">
            <a:extLst>
              <a:ext uri="{FF2B5EF4-FFF2-40B4-BE49-F238E27FC236}">
                <a16:creationId xmlns:a16="http://schemas.microsoft.com/office/drawing/2014/main" id="{DB7786A0-1742-D7A0-6FB3-A1B18540F4F5}"/>
              </a:ext>
            </a:extLst>
          </p:cNvPr>
          <p:cNvCxnSpPr>
            <a:cxnSpLocks/>
          </p:cNvCxnSpPr>
          <p:nvPr/>
        </p:nvCxnSpPr>
        <p:spPr>
          <a:xfrm flipV="1">
            <a:off x="5826004" y="2666477"/>
            <a:ext cx="961033" cy="480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מחבר חץ ישר 106">
            <a:extLst>
              <a:ext uri="{FF2B5EF4-FFF2-40B4-BE49-F238E27FC236}">
                <a16:creationId xmlns:a16="http://schemas.microsoft.com/office/drawing/2014/main" id="{CC0AFE26-9AF8-439A-C95F-7AEFED177674}"/>
              </a:ext>
            </a:extLst>
          </p:cNvPr>
          <p:cNvCxnSpPr>
            <a:cxnSpLocks/>
          </p:cNvCxnSpPr>
          <p:nvPr/>
        </p:nvCxnSpPr>
        <p:spPr>
          <a:xfrm>
            <a:off x="2870171" y="1747027"/>
            <a:ext cx="7472" cy="265559"/>
          </a:xfrm>
          <a:prstGeom prst="straightConnector1">
            <a:avLst/>
          </a:prstGeom>
          <a:ln w="476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מחבר חץ ישר 110">
            <a:extLst>
              <a:ext uri="{FF2B5EF4-FFF2-40B4-BE49-F238E27FC236}">
                <a16:creationId xmlns:a16="http://schemas.microsoft.com/office/drawing/2014/main" id="{A8D6350F-CD64-46C3-0BC4-EA439AC4DD22}"/>
              </a:ext>
            </a:extLst>
          </p:cNvPr>
          <p:cNvCxnSpPr>
            <a:cxnSpLocks/>
          </p:cNvCxnSpPr>
          <p:nvPr/>
        </p:nvCxnSpPr>
        <p:spPr>
          <a:xfrm flipV="1">
            <a:off x="2870171" y="2267774"/>
            <a:ext cx="0" cy="279696"/>
          </a:xfrm>
          <a:prstGeom prst="straightConnector1">
            <a:avLst/>
          </a:prstGeom>
          <a:ln w="476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מחבר חץ ישר 113">
            <a:extLst>
              <a:ext uri="{FF2B5EF4-FFF2-40B4-BE49-F238E27FC236}">
                <a16:creationId xmlns:a16="http://schemas.microsoft.com/office/drawing/2014/main" id="{4FAF0757-63E1-A33F-B1AE-01BEE2D6B2EC}"/>
              </a:ext>
            </a:extLst>
          </p:cNvPr>
          <p:cNvCxnSpPr>
            <a:cxnSpLocks/>
            <a:stCxn id="25" idx="3"/>
            <a:endCxn id="44" idx="1"/>
          </p:cNvCxnSpPr>
          <p:nvPr/>
        </p:nvCxnSpPr>
        <p:spPr>
          <a:xfrm>
            <a:off x="3846786" y="580653"/>
            <a:ext cx="229321" cy="6106"/>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9" name="מחבר חץ ישר 118">
            <a:extLst>
              <a:ext uri="{FF2B5EF4-FFF2-40B4-BE49-F238E27FC236}">
                <a16:creationId xmlns:a16="http://schemas.microsoft.com/office/drawing/2014/main" id="{523154FA-AEC3-8929-04A2-1BF53B70CCBA}"/>
              </a:ext>
            </a:extLst>
          </p:cNvPr>
          <p:cNvCxnSpPr>
            <a:cxnSpLocks/>
          </p:cNvCxnSpPr>
          <p:nvPr/>
        </p:nvCxnSpPr>
        <p:spPr>
          <a:xfrm>
            <a:off x="3839098" y="1111357"/>
            <a:ext cx="229321" cy="6106"/>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0" name="מחבר חץ ישר 119">
            <a:extLst>
              <a:ext uri="{FF2B5EF4-FFF2-40B4-BE49-F238E27FC236}">
                <a16:creationId xmlns:a16="http://schemas.microsoft.com/office/drawing/2014/main" id="{5D5D657D-8411-7239-1459-58D56ABD7BD8}"/>
              </a:ext>
            </a:extLst>
          </p:cNvPr>
          <p:cNvCxnSpPr>
            <a:cxnSpLocks/>
          </p:cNvCxnSpPr>
          <p:nvPr/>
        </p:nvCxnSpPr>
        <p:spPr>
          <a:xfrm>
            <a:off x="3831957" y="1635955"/>
            <a:ext cx="229321" cy="6106"/>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6" name="מחבר חץ ישר 125">
            <a:extLst>
              <a:ext uri="{FF2B5EF4-FFF2-40B4-BE49-F238E27FC236}">
                <a16:creationId xmlns:a16="http://schemas.microsoft.com/office/drawing/2014/main" id="{2BEF65B0-271E-6712-5A83-609ED3C5A55B}"/>
              </a:ext>
            </a:extLst>
          </p:cNvPr>
          <p:cNvCxnSpPr>
            <a:cxnSpLocks/>
          </p:cNvCxnSpPr>
          <p:nvPr/>
        </p:nvCxnSpPr>
        <p:spPr>
          <a:xfrm>
            <a:off x="3834994" y="2118707"/>
            <a:ext cx="229321" cy="6106"/>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8" name="מחבר חץ ישר 127">
            <a:extLst>
              <a:ext uri="{FF2B5EF4-FFF2-40B4-BE49-F238E27FC236}">
                <a16:creationId xmlns:a16="http://schemas.microsoft.com/office/drawing/2014/main" id="{F3399BB6-D50B-9800-331B-228BC69FF993}"/>
              </a:ext>
            </a:extLst>
          </p:cNvPr>
          <p:cNvCxnSpPr>
            <a:cxnSpLocks/>
          </p:cNvCxnSpPr>
          <p:nvPr/>
        </p:nvCxnSpPr>
        <p:spPr>
          <a:xfrm>
            <a:off x="3812280" y="2671285"/>
            <a:ext cx="229321" cy="6106"/>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130" name="תיבת טקסט 129">
            <a:extLst>
              <a:ext uri="{FF2B5EF4-FFF2-40B4-BE49-F238E27FC236}">
                <a16:creationId xmlns:a16="http://schemas.microsoft.com/office/drawing/2014/main" id="{B454159D-E74E-1C59-E572-318DEA00F982}"/>
              </a:ext>
            </a:extLst>
          </p:cNvPr>
          <p:cNvSpPr txBox="1"/>
          <p:nvPr/>
        </p:nvSpPr>
        <p:spPr>
          <a:xfrm>
            <a:off x="3583876" y="4932481"/>
            <a:ext cx="1055970" cy="30777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Timer logic</a:t>
            </a:r>
            <a:endParaRPr lang="he-IL" sz="1400" dirty="0"/>
          </a:p>
        </p:txBody>
      </p:sp>
      <p:sp>
        <p:nvSpPr>
          <p:cNvPr id="131" name="תיבת טקסט 130">
            <a:extLst>
              <a:ext uri="{FF2B5EF4-FFF2-40B4-BE49-F238E27FC236}">
                <a16:creationId xmlns:a16="http://schemas.microsoft.com/office/drawing/2014/main" id="{6E0B0491-D393-DDB9-F9D3-84896AB0EE0F}"/>
              </a:ext>
            </a:extLst>
          </p:cNvPr>
          <p:cNvSpPr txBox="1"/>
          <p:nvPr/>
        </p:nvSpPr>
        <p:spPr>
          <a:xfrm>
            <a:off x="3473007" y="3064054"/>
            <a:ext cx="1055970" cy="523220"/>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background draw</a:t>
            </a:r>
            <a:endParaRPr lang="he-IL" sz="1400" dirty="0"/>
          </a:p>
        </p:txBody>
      </p:sp>
      <p:sp>
        <p:nvSpPr>
          <p:cNvPr id="133" name="תיבת טקסט 132">
            <a:extLst>
              <a:ext uri="{FF2B5EF4-FFF2-40B4-BE49-F238E27FC236}">
                <a16:creationId xmlns:a16="http://schemas.microsoft.com/office/drawing/2014/main" id="{81AC1D40-D36A-7B3F-7377-E28774565259}"/>
              </a:ext>
            </a:extLst>
          </p:cNvPr>
          <p:cNvSpPr txBox="1"/>
          <p:nvPr/>
        </p:nvSpPr>
        <p:spPr>
          <a:xfrm>
            <a:off x="4936867" y="3383982"/>
            <a:ext cx="1623516" cy="307777"/>
          </a:xfrm>
          <a:prstGeom prst="rect">
            <a:avLst/>
          </a:prstGeom>
          <a:solidFill>
            <a:srgbClr val="990099"/>
          </a:solid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mute/unmute draw</a:t>
            </a:r>
            <a:endParaRPr lang="he-IL" sz="1400" dirty="0"/>
          </a:p>
        </p:txBody>
      </p:sp>
      <p:sp>
        <p:nvSpPr>
          <p:cNvPr id="135" name="תיבת טקסט 134">
            <a:extLst>
              <a:ext uri="{FF2B5EF4-FFF2-40B4-BE49-F238E27FC236}">
                <a16:creationId xmlns:a16="http://schemas.microsoft.com/office/drawing/2014/main" id="{CAE77146-3A23-B205-13F2-DA92DBAE52D6}"/>
              </a:ext>
            </a:extLst>
          </p:cNvPr>
          <p:cNvSpPr txBox="1"/>
          <p:nvPr/>
        </p:nvSpPr>
        <p:spPr>
          <a:xfrm>
            <a:off x="4853358" y="3752479"/>
            <a:ext cx="1774494" cy="26161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100" dirty="0"/>
              <a:t>Game status draw</a:t>
            </a:r>
            <a:endParaRPr lang="he-IL" sz="1100" dirty="0"/>
          </a:p>
        </p:txBody>
      </p:sp>
      <p:sp>
        <p:nvSpPr>
          <p:cNvPr id="136" name="תיבת טקסט 135">
            <a:extLst>
              <a:ext uri="{FF2B5EF4-FFF2-40B4-BE49-F238E27FC236}">
                <a16:creationId xmlns:a16="http://schemas.microsoft.com/office/drawing/2014/main" id="{BA4ADE37-B6E6-C0E4-9616-1E45E44BE36C}"/>
              </a:ext>
            </a:extLst>
          </p:cNvPr>
          <p:cNvSpPr txBox="1"/>
          <p:nvPr/>
        </p:nvSpPr>
        <p:spPr>
          <a:xfrm>
            <a:off x="4927352" y="4027640"/>
            <a:ext cx="1630177" cy="276999"/>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200" dirty="0"/>
              <a:t>END_OF_GAME draw</a:t>
            </a:r>
            <a:endParaRPr lang="he-IL" sz="1200" dirty="0"/>
          </a:p>
        </p:txBody>
      </p:sp>
      <p:sp>
        <p:nvSpPr>
          <p:cNvPr id="138" name="מלבן: פינות מעוגלות 30">
            <a:extLst>
              <a:ext uri="{FF2B5EF4-FFF2-40B4-BE49-F238E27FC236}">
                <a16:creationId xmlns:a16="http://schemas.microsoft.com/office/drawing/2014/main" id="{4F88E4D0-35D3-F571-DD9B-C0F70C7B6148}"/>
              </a:ext>
            </a:extLst>
          </p:cNvPr>
          <p:cNvSpPr/>
          <p:nvPr/>
        </p:nvSpPr>
        <p:spPr>
          <a:xfrm>
            <a:off x="4922837" y="4945391"/>
            <a:ext cx="1685737" cy="276172"/>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139" name="מלבן: פינות מעוגלות 24">
            <a:extLst>
              <a:ext uri="{FF2B5EF4-FFF2-40B4-BE49-F238E27FC236}">
                <a16:creationId xmlns:a16="http://schemas.microsoft.com/office/drawing/2014/main" id="{6E87F45A-8EBC-2A90-D1A1-129C1AB003A2}"/>
              </a:ext>
            </a:extLst>
          </p:cNvPr>
          <p:cNvSpPr/>
          <p:nvPr/>
        </p:nvSpPr>
        <p:spPr>
          <a:xfrm>
            <a:off x="3473006" y="4329249"/>
            <a:ext cx="1354077" cy="276172"/>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140" name="תיבת טקסט 139">
            <a:extLst>
              <a:ext uri="{FF2B5EF4-FFF2-40B4-BE49-F238E27FC236}">
                <a16:creationId xmlns:a16="http://schemas.microsoft.com/office/drawing/2014/main" id="{54D12AEA-36F2-31B9-A1CC-0BEF3D17E7CA}"/>
              </a:ext>
            </a:extLst>
          </p:cNvPr>
          <p:cNvSpPr txBox="1"/>
          <p:nvPr/>
        </p:nvSpPr>
        <p:spPr>
          <a:xfrm>
            <a:off x="5223852" y="4932481"/>
            <a:ext cx="1062865" cy="30777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Timer draw</a:t>
            </a:r>
            <a:endParaRPr lang="he-IL" sz="1400" dirty="0"/>
          </a:p>
        </p:txBody>
      </p:sp>
      <p:cxnSp>
        <p:nvCxnSpPr>
          <p:cNvPr id="141" name="מחבר חץ ישר 140">
            <a:extLst>
              <a:ext uri="{FF2B5EF4-FFF2-40B4-BE49-F238E27FC236}">
                <a16:creationId xmlns:a16="http://schemas.microsoft.com/office/drawing/2014/main" id="{C60E70D7-FEEA-8943-B800-3FBC950D3FFE}"/>
              </a:ext>
            </a:extLst>
          </p:cNvPr>
          <p:cNvCxnSpPr>
            <a:cxnSpLocks/>
          </p:cNvCxnSpPr>
          <p:nvPr/>
        </p:nvCxnSpPr>
        <p:spPr>
          <a:xfrm flipV="1">
            <a:off x="4600579" y="5690122"/>
            <a:ext cx="2301744" cy="1739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מחבר חץ ישר 142">
            <a:extLst>
              <a:ext uri="{FF2B5EF4-FFF2-40B4-BE49-F238E27FC236}">
                <a16:creationId xmlns:a16="http://schemas.microsoft.com/office/drawing/2014/main" id="{2C5D7C3F-D511-6DBC-7835-172A009698A8}"/>
              </a:ext>
            </a:extLst>
          </p:cNvPr>
          <p:cNvCxnSpPr>
            <a:cxnSpLocks/>
          </p:cNvCxnSpPr>
          <p:nvPr/>
        </p:nvCxnSpPr>
        <p:spPr>
          <a:xfrm flipV="1">
            <a:off x="4624348" y="5240258"/>
            <a:ext cx="0" cy="482941"/>
          </a:xfrm>
          <a:prstGeom prst="straightConnector1">
            <a:avLst/>
          </a:prstGeom>
          <a:ln w="571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46" name="מחבר חץ ישר 145">
            <a:extLst>
              <a:ext uri="{FF2B5EF4-FFF2-40B4-BE49-F238E27FC236}">
                <a16:creationId xmlns:a16="http://schemas.microsoft.com/office/drawing/2014/main" id="{95650932-B6E8-1AD8-BC5E-E82808BB60E9}"/>
              </a:ext>
            </a:extLst>
          </p:cNvPr>
          <p:cNvCxnSpPr>
            <a:cxnSpLocks/>
          </p:cNvCxnSpPr>
          <p:nvPr/>
        </p:nvCxnSpPr>
        <p:spPr>
          <a:xfrm>
            <a:off x="4826283" y="3112060"/>
            <a:ext cx="1927229" cy="1843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מחבר חץ ישר 147">
            <a:extLst>
              <a:ext uri="{FF2B5EF4-FFF2-40B4-BE49-F238E27FC236}">
                <a16:creationId xmlns:a16="http://schemas.microsoft.com/office/drawing/2014/main" id="{58DDA712-3151-7F02-E2B0-C626221D58C9}"/>
              </a:ext>
            </a:extLst>
          </p:cNvPr>
          <p:cNvCxnSpPr>
            <a:cxnSpLocks/>
          </p:cNvCxnSpPr>
          <p:nvPr/>
        </p:nvCxnSpPr>
        <p:spPr>
          <a:xfrm flipH="1">
            <a:off x="2836541" y="3181454"/>
            <a:ext cx="393128" cy="26084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מחבר חץ ישר 154">
            <a:extLst>
              <a:ext uri="{FF2B5EF4-FFF2-40B4-BE49-F238E27FC236}">
                <a16:creationId xmlns:a16="http://schemas.microsoft.com/office/drawing/2014/main" id="{AC9D14B9-9344-4DD2-0C05-188B8F80550E}"/>
              </a:ext>
            </a:extLst>
          </p:cNvPr>
          <p:cNvCxnSpPr>
            <a:cxnSpLocks/>
          </p:cNvCxnSpPr>
          <p:nvPr/>
        </p:nvCxnSpPr>
        <p:spPr>
          <a:xfrm>
            <a:off x="6568235" y="3543145"/>
            <a:ext cx="268310"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מחבר חץ ישר 158">
            <a:extLst>
              <a:ext uri="{FF2B5EF4-FFF2-40B4-BE49-F238E27FC236}">
                <a16:creationId xmlns:a16="http://schemas.microsoft.com/office/drawing/2014/main" id="{CACA71BF-1967-8913-2A1C-F2DC61702DE8}"/>
              </a:ext>
            </a:extLst>
          </p:cNvPr>
          <p:cNvCxnSpPr>
            <a:cxnSpLocks/>
          </p:cNvCxnSpPr>
          <p:nvPr/>
        </p:nvCxnSpPr>
        <p:spPr>
          <a:xfrm>
            <a:off x="6568235" y="3893531"/>
            <a:ext cx="268310"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מחבר חץ ישר 159">
            <a:extLst>
              <a:ext uri="{FF2B5EF4-FFF2-40B4-BE49-F238E27FC236}">
                <a16:creationId xmlns:a16="http://schemas.microsoft.com/office/drawing/2014/main" id="{CF42F051-95BD-4872-319A-EFAA15CC1C27}"/>
              </a:ext>
            </a:extLst>
          </p:cNvPr>
          <p:cNvCxnSpPr>
            <a:cxnSpLocks/>
          </p:cNvCxnSpPr>
          <p:nvPr/>
        </p:nvCxnSpPr>
        <p:spPr>
          <a:xfrm>
            <a:off x="6568235" y="4166139"/>
            <a:ext cx="268310"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מחבר חץ ישר 160">
            <a:extLst>
              <a:ext uri="{FF2B5EF4-FFF2-40B4-BE49-F238E27FC236}">
                <a16:creationId xmlns:a16="http://schemas.microsoft.com/office/drawing/2014/main" id="{62EA270A-422F-572B-24A8-8E6E28D8F636}"/>
              </a:ext>
            </a:extLst>
          </p:cNvPr>
          <p:cNvCxnSpPr>
            <a:cxnSpLocks/>
          </p:cNvCxnSpPr>
          <p:nvPr/>
        </p:nvCxnSpPr>
        <p:spPr>
          <a:xfrm>
            <a:off x="6579076" y="4461685"/>
            <a:ext cx="268310"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מחבר חץ ישר 161">
            <a:extLst>
              <a:ext uri="{FF2B5EF4-FFF2-40B4-BE49-F238E27FC236}">
                <a16:creationId xmlns:a16="http://schemas.microsoft.com/office/drawing/2014/main" id="{070CA3CD-7F36-C55F-5BC3-C19A6FF9733D}"/>
              </a:ext>
            </a:extLst>
          </p:cNvPr>
          <p:cNvCxnSpPr>
            <a:cxnSpLocks/>
          </p:cNvCxnSpPr>
          <p:nvPr/>
        </p:nvCxnSpPr>
        <p:spPr>
          <a:xfrm>
            <a:off x="6593408" y="4778229"/>
            <a:ext cx="21934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מחבר חץ ישר 163">
            <a:extLst>
              <a:ext uri="{FF2B5EF4-FFF2-40B4-BE49-F238E27FC236}">
                <a16:creationId xmlns:a16="http://schemas.microsoft.com/office/drawing/2014/main" id="{077B8CB9-04B2-A05F-1488-4FDD5CBBAE6B}"/>
              </a:ext>
            </a:extLst>
          </p:cNvPr>
          <p:cNvCxnSpPr>
            <a:cxnSpLocks/>
          </p:cNvCxnSpPr>
          <p:nvPr/>
        </p:nvCxnSpPr>
        <p:spPr>
          <a:xfrm flipV="1">
            <a:off x="6617204" y="4985288"/>
            <a:ext cx="230182" cy="9413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6" name="תיבת טקסט 165">
            <a:extLst>
              <a:ext uri="{FF2B5EF4-FFF2-40B4-BE49-F238E27FC236}">
                <a16:creationId xmlns:a16="http://schemas.microsoft.com/office/drawing/2014/main" id="{2E532B7E-833E-80DB-7C24-231D6F8AD77E}"/>
              </a:ext>
            </a:extLst>
          </p:cNvPr>
          <p:cNvSpPr txBox="1"/>
          <p:nvPr/>
        </p:nvSpPr>
        <p:spPr>
          <a:xfrm>
            <a:off x="4867056" y="4343252"/>
            <a:ext cx="1774494" cy="26161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100" dirty="0"/>
              <a:t>Gamer score draw</a:t>
            </a:r>
            <a:endParaRPr lang="he-IL" sz="1100" dirty="0"/>
          </a:p>
        </p:txBody>
      </p:sp>
      <p:sp>
        <p:nvSpPr>
          <p:cNvPr id="167" name="תיבת טקסט 166">
            <a:extLst>
              <a:ext uri="{FF2B5EF4-FFF2-40B4-BE49-F238E27FC236}">
                <a16:creationId xmlns:a16="http://schemas.microsoft.com/office/drawing/2014/main" id="{3930F85B-1658-955F-6FCD-98CE6F029C1C}"/>
              </a:ext>
            </a:extLst>
          </p:cNvPr>
          <p:cNvSpPr txBox="1"/>
          <p:nvPr/>
        </p:nvSpPr>
        <p:spPr>
          <a:xfrm>
            <a:off x="4867056" y="4629707"/>
            <a:ext cx="1774494" cy="26161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100" dirty="0"/>
              <a:t>Rival score draw</a:t>
            </a:r>
            <a:endParaRPr lang="he-IL" sz="1100" dirty="0"/>
          </a:p>
        </p:txBody>
      </p:sp>
      <p:sp>
        <p:nvSpPr>
          <p:cNvPr id="168" name="מלבן: פינות מעוגלות 30">
            <a:extLst>
              <a:ext uri="{FF2B5EF4-FFF2-40B4-BE49-F238E27FC236}">
                <a16:creationId xmlns:a16="http://schemas.microsoft.com/office/drawing/2014/main" id="{22B71C35-387B-EA3F-639C-5BA2CD28C51B}"/>
              </a:ext>
            </a:extLst>
          </p:cNvPr>
          <p:cNvSpPr/>
          <p:nvPr/>
        </p:nvSpPr>
        <p:spPr>
          <a:xfrm>
            <a:off x="6943413" y="5294404"/>
            <a:ext cx="1685737" cy="276172"/>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dirty="0"/>
          </a:p>
        </p:txBody>
      </p:sp>
      <p:sp>
        <p:nvSpPr>
          <p:cNvPr id="169" name="תיבת טקסט 168">
            <a:extLst>
              <a:ext uri="{FF2B5EF4-FFF2-40B4-BE49-F238E27FC236}">
                <a16:creationId xmlns:a16="http://schemas.microsoft.com/office/drawing/2014/main" id="{C31BAE4E-FA31-EAB5-C957-9AC183473C5E}"/>
              </a:ext>
            </a:extLst>
          </p:cNvPr>
          <p:cNvSpPr txBox="1"/>
          <p:nvPr/>
        </p:nvSpPr>
        <p:spPr>
          <a:xfrm>
            <a:off x="7248639" y="5266762"/>
            <a:ext cx="1062865" cy="30777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400" dirty="0"/>
              <a:t>Level draw</a:t>
            </a:r>
            <a:endParaRPr lang="he-IL" sz="1400" dirty="0"/>
          </a:p>
        </p:txBody>
      </p:sp>
      <p:cxnSp>
        <p:nvCxnSpPr>
          <p:cNvPr id="172" name="מחבר חץ ישר 171">
            <a:extLst>
              <a:ext uri="{FF2B5EF4-FFF2-40B4-BE49-F238E27FC236}">
                <a16:creationId xmlns:a16="http://schemas.microsoft.com/office/drawing/2014/main" id="{82B3174F-F442-06F7-223D-95AF2675087D}"/>
              </a:ext>
            </a:extLst>
          </p:cNvPr>
          <p:cNvCxnSpPr>
            <a:cxnSpLocks/>
            <a:stCxn id="89" idx="0"/>
          </p:cNvCxnSpPr>
          <p:nvPr/>
        </p:nvCxnSpPr>
        <p:spPr>
          <a:xfrm flipV="1">
            <a:off x="7732187" y="5518237"/>
            <a:ext cx="5157" cy="31396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מחבר חץ ישר 176">
            <a:extLst>
              <a:ext uri="{FF2B5EF4-FFF2-40B4-BE49-F238E27FC236}">
                <a16:creationId xmlns:a16="http://schemas.microsoft.com/office/drawing/2014/main" id="{669E7C79-50DC-A16A-79DD-D54B8490CFDB}"/>
              </a:ext>
            </a:extLst>
          </p:cNvPr>
          <p:cNvCxnSpPr>
            <a:cxnSpLocks/>
          </p:cNvCxnSpPr>
          <p:nvPr/>
        </p:nvCxnSpPr>
        <p:spPr>
          <a:xfrm flipV="1">
            <a:off x="7732187" y="5032354"/>
            <a:ext cx="0" cy="25975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0" name="מלבן: פינות מעוגלות 24">
            <a:extLst>
              <a:ext uri="{FF2B5EF4-FFF2-40B4-BE49-F238E27FC236}">
                <a16:creationId xmlns:a16="http://schemas.microsoft.com/office/drawing/2014/main" id="{7BC251FF-B13B-E3EE-C2F7-BF691BE005EC}"/>
              </a:ext>
            </a:extLst>
          </p:cNvPr>
          <p:cNvSpPr/>
          <p:nvPr/>
        </p:nvSpPr>
        <p:spPr>
          <a:xfrm>
            <a:off x="3478157" y="4635291"/>
            <a:ext cx="1348096" cy="276172"/>
          </a:xfrm>
          <a:prstGeom prst="roundRect">
            <a:avLst/>
          </a:prstGeom>
          <a:solidFill>
            <a:srgbClr val="99009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182" name="תיבת טקסט 181">
            <a:extLst>
              <a:ext uri="{FF2B5EF4-FFF2-40B4-BE49-F238E27FC236}">
                <a16:creationId xmlns:a16="http://schemas.microsoft.com/office/drawing/2014/main" id="{8F6FDF14-207B-BFAB-520B-57185DEF013B}"/>
              </a:ext>
            </a:extLst>
          </p:cNvPr>
          <p:cNvSpPr txBox="1"/>
          <p:nvPr/>
        </p:nvSpPr>
        <p:spPr>
          <a:xfrm>
            <a:off x="3211962" y="4325657"/>
            <a:ext cx="1774494" cy="26161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100" dirty="0"/>
              <a:t>Gamer score logic</a:t>
            </a:r>
            <a:endParaRPr lang="he-IL" sz="1100" dirty="0"/>
          </a:p>
        </p:txBody>
      </p:sp>
      <p:sp>
        <p:nvSpPr>
          <p:cNvPr id="184" name="תיבת טקסט 183">
            <a:extLst>
              <a:ext uri="{FF2B5EF4-FFF2-40B4-BE49-F238E27FC236}">
                <a16:creationId xmlns:a16="http://schemas.microsoft.com/office/drawing/2014/main" id="{346EC3A4-6960-C0DE-7CFB-A207B7445FF0}"/>
              </a:ext>
            </a:extLst>
          </p:cNvPr>
          <p:cNvSpPr txBox="1"/>
          <p:nvPr/>
        </p:nvSpPr>
        <p:spPr>
          <a:xfrm>
            <a:off x="3369805" y="4626630"/>
            <a:ext cx="1592717" cy="26161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1">
            <a:spAutoFit/>
          </a:bodyPr>
          <a:lstStyle/>
          <a:p>
            <a:pPr algn="ctr" rtl="1"/>
            <a:r>
              <a:rPr lang="en-US" sz="1100" dirty="0"/>
              <a:t>Rival score logic</a:t>
            </a:r>
            <a:endParaRPr lang="he-IL" sz="1100" dirty="0"/>
          </a:p>
        </p:txBody>
      </p:sp>
      <p:cxnSp>
        <p:nvCxnSpPr>
          <p:cNvPr id="185" name="מחבר חץ ישר 184">
            <a:extLst>
              <a:ext uri="{FF2B5EF4-FFF2-40B4-BE49-F238E27FC236}">
                <a16:creationId xmlns:a16="http://schemas.microsoft.com/office/drawing/2014/main" id="{64E24734-3781-791F-EFC1-5C121029A99F}"/>
              </a:ext>
            </a:extLst>
          </p:cNvPr>
          <p:cNvCxnSpPr>
            <a:cxnSpLocks/>
          </p:cNvCxnSpPr>
          <p:nvPr/>
        </p:nvCxnSpPr>
        <p:spPr>
          <a:xfrm>
            <a:off x="2893968" y="4130113"/>
            <a:ext cx="184897" cy="0"/>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0" name="מחבר חץ ישר 189">
            <a:extLst>
              <a:ext uri="{FF2B5EF4-FFF2-40B4-BE49-F238E27FC236}">
                <a16:creationId xmlns:a16="http://schemas.microsoft.com/office/drawing/2014/main" id="{BA0E1E8B-5684-D251-14A7-2580F10D6335}"/>
              </a:ext>
            </a:extLst>
          </p:cNvPr>
          <p:cNvCxnSpPr>
            <a:cxnSpLocks/>
          </p:cNvCxnSpPr>
          <p:nvPr/>
        </p:nvCxnSpPr>
        <p:spPr>
          <a:xfrm>
            <a:off x="3043298" y="4427416"/>
            <a:ext cx="439901" cy="0"/>
          </a:xfrm>
          <a:prstGeom prst="straightConnector1">
            <a:avLst/>
          </a:prstGeom>
          <a:ln w="476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מחבר חץ ישר 190">
            <a:extLst>
              <a:ext uri="{FF2B5EF4-FFF2-40B4-BE49-F238E27FC236}">
                <a16:creationId xmlns:a16="http://schemas.microsoft.com/office/drawing/2014/main" id="{A66E996A-0C64-9C00-E6E3-F8986ABFAAD6}"/>
              </a:ext>
            </a:extLst>
          </p:cNvPr>
          <p:cNvCxnSpPr>
            <a:cxnSpLocks/>
          </p:cNvCxnSpPr>
          <p:nvPr/>
        </p:nvCxnSpPr>
        <p:spPr>
          <a:xfrm>
            <a:off x="3055081" y="4757435"/>
            <a:ext cx="397378" cy="0"/>
          </a:xfrm>
          <a:prstGeom prst="straightConnector1">
            <a:avLst/>
          </a:prstGeom>
          <a:ln w="476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מחבר חץ ישר 193">
            <a:extLst>
              <a:ext uri="{FF2B5EF4-FFF2-40B4-BE49-F238E27FC236}">
                <a16:creationId xmlns:a16="http://schemas.microsoft.com/office/drawing/2014/main" id="{53113A0E-5043-412D-F2F0-15CE3F8C3C15}"/>
              </a:ext>
            </a:extLst>
          </p:cNvPr>
          <p:cNvCxnSpPr>
            <a:cxnSpLocks/>
          </p:cNvCxnSpPr>
          <p:nvPr/>
        </p:nvCxnSpPr>
        <p:spPr>
          <a:xfrm>
            <a:off x="2893968" y="4494534"/>
            <a:ext cx="212303" cy="0"/>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5" name="מחבר חץ ישר 194">
            <a:extLst>
              <a:ext uri="{FF2B5EF4-FFF2-40B4-BE49-F238E27FC236}">
                <a16:creationId xmlns:a16="http://schemas.microsoft.com/office/drawing/2014/main" id="{6A56C9FA-6938-E4CC-183F-1AC28BA042EB}"/>
              </a:ext>
            </a:extLst>
          </p:cNvPr>
          <p:cNvCxnSpPr>
            <a:cxnSpLocks/>
          </p:cNvCxnSpPr>
          <p:nvPr/>
        </p:nvCxnSpPr>
        <p:spPr>
          <a:xfrm>
            <a:off x="3055081" y="4120244"/>
            <a:ext cx="5939" cy="332028"/>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7" name="מחבר חץ ישר 206">
            <a:extLst>
              <a:ext uri="{FF2B5EF4-FFF2-40B4-BE49-F238E27FC236}">
                <a16:creationId xmlns:a16="http://schemas.microsoft.com/office/drawing/2014/main" id="{6D911C78-ACE6-169B-AB1E-4A919F00B1FF}"/>
              </a:ext>
            </a:extLst>
          </p:cNvPr>
          <p:cNvCxnSpPr>
            <a:cxnSpLocks/>
          </p:cNvCxnSpPr>
          <p:nvPr/>
        </p:nvCxnSpPr>
        <p:spPr>
          <a:xfrm flipH="1">
            <a:off x="3078865" y="4472981"/>
            <a:ext cx="3362" cy="300396"/>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3" name="מחבר חץ ישר 212">
            <a:extLst>
              <a:ext uri="{FF2B5EF4-FFF2-40B4-BE49-F238E27FC236}">
                <a16:creationId xmlns:a16="http://schemas.microsoft.com/office/drawing/2014/main" id="{BABCE356-16A9-A846-1851-495E47136150}"/>
              </a:ext>
            </a:extLst>
          </p:cNvPr>
          <p:cNvCxnSpPr>
            <a:cxnSpLocks/>
          </p:cNvCxnSpPr>
          <p:nvPr/>
        </p:nvCxnSpPr>
        <p:spPr>
          <a:xfrm>
            <a:off x="4834009" y="4472981"/>
            <a:ext cx="94773" cy="0"/>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6" name="מחבר חץ ישר 215">
            <a:extLst>
              <a:ext uri="{FF2B5EF4-FFF2-40B4-BE49-F238E27FC236}">
                <a16:creationId xmlns:a16="http://schemas.microsoft.com/office/drawing/2014/main" id="{1F90C0B6-3A62-4897-6AF4-7E41CFD46E6E}"/>
              </a:ext>
            </a:extLst>
          </p:cNvPr>
          <p:cNvCxnSpPr>
            <a:cxnSpLocks/>
          </p:cNvCxnSpPr>
          <p:nvPr/>
        </p:nvCxnSpPr>
        <p:spPr>
          <a:xfrm>
            <a:off x="4826253" y="4773377"/>
            <a:ext cx="82411" cy="0"/>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1" name="מחבר חץ ישר 220">
            <a:extLst>
              <a:ext uri="{FF2B5EF4-FFF2-40B4-BE49-F238E27FC236}">
                <a16:creationId xmlns:a16="http://schemas.microsoft.com/office/drawing/2014/main" id="{DEBB3DCF-D563-2974-45F9-F20D10C621FA}"/>
              </a:ext>
            </a:extLst>
          </p:cNvPr>
          <p:cNvCxnSpPr>
            <a:cxnSpLocks/>
            <a:stCxn id="28" idx="3"/>
            <a:endCxn id="138" idx="1"/>
          </p:cNvCxnSpPr>
          <p:nvPr/>
        </p:nvCxnSpPr>
        <p:spPr>
          <a:xfrm>
            <a:off x="4827084" y="5079420"/>
            <a:ext cx="95753" cy="4057"/>
          </a:xfrm>
          <a:prstGeom prst="straightConnector1">
            <a:avLst/>
          </a:prstGeom>
          <a:ln w="4762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6" name="מחבר חץ ישר 225">
            <a:extLst>
              <a:ext uri="{FF2B5EF4-FFF2-40B4-BE49-F238E27FC236}">
                <a16:creationId xmlns:a16="http://schemas.microsoft.com/office/drawing/2014/main" id="{AA5791CC-8E9F-1372-5116-11EC57B2A29A}"/>
              </a:ext>
            </a:extLst>
          </p:cNvPr>
          <p:cNvCxnSpPr>
            <a:cxnSpLocks/>
          </p:cNvCxnSpPr>
          <p:nvPr/>
        </p:nvCxnSpPr>
        <p:spPr>
          <a:xfrm>
            <a:off x="3621688" y="5256689"/>
            <a:ext cx="0" cy="437758"/>
          </a:xfrm>
          <a:prstGeom prst="straightConnector1">
            <a:avLst/>
          </a:prstGeom>
          <a:ln w="57150">
            <a:solidFill>
              <a:srgbClr val="F0780A"/>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מחבר חץ ישר 228">
            <a:extLst>
              <a:ext uri="{FF2B5EF4-FFF2-40B4-BE49-F238E27FC236}">
                <a16:creationId xmlns:a16="http://schemas.microsoft.com/office/drawing/2014/main" id="{44E3501E-1BA5-DAC3-69EE-E8DB71422E79}"/>
              </a:ext>
            </a:extLst>
          </p:cNvPr>
          <p:cNvCxnSpPr>
            <a:cxnSpLocks/>
          </p:cNvCxnSpPr>
          <p:nvPr/>
        </p:nvCxnSpPr>
        <p:spPr>
          <a:xfrm>
            <a:off x="3207151" y="4837210"/>
            <a:ext cx="14055" cy="858934"/>
          </a:xfrm>
          <a:prstGeom prst="straightConnector1">
            <a:avLst/>
          </a:prstGeom>
          <a:ln w="57150">
            <a:solidFill>
              <a:srgbClr val="F0780A"/>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מחבר חץ ישר 229">
            <a:extLst>
              <a:ext uri="{FF2B5EF4-FFF2-40B4-BE49-F238E27FC236}">
                <a16:creationId xmlns:a16="http://schemas.microsoft.com/office/drawing/2014/main" id="{4B766686-002C-0271-B87F-BF3F261911F2}"/>
              </a:ext>
            </a:extLst>
          </p:cNvPr>
          <p:cNvCxnSpPr>
            <a:cxnSpLocks/>
          </p:cNvCxnSpPr>
          <p:nvPr/>
        </p:nvCxnSpPr>
        <p:spPr>
          <a:xfrm>
            <a:off x="3007516" y="4538234"/>
            <a:ext cx="0" cy="1146534"/>
          </a:xfrm>
          <a:prstGeom prst="straightConnector1">
            <a:avLst/>
          </a:prstGeom>
          <a:ln w="57150">
            <a:solidFill>
              <a:srgbClr val="F0780A"/>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מחבר חץ ישר 230">
            <a:extLst>
              <a:ext uri="{FF2B5EF4-FFF2-40B4-BE49-F238E27FC236}">
                <a16:creationId xmlns:a16="http://schemas.microsoft.com/office/drawing/2014/main" id="{F65E0E4B-5F6D-9641-2B0F-36B1332EA885}"/>
              </a:ext>
            </a:extLst>
          </p:cNvPr>
          <p:cNvCxnSpPr>
            <a:cxnSpLocks/>
          </p:cNvCxnSpPr>
          <p:nvPr/>
        </p:nvCxnSpPr>
        <p:spPr>
          <a:xfrm>
            <a:off x="2665498" y="5069296"/>
            <a:ext cx="0" cy="612123"/>
          </a:xfrm>
          <a:prstGeom prst="straightConnector1">
            <a:avLst/>
          </a:prstGeom>
          <a:ln w="57150">
            <a:solidFill>
              <a:srgbClr val="F0780A"/>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מחבר חץ ישר 235">
            <a:extLst>
              <a:ext uri="{FF2B5EF4-FFF2-40B4-BE49-F238E27FC236}">
                <a16:creationId xmlns:a16="http://schemas.microsoft.com/office/drawing/2014/main" id="{3A4C57B5-0AEB-B49C-C7DA-EDA1E7A631EA}"/>
              </a:ext>
            </a:extLst>
          </p:cNvPr>
          <p:cNvCxnSpPr>
            <a:cxnSpLocks/>
          </p:cNvCxnSpPr>
          <p:nvPr/>
        </p:nvCxnSpPr>
        <p:spPr>
          <a:xfrm flipH="1" flipV="1">
            <a:off x="296979" y="5079420"/>
            <a:ext cx="2388474" cy="8399"/>
          </a:xfrm>
          <a:prstGeom prst="straightConnector1">
            <a:avLst/>
          </a:prstGeom>
          <a:ln w="57150">
            <a:solidFill>
              <a:srgbClr val="F0780A"/>
            </a:solidFill>
            <a:tailEnd type="none"/>
          </a:ln>
        </p:spPr>
        <p:style>
          <a:lnRef idx="1">
            <a:schemeClr val="accent1"/>
          </a:lnRef>
          <a:fillRef idx="0">
            <a:schemeClr val="accent1"/>
          </a:fillRef>
          <a:effectRef idx="0">
            <a:schemeClr val="accent1"/>
          </a:effectRef>
          <a:fontRef idx="minor">
            <a:schemeClr val="tx1"/>
          </a:fontRef>
        </p:style>
      </p:cxnSp>
      <p:cxnSp>
        <p:nvCxnSpPr>
          <p:cNvPr id="240" name="מחבר חץ ישר 239">
            <a:extLst>
              <a:ext uri="{FF2B5EF4-FFF2-40B4-BE49-F238E27FC236}">
                <a16:creationId xmlns:a16="http://schemas.microsoft.com/office/drawing/2014/main" id="{82A0C155-E0B3-9CBB-E660-710A9105A9C6}"/>
              </a:ext>
            </a:extLst>
          </p:cNvPr>
          <p:cNvCxnSpPr>
            <a:cxnSpLocks/>
          </p:cNvCxnSpPr>
          <p:nvPr/>
        </p:nvCxnSpPr>
        <p:spPr>
          <a:xfrm>
            <a:off x="296979" y="2079687"/>
            <a:ext cx="0" cy="3033940"/>
          </a:xfrm>
          <a:prstGeom prst="straightConnector1">
            <a:avLst/>
          </a:prstGeom>
          <a:ln w="57150">
            <a:solidFill>
              <a:srgbClr val="F0780A"/>
            </a:solidFill>
            <a:tailEnd type="none"/>
          </a:ln>
        </p:spPr>
        <p:style>
          <a:lnRef idx="1">
            <a:schemeClr val="accent1"/>
          </a:lnRef>
          <a:fillRef idx="0">
            <a:schemeClr val="accent1"/>
          </a:fillRef>
          <a:effectRef idx="0">
            <a:schemeClr val="accent1"/>
          </a:effectRef>
          <a:fontRef idx="minor">
            <a:schemeClr val="tx1"/>
          </a:fontRef>
        </p:style>
      </p:cxnSp>
      <p:cxnSp>
        <p:nvCxnSpPr>
          <p:cNvPr id="245" name="מחבר חץ ישר 244">
            <a:extLst>
              <a:ext uri="{FF2B5EF4-FFF2-40B4-BE49-F238E27FC236}">
                <a16:creationId xmlns:a16="http://schemas.microsoft.com/office/drawing/2014/main" id="{C653EA46-E050-668C-3B01-2DB062052AF2}"/>
              </a:ext>
            </a:extLst>
          </p:cNvPr>
          <p:cNvCxnSpPr>
            <a:cxnSpLocks/>
          </p:cNvCxnSpPr>
          <p:nvPr/>
        </p:nvCxnSpPr>
        <p:spPr>
          <a:xfrm flipH="1" flipV="1">
            <a:off x="266487" y="2085439"/>
            <a:ext cx="1581398" cy="8130"/>
          </a:xfrm>
          <a:prstGeom prst="straightConnector1">
            <a:avLst/>
          </a:prstGeom>
          <a:ln w="57150">
            <a:solidFill>
              <a:srgbClr val="F0780A"/>
            </a:solidFill>
            <a:tailEnd type="none"/>
          </a:ln>
        </p:spPr>
        <p:style>
          <a:lnRef idx="1">
            <a:schemeClr val="accent1"/>
          </a:lnRef>
          <a:fillRef idx="0">
            <a:schemeClr val="accent1"/>
          </a:fillRef>
          <a:effectRef idx="0">
            <a:schemeClr val="accent1"/>
          </a:effectRef>
          <a:fontRef idx="minor">
            <a:schemeClr val="tx1"/>
          </a:fontRef>
        </p:style>
      </p:cxnSp>
      <p:cxnSp>
        <p:nvCxnSpPr>
          <p:cNvPr id="256" name="מחבר חץ ישר 255">
            <a:extLst>
              <a:ext uri="{FF2B5EF4-FFF2-40B4-BE49-F238E27FC236}">
                <a16:creationId xmlns:a16="http://schemas.microsoft.com/office/drawing/2014/main" id="{5FBF7B42-2286-6431-28A5-DC40FEA2C1D1}"/>
              </a:ext>
            </a:extLst>
          </p:cNvPr>
          <p:cNvCxnSpPr>
            <a:cxnSpLocks/>
          </p:cNvCxnSpPr>
          <p:nvPr/>
        </p:nvCxnSpPr>
        <p:spPr>
          <a:xfrm flipH="1" flipV="1">
            <a:off x="642597" y="1925326"/>
            <a:ext cx="0" cy="749012"/>
          </a:xfrm>
          <a:prstGeom prst="straightConnector1">
            <a:avLst/>
          </a:prstGeom>
          <a:ln w="444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59" name="מחבר חץ ישר 258">
            <a:extLst>
              <a:ext uri="{FF2B5EF4-FFF2-40B4-BE49-F238E27FC236}">
                <a16:creationId xmlns:a16="http://schemas.microsoft.com/office/drawing/2014/main" id="{D80FA2E8-7661-3C25-FE97-159B5611636E}"/>
              </a:ext>
            </a:extLst>
          </p:cNvPr>
          <p:cNvCxnSpPr>
            <a:cxnSpLocks/>
          </p:cNvCxnSpPr>
          <p:nvPr/>
        </p:nvCxnSpPr>
        <p:spPr>
          <a:xfrm flipH="1">
            <a:off x="3178175" y="4849384"/>
            <a:ext cx="294831" cy="0"/>
          </a:xfrm>
          <a:prstGeom prst="straightConnector1">
            <a:avLst/>
          </a:prstGeom>
          <a:ln w="57150">
            <a:solidFill>
              <a:srgbClr val="F0780A"/>
            </a:solidFill>
            <a:tailEnd type="none"/>
          </a:ln>
        </p:spPr>
        <p:style>
          <a:lnRef idx="1">
            <a:schemeClr val="accent1"/>
          </a:lnRef>
          <a:fillRef idx="0">
            <a:schemeClr val="accent1"/>
          </a:fillRef>
          <a:effectRef idx="0">
            <a:schemeClr val="accent1"/>
          </a:effectRef>
          <a:fontRef idx="minor">
            <a:schemeClr val="tx1"/>
          </a:fontRef>
        </p:style>
      </p:cxnSp>
      <p:cxnSp>
        <p:nvCxnSpPr>
          <p:cNvPr id="266" name="מחבר חץ ישר 265">
            <a:extLst>
              <a:ext uri="{FF2B5EF4-FFF2-40B4-BE49-F238E27FC236}">
                <a16:creationId xmlns:a16="http://schemas.microsoft.com/office/drawing/2014/main" id="{4E78F740-D92A-430E-7F24-8B9CE5623021}"/>
              </a:ext>
            </a:extLst>
          </p:cNvPr>
          <p:cNvCxnSpPr>
            <a:cxnSpLocks/>
          </p:cNvCxnSpPr>
          <p:nvPr/>
        </p:nvCxnSpPr>
        <p:spPr>
          <a:xfrm flipH="1">
            <a:off x="3106271" y="4538234"/>
            <a:ext cx="366735" cy="0"/>
          </a:xfrm>
          <a:prstGeom prst="straightConnector1">
            <a:avLst/>
          </a:prstGeom>
          <a:ln w="57150">
            <a:solidFill>
              <a:srgbClr val="F0780A"/>
            </a:solidFill>
            <a:tailEnd type="none"/>
          </a:ln>
        </p:spPr>
        <p:style>
          <a:lnRef idx="1">
            <a:schemeClr val="accent1"/>
          </a:lnRef>
          <a:fillRef idx="0">
            <a:schemeClr val="accent1"/>
          </a:fillRef>
          <a:effectRef idx="0">
            <a:schemeClr val="accent1"/>
          </a:effectRef>
          <a:fontRef idx="minor">
            <a:schemeClr val="tx1"/>
          </a:fontRef>
        </p:style>
      </p:cxnSp>
      <p:cxnSp>
        <p:nvCxnSpPr>
          <p:cNvPr id="269" name="מחבר חץ ישר 268">
            <a:extLst>
              <a:ext uri="{FF2B5EF4-FFF2-40B4-BE49-F238E27FC236}">
                <a16:creationId xmlns:a16="http://schemas.microsoft.com/office/drawing/2014/main" id="{29BD7218-EC09-CBA9-0182-A86CD3BFF29D}"/>
              </a:ext>
            </a:extLst>
          </p:cNvPr>
          <p:cNvCxnSpPr>
            <a:cxnSpLocks/>
          </p:cNvCxnSpPr>
          <p:nvPr/>
        </p:nvCxnSpPr>
        <p:spPr>
          <a:xfrm flipH="1">
            <a:off x="2976891" y="4544584"/>
            <a:ext cx="83794" cy="0"/>
          </a:xfrm>
          <a:prstGeom prst="straightConnector1">
            <a:avLst/>
          </a:prstGeom>
          <a:ln w="57150">
            <a:solidFill>
              <a:srgbClr val="F0780A"/>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68339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6136</TotalTime>
  <Words>1465</Words>
  <Application>Microsoft Macintosh PowerPoint</Application>
  <PresentationFormat>מסך רחב</PresentationFormat>
  <Paragraphs>252</Paragraphs>
  <Slides>24</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24</vt:i4>
      </vt:variant>
    </vt:vector>
  </HeadingPairs>
  <TitlesOfParts>
    <vt:vector size="30" baseType="lpstr">
      <vt:lpstr>Apple Color Emoji</vt:lpstr>
      <vt:lpstr>Arial</vt:lpstr>
      <vt:lpstr>Calibri</vt:lpstr>
      <vt:lpstr>Calibri Light</vt:lpstr>
      <vt:lpstr>Wingdings</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aviv damoni</dc:creator>
  <cp:lastModifiedBy>שירז חיל</cp:lastModifiedBy>
  <cp:revision>55</cp:revision>
  <dcterms:created xsi:type="dcterms:W3CDTF">2022-09-09T13:12:27Z</dcterms:created>
  <dcterms:modified xsi:type="dcterms:W3CDTF">2023-01-07T15:43:25Z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2830049</vt:lpwstr>
  </property>
  <property fmtid="{D5CDD505-2E9C-101B-9397-08002B2CF9AE}" name="NXPowerLiteSettings" pid="3">
    <vt:lpwstr>F7000400038000</vt:lpwstr>
  </property>
  <property fmtid="{D5CDD505-2E9C-101B-9397-08002B2CF9AE}" name="NXPowerLiteVersion" pid="4">
    <vt:lpwstr>S10.2.0</vt:lpwstr>
  </property>
</Properties>
</file>