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344" r:id="rId5"/>
    <p:sldId id="301" r:id="rId6"/>
    <p:sldId id="304" r:id="rId7"/>
    <p:sldId id="305" r:id="rId8"/>
    <p:sldId id="339" r:id="rId9"/>
    <p:sldId id="306" r:id="rId10"/>
    <p:sldId id="345" r:id="rId11"/>
    <p:sldId id="346" r:id="rId12"/>
    <p:sldId id="340" r:id="rId13"/>
    <p:sldId id="347" r:id="rId14"/>
    <p:sldId id="348" r:id="rId15"/>
    <p:sldId id="351" r:id="rId16"/>
    <p:sldId id="356" r:id="rId17"/>
    <p:sldId id="352" r:id="rId18"/>
    <p:sldId id="341" r:id="rId19"/>
    <p:sldId id="353" r:id="rId20"/>
    <p:sldId id="354" r:id="rId21"/>
    <p:sldId id="355" r:id="rId22"/>
    <p:sldId id="342" r:id="rId23"/>
    <p:sldId id="337" r:id="rId24"/>
    <p:sldId id="338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raz Kadosh" initials="EK" lastIdx="2" clrIdx="0">
    <p:extLst>
      <p:ext uri="{19B8F6BF-5375-455C-9EA6-DF929625EA0E}">
        <p15:presenceInfo xmlns:p15="http://schemas.microsoft.com/office/powerpoint/2012/main" userId="S-1-5-21-172134032-3314644281-259419841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79848" custLinFactNeighborX="10000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 custLinFactX="-79328" custLinFactNeighborX="-100000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160000" custLinFactNeighborX="200000" custLinFactNeighborY="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238278" custLinFactNeighborX="300000" custLinFactNeighborY="196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X="-80000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318518" custLinFactNeighborX="400000" custLinFactNeighborY="976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X="-80000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X="-81419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2727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8265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2183957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69495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19041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4579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6515683" y="2110007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01221" y="2110007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8706430" y="2100452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91968" y="2100452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6523039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08577" y="2090974"/>
        <a:ext cx="1456614" cy="97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942EB1-7330-4531-A2B8-A42094515240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6F496C-8E16-4DCF-A07D-4297BE9935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7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496C-8E16-4DCF-A07D-4297BE993581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424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496C-8E16-4DCF-A07D-4297BE993581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5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A0CEDC-46C4-42BF-993D-DDD60FCD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4CE116-8510-404D-8055-21363892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B2EF57-493B-4445-BD64-80EF5FE0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4C8D4B-0F3B-4744-8DC6-D94BA004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5784CD-7139-4328-AB00-B1CE92C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3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855DC3-F648-47B5-AB6E-401BF1B2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1962F7-7BD3-48C3-B284-70223E3D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5BC866-764C-47CD-ADA4-0A7653D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491022-DF5D-4E6B-A81D-21CC1B96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C35C80-F52C-4314-B0EB-530D58B1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47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5CD0C6B-8B8A-4E1F-AD83-CD0FD9926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6EE6AD-B26D-45DA-9BB1-53765DAD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5814D-B0D5-47AE-B782-31481E2D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A45830-EF8E-4A5A-90D6-372D57B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6892BA-A522-4745-9678-81B64A45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1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320748-54E6-43FF-AFA8-57F39983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40236-C254-446F-BD56-C2CEBE85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3AE84-50BB-43C7-870E-7A56E37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7CF2AD-F8D2-4A11-9791-24422048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BECE34-2D2C-4EFA-A099-DDBF885B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9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1BB7C4-357D-4779-98EC-D4765D8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50C95E-3035-4306-8CEF-CECCFAD8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1DD3C8-7F82-4F41-99FD-0C5235A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113041-4268-4698-86FA-6E0B3CB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8E4356-8104-4CDB-961F-34C57CD6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4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7EFEA4-BA09-4BA8-99B5-FD42B228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78B896-5409-4D50-A967-019FBBCAD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28EB0F9-E8E7-4EC5-B7C0-BE2BF2B6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31B6EB-45FD-4DE3-96CC-0B20CFE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FC16A4-27BC-4C7B-B770-9C5DA331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474BAA-6052-42F1-97F7-BC7F36D5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7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31BF5-D4B6-4DF3-ABB9-CDB2C77C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560792-F40E-438D-B6F7-F674E222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A838C5-3E69-4FD3-BE60-A0586563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34AF16C-E460-4EB2-A06F-EA2B6D74A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3639A21-A101-4D0E-AFC7-236B0297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6C51FD-DFC7-4329-86F9-BA6E023E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6C2CDD-08FB-43CA-A4A6-6FA354E3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D0740C-2B28-4347-ACB0-124D8F9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2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9BF6D-EEEE-4728-BD52-2005A31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156AB9-1D1B-4C67-B67E-17661A1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415323-1670-4536-87BF-B63A3D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D1D696-23B3-493B-96F0-9B75F62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7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878641-B408-4A12-B9C8-F230A31D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17FAF0-9D31-4CD7-BA05-885AB6E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B4F2167-E3CA-4624-9415-907E4FB7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7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044206-7AE0-4517-A192-6ABF8833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698772-D899-4B73-B2C9-489E123A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BDB07D-2B4C-43E0-8C0D-D9FA1981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6030BE-532F-4CBA-8EE1-57ABDE4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D048AA-3EFA-4F91-8A45-EE44DEC9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A2C948-9208-44EC-A1E3-A50C63DD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1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75CDE3-2AC0-4974-9D82-40BE26F9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8309494-31B3-4845-8FE1-9222002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6F69D1-672F-4FDB-BD2B-9CBB89B8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AE5FC1-C83E-4E66-B30D-D22BE2CA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EEE7F0-30FE-4E07-BF31-4239BC1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FE8ECC-692F-464C-B401-17A7CFE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4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672FAD-0F3F-4729-9DFF-65D280F5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949070-E708-4E3F-AB7F-D4B353D6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04F7D9-6425-4F01-B976-B676B82AB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42B555-3C00-44A7-902B-1BF5DA22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361A6D-4BD1-4040-959B-D5223FA5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46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4587568" y="414442"/>
            <a:ext cx="6961237" cy="3063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VLSI Routing Optimization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Dynamic Programming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Exact RSMT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A42164EC-2680-4BC1-8CEB-87B070272D81}"/>
              </a:ext>
            </a:extLst>
          </p:cNvPr>
          <p:cNvSpPr/>
          <p:nvPr/>
        </p:nvSpPr>
        <p:spPr>
          <a:xfrm>
            <a:off x="6301076" y="3644900"/>
            <a:ext cx="3318100" cy="216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>
              <a:lnSpc>
                <a:spcPts val="2150"/>
              </a:lnSpc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Eliram Amrusi</a:t>
            </a:r>
          </a:p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0">
              <a:lnSpc>
                <a:spcPts val="2150"/>
              </a:lnSpc>
              <a:buNone/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Eliraz Kadosh</a:t>
            </a:r>
          </a:p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>
              <a:lnSpc>
                <a:spcPts val="2150"/>
              </a:lnSpc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Amnon Stanislavsky 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C0420AF2-6F59-4BAD-A083-C9BCBE3113D5}"/>
              </a:ext>
            </a:extLst>
          </p:cNvPr>
          <p:cNvSpPr/>
          <p:nvPr/>
        </p:nvSpPr>
        <p:spPr>
          <a:xfrm>
            <a:off x="4587568" y="5973203"/>
            <a:ext cx="576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Technion – Faculty of Electrical and Computer Engineering, VLSI Lab</a:t>
            </a:r>
            <a:endParaRPr lang="he-IL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87F33C-AB12-4660-9500-EA9B5D8525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54" y="6093803"/>
            <a:ext cx="1026160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BD456D31-B429-4093-A8CF-E35C3878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Analysis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913464" y="1226270"/>
            <a:ext cx="11126136" cy="246221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idea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Use dynamic programming to combine smaller subtrees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Avoids exploring all possible Steiner trees by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breaking the problem into smaller subproblems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subsets of terminals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use a Full Tree or combine two subtrees via a common terminal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Pseudocode is shown below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B58B98A6-F763-4EBC-B243-9A840ABE6F5D}"/>
              </a:ext>
            </a:extLst>
          </p:cNvPr>
          <p:cNvSpPr/>
          <p:nvPr/>
        </p:nvSpPr>
        <p:spPr>
          <a:xfrm>
            <a:off x="5430147" y="5755911"/>
            <a:ext cx="3422305" cy="194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FDP Pseudocode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CA7123B-9D2F-4CD3-8256-50379814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6" y="3688359"/>
            <a:ext cx="605874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Analysis </a:t>
            </a:r>
            <a:r>
              <a:rPr lang="en-US" sz="4450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(cont.)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 descr="C:\Studies\Semester_8\Project B\ספר פרוייקט\תמונות\avg runtime FDP vs DW.png">
            <a:extLst>
              <a:ext uri="{FF2B5EF4-FFF2-40B4-BE49-F238E27FC236}">
                <a16:creationId xmlns:a16="http://schemas.microsoft.com/office/drawing/2014/main" id="{96A1C55B-FAD9-4845-BBE1-F53E1FB501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323" y="3195078"/>
            <a:ext cx="5402898" cy="32285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1">
                <a:extLst>
                  <a:ext uri="{FF2B5EF4-FFF2-40B4-BE49-F238E27FC236}">
                    <a16:creationId xmlns:a16="http://schemas.microsoft.com/office/drawing/2014/main" id="{F437C5F8-5BF3-4443-9144-45BAA4B24360}"/>
                  </a:ext>
                </a:extLst>
              </p:cNvPr>
              <p:cNvSpPr/>
              <p:nvPr/>
            </p:nvSpPr>
            <p:spPr>
              <a:xfrm>
                <a:off x="913464" y="1226270"/>
                <a:ext cx="10790538" cy="431861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 rtl="0"/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paper presents a dynamic programming algorithm called Full Set Dynamic Programming (FDP), which computes exact Rectilinear Steiner Minimum Trees (RSMTs), and whose worst-case </a:t>
                </a:r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and space complexity is better than all previously known algorithms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particular, the algorithm improves upon the best known previous bound — the dynamic programming algorithm of Dreyfus and Wagner.</a:t>
                </a: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Dreyfus-Wagner Algorithm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Space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FDP Algorithm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Space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Text 1">
                <a:extLst>
                  <a:ext uri="{FF2B5EF4-FFF2-40B4-BE49-F238E27FC236}">
                    <a16:creationId xmlns:a16="http://schemas.microsoft.com/office/drawing/2014/main" id="{F437C5F8-5BF3-4443-9144-45BAA4B24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64" y="1226270"/>
                <a:ext cx="10790538" cy="4318618"/>
              </a:xfrm>
              <a:prstGeom prst="rect">
                <a:avLst/>
              </a:prstGeom>
              <a:blipFill>
                <a:blip r:embed="rId3"/>
                <a:stretch>
                  <a:fillRect l="-1469" t="-1834" r="-847" b="-2398"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6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49616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9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Highlights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2739344" y="1231367"/>
            <a:ext cx="9171796" cy="215443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software implementation was in Python, developed in an Ubuntu environment.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main modules: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main.py: GUI + flow control.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FDP.py: Core FDP logic using GeoSteiner.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parse DEF/LEF/Verilog to extract terminal coordinates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the FDP algorithm to return the optimal RSMT and output files for the next production stage in the VLSI process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38FC485-E029-4597-90E3-2131CCA34E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43" y="3698553"/>
            <a:ext cx="6859131" cy="240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F56630-198F-4DC3-B321-319449A11E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0" y="331055"/>
            <a:ext cx="1954340" cy="619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36FB978F-0A3F-4018-9379-0EE44955F85C}"/>
              </a:ext>
            </a:extLst>
          </p:cNvPr>
          <p:cNvSpPr/>
          <p:nvPr/>
        </p:nvSpPr>
        <p:spPr>
          <a:xfrm>
            <a:off x="2513401" y="6219612"/>
            <a:ext cx="7165196" cy="394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Flowchart of the data processing stages – from input files to output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654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6222069" y="250059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(GUI)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7203151" y="3073274"/>
            <a:ext cx="4789793" cy="209288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Features: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Load Design files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Optimizing signal length.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Two representation options: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Graphical representation for quick visualization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 file representation for easy transferring to    </a:t>
            </a:r>
          </a:p>
          <a:p>
            <a:pPr lvl="1"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the next design stage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36FB978F-0A3F-4018-9379-0EE44955F85C}"/>
              </a:ext>
            </a:extLst>
          </p:cNvPr>
          <p:cNvSpPr/>
          <p:nvPr/>
        </p:nvSpPr>
        <p:spPr>
          <a:xfrm>
            <a:off x="2618727" y="6466202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The main screen of the GUI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7203153" y="1606133"/>
            <a:ext cx="4789794" cy="93467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 of the GUI: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User-friendly interface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Visualize signal nets, terminals, and Steiner trees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90EA84C1-9B9B-475E-ACFA-2E8BEBA014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24" y="478177"/>
            <a:ext cx="2844624" cy="20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B13B189A-0BE5-406D-9AF9-B266DEA745AA}"/>
              </a:ext>
            </a:extLst>
          </p:cNvPr>
          <p:cNvSpPr/>
          <p:nvPr/>
        </p:nvSpPr>
        <p:spPr>
          <a:xfrm>
            <a:off x="2618727" y="2505877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The start screen of the GUI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964DE3D-550B-4AA0-BAB0-6D16E7FA5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1" y="2839630"/>
            <a:ext cx="6044819" cy="35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(GUI)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A4A564A-818E-4149-B874-C3D00D90EA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89" y="1301527"/>
            <a:ext cx="2783205" cy="36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556E9CD-9F03-4866-8D3D-6F84211EC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3906" y="1485588"/>
            <a:ext cx="5077644" cy="29795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F328B13-1E13-4931-B64C-9E6B07ADB7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0495" y="5232717"/>
            <a:ext cx="5274310" cy="111696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ED80D1D8-66E9-49E3-981C-0A2D6C8BEB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73445" y="5328920"/>
            <a:ext cx="5274310" cy="924560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B41E2205-C01F-4806-B9FF-F09531854EF3}"/>
              </a:ext>
            </a:extLst>
          </p:cNvPr>
          <p:cNvCxnSpPr>
            <a:cxnSpLocks/>
          </p:cNvCxnSpPr>
          <p:nvPr/>
        </p:nvCxnSpPr>
        <p:spPr>
          <a:xfrm flipV="1">
            <a:off x="5137150" y="1370536"/>
            <a:ext cx="2533650" cy="463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A6DF4541-9A86-4502-9EFC-2796099C40FD}"/>
              </a:ext>
            </a:extLst>
          </p:cNvPr>
          <p:cNvCxnSpPr>
            <a:cxnSpLocks/>
          </p:cNvCxnSpPr>
          <p:nvPr/>
        </p:nvCxnSpPr>
        <p:spPr>
          <a:xfrm>
            <a:off x="5784850" y="4298950"/>
            <a:ext cx="552450" cy="1029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BC5E5E50-BBBC-47E2-8CEC-EA836DC975C0}"/>
              </a:ext>
            </a:extLst>
          </p:cNvPr>
          <p:cNvCxnSpPr>
            <a:cxnSpLocks/>
          </p:cNvCxnSpPr>
          <p:nvPr/>
        </p:nvCxnSpPr>
        <p:spPr>
          <a:xfrm flipH="1">
            <a:off x="4165600" y="4298950"/>
            <a:ext cx="577852" cy="933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1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>
            <a:extLst>
              <a:ext uri="{FF2B5EF4-FFF2-40B4-BE49-F238E27FC236}">
                <a16:creationId xmlns:a16="http://schemas.microsoft.com/office/drawing/2014/main" id="{1D946F19-0925-4CC3-941F-C6217AC5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77" y="2963702"/>
            <a:ext cx="1113743" cy="812343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1288B7C-2634-44BB-816B-1DB3BABA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77" y="1845654"/>
            <a:ext cx="1012948" cy="877888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Files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A6DF4541-9A86-4502-9EFC-2796099C40FD}"/>
              </a:ext>
            </a:extLst>
          </p:cNvPr>
          <p:cNvCxnSpPr>
            <a:cxnSpLocks/>
          </p:cNvCxnSpPr>
          <p:nvPr/>
        </p:nvCxnSpPr>
        <p:spPr>
          <a:xfrm flipV="1">
            <a:off x="7493986" y="646922"/>
            <a:ext cx="791598" cy="25335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DD9DE0-A5DB-4D7C-A576-7619672B2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" y="4004829"/>
            <a:ext cx="2717825" cy="2578894"/>
          </a:xfrm>
          <a:prstGeom prst="rect">
            <a:avLst/>
          </a:prstGeom>
        </p:spPr>
      </p:pic>
      <p:sp>
        <p:nvSpPr>
          <p:cNvPr id="20" name="Text 1">
            <a:extLst>
              <a:ext uri="{FF2B5EF4-FFF2-40B4-BE49-F238E27FC236}">
                <a16:creationId xmlns:a16="http://schemas.microsoft.com/office/drawing/2014/main" id="{32883C4B-FA7F-493F-8072-6DC8E98E72C0}"/>
              </a:ext>
            </a:extLst>
          </p:cNvPr>
          <p:cNvSpPr/>
          <p:nvPr/>
        </p:nvSpPr>
        <p:spPr>
          <a:xfrm>
            <a:off x="442262" y="1577492"/>
            <a:ext cx="6544632" cy="196977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signal optimized by the tool, we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two output files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 rtl="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file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quick visual validation, allowing users to easily verify that all terminals are properly connected.</a:t>
            </a:r>
          </a:p>
          <a:p>
            <a:pPr marL="342900" indent="-342900" algn="l" rtl="0">
              <a:buAutoNum type="arabicPeriod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file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structured,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parser-friendly format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can be easily integrated into other tools with minimal effort.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54C2D96-B285-4C4D-8BBF-134BB4A94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712" y="432516"/>
            <a:ext cx="3466081" cy="5874713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23BE2FE9-F0FB-4C04-B11A-3ED6E1972C6F}"/>
              </a:ext>
            </a:extLst>
          </p:cNvPr>
          <p:cNvCxnSpPr>
            <a:cxnSpLocks/>
          </p:cNvCxnSpPr>
          <p:nvPr/>
        </p:nvCxnSpPr>
        <p:spPr>
          <a:xfrm>
            <a:off x="7588898" y="4295623"/>
            <a:ext cx="18723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1">
            <a:extLst>
              <a:ext uri="{FF2B5EF4-FFF2-40B4-BE49-F238E27FC236}">
                <a16:creationId xmlns:a16="http://schemas.microsoft.com/office/drawing/2014/main" id="{DCE8C209-D0E1-492D-8060-3F109782FC15}"/>
              </a:ext>
            </a:extLst>
          </p:cNvPr>
          <p:cNvSpPr/>
          <p:nvPr/>
        </p:nvSpPr>
        <p:spPr>
          <a:xfrm>
            <a:off x="3406934" y="4214758"/>
            <a:ext cx="4210541" cy="98488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can be seen, each segment in the tree is defined by its start and end coordinates, and is classified according to either the M1 or M2 layer.</a:t>
            </a:r>
          </a:p>
        </p:txBody>
      </p:sp>
    </p:spTree>
    <p:extLst>
      <p:ext uri="{BB962C8B-B14F-4D97-AF65-F5344CB8AC3E}">
        <p14:creationId xmlns:p14="http://schemas.microsoft.com/office/powerpoint/2010/main" val="403788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Mode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691257" y="5716812"/>
            <a:ext cx="9418418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Upon startup, the main screen is displayed immediately, with irrelevant buttons disabled.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Signals are automatically loaded from a file named test_cases.txt.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691257" y="1075603"/>
            <a:ext cx="10238814" cy="13849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interface includes a debug mode, which can be enabled for internal testing, issue analysis, and understanding the algorithm’s behavior.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launch debug mode, simply add the -D flag: </a:t>
            </a: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python3.10 main.py -D</a:t>
            </a:r>
          </a:p>
          <a:p>
            <a:pPr algn="l" rt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C1EC8E7-3C6C-4AE6-A3E9-F93644CFBC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6820" y="2277603"/>
            <a:ext cx="5598360" cy="32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35309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0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487747" y="1179293"/>
            <a:ext cx="11333203" cy="355481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Criteria:</a:t>
            </a:r>
          </a:p>
          <a:p>
            <a:pPr algn="l" rtl="0"/>
            <a:endParaRPr lang="en-U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Correctness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verify that the algorithm produces a valid Steiner tree (connected, tree 		               structure, with allowed Steiner points).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ensure the algorithm produces consistent outputs on repeated runs and on 		   similar inputs.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compare the solution length returned by our algorithm against the optimal length 	          computed by GeoSteiner. For small test cases (e.g., 2–5 terminals), we also compare  	          against manually computed solutions.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Steiner trees are not canonical — different structures can have the same total length.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the points (0,0) and (1,1) have two optimal solutions with equal length but different shapes.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E05A643-8622-471B-9223-11510421C4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03" y="4926110"/>
            <a:ext cx="5886448" cy="154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2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5634115" y="595648"/>
            <a:ext cx="4937078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178408" y="1591729"/>
            <a:ext cx="7848492" cy="5405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VLSI involves designing and integrating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logical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 single chip.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task of routing all components on a chip — known as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it is one of the most complex and challenging stages in VLSI design.</a:t>
            </a:r>
          </a:p>
          <a:p>
            <a:pPr algn="l" rtl="0"/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increasingly challenging due to the growing chip density,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the large number of components, and the use of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metal layers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takes place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placement and before fabrication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making it a critical step in the physical design flow.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D60C2F-7732-4CB1-8B90-4E18128CA1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71860" y="1909236"/>
            <a:ext cx="5405971" cy="314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27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688053" y="1242318"/>
            <a:ext cx="10941972" cy="13849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wrote a script called “validate.sh” to validate RSMT results.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script receives a list of terminals as input.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runs GeoSteiner in standard mode and generates a visual output.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total tree length matches our implementation, as expected.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 differences in connections may occur, since the tree is not canonical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984D64F-B141-4240-8AD4-066F635611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10" y="2934077"/>
            <a:ext cx="5263515" cy="307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392ED6F-4D23-402B-91F9-7B770CDAE4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1" y="3403757"/>
            <a:ext cx="530352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B008C25A-C64A-4DDB-92AE-08F97F2D7E0F}"/>
              </a:ext>
            </a:extLst>
          </p:cNvPr>
          <p:cNvSpPr/>
          <p:nvPr/>
        </p:nvSpPr>
        <p:spPr>
          <a:xfrm>
            <a:off x="2618726" y="6224898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GeoSteiner result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739B59D-28AF-47C7-9BF3-14945CD4E432}"/>
              </a:ext>
            </a:extLst>
          </p:cNvPr>
          <p:cNvSpPr/>
          <p:nvPr/>
        </p:nvSpPr>
        <p:spPr>
          <a:xfrm>
            <a:off x="8451122" y="6224898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Our result</a:t>
            </a:r>
          </a:p>
        </p:txBody>
      </p:sp>
    </p:spTree>
    <p:extLst>
      <p:ext uri="{BB962C8B-B14F-4D97-AF65-F5344CB8AC3E}">
        <p14:creationId xmlns:p14="http://schemas.microsoft.com/office/powerpoint/2010/main" val="429437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571865" y="1080155"/>
            <a:ext cx="11048269" cy="553997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evaluate performance, we compared the average runtime of our FDP-based algorithm against three other sources.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(1971, measured in 1994): Runtime grows exponentially. Becomes impractical from T = 17 onward.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(measured in 1994): Significantly better than DW, but still relatively slow due to hardware limitations of that era.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GeoSteiner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Computes solutions instantly, appearing as a flat line at the bottom of the graph.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Tool (FDP-based)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Clearly outperforms the 1994 results, thanks to modern computing power. However, it is still slower than GeoSteiner, likely due to additional processing layers.</a:t>
            </a: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B008C25A-C64A-4DDB-92AE-08F97F2D7E0F}"/>
              </a:ext>
            </a:extLst>
          </p:cNvPr>
          <p:cNvSpPr/>
          <p:nvPr/>
        </p:nvSpPr>
        <p:spPr>
          <a:xfrm>
            <a:off x="3330836" y="4599407"/>
            <a:ext cx="7431128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average runtime as a function of the number of terminals (T), where T ranges from 2 to 20.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0E691C0-5838-4277-A60A-04ABCF7ED9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9" y="1705534"/>
            <a:ext cx="5772420" cy="286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84122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8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06767" y="455949"/>
            <a:ext cx="4937078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&amp; Conclusions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1265261" y="1517835"/>
            <a:ext cx="11591740" cy="4715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the project, we gained several valuable insights that helped us deepen both our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knowledge and professional skills: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about the VLSI design flow and key roles in the development process.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Combined theory with practical implementation across the full design flow.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Understood the importance of early planning and modular design.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Gained skills in academic reading, debugging, teamwork, and tool integration.</a:t>
            </a:r>
          </a:p>
        </p:txBody>
      </p:sp>
    </p:spTree>
    <p:extLst>
      <p:ext uri="{BB962C8B-B14F-4D97-AF65-F5344CB8AC3E}">
        <p14:creationId xmlns:p14="http://schemas.microsoft.com/office/powerpoint/2010/main" val="268719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C941E93-242F-49A7-8F81-76D42CF6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7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74B4C-F240-4DCC-B06C-606CBC864652}"/>
              </a:ext>
            </a:extLst>
          </p:cNvPr>
          <p:cNvSpPr txBox="1"/>
          <p:nvPr/>
        </p:nvSpPr>
        <p:spPr>
          <a:xfrm>
            <a:off x="285392" y="4210631"/>
            <a:ext cx="11621214" cy="1754326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 anchor="ctr">
            <a:spAutoFit/>
          </a:bodyPr>
          <a:lstStyle/>
          <a:p>
            <a:pPr algn="ctr" rtl="0"/>
            <a: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  <a:t>We appreciate your attention and guidance along the way.</a:t>
            </a:r>
            <a:b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</a:br>
            <a:endParaRPr lang="en-US" altLang="ko-KR" sz="3600" dirty="0">
              <a:solidFill>
                <a:prstClr val="white"/>
              </a:solidFill>
              <a:cs typeface="Arial" pitchFamily="34" charset="0"/>
            </a:endParaRPr>
          </a:p>
          <a:p>
            <a:pPr algn="ctr" rtl="0"/>
            <a: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108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111371" y="595649"/>
            <a:ext cx="5969257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Routing Optimization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284948" y="1546410"/>
            <a:ext cx="11622102" cy="4715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lithographic limitations, routing in silicon chips is restricted to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straight lines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(horizontal and vertical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only, at 90-degree angles).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structure reduces congestion, simplifies analysis (e.g., delay, noise, capacitance), enables efficient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via usage, and improves the chances of successful physical routing.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A58F641-6F98-4995-87CB-0D4223DDD9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85" y="4053337"/>
            <a:ext cx="7631827" cy="209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18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111371" y="595649"/>
            <a:ext cx="5969257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Goals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26463" y="1546411"/>
            <a:ext cx="11622102" cy="20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software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routing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VLSI design.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“exact” RSMT algorithm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a graphical user interface 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output files to the user.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ECF117A-6F34-408A-B865-227DF75767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40" y="3964903"/>
            <a:ext cx="6810919" cy="2297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9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52744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2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267166" y="617660"/>
            <a:ext cx="6780774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Steiner Trees – Problem Definition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235088" y="1362075"/>
            <a:ext cx="6422465" cy="3806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inimum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panning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= tree of terminals only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teiner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roblem = allows the use of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points - called Steiner points - to reduce</a:t>
            </a:r>
          </a:p>
          <a:p>
            <a:pPr algn="l" rtl="0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the total connection length 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ectilinear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teiner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inimum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– similar to </a:t>
            </a:r>
          </a:p>
          <a:p>
            <a:pPr lvl="0"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STP but allows only rectilinear connection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focus on VLSI, we address the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  <a:p>
            <a:pPr lvl="0"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and its optimization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 descr="https://pbs.twimg.com/media/FznZmsaXsAAcALJ.jpg">
            <a:extLst>
              <a:ext uri="{FF2B5EF4-FFF2-40B4-BE49-F238E27FC236}">
                <a16:creationId xmlns:a16="http://schemas.microsoft.com/office/drawing/2014/main" id="{1325027E-7BF5-48A3-A64D-00BC38F48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90" y="1817308"/>
            <a:ext cx="5274310" cy="395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AF51CB8-4694-45BD-8C32-ACEB0901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8" y="5310043"/>
            <a:ext cx="3256236" cy="15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64687EA-6483-4E3D-9817-D7671121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25" y="4112315"/>
            <a:ext cx="2059596" cy="2057516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2925167" y="498600"/>
            <a:ext cx="6780774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for Steiner Tree Problem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26463" y="1405390"/>
            <a:ext cx="11622102" cy="3084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 problem is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NP-Hard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finding an optimal solution is computationally difficult, especially as the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number of terminals increases.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solution approaches: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algorithms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Guarantee optimal solution, but often have exponential runtime.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Approximation algorithms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Provide near-optimal solutions with better performance.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Heuristics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Fast and scalable, but no guarantee on solution quality.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project, the implemented algorithm is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it uses dynamic programming,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which helps reduce its runtime.</a:t>
            </a:r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B265CA9-5BDB-4EE8-ABC4-02D2AE4C0C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4539" y="4604954"/>
            <a:ext cx="2922922" cy="169531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2A0AC3E-579A-4EA8-8BD0-9C0DA35EE5AC}"/>
              </a:ext>
            </a:extLst>
          </p:cNvPr>
          <p:cNvSpPr/>
          <p:nvPr/>
        </p:nvSpPr>
        <p:spPr>
          <a:xfrm>
            <a:off x="3753376" y="6415107"/>
            <a:ext cx="5952565" cy="307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Venn Diagram of Computational Complexity Classes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206A39FA-1A36-43DE-83FF-94E4543B36FA}"/>
              </a:ext>
            </a:extLst>
          </p:cNvPr>
          <p:cNvSpPr/>
          <p:nvPr/>
        </p:nvSpPr>
        <p:spPr>
          <a:xfrm>
            <a:off x="7419140" y="6284672"/>
            <a:ext cx="5952565" cy="307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rtl="0"/>
            <a:r>
              <a:rPr lang="en-US" sz="1600" b="1" dirty="0"/>
              <a:t>3D structures generated using a Euclidean</a:t>
            </a:r>
          </a:p>
          <a:p>
            <a:pPr algn="ctr" rtl="0"/>
            <a:r>
              <a:rPr lang="en-US" sz="1600" b="1" dirty="0"/>
              <a:t> Steiner tree-based algorithm.</a:t>
            </a:r>
          </a:p>
        </p:txBody>
      </p:sp>
    </p:spTree>
    <p:extLst>
      <p:ext uri="{BB962C8B-B14F-4D97-AF65-F5344CB8AC3E}">
        <p14:creationId xmlns:p14="http://schemas.microsoft.com/office/powerpoint/2010/main" val="248973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65474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194596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Overview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890052" y="1405587"/>
            <a:ext cx="7131539" cy="523220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Faster Dynamic Programming Algorithm for Exact Rectilinear Steiner Minimal Trees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Joseph L. Ganley and James P. </a:t>
            </a:r>
            <a:r>
              <a:rPr lang="en-US" sz="2000" kern="0" spc="-52" dirty="0" err="1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Cohoon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University of Virginia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of the Paper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Develop an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algorithm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RSMT problem that is faster and more memory efficient than previous methods.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Contributions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Proposes the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(Full-set Dynamic Programming) algorithm.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classic Dreyfus-Wagner method.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runtime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scalability up to 20 terminals.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programming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D4511F2-37DD-4A77-B3BD-4A4AA47A8B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23" y="1384352"/>
            <a:ext cx="4531290" cy="4485004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B58B98A6-F763-4EBC-B243-9A840ABE6F5D}"/>
              </a:ext>
            </a:extLst>
          </p:cNvPr>
          <p:cNvSpPr/>
          <p:nvPr/>
        </p:nvSpPr>
        <p:spPr>
          <a:xfrm>
            <a:off x="1056929" y="5950146"/>
            <a:ext cx="3422305" cy="194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Optimal RSMT for 20 terminals</a:t>
            </a:r>
          </a:p>
        </p:txBody>
      </p:sp>
    </p:spTree>
    <p:extLst>
      <p:ext uri="{BB962C8B-B14F-4D97-AF65-F5344CB8AC3E}">
        <p14:creationId xmlns:p14="http://schemas.microsoft.com/office/powerpoint/2010/main" val="29942190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3891</TotalTime>
  <Words>1451</Words>
  <Application>Microsoft Office PowerPoint</Application>
  <PresentationFormat>מסך רחב</PresentationFormat>
  <Paragraphs>222</Paragraphs>
  <Slides>24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Tahoma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Eliraz Kadosh</dc:creator>
  <cp:lastModifiedBy>Eliraz Kadosh</cp:lastModifiedBy>
  <cp:revision>123</cp:revision>
  <dcterms:created xsi:type="dcterms:W3CDTF">2025-03-23T17:39:36Z</dcterms:created>
  <dcterms:modified xsi:type="dcterms:W3CDTF">2025-03-31T23:56:44Z</dcterms:modified>
</cp:coreProperties>
</file>