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309" r:id="rId6"/>
    <p:sldId id="264" r:id="rId7"/>
    <p:sldId id="265" r:id="rId8"/>
    <p:sldId id="310" r:id="rId9"/>
    <p:sldId id="268" r:id="rId10"/>
    <p:sldId id="311" r:id="rId11"/>
    <p:sldId id="312" r:id="rId12"/>
    <p:sldId id="313" r:id="rId13"/>
    <p:sldId id="272" r:id="rId14"/>
    <p:sldId id="28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ABDB04-5898-421E-9C06-6148E49B780D}">
  <a:tblStyle styleId="{6BABDB04-5898-421E-9C06-6148E49B7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5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3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303be3818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303be3818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11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3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" name="Google Shape;10;p2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 rot="-442">
            <a:off x="1042970" y="4123417"/>
            <a:ext cx="4667400" cy="42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040700" y="806288"/>
            <a:ext cx="4710000" cy="30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07" name="Google Shape;807;p24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11" name="Google Shape;811;p2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12" name="Google Shape;812;p2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5" name="Google Shape;815;p2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20" name="Google Shape;820;p2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26" name="Google Shape;826;p2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27" name="Google Shape;827;p2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" name="Google Shape;831;p2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32" name="Google Shape;832;p2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" name="Google Shape;835;p2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36" name="Google Shape;836;p2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8" name="Google Shape;838;p2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4"/>
          <p:cNvSpPr txBox="1">
            <a:spLocks noGrp="1"/>
          </p:cNvSpPr>
          <p:nvPr>
            <p:ph type="title"/>
          </p:nvPr>
        </p:nvSpPr>
        <p:spPr>
          <a:xfrm>
            <a:off x="72000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0" name="Google Shape;840;p24"/>
          <p:cNvSpPr txBox="1">
            <a:spLocks noGrp="1"/>
          </p:cNvSpPr>
          <p:nvPr>
            <p:ph type="subTitle" idx="1"/>
          </p:nvPr>
        </p:nvSpPr>
        <p:spPr>
          <a:xfrm>
            <a:off x="720000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4"/>
          <p:cNvSpPr txBox="1">
            <a:spLocks noGrp="1"/>
          </p:cNvSpPr>
          <p:nvPr>
            <p:ph type="title" idx="2"/>
          </p:nvPr>
        </p:nvSpPr>
        <p:spPr>
          <a:xfrm>
            <a:off x="3419271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2" name="Google Shape;842;p24"/>
          <p:cNvSpPr txBox="1">
            <a:spLocks noGrp="1"/>
          </p:cNvSpPr>
          <p:nvPr>
            <p:ph type="subTitle" idx="3"/>
          </p:nvPr>
        </p:nvSpPr>
        <p:spPr>
          <a:xfrm>
            <a:off x="3419275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4"/>
          <p:cNvSpPr txBox="1">
            <a:spLocks noGrp="1"/>
          </p:cNvSpPr>
          <p:nvPr>
            <p:ph type="title" idx="4"/>
          </p:nvPr>
        </p:nvSpPr>
        <p:spPr>
          <a:xfrm>
            <a:off x="72000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24"/>
          <p:cNvSpPr txBox="1">
            <a:spLocks noGrp="1"/>
          </p:cNvSpPr>
          <p:nvPr>
            <p:ph type="subTitle" idx="5"/>
          </p:nvPr>
        </p:nvSpPr>
        <p:spPr>
          <a:xfrm>
            <a:off x="720000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4"/>
          <p:cNvSpPr txBox="1">
            <a:spLocks noGrp="1"/>
          </p:cNvSpPr>
          <p:nvPr>
            <p:ph type="title" idx="6"/>
          </p:nvPr>
        </p:nvSpPr>
        <p:spPr>
          <a:xfrm>
            <a:off x="3419271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6" name="Google Shape;846;p24"/>
          <p:cNvSpPr txBox="1">
            <a:spLocks noGrp="1"/>
          </p:cNvSpPr>
          <p:nvPr>
            <p:ph type="subTitle" idx="7"/>
          </p:nvPr>
        </p:nvSpPr>
        <p:spPr>
          <a:xfrm>
            <a:off x="3419271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4"/>
          <p:cNvSpPr txBox="1">
            <a:spLocks noGrp="1"/>
          </p:cNvSpPr>
          <p:nvPr>
            <p:ph type="title" idx="8"/>
          </p:nvPr>
        </p:nvSpPr>
        <p:spPr>
          <a:xfrm>
            <a:off x="611855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9"/>
          </p:nvPr>
        </p:nvSpPr>
        <p:spPr>
          <a:xfrm>
            <a:off x="6118550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title" idx="13"/>
          </p:nvPr>
        </p:nvSpPr>
        <p:spPr>
          <a:xfrm>
            <a:off x="611855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14"/>
          </p:nvPr>
        </p:nvSpPr>
        <p:spPr>
          <a:xfrm>
            <a:off x="6118550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title" idx="15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87" name="Google Shape;987;p28"/>
            <p:cNvSpPr/>
            <p:nvPr/>
          </p:nvSpPr>
          <p:spPr>
            <a:xfrm>
              <a:off x="503" y="79"/>
              <a:ext cx="9142913" cy="5143302"/>
            </a:xfrm>
            <a:custGeom>
              <a:avLst/>
              <a:gdLst/>
              <a:ahLst/>
              <a:cxnLst/>
              <a:rect l="l" t="t" r="r" b="b"/>
              <a:pathLst>
                <a:path w="60485" h="32600" extrusionOk="0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93" name="Google Shape;993;p2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94" name="Google Shape;994;p2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2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99" name="Google Shape;999;p2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00" name="Google Shape;1000;p2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4" name="Google Shape;1004;p2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05" name="Google Shape;1005;p2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8" name="Google Shape;1008;p2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09" name="Google Shape;1009;p2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11" name="Google Shape;1011;p2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12" name="Google Shape;1012;p2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13" name="Google Shape;1013;p2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022" name="Google Shape;1022;p29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26" name="Google Shape;1026;p2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0" name="Google Shape;1030;p2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35" name="Google Shape;1035;p2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36" name="Google Shape;1036;p2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2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41" name="Google Shape;1041;p2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42" name="Google Shape;1042;p2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6" name="Google Shape;1046;p2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47" name="Google Shape;1047;p2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2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2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0" name="Google Shape;1050;p2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51" name="Google Shape;1051;p2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0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55" name="Google Shape;1055;p30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59" name="Google Shape;1059;p3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60" name="Google Shape;1060;p3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3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68" name="Google Shape;1068;p3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69" name="Google Shape;1069;p3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74" name="Google Shape;1074;p3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75" name="Google Shape;1075;p3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9" name="Google Shape;1079;p3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80" name="Google Shape;1080;p3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3" name="Google Shape;1083;p3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84" name="Google Shape;1084;p3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30"/>
          <p:cNvGrpSpPr/>
          <p:nvPr/>
        </p:nvGrpSpPr>
        <p:grpSpPr>
          <a:xfrm>
            <a:off x="3550527" y="1720058"/>
            <a:ext cx="522676" cy="672238"/>
            <a:chOff x="3670529" y="1861858"/>
            <a:chExt cx="522676" cy="672238"/>
          </a:xfrm>
        </p:grpSpPr>
        <p:sp>
          <p:nvSpPr>
            <p:cNvPr id="1087" name="Google Shape;1087;p30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0"/>
          <p:cNvSpPr/>
          <p:nvPr/>
        </p:nvSpPr>
        <p:spPr>
          <a:xfrm>
            <a:off x="6817425" y="3050739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30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094" name="Google Shape;1094;p30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45" name="Google Shape;45;p3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 hasCustomPrompt="1"/>
          </p:nvPr>
        </p:nvSpPr>
        <p:spPr>
          <a:xfrm>
            <a:off x="5716775" y="1149800"/>
            <a:ext cx="1464900" cy="14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 rot="254">
            <a:off x="4384375" y="3916175"/>
            <a:ext cx="40629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/>
          </p:nvPr>
        </p:nvSpPr>
        <p:spPr>
          <a:xfrm>
            <a:off x="4467875" y="2812450"/>
            <a:ext cx="3962700" cy="8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63;p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0" name="Google Shape;70;p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57" name="Google Shape;157;p6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9" name="Google Shape;179;p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82" name="Google Shape;182;p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231" name="Google Shape;231;p8"/>
            <p:cNvSpPr/>
            <p:nvPr/>
          </p:nvSpPr>
          <p:spPr>
            <a:xfrm>
              <a:off x="503" y="79"/>
              <a:ext cx="9142913" cy="5143302"/>
            </a:xfrm>
            <a:custGeom>
              <a:avLst/>
              <a:gdLst/>
              <a:ahLst/>
              <a:cxnLst/>
              <a:rect l="l" t="t" r="r" b="b"/>
              <a:pathLst>
                <a:path w="60485" h="32600" extrusionOk="0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43" name="Google Shape;243;p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44" name="Google Shape;244;p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248;p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49" name="Google Shape;249;p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252;p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53" name="Google Shape;253;p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" name="Google Shape;255;p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56" name="Google Shape;256;p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267" name="Google Shape;267;p9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1436750" y="1354717"/>
            <a:ext cx="6270600" cy="95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1702450" y="2599910"/>
            <a:ext cx="5739000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79" name="Google Shape;279;p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80" name="Google Shape;280;p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89" name="Google Shape;289;p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1" name="Google Shape;291;p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02" name="Google Shape;302;p1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11" name="Google Shape;311;p1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17" name="Google Shape;317;p1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18" name="Google Shape;318;p1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22;p1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326;p1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27" name="Google Shape;327;p1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3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4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26" name="Google Shape;426;p14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30" name="Google Shape;430;p1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36" name="Google Shape;436;p1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37" name="Google Shape;437;p1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1" name="Google Shape;441;p1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1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46" name="Google Shape;446;p1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48" name="Google Shape;448;p1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49" name="Google Shape;449;p1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50" name="Google Shape;450;p1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1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4"/>
          <p:cNvSpPr txBox="1">
            <a:spLocks noGrp="1"/>
          </p:cNvSpPr>
          <p:nvPr>
            <p:ph type="title"/>
          </p:nvPr>
        </p:nvSpPr>
        <p:spPr>
          <a:xfrm rot="-1090">
            <a:off x="632082" y="3264775"/>
            <a:ext cx="4731000" cy="53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8" name="Google Shape;458;p14"/>
          <p:cNvSpPr txBox="1">
            <a:spLocks noGrp="1"/>
          </p:cNvSpPr>
          <p:nvPr>
            <p:ph type="subTitle" idx="1"/>
          </p:nvPr>
        </p:nvSpPr>
        <p:spPr>
          <a:xfrm>
            <a:off x="979707" y="1455421"/>
            <a:ext cx="4035900" cy="16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_1">
    <p:bg>
      <p:bgPr>
        <a:solidFill>
          <a:schemeClr val="accent3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9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03" name="Google Shape;603;p19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07" name="Google Shape;607;p1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1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16" name="Google Shape;616;p1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1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22" name="Google Shape;622;p1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23" name="Google Shape;623;p1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" name="Google Shape;627;p1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28" name="Google Shape;628;p1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1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32" name="Google Shape;632;p1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4" name="Google Shape;634;p19"/>
          <p:cNvSpPr txBox="1">
            <a:spLocks noGrp="1"/>
          </p:cNvSpPr>
          <p:nvPr>
            <p:ph type="subTitle" idx="1"/>
          </p:nvPr>
        </p:nvSpPr>
        <p:spPr>
          <a:xfrm>
            <a:off x="5014218" y="3014538"/>
            <a:ext cx="34197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"/>
          <p:cNvSpPr txBox="1">
            <a:spLocks noGrp="1"/>
          </p:cNvSpPr>
          <p:nvPr>
            <p:ph type="title"/>
          </p:nvPr>
        </p:nvSpPr>
        <p:spPr>
          <a:xfrm>
            <a:off x="4903806" y="1179688"/>
            <a:ext cx="3640500" cy="156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721200" cy="405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70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www.tinkercad.com/things/h6lgQPd0Qjq?sharecode=yYKstnhIT8fv1AWSDH-KW0y8izSZnvDP9yb40iBt0cQ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4"/>
          <p:cNvSpPr/>
          <p:nvPr/>
        </p:nvSpPr>
        <p:spPr>
          <a:xfrm>
            <a:off x="924320" y="593488"/>
            <a:ext cx="4904700" cy="345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4"/>
          <p:cNvSpPr txBox="1">
            <a:spLocks noGrp="1"/>
          </p:cNvSpPr>
          <p:nvPr>
            <p:ph type="subTitle" idx="1"/>
          </p:nvPr>
        </p:nvSpPr>
        <p:spPr>
          <a:xfrm rot="-442">
            <a:off x="3881460" y="3765824"/>
            <a:ext cx="2721580" cy="635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Елис Мюмюн,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ПМГ“Акад. Боян Петканчин“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116" name="Google Shape;1116;p34"/>
          <p:cNvSpPr txBox="1">
            <a:spLocks noGrp="1"/>
          </p:cNvSpPr>
          <p:nvPr>
            <p:ph type="ctrTitle"/>
          </p:nvPr>
        </p:nvSpPr>
        <p:spPr>
          <a:xfrm>
            <a:off x="1175440" y="1018483"/>
            <a:ext cx="4710000" cy="30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300" dirty="0"/>
              <a:t>Car Parking System</a:t>
            </a:r>
            <a:br>
              <a:rPr lang="bg-BG" sz="6300" dirty="0"/>
            </a:br>
            <a:endParaRPr sz="2300" dirty="0">
              <a:solidFill>
                <a:schemeClr val="lt1"/>
              </a:solidFill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6817425" y="3050739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34"/>
          <p:cNvGrpSpPr/>
          <p:nvPr/>
        </p:nvGrpSpPr>
        <p:grpSpPr>
          <a:xfrm>
            <a:off x="6080404" y="1033783"/>
            <a:ext cx="522676" cy="672238"/>
            <a:chOff x="3670529" y="1861858"/>
            <a:chExt cx="522676" cy="672238"/>
          </a:xfrm>
        </p:grpSpPr>
        <p:sp>
          <p:nvSpPr>
            <p:cNvPr id="1119" name="Google Shape;1119;p34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34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125" name="Google Shape;1125;p34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35788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LiquidCrystal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lcd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(10,9,7,6,5,4);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buzz=13;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Декларира се обект lcd от тип LiquidCrystal, като се използва конструктора, който приема параметрите за пиновете на Arduino, свързани към LCD дисплея. Също така се декларира целочислена променлива buzz и се задава на 13, което е цифровият извод, свързан към бузера.</a:t>
            </a:r>
            <a:endParaRPr lang="bg-B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5433" y="414311"/>
            <a:ext cx="2365514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void setup()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lcd.begin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(16,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Serial.begin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(9600);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(13, 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(12,OUTPUT);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(11,OUTPUT);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buzz,OUTPUT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002060"/>
                </a:solidFill>
              </a:rPr>
              <a:t>Функцията setup() се стартира веднъж, когато програмата е включена или нулирана. Тя инициализира LCD дисплея чрез извикване на lcd.begin(16, 2), задава скорост на серийната комуникация 9600 и конфигурира изводи 13, 12, 11 и buzz като изходни изводи с помощта на функцията pinMode().</a:t>
            </a:r>
            <a:endParaRPr lang="bg-BG" sz="1100" dirty="0">
              <a:solidFill>
                <a:srgbClr val="002060"/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2349" y="414312"/>
            <a:ext cx="2275206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void loop()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distance = 0.01723 * </a:t>
            </a:r>
            <a:r>
              <a:rPr lang="en-US" sz="1100" dirty="0" err="1">
                <a:solidFill>
                  <a:schemeClr val="tx1"/>
                </a:solidFill>
              </a:rPr>
              <a:t>readUltrasonicDistance</a:t>
            </a:r>
            <a:r>
              <a:rPr lang="en-US" sz="1100" dirty="0">
                <a:solidFill>
                  <a:schemeClr val="tx1"/>
                </a:solidFill>
              </a:rPr>
              <a:t>(3, 2);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Serial.print</a:t>
            </a:r>
            <a:r>
              <a:rPr lang="en-US" sz="1100" dirty="0">
                <a:solidFill>
                  <a:schemeClr val="tx1"/>
                </a:solidFill>
              </a:rPr>
              <a:t>(distance);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Serial.println</a:t>
            </a:r>
            <a:r>
              <a:rPr lang="en-US" sz="1100" dirty="0">
                <a:solidFill>
                  <a:schemeClr val="tx1"/>
                </a:solidFill>
              </a:rPr>
              <a:t>("cm");</a:t>
            </a:r>
            <a:endParaRPr lang="bg-BG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solidFill>
                  <a:schemeClr val="bg1"/>
                </a:solidFill>
              </a:rPr>
              <a:t>Функцията </a:t>
            </a:r>
            <a:r>
              <a:rPr lang="en-US" sz="1100" dirty="0">
                <a:solidFill>
                  <a:schemeClr val="bg1"/>
                </a:solidFill>
              </a:rPr>
              <a:t>loop() </a:t>
            </a:r>
            <a:r>
              <a:rPr lang="bg-BG" sz="1100" dirty="0">
                <a:solidFill>
                  <a:schemeClr val="bg1"/>
                </a:solidFill>
              </a:rPr>
              <a:t>се изпълнява непрекъснато след функцията </a:t>
            </a:r>
            <a:r>
              <a:rPr lang="en-US" sz="1100" dirty="0">
                <a:solidFill>
                  <a:schemeClr val="bg1"/>
                </a:solidFill>
              </a:rPr>
              <a:t>setup(). </a:t>
            </a:r>
            <a:r>
              <a:rPr lang="bg-BG" sz="1100" dirty="0">
                <a:solidFill>
                  <a:schemeClr val="bg1"/>
                </a:solidFill>
              </a:rPr>
              <a:t>Тя извиква функцията </a:t>
            </a:r>
            <a:r>
              <a:rPr lang="en-US" sz="1100" dirty="0" err="1">
                <a:solidFill>
                  <a:schemeClr val="bg1"/>
                </a:solidFill>
              </a:rPr>
              <a:t>readUltrasonicDistance</a:t>
            </a:r>
            <a:r>
              <a:rPr lang="en-US" sz="1100" dirty="0">
                <a:solidFill>
                  <a:schemeClr val="bg1"/>
                </a:solidFill>
              </a:rPr>
              <a:t>() </a:t>
            </a:r>
            <a:r>
              <a:rPr lang="bg-BG" sz="1100" dirty="0">
                <a:solidFill>
                  <a:schemeClr val="bg1"/>
                </a:solidFill>
              </a:rPr>
              <a:t>с </a:t>
            </a:r>
            <a:r>
              <a:rPr lang="en-US" sz="1100" dirty="0" err="1">
                <a:solidFill>
                  <a:schemeClr val="bg1"/>
                </a:solidFill>
              </a:rPr>
              <a:t>triggerPin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bg-BG" sz="1100" dirty="0">
                <a:solidFill>
                  <a:schemeClr val="bg1"/>
                </a:solidFill>
              </a:rPr>
              <a:t>зададен на 3, и </a:t>
            </a:r>
            <a:r>
              <a:rPr lang="en-US" sz="1100" dirty="0" err="1">
                <a:solidFill>
                  <a:schemeClr val="bg1"/>
                </a:solidFill>
              </a:rPr>
              <a:t>echoPin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bg-BG" sz="1100" dirty="0">
                <a:solidFill>
                  <a:schemeClr val="bg1"/>
                </a:solidFill>
              </a:rPr>
              <a:t>зададен на 2, и умножава резултата по 0,01723, за да преобразува продължителността в микросекунди в сантиметри. След това показва разстоянието на серийния монитор, като извиква функциите </a:t>
            </a:r>
            <a:r>
              <a:rPr lang="en-US" sz="1100" dirty="0" err="1">
                <a:solidFill>
                  <a:schemeClr val="bg1"/>
                </a:solidFill>
              </a:rPr>
              <a:t>Serial.print</a:t>
            </a:r>
            <a:r>
              <a:rPr lang="en-US" sz="1100" dirty="0">
                <a:solidFill>
                  <a:schemeClr val="bg1"/>
                </a:solidFill>
              </a:rPr>
              <a:t>() </a:t>
            </a:r>
            <a:r>
              <a:rPr lang="bg-BG" sz="1100" dirty="0">
                <a:solidFill>
                  <a:schemeClr val="bg1"/>
                </a:solidFill>
              </a:rPr>
              <a:t>и </a:t>
            </a:r>
            <a:r>
              <a:rPr lang="en-US" sz="1100" dirty="0" err="1">
                <a:solidFill>
                  <a:schemeClr val="bg1"/>
                </a:solidFill>
              </a:rPr>
              <a:t>Serial.println</a:t>
            </a:r>
            <a:r>
              <a:rPr lang="en-US" sz="1100" dirty="0">
                <a:solidFill>
                  <a:schemeClr val="bg1"/>
                </a:solidFill>
              </a:rPr>
              <a:t>().</a:t>
            </a:r>
            <a:endParaRPr lang="bg-B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42243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 (distance &gt; 150)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("   NO THREAT");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(12,LOW);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}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Ако разстоянието е по-голямо от 150 сантиметра, се изчиства LCD екрана и се изписва "NO THREAT". Изключва се светодиода, свързан към изводи 13, 12 и 11, и се използва функцията digitalWrite().</a:t>
            </a:r>
            <a:endParaRPr lang="fr-FR" dirty="0"/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8883" y="322858"/>
            <a:ext cx="2422437" cy="449778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if (distance &lt;= 150 &amp;&amp; distance &gt; 100)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 SAFE ZONE");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if (distance &lt;= 100 &amp;&amp; distance &gt; 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IN PROXIMITY");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if (distance &lt;= 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THREAT ZONE");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tone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(buzz,2000);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(300);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noTone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(buzz);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(300);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1623" y="449639"/>
            <a:ext cx="2519905" cy="42442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между 100 и 150 cm, той задава ниво на предупреждение "БЕЗОПАСНА ЗОНА", като включва зеления светодиод</a:t>
            </a:r>
            <a:r>
              <a:rPr lang="en-US" sz="900" dirty="0"/>
              <a:t>. </a:t>
            </a:r>
            <a:endParaRPr lang="bg-BG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между 50 и 100 cm, той задава ниво на предупреждение "В БЛИЗОСТ", като включва жълтия светодиод и изключва зеления и червения светодиод.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по-малко или равно на 50 cm, той настройва нивото на предупреждение на "ЗОНА НА ОПАСНОСТ", като включва червения светодиод и изключва зеления и жълтия светодиод. Освен това се активира бузерът(звънецът), за да издаде алармен сигнал. Функцията tone() генерира квадратна вълна с честота 2000 Hz за 300 ms, последвана от закъснение от 300 ms, а функцията noTone() спира зумера.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LCD екранът също се актуализира със съответния текст за нивото на предупреждение, като се използва функцията lcd.print() и се изчиства предишният текст, като се използва lcd.clear().</a:t>
            </a: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950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269222" y="645210"/>
            <a:ext cx="4259040" cy="102445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3318533" y="776582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4.Заключение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5828078" y="160438"/>
            <a:ext cx="1145832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4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8A18DF8-8C79-6F2D-DD1F-290F55BE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99" y="2191126"/>
            <a:ext cx="4523138" cy="235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C9A81-1FB4-2D4F-651D-5CB9CE6663A3}"/>
              </a:ext>
            </a:extLst>
          </p:cNvPr>
          <p:cNvSpPr txBox="1"/>
          <p:nvPr/>
        </p:nvSpPr>
        <p:spPr>
          <a:xfrm>
            <a:off x="4268204" y="2221381"/>
            <a:ext cx="43853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Системата за паркиране на автомобили, реализирана с помощта на Arduino и ултразвукови сензори, е ефективен проект, който може да бъде полезен в много различни сценарии. Този проект е чудесен начин да се започне програмирането на Arduino, да се научи свързването на сензори и основните концепции в електрониката, като същевременно се създаде полезна система, която може да се приложи в реални ситуации.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0"/>
          <p:cNvSpPr txBox="1">
            <a:spLocks noGrp="1"/>
          </p:cNvSpPr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4"/>
              </a:rPr>
              <a:t>https://www.tinkercad.com/things/h6lgQPd0Qjq?sharecode=yYKstnhIT8fv1AWSDH-KW0y8izSZnvDP9yb40iBt0cQ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4DD63-33B4-9638-3164-D5FC6A333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80" y="1776329"/>
            <a:ext cx="4261473" cy="1024217"/>
          </a:xfrm>
          <a:prstGeom prst="rect">
            <a:avLst/>
          </a:prstGeom>
        </p:spPr>
      </p:pic>
      <p:sp>
        <p:nvSpPr>
          <p:cNvPr id="5" name="Google Shape;1173;p37">
            <a:extLst>
              <a:ext uri="{FF2B5EF4-FFF2-40B4-BE49-F238E27FC236}">
                <a16:creationId xmlns:a16="http://schemas.microsoft.com/office/drawing/2014/main" id="{AFE3A283-8013-4FD4-95BA-7679D849A986}"/>
              </a:ext>
            </a:extLst>
          </p:cNvPr>
          <p:cNvSpPr txBox="1">
            <a:spLocks/>
          </p:cNvSpPr>
          <p:nvPr/>
        </p:nvSpPr>
        <p:spPr>
          <a:xfrm>
            <a:off x="384205" y="1869432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dirty="0"/>
              <a:t>5.Симулация</a:t>
            </a:r>
          </a:p>
        </p:txBody>
      </p:sp>
      <p:sp>
        <p:nvSpPr>
          <p:cNvPr id="6" name="Google Shape;1174;p37">
            <a:extLst>
              <a:ext uri="{FF2B5EF4-FFF2-40B4-BE49-F238E27FC236}">
                <a16:creationId xmlns:a16="http://schemas.microsoft.com/office/drawing/2014/main" id="{4425C01C-82C1-1A82-6E3A-69C789C2BAAC}"/>
              </a:ext>
            </a:extLst>
          </p:cNvPr>
          <p:cNvSpPr txBox="1">
            <a:spLocks/>
          </p:cNvSpPr>
          <p:nvPr/>
        </p:nvSpPr>
        <p:spPr>
          <a:xfrm>
            <a:off x="3078050" y="1391242"/>
            <a:ext cx="772731" cy="7267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2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5</a:t>
            </a:r>
            <a:endParaRPr lang="en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60"/>
          <p:cNvSpPr/>
          <p:nvPr/>
        </p:nvSpPr>
        <p:spPr>
          <a:xfrm>
            <a:off x="1256300" y="1099925"/>
            <a:ext cx="6631500" cy="29436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0"/>
          <p:cNvSpPr txBox="1">
            <a:spLocks noGrp="1"/>
          </p:cNvSpPr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endParaRPr dirty="0"/>
          </a:p>
        </p:txBody>
      </p:sp>
      <p:grpSp>
        <p:nvGrpSpPr>
          <p:cNvPr id="1888" name="Google Shape;1888;p60"/>
          <p:cNvGrpSpPr/>
          <p:nvPr/>
        </p:nvGrpSpPr>
        <p:grpSpPr>
          <a:xfrm>
            <a:off x="190554" y="3157030"/>
            <a:ext cx="522676" cy="672238"/>
            <a:chOff x="3670529" y="1861858"/>
            <a:chExt cx="522676" cy="672238"/>
          </a:xfrm>
        </p:grpSpPr>
        <p:sp>
          <p:nvSpPr>
            <p:cNvPr id="1889" name="Google Shape;1889;p60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60"/>
          <p:cNvSpPr/>
          <p:nvPr/>
        </p:nvSpPr>
        <p:spPr>
          <a:xfrm>
            <a:off x="5373625" y="640872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60"/>
          <p:cNvGrpSpPr/>
          <p:nvPr/>
        </p:nvGrpSpPr>
        <p:grpSpPr>
          <a:xfrm>
            <a:off x="6426648" y="467094"/>
            <a:ext cx="646995" cy="335531"/>
            <a:chOff x="4737675" y="2819960"/>
            <a:chExt cx="616127" cy="319523"/>
          </a:xfrm>
        </p:grpSpPr>
        <p:sp>
          <p:nvSpPr>
            <p:cNvPr id="1896" name="Google Shape;1896;p60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0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5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1143" name="Google Shape;1143;p35"/>
          <p:cNvGraphicFramePr/>
          <p:nvPr>
            <p:extLst>
              <p:ext uri="{D42A27DB-BD31-4B8C-83A1-F6EECF244321}">
                <p14:modId xmlns:p14="http://schemas.microsoft.com/office/powerpoint/2010/main" val="1501650917"/>
              </p:ext>
            </p:extLst>
          </p:nvPr>
        </p:nvGraphicFramePr>
        <p:xfrm>
          <a:off x="2475157" y="1747978"/>
          <a:ext cx="4280188" cy="2483940"/>
        </p:xfrm>
        <a:graphic>
          <a:graphicData uri="http://schemas.openxmlformats.org/drawingml/2006/table">
            <a:tbl>
              <a:tblPr>
                <a:noFill/>
                <a:tableStyleId>{6BABDB04-5898-421E-9C06-6148E49B780D}</a:tableStyleId>
              </a:tblPr>
              <a:tblGrid>
                <a:gridCol w="428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1.Описание на проекта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</a:t>
                      </a: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идея и цел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2.Списък съставни части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3.Сорс код – описание на функционалността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4.Заключение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5.Симулация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C1CDC5-0E90-C55B-39A5-1BCEF663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74" y="3683359"/>
            <a:ext cx="1097118" cy="10971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413484" y="960480"/>
            <a:ext cx="4062900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4212741" y="2609800"/>
            <a:ext cx="4574645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1.Описание на проекта-идея и цел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6020474" y="324181"/>
            <a:ext cx="959178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8"/>
          <p:cNvSpPr/>
          <p:nvPr/>
        </p:nvSpPr>
        <p:spPr>
          <a:xfrm>
            <a:off x="1361181" y="1365988"/>
            <a:ext cx="6421635" cy="2352560"/>
          </a:xfrm>
          <a:prstGeom prst="roundRect">
            <a:avLst>
              <a:gd name="adj" fmla="val 232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8"/>
          <p:cNvSpPr txBox="1">
            <a:spLocks noGrp="1"/>
          </p:cNvSpPr>
          <p:nvPr>
            <p:ph type="subTitle" idx="1"/>
          </p:nvPr>
        </p:nvSpPr>
        <p:spPr>
          <a:xfrm>
            <a:off x="1547636" y="1448257"/>
            <a:ext cx="6048723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Проектът за „Система за паркиране на автомобили“, изготвен в Tinkercad Arduino включва използването на ултразвуков сензор за определяне на разстоянието между сензора и обекта пред него. След това сензорът изпраща тази информация на платката Arduino, която анализира разстоянието и го извежда на LCD екран. Въз основа на измереното разстояние Arduino включва или изключва различни светодиоди и активира звуков сигнал, за да предупреди потребителя за потенциални заплахи.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221" name="Google Shape;1221;p38"/>
          <p:cNvGrpSpPr/>
          <p:nvPr/>
        </p:nvGrpSpPr>
        <p:grpSpPr>
          <a:xfrm>
            <a:off x="3145029" y="327833"/>
            <a:ext cx="522676" cy="672238"/>
            <a:chOff x="3670529" y="1861858"/>
            <a:chExt cx="522676" cy="672238"/>
          </a:xfrm>
        </p:grpSpPr>
        <p:sp>
          <p:nvSpPr>
            <p:cNvPr id="1222" name="Google Shape;1222;p38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8"/>
          <p:cNvSpPr/>
          <p:nvPr/>
        </p:nvSpPr>
        <p:spPr>
          <a:xfrm>
            <a:off x="1990465" y="4393675"/>
            <a:ext cx="4344278" cy="38926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6267423" y="4219903"/>
            <a:ext cx="646995" cy="335531"/>
            <a:chOff x="4737675" y="2819960"/>
            <a:chExt cx="616127" cy="319523"/>
          </a:xfrm>
        </p:grpSpPr>
        <p:sp>
          <p:nvSpPr>
            <p:cNvPr id="1229" name="Google Shape;1229;p38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413484" y="960480"/>
            <a:ext cx="4062900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4212741" y="2609800"/>
            <a:ext cx="4574645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2.Списък съставни части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6020474" y="324181"/>
            <a:ext cx="1069346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2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3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2"/>
          <p:cNvSpPr/>
          <p:nvPr/>
        </p:nvSpPr>
        <p:spPr>
          <a:xfrm>
            <a:off x="1747821" y="667510"/>
            <a:ext cx="3418625" cy="4161923"/>
          </a:xfrm>
          <a:prstGeom prst="roundRect">
            <a:avLst>
              <a:gd name="adj" fmla="val 1320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6191035" y="580978"/>
            <a:ext cx="2074239" cy="3981526"/>
            <a:chOff x="6191035" y="1334816"/>
            <a:chExt cx="2074239" cy="3981526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6191035" y="1334816"/>
              <a:ext cx="2074239" cy="3981526"/>
              <a:chOff x="4728665" y="996695"/>
              <a:chExt cx="760324" cy="1459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2"/>
            <p:cNvSpPr/>
            <p:nvPr/>
          </p:nvSpPr>
          <p:spPr>
            <a:xfrm>
              <a:off x="6269700" y="1698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" name="Google Shape;1400;p42"/>
            <p:cNvGrpSpPr/>
            <p:nvPr/>
          </p:nvGrpSpPr>
          <p:grpSpPr>
            <a:xfrm>
              <a:off x="7267051" y="1939896"/>
              <a:ext cx="636397" cy="330035"/>
              <a:chOff x="4737675" y="2819960"/>
              <a:chExt cx="616127" cy="319523"/>
            </a:xfrm>
          </p:grpSpPr>
          <p:sp>
            <p:nvSpPr>
              <p:cNvPr id="1401" name="Google Shape;1401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2"/>
            <p:cNvGrpSpPr/>
            <p:nvPr/>
          </p:nvGrpSpPr>
          <p:grpSpPr>
            <a:xfrm>
              <a:off x="6552866" y="1768933"/>
              <a:ext cx="522676" cy="672238"/>
              <a:chOff x="3670529" y="1861858"/>
              <a:chExt cx="522676" cy="672238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7" name="Google Shape;1417;p42"/>
            <p:cNvSpPr/>
            <p:nvPr/>
          </p:nvSpPr>
          <p:spPr>
            <a:xfrm>
              <a:off x="6269700" y="4076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8" name="Google Shape;1418;p42"/>
            <p:cNvGrpSpPr/>
            <p:nvPr/>
          </p:nvGrpSpPr>
          <p:grpSpPr>
            <a:xfrm>
              <a:off x="7267051" y="4317896"/>
              <a:ext cx="636397" cy="330035"/>
              <a:chOff x="4737675" y="2819960"/>
              <a:chExt cx="616127" cy="319523"/>
            </a:xfrm>
          </p:grpSpPr>
          <p:sp>
            <p:nvSpPr>
              <p:cNvPr id="1419" name="Google Shape;1419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" name="Google Shape;1429;p42"/>
            <p:cNvGrpSpPr/>
            <p:nvPr/>
          </p:nvGrpSpPr>
          <p:grpSpPr>
            <a:xfrm>
              <a:off x="6552866" y="4146933"/>
              <a:ext cx="522676" cy="672238"/>
              <a:chOff x="3670529" y="1861858"/>
              <a:chExt cx="522676" cy="672238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5" name="Google Shape;1435;p42"/>
            <p:cNvSpPr/>
            <p:nvPr/>
          </p:nvSpPr>
          <p:spPr>
            <a:xfrm>
              <a:off x="6269700" y="2887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6" name="Google Shape;1436;p42"/>
            <p:cNvGrpSpPr/>
            <p:nvPr/>
          </p:nvGrpSpPr>
          <p:grpSpPr>
            <a:xfrm>
              <a:off x="7267051" y="3128896"/>
              <a:ext cx="636397" cy="330035"/>
              <a:chOff x="4737675" y="2819960"/>
              <a:chExt cx="616127" cy="319523"/>
            </a:xfrm>
          </p:grpSpPr>
          <p:sp>
            <p:nvSpPr>
              <p:cNvPr id="1437" name="Google Shape;1437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42"/>
            <p:cNvGrpSpPr/>
            <p:nvPr/>
          </p:nvGrpSpPr>
          <p:grpSpPr>
            <a:xfrm>
              <a:off x="6552866" y="2957933"/>
              <a:ext cx="522676" cy="672238"/>
              <a:chOff x="3670529" y="1861858"/>
              <a:chExt cx="522676" cy="672238"/>
            </a:xfrm>
          </p:grpSpPr>
          <p:sp>
            <p:nvSpPr>
              <p:cNvPr id="1448" name="Google Shape;1448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445;p47">
            <a:extLst>
              <a:ext uri="{FF2B5EF4-FFF2-40B4-BE49-F238E27FC236}">
                <a16:creationId xmlns:a16="http://schemas.microsoft.com/office/drawing/2014/main" id="{4504A485-57CE-AC3F-628B-435417ED7D6B}"/>
              </a:ext>
            </a:extLst>
          </p:cNvPr>
          <p:cNvSpPr txBox="1">
            <a:spLocks noGrp="1"/>
          </p:cNvSpPr>
          <p:nvPr/>
        </p:nvSpPr>
        <p:spPr>
          <a:xfrm>
            <a:off x="1835967" y="689480"/>
            <a:ext cx="3329928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None/>
              <a:defRPr sz="2400" b="1" i="0" u="none" strike="noStrike" cap="none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3E"/>
              </a:buClr>
              <a:buSzPts val="1800"/>
              <a:buFont typeface="Palanquin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highlight>
                  <a:srgbClr val="C0C0C0"/>
                </a:highlight>
                <a:uLnTx/>
                <a:uFillTx/>
                <a:latin typeface="Happy Monkey"/>
                <a:sym typeface="Happy Monkey"/>
              </a:rPr>
              <a:t>Списък: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D1809E"/>
              </a:solidFill>
              <a:effectLst/>
              <a:highlight>
                <a:srgbClr val="C0C0C0"/>
              </a:highlight>
              <a:uLnTx/>
              <a:uFillTx/>
              <a:latin typeface="Happy Monkey"/>
              <a:sym typeface="Happy Monk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4243E"/>
              </a:buClr>
              <a:buSzPts val="1800"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Arduino Uno R3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2. Ultrasonic Distance Sensor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3. 4x</a:t>
            </a:r>
            <a:r>
              <a:rPr lang="en" dirty="0">
                <a:solidFill>
                  <a:srgbClr val="D1809E"/>
                </a:solidFill>
              </a:rPr>
              <a:t>220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 k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Ω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Resistor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4. 250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k</a:t>
            </a:r>
            <a:r>
              <a:rPr kumimoji="0" lang="el-GR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Ω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 Potentiometer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5.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Piezo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6.LCD 16x2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7. Breadboard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8. 6xLED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D1809E"/>
              </a:solidFill>
              <a:effectLst/>
              <a:uLnTx/>
              <a:uFillTx/>
              <a:latin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3"/>
          <p:cNvSpPr txBox="1">
            <a:spLocks noGrp="1"/>
          </p:cNvSpPr>
          <p:nvPr>
            <p:ph type="title" idx="15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Схема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CEE7BB-C10A-E8F9-9726-A6E732816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t="17903" r="36071" b="8231"/>
          <a:stretch/>
        </p:blipFill>
        <p:spPr>
          <a:xfrm>
            <a:off x="2954091" y="1335268"/>
            <a:ext cx="3235817" cy="3326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3920220" y="984650"/>
            <a:ext cx="4910820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3241158" y="2601031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3.Сорс код – описание на функционалността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5840957" y="542910"/>
            <a:ext cx="1069346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3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50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35788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#include &lt;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LiquidCrystal.h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distance = 0;</a:t>
            </a:r>
            <a:endParaRPr lang="bg-BG" sz="12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2060"/>
                </a:solidFill>
              </a:rPr>
              <a:t>#include &lt;</a:t>
            </a:r>
            <a:r>
              <a:rPr lang="fr-FR" sz="1200" dirty="0" err="1">
                <a:solidFill>
                  <a:srgbClr val="002060"/>
                </a:solidFill>
              </a:rPr>
              <a:t>LiquidCrystal.h</a:t>
            </a:r>
            <a:r>
              <a:rPr lang="fr-FR" sz="1200" dirty="0">
                <a:solidFill>
                  <a:srgbClr val="002060"/>
                </a:solidFill>
              </a:rPr>
              <a:t>&gt; - </a:t>
            </a:r>
            <a:r>
              <a:rPr lang="bg-BG" sz="1200" dirty="0">
                <a:solidFill>
                  <a:srgbClr val="002060"/>
                </a:solidFill>
              </a:rPr>
              <a:t>включва библиотеката </a:t>
            </a:r>
            <a:r>
              <a:rPr lang="fr-FR" sz="1200" dirty="0" err="1">
                <a:solidFill>
                  <a:srgbClr val="002060"/>
                </a:solidFill>
              </a:rPr>
              <a:t>LiquidCrystal</a:t>
            </a:r>
            <a:r>
              <a:rPr lang="fr-FR" sz="1200" dirty="0">
                <a:solidFill>
                  <a:srgbClr val="002060"/>
                </a:solidFill>
              </a:rPr>
              <a:t>, </a:t>
            </a:r>
            <a:r>
              <a:rPr lang="bg-BG" sz="1200" dirty="0">
                <a:solidFill>
                  <a:srgbClr val="002060"/>
                </a:solidFill>
              </a:rPr>
              <a:t>която позволява използването на </a:t>
            </a:r>
            <a:r>
              <a:rPr lang="fr-FR" sz="1200" dirty="0">
                <a:solidFill>
                  <a:srgbClr val="002060"/>
                </a:solidFill>
              </a:rPr>
              <a:t>LCD </a:t>
            </a:r>
            <a:r>
              <a:rPr lang="bg-BG" sz="1200" dirty="0">
                <a:solidFill>
                  <a:srgbClr val="002060"/>
                </a:solidFill>
              </a:rPr>
              <a:t>дисплеи.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002060"/>
                </a:solidFill>
              </a:rPr>
              <a:t>int</a:t>
            </a:r>
            <a:r>
              <a:rPr lang="fr-FR" sz="1200" dirty="0">
                <a:solidFill>
                  <a:srgbClr val="002060"/>
                </a:solidFill>
              </a:rPr>
              <a:t> distance = 0; - </a:t>
            </a:r>
            <a:r>
              <a:rPr lang="bg-BG" sz="1200" dirty="0">
                <a:solidFill>
                  <a:srgbClr val="002060"/>
                </a:solidFill>
              </a:rPr>
              <a:t>деклариране на целочислена променлива на име </a:t>
            </a:r>
            <a:r>
              <a:rPr lang="fr-FR" sz="1200" dirty="0">
                <a:solidFill>
                  <a:srgbClr val="002060"/>
                </a:solidFill>
              </a:rPr>
              <a:t>distance </a:t>
            </a:r>
            <a:r>
              <a:rPr lang="bg-BG" sz="1200" dirty="0">
                <a:solidFill>
                  <a:srgbClr val="002060"/>
                </a:solidFill>
              </a:rPr>
              <a:t>и задаване на началната ѝ стойност на нула.</a:t>
            </a:r>
            <a:endParaRPr lang="fr-FR" sz="1200" dirty="0">
              <a:solidFill>
                <a:srgbClr val="002060"/>
              </a:solidFill>
            </a:endParaRPr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5433" y="414311"/>
            <a:ext cx="2365514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long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readUltrasonicDistance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OUTPUT);  // Clear the trigger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delayMicroseconds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// Sets the trigger pin to HIGH state for 10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microseconds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delayMicroseconds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INPUT);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//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Reads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the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pin, and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returns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the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sound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wave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travel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time in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microseconds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return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pulseIn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2349" y="414312"/>
            <a:ext cx="2275206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002060"/>
                </a:solidFill>
              </a:rPr>
              <a:t>Декларира се функция, наречена readUltrasonicDistance, която приема два целочислени аргумента-triggerPin и echoPin, представляващи цифрови пинове, свързани съответно с пиновете за задействане и  ехо на ултразвуковия сензор. Функцията конфигурира пина за задействане като изход, изпраща импулс от 10 микросекунди към пина за задействане, конфигурира пина за ехо като вход и връща продължителността в микросекунди между изпращането и приемането на импулса от сензора.</a:t>
            </a:r>
            <a:endParaRPr lang="bg-BG" sz="1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king Control App MK Campaign by Slidesgo">
  <a:themeElements>
    <a:clrScheme name="Simple Light">
      <a:dk1>
        <a:srgbClr val="FF5791"/>
      </a:dk1>
      <a:lt1>
        <a:srgbClr val="282980"/>
      </a:lt1>
      <a:dk2>
        <a:srgbClr val="CFDCFF"/>
      </a:dk2>
      <a:lt2>
        <a:srgbClr val="FFFFFF"/>
      </a:lt2>
      <a:accent1>
        <a:srgbClr val="7996FA"/>
      </a:accent1>
      <a:accent2>
        <a:srgbClr val="467DF7"/>
      </a:accent2>
      <a:accent3>
        <a:srgbClr val="FFCAEB"/>
      </a:accent3>
      <a:accent4>
        <a:srgbClr val="FFFFFF"/>
      </a:accent4>
      <a:accent5>
        <a:srgbClr val="FFFFFF"/>
      </a:accent5>
      <a:accent6>
        <a:srgbClr val="FFFFFF"/>
      </a:accent6>
      <a:hlink>
        <a:srgbClr val="2829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On-screen Show (16:9)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Anaheim</vt:lpstr>
      <vt:lpstr>Arial</vt:lpstr>
      <vt:lpstr>Didact Gothic</vt:lpstr>
      <vt:lpstr>Happy Monkey</vt:lpstr>
      <vt:lpstr>Montserrat</vt:lpstr>
      <vt:lpstr>Palanquin</vt:lpstr>
      <vt:lpstr>Parking Control App MK Campaign by Slidesgo</vt:lpstr>
      <vt:lpstr>Car Parking System </vt:lpstr>
      <vt:lpstr>Съдържание:</vt:lpstr>
      <vt:lpstr>1.Описание на проекта-идея и цел</vt:lpstr>
      <vt:lpstr>PowerPoint Presentation</vt:lpstr>
      <vt:lpstr>2.Списък съставни части</vt:lpstr>
      <vt:lpstr>PowerPoint Presentation</vt:lpstr>
      <vt:lpstr>Схема</vt:lpstr>
      <vt:lpstr>3.Сорс код – описание на функционалността</vt:lpstr>
      <vt:lpstr>PowerPoint Presentation</vt:lpstr>
      <vt:lpstr>PowerPoint Presentation</vt:lpstr>
      <vt:lpstr>PowerPoint Presentation</vt:lpstr>
      <vt:lpstr>4.Заключение</vt:lpstr>
      <vt:lpstr>https://www.tinkercad.com/things/h6lgQPd0Qjq?sharecode=yYKstnhIT8fv1AWSDH-KW0y8izSZnvDP9yb40iBt0cQ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 </dc:title>
  <dc:creator>Elis Myumyun</dc:creator>
  <cp:lastModifiedBy>Елис Мюмюн 05</cp:lastModifiedBy>
  <cp:revision>1</cp:revision>
  <dcterms:modified xsi:type="dcterms:W3CDTF">2023-05-14T03:36:21Z</dcterms:modified>
</cp:coreProperties>
</file>