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6858000" cx="12192000"/>
  <p:notesSz cx="6858000" cy="9144000"/>
  <p:embeddedFontLst>
    <p:embeddedFont>
      <p:font typeface="Arial Narrow"/>
      <p:regular r:id="rId43"/>
      <p:bold r:id="rId44"/>
      <p:italic r:id="rId45"/>
      <p:boldItalic r:id="rId46"/>
    </p:embeddedFont>
    <p:embeddedFont>
      <p:font typeface="Corbel"/>
      <p:regular r:id="rId47"/>
      <p:bold r:id="rId48"/>
      <p:italic r:id="rId49"/>
      <p:boldItalic r:id="rId50"/>
    </p:embeddedFont>
    <p:embeddedFont>
      <p:font typeface="Century Schoolbook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5" roundtripDataSignature="AMtx7mhpIRSfW77C7dB1MmaYvH2vzG2F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font" Target="fonts/ArialNarrow-bold.fntdata"/><Relationship Id="rId43" Type="http://schemas.openxmlformats.org/officeDocument/2006/relationships/font" Target="fonts/ArialNarrow-regular.fntdata"/><Relationship Id="rId46" Type="http://schemas.openxmlformats.org/officeDocument/2006/relationships/font" Target="fonts/ArialNarrow-boldItalic.fntdata"/><Relationship Id="rId45" Type="http://schemas.openxmlformats.org/officeDocument/2006/relationships/font" Target="fonts/ArialNarrow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Corbel-bold.fntdata"/><Relationship Id="rId47" Type="http://schemas.openxmlformats.org/officeDocument/2006/relationships/font" Target="fonts/Corbel-regular.fntdata"/><Relationship Id="rId49" Type="http://schemas.openxmlformats.org/officeDocument/2006/relationships/font" Target="fonts/Corbel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CenturySchoolbook-regular.fntdata"/><Relationship Id="rId50" Type="http://schemas.openxmlformats.org/officeDocument/2006/relationships/font" Target="fonts/Corbel-boldItalic.fntdata"/><Relationship Id="rId53" Type="http://schemas.openxmlformats.org/officeDocument/2006/relationships/font" Target="fonts/CenturySchoolbook-italic.fntdata"/><Relationship Id="rId52" Type="http://schemas.openxmlformats.org/officeDocument/2006/relationships/font" Target="fonts/CenturySchoolbook-bold.fntdata"/><Relationship Id="rId11" Type="http://schemas.openxmlformats.org/officeDocument/2006/relationships/slide" Target="slides/slide7.xml"/><Relationship Id="rId55" Type="http://customschemas.google.com/relationships/presentationmetadata" Target="metadata"/><Relationship Id="rId10" Type="http://schemas.openxmlformats.org/officeDocument/2006/relationships/slide" Target="slides/slide6.xml"/><Relationship Id="rId54" Type="http://schemas.openxmlformats.org/officeDocument/2006/relationships/font" Target="fonts/CenturySchoolbook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4f2af628fc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4f2af628fc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24f2af628fc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f2af628f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f2af628f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4f2af628f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4f2af628fc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4f2af628fc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24f2af628fc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4f2af628fc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4f2af628fc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24f2af628fc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4f2af628fc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4f2af628fc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24f2af628fc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4f2af628fc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4f2af628fc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24f2af628fc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4f2af628f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4f2af628fc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4f2af628f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24f2af628fc_0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4f2af628fc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24f2af628fc_0_2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4f2af628fc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24f2af628fc_0_3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4f2af628fc_0_3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24f2af628fc_0_3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4f2af628fc_0_4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4f2af628fc_0_4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24f2af628fc_0_4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f2af628fc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f2af628fc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4f2af628fc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4f2af628fc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4f2af628fc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24f2af628fc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4f2af628fc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4f2af628fc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24f2af628fc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4f2af628fc_0_4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4f2af628fc_0_4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24f2af628fc_0_4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4f2af628fc_0_4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4f2af628fc_0_4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24f2af628fc_0_4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4f2af628fc_0_4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4f2af628fc_0_4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24f2af628fc_0_4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4f2af628fc_0_4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24f2af628fc_0_4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4f2af628fc_0_4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4f2af628fc_0_4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24f2af628fc_0_4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4f2af628fc_0_4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4f2af628fc_0_4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24f2af628fc_0_4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4f2af628fc_0_4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4f2af628fc_0_4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24f2af628fc_0_4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f2af628fc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f2af628fc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4f2af628fc_1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5513728" y="307952"/>
            <a:ext cx="5584142" cy="6248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9" title="Page Number Shape"/>
          <p:cNvSpPr/>
          <p:nvPr/>
        </p:nvSpPr>
        <p:spPr>
          <a:xfrm>
            <a:off x="11784011" y="5380580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86" name="Google Shape;86;p29"/>
          <p:cNvSpPr txBox="1"/>
          <p:nvPr>
            <p:ph type="title"/>
          </p:nvPr>
        </p:nvSpPr>
        <p:spPr>
          <a:xfrm rot="5400000">
            <a:off x="6875047" y="1758649"/>
            <a:ext cx="4678106" cy="2446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Century Schoolboo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" type="body"/>
          </p:nvPr>
        </p:nvSpPr>
        <p:spPr>
          <a:xfrm rot="5400000">
            <a:off x="2034487" y="-553354"/>
            <a:ext cx="4678105" cy="7070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0" type="dt"/>
          </p:nvPr>
        </p:nvSpPr>
        <p:spPr>
          <a:xfrm>
            <a:off x="6536187" y="5927131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11" type="ftr"/>
          </p:nvPr>
        </p:nvSpPr>
        <p:spPr>
          <a:xfrm>
            <a:off x="6536187" y="6315949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1" name="Google Shape;91;p29" title="Horizontal Rule Line"/>
          <p:cNvCxnSpPr/>
          <p:nvPr/>
        </p:nvCxnSpPr>
        <p:spPr>
          <a:xfrm>
            <a:off x="0" y="6199730"/>
            <a:ext cx="10260011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dk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 title="Page Number Shape"/>
          <p:cNvSpPr/>
          <p:nvPr/>
        </p:nvSpPr>
        <p:spPr>
          <a:xfrm>
            <a:off x="11784011" y="118920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5" name="Google Shape;25;p20"/>
          <p:cNvSpPr txBox="1"/>
          <p:nvPr>
            <p:ph type="ctrTitle"/>
          </p:nvPr>
        </p:nvSpPr>
        <p:spPr>
          <a:xfrm>
            <a:off x="1088913" y="1143293"/>
            <a:ext cx="7034362" cy="4268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Font typeface="Century Schoolbook"/>
              <a:buNone/>
              <a:defRPr sz="77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" type="subTitle"/>
          </p:nvPr>
        </p:nvSpPr>
        <p:spPr>
          <a:xfrm>
            <a:off x="1088914" y="5537925"/>
            <a:ext cx="7034362" cy="706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0" i="1" sz="2000">
                <a:solidFill>
                  <a:schemeClr val="lt2"/>
                </a:solidFill>
              </a:defRPr>
            </a:lvl1pPr>
            <a:lvl2pPr lvl="1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6pPr>
            <a:lvl7pPr lvl="6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7pPr>
            <a:lvl8pPr lvl="7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8pPr>
            <a:lvl9pPr lvl="8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20"/>
          <p:cNvSpPr txBox="1"/>
          <p:nvPr>
            <p:ph idx="10" type="dt"/>
          </p:nvPr>
        </p:nvSpPr>
        <p:spPr>
          <a:xfrm>
            <a:off x="1088913" y="6314440"/>
            <a:ext cx="159662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1" type="ftr"/>
          </p:nvPr>
        </p:nvSpPr>
        <p:spPr>
          <a:xfrm>
            <a:off x="3000591" y="6314440"/>
            <a:ext cx="5122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2" type="sldNum"/>
          </p:nvPr>
        </p:nvSpPr>
        <p:spPr>
          <a:xfrm>
            <a:off x="11784011" y="1416216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1"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r">
              <a:spcBef>
                <a:spcPts val="0"/>
              </a:spcBef>
              <a:buNone/>
              <a:defRPr b="0" i="1"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r">
              <a:spcBef>
                <a:spcPts val="0"/>
              </a:spcBef>
              <a:buNone/>
              <a:defRPr b="0" i="1"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r">
              <a:spcBef>
                <a:spcPts val="0"/>
              </a:spcBef>
              <a:buNone/>
              <a:defRPr b="0" i="1"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r">
              <a:spcBef>
                <a:spcPts val="0"/>
              </a:spcBef>
              <a:buNone/>
              <a:defRPr b="0" i="1"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r">
              <a:spcBef>
                <a:spcPts val="0"/>
              </a:spcBef>
              <a:buNone/>
              <a:defRPr b="0" i="1"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r">
              <a:spcBef>
                <a:spcPts val="0"/>
              </a:spcBef>
              <a:buNone/>
              <a:defRPr b="0" i="1"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r">
              <a:spcBef>
                <a:spcPts val="0"/>
              </a:spcBef>
              <a:buNone/>
              <a:defRPr b="0" i="1"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r">
              <a:spcBef>
                <a:spcPts val="0"/>
              </a:spcBef>
              <a:buNone/>
              <a:defRPr b="0" i="1"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20" title="Verticle Rule Line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7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 title="Page Number Shape"/>
          <p:cNvSpPr/>
          <p:nvPr/>
        </p:nvSpPr>
        <p:spPr>
          <a:xfrm>
            <a:off x="11784011" y="1393748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33" name="Google Shape;33;p21"/>
          <p:cNvSpPr txBox="1"/>
          <p:nvPr>
            <p:ph type="title"/>
          </p:nvPr>
        </p:nvSpPr>
        <p:spPr>
          <a:xfrm>
            <a:off x="1947673" y="2571722"/>
            <a:ext cx="8296654" cy="3286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700"/>
              <a:buFont typeface="Century Schoolbook"/>
              <a:buNone/>
              <a:defRPr sz="7700" cap="none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" type="body"/>
          </p:nvPr>
        </p:nvSpPr>
        <p:spPr>
          <a:xfrm>
            <a:off x="1947673" y="1393748"/>
            <a:ext cx="8401429" cy="81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0" i="1" sz="20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21"/>
          <p:cNvSpPr txBox="1"/>
          <p:nvPr>
            <p:ph idx="10" type="dt"/>
          </p:nvPr>
        </p:nvSpPr>
        <p:spPr>
          <a:xfrm>
            <a:off x="8742955" y="6314439"/>
            <a:ext cx="159662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1" type="ftr"/>
          </p:nvPr>
        </p:nvSpPr>
        <p:spPr>
          <a:xfrm>
            <a:off x="1947673" y="6314440"/>
            <a:ext cx="64802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2" type="sldNum"/>
          </p:nvPr>
        </p:nvSpPr>
        <p:spPr>
          <a:xfrm>
            <a:off x="11784011" y="1620760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1"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r">
              <a:spcBef>
                <a:spcPts val="0"/>
              </a:spcBef>
              <a:buNone/>
              <a:defRPr b="0" i="1"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r">
              <a:spcBef>
                <a:spcPts val="0"/>
              </a:spcBef>
              <a:buNone/>
              <a:defRPr b="0" i="1"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r">
              <a:spcBef>
                <a:spcPts val="0"/>
              </a:spcBef>
              <a:buNone/>
              <a:defRPr b="0" i="1"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r">
              <a:spcBef>
                <a:spcPts val="0"/>
              </a:spcBef>
              <a:buNone/>
              <a:defRPr b="0" i="1"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r">
              <a:spcBef>
                <a:spcPts val="0"/>
              </a:spcBef>
              <a:buNone/>
              <a:defRPr b="0" i="1"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r">
              <a:spcBef>
                <a:spcPts val="0"/>
              </a:spcBef>
              <a:buNone/>
              <a:defRPr b="0" i="1"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r">
              <a:spcBef>
                <a:spcPts val="0"/>
              </a:spcBef>
              <a:buNone/>
              <a:defRPr b="0" i="1"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r">
              <a:spcBef>
                <a:spcPts val="0"/>
              </a:spcBef>
              <a:buNone/>
              <a:defRPr b="0" i="1"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8" name="Google Shape;38;p21" title="Horizontal Rule Line"/>
          <p:cNvCxnSpPr/>
          <p:nvPr/>
        </p:nvCxnSpPr>
        <p:spPr>
          <a:xfrm rot="10800000">
            <a:off x="1" y="6178167"/>
            <a:ext cx="10244326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/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" type="body"/>
          </p:nvPr>
        </p:nvSpPr>
        <p:spPr>
          <a:xfrm>
            <a:off x="5181600" y="540628"/>
            <a:ext cx="6248400" cy="2488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2" type="body"/>
          </p:nvPr>
        </p:nvSpPr>
        <p:spPr>
          <a:xfrm>
            <a:off x="5181600" y="3712467"/>
            <a:ext cx="6248400" cy="2482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/>
          <p:nvPr>
            <p:ph type="title"/>
          </p:nvPr>
        </p:nvSpPr>
        <p:spPr>
          <a:xfrm>
            <a:off x="762000" y="557784"/>
            <a:ext cx="3831336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" type="body"/>
          </p:nvPr>
        </p:nvSpPr>
        <p:spPr>
          <a:xfrm>
            <a:off x="5181600" y="558065"/>
            <a:ext cx="624535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b="0" i="1" sz="24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3"/>
          <p:cNvSpPr txBox="1"/>
          <p:nvPr>
            <p:ph idx="2" type="body"/>
          </p:nvPr>
        </p:nvSpPr>
        <p:spPr>
          <a:xfrm>
            <a:off x="5181600" y="1526671"/>
            <a:ext cx="6245352" cy="1755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3" type="body"/>
          </p:nvPr>
        </p:nvSpPr>
        <p:spPr>
          <a:xfrm>
            <a:off x="5181600" y="3700826"/>
            <a:ext cx="6248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b="0" i="1" sz="24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23"/>
          <p:cNvSpPr txBox="1"/>
          <p:nvPr>
            <p:ph idx="4" type="body"/>
          </p:nvPr>
        </p:nvSpPr>
        <p:spPr>
          <a:xfrm>
            <a:off x="5181600" y="4669432"/>
            <a:ext cx="6245352" cy="1755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/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6"/>
          <p:cNvSpPr txBox="1"/>
          <p:nvPr>
            <p:ph type="title"/>
          </p:nvPr>
        </p:nvSpPr>
        <p:spPr>
          <a:xfrm>
            <a:off x="762000" y="555479"/>
            <a:ext cx="3838776" cy="1921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Schoolbook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" type="body"/>
          </p:nvPr>
        </p:nvSpPr>
        <p:spPr>
          <a:xfrm>
            <a:off x="5181600" y="564147"/>
            <a:ext cx="6248400" cy="5622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–"/>
              <a:defRPr sz="1400"/>
            </a:lvl6pPr>
            <a:lvl7pPr indent="-3175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–"/>
              <a:defRPr sz="1400"/>
            </a:lvl8pPr>
            <a:lvl9pPr indent="-3175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67" name="Google Shape;67;p26"/>
          <p:cNvSpPr txBox="1"/>
          <p:nvPr>
            <p:ph idx="2" type="body"/>
          </p:nvPr>
        </p:nvSpPr>
        <p:spPr>
          <a:xfrm>
            <a:off x="762000" y="2621512"/>
            <a:ext cx="3838776" cy="3239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26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7"/>
          <p:cNvSpPr txBox="1"/>
          <p:nvPr>
            <p:ph type="title"/>
          </p:nvPr>
        </p:nvSpPr>
        <p:spPr>
          <a:xfrm>
            <a:off x="758952" y="557261"/>
            <a:ext cx="3840480" cy="1919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Schoolbook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/>
          <p:nvPr>
            <p:ph idx="2" type="pic"/>
          </p:nvPr>
        </p:nvSpPr>
        <p:spPr>
          <a:xfrm>
            <a:off x="5257800" y="0"/>
            <a:ext cx="617220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27"/>
          <p:cNvSpPr txBox="1"/>
          <p:nvPr>
            <p:ph idx="1" type="body"/>
          </p:nvPr>
        </p:nvSpPr>
        <p:spPr>
          <a:xfrm>
            <a:off x="758952" y="2621512"/>
            <a:ext cx="3840480" cy="3236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 title="Page Number Shape"/>
          <p:cNvSpPr/>
          <p:nvPr/>
        </p:nvSpPr>
        <p:spPr>
          <a:xfrm>
            <a:off x="11784011" y="5380580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1" name="Google Shape;11;p18"/>
          <p:cNvSpPr txBox="1"/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Century Schoolbook"/>
              <a:buNone/>
              <a:defRPr b="0" i="1" sz="5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8"/>
          <p:cNvSpPr txBox="1"/>
          <p:nvPr>
            <p:ph idx="1" type="body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2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8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18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Relationship Id="rId5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7" name="Google Shape;97;p1"/>
          <p:cNvSpPr txBox="1"/>
          <p:nvPr>
            <p:ph type="title"/>
          </p:nvPr>
        </p:nvSpPr>
        <p:spPr>
          <a:xfrm>
            <a:off x="7872618" y="663373"/>
            <a:ext cx="3684644" cy="1608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Avenir"/>
              <a:buNone/>
            </a:pPr>
            <a:r>
              <a:rPr i="0" lang="en-US">
                <a:latin typeface="Avenir"/>
                <a:ea typeface="Avenir"/>
                <a:cs typeface="Avenir"/>
                <a:sym typeface="Avenir"/>
              </a:rPr>
              <a:t>About Jeopardy</a:t>
            </a:r>
            <a:endParaRPr/>
          </a:p>
        </p:txBody>
      </p:sp>
      <p:cxnSp>
        <p:nvCxnSpPr>
          <p:cNvPr id="98" name="Google Shape;98;p1"/>
          <p:cNvCxnSpPr/>
          <p:nvPr/>
        </p:nvCxnSpPr>
        <p:spPr>
          <a:xfrm>
            <a:off x="0" y="6199730"/>
            <a:ext cx="7543800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1"/>
          <p:cNvSpPr/>
          <p:nvPr/>
        </p:nvSpPr>
        <p:spPr>
          <a:xfrm>
            <a:off x="11784011" y="5380580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pic>
        <p:nvPicPr>
          <p:cNvPr descr="Who Will Be the New Host of 'Jeopardy!'? - WSJ" id="100" name="Google Shape;10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/>
          <p:nvPr/>
        </p:nvSpPr>
        <p:spPr>
          <a:xfrm>
            <a:off x="11784011" y="118920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cxnSp>
        <p:nvCxnSpPr>
          <p:cNvPr id="180" name="Google Shape;180;p9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p9"/>
          <p:cNvSpPr txBox="1"/>
          <p:nvPr>
            <p:ph type="title"/>
          </p:nvPr>
        </p:nvSpPr>
        <p:spPr>
          <a:xfrm>
            <a:off x="4961744" y="1143293"/>
            <a:ext cx="6576664" cy="4388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Avenir"/>
              <a:buNone/>
            </a:pPr>
            <a:r>
              <a:rPr b="1" i="0" lang="en-US">
                <a:latin typeface="Avenir"/>
                <a:ea typeface="Avenir"/>
                <a:cs typeface="Avenir"/>
                <a:sym typeface="Avenir"/>
              </a:rPr>
              <a:t>Most Common Last name among the Winners </a:t>
            </a:r>
            <a:endParaRPr/>
          </a:p>
        </p:txBody>
      </p:sp>
      <p:cxnSp>
        <p:nvCxnSpPr>
          <p:cNvPr id="182" name="Google Shape;182;p9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screenshot of a cell phone&#10;&#10;Description automatically generated with low confidence" id="183" name="Google Shape;18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025" y="877011"/>
            <a:ext cx="2909267" cy="510397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9"/>
          <p:cNvSpPr/>
          <p:nvPr/>
        </p:nvSpPr>
        <p:spPr>
          <a:xfrm>
            <a:off x="11784011" y="118920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/>
          <p:nvPr/>
        </p:nvSpPr>
        <p:spPr>
          <a:xfrm>
            <a:off x="11784011" y="118920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cxnSp>
        <p:nvCxnSpPr>
          <p:cNvPr id="190" name="Google Shape;190;p10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p10"/>
          <p:cNvSpPr txBox="1"/>
          <p:nvPr>
            <p:ph type="title"/>
          </p:nvPr>
        </p:nvSpPr>
        <p:spPr>
          <a:xfrm>
            <a:off x="4961744" y="1143293"/>
            <a:ext cx="6576664" cy="4388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Avenir"/>
              <a:buNone/>
            </a:pPr>
            <a:r>
              <a:rPr b="1" i="0" lang="en-US">
                <a:latin typeface="Avenir"/>
                <a:ea typeface="Avenir"/>
                <a:cs typeface="Avenir"/>
                <a:sym typeface="Avenir"/>
              </a:rPr>
              <a:t>Most common First name among the Winners</a:t>
            </a:r>
            <a:endParaRPr b="1" i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92" name="Google Shape;192;p10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p10"/>
          <p:cNvSpPr/>
          <p:nvPr/>
        </p:nvSpPr>
        <p:spPr>
          <a:xfrm>
            <a:off x="11784011" y="118920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pic>
        <p:nvPicPr>
          <p:cNvPr descr="A screenshot of a cell phone&#10;&#10;Description automatically generated with medium confidence" id="194" name="Google Shape;19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7830" y="629199"/>
            <a:ext cx="2896467" cy="5371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/>
          <p:nvPr/>
        </p:nvSpPr>
        <p:spPr>
          <a:xfrm>
            <a:off x="11784011" y="118920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cxnSp>
        <p:nvCxnSpPr>
          <p:cNvPr id="200" name="Google Shape;200;p11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p11"/>
          <p:cNvSpPr txBox="1"/>
          <p:nvPr>
            <p:ph type="title"/>
          </p:nvPr>
        </p:nvSpPr>
        <p:spPr>
          <a:xfrm>
            <a:off x="8958317" y="2754379"/>
            <a:ext cx="3029688" cy="1608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Avenir"/>
              <a:buNone/>
            </a:pPr>
            <a:r>
              <a:rPr b="1" i="0" lang="en-US">
                <a:latin typeface="Avenir"/>
                <a:ea typeface="Avenir"/>
                <a:cs typeface="Avenir"/>
                <a:sym typeface="Avenir"/>
              </a:rPr>
              <a:t>Machine Learning</a:t>
            </a:r>
            <a:endParaRPr/>
          </a:p>
        </p:txBody>
      </p:sp>
      <p:sp>
        <p:nvSpPr>
          <p:cNvPr id="202" name="Google Shape;202;p11"/>
          <p:cNvSpPr/>
          <p:nvPr/>
        </p:nvSpPr>
        <p:spPr>
          <a:xfrm>
            <a:off x="11784011" y="118920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cxnSp>
        <p:nvCxnSpPr>
          <p:cNvPr id="203" name="Google Shape;203;p11"/>
          <p:cNvCxnSpPr/>
          <p:nvPr/>
        </p:nvCxnSpPr>
        <p:spPr>
          <a:xfrm>
            <a:off x="8208101" y="1257300"/>
            <a:ext cx="0" cy="560070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bstract picture of the brain made up of patterns" id="204" name="Google Shape;20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72880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0" name="Google Shape;210;p12"/>
          <p:cNvSpPr txBox="1"/>
          <p:nvPr>
            <p:ph type="title"/>
          </p:nvPr>
        </p:nvSpPr>
        <p:spPr>
          <a:xfrm>
            <a:off x="7872618" y="663373"/>
            <a:ext cx="3684644" cy="1608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Avenir"/>
              <a:buNone/>
            </a:pPr>
            <a:r>
              <a:rPr b="1" i="0" lang="en-US">
                <a:latin typeface="Avenir"/>
                <a:ea typeface="Avenir"/>
                <a:cs typeface="Avenir"/>
                <a:sym typeface="Avenir"/>
              </a:rPr>
              <a:t>Objective</a:t>
            </a:r>
            <a:endParaRPr b="1"/>
          </a:p>
        </p:txBody>
      </p:sp>
      <p:pic>
        <p:nvPicPr>
          <p:cNvPr descr="Golf ball on a tee, in a green fairway" id="211" name="Google Shape;21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915" y="967252"/>
            <a:ext cx="6915663" cy="46162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12"/>
          <p:cNvCxnSpPr/>
          <p:nvPr/>
        </p:nvCxnSpPr>
        <p:spPr>
          <a:xfrm>
            <a:off x="0" y="6199730"/>
            <a:ext cx="7543800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" name="Google Shape;213;p12"/>
          <p:cNvSpPr txBox="1"/>
          <p:nvPr/>
        </p:nvSpPr>
        <p:spPr>
          <a:xfrm>
            <a:off x="7821575" y="1517475"/>
            <a:ext cx="3684600" cy="45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83210" lvl="0" marL="28321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33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The purpose of this analysis is to create a binary classification model using deep learning techniques to determine what factors contributed to winning the Jeopardy Game</a:t>
            </a:r>
            <a:r>
              <a:rPr lang="en-US" sz="2533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. </a:t>
            </a:r>
            <a:endParaRPr sz="2533">
              <a:solidFill>
                <a:srgbClr val="262626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3464" lvl="0" marL="28346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533">
              <a:solidFill>
                <a:srgbClr val="26262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3210" lvl="0" marL="28321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Data Source: kdnuggets.com</a:t>
            </a:r>
            <a:endParaRPr/>
          </a:p>
          <a:p>
            <a:pPr indent="-283464" lvl="0" marL="28346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3210" lvl="0" marL="28321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Data date range: 2014 - 2019</a:t>
            </a:r>
            <a:endParaRPr/>
          </a:p>
        </p:txBody>
      </p:sp>
      <p:sp>
        <p:nvSpPr>
          <p:cNvPr id="214" name="Google Shape;214;p12"/>
          <p:cNvSpPr/>
          <p:nvPr/>
        </p:nvSpPr>
        <p:spPr>
          <a:xfrm>
            <a:off x="11784011" y="5380580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0" name="Google Shape;220;p13"/>
          <p:cNvSpPr txBox="1"/>
          <p:nvPr>
            <p:ph type="title"/>
          </p:nvPr>
        </p:nvSpPr>
        <p:spPr>
          <a:xfrm>
            <a:off x="459981" y="319100"/>
            <a:ext cx="8316900" cy="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Avenir"/>
              <a:buNone/>
            </a:pPr>
            <a:r>
              <a:rPr b="1" i="0" lang="en-US">
                <a:latin typeface="Avenir"/>
                <a:ea typeface="Avenir"/>
                <a:cs typeface="Avenir"/>
                <a:sym typeface="Avenir"/>
              </a:rPr>
              <a:t>Feature Variables</a:t>
            </a:r>
            <a:endParaRPr/>
          </a:p>
        </p:txBody>
      </p:sp>
      <p:cxnSp>
        <p:nvCxnSpPr>
          <p:cNvPr id="221" name="Google Shape;221;p13"/>
          <p:cNvCxnSpPr/>
          <p:nvPr/>
        </p:nvCxnSpPr>
        <p:spPr>
          <a:xfrm>
            <a:off x="0" y="6199730"/>
            <a:ext cx="7543800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" name="Google Shape;222;p13"/>
          <p:cNvSpPr txBox="1"/>
          <p:nvPr>
            <p:ph idx="1" type="body"/>
          </p:nvPr>
        </p:nvSpPr>
        <p:spPr>
          <a:xfrm>
            <a:off x="497454" y="1350892"/>
            <a:ext cx="7747135" cy="4757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283464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lang="en-US" sz="2400">
                <a:latin typeface="Avenir"/>
                <a:ea typeface="Avenir"/>
                <a:cs typeface="Avenir"/>
                <a:sym typeface="Avenir"/>
              </a:rPr>
              <a:t>Full name </a:t>
            </a:r>
            <a:endParaRPr/>
          </a:p>
          <a:p>
            <a:pPr indent="-283464" lvl="0" marL="283464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lang="en-US" sz="2400">
                <a:latin typeface="Avenir"/>
                <a:ea typeface="Avenir"/>
                <a:cs typeface="Avenir"/>
                <a:sym typeface="Avenir"/>
              </a:rPr>
              <a:t>First Name </a:t>
            </a:r>
            <a:endParaRPr/>
          </a:p>
          <a:p>
            <a:pPr indent="-283464" lvl="0" marL="283464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lang="en-US" sz="2400">
                <a:latin typeface="Avenir"/>
                <a:ea typeface="Avenir"/>
                <a:cs typeface="Avenir"/>
                <a:sym typeface="Avenir"/>
              </a:rPr>
              <a:t>Last Name </a:t>
            </a:r>
            <a:endParaRPr/>
          </a:p>
          <a:p>
            <a:pPr indent="-283464" lvl="0" marL="283464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lang="en-US" sz="2400">
                <a:latin typeface="Avenir"/>
                <a:ea typeface="Avenir"/>
                <a:cs typeface="Avenir"/>
                <a:sym typeface="Avenir"/>
              </a:rPr>
              <a:t>Occupation</a:t>
            </a:r>
            <a:endParaRPr/>
          </a:p>
          <a:p>
            <a:pPr indent="-283464" lvl="0" marL="283464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lang="en-US" sz="2400">
                <a:latin typeface="Avenir"/>
                <a:ea typeface="Avenir"/>
                <a:cs typeface="Avenir"/>
                <a:sym typeface="Avenir"/>
              </a:rPr>
              <a:t>City</a:t>
            </a:r>
            <a:endParaRPr/>
          </a:p>
          <a:p>
            <a:pPr indent="-283464" lvl="0" marL="283464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lang="en-US" sz="2400">
                <a:latin typeface="Avenir"/>
                <a:ea typeface="Avenir"/>
                <a:cs typeface="Avenir"/>
                <a:sym typeface="Avenir"/>
              </a:rPr>
              <a:t>State</a:t>
            </a:r>
            <a:endParaRPr/>
          </a:p>
          <a:p>
            <a:pPr indent="-283464" lvl="0" marL="283464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lang="en-US" sz="2400">
                <a:latin typeface="Avenir"/>
                <a:ea typeface="Avenir"/>
                <a:cs typeface="Avenir"/>
                <a:sym typeface="Avenir"/>
              </a:rPr>
              <a:t>Show number</a:t>
            </a:r>
            <a:endParaRPr/>
          </a:p>
          <a:p>
            <a:pPr indent="-283464" lvl="0" marL="283464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lang="en-US" sz="2400">
                <a:latin typeface="Avenir"/>
                <a:ea typeface="Avenir"/>
                <a:cs typeface="Avenir"/>
                <a:sym typeface="Avenir"/>
              </a:rPr>
              <a:t>Date of show</a:t>
            </a:r>
            <a:endParaRPr/>
          </a:p>
          <a:p>
            <a:pPr indent="-283464" lvl="0" marL="283464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lang="en-US" sz="2400">
                <a:latin typeface="Avenir"/>
                <a:ea typeface="Avenir"/>
                <a:cs typeface="Avenir"/>
                <a:sym typeface="Avenir"/>
              </a:rPr>
              <a:t>Winner_flg (‘1’ if they won)</a:t>
            </a:r>
            <a:endParaRPr/>
          </a:p>
          <a:p>
            <a:pPr indent="-283464" lvl="0" marL="283464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lang="en-US" sz="2400">
                <a:latin typeface="Avenir"/>
                <a:ea typeface="Avenir"/>
                <a:cs typeface="Avenir"/>
                <a:sym typeface="Avenir"/>
              </a:rPr>
              <a:t>Final_score for that game</a:t>
            </a:r>
            <a:endParaRPr/>
          </a:p>
          <a:p>
            <a:pPr indent="-283464" lvl="0" marL="283464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lang="en-US" sz="2400">
                <a:latin typeface="Avenir"/>
                <a:ea typeface="Avenir"/>
                <a:cs typeface="Avenir"/>
                <a:sym typeface="Avenir"/>
              </a:rPr>
              <a:t>Gender</a:t>
            </a:r>
            <a:endParaRPr sz="28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3" name="Google Shape;223;p13"/>
          <p:cNvSpPr/>
          <p:nvPr/>
        </p:nvSpPr>
        <p:spPr>
          <a:xfrm>
            <a:off x="11784011" y="5380580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9" name="Google Shape;229;p14"/>
          <p:cNvSpPr txBox="1"/>
          <p:nvPr>
            <p:ph type="title"/>
          </p:nvPr>
        </p:nvSpPr>
        <p:spPr>
          <a:xfrm>
            <a:off x="527437" y="334518"/>
            <a:ext cx="7837073" cy="788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Avenir"/>
              <a:buNone/>
            </a:pPr>
            <a:r>
              <a:rPr b="1" i="0" lang="en-US" sz="4800">
                <a:latin typeface="Avenir"/>
                <a:ea typeface="Avenir"/>
                <a:cs typeface="Avenir"/>
                <a:sym typeface="Avenir"/>
              </a:rPr>
              <a:t>Preprocessing</a:t>
            </a:r>
            <a:endParaRPr/>
          </a:p>
        </p:txBody>
      </p:sp>
      <p:cxnSp>
        <p:nvCxnSpPr>
          <p:cNvPr id="230" name="Google Shape;230;p14"/>
          <p:cNvCxnSpPr/>
          <p:nvPr/>
        </p:nvCxnSpPr>
        <p:spPr>
          <a:xfrm>
            <a:off x="0" y="6199730"/>
            <a:ext cx="7543800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1" name="Google Shape;231;p14"/>
          <p:cNvSpPr txBox="1"/>
          <p:nvPr/>
        </p:nvSpPr>
        <p:spPr>
          <a:xfrm>
            <a:off x="87256" y="1457666"/>
            <a:ext cx="8906842" cy="3791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7973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venir"/>
              <a:buChar char="●"/>
            </a:pPr>
            <a:r>
              <a:rPr lang="en-US" sz="2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The data was read and converted to numerical data using </a:t>
            </a:r>
            <a:r>
              <a:rPr b="1" lang="en-US" sz="2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get_dummies</a:t>
            </a:r>
            <a:r>
              <a:rPr lang="en-US" sz="2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. </a:t>
            </a:r>
            <a:endParaRPr sz="2800">
              <a:solidFill>
                <a:srgbClr val="26262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7973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venir"/>
              <a:buChar char="●"/>
            </a:pPr>
            <a:r>
              <a:rPr lang="en-US" sz="2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This numerical data was then run through a </a:t>
            </a:r>
            <a:r>
              <a:rPr b="1" lang="en-US" sz="2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RandomForestClassifier</a:t>
            </a:r>
            <a:r>
              <a:rPr lang="en-US" sz="2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 to find which features were of most importance. </a:t>
            </a:r>
            <a:endParaRPr sz="2800">
              <a:solidFill>
                <a:srgbClr val="26262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7973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venir"/>
              <a:buChar char="●"/>
            </a:pPr>
            <a:r>
              <a:rPr lang="en-US" sz="2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It was found that while </a:t>
            </a:r>
            <a:r>
              <a:rPr b="1" lang="en-US" sz="2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final_score</a:t>
            </a:r>
            <a:r>
              <a:rPr lang="en-US" sz="2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 was the biggest determinant of whether a contestant was going to win, their gender or where they were from did not play a significant role.</a:t>
            </a:r>
            <a:endParaRPr/>
          </a:p>
          <a:p>
            <a:pPr indent="-283464" lvl="0" marL="28346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2" name="Google Shape;232;p14"/>
          <p:cNvSpPr/>
          <p:nvPr/>
        </p:nvSpPr>
        <p:spPr>
          <a:xfrm>
            <a:off x="11784011" y="5380580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pic>
        <p:nvPicPr>
          <p:cNvPr id="233" name="Google Shape;23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2475" y="1024875"/>
            <a:ext cx="2891525" cy="4786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9" name="Google Shape;239;p15"/>
          <p:cNvSpPr txBox="1"/>
          <p:nvPr>
            <p:ph type="title"/>
          </p:nvPr>
        </p:nvSpPr>
        <p:spPr>
          <a:xfrm>
            <a:off x="527437" y="334518"/>
            <a:ext cx="7837073" cy="788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Avenir"/>
              <a:buNone/>
            </a:pPr>
            <a:r>
              <a:rPr b="1" i="0" lang="en-US" sz="4800">
                <a:latin typeface="Avenir"/>
                <a:ea typeface="Avenir"/>
                <a:cs typeface="Avenir"/>
                <a:sym typeface="Avenir"/>
              </a:rPr>
              <a:t>Training the model</a:t>
            </a:r>
            <a:endParaRPr/>
          </a:p>
        </p:txBody>
      </p:sp>
      <p:cxnSp>
        <p:nvCxnSpPr>
          <p:cNvPr id="240" name="Google Shape;240;p15"/>
          <p:cNvCxnSpPr/>
          <p:nvPr/>
        </p:nvCxnSpPr>
        <p:spPr>
          <a:xfrm>
            <a:off x="0" y="6199730"/>
            <a:ext cx="7543800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" name="Google Shape;241;p15"/>
          <p:cNvSpPr txBox="1"/>
          <p:nvPr/>
        </p:nvSpPr>
        <p:spPr>
          <a:xfrm>
            <a:off x="87257" y="1190472"/>
            <a:ext cx="5816308" cy="2445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The first task was to drop the insignificant features (including </a:t>
            </a:r>
            <a:r>
              <a:rPr b="1" lang="en-US" sz="24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Gender</a:t>
            </a:r>
            <a:r>
              <a:rPr lang="en-US" sz="24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) from the data. Next, the data was run through a </a:t>
            </a:r>
            <a:r>
              <a:rPr b="1" lang="en-US" sz="24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keras tuner</a:t>
            </a:r>
            <a:r>
              <a:rPr lang="en-US" sz="24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 to find the best optimization for training. </a:t>
            </a:r>
            <a:endParaRPr sz="2400">
              <a:solidFill>
                <a:srgbClr val="26262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Epochs</a:t>
            </a:r>
            <a:r>
              <a:rPr lang="en-US" sz="24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 chosen was </a:t>
            </a:r>
            <a:r>
              <a:rPr b="1" lang="en-US" sz="24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100</a:t>
            </a:r>
            <a:r>
              <a:rPr lang="en-US" sz="24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, to produce an accuracy of </a:t>
            </a:r>
            <a:r>
              <a:rPr b="1" lang="en-US" sz="24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99.72%</a:t>
            </a:r>
            <a:r>
              <a:rPr lang="en-US" sz="24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 and a loss of 31.7%</a:t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3464" lvl="0" marL="28346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2" name="Google Shape;242;p15"/>
          <p:cNvSpPr/>
          <p:nvPr/>
        </p:nvSpPr>
        <p:spPr>
          <a:xfrm>
            <a:off x="11784011" y="5380580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pic>
        <p:nvPicPr>
          <p:cNvPr descr="A screenshot of a computer code&#10;&#10;Description automatically generated with low confidence" id="243" name="Google Shape;24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437" y="4591105"/>
            <a:ext cx="9722552" cy="1494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3564" y="145705"/>
            <a:ext cx="6201179" cy="3561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0" name="Google Shape;250;p16"/>
          <p:cNvSpPr txBox="1"/>
          <p:nvPr>
            <p:ph type="title"/>
          </p:nvPr>
        </p:nvSpPr>
        <p:spPr>
          <a:xfrm>
            <a:off x="557417" y="416037"/>
            <a:ext cx="5296241" cy="86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Avenir"/>
              <a:buNone/>
            </a:pPr>
            <a:r>
              <a:rPr b="1" i="0" lang="en-US">
                <a:latin typeface="Avenir"/>
                <a:ea typeface="Avenir"/>
                <a:cs typeface="Avenir"/>
                <a:sym typeface="Avenir"/>
              </a:rPr>
              <a:t>Conclusion</a:t>
            </a:r>
            <a:endParaRPr/>
          </a:p>
        </p:txBody>
      </p:sp>
      <p:cxnSp>
        <p:nvCxnSpPr>
          <p:cNvPr id="251" name="Google Shape;251;p16"/>
          <p:cNvCxnSpPr/>
          <p:nvPr/>
        </p:nvCxnSpPr>
        <p:spPr>
          <a:xfrm>
            <a:off x="0" y="6199730"/>
            <a:ext cx="7543800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p16"/>
          <p:cNvSpPr txBox="1"/>
          <p:nvPr/>
        </p:nvSpPr>
        <p:spPr>
          <a:xfrm>
            <a:off x="557416" y="1844770"/>
            <a:ext cx="11022486" cy="3791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210" lvl="0" marL="28321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According to this small dataset, Jeopardy! is a fair game where the outcome is entirely dependent on the accuracy of the contestant’s answer and has nothing to do with their gender , where they were from or when they participated in the game.</a:t>
            </a:r>
            <a:endParaRPr/>
          </a:p>
        </p:txBody>
      </p:sp>
      <p:sp>
        <p:nvSpPr>
          <p:cNvPr id="253" name="Google Shape;253;p16"/>
          <p:cNvSpPr/>
          <p:nvPr/>
        </p:nvSpPr>
        <p:spPr>
          <a:xfrm>
            <a:off x="11784011" y="5380580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9" name="Google Shape;259;p17"/>
          <p:cNvSpPr txBox="1"/>
          <p:nvPr>
            <p:ph type="title"/>
          </p:nvPr>
        </p:nvSpPr>
        <p:spPr>
          <a:xfrm>
            <a:off x="280099" y="5334108"/>
            <a:ext cx="5296241" cy="86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Avenir"/>
              <a:buNone/>
            </a:pPr>
            <a:r>
              <a:rPr i="0" lang="en-US">
                <a:latin typeface="Avenir"/>
                <a:ea typeface="Avenir"/>
                <a:cs typeface="Avenir"/>
                <a:sym typeface="Avenir"/>
              </a:rPr>
              <a:t>Thank You</a:t>
            </a:r>
            <a:endParaRPr/>
          </a:p>
        </p:txBody>
      </p:sp>
      <p:cxnSp>
        <p:nvCxnSpPr>
          <p:cNvPr id="260" name="Google Shape;260;p17"/>
          <p:cNvCxnSpPr/>
          <p:nvPr/>
        </p:nvCxnSpPr>
        <p:spPr>
          <a:xfrm>
            <a:off x="0" y="6199730"/>
            <a:ext cx="7543800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1" name="Google Shape;261;p17"/>
          <p:cNvSpPr/>
          <p:nvPr/>
        </p:nvSpPr>
        <p:spPr>
          <a:xfrm>
            <a:off x="11784011" y="5380580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4f2af628fc_0_54"/>
          <p:cNvSpPr txBox="1"/>
          <p:nvPr>
            <p:ph type="title"/>
          </p:nvPr>
        </p:nvSpPr>
        <p:spPr>
          <a:xfrm>
            <a:off x="2673925" y="552750"/>
            <a:ext cx="5978100" cy="495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Justin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f2af628fc_0_0"/>
          <p:cNvSpPr txBox="1"/>
          <p:nvPr>
            <p:ph type="title"/>
          </p:nvPr>
        </p:nvSpPr>
        <p:spPr>
          <a:xfrm>
            <a:off x="865925" y="531950"/>
            <a:ext cx="10356300" cy="495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        </a:t>
            </a:r>
            <a:r>
              <a:rPr lang="en-US">
                <a:latin typeface="Avenir"/>
                <a:ea typeface="Avenir"/>
                <a:cs typeface="Avenir"/>
                <a:sym typeface="Avenir"/>
              </a:rPr>
              <a:t>Project 4 - Jeopardy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Group: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Avenir"/>
                <a:ea typeface="Avenir"/>
                <a:cs typeface="Avenir"/>
                <a:sym typeface="Avenir"/>
              </a:rPr>
              <a:t>Elisangela Jardim</a:t>
            </a:r>
            <a:endParaRPr sz="33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Avenir"/>
                <a:ea typeface="Avenir"/>
                <a:cs typeface="Avenir"/>
                <a:sym typeface="Avenir"/>
              </a:rPr>
              <a:t>Geetha Rajendram</a:t>
            </a:r>
            <a:endParaRPr sz="33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Avenir"/>
                <a:ea typeface="Avenir"/>
                <a:cs typeface="Avenir"/>
                <a:sym typeface="Avenir"/>
              </a:rPr>
              <a:t>Justin DeMaagd</a:t>
            </a:r>
            <a:endParaRPr sz="33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Avenir"/>
                <a:ea typeface="Avenir"/>
                <a:cs typeface="Avenir"/>
                <a:sym typeface="Avenir"/>
              </a:rPr>
              <a:t>Kurt Goesch</a:t>
            </a:r>
            <a:endParaRPr sz="33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4f2af628fc_0_6"/>
          <p:cNvSpPr txBox="1"/>
          <p:nvPr>
            <p:ph type="title"/>
          </p:nvPr>
        </p:nvSpPr>
        <p:spPr>
          <a:xfrm>
            <a:off x="762000" y="559678"/>
            <a:ext cx="3834000" cy="495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Jeopardy Common Words Introduction</a:t>
            </a:r>
            <a:endParaRPr/>
          </a:p>
        </p:txBody>
      </p:sp>
      <p:sp>
        <p:nvSpPr>
          <p:cNvPr id="274" name="Google Shape;274;g24f2af628fc_0_6"/>
          <p:cNvSpPr txBox="1"/>
          <p:nvPr>
            <p:ph idx="1" type="body"/>
          </p:nvPr>
        </p:nvSpPr>
        <p:spPr>
          <a:xfrm>
            <a:off x="5181600" y="569066"/>
            <a:ext cx="6248400" cy="565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Datasets in Jeopardy take into consideration several classes including: Contestants, Show number, Date of air, score, Questions, Categories, Answers, and much more.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Questions, Categories, and Answer sets are highly robust, containing a vast amount of information that can be analyzed and interpreted through Natural Language Processing.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Frequency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Analysis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2122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Term Frequency–Inverse Document Frequency (TF-IDF)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f2af628fc_0_12"/>
          <p:cNvSpPr txBox="1"/>
          <p:nvPr>
            <p:ph type="title"/>
          </p:nvPr>
        </p:nvSpPr>
        <p:spPr>
          <a:xfrm>
            <a:off x="762000" y="559678"/>
            <a:ext cx="3834000" cy="495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i="0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i="0"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4f2af628fc_0_12"/>
          <p:cNvSpPr txBox="1"/>
          <p:nvPr>
            <p:ph idx="1" type="body"/>
          </p:nvPr>
        </p:nvSpPr>
        <p:spPr>
          <a:xfrm>
            <a:off x="5181600" y="504841"/>
            <a:ext cx="6248400" cy="565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task was to build a database for querying relevant data to explore.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the dataset to provide relational datasets that can be further analyzed in NLP processes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Utilize new technologies including “Natural Language Toolkit” (NLTK) and TF-IDF.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to train a classification model on the language sentiment found in datasets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to train a classification model on how important the common words that were found when other features are applied to the machine learning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case of this project the independent feature was on highly frequent categories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4f2af628fc_0_18"/>
          <p:cNvSpPr txBox="1"/>
          <p:nvPr>
            <p:ph type="title"/>
          </p:nvPr>
        </p:nvSpPr>
        <p:spPr>
          <a:xfrm>
            <a:off x="762000" y="569075"/>
            <a:ext cx="3834000" cy="204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n-US"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Word Clouds – Most Common Words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8" name="Google Shape;288;g24f2af628fc_0_18"/>
          <p:cNvSpPr txBox="1"/>
          <p:nvPr>
            <p:ph idx="1" type="body"/>
          </p:nvPr>
        </p:nvSpPr>
        <p:spPr>
          <a:xfrm>
            <a:off x="5077675" y="520575"/>
            <a:ext cx="6310800" cy="189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•"/>
            </a:pPr>
            <a:r>
              <a:rPr b="1"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Why do we have two different outputs from different modules?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•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Word Cloud generated cloud did not go through the same preprocessing such a lemmatization. </a:t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•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NLTK module, words were tokenized into unigrams, adding more granularity to the word count frequency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24f2af628fc_0_18"/>
          <p:cNvSpPr txBox="1"/>
          <p:nvPr/>
        </p:nvSpPr>
        <p:spPr>
          <a:xfrm>
            <a:off x="5500250" y="3408225"/>
            <a:ext cx="39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0" name="Google Shape;290;g24f2af628fc_0_18"/>
          <p:cNvSpPr txBox="1"/>
          <p:nvPr/>
        </p:nvSpPr>
        <p:spPr>
          <a:xfrm>
            <a:off x="533400" y="2486900"/>
            <a:ext cx="4904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Word Cloud from WordCloud Module for Answers</a:t>
            </a:r>
            <a:endParaRPr b="1" sz="1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1" name="Google Shape;291;g24f2af628fc_0_18"/>
          <p:cNvSpPr txBox="1"/>
          <p:nvPr/>
        </p:nvSpPr>
        <p:spPr>
          <a:xfrm>
            <a:off x="6151425" y="2916375"/>
            <a:ext cx="43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2" name="Google Shape;292;g24f2af628fc_0_18"/>
          <p:cNvSpPr txBox="1"/>
          <p:nvPr/>
        </p:nvSpPr>
        <p:spPr>
          <a:xfrm>
            <a:off x="5631875" y="2486900"/>
            <a:ext cx="557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7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Word Cloud from NLTK Module for Answers</a:t>
            </a:r>
            <a:endParaRPr sz="17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A picture containing text, font, screenshot, typography&#10;&#10;Description automatically generated" id="293" name="Google Shape;293;g24f2af628fc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175" y="2907200"/>
            <a:ext cx="5150100" cy="300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words&#10;&#10;Description automatically generated with low confidence" id="294" name="Google Shape;294;g24f2af628fc_0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8900" y="2907200"/>
            <a:ext cx="5424000" cy="30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4f2af628fc_0_24"/>
          <p:cNvSpPr txBox="1"/>
          <p:nvPr>
            <p:ph type="title"/>
          </p:nvPr>
        </p:nvSpPr>
        <p:spPr>
          <a:xfrm>
            <a:off x="762000" y="559678"/>
            <a:ext cx="3834000" cy="495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Word Clouds  Most Common Words (Cont.)</a:t>
            </a:r>
            <a:endParaRPr b="1" i="0" sz="3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1" name="Google Shape;301;g24f2af628fc_0_24"/>
          <p:cNvSpPr txBox="1"/>
          <p:nvPr/>
        </p:nvSpPr>
        <p:spPr>
          <a:xfrm flipH="1">
            <a:off x="158500" y="2267500"/>
            <a:ext cx="5279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Word Cloud from WordCloud Module for Categories</a:t>
            </a:r>
            <a:endParaRPr b="1"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A picture containing text, font, screenshot, typography&#10;&#10;Description automatically generated" id="302" name="Google Shape;302;g24f2af628fc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550" y="2838475"/>
            <a:ext cx="5040900" cy="33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24f2af628fc_0_24"/>
          <p:cNvSpPr txBox="1"/>
          <p:nvPr/>
        </p:nvSpPr>
        <p:spPr>
          <a:xfrm flipH="1">
            <a:off x="6102950" y="2267500"/>
            <a:ext cx="54171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Word Cloud from NLTK Module for Categories</a:t>
            </a:r>
            <a:endParaRPr b="1"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A picture containing text, font, typography, screenshot&#10;&#10;Description automatically generated" id="304" name="Google Shape;304;g24f2af628fc_0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9750" y="2838475"/>
            <a:ext cx="5154000" cy="33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24f2af628fc_0_24"/>
          <p:cNvSpPr txBox="1"/>
          <p:nvPr/>
        </p:nvSpPr>
        <p:spPr>
          <a:xfrm>
            <a:off x="5971300" y="796625"/>
            <a:ext cx="5417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Word cloud from the WordCloud Module justifiably better classifies  the categories frequency because most of the categories are not single words.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screenshot, diagram, parallel&#10;&#10;Description automatically generated" id="310" name="Google Shape;310;g24f2af628fc_0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950" y="905175"/>
            <a:ext cx="4586900" cy="52115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report&#10;&#10;Description automatically generated with low confidence" id="311" name="Google Shape;311;g24f2af628fc_0_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6477" y="3537059"/>
            <a:ext cx="5576780" cy="25797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screenshot, number, font&#10;&#10;Description automatically generated" id="312" name="Google Shape;312;g24f2af628fc_0_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56477" y="828002"/>
            <a:ext cx="5790308" cy="2448097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24f2af628fc_0_74"/>
          <p:cNvSpPr txBox="1"/>
          <p:nvPr/>
        </p:nvSpPr>
        <p:spPr>
          <a:xfrm>
            <a:off x="741385" y="304800"/>
            <a:ext cx="8003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Sentiment Analysis Using a Random Forest Classifier</a:t>
            </a:r>
            <a:endParaRPr sz="11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4f2af628fc_0_156"/>
          <p:cNvSpPr txBox="1"/>
          <p:nvPr>
            <p:ph type="title"/>
          </p:nvPr>
        </p:nvSpPr>
        <p:spPr>
          <a:xfrm>
            <a:off x="762000" y="555476"/>
            <a:ext cx="3838800" cy="16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alibri"/>
              <a:buNone/>
            </a:pPr>
            <a:r>
              <a:rPr lang="en-US" sz="3200">
                <a:latin typeface="Avenir"/>
                <a:ea typeface="Avenir"/>
                <a:cs typeface="Avenir"/>
                <a:sym typeface="Avenir"/>
              </a:rPr>
              <a:t>Median Sentiment of polarity and subjectivity</a:t>
            </a:r>
            <a:endParaRPr sz="32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A screenshot of a computer&#10;&#10;Description automatically generated with medium confidence" id="319" name="Google Shape;319;g24f2af628fc_0_15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588" y="1482425"/>
            <a:ext cx="6172200" cy="44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24f2af628fc_0_156"/>
          <p:cNvSpPr txBox="1"/>
          <p:nvPr>
            <p:ph idx="2" type="body"/>
          </p:nvPr>
        </p:nvSpPr>
        <p:spPr>
          <a:xfrm>
            <a:off x="839800" y="2334500"/>
            <a:ext cx="3932100" cy="3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7051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nir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Rating: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272415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nir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1 = High Level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272415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nir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2 = Average Level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272415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nir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3 = Low Level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272415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nir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4 = Very Low Level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1968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>
                <a:latin typeface="Avenir"/>
                <a:ea typeface="Avenir"/>
                <a:cs typeface="Avenir"/>
                <a:sym typeface="Avenir"/>
              </a:rPr>
              <a:t>*0.0 in Rating_p = 1.  This is an inaccuracy due to an issue in the code. Ergo 1,2, &amp; 3 are respective to 2,3, &amp; 4.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95250" lvl="0" marL="1714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200">
              <a:latin typeface="Avenir"/>
              <a:ea typeface="Avenir"/>
              <a:cs typeface="Avenir"/>
              <a:sym typeface="Avenir"/>
            </a:endParaRPr>
          </a:p>
          <a:p>
            <a:pPr indent="-160020" lvl="0" marL="1714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nir"/>
              <a:buChar char="•"/>
            </a:pPr>
            <a:r>
              <a:rPr lang="en-US" sz="1200">
                <a:latin typeface="Avenir"/>
                <a:ea typeface="Avenir"/>
                <a:cs typeface="Avenir"/>
                <a:sym typeface="Avenir"/>
              </a:rPr>
              <a:t>Polarity refers to the degree of positivity and negativity measured between a range of -1(negative) and 1(positive).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160020" lvl="0" marL="1714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nir"/>
              <a:buChar char="•"/>
            </a:pPr>
            <a:r>
              <a:rPr lang="en-US" sz="1200">
                <a:latin typeface="Avenir"/>
                <a:ea typeface="Avenir"/>
                <a:cs typeface="Avenir"/>
                <a:sym typeface="Avenir"/>
              </a:rPr>
              <a:t>Subjectivity refers to the degree that  a piece of text expresses an opinion or judgement.  It is measured between a range of 0 (objective) to 1 (subjective).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160020" lvl="0" marL="1714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nir"/>
              <a:buChar char="•"/>
            </a:pPr>
            <a:r>
              <a:rPr lang="en-US" sz="1200">
                <a:latin typeface="Avenir"/>
                <a:ea typeface="Avenir"/>
                <a:cs typeface="Avenir"/>
                <a:sym typeface="Avenir"/>
              </a:rPr>
              <a:t>Our data indicates that polarity fluctuates in those classified with an average level of sentiment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160020" lvl="0" marL="1714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nir"/>
              <a:buChar char="•"/>
            </a:pPr>
            <a:r>
              <a:rPr lang="en-US" sz="1200">
                <a:latin typeface="Avenir"/>
                <a:ea typeface="Avenir"/>
                <a:cs typeface="Avenir"/>
                <a:sym typeface="Avenir"/>
              </a:rPr>
              <a:t>Our subjectivity regresses and decreases as we move across the classifications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95250" lvl="0" marL="1714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4f2af628fc_0_237"/>
          <p:cNvSpPr txBox="1"/>
          <p:nvPr>
            <p:ph type="title"/>
          </p:nvPr>
        </p:nvSpPr>
        <p:spPr>
          <a:xfrm>
            <a:off x="838200" y="365125"/>
            <a:ext cx="19794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-US" sz="4200">
                <a:latin typeface="Avenir"/>
                <a:ea typeface="Avenir"/>
                <a:cs typeface="Avenir"/>
                <a:sym typeface="Avenir"/>
              </a:rPr>
              <a:t>TF-IDF</a:t>
            </a:r>
            <a:endParaRPr sz="4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6" name="Google Shape;326;g24f2af628fc_0_237"/>
          <p:cNvSpPr txBox="1"/>
          <p:nvPr/>
        </p:nvSpPr>
        <p:spPr>
          <a:xfrm>
            <a:off x="329609" y="1031358"/>
            <a:ext cx="117276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 = Term Frequency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 =  # of times the term appears in document / total # of terms in appear in the document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IDF = Inverse Document Frequency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IDF = log( # of documents in the corpus / # of documents in the corpus that contain the term)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will assign a numeric value to declare the importance of the word (ie. How often amongst all documents the word has been used)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24f2af628fc_0_237"/>
          <p:cNvSpPr txBox="1"/>
          <p:nvPr/>
        </p:nvSpPr>
        <p:spPr>
          <a:xfrm>
            <a:off x="616688" y="3934047"/>
            <a:ext cx="10790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from TF-IDF Classification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Unfortunately, the resulting IDF array returned all ‘0’s making it meaningless to run any machine learning models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prevalent in the rest of the code, as the classification report produced poor results.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4f2af628fc_0_318"/>
          <p:cNvSpPr txBox="1"/>
          <p:nvPr>
            <p:ph type="title"/>
          </p:nvPr>
        </p:nvSpPr>
        <p:spPr>
          <a:xfrm>
            <a:off x="270923" y="365125"/>
            <a:ext cx="35805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Calibri"/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333" name="Google Shape;333;g24f2af628fc_0_318"/>
          <p:cNvSpPr txBox="1"/>
          <p:nvPr>
            <p:ph idx="1" type="body"/>
          </p:nvPr>
        </p:nvSpPr>
        <p:spPr>
          <a:xfrm>
            <a:off x="0" y="880534"/>
            <a:ext cx="12192000" cy="59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8346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The objective was to determine the best features of our dataset to classify the most common words found in our Jeopardy dataset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Char char="–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This was in effort to enlighten our audience to think about ways a contestant would be able to focus their preparation on the show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Word frequencies and the word clouds offer a basis for someone studying to have a fundamental starting point for their study efforts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 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Char char="–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The TF-IDF values proved to be challenging because the imbalance of our independent data prevented for an accurate score in the classification report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Issues possibly include overfitting the data, and analyzing classification ratings with relatively low counts  against classifications with much higher counts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Char char="–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The sentiment analysis was processed and trained with much more accuracy.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This may have been impacted by utilizing a smaller view of the data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The sentiment analysis does not bring much relevant insight  to our audience as it is meant to describe the emotional context of the words.  Since Jeopardy is a game of facts, a basis of emotion has little bearing for a potential contestant.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4f2af628fc_0_39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9" name="Google Shape;339;g24f2af628fc_0_398"/>
          <p:cNvSpPr txBox="1"/>
          <p:nvPr>
            <p:ph type="title"/>
          </p:nvPr>
        </p:nvSpPr>
        <p:spPr>
          <a:xfrm>
            <a:off x="280099" y="5334108"/>
            <a:ext cx="52962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Avenir"/>
              <a:buNone/>
            </a:pPr>
            <a:r>
              <a:rPr i="0" lang="en-US">
                <a:latin typeface="Avenir"/>
                <a:ea typeface="Avenir"/>
                <a:cs typeface="Avenir"/>
                <a:sym typeface="Avenir"/>
              </a:rPr>
              <a:t>Thank You</a:t>
            </a:r>
            <a:endParaRPr/>
          </a:p>
        </p:txBody>
      </p:sp>
      <p:cxnSp>
        <p:nvCxnSpPr>
          <p:cNvPr id="340" name="Google Shape;340;g24f2af628fc_0_398"/>
          <p:cNvCxnSpPr/>
          <p:nvPr/>
        </p:nvCxnSpPr>
        <p:spPr>
          <a:xfrm>
            <a:off x="0" y="6199730"/>
            <a:ext cx="7543800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1" name="Google Shape;341;g24f2af628fc_0_398"/>
          <p:cNvSpPr/>
          <p:nvPr/>
        </p:nvSpPr>
        <p:spPr>
          <a:xfrm>
            <a:off x="11784011" y="5380580"/>
            <a:ext cx="407986" cy="819147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4f2af628fc_0_405"/>
          <p:cNvSpPr txBox="1"/>
          <p:nvPr>
            <p:ph type="title"/>
          </p:nvPr>
        </p:nvSpPr>
        <p:spPr>
          <a:xfrm>
            <a:off x="2673925" y="552750"/>
            <a:ext cx="5978100" cy="495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Elisangela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f2af628fc_0_48"/>
          <p:cNvSpPr txBox="1"/>
          <p:nvPr>
            <p:ph type="title"/>
          </p:nvPr>
        </p:nvSpPr>
        <p:spPr>
          <a:xfrm>
            <a:off x="2673925" y="552750"/>
            <a:ext cx="5978100" cy="495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Avenir"/>
              <a:buNone/>
            </a:pPr>
            <a:r>
              <a:rPr lang="en-US"/>
              <a:t>          </a:t>
            </a:r>
            <a:r>
              <a:rPr b="1" i="0" lang="en-US">
                <a:latin typeface="Avenir"/>
                <a:ea typeface="Avenir"/>
                <a:cs typeface="Avenir"/>
                <a:sym typeface="Avenir"/>
              </a:rPr>
              <a:t>Geetha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4f2af628fc_0_30"/>
          <p:cNvSpPr txBox="1"/>
          <p:nvPr>
            <p:ph type="title"/>
          </p:nvPr>
        </p:nvSpPr>
        <p:spPr>
          <a:xfrm>
            <a:off x="762000" y="559677"/>
            <a:ext cx="3834000" cy="240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Jeopardy by occupation</a:t>
            </a:r>
            <a:r>
              <a:rPr lang="en-US"/>
              <a:t>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24f2af628fc_0_30"/>
          <p:cNvSpPr txBox="1"/>
          <p:nvPr>
            <p:ph idx="1" type="body"/>
          </p:nvPr>
        </p:nvSpPr>
        <p:spPr>
          <a:xfrm>
            <a:off x="5181600" y="569075"/>
            <a:ext cx="6248400" cy="53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We can see a wide range of occupation represented in our sample of Jeopardy contestants. 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Within our range of contestants, there are approximately 1,317 distincts careers held by </a:t>
            </a:r>
            <a:r>
              <a:rPr lang="en-US">
                <a:latin typeface="Avenir"/>
                <a:ea typeface="Avenir"/>
                <a:cs typeface="Avenir"/>
                <a:sym typeface="Avenir"/>
              </a:rPr>
              <a:t>individual</a:t>
            </a:r>
            <a:r>
              <a:rPr lang="en-US">
                <a:latin typeface="Avenir"/>
                <a:ea typeface="Avenir"/>
                <a:cs typeface="Avenir"/>
                <a:sym typeface="Avenir"/>
              </a:rPr>
              <a:t> contestants. 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u="sng">
                <a:latin typeface="Avenir"/>
                <a:ea typeface="Avenir"/>
                <a:cs typeface="Avenir"/>
                <a:sym typeface="Avenir"/>
              </a:rPr>
              <a:t>But is it possible to predict who will win based on just a contestant's occupation? </a:t>
            </a:r>
            <a:endParaRPr b="1" u="sng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This is the challenge question that I would like to answer. 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4f2af628fc_0_36"/>
          <p:cNvSpPr txBox="1"/>
          <p:nvPr>
            <p:ph type="title"/>
          </p:nvPr>
        </p:nvSpPr>
        <p:spPr>
          <a:xfrm>
            <a:off x="661800" y="907026"/>
            <a:ext cx="38340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Occupation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61" name="Google Shape;361;g24f2af628fc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4838" y="1392300"/>
            <a:ext cx="486727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4f2af628fc_0_425"/>
          <p:cNvSpPr txBox="1"/>
          <p:nvPr>
            <p:ph type="title"/>
          </p:nvPr>
        </p:nvSpPr>
        <p:spPr>
          <a:xfrm>
            <a:off x="762000" y="559678"/>
            <a:ext cx="3834000" cy="495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Avenir"/>
              <a:buNone/>
            </a:pPr>
            <a:r>
              <a:rPr b="1" i="0" lang="en-US">
                <a:latin typeface="Avenir"/>
                <a:ea typeface="Avenir"/>
                <a:cs typeface="Avenir"/>
                <a:sym typeface="Avenir"/>
              </a:rPr>
              <a:t>Features </a:t>
            </a:r>
            <a:endParaRPr/>
          </a:p>
        </p:txBody>
      </p:sp>
      <p:sp>
        <p:nvSpPr>
          <p:cNvPr id="368" name="Google Shape;368;g24f2af628fc_0_425"/>
          <p:cNvSpPr txBox="1"/>
          <p:nvPr>
            <p:ph idx="1" type="body"/>
          </p:nvPr>
        </p:nvSpPr>
        <p:spPr>
          <a:xfrm>
            <a:off x="5181600" y="569066"/>
            <a:ext cx="6248400" cy="565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3464" lvl="0" marL="283464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venir"/>
                <a:ea typeface="Avenir"/>
                <a:cs typeface="Avenir"/>
                <a:sym typeface="Avenir"/>
              </a:rPr>
              <a:t>Occupation</a:t>
            </a:r>
            <a:endParaRPr/>
          </a:p>
          <a:p>
            <a:pPr indent="-283464" lvl="0" marL="283464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venir"/>
                <a:ea typeface="Avenir"/>
                <a:cs typeface="Avenir"/>
                <a:sym typeface="Avenir"/>
              </a:rPr>
              <a:t>City</a:t>
            </a:r>
            <a:endParaRPr/>
          </a:p>
          <a:p>
            <a:pPr indent="-283464" lvl="0" marL="283464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venir"/>
                <a:ea typeface="Avenir"/>
                <a:cs typeface="Avenir"/>
                <a:sym typeface="Avenir"/>
              </a:rPr>
              <a:t>State</a:t>
            </a:r>
            <a:endParaRPr/>
          </a:p>
          <a:p>
            <a:pPr indent="-283464" lvl="0" marL="283464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venir"/>
                <a:ea typeface="Avenir"/>
                <a:cs typeface="Avenir"/>
                <a:sym typeface="Avenir"/>
              </a:rPr>
              <a:t>Date of show</a:t>
            </a:r>
            <a:endParaRPr/>
          </a:p>
          <a:p>
            <a:pPr indent="-283464" lvl="0" marL="283464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venir"/>
                <a:ea typeface="Avenir"/>
                <a:cs typeface="Avenir"/>
                <a:sym typeface="Avenir"/>
              </a:rPr>
              <a:t>Winner_flg (‘1’ if they won)</a:t>
            </a:r>
            <a:endParaRPr/>
          </a:p>
          <a:p>
            <a:pPr indent="-283464" lvl="0" marL="283464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venir"/>
                <a:ea typeface="Avenir"/>
                <a:cs typeface="Avenir"/>
                <a:sym typeface="Avenir"/>
              </a:rPr>
              <a:t>Final_score for that game</a:t>
            </a:r>
            <a:endParaRPr/>
          </a:p>
          <a:p>
            <a:pPr indent="0" lvl="0" marL="283464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4f2af628fc_0_419"/>
          <p:cNvSpPr txBox="1"/>
          <p:nvPr>
            <p:ph type="title"/>
          </p:nvPr>
        </p:nvSpPr>
        <p:spPr>
          <a:xfrm>
            <a:off x="762000" y="559677"/>
            <a:ext cx="3834000" cy="241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Avenir"/>
              <a:buNone/>
            </a:pPr>
            <a:r>
              <a:rPr b="1" i="0" lang="en-US" sz="3900">
                <a:latin typeface="Avenir"/>
                <a:ea typeface="Avenir"/>
                <a:cs typeface="Avenir"/>
                <a:sym typeface="Avenir"/>
              </a:rPr>
              <a:t>Preprocessing</a:t>
            </a:r>
            <a:endParaRPr sz="39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5" name="Google Shape;375;g24f2af628fc_0_419"/>
          <p:cNvSpPr txBox="1"/>
          <p:nvPr>
            <p:ph idx="1" type="body"/>
          </p:nvPr>
        </p:nvSpPr>
        <p:spPr>
          <a:xfrm>
            <a:off x="5181600" y="569066"/>
            <a:ext cx="6248400" cy="565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The data was read and converted to numerical data using </a:t>
            </a:r>
            <a:r>
              <a:rPr b="1" lang="en-US" sz="2800">
                <a:latin typeface="Avenir"/>
                <a:ea typeface="Avenir"/>
                <a:cs typeface="Avenir"/>
                <a:sym typeface="Avenir"/>
              </a:rPr>
              <a:t>get_dummies</a:t>
            </a: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. I have choose to keep all initial features. I also have choose drop the "winner_flg"in X.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4f2af628fc_0_432"/>
          <p:cNvSpPr txBox="1"/>
          <p:nvPr>
            <p:ph type="title"/>
          </p:nvPr>
        </p:nvSpPr>
        <p:spPr>
          <a:xfrm>
            <a:off x="762000" y="777875"/>
            <a:ext cx="3834000" cy="246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Avenir"/>
              <a:buNone/>
            </a:pPr>
            <a:r>
              <a:rPr b="1" i="0" lang="en-US" sz="4800">
                <a:latin typeface="Avenir"/>
                <a:ea typeface="Avenir"/>
                <a:cs typeface="Avenir"/>
                <a:sym typeface="Avenir"/>
              </a:rPr>
              <a:t>Training the model</a:t>
            </a:r>
            <a:endParaRPr/>
          </a:p>
        </p:txBody>
      </p:sp>
      <p:pic>
        <p:nvPicPr>
          <p:cNvPr id="382" name="Google Shape;382;g24f2af628fc_0_4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6000" y="777875"/>
            <a:ext cx="5871251" cy="2544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g24f2af628fc_0_4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4749775"/>
            <a:ext cx="64986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g24f2af628fc_0_4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750" y="3603627"/>
            <a:ext cx="6420032" cy="9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4f2af628fc_0_4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90" name="Google Shape;390;g24f2af628fc_0_440"/>
          <p:cNvSpPr txBox="1"/>
          <p:nvPr>
            <p:ph type="title"/>
          </p:nvPr>
        </p:nvSpPr>
        <p:spPr>
          <a:xfrm>
            <a:off x="280099" y="5334108"/>
            <a:ext cx="52962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Avenir"/>
              <a:buNone/>
            </a:pPr>
            <a:r>
              <a:rPr i="0" lang="en-US">
                <a:latin typeface="Avenir"/>
                <a:ea typeface="Avenir"/>
                <a:cs typeface="Avenir"/>
                <a:sym typeface="Avenir"/>
              </a:rPr>
              <a:t>Thank You</a:t>
            </a:r>
            <a:endParaRPr/>
          </a:p>
        </p:txBody>
      </p:sp>
      <p:cxnSp>
        <p:nvCxnSpPr>
          <p:cNvPr id="391" name="Google Shape;391;g24f2af628fc_0_440"/>
          <p:cNvCxnSpPr/>
          <p:nvPr/>
        </p:nvCxnSpPr>
        <p:spPr>
          <a:xfrm>
            <a:off x="0" y="6199730"/>
            <a:ext cx="7543800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2" name="Google Shape;392;g24f2af628fc_0_440"/>
          <p:cNvSpPr/>
          <p:nvPr/>
        </p:nvSpPr>
        <p:spPr>
          <a:xfrm>
            <a:off x="11784011" y="5380580"/>
            <a:ext cx="407986" cy="819147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4f2af628fc_0_410"/>
          <p:cNvSpPr txBox="1"/>
          <p:nvPr>
            <p:ph type="title"/>
          </p:nvPr>
        </p:nvSpPr>
        <p:spPr>
          <a:xfrm>
            <a:off x="2673925" y="552750"/>
            <a:ext cx="5978100" cy="495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Kurt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g24f2af628fc_0_4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00" y="886088"/>
            <a:ext cx="5178575" cy="2589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g24f2af628fc_0_4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1425" y="3337350"/>
            <a:ext cx="5178575" cy="2589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g24f2af628fc_0_447"/>
          <p:cNvSpPr txBox="1"/>
          <p:nvPr/>
        </p:nvSpPr>
        <p:spPr>
          <a:xfrm>
            <a:off x="713625" y="421050"/>
            <a:ext cx="5142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Avenir"/>
                <a:ea typeface="Avenir"/>
                <a:cs typeface="Avenir"/>
                <a:sym typeface="Avenir"/>
              </a:rPr>
              <a:t>Category Cloud</a:t>
            </a:r>
            <a:endParaRPr sz="17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7" name="Google Shape;407;g24f2af628fc_0_447"/>
          <p:cNvSpPr txBox="1"/>
          <p:nvPr/>
        </p:nvSpPr>
        <p:spPr>
          <a:xfrm>
            <a:off x="6269263" y="2835650"/>
            <a:ext cx="5142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Avenir"/>
                <a:ea typeface="Avenir"/>
                <a:cs typeface="Avenir"/>
                <a:sym typeface="Avenir"/>
              </a:rPr>
              <a:t>Answers</a:t>
            </a:r>
            <a:r>
              <a:rPr lang="en-US" sz="1700">
                <a:latin typeface="Avenir"/>
                <a:ea typeface="Avenir"/>
                <a:cs typeface="Avenir"/>
                <a:sym typeface="Avenir"/>
              </a:rPr>
              <a:t> Cloud</a:t>
            </a:r>
            <a:endParaRPr sz="17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4f2af628fc_0_459"/>
          <p:cNvSpPr txBox="1"/>
          <p:nvPr>
            <p:ph type="title"/>
          </p:nvPr>
        </p:nvSpPr>
        <p:spPr>
          <a:xfrm>
            <a:off x="2673925" y="552750"/>
            <a:ext cx="6674700" cy="495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Going to Tableau…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24f2af628fc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9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24f2af628fc_1_8"/>
          <p:cNvSpPr txBox="1"/>
          <p:nvPr/>
        </p:nvSpPr>
        <p:spPr>
          <a:xfrm>
            <a:off x="340519" y="338667"/>
            <a:ext cx="3703200" cy="3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5" name="Google Shape;125;p3"/>
          <p:cNvSpPr txBox="1"/>
          <p:nvPr>
            <p:ph type="title"/>
          </p:nvPr>
        </p:nvSpPr>
        <p:spPr>
          <a:xfrm>
            <a:off x="7872618" y="663373"/>
            <a:ext cx="3684644" cy="1608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Avenir"/>
              <a:buNone/>
            </a:pPr>
            <a:r>
              <a:rPr b="1" i="0" lang="en-US">
                <a:latin typeface="Avenir"/>
                <a:ea typeface="Avenir"/>
                <a:cs typeface="Avenir"/>
                <a:sym typeface="Avenir"/>
              </a:rPr>
              <a:t>About Jeopardy</a:t>
            </a:r>
            <a:endParaRPr/>
          </a:p>
        </p:txBody>
      </p:sp>
      <p:pic>
        <p:nvPicPr>
          <p:cNvPr descr="Are Jeopardy! Contestants Getting Better? - IGN" id="126" name="Google Shape;1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915" y="1338969"/>
            <a:ext cx="6915663" cy="38727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3"/>
          <p:cNvCxnSpPr/>
          <p:nvPr/>
        </p:nvCxnSpPr>
        <p:spPr>
          <a:xfrm>
            <a:off x="0" y="6199730"/>
            <a:ext cx="7543800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3"/>
          <p:cNvSpPr txBox="1"/>
          <p:nvPr>
            <p:ph idx="1" type="body"/>
          </p:nvPr>
        </p:nvSpPr>
        <p:spPr>
          <a:xfrm>
            <a:off x="7872618" y="2106014"/>
            <a:ext cx="3684644" cy="4098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210" lvl="0" marL="28321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lang="en-US" sz="2400"/>
              <a:t>American television </a:t>
            </a:r>
            <a:r>
              <a:rPr lang="en-US" sz="2400"/>
              <a:t>game show</a:t>
            </a:r>
            <a:r>
              <a:rPr lang="en-US" sz="2400"/>
              <a:t> created by Merv Griffin</a:t>
            </a:r>
            <a:endParaRPr/>
          </a:p>
          <a:p>
            <a:pPr indent="-283210" lvl="0" marL="283210" rtl="0" algn="l">
              <a:lnSpc>
                <a:spcPct val="10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lang="en-US" sz="2400"/>
              <a:t>Original version debuted in March 1964 and ran until Jan 1975</a:t>
            </a:r>
            <a:endParaRPr/>
          </a:p>
          <a:p>
            <a:pPr indent="-283210" lvl="0" marL="283210" rtl="0" algn="l">
              <a:lnSpc>
                <a:spcPct val="10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lang="en-US" sz="2400"/>
              <a:t>Current version premiered in Sept 1984</a:t>
            </a:r>
            <a:endParaRPr/>
          </a:p>
          <a:p>
            <a:pPr indent="-283210" lvl="0" marL="283210" rtl="0" algn="l">
              <a:lnSpc>
                <a:spcPct val="10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lang="en-US" sz="2400"/>
              <a:t>Has won a record 39 Daytime Emmy awards</a:t>
            </a:r>
            <a:endParaRPr/>
          </a:p>
          <a:p>
            <a:pPr indent="-156464" lvl="0" marL="283464" rtl="0" algn="l">
              <a:lnSpc>
                <a:spcPct val="10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29" name="Google Shape;129;p3"/>
          <p:cNvSpPr/>
          <p:nvPr/>
        </p:nvSpPr>
        <p:spPr>
          <a:xfrm>
            <a:off x="11784011" y="5380580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/>
          <p:nvPr/>
        </p:nvSpPr>
        <p:spPr>
          <a:xfrm>
            <a:off x="11784011" y="118920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cxnSp>
        <p:nvCxnSpPr>
          <p:cNvPr id="135" name="Google Shape;135;p4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4"/>
          <p:cNvSpPr txBox="1"/>
          <p:nvPr>
            <p:ph type="title"/>
          </p:nvPr>
        </p:nvSpPr>
        <p:spPr>
          <a:xfrm>
            <a:off x="8508719" y="1143293"/>
            <a:ext cx="3029688" cy="4268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Avenir"/>
              <a:buNone/>
            </a:pPr>
            <a:r>
              <a:rPr i="0" lang="en-US">
                <a:latin typeface="Avenir"/>
                <a:ea typeface="Avenir"/>
                <a:cs typeface="Avenir"/>
                <a:sym typeface="Avenir"/>
              </a:rPr>
              <a:t>Data Analytics</a:t>
            </a:r>
            <a:endParaRPr i="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Avenir"/>
              <a:buNone/>
            </a:pPr>
            <a:r>
              <a:t/>
            </a:r>
            <a:endParaRPr i="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Avenir"/>
              <a:buNone/>
            </a:pPr>
            <a:r>
              <a:rPr i="0" lang="en-US" sz="2600">
                <a:latin typeface="Avenir"/>
                <a:ea typeface="Avenir"/>
                <a:cs typeface="Avenir"/>
                <a:sym typeface="Avenir"/>
              </a:rPr>
              <a:t>Data Courtesy</a:t>
            </a:r>
            <a:endParaRPr i="0" sz="2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Avenir"/>
              <a:buNone/>
            </a:pPr>
            <a:r>
              <a:rPr i="0" lang="en-US" sz="2600">
                <a:latin typeface="Avenir"/>
                <a:ea typeface="Avenir"/>
                <a:cs typeface="Avenir"/>
                <a:sym typeface="Avenir"/>
              </a:rPr>
              <a:t>kdnuggets.com</a:t>
            </a:r>
            <a:endParaRPr i="0" sz="2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Avenir"/>
              <a:buNone/>
            </a:pPr>
            <a:r>
              <a:t/>
            </a:r>
            <a:endParaRPr i="0" sz="2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Woman using cell phone at digital data science display" id="137" name="Google Shape;137;p4"/>
          <p:cNvPicPr preferRelativeResize="0"/>
          <p:nvPr/>
        </p:nvPicPr>
        <p:blipFill rotWithShape="1">
          <a:blip r:embed="rId3">
            <a:alphaModFix/>
          </a:blip>
          <a:srcRect b="-1" l="16120" r="10369" t="0"/>
          <a:stretch/>
        </p:blipFill>
        <p:spPr>
          <a:xfrm>
            <a:off x="20" y="10"/>
            <a:ext cx="7552558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"/>
          <p:cNvSpPr/>
          <p:nvPr/>
        </p:nvSpPr>
        <p:spPr>
          <a:xfrm>
            <a:off x="11784011" y="118920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cxnSp>
        <p:nvCxnSpPr>
          <p:cNvPr id="139" name="Google Shape;139;p4"/>
          <p:cNvCxnSpPr/>
          <p:nvPr/>
        </p:nvCxnSpPr>
        <p:spPr>
          <a:xfrm>
            <a:off x="8208101" y="1257300"/>
            <a:ext cx="0" cy="560070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5" name="Google Shape;145;p5"/>
          <p:cNvSpPr txBox="1"/>
          <p:nvPr>
            <p:ph type="title"/>
          </p:nvPr>
        </p:nvSpPr>
        <p:spPr>
          <a:xfrm>
            <a:off x="516834" y="209800"/>
            <a:ext cx="10667993" cy="922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Avenir"/>
              <a:buNone/>
            </a:pPr>
            <a:r>
              <a:rPr b="1" i="0" lang="en-US">
                <a:latin typeface="Avenir"/>
                <a:ea typeface="Avenir"/>
                <a:cs typeface="Avenir"/>
                <a:sym typeface="Avenir"/>
              </a:rPr>
              <a:t>Participant Demography</a:t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11784011" y="78729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pic>
        <p:nvPicPr>
          <p:cNvPr descr="A picture containing text, screenshot, rectangle, diagram&#10;&#10;Description automatically generated" id="147" name="Google Shape;14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6224" y="2739649"/>
            <a:ext cx="3336877" cy="24776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5"/>
          <p:cNvCxnSpPr/>
          <p:nvPr/>
        </p:nvCxnSpPr>
        <p:spPr>
          <a:xfrm>
            <a:off x="7914763" y="2265036"/>
            <a:ext cx="0" cy="4592964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5"/>
          <p:cNvSpPr txBox="1"/>
          <p:nvPr>
            <p:ph idx="1" type="body"/>
          </p:nvPr>
        </p:nvSpPr>
        <p:spPr>
          <a:xfrm>
            <a:off x="8118925" y="1046700"/>
            <a:ext cx="3311100" cy="57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73324" lvl="0" marL="283464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Char char="•"/>
            </a:pPr>
            <a:r>
              <a:rPr lang="en-US" sz="2414"/>
              <a:t>Date Range for Data: Feb 11, 2014 – July 26, 2019</a:t>
            </a:r>
            <a:endParaRPr sz="2414"/>
          </a:p>
          <a:p>
            <a:pPr indent="0" lvl="0" marL="283464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14"/>
          </a:p>
          <a:p>
            <a:pPr indent="-264434" lvl="0" marL="283464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91717"/>
              <a:buChar char="•"/>
            </a:pPr>
            <a:r>
              <a:rPr lang="en-US" sz="2414"/>
              <a:t>Pyspark was used for the analysis</a:t>
            </a:r>
            <a:endParaRPr sz="2414"/>
          </a:p>
          <a:p>
            <a:pPr indent="0" lvl="0" marL="283464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14"/>
          </a:p>
          <a:p>
            <a:pPr indent="-264434" lvl="0" marL="283464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91717"/>
              <a:buChar char="•"/>
            </a:pPr>
            <a:r>
              <a:rPr lang="en-US" sz="2414"/>
              <a:t>Used gender-guesser (python package) to classify gender</a:t>
            </a:r>
            <a:endParaRPr sz="2414"/>
          </a:p>
          <a:p>
            <a:pPr indent="0" lvl="0" marL="283464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14"/>
          </a:p>
          <a:p>
            <a:pPr indent="-264434" lvl="0" marL="283464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91717"/>
              <a:buChar char="•"/>
            </a:pPr>
            <a:r>
              <a:rPr lang="en-US" sz="2414"/>
              <a:t>Total number of games played = 2927</a:t>
            </a:r>
            <a:endParaRPr sz="2414"/>
          </a:p>
          <a:p>
            <a:pPr indent="0" lvl="0" marL="283464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14"/>
          </a:p>
          <a:p>
            <a:pPr indent="-264434" lvl="0" marL="283464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91717"/>
              <a:buChar char="•"/>
            </a:pPr>
            <a:r>
              <a:rPr lang="en-US" sz="2414"/>
              <a:t>Total Number of games played by women = 1374</a:t>
            </a:r>
            <a:endParaRPr sz="2414"/>
          </a:p>
          <a:p>
            <a:pPr indent="0" lvl="0" marL="283464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14"/>
          </a:p>
          <a:p>
            <a:pPr indent="-264434" lvl="0" marL="283464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91717"/>
              <a:buChar char="•"/>
            </a:pPr>
            <a:r>
              <a:rPr lang="en-US" sz="2414"/>
              <a:t>Total number of games played by men = 1553</a:t>
            </a:r>
            <a:br>
              <a:rPr lang="en-US" sz="2414"/>
            </a:br>
            <a:endParaRPr sz="2414"/>
          </a:p>
          <a:p>
            <a:pPr indent="-165989" lvl="0" marL="283464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84185"/>
              <a:buNone/>
            </a:pPr>
            <a:r>
              <a:rPr b="1" lang="en-US" sz="2375" u="sng"/>
              <a:t>INSIGHT</a:t>
            </a:r>
            <a:r>
              <a:rPr lang="en-US" sz="2375"/>
              <a:t>: Even though the number of men contestants is lower, men have played more games than women</a:t>
            </a:r>
            <a:endParaRPr sz="2375"/>
          </a:p>
        </p:txBody>
      </p:sp>
      <p:pic>
        <p:nvPicPr>
          <p:cNvPr descr="A blue and orange pie chart&#10;&#10;Description automatically generated with medium confidence" id="150" name="Google Shape;15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834" y="2739648"/>
            <a:ext cx="3584443" cy="247763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5"/>
          <p:cNvSpPr txBox="1"/>
          <p:nvPr/>
        </p:nvSpPr>
        <p:spPr>
          <a:xfrm>
            <a:off x="307345" y="6340423"/>
            <a:ext cx="35844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 Source: kdnuggets.com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7" name="Google Shape;157;p6"/>
          <p:cNvSpPr txBox="1"/>
          <p:nvPr>
            <p:ph type="title"/>
          </p:nvPr>
        </p:nvSpPr>
        <p:spPr>
          <a:xfrm>
            <a:off x="516834" y="209800"/>
            <a:ext cx="10667993" cy="922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Avenir"/>
              <a:buNone/>
            </a:pPr>
            <a:r>
              <a:rPr b="1" i="0" lang="en-US">
                <a:latin typeface="Avenir"/>
                <a:ea typeface="Avenir"/>
                <a:cs typeface="Avenir"/>
                <a:sym typeface="Avenir"/>
              </a:rPr>
              <a:t>Participants by Gender</a:t>
            </a: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11784011" y="78729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cxnSp>
        <p:nvCxnSpPr>
          <p:cNvPr id="159" name="Google Shape;159;p6"/>
          <p:cNvCxnSpPr/>
          <p:nvPr/>
        </p:nvCxnSpPr>
        <p:spPr>
          <a:xfrm>
            <a:off x="7914763" y="2265036"/>
            <a:ext cx="0" cy="4592964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p6"/>
          <p:cNvSpPr txBox="1"/>
          <p:nvPr>
            <p:ph idx="1" type="body"/>
          </p:nvPr>
        </p:nvSpPr>
        <p:spPr>
          <a:xfrm>
            <a:off x="8118934" y="1606444"/>
            <a:ext cx="3311058" cy="4453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989" lvl="0" marL="283464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</a:pPr>
            <a:r>
              <a:rPr lang="en-US"/>
              <a:t>Total Number of Individual Contestants = 1827</a:t>
            </a:r>
            <a:endParaRPr/>
          </a:p>
          <a:p>
            <a:pPr indent="-292989" lvl="0" marL="283464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</a:pPr>
            <a:r>
              <a:rPr lang="en-US"/>
              <a:t>Unique Individual Men Contestants = 901</a:t>
            </a:r>
            <a:endParaRPr/>
          </a:p>
          <a:p>
            <a:pPr indent="-292989" lvl="0" marL="283464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</a:pPr>
            <a:r>
              <a:rPr lang="en-US"/>
              <a:t>Unique Individual Women Contestants = 926</a:t>
            </a:r>
            <a:endParaRPr/>
          </a:p>
          <a:p>
            <a:pPr indent="-165989" lvl="0" marL="283464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r>
              <a:rPr b="1" lang="en-US" u="sng"/>
              <a:t>INSIGHT</a:t>
            </a:r>
            <a:r>
              <a:rPr lang="en-US"/>
              <a:t>: Men have consistently won more games than women.</a:t>
            </a:r>
            <a:endParaRPr/>
          </a:p>
        </p:txBody>
      </p:sp>
      <p:pic>
        <p:nvPicPr>
          <p:cNvPr descr="A picture containing text, screenshot, font, diagram&#10;&#10;Description automatically generated" id="161" name="Google Shape;16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89" y="2739648"/>
            <a:ext cx="3254446" cy="24776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with blue and orange lines&#10;&#10;Description automatically generated with low confidence" id="162" name="Google Shape;16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7705" y="2756659"/>
            <a:ext cx="3667210" cy="24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8" name="Google Shape;168;p8"/>
          <p:cNvSpPr txBox="1"/>
          <p:nvPr>
            <p:ph type="title"/>
          </p:nvPr>
        </p:nvSpPr>
        <p:spPr>
          <a:xfrm>
            <a:off x="516834" y="133600"/>
            <a:ext cx="106680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Avenir"/>
              <a:buNone/>
            </a:pPr>
            <a:r>
              <a:rPr b="1" i="0" lang="en-US">
                <a:latin typeface="Avenir"/>
                <a:ea typeface="Avenir"/>
                <a:cs typeface="Avenir"/>
                <a:sym typeface="Avenir"/>
              </a:rPr>
              <a:t>Winners by Gender</a:t>
            </a:r>
            <a:endParaRPr/>
          </a:p>
        </p:txBody>
      </p:sp>
      <p:sp>
        <p:nvSpPr>
          <p:cNvPr id="169" name="Google Shape;169;p8"/>
          <p:cNvSpPr/>
          <p:nvPr/>
        </p:nvSpPr>
        <p:spPr>
          <a:xfrm>
            <a:off x="11784011" y="78729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cxnSp>
        <p:nvCxnSpPr>
          <p:cNvPr id="170" name="Google Shape;170;p8"/>
          <p:cNvCxnSpPr/>
          <p:nvPr/>
        </p:nvCxnSpPr>
        <p:spPr>
          <a:xfrm>
            <a:off x="7914763" y="2265036"/>
            <a:ext cx="0" cy="4592964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screenshot of a graph&#10;&#10;Description automatically generated with low confidence" id="171" name="Google Shape;17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374" y="1223952"/>
            <a:ext cx="3365921" cy="23573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screenshot, diagram, font&#10;&#10;Description automatically generated" id="172" name="Google Shape;17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6725" y="1223952"/>
            <a:ext cx="3516608" cy="23573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diagram, line, plot&#10;&#10;Description automatically generated" id="173" name="Google Shape;17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19804" y="3995312"/>
            <a:ext cx="3813841" cy="244870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8"/>
          <p:cNvSpPr txBox="1"/>
          <p:nvPr/>
        </p:nvSpPr>
        <p:spPr>
          <a:xfrm>
            <a:off x="8118934" y="1606444"/>
            <a:ext cx="3311058" cy="4453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28346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Games won by men = 690</a:t>
            </a:r>
            <a:endParaRPr/>
          </a:p>
          <a:p>
            <a:pPr indent="-283464" lvl="0" marL="28346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Games won by women = 469</a:t>
            </a:r>
            <a:endParaRPr sz="2000">
              <a:solidFill>
                <a:srgbClr val="262626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3464" lvl="0" marL="28346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orbel"/>
              <a:buChar char="•"/>
            </a:pPr>
            <a:r>
              <a:rPr lang="en-US" sz="2000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Women participation = 46%</a:t>
            </a:r>
            <a:endParaRPr sz="2000">
              <a:solidFill>
                <a:srgbClr val="262626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3464" lvl="0" marL="28346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orbel"/>
              <a:buChar char="•"/>
            </a:pPr>
            <a:r>
              <a:rPr lang="en-US" sz="2000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Women wins = 40%</a:t>
            </a:r>
            <a:endParaRPr sz="2000">
              <a:solidFill>
                <a:srgbClr val="262626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56464" lvl="0" marL="28346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262626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b="1" lang="en-US" sz="2000" u="sng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INSIGHT</a:t>
            </a:r>
            <a:r>
              <a:rPr lang="en-US" sz="2000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: Men have won more games, but men have also played more games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eadlines">
  <a:themeElements>
    <a:clrScheme name="Headlines">
      <a:dk1>
        <a:srgbClr val="000000"/>
      </a:dk1>
      <a:lt1>
        <a:srgbClr val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2023-06-05T17:03:01Z</dcterms:created>
  <dc:creator>Rajendram, Ambrose</dc:creator>
</cp:coreProperties>
</file>