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EB Garamond"/>
      <p:regular r:id="rId31"/>
      <p:bold r:id="rId32"/>
      <p:italic r:id="rId33"/>
      <p:boldItalic r:id="rId34"/>
    </p:embeddedFont>
    <p:embeddedFont>
      <p:font typeface="Spectral"/>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35" Type="http://schemas.openxmlformats.org/officeDocument/2006/relationships/font" Target="fonts/Spectral-regular.fntdata"/><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slide" Target="slides/slide10.xml"/><Relationship Id="rId37" Type="http://schemas.openxmlformats.org/officeDocument/2006/relationships/font" Target="fonts/Spectral-italic.fntdata"/><Relationship Id="rId14" Type="http://schemas.openxmlformats.org/officeDocument/2006/relationships/slide" Target="slides/slide9.xml"/><Relationship Id="rId36" Type="http://schemas.openxmlformats.org/officeDocument/2006/relationships/font" Target="fonts/Spectral-bold.fntdata"/><Relationship Id="rId17" Type="http://schemas.openxmlformats.org/officeDocument/2006/relationships/slide" Target="slides/slide12.xml"/><Relationship Id="rId39" Type="http://schemas.openxmlformats.org/officeDocument/2006/relationships/font" Target="fonts/AlfaSlabOne-regular.fntdata"/><Relationship Id="rId16" Type="http://schemas.openxmlformats.org/officeDocument/2006/relationships/slide" Target="slides/slide11.xml"/><Relationship Id="rId38" Type="http://schemas.openxmlformats.org/officeDocument/2006/relationships/font" Target="fonts/Spectral-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6870f260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6870f260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77128a64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77128a64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77128a64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77128a64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77128a64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77128a64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77128a64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77128a64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b77128a64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77128a64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77128a64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77128a64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77128a646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77128a64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b77128a64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b77128a64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77128a64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77128a64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77128a64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77128a64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77128a64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77128a64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77128a64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77128a64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77128a6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77128a6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77128a64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77128a64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77128a64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77128a64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77128a64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77128a64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77128a646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77128a646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77128a64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77128a64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79d16b0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79d16b0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77128a64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77128a64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t" sz="5200">
                <a:latin typeface="Spectral"/>
                <a:ea typeface="Spectral"/>
                <a:cs typeface="Spectral"/>
                <a:sym typeface="Spectral"/>
              </a:rPr>
              <a:t>Adversarial Machine Learning</a:t>
            </a:r>
            <a:endParaRPr b="1" sz="5200">
              <a:latin typeface="Spectral"/>
              <a:ea typeface="Spectral"/>
              <a:cs typeface="Spectral"/>
              <a:sym typeface="Spectral"/>
            </a:endParaRPr>
          </a:p>
        </p:txBody>
      </p:sp>
      <p:sp>
        <p:nvSpPr>
          <p:cNvPr id="57" name="Google Shape;57;p13"/>
          <p:cNvSpPr txBox="1"/>
          <p:nvPr>
            <p:ph idx="1" type="subTitle"/>
          </p:nvPr>
        </p:nvSpPr>
        <p:spPr>
          <a:xfrm>
            <a:off x="311700" y="3165825"/>
            <a:ext cx="8520600" cy="118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2200">
                <a:solidFill>
                  <a:srgbClr val="111111"/>
                </a:solidFill>
                <a:latin typeface="Calibri"/>
                <a:ea typeface="Calibri"/>
                <a:cs typeface="Calibri"/>
                <a:sym typeface="Calibri"/>
              </a:rPr>
              <a:t>Progetto per il corso di Software Security</a:t>
            </a:r>
            <a:endParaRPr sz="2200">
              <a:solidFill>
                <a:srgbClr val="111111"/>
              </a:solidFill>
              <a:latin typeface="Calibri"/>
              <a:ea typeface="Calibri"/>
              <a:cs typeface="Calibri"/>
              <a:sym typeface="Calibri"/>
            </a:endParaRPr>
          </a:p>
          <a:p>
            <a:pPr indent="0" lvl="0" marL="0" rtl="0" algn="ctr">
              <a:spcBef>
                <a:spcPts val="0"/>
              </a:spcBef>
              <a:spcAft>
                <a:spcPts val="0"/>
              </a:spcAft>
              <a:buNone/>
            </a:pPr>
            <a:r>
              <a:t/>
            </a:r>
            <a:endParaRPr sz="2200">
              <a:solidFill>
                <a:srgbClr val="111111"/>
              </a:solidFill>
              <a:latin typeface="Calibri"/>
              <a:ea typeface="Calibri"/>
              <a:cs typeface="Calibri"/>
              <a:sym typeface="Calibri"/>
            </a:endParaRPr>
          </a:p>
          <a:p>
            <a:pPr indent="0" lvl="0" marL="0" rtl="0" algn="ctr">
              <a:spcBef>
                <a:spcPts val="0"/>
              </a:spcBef>
              <a:spcAft>
                <a:spcPts val="0"/>
              </a:spcAft>
              <a:buNone/>
            </a:pPr>
            <a:r>
              <a:rPr lang="it" sz="1700">
                <a:solidFill>
                  <a:srgbClr val="111111"/>
                </a:solidFill>
                <a:latin typeface="Calibri"/>
                <a:ea typeface="Calibri"/>
                <a:cs typeface="Calibri"/>
                <a:sym typeface="Calibri"/>
              </a:rPr>
              <a:t>Elisa Acciari - Giulio Cappelletti</a:t>
            </a:r>
            <a:endParaRPr sz="1700">
              <a:solidFill>
                <a:srgbClr val="11111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1250"/>
              <a:buFont typeface="Arial"/>
              <a:buNone/>
            </a:pPr>
            <a:r>
              <a:rPr b="1" lang="it" sz="2400">
                <a:latin typeface="Spectral"/>
                <a:ea typeface="Spectral"/>
                <a:cs typeface="Spectral"/>
                <a:sym typeface="Spectral"/>
              </a:rPr>
              <a:t>Attacchi durante la fase di Testing - Evasion Attacks </a:t>
            </a:r>
            <a:endParaRPr b="1" sz="2400">
              <a:latin typeface="Spectral"/>
              <a:ea typeface="Spectral"/>
              <a:cs typeface="Spectral"/>
              <a:sym typeface="Spectral"/>
            </a:endParaRPr>
          </a:p>
          <a:p>
            <a:pPr indent="0" lvl="0" marL="0" rtl="0" algn="l">
              <a:spcBef>
                <a:spcPts val="0"/>
              </a:spcBef>
              <a:spcAft>
                <a:spcPts val="0"/>
              </a:spcAft>
              <a:buNone/>
            </a:pPr>
            <a:r>
              <a:t/>
            </a:r>
            <a:endParaRPr/>
          </a:p>
        </p:txBody>
      </p:sp>
      <p:sp>
        <p:nvSpPr>
          <p:cNvPr id="158" name="Google Shape;158;p22"/>
          <p:cNvSpPr txBox="1"/>
          <p:nvPr>
            <p:ph idx="1" type="body"/>
          </p:nvPr>
        </p:nvSpPr>
        <p:spPr>
          <a:xfrm>
            <a:off x="377100" y="1616875"/>
            <a:ext cx="1495500" cy="450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it" sz="1600">
                <a:solidFill>
                  <a:srgbClr val="000000"/>
                </a:solidFill>
                <a:latin typeface="Calibri"/>
                <a:ea typeface="Calibri"/>
                <a:cs typeface="Calibri"/>
                <a:sym typeface="Calibri"/>
              </a:rPr>
              <a:t>Gradient Based</a:t>
            </a:r>
            <a:endParaRPr sz="1600">
              <a:solidFill>
                <a:srgbClr val="000000"/>
              </a:solidFill>
              <a:latin typeface="Calibri"/>
              <a:ea typeface="Calibri"/>
              <a:cs typeface="Calibri"/>
              <a:sym typeface="Calibri"/>
            </a:endParaRPr>
          </a:p>
        </p:txBody>
      </p:sp>
      <p:cxnSp>
        <p:nvCxnSpPr>
          <p:cNvPr id="159" name="Google Shape;159;p22"/>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160" name="Google Shape;160;p22"/>
          <p:cNvSpPr txBox="1"/>
          <p:nvPr/>
        </p:nvSpPr>
        <p:spPr>
          <a:xfrm>
            <a:off x="2829600" y="1243979"/>
            <a:ext cx="5589300" cy="11961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lang="it" sz="1600">
                <a:latin typeface="Calibri"/>
                <a:ea typeface="Calibri"/>
                <a:cs typeface="Calibri"/>
                <a:sym typeface="Calibri"/>
              </a:rPr>
              <a:t> l’avversario fornisce dei dati in input al modello in fase di inferenza, calcola il gradiente della funzione di perdita rispetto ai dati forniti così da vedere in quale direzione si dovrebbe modificare l’input per massimizzare la perdita. </a:t>
            </a:r>
            <a:br>
              <a:rPr lang="it" sz="1600">
                <a:latin typeface="Calibri"/>
                <a:ea typeface="Calibri"/>
                <a:cs typeface="Calibri"/>
                <a:sym typeface="Calibri"/>
              </a:rPr>
            </a:br>
            <a:endParaRPr sz="1600">
              <a:latin typeface="Calibri"/>
              <a:ea typeface="Calibri"/>
              <a:cs typeface="Calibri"/>
              <a:sym typeface="Calibri"/>
            </a:endParaRPr>
          </a:p>
          <a:p>
            <a:pPr indent="0" lvl="0" marL="0" rtl="0" algn="ctr">
              <a:spcBef>
                <a:spcPts val="1200"/>
              </a:spcBef>
              <a:spcAft>
                <a:spcPts val="0"/>
              </a:spcAft>
              <a:buNone/>
            </a:pPr>
            <a:r>
              <a:t/>
            </a:r>
            <a:endParaRPr sz="1800">
              <a:solidFill>
                <a:schemeClr val="dk2"/>
              </a:solidFill>
              <a:latin typeface="Proxima Nova"/>
              <a:ea typeface="Proxima Nova"/>
              <a:cs typeface="Proxima Nova"/>
              <a:sym typeface="Proxima Nova"/>
            </a:endParaRPr>
          </a:p>
        </p:txBody>
      </p:sp>
      <p:sp>
        <p:nvSpPr>
          <p:cNvPr id="161" name="Google Shape;161;p22"/>
          <p:cNvSpPr txBox="1"/>
          <p:nvPr/>
        </p:nvSpPr>
        <p:spPr>
          <a:xfrm>
            <a:off x="2949150" y="2429325"/>
            <a:ext cx="5350200" cy="9243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lang="it" sz="1600">
                <a:latin typeface="Calibri"/>
                <a:ea typeface="Calibri"/>
                <a:cs typeface="Calibri"/>
                <a:sym typeface="Calibri"/>
              </a:rPr>
              <a:t> non ci si basa sul gradiente, ma su altre metriche.  In questo caso non è necessario per l'attaccante accedere al dataset completo del modello, ma solamente a parametri limitati.</a:t>
            </a:r>
            <a:br>
              <a:rPr lang="it" sz="1600">
                <a:latin typeface="Calibri"/>
                <a:ea typeface="Calibri"/>
                <a:cs typeface="Calibri"/>
                <a:sym typeface="Calibri"/>
              </a:rPr>
            </a:br>
            <a:endParaRPr sz="1800">
              <a:solidFill>
                <a:schemeClr val="dk2"/>
              </a:solidFill>
              <a:latin typeface="Proxima Nova"/>
              <a:ea typeface="Proxima Nova"/>
              <a:cs typeface="Proxima Nova"/>
              <a:sym typeface="Proxima Nova"/>
            </a:endParaRPr>
          </a:p>
        </p:txBody>
      </p:sp>
      <p:sp>
        <p:nvSpPr>
          <p:cNvPr id="162" name="Google Shape;162;p22"/>
          <p:cNvSpPr txBox="1"/>
          <p:nvPr/>
        </p:nvSpPr>
        <p:spPr>
          <a:xfrm>
            <a:off x="377100" y="3799450"/>
            <a:ext cx="7617900" cy="7503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lang="it" sz="1600">
                <a:latin typeface="Calibri"/>
                <a:ea typeface="Calibri"/>
                <a:cs typeface="Calibri"/>
                <a:sym typeface="Calibri"/>
              </a:rPr>
              <a:t>Gli input modificati (perturbati) sono poi inserite in campioni di test puliti per formare adversarial examples. </a:t>
            </a:r>
            <a:endParaRPr sz="1800">
              <a:solidFill>
                <a:schemeClr val="dk2"/>
              </a:solidFill>
              <a:latin typeface="Proxima Nova"/>
              <a:ea typeface="Proxima Nova"/>
              <a:cs typeface="Proxima Nova"/>
              <a:sym typeface="Proxima Nova"/>
            </a:endParaRPr>
          </a:p>
        </p:txBody>
      </p:sp>
      <p:sp>
        <p:nvSpPr>
          <p:cNvPr id="163" name="Google Shape;163;p22"/>
          <p:cNvSpPr txBox="1"/>
          <p:nvPr>
            <p:ph idx="1" type="body"/>
          </p:nvPr>
        </p:nvSpPr>
        <p:spPr>
          <a:xfrm>
            <a:off x="426000" y="2666325"/>
            <a:ext cx="1397700" cy="450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it" sz="1600">
                <a:solidFill>
                  <a:srgbClr val="000000"/>
                </a:solidFill>
                <a:latin typeface="Calibri"/>
                <a:ea typeface="Calibri"/>
                <a:cs typeface="Calibri"/>
                <a:sym typeface="Calibri"/>
              </a:rPr>
              <a:t>Gradient Free</a:t>
            </a:r>
            <a:endParaRPr sz="1600">
              <a:solidFill>
                <a:srgbClr val="000000"/>
              </a:solidFill>
              <a:latin typeface="Calibri"/>
              <a:ea typeface="Calibri"/>
              <a:cs typeface="Calibri"/>
              <a:sym typeface="Calibri"/>
            </a:endParaRPr>
          </a:p>
        </p:txBody>
      </p:sp>
      <p:cxnSp>
        <p:nvCxnSpPr>
          <p:cNvPr id="164" name="Google Shape;164;p22"/>
          <p:cNvCxnSpPr>
            <a:stCxn id="163" idx="3"/>
            <a:endCxn id="161" idx="1"/>
          </p:cNvCxnSpPr>
          <p:nvPr/>
        </p:nvCxnSpPr>
        <p:spPr>
          <a:xfrm>
            <a:off x="1823700" y="2891475"/>
            <a:ext cx="11256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2"/>
          <p:cNvCxnSpPr>
            <a:stCxn id="158" idx="3"/>
            <a:endCxn id="160" idx="1"/>
          </p:cNvCxnSpPr>
          <p:nvPr/>
        </p:nvCxnSpPr>
        <p:spPr>
          <a:xfrm>
            <a:off x="1872600" y="1842025"/>
            <a:ext cx="957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1250"/>
              <a:buFont typeface="Arial"/>
              <a:buNone/>
            </a:pPr>
            <a:r>
              <a:rPr b="1" lang="it" sz="2400">
                <a:latin typeface="Spectral"/>
                <a:ea typeface="Spectral"/>
                <a:cs typeface="Spectral"/>
                <a:sym typeface="Spectral"/>
              </a:rPr>
              <a:t>Attacchi durante la fase di Testing - Oracle Attacks</a:t>
            </a:r>
            <a:endParaRPr b="1" sz="2400">
              <a:latin typeface="Spectral"/>
              <a:ea typeface="Spectral"/>
              <a:cs typeface="Spectral"/>
              <a:sym typeface="Spectral"/>
            </a:endParaRPr>
          </a:p>
          <a:p>
            <a:pPr indent="0" lvl="0" marL="0" rtl="0" algn="l">
              <a:spcBef>
                <a:spcPts val="0"/>
              </a:spcBef>
              <a:spcAft>
                <a:spcPts val="0"/>
              </a:spcAft>
              <a:buNone/>
            </a:pPr>
            <a:r>
              <a:t/>
            </a:r>
            <a:endParaRPr/>
          </a:p>
        </p:txBody>
      </p:sp>
      <p:sp>
        <p:nvSpPr>
          <p:cNvPr id="171" name="Google Shape;171;p23"/>
          <p:cNvSpPr txBox="1"/>
          <p:nvPr>
            <p:ph idx="1" type="body"/>
          </p:nvPr>
        </p:nvSpPr>
        <p:spPr>
          <a:xfrm>
            <a:off x="311700" y="14143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t">
                <a:solidFill>
                  <a:srgbClr val="000000"/>
                </a:solidFill>
                <a:latin typeface="Calibri"/>
                <a:ea typeface="Calibri"/>
                <a:cs typeface="Calibri"/>
                <a:sym typeface="Calibri"/>
              </a:rPr>
              <a:t>Oracle Attacks</a:t>
            </a:r>
            <a:endParaRPr b="1">
              <a:solidFill>
                <a:srgbClr val="000000"/>
              </a:solidFill>
              <a:latin typeface="Calibri"/>
              <a:ea typeface="Calibri"/>
              <a:cs typeface="Calibri"/>
              <a:sym typeface="Calibri"/>
            </a:endParaRPr>
          </a:p>
          <a:p>
            <a:pPr indent="-330200" lvl="0" marL="457200" rtl="0" algn="l">
              <a:spcBef>
                <a:spcPts val="1200"/>
              </a:spcBef>
              <a:spcAft>
                <a:spcPts val="0"/>
              </a:spcAft>
              <a:buClr>
                <a:srgbClr val="000000"/>
              </a:buClr>
              <a:buSzPts val="1600"/>
              <a:buFont typeface="Calibri"/>
              <a:buChar char="●"/>
            </a:pPr>
            <a:r>
              <a:rPr lang="it" sz="1600">
                <a:solidFill>
                  <a:srgbClr val="000000"/>
                </a:solidFill>
                <a:latin typeface="Calibri"/>
                <a:ea typeface="Calibri"/>
                <a:cs typeface="Calibri"/>
                <a:sym typeface="Calibri"/>
              </a:rPr>
              <a:t>Attacchi mirati alla </a:t>
            </a:r>
            <a:r>
              <a:rPr b="1" lang="it" sz="1600">
                <a:solidFill>
                  <a:srgbClr val="000000"/>
                </a:solidFill>
                <a:latin typeface="Calibri"/>
                <a:ea typeface="Calibri"/>
                <a:cs typeface="Calibri"/>
                <a:sym typeface="Calibri"/>
              </a:rPr>
              <a:t>confidenzialità</a:t>
            </a:r>
            <a:r>
              <a:rPr lang="it" sz="1600">
                <a:solidFill>
                  <a:srgbClr val="000000"/>
                </a:solidFill>
                <a:latin typeface="Calibri"/>
                <a:ea typeface="Calibri"/>
                <a:cs typeface="Calibri"/>
                <a:sym typeface="Calibri"/>
              </a:rPr>
              <a:t> del modello.</a:t>
            </a:r>
            <a:br>
              <a:rPr lang="it" sz="1600">
                <a:solidFill>
                  <a:srgbClr val="000000"/>
                </a:solidFill>
                <a:latin typeface="Calibri"/>
                <a:ea typeface="Calibri"/>
                <a:cs typeface="Calibri"/>
                <a:sym typeface="Calibri"/>
              </a:rPr>
            </a:b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it" sz="1600">
                <a:solidFill>
                  <a:srgbClr val="000000"/>
                </a:solidFill>
                <a:latin typeface="Calibri"/>
                <a:ea typeface="Calibri"/>
                <a:cs typeface="Calibri"/>
                <a:sym typeface="Calibri"/>
              </a:rPr>
              <a:t>C</a:t>
            </a:r>
            <a:r>
              <a:rPr lang="it" sz="1600">
                <a:solidFill>
                  <a:srgbClr val="000000"/>
                </a:solidFill>
                <a:latin typeface="Calibri"/>
                <a:ea typeface="Calibri"/>
                <a:cs typeface="Calibri"/>
                <a:sym typeface="Calibri"/>
              </a:rPr>
              <a:t>ondotti principalmente in un contesto black-box, in cui l’attaccante non dispone di informazioni sulle metriche interne del modello ma dispone solamente di coppie input-output e probabilità di classe.</a:t>
            </a:r>
            <a:br>
              <a:rPr lang="it" sz="1600">
                <a:solidFill>
                  <a:srgbClr val="000000"/>
                </a:solidFill>
                <a:latin typeface="Calibri"/>
                <a:ea typeface="Calibri"/>
                <a:cs typeface="Calibri"/>
                <a:sym typeface="Calibri"/>
              </a:rPr>
            </a:b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it" sz="1600">
                <a:solidFill>
                  <a:srgbClr val="000000"/>
                </a:solidFill>
                <a:latin typeface="Calibri"/>
                <a:ea typeface="Calibri"/>
                <a:cs typeface="Calibri"/>
                <a:sym typeface="Calibri"/>
              </a:rPr>
              <a:t>Creano </a:t>
            </a:r>
            <a:r>
              <a:rPr b="1" lang="it" sz="1600">
                <a:solidFill>
                  <a:srgbClr val="000000"/>
                </a:solidFill>
                <a:latin typeface="Calibri"/>
                <a:ea typeface="Calibri"/>
                <a:cs typeface="Calibri"/>
                <a:sym typeface="Calibri"/>
              </a:rPr>
              <a:t>Adversarial Examples</a:t>
            </a:r>
            <a:endParaRPr b="1" sz="16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1600">
              <a:solidFill>
                <a:srgbClr val="000000"/>
              </a:solidFill>
              <a:latin typeface="Calibri"/>
              <a:ea typeface="Calibri"/>
              <a:cs typeface="Calibri"/>
              <a:sym typeface="Calibri"/>
            </a:endParaRPr>
          </a:p>
        </p:txBody>
      </p:sp>
      <p:cxnSp>
        <p:nvCxnSpPr>
          <p:cNvPr id="172" name="Google Shape;172;p23"/>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1250"/>
              <a:buFont typeface="Arial"/>
              <a:buNone/>
            </a:pPr>
            <a:r>
              <a:rPr b="1" lang="it" sz="2400">
                <a:latin typeface="Spectral"/>
                <a:ea typeface="Spectral"/>
                <a:cs typeface="Spectral"/>
                <a:sym typeface="Spectral"/>
              </a:rPr>
              <a:t>Attacchi durante la fase di Testing - Oracle Attacks</a:t>
            </a:r>
            <a:endParaRPr b="1" sz="2400">
              <a:latin typeface="Spectral"/>
              <a:ea typeface="Spectral"/>
              <a:cs typeface="Spectral"/>
              <a:sym typeface="Spectral"/>
            </a:endParaRPr>
          </a:p>
          <a:p>
            <a:pPr indent="0" lvl="0" marL="0" rtl="0" algn="l">
              <a:spcBef>
                <a:spcPts val="0"/>
              </a:spcBef>
              <a:spcAft>
                <a:spcPts val="0"/>
              </a:spcAft>
              <a:buNone/>
            </a:pPr>
            <a:r>
              <a:t/>
            </a:r>
            <a:endParaRPr/>
          </a:p>
        </p:txBody>
      </p:sp>
      <p:cxnSp>
        <p:nvCxnSpPr>
          <p:cNvPr id="178" name="Google Shape;178;p24"/>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179" name="Google Shape;179;p24"/>
          <p:cNvSpPr txBox="1"/>
          <p:nvPr>
            <p:ph idx="1" type="body"/>
          </p:nvPr>
        </p:nvSpPr>
        <p:spPr>
          <a:xfrm>
            <a:off x="551100" y="1348113"/>
            <a:ext cx="1326900" cy="572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it" sz="1600">
                <a:solidFill>
                  <a:srgbClr val="000000"/>
                </a:solidFill>
                <a:latin typeface="Calibri"/>
                <a:ea typeface="Calibri"/>
                <a:cs typeface="Calibri"/>
                <a:sym typeface="Calibri"/>
              </a:rPr>
              <a:t>Model Extraction</a:t>
            </a:r>
            <a:endParaRPr sz="1600">
              <a:solidFill>
                <a:srgbClr val="000000"/>
              </a:solidFill>
              <a:latin typeface="Calibri"/>
              <a:ea typeface="Calibri"/>
              <a:cs typeface="Calibri"/>
              <a:sym typeface="Calibri"/>
            </a:endParaRPr>
          </a:p>
        </p:txBody>
      </p:sp>
      <p:sp>
        <p:nvSpPr>
          <p:cNvPr id="180" name="Google Shape;180;p24"/>
          <p:cNvSpPr txBox="1"/>
          <p:nvPr/>
        </p:nvSpPr>
        <p:spPr>
          <a:xfrm>
            <a:off x="3003600" y="1308812"/>
            <a:ext cx="5589300" cy="651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it">
                <a:latin typeface="Calibri"/>
                <a:ea typeface="Calibri"/>
                <a:cs typeface="Calibri"/>
                <a:sym typeface="Calibri"/>
              </a:rPr>
              <a:t>interroga il modello e crea un modello sostitutivo che emula il comportamento del modello originale che si vuole attaccare.</a:t>
            </a:r>
            <a:br>
              <a:rPr lang="it">
                <a:latin typeface="Calibri"/>
                <a:ea typeface="Calibri"/>
                <a:cs typeface="Calibri"/>
                <a:sym typeface="Calibri"/>
              </a:rPr>
            </a:br>
            <a:endParaRPr>
              <a:latin typeface="Calibri"/>
              <a:ea typeface="Calibri"/>
              <a:cs typeface="Calibri"/>
              <a:sym typeface="Calibri"/>
            </a:endParaRPr>
          </a:p>
        </p:txBody>
      </p:sp>
      <p:sp>
        <p:nvSpPr>
          <p:cNvPr id="181" name="Google Shape;181;p24"/>
          <p:cNvSpPr txBox="1"/>
          <p:nvPr/>
        </p:nvSpPr>
        <p:spPr>
          <a:xfrm>
            <a:off x="3038925" y="2107775"/>
            <a:ext cx="5589300" cy="1221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it">
                <a:latin typeface="Calibri"/>
                <a:ea typeface="Calibri"/>
                <a:cs typeface="Calibri"/>
                <a:sym typeface="Calibri"/>
              </a:rPr>
              <a:t>Obbiettivo</a:t>
            </a:r>
            <a:r>
              <a:rPr lang="it">
                <a:latin typeface="Calibri"/>
                <a:ea typeface="Calibri"/>
                <a:cs typeface="Calibri"/>
                <a:sym typeface="Calibri"/>
              </a:rPr>
              <a:t> : </a:t>
            </a:r>
            <a:r>
              <a:rPr lang="it">
                <a:latin typeface="Calibri"/>
                <a:ea typeface="Calibri"/>
                <a:cs typeface="Calibri"/>
                <a:sym typeface="Calibri"/>
              </a:rPr>
              <a:t>determinare gli input originali</a:t>
            </a:r>
            <a:endParaRPr>
              <a:latin typeface="Calibri"/>
              <a:ea typeface="Calibri"/>
              <a:cs typeface="Calibri"/>
              <a:sym typeface="Calibri"/>
            </a:endParaRPr>
          </a:p>
          <a:p>
            <a:pPr indent="0" lvl="0" marL="0" rtl="0" algn="l">
              <a:lnSpc>
                <a:spcPct val="95000"/>
              </a:lnSpc>
              <a:spcBef>
                <a:spcPts val="1200"/>
              </a:spcBef>
              <a:spcAft>
                <a:spcPts val="1200"/>
              </a:spcAft>
              <a:buNone/>
            </a:pPr>
            <a:r>
              <a:rPr lang="it">
                <a:latin typeface="Calibri"/>
                <a:ea typeface="Calibri"/>
                <a:cs typeface="Calibri"/>
                <a:sym typeface="Calibri"/>
              </a:rPr>
              <a:t>“inversione” del modello, poiché l’attaccante, avendo accesso solamente ad alcuni parametri e alle etichette in input, cerca di invertire il processo di addestramento del modello per ottenere informazioni sugli input.</a:t>
            </a:r>
            <a:endParaRPr>
              <a:latin typeface="Calibri"/>
              <a:ea typeface="Calibri"/>
              <a:cs typeface="Calibri"/>
              <a:sym typeface="Calibri"/>
            </a:endParaRPr>
          </a:p>
        </p:txBody>
      </p:sp>
      <p:sp>
        <p:nvSpPr>
          <p:cNvPr id="182" name="Google Shape;182;p24"/>
          <p:cNvSpPr txBox="1"/>
          <p:nvPr>
            <p:ph idx="1" type="body"/>
          </p:nvPr>
        </p:nvSpPr>
        <p:spPr>
          <a:xfrm>
            <a:off x="515775" y="2420838"/>
            <a:ext cx="1397700" cy="594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it" sz="1600">
                <a:solidFill>
                  <a:srgbClr val="000000"/>
                </a:solidFill>
                <a:latin typeface="Calibri"/>
                <a:ea typeface="Calibri"/>
                <a:cs typeface="Calibri"/>
                <a:sym typeface="Calibri"/>
              </a:rPr>
              <a:t>Model Inversion</a:t>
            </a:r>
            <a:endParaRPr sz="1600">
              <a:solidFill>
                <a:srgbClr val="000000"/>
              </a:solidFill>
              <a:latin typeface="Calibri"/>
              <a:ea typeface="Calibri"/>
              <a:cs typeface="Calibri"/>
              <a:sym typeface="Calibri"/>
            </a:endParaRPr>
          </a:p>
        </p:txBody>
      </p:sp>
      <p:cxnSp>
        <p:nvCxnSpPr>
          <p:cNvPr id="183" name="Google Shape;183;p24"/>
          <p:cNvCxnSpPr>
            <a:stCxn id="182" idx="3"/>
            <a:endCxn id="181" idx="1"/>
          </p:cNvCxnSpPr>
          <p:nvPr/>
        </p:nvCxnSpPr>
        <p:spPr>
          <a:xfrm>
            <a:off x="1913475" y="2718288"/>
            <a:ext cx="1125600" cy="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4"/>
          <p:cNvCxnSpPr>
            <a:stCxn id="179" idx="3"/>
            <a:endCxn id="180" idx="1"/>
          </p:cNvCxnSpPr>
          <p:nvPr/>
        </p:nvCxnSpPr>
        <p:spPr>
          <a:xfrm>
            <a:off x="1878000" y="1634463"/>
            <a:ext cx="1125600" cy="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4"/>
          <p:cNvSpPr txBox="1"/>
          <p:nvPr/>
        </p:nvSpPr>
        <p:spPr>
          <a:xfrm>
            <a:off x="2601088" y="4418825"/>
            <a:ext cx="20988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latin typeface="Calibri"/>
                <a:ea typeface="Calibri"/>
                <a:cs typeface="Calibri"/>
                <a:sym typeface="Calibri"/>
              </a:rPr>
              <a:t>Adversarial examples</a:t>
            </a:r>
            <a:endParaRPr sz="1600">
              <a:latin typeface="Calibri"/>
              <a:ea typeface="Calibri"/>
              <a:cs typeface="Calibri"/>
              <a:sym typeface="Calibri"/>
            </a:endParaRPr>
          </a:p>
        </p:txBody>
      </p:sp>
      <p:sp>
        <p:nvSpPr>
          <p:cNvPr id="186" name="Google Shape;186;p24"/>
          <p:cNvSpPr txBox="1"/>
          <p:nvPr/>
        </p:nvSpPr>
        <p:spPr>
          <a:xfrm>
            <a:off x="5597013" y="4418825"/>
            <a:ext cx="945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latin typeface="Calibri"/>
                <a:ea typeface="Calibri"/>
                <a:cs typeface="Calibri"/>
                <a:sym typeface="Calibri"/>
              </a:rPr>
              <a:t>Attacco</a:t>
            </a:r>
            <a:endParaRPr sz="1600">
              <a:latin typeface="Calibri"/>
              <a:ea typeface="Calibri"/>
              <a:cs typeface="Calibri"/>
              <a:sym typeface="Calibri"/>
            </a:endParaRPr>
          </a:p>
        </p:txBody>
      </p:sp>
      <p:cxnSp>
        <p:nvCxnSpPr>
          <p:cNvPr id="187" name="Google Shape;187;p24"/>
          <p:cNvCxnSpPr>
            <a:stCxn id="185" idx="3"/>
            <a:endCxn id="186" idx="1"/>
          </p:cNvCxnSpPr>
          <p:nvPr/>
        </p:nvCxnSpPr>
        <p:spPr>
          <a:xfrm>
            <a:off x="4699888" y="4674425"/>
            <a:ext cx="897000" cy="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4"/>
          <p:cNvSpPr txBox="1"/>
          <p:nvPr/>
        </p:nvSpPr>
        <p:spPr>
          <a:xfrm>
            <a:off x="4675438" y="4202800"/>
            <a:ext cx="945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2"/>
                </a:solidFill>
                <a:latin typeface="Calibri"/>
                <a:ea typeface="Calibri"/>
                <a:cs typeface="Calibri"/>
                <a:sym typeface="Calibri"/>
              </a:rPr>
              <a:t>trasferibilità</a:t>
            </a:r>
            <a:endParaRPr sz="1200">
              <a:solidFill>
                <a:schemeClr val="dk2"/>
              </a:solidFill>
              <a:latin typeface="Calibri"/>
              <a:ea typeface="Calibri"/>
              <a:cs typeface="Calibri"/>
              <a:sym typeface="Calibri"/>
            </a:endParaRPr>
          </a:p>
        </p:txBody>
      </p:sp>
      <p:sp>
        <p:nvSpPr>
          <p:cNvPr id="189" name="Google Shape;189;p24"/>
          <p:cNvSpPr txBox="1"/>
          <p:nvPr/>
        </p:nvSpPr>
        <p:spPr>
          <a:xfrm>
            <a:off x="3038925" y="3461697"/>
            <a:ext cx="5589300" cy="345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it">
                <a:latin typeface="Calibri"/>
                <a:ea typeface="Calibri"/>
                <a:cs typeface="Calibri"/>
                <a:sym typeface="Calibri"/>
              </a:rPr>
              <a:t>ricercare uno specifico input in fase di training</a:t>
            </a:r>
            <a:endParaRPr>
              <a:latin typeface="Calibri"/>
              <a:ea typeface="Calibri"/>
              <a:cs typeface="Calibri"/>
              <a:sym typeface="Calibri"/>
            </a:endParaRPr>
          </a:p>
        </p:txBody>
      </p:sp>
      <p:sp>
        <p:nvSpPr>
          <p:cNvPr id="190" name="Google Shape;190;p24"/>
          <p:cNvSpPr txBox="1"/>
          <p:nvPr>
            <p:ph idx="1" type="body"/>
          </p:nvPr>
        </p:nvSpPr>
        <p:spPr>
          <a:xfrm>
            <a:off x="515775" y="3308547"/>
            <a:ext cx="1397700" cy="6513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it" sz="1600">
                <a:solidFill>
                  <a:srgbClr val="000000"/>
                </a:solidFill>
                <a:latin typeface="Calibri"/>
                <a:ea typeface="Calibri"/>
                <a:cs typeface="Calibri"/>
                <a:sym typeface="Calibri"/>
              </a:rPr>
              <a:t>Membership inference</a:t>
            </a:r>
            <a:endParaRPr sz="1600">
              <a:solidFill>
                <a:srgbClr val="000000"/>
              </a:solidFill>
              <a:latin typeface="Calibri"/>
              <a:ea typeface="Calibri"/>
              <a:cs typeface="Calibri"/>
              <a:sym typeface="Calibri"/>
            </a:endParaRPr>
          </a:p>
        </p:txBody>
      </p:sp>
      <p:cxnSp>
        <p:nvCxnSpPr>
          <p:cNvPr id="191" name="Google Shape;191;p24"/>
          <p:cNvCxnSpPr>
            <a:stCxn id="190" idx="3"/>
            <a:endCxn id="189" idx="1"/>
          </p:cNvCxnSpPr>
          <p:nvPr/>
        </p:nvCxnSpPr>
        <p:spPr>
          <a:xfrm>
            <a:off x="1913475" y="3634197"/>
            <a:ext cx="1125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1250"/>
              <a:buFont typeface="Arial"/>
              <a:buNone/>
            </a:pPr>
            <a:r>
              <a:rPr b="1" lang="it" sz="2400">
                <a:latin typeface="Spectral"/>
                <a:ea typeface="Spectral"/>
                <a:cs typeface="Spectral"/>
                <a:sym typeface="Spectral"/>
              </a:rPr>
              <a:t>Attacchi durante la fase di Testing - Adversarial Example</a:t>
            </a:r>
            <a:endParaRPr b="1" sz="2400">
              <a:latin typeface="Spectral"/>
              <a:ea typeface="Spectral"/>
              <a:cs typeface="Spectral"/>
              <a:sym typeface="Spectral"/>
            </a:endParaRPr>
          </a:p>
          <a:p>
            <a:pPr indent="0" lvl="0" marL="0" rtl="0" algn="l">
              <a:spcBef>
                <a:spcPts val="0"/>
              </a:spcBef>
              <a:spcAft>
                <a:spcPts val="0"/>
              </a:spcAft>
              <a:buNone/>
            </a:pPr>
            <a:r>
              <a:t/>
            </a:r>
            <a:endParaRPr/>
          </a:p>
        </p:txBody>
      </p:sp>
      <p:sp>
        <p:nvSpPr>
          <p:cNvPr id="197" name="Google Shape;197;p25"/>
          <p:cNvSpPr txBox="1"/>
          <p:nvPr>
            <p:ph idx="1" type="body"/>
          </p:nvPr>
        </p:nvSpPr>
        <p:spPr>
          <a:xfrm>
            <a:off x="311700" y="1156200"/>
            <a:ext cx="8520600" cy="11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600">
                <a:solidFill>
                  <a:srgbClr val="000000"/>
                </a:solidFill>
                <a:latin typeface="Calibri"/>
                <a:ea typeface="Calibri"/>
                <a:cs typeface="Calibri"/>
                <a:sym typeface="Calibri"/>
              </a:rPr>
              <a:t>Adversarial Example</a:t>
            </a:r>
            <a:endParaRPr b="1" sz="1600">
              <a:solidFill>
                <a:srgbClr val="000000"/>
              </a:solidFill>
              <a:latin typeface="Calibri"/>
              <a:ea typeface="Calibri"/>
              <a:cs typeface="Calibri"/>
              <a:sym typeface="Calibri"/>
            </a:endParaRPr>
          </a:p>
          <a:p>
            <a:pPr indent="0" lvl="0" marL="0" rtl="0" algn="l">
              <a:spcBef>
                <a:spcPts val="1200"/>
              </a:spcBef>
              <a:spcAft>
                <a:spcPts val="1200"/>
              </a:spcAft>
              <a:buNone/>
            </a:pPr>
            <a:r>
              <a:rPr lang="it" sz="1600">
                <a:solidFill>
                  <a:srgbClr val="000000"/>
                </a:solidFill>
                <a:latin typeface="Calibri"/>
                <a:ea typeface="Calibri"/>
                <a:cs typeface="Calibri"/>
                <a:sym typeface="Calibri"/>
              </a:rPr>
              <a:t>Sono delle istanze di input che vengono perturbate per fare in modo che, una volta inserite nel modello, queste lo </a:t>
            </a:r>
            <a:r>
              <a:rPr lang="it" sz="1600">
                <a:solidFill>
                  <a:srgbClr val="000000"/>
                </a:solidFill>
                <a:latin typeface="Calibri"/>
                <a:ea typeface="Calibri"/>
                <a:cs typeface="Calibri"/>
                <a:sym typeface="Calibri"/>
              </a:rPr>
              <a:t>inducono</a:t>
            </a:r>
            <a:r>
              <a:rPr lang="it" sz="1600">
                <a:solidFill>
                  <a:srgbClr val="000000"/>
                </a:solidFill>
                <a:latin typeface="Calibri"/>
                <a:ea typeface="Calibri"/>
                <a:cs typeface="Calibri"/>
                <a:sym typeface="Calibri"/>
              </a:rPr>
              <a:t> a classificare in modo errato con alta probabilità.</a:t>
            </a:r>
            <a:endParaRPr sz="1600">
              <a:solidFill>
                <a:srgbClr val="000000"/>
              </a:solidFill>
              <a:latin typeface="Calibri"/>
              <a:ea typeface="Calibri"/>
              <a:cs typeface="Calibri"/>
              <a:sym typeface="Calibri"/>
            </a:endParaRPr>
          </a:p>
        </p:txBody>
      </p:sp>
      <p:sp>
        <p:nvSpPr>
          <p:cNvPr id="198" name="Google Shape;198;p25"/>
          <p:cNvSpPr txBox="1"/>
          <p:nvPr/>
        </p:nvSpPr>
        <p:spPr>
          <a:xfrm>
            <a:off x="2446050" y="4267050"/>
            <a:ext cx="4164900" cy="6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it" sz="1600">
                <a:latin typeface="Calibri"/>
                <a:ea typeface="Calibri"/>
                <a:cs typeface="Calibri"/>
                <a:sym typeface="Calibri"/>
              </a:rPr>
              <a:t>S</a:t>
            </a:r>
            <a:r>
              <a:rPr lang="it" sz="1600">
                <a:latin typeface="Calibri"/>
                <a:ea typeface="Calibri"/>
                <a:cs typeface="Calibri"/>
                <a:sym typeface="Calibri"/>
              </a:rPr>
              <a:t>i pensa che sia dovuto all’</a:t>
            </a:r>
            <a:r>
              <a:rPr i="1" lang="it" sz="1600">
                <a:latin typeface="Calibri"/>
                <a:ea typeface="Calibri"/>
                <a:cs typeface="Calibri"/>
                <a:sym typeface="Calibri"/>
              </a:rPr>
              <a:t>alta linearità dei dati</a:t>
            </a:r>
            <a:r>
              <a:rPr lang="it" sz="1600">
                <a:latin typeface="Calibri"/>
                <a:ea typeface="Calibri"/>
                <a:cs typeface="Calibri"/>
                <a:sym typeface="Calibri"/>
              </a:rPr>
              <a:t>.</a:t>
            </a:r>
            <a:endParaRPr sz="1800">
              <a:solidFill>
                <a:schemeClr val="dk2"/>
              </a:solidFill>
              <a:latin typeface="Proxima Nova"/>
              <a:ea typeface="Proxima Nova"/>
              <a:cs typeface="Proxima Nova"/>
              <a:sym typeface="Proxima Nova"/>
            </a:endParaRPr>
          </a:p>
        </p:txBody>
      </p:sp>
      <p:cxnSp>
        <p:nvCxnSpPr>
          <p:cNvPr id="199" name="Google Shape;199;p25"/>
          <p:cNvCxnSpPr>
            <a:endCxn id="198" idx="0"/>
          </p:cNvCxnSpPr>
          <p:nvPr/>
        </p:nvCxnSpPr>
        <p:spPr>
          <a:xfrm>
            <a:off x="4523100" y="3973350"/>
            <a:ext cx="5400" cy="293700"/>
          </a:xfrm>
          <a:prstGeom prst="straightConnector1">
            <a:avLst/>
          </a:prstGeom>
          <a:noFill/>
          <a:ln cap="flat" cmpd="sng" w="9525">
            <a:solidFill>
              <a:srgbClr val="000000"/>
            </a:solidFill>
            <a:prstDash val="solid"/>
            <a:round/>
            <a:headEnd len="med" w="med" type="none"/>
            <a:tailEnd len="med" w="med" type="triangle"/>
          </a:ln>
        </p:spPr>
      </p:cxnSp>
      <p:sp>
        <p:nvSpPr>
          <p:cNvPr id="200" name="Google Shape;200;p25"/>
          <p:cNvSpPr txBox="1"/>
          <p:nvPr/>
        </p:nvSpPr>
        <p:spPr>
          <a:xfrm>
            <a:off x="4245938" y="2472775"/>
            <a:ext cx="3816600" cy="72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it" sz="1600">
                <a:latin typeface="Calibri"/>
                <a:ea typeface="Calibri"/>
                <a:cs typeface="Calibri"/>
                <a:sym typeface="Calibri"/>
              </a:rPr>
              <a:t>usati non solo per attaccare il modello originario, ma anche altri.</a:t>
            </a:r>
            <a:endParaRPr sz="1800">
              <a:solidFill>
                <a:schemeClr val="dk2"/>
              </a:solidFill>
              <a:latin typeface="Proxima Nova"/>
              <a:ea typeface="Proxima Nova"/>
              <a:cs typeface="Proxima Nova"/>
              <a:sym typeface="Proxima Nova"/>
            </a:endParaRPr>
          </a:p>
        </p:txBody>
      </p:sp>
      <p:sp>
        <p:nvSpPr>
          <p:cNvPr id="201" name="Google Shape;201;p25"/>
          <p:cNvSpPr txBox="1"/>
          <p:nvPr/>
        </p:nvSpPr>
        <p:spPr>
          <a:xfrm>
            <a:off x="1081463" y="2516275"/>
            <a:ext cx="1924800" cy="6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it" sz="1600">
                <a:latin typeface="Calibri"/>
                <a:ea typeface="Calibri"/>
                <a:cs typeface="Calibri"/>
                <a:sym typeface="Calibri"/>
              </a:rPr>
              <a:t>Proprietà di trasferibilità</a:t>
            </a:r>
            <a:endParaRPr sz="1800">
              <a:solidFill>
                <a:schemeClr val="dk2"/>
              </a:solidFill>
              <a:latin typeface="Proxima Nova"/>
              <a:ea typeface="Proxima Nova"/>
              <a:cs typeface="Proxima Nova"/>
              <a:sym typeface="Proxima Nova"/>
            </a:endParaRPr>
          </a:p>
        </p:txBody>
      </p:sp>
      <p:sp>
        <p:nvSpPr>
          <p:cNvPr id="202" name="Google Shape;202;p25"/>
          <p:cNvSpPr txBox="1"/>
          <p:nvPr/>
        </p:nvSpPr>
        <p:spPr>
          <a:xfrm>
            <a:off x="1712100" y="3538600"/>
            <a:ext cx="5632800" cy="6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600">
                <a:latin typeface="Calibri"/>
                <a:ea typeface="Calibri"/>
                <a:cs typeface="Calibri"/>
                <a:sym typeface="Calibri"/>
              </a:rPr>
              <a:t>Quali sono le cause della sua efficacia? </a:t>
            </a:r>
            <a:r>
              <a:rPr lang="it" sz="1600">
                <a:latin typeface="Calibri"/>
                <a:ea typeface="Calibri"/>
                <a:cs typeface="Calibri"/>
                <a:sym typeface="Calibri"/>
              </a:rPr>
              <a:t>(problema ancora aperto)</a:t>
            </a:r>
            <a:endParaRPr sz="1600">
              <a:latin typeface="Calibri"/>
              <a:ea typeface="Calibri"/>
              <a:cs typeface="Calibri"/>
              <a:sym typeface="Calibri"/>
            </a:endParaRPr>
          </a:p>
          <a:p>
            <a:pPr indent="0" lvl="0" marL="0" rtl="0" algn="l">
              <a:lnSpc>
                <a:spcPct val="115000"/>
              </a:lnSpc>
              <a:spcBef>
                <a:spcPts val="1200"/>
              </a:spcBef>
              <a:spcAft>
                <a:spcPts val="1200"/>
              </a:spcAft>
              <a:buNone/>
            </a:pPr>
            <a:r>
              <a:t/>
            </a:r>
            <a:endParaRPr b="1" sz="1600">
              <a:latin typeface="Calibri"/>
              <a:ea typeface="Calibri"/>
              <a:cs typeface="Calibri"/>
              <a:sym typeface="Calibri"/>
            </a:endParaRPr>
          </a:p>
        </p:txBody>
      </p:sp>
      <p:cxnSp>
        <p:nvCxnSpPr>
          <p:cNvPr id="203" name="Google Shape;203;p25"/>
          <p:cNvCxnSpPr>
            <a:stCxn id="201" idx="3"/>
            <a:endCxn id="200" idx="1"/>
          </p:cNvCxnSpPr>
          <p:nvPr/>
        </p:nvCxnSpPr>
        <p:spPr>
          <a:xfrm>
            <a:off x="3006263" y="2837125"/>
            <a:ext cx="1239600" cy="0"/>
          </a:xfrm>
          <a:prstGeom prst="straightConnector1">
            <a:avLst/>
          </a:prstGeom>
          <a:noFill/>
          <a:ln cap="flat" cmpd="sng" w="9525">
            <a:solidFill>
              <a:srgbClr val="000000"/>
            </a:solidFill>
            <a:prstDash val="solid"/>
            <a:round/>
            <a:headEnd len="med" w="med" type="none"/>
            <a:tailEnd len="med" w="med" type="triangle"/>
          </a:ln>
        </p:spPr>
      </p:cxnSp>
      <p:cxnSp>
        <p:nvCxnSpPr>
          <p:cNvPr id="204" name="Google Shape;204;p25"/>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Attacchi durante la fase di Testing - Adversarial Example</a:t>
            </a:r>
            <a:endParaRPr b="1" sz="2400">
              <a:latin typeface="Spectral"/>
              <a:ea typeface="Spectral"/>
              <a:cs typeface="Spectral"/>
              <a:sym typeface="Spectral"/>
            </a:endParaRPr>
          </a:p>
        </p:txBody>
      </p:sp>
      <p:sp>
        <p:nvSpPr>
          <p:cNvPr id="210" name="Google Shape;210;p26"/>
          <p:cNvSpPr txBox="1"/>
          <p:nvPr>
            <p:ph idx="1" type="body"/>
          </p:nvPr>
        </p:nvSpPr>
        <p:spPr>
          <a:xfrm>
            <a:off x="311700" y="1207675"/>
            <a:ext cx="5649600" cy="21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700">
                <a:solidFill>
                  <a:srgbClr val="000000"/>
                </a:solidFill>
                <a:latin typeface="Calibri"/>
                <a:ea typeface="Calibri"/>
                <a:cs typeface="Calibri"/>
                <a:sym typeface="Calibri"/>
              </a:rPr>
              <a:t>Alta linearità - </a:t>
            </a:r>
            <a:r>
              <a:rPr b="1" lang="it" sz="1700">
                <a:solidFill>
                  <a:srgbClr val="000000"/>
                </a:solidFill>
                <a:latin typeface="Calibri"/>
                <a:ea typeface="Calibri"/>
                <a:cs typeface="Calibri"/>
                <a:sym typeface="Calibri"/>
              </a:rPr>
              <a:t>Rete Neurale</a:t>
            </a:r>
            <a:endParaRPr b="1" sz="17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Layer, strati della rete composti da neuroni</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Neuroni, prendono in input gli output</a:t>
            </a:r>
            <a:r>
              <a:rPr b="1" lang="it" sz="1500">
                <a:solidFill>
                  <a:srgbClr val="000000"/>
                </a:solidFill>
                <a:latin typeface="EB Garamond"/>
                <a:ea typeface="EB Garamond"/>
                <a:cs typeface="EB Garamond"/>
                <a:sym typeface="EB Garamond"/>
              </a:rPr>
              <a:t> </a:t>
            </a:r>
            <a:r>
              <a:rPr b="1" i="1" lang="it" sz="1500">
                <a:solidFill>
                  <a:srgbClr val="000000"/>
                </a:solidFill>
                <a:latin typeface="EB Garamond"/>
                <a:ea typeface="EB Garamond"/>
                <a:cs typeface="EB Garamond"/>
                <a:sym typeface="EB Garamond"/>
              </a:rPr>
              <a:t>x </a:t>
            </a:r>
            <a:r>
              <a:rPr lang="it" sz="1500">
                <a:solidFill>
                  <a:srgbClr val="000000"/>
                </a:solidFill>
                <a:latin typeface="Calibri"/>
                <a:ea typeface="Calibri"/>
                <a:cs typeface="Calibri"/>
                <a:sym typeface="Calibri"/>
              </a:rPr>
              <a:t>dello strato precedente e inviano il loro output a quello successivo. </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Questi input vengono pesati tramite i pesi associati </a:t>
            </a:r>
            <a:r>
              <a:rPr b="1" i="1" lang="it" sz="1500">
                <a:solidFill>
                  <a:srgbClr val="000000"/>
                </a:solidFill>
                <a:latin typeface="EB Garamond"/>
                <a:ea typeface="EB Garamond"/>
                <a:cs typeface="EB Garamond"/>
                <a:sym typeface="EB Garamond"/>
              </a:rPr>
              <a:t>w</a:t>
            </a:r>
            <a:r>
              <a:rPr lang="it" sz="1500">
                <a:solidFill>
                  <a:srgbClr val="000000"/>
                </a:solidFill>
                <a:latin typeface="EB Garamond"/>
                <a:ea typeface="EB Garamond"/>
                <a:cs typeface="EB Garamond"/>
                <a:sym typeface="EB Garamond"/>
              </a:rPr>
              <a:t>,</a:t>
            </a:r>
            <a:r>
              <a:rPr lang="it" sz="1500">
                <a:solidFill>
                  <a:srgbClr val="000000"/>
                </a:solidFill>
                <a:latin typeface="Calibri"/>
                <a:ea typeface="Calibri"/>
                <a:cs typeface="Calibri"/>
                <a:sym typeface="Calibri"/>
              </a:rPr>
              <a:t> vengono sommati, poi passati alla funzione di attivazione che lascia passare l’output.</a:t>
            </a:r>
            <a:endParaRPr sz="15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1500">
              <a:solidFill>
                <a:srgbClr val="000000"/>
              </a:solidFill>
              <a:latin typeface="Calibri"/>
              <a:ea typeface="Calibri"/>
              <a:cs typeface="Calibri"/>
              <a:sym typeface="Calibri"/>
            </a:endParaRPr>
          </a:p>
        </p:txBody>
      </p:sp>
      <p:cxnSp>
        <p:nvCxnSpPr>
          <p:cNvPr id="211" name="Google Shape;211;p26"/>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pic>
        <p:nvPicPr>
          <p:cNvPr id="212" name="Google Shape;212;p26"/>
          <p:cNvPicPr preferRelativeResize="0"/>
          <p:nvPr/>
        </p:nvPicPr>
        <p:blipFill rotWithShape="1">
          <a:blip r:embed="rId3">
            <a:alphaModFix/>
          </a:blip>
          <a:srcRect b="4550" l="11670" r="-11669" t="-4549"/>
          <a:stretch/>
        </p:blipFill>
        <p:spPr>
          <a:xfrm>
            <a:off x="6059650" y="1419975"/>
            <a:ext cx="2533150" cy="1819350"/>
          </a:xfrm>
          <a:prstGeom prst="rect">
            <a:avLst/>
          </a:prstGeom>
          <a:noFill/>
          <a:ln>
            <a:noFill/>
          </a:ln>
        </p:spPr>
      </p:pic>
      <p:sp>
        <p:nvSpPr>
          <p:cNvPr id="213" name="Google Shape;213;p26"/>
          <p:cNvSpPr txBox="1"/>
          <p:nvPr/>
        </p:nvSpPr>
        <p:spPr>
          <a:xfrm>
            <a:off x="244050" y="3287925"/>
            <a:ext cx="8144700" cy="1773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it" sz="1500">
                <a:latin typeface="Calibri"/>
                <a:ea typeface="Calibri"/>
                <a:cs typeface="Calibri"/>
                <a:sym typeface="Calibri"/>
              </a:rPr>
              <a:t>S</a:t>
            </a:r>
            <a:r>
              <a:rPr lang="it" sz="1500">
                <a:latin typeface="Calibri"/>
                <a:ea typeface="Calibri"/>
                <a:cs typeface="Calibri"/>
                <a:sym typeface="Calibri"/>
              </a:rPr>
              <a:t>upponiamo di avere un input avversario </a:t>
            </a:r>
            <a:r>
              <a:rPr b="1" i="1" lang="it" sz="1500">
                <a:latin typeface="EB Garamond"/>
                <a:ea typeface="EB Garamond"/>
                <a:cs typeface="EB Garamond"/>
                <a:sym typeface="EB Garamond"/>
              </a:rPr>
              <a:t>x'</a:t>
            </a:r>
            <a:r>
              <a:rPr lang="it" sz="1500">
                <a:latin typeface="Calibri"/>
                <a:ea typeface="Calibri"/>
                <a:cs typeface="Calibri"/>
                <a:sym typeface="Calibri"/>
              </a:rPr>
              <a:t> dove:   </a:t>
            </a:r>
            <a:r>
              <a:rPr i="1" lang="it" sz="1500">
                <a:latin typeface="EB Garamond"/>
                <a:ea typeface="EB Garamond"/>
                <a:cs typeface="EB Garamond"/>
                <a:sym typeface="EB Garamond"/>
              </a:rPr>
              <a:t> </a:t>
            </a:r>
            <a:r>
              <a:rPr b="1" i="1" lang="it" sz="1500">
                <a:latin typeface="EB Garamond"/>
                <a:ea typeface="EB Garamond"/>
                <a:cs typeface="EB Garamond"/>
                <a:sym typeface="EB Garamond"/>
              </a:rPr>
              <a:t>x' = x + δ </a:t>
            </a:r>
            <a:endParaRPr b="1" i="1"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Char char="●"/>
            </a:pPr>
            <a:r>
              <a:rPr b="1" i="1" lang="it" sz="1500">
                <a:latin typeface="EB Garamond"/>
                <a:ea typeface="EB Garamond"/>
                <a:cs typeface="EB Garamond"/>
                <a:sym typeface="EB Garamond"/>
              </a:rPr>
              <a:t>δ</a:t>
            </a:r>
            <a:r>
              <a:rPr lang="it" sz="1500">
                <a:latin typeface="Calibri"/>
                <a:ea typeface="Calibri"/>
                <a:cs typeface="Calibri"/>
                <a:sym typeface="Calibri"/>
              </a:rPr>
              <a:t> rappresenta la </a:t>
            </a:r>
            <a:r>
              <a:rPr b="1" lang="it" sz="1500">
                <a:latin typeface="Calibri"/>
                <a:ea typeface="Calibri"/>
                <a:cs typeface="Calibri"/>
                <a:sym typeface="Calibri"/>
              </a:rPr>
              <a:t>perturbazione </a:t>
            </a:r>
            <a:r>
              <a:rPr lang="it" sz="1500">
                <a:latin typeface="Calibri"/>
                <a:ea typeface="Calibri"/>
                <a:cs typeface="Calibri"/>
                <a:sym typeface="Calibri"/>
              </a:rPr>
              <a:t>introdotta, quindi il prodotto con il peso corrispondente </a:t>
            </a:r>
            <a:r>
              <a:rPr b="1" i="1" lang="it" sz="1500">
                <a:latin typeface="EB Garamond"/>
                <a:ea typeface="EB Garamond"/>
                <a:cs typeface="EB Garamond"/>
                <a:sym typeface="EB Garamond"/>
              </a:rPr>
              <a:t>w</a:t>
            </a:r>
            <a:r>
              <a:rPr lang="it" sz="1500">
                <a:latin typeface="Calibri"/>
                <a:ea typeface="Calibri"/>
                <a:cs typeface="Calibri"/>
                <a:sym typeface="Calibri"/>
              </a:rPr>
              <a:t>, avrà il seguente valore:</a:t>
            </a:r>
            <a:r>
              <a:rPr b="1" i="1" lang="it" sz="1500">
                <a:latin typeface="EB Garamond"/>
                <a:ea typeface="EB Garamond"/>
                <a:cs typeface="EB Garamond"/>
                <a:sym typeface="EB Garamond"/>
              </a:rPr>
              <a:t> wT x′= wT x + wT δ</a:t>
            </a:r>
            <a:endParaRPr b="1" i="1" sz="1500">
              <a:latin typeface="EB Garamond"/>
              <a:ea typeface="EB Garamond"/>
              <a:cs typeface="EB Garamond"/>
              <a:sym typeface="EB Garamond"/>
            </a:endParaRPr>
          </a:p>
          <a:p>
            <a:pPr indent="-323850" lvl="0" marL="457200" rtl="0" algn="l">
              <a:lnSpc>
                <a:spcPct val="115000"/>
              </a:lnSpc>
              <a:spcBef>
                <a:spcPts val="0"/>
              </a:spcBef>
              <a:spcAft>
                <a:spcPts val="0"/>
              </a:spcAft>
              <a:buSzPts val="1500"/>
              <a:buFont typeface="Calibri"/>
              <a:buChar char="●"/>
            </a:pPr>
            <a:r>
              <a:rPr lang="it" sz="1500">
                <a:latin typeface="Calibri"/>
                <a:ea typeface="Calibri"/>
                <a:cs typeface="Calibri"/>
                <a:sym typeface="Calibri"/>
              </a:rPr>
              <a:t>Ne consegue un innalzamento del valore che verrà passato alla funzione di attivazione. Anche se queste perturbazioni sono </a:t>
            </a:r>
            <a:r>
              <a:rPr i="1" lang="it" sz="1500">
                <a:latin typeface="Calibri"/>
                <a:ea typeface="Calibri"/>
                <a:cs typeface="Calibri"/>
                <a:sym typeface="Calibri"/>
              </a:rPr>
              <a:t>infinitesime</a:t>
            </a:r>
            <a:r>
              <a:rPr lang="it" sz="1500">
                <a:latin typeface="Calibri"/>
                <a:ea typeface="Calibri"/>
                <a:cs typeface="Calibri"/>
                <a:sym typeface="Calibri"/>
              </a:rPr>
              <a:t>, apportandone in gran numero si può causare un </a:t>
            </a:r>
            <a:r>
              <a:rPr b="1" lang="it" sz="1500">
                <a:latin typeface="Calibri"/>
                <a:ea typeface="Calibri"/>
                <a:cs typeface="Calibri"/>
                <a:sym typeface="Calibri"/>
              </a:rPr>
              <a:t>cambiamento significativo nell'output</a:t>
            </a:r>
            <a:r>
              <a:rPr lang="it" sz="1500">
                <a:latin typeface="Calibri"/>
                <a:ea typeface="Calibri"/>
                <a:cs typeface="Calibri"/>
                <a:sym typeface="Calibri"/>
              </a:rPr>
              <a:t>.</a:t>
            </a:r>
            <a:endParaRPr sz="1500">
              <a:latin typeface="Calibri"/>
              <a:ea typeface="Calibri"/>
              <a:cs typeface="Calibri"/>
              <a:sym typeface="Calibri"/>
            </a:endParaRPr>
          </a:p>
          <a:p>
            <a:pPr indent="0" lvl="0" marL="457200" rtl="0" algn="l">
              <a:lnSpc>
                <a:spcPct val="115000"/>
              </a:lnSpc>
              <a:spcBef>
                <a:spcPts val="1200"/>
              </a:spcBef>
              <a:spcAft>
                <a:spcPts val="0"/>
              </a:spcAft>
              <a:buNone/>
            </a:pPr>
            <a:r>
              <a:t/>
            </a:r>
            <a:endParaRPr sz="1500">
              <a:latin typeface="Calibri"/>
              <a:ea typeface="Calibri"/>
              <a:cs typeface="Calibri"/>
              <a:sym typeface="Calibri"/>
            </a:endParaRPr>
          </a:p>
          <a:p>
            <a:pPr indent="0" lvl="0" marL="0" rtl="0" algn="l">
              <a:spcBef>
                <a:spcPts val="1200"/>
              </a:spcBef>
              <a:spcAft>
                <a:spcPts val="0"/>
              </a:spcAft>
              <a:buNone/>
            </a:pPr>
            <a:r>
              <a:t/>
            </a:r>
            <a:endParaRPr sz="1700">
              <a:solidFill>
                <a:schemeClr val="dk2"/>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311700" y="1207675"/>
            <a:ext cx="8520600" cy="14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1700">
                <a:solidFill>
                  <a:srgbClr val="000000"/>
                </a:solidFill>
                <a:latin typeface="Calibri"/>
                <a:ea typeface="Calibri"/>
                <a:cs typeface="Calibri"/>
                <a:sym typeface="Calibri"/>
              </a:rPr>
              <a:t>Fast gradient sign method (FGSM)</a:t>
            </a:r>
            <a:endParaRPr b="1" sz="1700">
              <a:solidFill>
                <a:srgbClr val="000000"/>
              </a:solidFill>
              <a:latin typeface="Calibri"/>
              <a:ea typeface="Calibri"/>
              <a:cs typeface="Calibri"/>
              <a:sym typeface="Calibri"/>
            </a:endParaRPr>
          </a:p>
          <a:p>
            <a:pPr indent="-323850" lvl="0" marL="457200" rtl="0" algn="l">
              <a:spcBef>
                <a:spcPts val="120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Uno degli a</a:t>
            </a:r>
            <a:r>
              <a:rPr lang="it" sz="1500">
                <a:solidFill>
                  <a:srgbClr val="000000"/>
                </a:solidFill>
                <a:latin typeface="Calibri"/>
                <a:ea typeface="Calibri"/>
                <a:cs typeface="Calibri"/>
                <a:sym typeface="Calibri"/>
              </a:rPr>
              <a:t>lgoritmi più noti per creare Adversarial Examples</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Genera un’immagine perturbando pixel per pixel e calcolando la funzione di perdita del gradiente rispetto ai pixel di input.</a:t>
            </a:r>
            <a:endParaRPr sz="1600">
              <a:solidFill>
                <a:srgbClr val="000000"/>
              </a:solidFill>
              <a:latin typeface="Calibri"/>
              <a:ea typeface="Calibri"/>
              <a:cs typeface="Calibri"/>
              <a:sym typeface="Calibri"/>
            </a:endParaRPr>
          </a:p>
        </p:txBody>
      </p:sp>
      <p:sp>
        <p:nvSpPr>
          <p:cNvPr id="219" name="Google Shape;21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Attacchi durante la fase di Testing - Adversarial Example</a:t>
            </a:r>
            <a:endParaRPr b="1" sz="2400">
              <a:latin typeface="Spectral"/>
              <a:ea typeface="Spectral"/>
              <a:cs typeface="Spectral"/>
              <a:sym typeface="Spectral"/>
            </a:endParaRPr>
          </a:p>
        </p:txBody>
      </p:sp>
      <p:cxnSp>
        <p:nvCxnSpPr>
          <p:cNvPr id="220" name="Google Shape;220;p27"/>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21" name="Google Shape;221;p27"/>
          <p:cNvSpPr txBox="1"/>
          <p:nvPr/>
        </p:nvSpPr>
        <p:spPr>
          <a:xfrm>
            <a:off x="3889075" y="3320963"/>
            <a:ext cx="4864200" cy="10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it" sz="1600">
                <a:latin typeface="Calibri"/>
                <a:ea typeface="Calibri"/>
                <a:cs typeface="Calibri"/>
                <a:sym typeface="Calibri"/>
              </a:rPr>
              <a:t>L’immagine prodotta, nascondendo il suo vero confine di decisione, questa perturbazione è calcolata per far riconoscere l’immagine, di un panda, come un gibbone. </a:t>
            </a:r>
            <a:endParaRPr sz="1800">
              <a:solidFill>
                <a:schemeClr val="dk2"/>
              </a:solidFill>
              <a:latin typeface="Proxima Nova"/>
              <a:ea typeface="Proxima Nova"/>
              <a:cs typeface="Proxima Nova"/>
              <a:sym typeface="Proxima Nova"/>
            </a:endParaRPr>
          </a:p>
        </p:txBody>
      </p:sp>
      <p:pic>
        <p:nvPicPr>
          <p:cNvPr id="222" name="Google Shape;222;p27"/>
          <p:cNvPicPr preferRelativeResize="0"/>
          <p:nvPr/>
        </p:nvPicPr>
        <p:blipFill>
          <a:blip r:embed="rId3">
            <a:alphaModFix/>
          </a:blip>
          <a:stretch>
            <a:fillRect/>
          </a:stretch>
        </p:blipFill>
        <p:spPr>
          <a:xfrm>
            <a:off x="390725" y="3244839"/>
            <a:ext cx="3010549" cy="1193825"/>
          </a:xfrm>
          <a:prstGeom prst="rect">
            <a:avLst/>
          </a:prstGeom>
          <a:noFill/>
          <a:ln>
            <a:noFill/>
          </a:ln>
        </p:spPr>
      </p:pic>
      <p:sp>
        <p:nvSpPr>
          <p:cNvPr id="223" name="Google Shape;223;p27"/>
          <p:cNvSpPr txBox="1"/>
          <p:nvPr/>
        </p:nvSpPr>
        <p:spPr>
          <a:xfrm>
            <a:off x="390725" y="2731013"/>
            <a:ext cx="960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latin typeface="Calibri"/>
                <a:ea typeface="Calibri"/>
                <a:cs typeface="Calibri"/>
                <a:sym typeface="Calibri"/>
              </a:rPr>
              <a:t>Esempio</a:t>
            </a:r>
            <a:endParaRPr sz="1500">
              <a:latin typeface="Calibri"/>
              <a:ea typeface="Calibri"/>
              <a:cs typeface="Calibri"/>
              <a:sym typeface="Calibri"/>
            </a:endParaRPr>
          </a:p>
        </p:txBody>
      </p:sp>
      <p:cxnSp>
        <p:nvCxnSpPr>
          <p:cNvPr id="224" name="Google Shape;224;p27"/>
          <p:cNvCxnSpPr>
            <a:stCxn id="222" idx="3"/>
            <a:endCxn id="221" idx="1"/>
          </p:cNvCxnSpPr>
          <p:nvPr/>
        </p:nvCxnSpPr>
        <p:spPr>
          <a:xfrm>
            <a:off x="3401274" y="3841751"/>
            <a:ext cx="487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 type="body"/>
          </p:nvPr>
        </p:nvSpPr>
        <p:spPr>
          <a:xfrm>
            <a:off x="547200" y="2193250"/>
            <a:ext cx="3397500" cy="2257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strategia che mira a contrastare </a:t>
            </a:r>
            <a:r>
              <a:rPr b="1" lang="it" sz="1500">
                <a:solidFill>
                  <a:srgbClr val="000000"/>
                </a:solidFill>
                <a:latin typeface="Calibri"/>
                <a:ea typeface="Calibri"/>
                <a:cs typeface="Calibri"/>
                <a:sym typeface="Calibri"/>
              </a:rPr>
              <a:t>attacchi già avvenuti</a:t>
            </a:r>
            <a:r>
              <a:rPr lang="it" sz="1500">
                <a:solidFill>
                  <a:srgbClr val="000000"/>
                </a:solidFill>
                <a:latin typeface="Calibri"/>
                <a:ea typeface="Calibri"/>
                <a:cs typeface="Calibri"/>
                <a:sym typeface="Calibri"/>
              </a:rPr>
              <a:t>, e che si basa sul rilevamento rapido degli attacchi non appena si verificano.</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 </a:t>
            </a:r>
            <a:r>
              <a:rPr b="1" lang="it" sz="1500">
                <a:solidFill>
                  <a:srgbClr val="000000"/>
                </a:solidFill>
                <a:latin typeface="Calibri"/>
                <a:ea typeface="Calibri"/>
                <a:cs typeface="Calibri"/>
                <a:sym typeface="Calibri"/>
              </a:rPr>
              <a:t>riaddestrare il classificatore</a:t>
            </a:r>
            <a:r>
              <a:rPr lang="it" sz="1500">
                <a:solidFill>
                  <a:srgbClr val="000000"/>
                </a:solidFill>
                <a:latin typeface="Calibri"/>
                <a:ea typeface="Calibri"/>
                <a:cs typeface="Calibri"/>
                <a:sym typeface="Calibri"/>
              </a:rPr>
              <a:t> con nuovi dati, che includono esempi dell'attacco.</a:t>
            </a:r>
            <a:endParaRPr sz="1500">
              <a:solidFill>
                <a:srgbClr val="000000"/>
              </a:solidFill>
              <a:latin typeface="Calibri"/>
              <a:ea typeface="Calibri"/>
              <a:cs typeface="Calibri"/>
              <a:sym typeface="Calibri"/>
            </a:endParaRPr>
          </a:p>
        </p:txBody>
      </p:sp>
      <p:sp>
        <p:nvSpPr>
          <p:cNvPr id="230" name="Google Shape;23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Difese</a:t>
            </a:r>
            <a:endParaRPr b="1" sz="2400">
              <a:latin typeface="Spectral"/>
              <a:ea typeface="Spectral"/>
              <a:cs typeface="Spectral"/>
              <a:sym typeface="Spectral"/>
            </a:endParaRPr>
          </a:p>
        </p:txBody>
      </p:sp>
      <p:cxnSp>
        <p:nvCxnSpPr>
          <p:cNvPr id="231" name="Google Shape;231;p28"/>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32" name="Google Shape;232;p28"/>
          <p:cNvSpPr txBox="1"/>
          <p:nvPr>
            <p:ph idx="1" type="body"/>
          </p:nvPr>
        </p:nvSpPr>
        <p:spPr>
          <a:xfrm>
            <a:off x="1000875" y="1297225"/>
            <a:ext cx="16530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it">
                <a:solidFill>
                  <a:srgbClr val="000000"/>
                </a:solidFill>
                <a:latin typeface="Calibri"/>
                <a:ea typeface="Calibri"/>
                <a:cs typeface="Calibri"/>
                <a:sym typeface="Calibri"/>
              </a:rPr>
              <a:t>Difesa Reattiva</a:t>
            </a:r>
            <a:endParaRPr>
              <a:solidFill>
                <a:srgbClr val="000000"/>
              </a:solidFill>
              <a:latin typeface="Calibri"/>
              <a:ea typeface="Calibri"/>
              <a:cs typeface="Calibri"/>
              <a:sym typeface="Calibri"/>
            </a:endParaRPr>
          </a:p>
        </p:txBody>
      </p:sp>
      <p:sp>
        <p:nvSpPr>
          <p:cNvPr id="233" name="Google Shape;233;p28"/>
          <p:cNvSpPr txBox="1"/>
          <p:nvPr>
            <p:ph idx="1" type="body"/>
          </p:nvPr>
        </p:nvSpPr>
        <p:spPr>
          <a:xfrm>
            <a:off x="5120125" y="1297225"/>
            <a:ext cx="2488800" cy="449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it">
                <a:solidFill>
                  <a:srgbClr val="000000"/>
                </a:solidFill>
                <a:latin typeface="Calibri"/>
                <a:ea typeface="Calibri"/>
                <a:cs typeface="Calibri"/>
                <a:sym typeface="Calibri"/>
              </a:rPr>
              <a:t>Difesa Proattiva</a:t>
            </a:r>
            <a:endParaRPr>
              <a:solidFill>
                <a:srgbClr val="000000"/>
              </a:solidFill>
              <a:latin typeface="Calibri"/>
              <a:ea typeface="Calibri"/>
              <a:cs typeface="Calibri"/>
              <a:sym typeface="Calibri"/>
            </a:endParaRPr>
          </a:p>
        </p:txBody>
      </p:sp>
      <p:sp>
        <p:nvSpPr>
          <p:cNvPr id="234" name="Google Shape;234;p28"/>
          <p:cNvSpPr txBox="1"/>
          <p:nvPr>
            <p:ph idx="1" type="body"/>
          </p:nvPr>
        </p:nvSpPr>
        <p:spPr>
          <a:xfrm>
            <a:off x="4701150" y="2246625"/>
            <a:ext cx="3397500" cy="894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Calibri"/>
              <a:buChar char="●"/>
            </a:pPr>
            <a:r>
              <a:rPr lang="it" sz="1500">
                <a:solidFill>
                  <a:srgbClr val="000000"/>
                </a:solidFill>
                <a:latin typeface="Calibri"/>
                <a:ea typeface="Calibri"/>
                <a:cs typeface="Calibri"/>
                <a:sym typeface="Calibri"/>
              </a:rPr>
              <a:t>strategia volta a identificare le minacce prima che si verifichino. </a:t>
            </a:r>
            <a:endParaRPr sz="1500">
              <a:solidFill>
                <a:srgbClr val="000000"/>
              </a:solidFill>
              <a:latin typeface="Calibri"/>
              <a:ea typeface="Calibri"/>
              <a:cs typeface="Calibri"/>
              <a:sym typeface="Calibri"/>
            </a:endParaRPr>
          </a:p>
        </p:txBody>
      </p:sp>
      <p:sp>
        <p:nvSpPr>
          <p:cNvPr id="235" name="Google Shape;235;p28"/>
          <p:cNvSpPr txBox="1"/>
          <p:nvPr/>
        </p:nvSpPr>
        <p:spPr>
          <a:xfrm>
            <a:off x="4830963" y="3640925"/>
            <a:ext cx="1190700" cy="4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500">
                <a:latin typeface="Calibri"/>
                <a:ea typeface="Calibri"/>
                <a:cs typeface="Calibri"/>
                <a:sym typeface="Calibri"/>
              </a:rPr>
              <a:t>Security by design</a:t>
            </a:r>
            <a:endParaRPr b="1" sz="1500">
              <a:latin typeface="Calibri"/>
              <a:ea typeface="Calibri"/>
              <a:cs typeface="Calibri"/>
              <a:sym typeface="Calibri"/>
            </a:endParaRPr>
          </a:p>
        </p:txBody>
      </p:sp>
      <p:sp>
        <p:nvSpPr>
          <p:cNvPr id="236" name="Google Shape;236;p28"/>
          <p:cNvSpPr txBox="1"/>
          <p:nvPr/>
        </p:nvSpPr>
        <p:spPr>
          <a:xfrm>
            <a:off x="6907950" y="3640925"/>
            <a:ext cx="119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500">
                <a:latin typeface="Calibri"/>
                <a:ea typeface="Calibri"/>
                <a:cs typeface="Calibri"/>
                <a:sym typeface="Calibri"/>
              </a:rPr>
              <a:t>Security by obscurity</a:t>
            </a:r>
            <a:endParaRPr b="1" sz="1500">
              <a:latin typeface="Calibri"/>
              <a:ea typeface="Calibri"/>
              <a:cs typeface="Calibri"/>
              <a:sym typeface="Calibri"/>
            </a:endParaRPr>
          </a:p>
        </p:txBody>
      </p:sp>
      <p:cxnSp>
        <p:nvCxnSpPr>
          <p:cNvPr id="237" name="Google Shape;237;p28"/>
          <p:cNvCxnSpPr>
            <a:stCxn id="234" idx="2"/>
            <a:endCxn id="235" idx="0"/>
          </p:cNvCxnSpPr>
          <p:nvPr/>
        </p:nvCxnSpPr>
        <p:spPr>
          <a:xfrm flipH="1">
            <a:off x="5426400" y="3141225"/>
            <a:ext cx="973500" cy="4998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8"/>
          <p:cNvCxnSpPr>
            <a:stCxn id="234" idx="2"/>
            <a:endCxn id="236" idx="0"/>
          </p:cNvCxnSpPr>
          <p:nvPr/>
        </p:nvCxnSpPr>
        <p:spPr>
          <a:xfrm>
            <a:off x="6399900" y="3141225"/>
            <a:ext cx="1103400" cy="49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Difese - Difesa Proattiva</a:t>
            </a:r>
            <a:endParaRPr b="1" sz="2400">
              <a:latin typeface="Spectral"/>
              <a:ea typeface="Spectral"/>
              <a:cs typeface="Spectral"/>
              <a:sym typeface="Spectral"/>
            </a:endParaRPr>
          </a:p>
        </p:txBody>
      </p:sp>
      <p:cxnSp>
        <p:nvCxnSpPr>
          <p:cNvPr id="244" name="Google Shape;244;p29"/>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45" name="Google Shape;245;p29"/>
          <p:cNvSpPr txBox="1"/>
          <p:nvPr>
            <p:ph idx="1" type="body"/>
          </p:nvPr>
        </p:nvSpPr>
        <p:spPr>
          <a:xfrm>
            <a:off x="3484200" y="1086750"/>
            <a:ext cx="2175600" cy="449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it" sz="1700">
                <a:solidFill>
                  <a:srgbClr val="000000"/>
                </a:solidFill>
                <a:latin typeface="Calibri"/>
                <a:ea typeface="Calibri"/>
                <a:cs typeface="Calibri"/>
                <a:sym typeface="Calibri"/>
              </a:rPr>
              <a:t>Security by design</a:t>
            </a:r>
            <a:endParaRPr b="1" sz="1700">
              <a:solidFill>
                <a:srgbClr val="000000"/>
              </a:solidFill>
              <a:latin typeface="Calibri"/>
              <a:ea typeface="Calibri"/>
              <a:cs typeface="Calibri"/>
              <a:sym typeface="Calibri"/>
            </a:endParaRPr>
          </a:p>
          <a:p>
            <a:pPr indent="0" lvl="0" marL="0" rtl="0" algn="ctr">
              <a:spcBef>
                <a:spcPts val="0"/>
              </a:spcBef>
              <a:spcAft>
                <a:spcPts val="1200"/>
              </a:spcAft>
              <a:buNone/>
            </a:pPr>
            <a:r>
              <a:t/>
            </a:r>
            <a:endParaRPr sz="2000">
              <a:solidFill>
                <a:srgbClr val="000000"/>
              </a:solidFill>
              <a:latin typeface="Calibri"/>
              <a:ea typeface="Calibri"/>
              <a:cs typeface="Calibri"/>
              <a:sym typeface="Calibri"/>
            </a:endParaRPr>
          </a:p>
        </p:txBody>
      </p:sp>
      <p:sp>
        <p:nvSpPr>
          <p:cNvPr id="246" name="Google Shape;246;p29"/>
          <p:cNvSpPr txBox="1"/>
          <p:nvPr/>
        </p:nvSpPr>
        <p:spPr>
          <a:xfrm>
            <a:off x="195750" y="2417788"/>
            <a:ext cx="2622900" cy="107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it">
                <a:latin typeface="Calibri"/>
                <a:ea typeface="Calibri"/>
                <a:cs typeface="Calibri"/>
                <a:sym typeface="Calibri"/>
              </a:rPr>
              <a:t>R</a:t>
            </a:r>
            <a:r>
              <a:rPr i="1" lang="it">
                <a:latin typeface="Calibri"/>
                <a:ea typeface="Calibri"/>
                <a:cs typeface="Calibri"/>
                <a:sym typeface="Calibri"/>
              </a:rPr>
              <a:t>iaddestramento iterativo</a:t>
            </a:r>
            <a:r>
              <a:rPr lang="it">
                <a:latin typeface="Calibri"/>
                <a:ea typeface="Calibri"/>
                <a:cs typeface="Calibri"/>
                <a:sym typeface="Calibri"/>
              </a:rPr>
              <a:t> del classificatore su attacchi simulati</a:t>
            </a:r>
            <a:endParaRPr>
              <a:latin typeface="Calibri"/>
              <a:ea typeface="Calibri"/>
              <a:cs typeface="Calibri"/>
              <a:sym typeface="Calibri"/>
            </a:endParaRPr>
          </a:p>
          <a:p>
            <a:pPr indent="0" lvl="0" marL="0" rtl="0" algn="ctr">
              <a:lnSpc>
                <a:spcPct val="115000"/>
              </a:lnSpc>
              <a:spcBef>
                <a:spcPts val="1200"/>
              </a:spcBef>
              <a:spcAft>
                <a:spcPts val="1200"/>
              </a:spcAft>
              <a:buNone/>
            </a:pPr>
            <a:r>
              <a:rPr b="1" lang="it">
                <a:latin typeface="Calibri"/>
                <a:ea typeface="Calibri"/>
                <a:cs typeface="Calibri"/>
                <a:sym typeface="Calibri"/>
              </a:rPr>
              <a:t>Problemi</a:t>
            </a:r>
            <a:endParaRPr b="1" sz="1700">
              <a:solidFill>
                <a:schemeClr val="dk2"/>
              </a:solidFill>
              <a:latin typeface="Proxima Nova"/>
              <a:ea typeface="Proxima Nova"/>
              <a:cs typeface="Proxima Nova"/>
              <a:sym typeface="Proxima Nova"/>
            </a:endParaRPr>
          </a:p>
        </p:txBody>
      </p:sp>
      <p:sp>
        <p:nvSpPr>
          <p:cNvPr id="247" name="Google Shape;247;p29"/>
          <p:cNvSpPr txBox="1"/>
          <p:nvPr/>
        </p:nvSpPr>
        <p:spPr>
          <a:xfrm>
            <a:off x="3105400" y="2402625"/>
            <a:ext cx="1974900" cy="23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latin typeface="Calibri"/>
                <a:ea typeface="Calibri"/>
                <a:cs typeface="Calibri"/>
                <a:sym typeface="Calibri"/>
              </a:rPr>
              <a:t>Robust </a:t>
            </a:r>
            <a:r>
              <a:rPr i="1" lang="it">
                <a:latin typeface="Calibri"/>
                <a:ea typeface="Calibri"/>
                <a:cs typeface="Calibri"/>
                <a:sym typeface="Calibri"/>
              </a:rPr>
              <a:t>optimization</a:t>
            </a:r>
            <a:r>
              <a:rPr lang="it">
                <a:latin typeface="Calibri"/>
                <a:ea typeface="Calibri"/>
                <a:cs typeface="Calibri"/>
                <a:sym typeface="Calibri"/>
              </a:rPr>
              <a:t>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it">
                <a:latin typeface="Calibri"/>
                <a:ea typeface="Calibri"/>
                <a:cs typeface="Calibri"/>
                <a:sym typeface="Calibri"/>
              </a:rPr>
              <a:t>si prende in considerazione che ci possa essere </a:t>
            </a:r>
            <a:r>
              <a:rPr b="1" lang="it">
                <a:latin typeface="Calibri"/>
                <a:ea typeface="Calibri"/>
                <a:cs typeface="Calibri"/>
                <a:sym typeface="Calibri"/>
              </a:rPr>
              <a:t>incertezza nei dati</a:t>
            </a:r>
            <a:r>
              <a:rPr lang="it">
                <a:latin typeface="Calibri"/>
                <a:ea typeface="Calibri"/>
                <a:cs typeface="Calibri"/>
                <a:sym typeface="Calibri"/>
              </a:rPr>
              <a:t> </a:t>
            </a:r>
            <a:r>
              <a:rPr b="1" lang="it">
                <a:latin typeface="Calibri"/>
                <a:ea typeface="Calibri"/>
                <a:cs typeface="Calibri"/>
                <a:sym typeface="Calibri"/>
              </a:rPr>
              <a:t>e parametri</a:t>
            </a:r>
            <a:r>
              <a:rPr lang="it">
                <a:latin typeface="Calibri"/>
                <a:ea typeface="Calibri"/>
                <a:cs typeface="Calibri"/>
                <a:sym typeface="Calibri"/>
              </a:rPr>
              <a:t> del modello, e si cerca di minimizzare la massima perdita possibile</a:t>
            </a:r>
            <a:endParaRPr>
              <a:latin typeface="Calibri"/>
              <a:ea typeface="Calibri"/>
              <a:cs typeface="Calibri"/>
              <a:sym typeface="Calibri"/>
            </a:endParaRPr>
          </a:p>
        </p:txBody>
      </p:sp>
      <p:sp>
        <p:nvSpPr>
          <p:cNvPr id="248" name="Google Shape;248;p29"/>
          <p:cNvSpPr txBox="1"/>
          <p:nvPr/>
        </p:nvSpPr>
        <p:spPr>
          <a:xfrm>
            <a:off x="5806050" y="2417800"/>
            <a:ext cx="2754600" cy="208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it">
                <a:latin typeface="Calibri"/>
                <a:ea typeface="Calibri"/>
                <a:cs typeface="Calibri"/>
                <a:sym typeface="Calibri"/>
              </a:rPr>
              <a:t> riconosciuti come outliers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Tecniche:</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i="1" lang="it">
                <a:latin typeface="Calibri"/>
                <a:ea typeface="Calibri"/>
                <a:cs typeface="Calibri"/>
                <a:sym typeface="Calibri"/>
              </a:rPr>
              <a:t>data sanitization</a:t>
            </a:r>
            <a:endParaRPr i="1">
              <a:latin typeface="Calibri"/>
              <a:ea typeface="Calibri"/>
              <a:cs typeface="Calibri"/>
              <a:sym typeface="Calibri"/>
            </a:endParaRPr>
          </a:p>
          <a:p>
            <a:pPr indent="-317500" lvl="1" marL="914400" rtl="0" algn="l">
              <a:spcBef>
                <a:spcPts val="0"/>
              </a:spcBef>
              <a:spcAft>
                <a:spcPts val="0"/>
              </a:spcAft>
              <a:buSzPts val="1400"/>
              <a:buFont typeface="Calibri"/>
              <a:buChar char="○"/>
            </a:pPr>
            <a:r>
              <a:rPr i="1" lang="it">
                <a:latin typeface="Calibri"/>
                <a:ea typeface="Calibri"/>
                <a:cs typeface="Calibri"/>
                <a:sym typeface="Calibri"/>
              </a:rPr>
              <a:t>robust learning</a:t>
            </a:r>
            <a:endParaRPr i="1">
              <a:latin typeface="Calibri"/>
              <a:ea typeface="Calibri"/>
              <a:cs typeface="Calibri"/>
              <a:sym typeface="Calibri"/>
            </a:endParaRPr>
          </a:p>
        </p:txBody>
      </p:sp>
      <p:sp>
        <p:nvSpPr>
          <p:cNvPr id="249" name="Google Shape;249;p29"/>
          <p:cNvSpPr txBox="1"/>
          <p:nvPr/>
        </p:nvSpPr>
        <p:spPr>
          <a:xfrm>
            <a:off x="1507350" y="1605475"/>
            <a:ext cx="2488800" cy="44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it" sz="1500">
                <a:latin typeface="Calibri"/>
                <a:ea typeface="Calibri"/>
                <a:cs typeface="Calibri"/>
                <a:sym typeface="Calibri"/>
              </a:rPr>
              <a:t>C</a:t>
            </a:r>
            <a:r>
              <a:rPr lang="it" sz="1500">
                <a:latin typeface="Calibri"/>
                <a:ea typeface="Calibri"/>
                <a:cs typeface="Calibri"/>
                <a:sym typeface="Calibri"/>
              </a:rPr>
              <a:t>ontrastare gli evasion attack</a:t>
            </a:r>
            <a:endParaRPr sz="1800">
              <a:solidFill>
                <a:schemeClr val="dk2"/>
              </a:solidFill>
              <a:latin typeface="Proxima Nova"/>
              <a:ea typeface="Proxima Nova"/>
              <a:cs typeface="Proxima Nova"/>
              <a:sym typeface="Proxima Nova"/>
            </a:endParaRPr>
          </a:p>
        </p:txBody>
      </p:sp>
      <p:sp>
        <p:nvSpPr>
          <p:cNvPr id="250" name="Google Shape;250;p29"/>
          <p:cNvSpPr txBox="1"/>
          <p:nvPr/>
        </p:nvSpPr>
        <p:spPr>
          <a:xfrm>
            <a:off x="195750" y="3621063"/>
            <a:ext cx="3047100" cy="113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tecniche sono euristiche  e mancano di robustezza</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problemi di scalabilità in presenza di grandi dataset e feature ad alta dimensionalità</a:t>
            </a:r>
            <a:endParaRPr sz="1800">
              <a:solidFill>
                <a:schemeClr val="dk2"/>
              </a:solidFill>
              <a:latin typeface="Proxima Nova"/>
              <a:ea typeface="Proxima Nova"/>
              <a:cs typeface="Proxima Nova"/>
              <a:sym typeface="Proxima Nova"/>
            </a:endParaRPr>
          </a:p>
        </p:txBody>
      </p:sp>
      <p:sp>
        <p:nvSpPr>
          <p:cNvPr id="251" name="Google Shape;251;p29"/>
          <p:cNvSpPr txBox="1"/>
          <p:nvPr/>
        </p:nvSpPr>
        <p:spPr>
          <a:xfrm>
            <a:off x="5659800" y="1605475"/>
            <a:ext cx="3047100" cy="44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it" sz="1500">
                <a:latin typeface="Calibri"/>
                <a:ea typeface="Calibri"/>
                <a:cs typeface="Calibri"/>
                <a:sym typeface="Calibri"/>
              </a:rPr>
              <a:t>Contrastare i poisoning attacks</a:t>
            </a:r>
            <a:endParaRPr sz="1500">
              <a:latin typeface="Calibri"/>
              <a:ea typeface="Calibri"/>
              <a:cs typeface="Calibri"/>
              <a:sym typeface="Calibri"/>
            </a:endParaRPr>
          </a:p>
        </p:txBody>
      </p:sp>
      <p:cxnSp>
        <p:nvCxnSpPr>
          <p:cNvPr id="252" name="Google Shape;252;p29"/>
          <p:cNvCxnSpPr>
            <a:stCxn id="249" idx="2"/>
            <a:endCxn id="246" idx="0"/>
          </p:cNvCxnSpPr>
          <p:nvPr/>
        </p:nvCxnSpPr>
        <p:spPr>
          <a:xfrm flipH="1">
            <a:off x="1507350" y="2055175"/>
            <a:ext cx="1244400" cy="3627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9"/>
          <p:cNvCxnSpPr>
            <a:stCxn id="249" idx="2"/>
            <a:endCxn id="247" idx="0"/>
          </p:cNvCxnSpPr>
          <p:nvPr/>
        </p:nvCxnSpPr>
        <p:spPr>
          <a:xfrm>
            <a:off x="2751750" y="2055175"/>
            <a:ext cx="1341000" cy="3474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9"/>
          <p:cNvCxnSpPr>
            <a:stCxn id="251" idx="2"/>
            <a:endCxn id="248" idx="0"/>
          </p:cNvCxnSpPr>
          <p:nvPr/>
        </p:nvCxnSpPr>
        <p:spPr>
          <a:xfrm>
            <a:off x="7183350" y="2055175"/>
            <a:ext cx="0" cy="36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Difese - Difesa Proattiva</a:t>
            </a:r>
            <a:endParaRPr b="1" sz="2400">
              <a:latin typeface="Spectral"/>
              <a:ea typeface="Spectral"/>
              <a:cs typeface="Spectral"/>
              <a:sym typeface="Spectral"/>
            </a:endParaRPr>
          </a:p>
        </p:txBody>
      </p:sp>
      <p:cxnSp>
        <p:nvCxnSpPr>
          <p:cNvPr id="260" name="Google Shape;260;p30"/>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61" name="Google Shape;261;p30"/>
          <p:cNvSpPr txBox="1"/>
          <p:nvPr/>
        </p:nvSpPr>
        <p:spPr>
          <a:xfrm>
            <a:off x="348600" y="1901413"/>
            <a:ext cx="2622900" cy="107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i="1" lang="it">
                <a:latin typeface="Calibri"/>
                <a:ea typeface="Calibri"/>
                <a:cs typeface="Calibri"/>
                <a:sym typeface="Calibri"/>
              </a:rPr>
              <a:t>Randomizzazione della Raccolta dei Dati di Addestramento</a:t>
            </a:r>
            <a:endParaRPr b="1" sz="1700">
              <a:solidFill>
                <a:schemeClr val="dk2"/>
              </a:solidFill>
              <a:latin typeface="Proxima Nova"/>
              <a:ea typeface="Proxima Nova"/>
              <a:cs typeface="Proxima Nova"/>
              <a:sym typeface="Proxima Nova"/>
            </a:endParaRPr>
          </a:p>
        </p:txBody>
      </p:sp>
      <p:sp>
        <p:nvSpPr>
          <p:cNvPr id="262" name="Google Shape;262;p30"/>
          <p:cNvSpPr txBox="1"/>
          <p:nvPr/>
        </p:nvSpPr>
        <p:spPr>
          <a:xfrm>
            <a:off x="3260550" y="1901425"/>
            <a:ext cx="2622900" cy="23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latin typeface="Calibri"/>
                <a:ea typeface="Calibri"/>
                <a:cs typeface="Calibri"/>
                <a:sym typeface="Calibri"/>
              </a:rPr>
              <a:t>Utilizzo di Classificatori Difficili da Decodificare</a:t>
            </a:r>
            <a:r>
              <a:rPr lang="it">
                <a:latin typeface="Calibri"/>
                <a:ea typeface="Calibri"/>
                <a:cs typeface="Calibri"/>
                <a:sym typeface="Calibri"/>
              </a:rPr>
              <a:t>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difficili da invertire o decodificare, classificatori ensemble</a:t>
            </a:r>
            <a:endParaRPr>
              <a:latin typeface="Calibri"/>
              <a:ea typeface="Calibri"/>
              <a:cs typeface="Calibri"/>
              <a:sym typeface="Calibri"/>
            </a:endParaRPr>
          </a:p>
        </p:txBody>
      </p:sp>
      <p:sp>
        <p:nvSpPr>
          <p:cNvPr id="263" name="Google Shape;263;p30"/>
          <p:cNvSpPr txBox="1"/>
          <p:nvPr/>
        </p:nvSpPr>
        <p:spPr>
          <a:xfrm>
            <a:off x="211150" y="2551309"/>
            <a:ext cx="3047100" cy="200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introducendo variabilità nella formazione del modello</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obiettivo è rendere più difficile per l'aggressore comprendere il funzionamento del modello attraverso l'analisi dei dati di addestramento</a:t>
            </a:r>
            <a:endParaRPr sz="1800">
              <a:solidFill>
                <a:schemeClr val="dk2"/>
              </a:solidFill>
              <a:latin typeface="Proxima Nova"/>
              <a:ea typeface="Proxima Nova"/>
              <a:cs typeface="Proxima Nova"/>
              <a:sym typeface="Proxima Nova"/>
            </a:endParaRPr>
          </a:p>
        </p:txBody>
      </p:sp>
      <p:sp>
        <p:nvSpPr>
          <p:cNvPr id="264" name="Google Shape;264;p30"/>
          <p:cNvSpPr txBox="1"/>
          <p:nvPr>
            <p:ph idx="1" type="body"/>
          </p:nvPr>
        </p:nvSpPr>
        <p:spPr>
          <a:xfrm>
            <a:off x="3327600" y="1155775"/>
            <a:ext cx="2488800" cy="4497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b="1" lang="it" sz="1700">
                <a:solidFill>
                  <a:srgbClr val="000000"/>
                </a:solidFill>
                <a:latin typeface="Calibri"/>
                <a:ea typeface="Calibri"/>
                <a:cs typeface="Calibri"/>
                <a:sym typeface="Calibri"/>
              </a:rPr>
              <a:t>Security by obscurity</a:t>
            </a:r>
            <a:endParaRPr sz="2000">
              <a:solidFill>
                <a:srgbClr val="000000"/>
              </a:solidFill>
              <a:latin typeface="Calibri"/>
              <a:ea typeface="Calibri"/>
              <a:cs typeface="Calibri"/>
              <a:sym typeface="Calibri"/>
            </a:endParaRPr>
          </a:p>
        </p:txBody>
      </p:sp>
      <p:sp>
        <p:nvSpPr>
          <p:cNvPr id="265" name="Google Shape;265;p30"/>
          <p:cNvSpPr txBox="1"/>
          <p:nvPr/>
        </p:nvSpPr>
        <p:spPr>
          <a:xfrm>
            <a:off x="6172500" y="1901425"/>
            <a:ext cx="2622900" cy="23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latin typeface="Calibri"/>
                <a:ea typeface="Calibri"/>
                <a:cs typeface="Calibri"/>
                <a:sym typeface="Calibri"/>
              </a:rPr>
              <a:t>Randomizzazione dell'Output del Classificator</a:t>
            </a:r>
            <a:r>
              <a:rPr i="1" lang="it">
                <a:latin typeface="Calibri"/>
                <a:ea typeface="Calibri"/>
                <a:cs typeface="Calibri"/>
                <a:sym typeface="Calibri"/>
              </a:rPr>
              <a:t>e</a:t>
            </a:r>
            <a:r>
              <a:rPr lang="it">
                <a:latin typeface="Calibri"/>
                <a:ea typeface="Calibri"/>
                <a:cs typeface="Calibri"/>
                <a:sym typeface="Calibri"/>
              </a:rPr>
              <a:t>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in modo da fornire feedback imperfetto all'aggressore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Tuttavia, la validità di queste tecniche è ad oggi una questione aperta</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Difese - Difesa nell’AML</a:t>
            </a:r>
            <a:endParaRPr b="1" sz="2400">
              <a:latin typeface="Spectral"/>
              <a:ea typeface="Spectral"/>
              <a:cs typeface="Spectral"/>
              <a:sym typeface="Spectral"/>
            </a:endParaRPr>
          </a:p>
        </p:txBody>
      </p:sp>
      <p:cxnSp>
        <p:nvCxnSpPr>
          <p:cNvPr id="271" name="Google Shape;271;p31"/>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72" name="Google Shape;272;p31"/>
          <p:cNvSpPr txBox="1"/>
          <p:nvPr/>
        </p:nvSpPr>
        <p:spPr>
          <a:xfrm>
            <a:off x="4473788" y="1743525"/>
            <a:ext cx="4392300" cy="362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a:latin typeface="Calibri"/>
                <a:ea typeface="Calibri"/>
                <a:cs typeface="Calibri"/>
                <a:sym typeface="Calibri"/>
              </a:rPr>
              <a:t>Fase di Test</a:t>
            </a:r>
            <a:endParaRPr>
              <a:latin typeface="Calibri"/>
              <a:ea typeface="Calibri"/>
              <a:cs typeface="Calibri"/>
              <a:sym typeface="Calibri"/>
            </a:endParaRPr>
          </a:p>
          <a:p>
            <a:pPr indent="0" lvl="0" marL="457200" rtl="0" algn="l">
              <a:lnSpc>
                <a:spcPct val="115000"/>
              </a:lnSpc>
              <a:spcBef>
                <a:spcPts val="1200"/>
              </a:spcBef>
              <a:spcAft>
                <a:spcPts val="0"/>
              </a:spcAft>
              <a:buNone/>
            </a:pPr>
            <a:r>
              <a:rPr lang="it">
                <a:latin typeface="Calibri"/>
                <a:ea typeface="Calibri"/>
                <a:cs typeface="Calibri"/>
                <a:sym typeface="Calibri"/>
              </a:rPr>
              <a:t>L’</a:t>
            </a:r>
            <a:r>
              <a:rPr b="1" lang="it">
                <a:latin typeface="Calibri"/>
                <a:ea typeface="Calibri"/>
                <a:cs typeface="Calibri"/>
                <a:sym typeface="Calibri"/>
              </a:rPr>
              <a:t>Adversarial training </a:t>
            </a:r>
            <a:r>
              <a:rPr lang="it">
                <a:latin typeface="Calibri"/>
                <a:ea typeface="Calibri"/>
                <a:cs typeface="Calibri"/>
                <a:sym typeface="Calibri"/>
              </a:rPr>
              <a:t>è considerato la prima tecnica di difesa contro gli adversarial attacks durante la fase di test. Questa tecnica prevede l'addestramento del modello su un set di dati ibrido che include sia immagini legittime che contraddittorie.</a:t>
            </a:r>
            <a:endParaRPr>
              <a:latin typeface="Calibri"/>
              <a:ea typeface="Calibri"/>
              <a:cs typeface="Calibri"/>
              <a:sym typeface="Calibri"/>
            </a:endParaRPr>
          </a:p>
          <a:p>
            <a:pPr indent="0" lvl="0" marL="457200" rtl="0" algn="ctr">
              <a:lnSpc>
                <a:spcPct val="115000"/>
              </a:lnSpc>
              <a:spcBef>
                <a:spcPts val="1200"/>
              </a:spcBef>
              <a:spcAft>
                <a:spcPts val="0"/>
              </a:spcAft>
              <a:buNone/>
            </a:pPr>
            <a:r>
              <a:rPr b="1" lang="it">
                <a:latin typeface="Calibri"/>
                <a:ea typeface="Calibri"/>
                <a:cs typeface="Calibri"/>
                <a:sym typeface="Calibri"/>
              </a:rPr>
              <a:t>Problema</a:t>
            </a:r>
            <a:endParaRPr b="1">
              <a:latin typeface="Calibri"/>
              <a:ea typeface="Calibri"/>
              <a:cs typeface="Calibri"/>
              <a:sym typeface="Calibri"/>
            </a:endParaRPr>
          </a:p>
          <a:p>
            <a:pPr indent="-317500" lvl="0" marL="457200" rtl="0" algn="l">
              <a:lnSpc>
                <a:spcPct val="115000"/>
              </a:lnSpc>
              <a:spcBef>
                <a:spcPts val="1200"/>
              </a:spcBef>
              <a:spcAft>
                <a:spcPts val="0"/>
              </a:spcAft>
              <a:buSzPts val="1400"/>
              <a:buFont typeface="Calibri"/>
              <a:buChar char="●"/>
            </a:pPr>
            <a:r>
              <a:rPr lang="it">
                <a:latin typeface="Calibri"/>
                <a:ea typeface="Calibri"/>
                <a:cs typeface="Calibri"/>
                <a:sym typeface="Calibri"/>
              </a:rPr>
              <a:t>Numerosità delle immagini di addestramento</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L’efficacia dipende dalla completezza del training set.</a:t>
            </a:r>
            <a:endParaRPr>
              <a:latin typeface="Calibri"/>
              <a:ea typeface="Calibri"/>
              <a:cs typeface="Calibri"/>
              <a:sym typeface="Calibri"/>
            </a:endParaRPr>
          </a:p>
        </p:txBody>
      </p:sp>
      <p:sp>
        <p:nvSpPr>
          <p:cNvPr id="273" name="Google Shape;273;p31"/>
          <p:cNvSpPr txBox="1"/>
          <p:nvPr/>
        </p:nvSpPr>
        <p:spPr>
          <a:xfrm>
            <a:off x="277913" y="1743525"/>
            <a:ext cx="4080000" cy="247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a:latin typeface="Calibri"/>
                <a:ea typeface="Calibri"/>
                <a:cs typeface="Calibri"/>
                <a:sym typeface="Calibri"/>
              </a:rPr>
              <a:t>Fase di Training</a:t>
            </a:r>
            <a:endParaRPr>
              <a:latin typeface="Calibri"/>
              <a:ea typeface="Calibri"/>
              <a:cs typeface="Calibri"/>
              <a:sym typeface="Calibri"/>
            </a:endParaRPr>
          </a:p>
          <a:p>
            <a:pPr indent="-317500" lvl="0" marL="457200" rtl="0" algn="l">
              <a:lnSpc>
                <a:spcPct val="115000"/>
              </a:lnSpc>
              <a:spcBef>
                <a:spcPts val="1200"/>
              </a:spcBef>
              <a:spcAft>
                <a:spcPts val="0"/>
              </a:spcAft>
              <a:buSzPts val="1400"/>
              <a:buFont typeface="Calibri"/>
              <a:buChar char="●"/>
            </a:pPr>
            <a:r>
              <a:rPr lang="it">
                <a:latin typeface="Calibri"/>
                <a:ea typeface="Calibri"/>
                <a:cs typeface="Calibri"/>
                <a:sym typeface="Calibri"/>
              </a:rPr>
              <a:t>Data encryption, i dati vengono cifrati</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Data sanitization, rilevazione di campioni di input dannosi per la classificazione</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Robust learning, queste tecniche </a:t>
            </a:r>
            <a:r>
              <a:rPr b="1" lang="it">
                <a:latin typeface="Calibri"/>
                <a:ea typeface="Calibri"/>
                <a:cs typeface="Calibri"/>
                <a:sym typeface="Calibri"/>
              </a:rPr>
              <a:t>sopprimono le potenziali distorsioni </a:t>
            </a:r>
            <a:r>
              <a:rPr lang="it">
                <a:latin typeface="Calibri"/>
                <a:ea typeface="Calibri"/>
                <a:cs typeface="Calibri"/>
                <a:sym typeface="Calibri"/>
              </a:rPr>
              <a:t>causate da campioni avvelenati.</a:t>
            </a:r>
            <a:endParaRPr>
              <a:latin typeface="Calibri"/>
              <a:ea typeface="Calibri"/>
              <a:cs typeface="Calibri"/>
              <a:sym typeface="Calibri"/>
            </a:endParaRPr>
          </a:p>
        </p:txBody>
      </p:sp>
      <p:sp>
        <p:nvSpPr>
          <p:cNvPr id="274" name="Google Shape;274;p31"/>
          <p:cNvSpPr txBox="1"/>
          <p:nvPr>
            <p:ph idx="1" type="body"/>
          </p:nvPr>
        </p:nvSpPr>
        <p:spPr>
          <a:xfrm>
            <a:off x="3327600" y="1155775"/>
            <a:ext cx="2488800" cy="4497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b="1" lang="it" sz="1700">
                <a:solidFill>
                  <a:srgbClr val="000000"/>
                </a:solidFill>
                <a:latin typeface="Calibri"/>
                <a:ea typeface="Calibri"/>
                <a:cs typeface="Calibri"/>
                <a:sym typeface="Calibri"/>
              </a:rPr>
              <a:t>Difese nell’AML</a:t>
            </a:r>
            <a:endParaRPr sz="2000">
              <a:solidFill>
                <a:srgbClr val="000000"/>
              </a:solidFill>
              <a:latin typeface="Calibri"/>
              <a:ea typeface="Calibri"/>
              <a:cs typeface="Calibri"/>
              <a:sym typeface="Calibri"/>
            </a:endParaRPr>
          </a:p>
        </p:txBody>
      </p:sp>
      <p:cxnSp>
        <p:nvCxnSpPr>
          <p:cNvPr id="275" name="Google Shape;275;p31"/>
          <p:cNvCxnSpPr>
            <a:stCxn id="274" idx="2"/>
            <a:endCxn id="273" idx="0"/>
          </p:cNvCxnSpPr>
          <p:nvPr/>
        </p:nvCxnSpPr>
        <p:spPr>
          <a:xfrm flipH="1">
            <a:off x="2317800" y="1605475"/>
            <a:ext cx="2254200" cy="1380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31"/>
          <p:cNvCxnSpPr>
            <a:stCxn id="274" idx="2"/>
            <a:endCxn id="272" idx="0"/>
          </p:cNvCxnSpPr>
          <p:nvPr/>
        </p:nvCxnSpPr>
        <p:spPr>
          <a:xfrm>
            <a:off x="4572000" y="1605475"/>
            <a:ext cx="2097900" cy="13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53206" lvl="0" marL="571500" rtl="0" algn="l">
              <a:spcBef>
                <a:spcPts val="0"/>
              </a:spcBef>
              <a:spcAft>
                <a:spcPts val="0"/>
              </a:spcAft>
              <a:buClr>
                <a:srgbClr val="000000"/>
              </a:buClr>
              <a:buSzPct val="27777"/>
              <a:buFont typeface="Arial"/>
              <a:buChar char="●"/>
            </a:pPr>
            <a:r>
              <a:rPr b="1" lang="it">
                <a:solidFill>
                  <a:srgbClr val="0070C0"/>
                </a:solidFill>
                <a:highlight>
                  <a:schemeClr val="lt1"/>
                </a:highlight>
                <a:latin typeface="Calibri"/>
                <a:ea typeface="Calibri"/>
                <a:cs typeface="Calibri"/>
                <a:sym typeface="Calibri"/>
              </a:rPr>
              <a:t>Approccio reattivo (sinistra): </a:t>
            </a:r>
            <a:r>
              <a:rPr lang="it">
                <a:solidFill>
                  <a:srgbClr val="000000"/>
                </a:solidFill>
                <a:highlight>
                  <a:schemeClr val="lt1"/>
                </a:highlight>
                <a:latin typeface="Calibri"/>
                <a:ea typeface="Calibri"/>
                <a:cs typeface="Calibri"/>
                <a:sym typeface="Calibri"/>
              </a:rPr>
              <a:t>Difensore e attaccante adattano il proprio comportamento in base a quello dell’avversario.</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723900" rtl="0" algn="l">
              <a:spcBef>
                <a:spcPts val="0"/>
              </a:spcBef>
              <a:spcAft>
                <a:spcPts val="0"/>
              </a:spcAft>
              <a:buClr>
                <a:srgbClr val="000000"/>
              </a:buClr>
              <a:buSzPct val="27777"/>
              <a:buFont typeface="Arial"/>
              <a:buChar char="●"/>
            </a:pPr>
            <a:r>
              <a:rPr lang="it">
                <a:solidFill>
                  <a:srgbClr val="000000"/>
                </a:solidFill>
                <a:highlight>
                  <a:schemeClr val="lt1"/>
                </a:highlight>
                <a:latin typeface="Calibri"/>
                <a:ea typeface="Calibri"/>
                <a:cs typeface="Calibri"/>
                <a:sym typeface="Calibri"/>
              </a:rPr>
              <a:t>Efficace contro attacchi già conosciuti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723900" rtl="0" algn="l">
              <a:spcBef>
                <a:spcPts val="0"/>
              </a:spcBef>
              <a:spcAft>
                <a:spcPts val="0"/>
              </a:spcAft>
              <a:buClr>
                <a:srgbClr val="000000"/>
              </a:buClr>
              <a:buSzPct val="27777"/>
              <a:buFont typeface="Arial"/>
              <a:buChar char="●"/>
            </a:pPr>
            <a:r>
              <a:rPr lang="it">
                <a:solidFill>
                  <a:srgbClr val="000000"/>
                </a:solidFill>
                <a:highlight>
                  <a:schemeClr val="lt1"/>
                </a:highlight>
                <a:latin typeface="Calibri"/>
                <a:ea typeface="Calibri"/>
                <a:cs typeface="Calibri"/>
                <a:sym typeface="Calibri"/>
              </a:rPr>
              <a:t>Rischio elevato contro nuovi attacchi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0" lvl="0" marL="152400" rtl="0" algn="l">
              <a:spcBef>
                <a:spcPts val="0"/>
              </a:spcBef>
              <a:spcAft>
                <a:spcPts val="0"/>
              </a:spcAft>
              <a:buNone/>
            </a:pP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571500" rtl="0" algn="l">
              <a:spcBef>
                <a:spcPts val="0"/>
              </a:spcBef>
              <a:spcAft>
                <a:spcPts val="0"/>
              </a:spcAft>
              <a:buClr>
                <a:srgbClr val="000000"/>
              </a:buClr>
              <a:buSzPct val="27777"/>
              <a:buFont typeface="Arial"/>
              <a:buChar char="●"/>
            </a:pPr>
            <a:r>
              <a:rPr b="1" lang="it">
                <a:solidFill>
                  <a:srgbClr val="0070C0"/>
                </a:solidFill>
                <a:highlight>
                  <a:schemeClr val="lt1"/>
                </a:highlight>
                <a:latin typeface="Calibri"/>
                <a:ea typeface="Calibri"/>
                <a:cs typeface="Calibri"/>
                <a:sym typeface="Calibri"/>
              </a:rPr>
              <a:t>Approccio Proattivo (destra): </a:t>
            </a:r>
            <a:r>
              <a:rPr lang="it">
                <a:solidFill>
                  <a:srgbClr val="000000"/>
                </a:solidFill>
                <a:highlight>
                  <a:schemeClr val="lt1"/>
                </a:highlight>
                <a:latin typeface="Calibri"/>
                <a:ea typeface="Calibri"/>
                <a:cs typeface="Calibri"/>
                <a:sym typeface="Calibri"/>
              </a:rPr>
              <a:t>Questo approccio privilegia la prevenzione e parte da un accurata definizione dei requisiti del modello: finalità del modello? I dati di training sono sensibili? Qual è il formato dei dati?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48284" lvl="0" marL="876300" rtl="0" algn="l">
              <a:spcBef>
                <a:spcPts val="0"/>
              </a:spcBef>
              <a:spcAft>
                <a:spcPts val="0"/>
              </a:spcAft>
              <a:buClr>
                <a:srgbClr val="000000"/>
              </a:buClr>
              <a:buSzPts val="310"/>
              <a:buFont typeface="Arial"/>
              <a:buChar char="●"/>
            </a:pPr>
            <a:r>
              <a:rPr b="1" lang="it" sz="1600">
                <a:solidFill>
                  <a:srgbClr val="000000"/>
                </a:solidFill>
                <a:highlight>
                  <a:schemeClr val="lt1"/>
                </a:highlight>
                <a:latin typeface="Calibri"/>
                <a:ea typeface="Calibri"/>
                <a:cs typeface="Calibri"/>
                <a:sym typeface="Calibri"/>
              </a:rPr>
              <a:t>Esempio</a:t>
            </a:r>
            <a:r>
              <a:rPr lang="it" sz="1600">
                <a:solidFill>
                  <a:srgbClr val="000000"/>
                </a:solidFill>
                <a:highlight>
                  <a:schemeClr val="lt1"/>
                </a:highlight>
                <a:latin typeface="Calibri"/>
                <a:ea typeface="Calibri"/>
                <a:cs typeface="Calibri"/>
                <a:sym typeface="Calibri"/>
              </a:rPr>
              <a:t>: Le reti neurali convoluzionali, con ottime prestazioni nella classificazione delle immagini, si sono mostrate vulnerabili a perturbazioni malevoli impercettibili. Maggiore rilevanza dell’AML nella Computer Vision.</a:t>
            </a:r>
            <a:r>
              <a:rPr lang="it" sz="1600">
                <a:solidFill>
                  <a:srgbClr val="808080"/>
                </a:solidFill>
                <a:highlight>
                  <a:schemeClr val="lt1"/>
                </a:highlight>
                <a:latin typeface="Calibri"/>
                <a:ea typeface="Calibri"/>
                <a:cs typeface="Calibri"/>
                <a:sym typeface="Calibri"/>
              </a:rPr>
              <a:t>​</a:t>
            </a:r>
            <a:endParaRPr sz="1600">
              <a:solidFill>
                <a:srgbClr val="808080"/>
              </a:solidFill>
              <a:highlight>
                <a:schemeClr val="lt1"/>
              </a:highlight>
              <a:latin typeface="Calibri"/>
              <a:ea typeface="Calibri"/>
              <a:cs typeface="Calibri"/>
              <a:sym typeface="Calibri"/>
            </a:endParaRPr>
          </a:p>
          <a:p>
            <a:pPr indent="-253206" lvl="0" marL="876300" rtl="0" algn="l">
              <a:spcBef>
                <a:spcPts val="0"/>
              </a:spcBef>
              <a:spcAft>
                <a:spcPts val="0"/>
              </a:spcAft>
              <a:buClr>
                <a:srgbClr val="000000"/>
              </a:buClr>
              <a:buSzPct val="27777"/>
              <a:buFont typeface="Arial"/>
              <a:buChar char="●"/>
            </a:pPr>
            <a:r>
              <a:rPr lang="it">
                <a:solidFill>
                  <a:srgbClr val="000000"/>
                </a:solidFill>
                <a:highlight>
                  <a:schemeClr val="lt1"/>
                </a:highlight>
                <a:latin typeface="Calibri"/>
                <a:ea typeface="Calibri"/>
                <a:cs typeface="Calibri"/>
                <a:sym typeface="Calibri"/>
              </a:rPr>
              <a:t>Ciclo di sicurezza proattivo, </a:t>
            </a:r>
            <a:r>
              <a:rPr b="1" lang="it">
                <a:solidFill>
                  <a:srgbClr val="000000"/>
                </a:solidFill>
                <a:highlight>
                  <a:schemeClr val="lt1"/>
                </a:highlight>
                <a:latin typeface="Calibri"/>
                <a:ea typeface="Calibri"/>
                <a:cs typeface="Calibri"/>
                <a:sym typeface="Calibri"/>
              </a:rPr>
              <a:t>3 «golden rules» </a:t>
            </a:r>
            <a:r>
              <a:rPr lang="it">
                <a:solidFill>
                  <a:srgbClr val="000000"/>
                </a:solidFill>
                <a:highlight>
                  <a:schemeClr val="lt1"/>
                </a:highlight>
                <a:latin typeface="Calibri"/>
                <a:ea typeface="Calibri"/>
                <a:cs typeface="Calibri"/>
                <a:sym typeface="Calibri"/>
              </a:rPr>
              <a:t>[3]:</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1028700" rtl="0" algn="l">
              <a:spcBef>
                <a:spcPts val="0"/>
              </a:spcBef>
              <a:spcAft>
                <a:spcPts val="0"/>
              </a:spcAft>
              <a:buClr>
                <a:srgbClr val="000000"/>
              </a:buClr>
              <a:buSzPct val="27777"/>
              <a:buFont typeface="Arial"/>
              <a:buAutoNum type="arabicPeriod"/>
            </a:pPr>
            <a:r>
              <a:rPr lang="it">
                <a:solidFill>
                  <a:srgbClr val="000000"/>
                </a:solidFill>
                <a:highlight>
                  <a:schemeClr val="lt1"/>
                </a:highlight>
                <a:latin typeface="Calibri"/>
                <a:ea typeface="Calibri"/>
                <a:cs typeface="Calibri"/>
                <a:sym typeface="Calibri"/>
              </a:rPr>
              <a:t>«Known your avversary»</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1028700" rtl="0" algn="l">
              <a:spcBef>
                <a:spcPts val="0"/>
              </a:spcBef>
              <a:spcAft>
                <a:spcPts val="0"/>
              </a:spcAft>
              <a:buClr>
                <a:srgbClr val="000000"/>
              </a:buClr>
              <a:buSzPct val="27777"/>
              <a:buFont typeface="Arial"/>
              <a:buAutoNum type="arabicPeriod"/>
            </a:pPr>
            <a:r>
              <a:rPr lang="it">
                <a:solidFill>
                  <a:srgbClr val="000000"/>
                </a:solidFill>
                <a:highlight>
                  <a:schemeClr val="lt1"/>
                </a:highlight>
                <a:latin typeface="Calibri"/>
                <a:ea typeface="Calibri"/>
                <a:cs typeface="Calibri"/>
                <a:sym typeface="Calibri"/>
              </a:rPr>
              <a:t>«Be Proactive»</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3206" lvl="0" marL="1028700" rtl="0" algn="l">
              <a:spcBef>
                <a:spcPts val="0"/>
              </a:spcBef>
              <a:spcAft>
                <a:spcPts val="0"/>
              </a:spcAft>
              <a:buClr>
                <a:srgbClr val="000000"/>
              </a:buClr>
              <a:buSzPct val="27777"/>
              <a:buFont typeface="Arial"/>
              <a:buAutoNum type="arabicPeriod"/>
            </a:pPr>
            <a:r>
              <a:rPr lang="it">
                <a:solidFill>
                  <a:srgbClr val="000000"/>
                </a:solidFill>
                <a:highlight>
                  <a:schemeClr val="lt1"/>
                </a:highlight>
                <a:latin typeface="Calibri"/>
                <a:ea typeface="Calibri"/>
                <a:cs typeface="Calibri"/>
                <a:sym typeface="Calibri"/>
              </a:rPr>
              <a:t>«Protect yourself»</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45824" lvl="0" marL="876300" rtl="0" algn="l">
              <a:spcBef>
                <a:spcPts val="0"/>
              </a:spcBef>
              <a:spcAft>
                <a:spcPts val="0"/>
              </a:spcAft>
              <a:buClr>
                <a:srgbClr val="000000"/>
              </a:buClr>
              <a:buSzPts val="271"/>
              <a:buFont typeface="Arial"/>
              <a:buChar char="●"/>
            </a:pPr>
            <a:r>
              <a:rPr lang="it" sz="1400">
                <a:solidFill>
                  <a:srgbClr val="808080"/>
                </a:solidFill>
                <a:highlight>
                  <a:schemeClr val="lt1"/>
                </a:highlight>
                <a:latin typeface="Calibri"/>
                <a:ea typeface="Calibri"/>
                <a:cs typeface="Calibri"/>
                <a:sym typeface="Calibri"/>
              </a:rPr>
              <a:t>​</a:t>
            </a:r>
            <a:endParaRPr sz="1400">
              <a:solidFill>
                <a:srgbClr val="808080"/>
              </a:solidFill>
              <a:highlight>
                <a:schemeClr val="lt1"/>
              </a:highlight>
              <a:latin typeface="Calibri"/>
              <a:ea typeface="Calibri"/>
              <a:cs typeface="Calibri"/>
              <a:sym typeface="Calibri"/>
            </a:endParaRPr>
          </a:p>
          <a:p>
            <a:pPr indent="-248284" lvl="0" marL="876300" rtl="0" algn="l">
              <a:spcBef>
                <a:spcPts val="0"/>
              </a:spcBef>
              <a:spcAft>
                <a:spcPts val="0"/>
              </a:spcAft>
              <a:buClr>
                <a:srgbClr val="000000"/>
              </a:buClr>
              <a:buSzPts val="310"/>
              <a:buFont typeface="Arial"/>
              <a:buChar char="●"/>
            </a:pPr>
            <a:r>
              <a:rPr lang="it" sz="1600">
                <a:solidFill>
                  <a:srgbClr val="808080"/>
                </a:solidFill>
                <a:highlight>
                  <a:schemeClr val="lt1"/>
                </a:highlight>
                <a:latin typeface="Calibri"/>
                <a:ea typeface="Calibri"/>
                <a:cs typeface="Calibri"/>
                <a:sym typeface="Calibri"/>
              </a:rPr>
              <a:t>​</a:t>
            </a:r>
            <a:endParaRPr sz="1600">
              <a:solidFill>
                <a:srgbClr val="808080"/>
              </a:solidFill>
              <a:highlight>
                <a:schemeClr val="lt1"/>
              </a:highlight>
              <a:latin typeface="Calibri"/>
              <a:ea typeface="Calibri"/>
              <a:cs typeface="Calibri"/>
              <a:sym typeface="Calibri"/>
            </a:endParaRPr>
          </a:p>
          <a:p>
            <a:pPr indent="0" lvl="0" marL="0" rtl="0" algn="l">
              <a:spcBef>
                <a:spcPts val="0"/>
              </a:spcBef>
              <a:spcAft>
                <a:spcPts val="1200"/>
              </a:spcAft>
              <a:buNone/>
            </a:pPr>
            <a:r>
              <a:t/>
            </a:r>
            <a:endParaRPr>
              <a:highlight>
                <a:schemeClr val="lt1"/>
              </a:highlight>
            </a:endParaRPr>
          </a:p>
        </p:txBody>
      </p:sp>
      <p:sp>
        <p:nvSpPr>
          <p:cNvPr id="63" name="Google Shape;63;p14"/>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Sicurezza nei sistemi di ML</a:t>
            </a:r>
            <a:endParaRPr/>
          </a:p>
        </p:txBody>
      </p:sp>
      <p:cxnSp>
        <p:nvCxnSpPr>
          <p:cNvPr id="64" name="Google Shape;64;p14"/>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pic>
        <p:nvPicPr>
          <p:cNvPr id="65" name="Google Shape;65;p14"/>
          <p:cNvPicPr preferRelativeResize="0"/>
          <p:nvPr/>
        </p:nvPicPr>
        <p:blipFill>
          <a:blip r:embed="rId3">
            <a:alphaModFix/>
          </a:blip>
          <a:stretch>
            <a:fillRect/>
          </a:stretch>
        </p:blipFill>
        <p:spPr>
          <a:xfrm>
            <a:off x="3318300" y="3596075"/>
            <a:ext cx="5581650" cy="1085850"/>
          </a:xfrm>
          <a:prstGeom prst="rect">
            <a:avLst/>
          </a:prstGeom>
          <a:noFill/>
          <a:ln>
            <a:noFill/>
          </a:ln>
        </p:spPr>
      </p:pic>
      <p:sp>
        <p:nvSpPr>
          <p:cNvPr id="66" name="Google Shape;66;p14"/>
          <p:cNvSpPr txBox="1"/>
          <p:nvPr/>
        </p:nvSpPr>
        <p:spPr>
          <a:xfrm>
            <a:off x="3470700" y="3748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67" name="Google Shape;67;p14"/>
          <p:cNvSpPr txBox="1"/>
          <p:nvPr/>
        </p:nvSpPr>
        <p:spPr>
          <a:xfrm>
            <a:off x="547850" y="4681925"/>
            <a:ext cx="81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highlight>
                  <a:schemeClr val="lt1"/>
                </a:highlight>
                <a:latin typeface="Calibri"/>
                <a:ea typeface="Calibri"/>
                <a:cs typeface="Calibri"/>
                <a:sym typeface="Calibri"/>
              </a:rPr>
              <a:t>[3] B. Biggio and F. Roli, “Wild patterns: Ten years after the rise of adversarial machine learning”</a:t>
            </a:r>
            <a:r>
              <a:rPr lang="it">
                <a:solidFill>
                  <a:srgbClr val="808080"/>
                </a:solidFill>
                <a:highlight>
                  <a:schemeClr val="lt1"/>
                </a:highlight>
                <a:latin typeface="Calibri"/>
                <a:ea typeface="Calibri"/>
                <a:cs typeface="Calibri"/>
                <a:sym typeface="Calibri"/>
              </a:rPr>
              <a:t>​</a:t>
            </a:r>
            <a:endParaRPr>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Difese - Difesa nell’AML</a:t>
            </a:r>
            <a:endParaRPr b="1" sz="2400">
              <a:latin typeface="Spectral"/>
              <a:ea typeface="Spectral"/>
              <a:cs typeface="Spectral"/>
              <a:sym typeface="Spectral"/>
            </a:endParaRPr>
          </a:p>
        </p:txBody>
      </p:sp>
      <p:cxnSp>
        <p:nvCxnSpPr>
          <p:cNvPr id="282" name="Google Shape;282;p32"/>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283" name="Google Shape;283;p32"/>
          <p:cNvSpPr txBox="1"/>
          <p:nvPr>
            <p:ph idx="1" type="body"/>
          </p:nvPr>
        </p:nvSpPr>
        <p:spPr>
          <a:xfrm>
            <a:off x="3327600" y="1155775"/>
            <a:ext cx="2488800" cy="4497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None/>
            </a:pPr>
            <a:r>
              <a:rPr b="1" lang="it" sz="1700">
                <a:solidFill>
                  <a:srgbClr val="000000"/>
                </a:solidFill>
                <a:latin typeface="Calibri"/>
                <a:ea typeface="Calibri"/>
                <a:cs typeface="Calibri"/>
                <a:sym typeface="Calibri"/>
              </a:rPr>
              <a:t>Difese della Privacy</a:t>
            </a:r>
            <a:endParaRPr sz="2000">
              <a:solidFill>
                <a:srgbClr val="000000"/>
              </a:solidFill>
              <a:latin typeface="Calibri"/>
              <a:ea typeface="Calibri"/>
              <a:cs typeface="Calibri"/>
              <a:sym typeface="Calibri"/>
            </a:endParaRPr>
          </a:p>
        </p:txBody>
      </p:sp>
      <p:sp>
        <p:nvSpPr>
          <p:cNvPr id="284" name="Google Shape;284;p32"/>
          <p:cNvSpPr txBox="1"/>
          <p:nvPr/>
        </p:nvSpPr>
        <p:spPr>
          <a:xfrm>
            <a:off x="348600" y="1901426"/>
            <a:ext cx="2622900" cy="67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i="1" lang="it">
                <a:latin typeface="Calibri"/>
                <a:ea typeface="Calibri"/>
                <a:cs typeface="Calibri"/>
                <a:sym typeface="Calibri"/>
              </a:rPr>
              <a:t>Privacy differenziale</a:t>
            </a:r>
            <a:endParaRPr b="1" sz="1700">
              <a:solidFill>
                <a:schemeClr val="dk2"/>
              </a:solidFill>
              <a:latin typeface="Proxima Nova"/>
              <a:ea typeface="Proxima Nova"/>
              <a:cs typeface="Proxima Nova"/>
              <a:sym typeface="Proxima Nova"/>
            </a:endParaRPr>
          </a:p>
        </p:txBody>
      </p:sp>
      <p:sp>
        <p:nvSpPr>
          <p:cNvPr id="285" name="Google Shape;285;p32"/>
          <p:cNvSpPr txBox="1"/>
          <p:nvPr/>
        </p:nvSpPr>
        <p:spPr>
          <a:xfrm>
            <a:off x="3260550" y="1901425"/>
            <a:ext cx="2622900" cy="23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latin typeface="Calibri"/>
                <a:ea typeface="Calibri"/>
                <a:cs typeface="Calibri"/>
                <a:sym typeface="Calibri"/>
              </a:rPr>
              <a:t>Crittografia omomorfa</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crittografia dei dati in modo che le reti neurali possano elaborarli senza decrittografarli.</a:t>
            </a:r>
            <a:endParaRPr>
              <a:latin typeface="Calibri"/>
              <a:ea typeface="Calibri"/>
              <a:cs typeface="Calibri"/>
              <a:sym typeface="Calibri"/>
            </a:endParaRPr>
          </a:p>
        </p:txBody>
      </p:sp>
      <p:sp>
        <p:nvSpPr>
          <p:cNvPr id="286" name="Google Shape;286;p32"/>
          <p:cNvSpPr txBox="1"/>
          <p:nvPr/>
        </p:nvSpPr>
        <p:spPr>
          <a:xfrm>
            <a:off x="244050" y="2376484"/>
            <a:ext cx="3047100" cy="200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 viene inserito un elemento </a:t>
            </a:r>
            <a:r>
              <a:rPr b="1" lang="it">
                <a:latin typeface="Calibri"/>
                <a:ea typeface="Calibri"/>
                <a:cs typeface="Calibri"/>
                <a:sym typeface="Calibri"/>
              </a:rPr>
              <a:t>disturbante</a:t>
            </a:r>
            <a:r>
              <a:rPr lang="it">
                <a:latin typeface="Calibri"/>
                <a:ea typeface="Calibri"/>
                <a:cs typeface="Calibri"/>
                <a:sym typeface="Calibri"/>
              </a:rPr>
              <a:t>,</a:t>
            </a:r>
            <a:r>
              <a:rPr b="1" lang="it">
                <a:latin typeface="Calibri"/>
                <a:ea typeface="Calibri"/>
                <a:cs typeface="Calibri"/>
                <a:sym typeface="Calibri"/>
              </a:rPr>
              <a:t> chiamato rumore, nei dati sensibili,</a:t>
            </a:r>
            <a:r>
              <a:rPr lang="it">
                <a:latin typeface="Calibri"/>
                <a:ea typeface="Calibri"/>
                <a:cs typeface="Calibri"/>
                <a:sym typeface="Calibri"/>
              </a:rPr>
              <a:t> in modo da permettere </a:t>
            </a:r>
            <a:r>
              <a:rPr b="1" i="1" lang="it">
                <a:latin typeface="Calibri"/>
                <a:ea typeface="Calibri"/>
                <a:cs typeface="Calibri"/>
                <a:sym typeface="Calibri"/>
              </a:rPr>
              <a:t>l'anonimizzazione </a:t>
            </a:r>
            <a:r>
              <a:rPr lang="it">
                <a:latin typeface="Calibri"/>
                <a:ea typeface="Calibri"/>
                <a:cs typeface="Calibri"/>
                <a:sym typeface="Calibri"/>
              </a:rPr>
              <a:t>di questi già nella fase di acquisizione</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it">
                <a:latin typeface="Calibri"/>
                <a:ea typeface="Calibri"/>
                <a:cs typeface="Calibri"/>
                <a:sym typeface="Calibri"/>
              </a:rPr>
              <a:t>garantire che non si modifica drasticamente l'utilità dei dati</a:t>
            </a:r>
            <a:endParaRPr>
              <a:latin typeface="Calibri"/>
              <a:ea typeface="Calibri"/>
              <a:cs typeface="Calibri"/>
              <a:sym typeface="Calibri"/>
            </a:endParaRPr>
          </a:p>
        </p:txBody>
      </p:sp>
      <p:sp>
        <p:nvSpPr>
          <p:cNvPr id="287" name="Google Shape;287;p32"/>
          <p:cNvSpPr txBox="1"/>
          <p:nvPr/>
        </p:nvSpPr>
        <p:spPr>
          <a:xfrm>
            <a:off x="5985175" y="1901425"/>
            <a:ext cx="2810100" cy="29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it">
                <a:latin typeface="Calibri"/>
                <a:ea typeface="Calibri"/>
                <a:cs typeface="Calibri"/>
                <a:sym typeface="Calibri"/>
              </a:rPr>
              <a:t>Federated Learning</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meccanismo di apprendimento collaborativo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fase di training del modello distribuita sui vari client che detengono i dati sensibili.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gli input di addestramento saranno in chiaro solamente localmente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it">
                <a:latin typeface="Calibri"/>
                <a:ea typeface="Calibri"/>
                <a:cs typeface="Calibri"/>
                <a:sym typeface="Calibri"/>
              </a:rPr>
              <a:t>modelli addestrati inviati al server per aggregarli in uno.</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idx="1" type="body"/>
          </p:nvPr>
        </p:nvSpPr>
        <p:spPr>
          <a:xfrm>
            <a:off x="782250" y="1253900"/>
            <a:ext cx="7579500" cy="3411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it" sz="1900">
                <a:solidFill>
                  <a:srgbClr val="000000"/>
                </a:solidFill>
                <a:latin typeface="Calibri"/>
                <a:ea typeface="Calibri"/>
                <a:cs typeface="Calibri"/>
                <a:sym typeface="Calibri"/>
              </a:rPr>
              <a:t>Sviluppi futuri</a:t>
            </a:r>
            <a:endParaRPr b="1" sz="1900">
              <a:solidFill>
                <a:srgbClr val="000000"/>
              </a:solidFill>
              <a:latin typeface="Calibri"/>
              <a:ea typeface="Calibri"/>
              <a:cs typeface="Calibri"/>
              <a:sym typeface="Calibri"/>
            </a:endParaRPr>
          </a:p>
          <a:p>
            <a:pPr indent="-322580" lvl="0" marL="457200" rtl="0" algn="l">
              <a:spcBef>
                <a:spcPts val="120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Incrementare la rilevazione delle manipolazioni per contrastare gli </a:t>
            </a:r>
            <a:r>
              <a:rPr b="1" lang="it" sz="1600">
                <a:solidFill>
                  <a:srgbClr val="000000"/>
                </a:solidFill>
                <a:latin typeface="Calibri"/>
                <a:ea typeface="Calibri"/>
                <a:cs typeface="Calibri"/>
                <a:sym typeface="Calibri"/>
              </a:rPr>
              <a:t>attacchi di avvelenamento</a:t>
            </a:r>
            <a:endParaRPr b="1"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Approfondire l’efficacia degli adversarial example, il </a:t>
            </a:r>
            <a:r>
              <a:rPr b="1" lang="it" sz="1600">
                <a:solidFill>
                  <a:srgbClr val="000000"/>
                </a:solidFill>
                <a:latin typeface="Calibri"/>
                <a:ea typeface="Calibri"/>
                <a:cs typeface="Calibri"/>
                <a:sym typeface="Calibri"/>
              </a:rPr>
              <a:t>perchè siano così potenti </a:t>
            </a:r>
            <a:r>
              <a:rPr lang="it" sz="1600">
                <a:solidFill>
                  <a:srgbClr val="000000"/>
                </a:solidFill>
                <a:latin typeface="Calibri"/>
                <a:ea typeface="Calibri"/>
                <a:cs typeface="Calibri"/>
                <a:sym typeface="Calibri"/>
              </a:rPr>
              <a:t>e sulla </a:t>
            </a:r>
            <a:r>
              <a:rPr b="1" lang="it" sz="1600">
                <a:solidFill>
                  <a:srgbClr val="000000"/>
                </a:solidFill>
                <a:latin typeface="Calibri"/>
                <a:ea typeface="Calibri"/>
                <a:cs typeface="Calibri"/>
                <a:sym typeface="Calibri"/>
              </a:rPr>
              <a:t>proprietà di trasferibilità</a:t>
            </a:r>
            <a:r>
              <a:rPr lang="it"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Anche se esistono difese contro gli adversarial example ci saranno quindi sempre degli input che possono ingannare il modello</a:t>
            </a:r>
            <a:endParaRPr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Inoltre, lo sviluppo di metodi di difesa dagli adversarial examples è complesso.</a:t>
            </a:r>
            <a:endParaRPr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Particolare attenzione dovrebbe essere posta alla recente tecnica di difesa, il </a:t>
            </a:r>
            <a:r>
              <a:rPr b="1" lang="it" sz="1600">
                <a:solidFill>
                  <a:srgbClr val="000000"/>
                </a:solidFill>
                <a:latin typeface="Calibri"/>
                <a:ea typeface="Calibri"/>
                <a:cs typeface="Calibri"/>
                <a:sym typeface="Calibri"/>
              </a:rPr>
              <a:t>Federated Learning</a:t>
            </a:r>
            <a:r>
              <a:rPr lang="it" sz="1600">
                <a:solidFill>
                  <a:srgbClr val="000000"/>
                </a:solidFill>
                <a:latin typeface="Calibri"/>
                <a:ea typeface="Calibri"/>
                <a:cs typeface="Calibri"/>
                <a:sym typeface="Calibri"/>
              </a:rPr>
              <a:t>.</a:t>
            </a:r>
            <a:endParaRPr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Sviluppando tecniche per l’</a:t>
            </a:r>
            <a:r>
              <a:rPr b="1" lang="it" sz="1600">
                <a:solidFill>
                  <a:srgbClr val="000000"/>
                </a:solidFill>
                <a:latin typeface="Calibri"/>
                <a:ea typeface="Calibri"/>
                <a:cs typeface="Calibri"/>
                <a:sym typeface="Calibri"/>
              </a:rPr>
              <a:t>aumento della privacy</a:t>
            </a:r>
            <a:r>
              <a:rPr lang="it" sz="1600">
                <a:solidFill>
                  <a:srgbClr val="000000"/>
                </a:solidFill>
                <a:latin typeface="Calibri"/>
                <a:ea typeface="Calibri"/>
                <a:cs typeface="Calibri"/>
                <a:sym typeface="Calibri"/>
              </a:rPr>
              <a:t> in fase di trasferimento del modello, trovando un compromesso tra </a:t>
            </a:r>
            <a:r>
              <a:rPr b="1" lang="it" sz="1600">
                <a:solidFill>
                  <a:srgbClr val="000000"/>
                </a:solidFill>
                <a:latin typeface="Calibri"/>
                <a:ea typeface="Calibri"/>
                <a:cs typeface="Calibri"/>
                <a:sym typeface="Calibri"/>
              </a:rPr>
              <a:t>prestazioni e velocità di comunicazione</a:t>
            </a:r>
            <a:r>
              <a:rPr lang="it" sz="1600">
                <a:solidFill>
                  <a:srgbClr val="000000"/>
                </a:solidFill>
                <a:latin typeface="Calibri"/>
                <a:ea typeface="Calibri"/>
                <a:cs typeface="Calibri"/>
                <a:sym typeface="Calibri"/>
              </a:rPr>
              <a:t> per l’abbattimento dei costi legati a quest’ultima</a:t>
            </a:r>
            <a:endParaRPr sz="1600">
              <a:solidFill>
                <a:srgbClr val="000000"/>
              </a:solidFill>
              <a:latin typeface="Calibri"/>
              <a:ea typeface="Calibri"/>
              <a:cs typeface="Calibri"/>
              <a:sym typeface="Calibri"/>
            </a:endParaRPr>
          </a:p>
          <a:p>
            <a:pPr indent="-322580" lvl="0" marL="457200" rtl="0" algn="l">
              <a:spcBef>
                <a:spcPts val="0"/>
              </a:spcBef>
              <a:spcAft>
                <a:spcPts val="0"/>
              </a:spcAft>
              <a:buClr>
                <a:srgbClr val="000000"/>
              </a:buClr>
              <a:buSzPct val="100000"/>
              <a:buFont typeface="Calibri"/>
              <a:buChar char="●"/>
            </a:pPr>
            <a:r>
              <a:rPr lang="it" sz="1600">
                <a:solidFill>
                  <a:srgbClr val="000000"/>
                </a:solidFill>
                <a:latin typeface="Calibri"/>
                <a:ea typeface="Calibri"/>
                <a:cs typeface="Calibri"/>
                <a:sym typeface="Calibri"/>
              </a:rPr>
              <a:t>Nuovi metodi di </a:t>
            </a:r>
            <a:r>
              <a:rPr b="1" lang="it" sz="1600">
                <a:solidFill>
                  <a:srgbClr val="000000"/>
                </a:solidFill>
                <a:latin typeface="Calibri"/>
                <a:ea typeface="Calibri"/>
                <a:cs typeface="Calibri"/>
                <a:sym typeface="Calibri"/>
              </a:rPr>
              <a:t>convalida dei dispositivi distribuiti </a:t>
            </a:r>
            <a:r>
              <a:rPr lang="it" sz="1600">
                <a:solidFill>
                  <a:srgbClr val="000000"/>
                </a:solidFill>
                <a:latin typeface="Calibri"/>
                <a:ea typeface="Calibri"/>
                <a:cs typeface="Calibri"/>
                <a:sym typeface="Calibri"/>
              </a:rPr>
              <a:t>da cui si accetterà il modello</a:t>
            </a:r>
            <a:endParaRPr sz="1600">
              <a:solidFill>
                <a:srgbClr val="000000"/>
              </a:solidFill>
              <a:latin typeface="Calibri"/>
              <a:ea typeface="Calibri"/>
              <a:cs typeface="Calibri"/>
              <a:sym typeface="Calibri"/>
            </a:endParaRPr>
          </a:p>
        </p:txBody>
      </p:sp>
      <p:sp>
        <p:nvSpPr>
          <p:cNvPr id="293" name="Google Shape;2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it" sz="2400">
                <a:latin typeface="Spectral"/>
                <a:ea typeface="Spectral"/>
                <a:cs typeface="Spectral"/>
                <a:sym typeface="Spectral"/>
              </a:rPr>
              <a:t>Conclusione - Sviluppi futuri</a:t>
            </a:r>
            <a:endParaRPr b="1" sz="2400">
              <a:latin typeface="Spectral"/>
              <a:ea typeface="Spectral"/>
              <a:cs typeface="Spectral"/>
              <a:sym typeface="Spectral"/>
            </a:endParaRPr>
          </a:p>
        </p:txBody>
      </p:sp>
      <p:cxnSp>
        <p:nvCxnSpPr>
          <p:cNvPr id="294" name="Google Shape;294;p33"/>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a:solidFill>
                  <a:srgbClr val="000000"/>
                </a:solidFill>
                <a:highlight>
                  <a:schemeClr val="lt1"/>
                </a:highlight>
                <a:latin typeface="Calibri"/>
                <a:ea typeface="Calibri"/>
                <a:cs typeface="Calibri"/>
                <a:sym typeface="Calibri"/>
              </a:rPr>
              <a:t>Occorre identificare le vulnerabilità nei sistemi di ML. Generalmente, queste sono [2] [4]:</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2888" lvl="0" marL="558800" rtl="0" algn="l">
              <a:spcBef>
                <a:spcPts val="0"/>
              </a:spcBef>
              <a:spcAft>
                <a:spcPts val="0"/>
              </a:spcAft>
              <a:buClr>
                <a:srgbClr val="000000"/>
              </a:buClr>
              <a:buSzPts val="383"/>
              <a:buFont typeface="Arial"/>
              <a:buChar char="●"/>
            </a:pPr>
            <a:r>
              <a:rPr b="1" lang="it">
                <a:solidFill>
                  <a:srgbClr val="0070C0"/>
                </a:solidFill>
                <a:highlight>
                  <a:schemeClr val="lt1"/>
                </a:highlight>
                <a:latin typeface="Calibri"/>
                <a:ea typeface="Calibri"/>
                <a:cs typeface="Calibri"/>
                <a:sym typeface="Calibri"/>
              </a:rPr>
              <a:t>Vulnerabilità nei dati</a:t>
            </a:r>
            <a:r>
              <a:rPr lang="it">
                <a:solidFill>
                  <a:srgbClr val="000000"/>
                </a:solidFill>
                <a:highlight>
                  <a:schemeClr val="lt1"/>
                </a:highlight>
                <a:latin typeface="Calibri"/>
                <a:ea typeface="Calibri"/>
                <a:cs typeface="Calibri"/>
                <a:sym typeface="Calibri"/>
              </a:rPr>
              <a:t>​</a:t>
            </a:r>
            <a:endParaRPr>
              <a:solidFill>
                <a:srgbClr val="00000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Assunzioni sui dati: </a:t>
            </a:r>
            <a:r>
              <a:rPr lang="it">
                <a:solidFill>
                  <a:srgbClr val="000000"/>
                </a:solidFill>
                <a:highlight>
                  <a:schemeClr val="lt1"/>
                </a:highlight>
                <a:latin typeface="Calibri"/>
                <a:ea typeface="Calibri"/>
                <a:cs typeface="Calibri"/>
                <a:sym typeface="Calibri"/>
              </a:rPr>
              <a:t>L’attaccante può fornire al modello dati che violano le assunzioni.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139700" lvl="0" marL="139700" rtl="0" algn="l">
              <a:spcBef>
                <a:spcPts val="0"/>
              </a:spcBef>
              <a:spcAft>
                <a:spcPts val="0"/>
              </a:spcAft>
              <a:buNone/>
            </a:pPr>
            <a:r>
              <a:rPr b="1" lang="it">
                <a:solidFill>
                  <a:srgbClr val="000000"/>
                </a:solidFill>
                <a:highlight>
                  <a:schemeClr val="lt1"/>
                </a:highlight>
                <a:latin typeface="Calibri"/>
                <a:ea typeface="Calibri"/>
                <a:cs typeface="Calibri"/>
                <a:sym typeface="Calibri"/>
              </a:rPr>
              <a:t>Esempio</a:t>
            </a:r>
            <a:r>
              <a:rPr lang="it">
                <a:solidFill>
                  <a:srgbClr val="000000"/>
                </a:solidFill>
                <a:highlight>
                  <a:schemeClr val="lt1"/>
                </a:highlight>
                <a:latin typeface="Calibri"/>
                <a:ea typeface="Calibri"/>
                <a:cs typeface="Calibri"/>
                <a:sym typeface="Calibri"/>
              </a:rPr>
              <a:t>: Usando PCA si assume che i dati siano linearmente separabili.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Iterative Learning</a:t>
            </a:r>
            <a:r>
              <a:rPr lang="it">
                <a:solidFill>
                  <a:srgbClr val="000000"/>
                </a:solidFill>
                <a:highlight>
                  <a:schemeClr val="lt1"/>
                </a:highlight>
                <a:latin typeface="Calibri"/>
                <a:ea typeface="Calibri"/>
                <a:cs typeface="Calibri"/>
                <a:sym typeface="Calibri"/>
              </a:rPr>
              <a:t>: L’attaccante può agire sui dati in fase di aggiornamento del modello.</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Attacchi</a:t>
            </a:r>
            <a:r>
              <a:rPr lang="it">
                <a:solidFill>
                  <a:srgbClr val="000000"/>
                </a:solidFill>
                <a:highlight>
                  <a:schemeClr val="lt1"/>
                </a:highlight>
                <a:latin typeface="Calibri"/>
                <a:ea typeface="Calibri"/>
                <a:cs typeface="Calibri"/>
                <a:sym typeface="Calibri"/>
              </a:rPr>
              <a:t>: Poisoning Attacks, Backdoor Attacks e Adversarial Examples </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a:solidFill>
                  <a:srgbClr val="000000"/>
                </a:solidFill>
                <a:highlight>
                  <a:schemeClr val="lt1"/>
                </a:highlight>
                <a:latin typeface="Calibri"/>
                <a:ea typeface="Calibri"/>
                <a:cs typeface="Calibri"/>
                <a:sym typeface="Calibri"/>
              </a:rPr>
              <a:t>​</a:t>
            </a:r>
            <a:endParaRPr>
              <a:solidFill>
                <a:srgbClr val="000000"/>
              </a:solidFill>
              <a:highlight>
                <a:schemeClr val="lt1"/>
              </a:highlight>
              <a:latin typeface="Calibri"/>
              <a:ea typeface="Calibri"/>
              <a:cs typeface="Calibri"/>
              <a:sym typeface="Calibri"/>
            </a:endParaRPr>
          </a:p>
          <a:p>
            <a:pPr indent="-252888" lvl="0" marL="558800" rtl="0" algn="l">
              <a:spcBef>
                <a:spcPts val="0"/>
              </a:spcBef>
              <a:spcAft>
                <a:spcPts val="0"/>
              </a:spcAft>
              <a:buClr>
                <a:srgbClr val="000000"/>
              </a:buClr>
              <a:buSzPts val="383"/>
              <a:buFont typeface="Arial"/>
              <a:buChar char="●"/>
            </a:pPr>
            <a:r>
              <a:rPr b="1" lang="it">
                <a:solidFill>
                  <a:srgbClr val="0070C0"/>
                </a:solidFill>
                <a:highlight>
                  <a:schemeClr val="lt1"/>
                </a:highlight>
                <a:latin typeface="Calibri"/>
                <a:ea typeface="Calibri"/>
                <a:cs typeface="Calibri"/>
                <a:sym typeface="Calibri"/>
              </a:rPr>
              <a:t>Vulnerabilità nel modello</a:t>
            </a:r>
            <a:r>
              <a:rPr lang="it">
                <a:solidFill>
                  <a:srgbClr val="000000"/>
                </a:solidFill>
                <a:highlight>
                  <a:schemeClr val="lt1"/>
                </a:highlight>
                <a:latin typeface="Calibri"/>
                <a:ea typeface="Calibri"/>
                <a:cs typeface="Calibri"/>
                <a:sym typeface="Calibri"/>
              </a:rPr>
              <a:t>​</a:t>
            </a:r>
            <a:endParaRPr>
              <a:solidFill>
                <a:srgbClr val="00000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Overfitting </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Uso di Modelli Pre - addestrati</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252888" lvl="0" marL="698500" rtl="0" algn="l">
              <a:spcBef>
                <a:spcPts val="0"/>
              </a:spcBef>
              <a:spcAft>
                <a:spcPts val="0"/>
              </a:spcAft>
              <a:buClr>
                <a:srgbClr val="000000"/>
              </a:buClr>
              <a:buSzPts val="383"/>
              <a:buFont typeface="Arial"/>
              <a:buChar char="●"/>
            </a:pPr>
            <a:r>
              <a:rPr b="1" lang="it">
                <a:solidFill>
                  <a:srgbClr val="000000"/>
                </a:solidFill>
                <a:highlight>
                  <a:schemeClr val="lt1"/>
                </a:highlight>
                <a:latin typeface="Calibri"/>
                <a:ea typeface="Calibri"/>
                <a:cs typeface="Calibri"/>
                <a:sym typeface="Calibri"/>
              </a:rPr>
              <a:t>Attacchi</a:t>
            </a:r>
            <a:r>
              <a:rPr lang="it">
                <a:solidFill>
                  <a:srgbClr val="000000"/>
                </a:solidFill>
                <a:highlight>
                  <a:schemeClr val="lt1"/>
                </a:highlight>
                <a:latin typeface="Calibri"/>
                <a:ea typeface="Calibri"/>
                <a:cs typeface="Calibri"/>
                <a:sym typeface="Calibri"/>
              </a:rPr>
              <a:t>: Model Extraction,  Model inversion</a:t>
            </a:r>
            <a:r>
              <a:rPr lang="it">
                <a:solidFill>
                  <a:srgbClr val="808080"/>
                </a:solidFill>
                <a:highlight>
                  <a:schemeClr val="lt1"/>
                </a:highlight>
                <a:latin typeface="Calibri"/>
                <a:ea typeface="Calibri"/>
                <a:cs typeface="Calibri"/>
                <a:sym typeface="Calibri"/>
              </a:rPr>
              <a:t>​</a:t>
            </a:r>
            <a:endParaRPr>
              <a:solidFill>
                <a:srgbClr val="000000"/>
              </a:solidFill>
              <a:highlight>
                <a:schemeClr val="lt1"/>
              </a:highlight>
              <a:latin typeface="Calibri"/>
              <a:ea typeface="Calibri"/>
              <a:cs typeface="Calibri"/>
              <a:sym typeface="Calibri"/>
            </a:endParaRPr>
          </a:p>
          <a:p>
            <a:pPr indent="-252888" lvl="0" marL="558800" rtl="0" algn="l">
              <a:spcBef>
                <a:spcPts val="0"/>
              </a:spcBef>
              <a:spcAft>
                <a:spcPts val="0"/>
              </a:spcAft>
              <a:buClr>
                <a:srgbClr val="000000"/>
              </a:buClr>
              <a:buSzPts val="383"/>
              <a:buFont typeface="Arial"/>
              <a:buChar char="●"/>
            </a:pPr>
            <a:r>
              <a:rPr b="1" lang="it">
                <a:solidFill>
                  <a:srgbClr val="0070C0"/>
                </a:solidFill>
                <a:highlight>
                  <a:schemeClr val="lt1"/>
                </a:highlight>
                <a:latin typeface="Calibri"/>
                <a:ea typeface="Calibri"/>
                <a:cs typeface="Calibri"/>
                <a:sym typeface="Calibri"/>
              </a:rPr>
              <a:t>Vulnerabilità nel sistema</a:t>
            </a:r>
            <a:r>
              <a:rPr lang="it">
                <a:solidFill>
                  <a:srgbClr val="000000"/>
                </a:solidFill>
                <a:highlight>
                  <a:schemeClr val="lt1"/>
                </a:highlight>
                <a:latin typeface="Calibri"/>
                <a:ea typeface="Calibri"/>
                <a:cs typeface="Calibri"/>
                <a:sym typeface="Calibri"/>
              </a:rPr>
              <a:t>: Le vulnerabilità risiedono nelle parti costruttive e funzionali del sistema</a:t>
            </a:r>
            <a:r>
              <a:rPr lang="it">
                <a:solidFill>
                  <a:srgbClr val="808080"/>
                </a:solidFill>
                <a:highlight>
                  <a:schemeClr val="lt1"/>
                </a:highlight>
                <a:latin typeface="Calibri"/>
                <a:ea typeface="Calibri"/>
                <a:cs typeface="Calibri"/>
                <a:sym typeface="Calibri"/>
              </a:rPr>
              <a:t>​</a:t>
            </a:r>
            <a:endParaRPr>
              <a:solidFill>
                <a:srgbClr val="808080"/>
              </a:solidFill>
              <a:highlight>
                <a:schemeClr val="lt1"/>
              </a:highlight>
              <a:latin typeface="Calibri"/>
              <a:ea typeface="Calibri"/>
              <a:cs typeface="Calibri"/>
              <a:sym typeface="Calibri"/>
            </a:endParaRPr>
          </a:p>
          <a:p>
            <a:pPr indent="0" lvl="0" marL="0" rtl="0" algn="l">
              <a:spcBef>
                <a:spcPts val="0"/>
              </a:spcBef>
              <a:spcAft>
                <a:spcPts val="1200"/>
              </a:spcAft>
              <a:buNone/>
            </a:pPr>
            <a:r>
              <a:t/>
            </a:r>
            <a:endParaRPr b="1">
              <a:solidFill>
                <a:srgbClr val="0070C0"/>
              </a:solidFill>
              <a:highlight>
                <a:schemeClr val="lt1"/>
              </a:highlight>
              <a:latin typeface="Calibri"/>
              <a:ea typeface="Calibri"/>
              <a:cs typeface="Calibri"/>
              <a:sym typeface="Calibri"/>
            </a:endParaRPr>
          </a:p>
        </p:txBody>
      </p:sp>
      <p:sp>
        <p:nvSpPr>
          <p:cNvPr id="73" name="Google Shape;73;p15"/>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Vulnerabilità</a:t>
            </a:r>
            <a:endParaRPr/>
          </a:p>
        </p:txBody>
      </p:sp>
      <p:cxnSp>
        <p:nvCxnSpPr>
          <p:cNvPr id="74" name="Google Shape;74;p15"/>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75" name="Google Shape;75;p15"/>
          <p:cNvSpPr txBox="1"/>
          <p:nvPr/>
        </p:nvSpPr>
        <p:spPr>
          <a:xfrm>
            <a:off x="3470700" y="37484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76" name="Google Shape;76;p15"/>
          <p:cNvSpPr txBox="1"/>
          <p:nvPr/>
        </p:nvSpPr>
        <p:spPr>
          <a:xfrm>
            <a:off x="487800" y="4316675"/>
            <a:ext cx="81684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100">
                <a:highlight>
                  <a:schemeClr val="lt1"/>
                </a:highlight>
                <a:latin typeface="Calibri"/>
                <a:ea typeface="Calibri"/>
                <a:cs typeface="Calibri"/>
                <a:sym typeface="Calibri"/>
              </a:rPr>
              <a:t>[2] H. Chen and M. A. Babar, “Security for machine learning-based software systems: a survey of threats, practices and challenges,”</a:t>
            </a:r>
            <a:r>
              <a:rPr lang="it" sz="1100">
                <a:solidFill>
                  <a:srgbClr val="808080"/>
                </a:solidFill>
                <a:highlight>
                  <a:schemeClr val="lt1"/>
                </a:highlight>
                <a:latin typeface="Calibri"/>
                <a:ea typeface="Calibri"/>
                <a:cs typeface="Calibri"/>
                <a:sym typeface="Calibri"/>
              </a:rPr>
              <a:t>​</a:t>
            </a:r>
            <a:endParaRPr sz="1100">
              <a:solidFill>
                <a:srgbClr val="808080"/>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it" sz="1100">
                <a:highlight>
                  <a:schemeClr val="lt1"/>
                </a:highlight>
                <a:latin typeface="Calibri"/>
                <a:ea typeface="Calibri"/>
                <a:cs typeface="Calibri"/>
                <a:sym typeface="Calibri"/>
              </a:rPr>
              <a:t>[4] L. Huang, A. D. Joseph, B. Nelson, B. I. Rubinstein, and J. D. Tygar, “Adversarial machine learning,”</a:t>
            </a:r>
            <a:r>
              <a:rPr lang="it" sz="1100">
                <a:solidFill>
                  <a:srgbClr val="808080"/>
                </a:solidFill>
                <a:highlight>
                  <a:schemeClr val="lt1"/>
                </a:highlight>
                <a:latin typeface="Calibri"/>
                <a:ea typeface="Calibri"/>
                <a:cs typeface="Calibri"/>
                <a:sym typeface="Calibri"/>
              </a:rPr>
              <a:t>​</a:t>
            </a:r>
            <a:endParaRPr sz="11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1100">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191525"/>
            <a:ext cx="8520600" cy="11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Modellare l’attaccante malevolo è cruciale per la prevenzione e lo studio di meccanismi di difesa adeguati. Questo viene fatto mediante 3 dimensioni di analisi.</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it" sz="1200">
                <a:solidFill>
                  <a:srgbClr val="0070C0"/>
                </a:solidFill>
                <a:highlight>
                  <a:schemeClr val="lt1"/>
                </a:highlight>
                <a:latin typeface="Calibri"/>
                <a:ea typeface="Calibri"/>
                <a:cs typeface="Calibri"/>
                <a:sym typeface="Calibri"/>
              </a:rPr>
              <a:t>Attacker’s Goal</a:t>
            </a:r>
            <a:r>
              <a:rPr lang="it" sz="1200">
                <a:solidFill>
                  <a:srgbClr val="0070C0"/>
                </a:solidFill>
                <a:highlight>
                  <a:schemeClr val="lt1"/>
                </a:highlight>
                <a:latin typeface="Calibri"/>
                <a:ea typeface="Calibri"/>
                <a:cs typeface="Calibri"/>
                <a:sym typeface="Calibri"/>
              </a:rPr>
              <a:t>: </a:t>
            </a:r>
            <a:r>
              <a:rPr lang="it" sz="1200">
                <a:solidFill>
                  <a:srgbClr val="000000"/>
                </a:solidFill>
                <a:highlight>
                  <a:schemeClr val="lt1"/>
                </a:highlight>
                <a:latin typeface="Calibri"/>
                <a:ea typeface="Calibri"/>
                <a:cs typeface="Calibri"/>
                <a:sym typeface="Calibri"/>
              </a:rPr>
              <a:t>​</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698500" rtl="0" algn="l">
              <a:spcBef>
                <a:spcPts val="0"/>
              </a:spcBef>
              <a:spcAft>
                <a:spcPts val="0"/>
              </a:spcAft>
              <a:buClr>
                <a:srgbClr val="000000"/>
              </a:buClr>
              <a:buSzPts val="1200"/>
              <a:buFont typeface="Arial"/>
              <a:buChar char="●"/>
            </a:pPr>
            <a:r>
              <a:rPr b="1" lang="it" sz="1200">
                <a:solidFill>
                  <a:srgbClr val="000000"/>
                </a:solidFill>
                <a:highlight>
                  <a:schemeClr val="lt1"/>
                </a:highlight>
                <a:latin typeface="Calibri"/>
                <a:ea typeface="Calibri"/>
                <a:cs typeface="Calibri"/>
                <a:sym typeface="Calibri"/>
              </a:rPr>
              <a:t>Specificità dell’attacco: </a:t>
            </a:r>
            <a:r>
              <a:rPr lang="it" sz="1200">
                <a:solidFill>
                  <a:srgbClr val="000000"/>
                </a:solidFill>
                <a:highlight>
                  <a:schemeClr val="lt1"/>
                </a:highlight>
                <a:latin typeface="Calibri"/>
                <a:ea typeface="Calibri"/>
                <a:cs typeface="Calibri"/>
                <a:sym typeface="Calibri"/>
              </a:rPr>
              <a:t>Su quali classi di elementi si concentra l’attacco?</a:t>
            </a:r>
            <a:r>
              <a:rPr lang="it" sz="1200">
                <a:solidFill>
                  <a:srgbClr val="808080"/>
                </a:solidFill>
                <a:highlight>
                  <a:schemeClr val="lt1"/>
                </a:highlight>
                <a:latin typeface="Calibri"/>
                <a:ea typeface="Calibri"/>
                <a:cs typeface="Calibri"/>
                <a:sym typeface="Calibri"/>
              </a:rPr>
              <a:t>​</a:t>
            </a:r>
            <a:endParaRPr sz="1200">
              <a:solidFill>
                <a:srgbClr val="000000"/>
              </a:solidFill>
              <a:highlight>
                <a:schemeClr val="lt1"/>
              </a:highlight>
              <a:latin typeface="Calibri"/>
              <a:ea typeface="Calibri"/>
              <a:cs typeface="Calibri"/>
              <a:sym typeface="Calibri"/>
            </a:endParaRPr>
          </a:p>
        </p:txBody>
      </p:sp>
      <p:sp>
        <p:nvSpPr>
          <p:cNvPr id="82" name="Google Shape;82;p16"/>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Modellare l’attaccante</a:t>
            </a:r>
            <a:endParaRPr/>
          </a:p>
        </p:txBody>
      </p:sp>
      <p:cxnSp>
        <p:nvCxnSpPr>
          <p:cNvPr id="83" name="Google Shape;83;p16"/>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84" name="Google Shape;84;p16"/>
          <p:cNvSpPr txBox="1"/>
          <p:nvPr/>
        </p:nvSpPr>
        <p:spPr>
          <a:xfrm>
            <a:off x="3470700" y="34223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85" name="Google Shape;85;p16"/>
          <p:cNvSpPr txBox="1"/>
          <p:nvPr/>
        </p:nvSpPr>
        <p:spPr>
          <a:xfrm>
            <a:off x="566075" y="3520975"/>
            <a:ext cx="27498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Confidenzialità</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L’attaccante mira ai dati degli utenti usati per training/testing.</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 Model Inversion</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 Model Extraction</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sz="1200">
              <a:highlight>
                <a:schemeClr val="lt1"/>
              </a:highlight>
              <a:latin typeface="Calibri"/>
              <a:ea typeface="Calibri"/>
              <a:cs typeface="Calibri"/>
              <a:sym typeface="Calibri"/>
            </a:endParaRPr>
          </a:p>
        </p:txBody>
      </p:sp>
      <p:sp>
        <p:nvSpPr>
          <p:cNvPr id="86" name="Google Shape;86;p16"/>
          <p:cNvSpPr txBox="1"/>
          <p:nvPr>
            <p:ph idx="1" type="body"/>
          </p:nvPr>
        </p:nvSpPr>
        <p:spPr>
          <a:xfrm>
            <a:off x="379350" y="3145235"/>
            <a:ext cx="8520600" cy="429900"/>
          </a:xfrm>
          <a:prstGeom prst="rect">
            <a:avLst/>
          </a:prstGeom>
        </p:spPr>
        <p:txBody>
          <a:bodyPr anchorCtr="0" anchor="t" bIns="91425" lIns="91425" spcFirstLastPara="1" rIns="91425" wrap="square" tIns="91425">
            <a:normAutofit/>
          </a:bodyPr>
          <a:lstStyle/>
          <a:p>
            <a:pPr indent="-311150" lvl="0" marL="698500" rtl="0" algn="l">
              <a:spcBef>
                <a:spcPts val="0"/>
              </a:spcBef>
              <a:spcAft>
                <a:spcPts val="0"/>
              </a:spcAft>
              <a:buClr>
                <a:srgbClr val="000000"/>
              </a:buClr>
              <a:buSzPts val="1300"/>
              <a:buFont typeface="Arial"/>
              <a:buChar char="●"/>
            </a:pPr>
            <a:r>
              <a:rPr b="1" lang="it" sz="1300">
                <a:solidFill>
                  <a:srgbClr val="000000"/>
                </a:solidFill>
                <a:highlight>
                  <a:schemeClr val="lt1"/>
                </a:highlight>
                <a:latin typeface="Calibri"/>
                <a:ea typeface="Calibri"/>
                <a:cs typeface="Calibri"/>
                <a:sym typeface="Calibri"/>
              </a:rPr>
              <a:t>Violazione della sicurezza desiderata: </a:t>
            </a:r>
            <a:r>
              <a:rPr lang="it" sz="1300">
                <a:solidFill>
                  <a:srgbClr val="000000"/>
                </a:solidFill>
                <a:highlight>
                  <a:schemeClr val="lt1"/>
                </a:highlight>
                <a:latin typeface="Calibri"/>
                <a:ea typeface="Calibri"/>
                <a:cs typeface="Calibri"/>
                <a:sym typeface="Calibri"/>
              </a:rPr>
              <a:t>Quali proprietà del sistema sono attaccate?</a:t>
            </a:r>
            <a:endParaRPr sz="1300">
              <a:solidFill>
                <a:srgbClr val="000000"/>
              </a:solidFill>
              <a:highlight>
                <a:schemeClr val="lt1"/>
              </a:highlight>
              <a:latin typeface="Calibri"/>
              <a:ea typeface="Calibri"/>
              <a:cs typeface="Calibri"/>
              <a:sym typeface="Calibri"/>
            </a:endParaRPr>
          </a:p>
        </p:txBody>
      </p:sp>
      <p:sp>
        <p:nvSpPr>
          <p:cNvPr id="87" name="Google Shape;87;p16"/>
          <p:cNvSpPr txBox="1"/>
          <p:nvPr/>
        </p:nvSpPr>
        <p:spPr>
          <a:xfrm>
            <a:off x="759175" y="2221550"/>
            <a:ext cx="4056900" cy="99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Attacchi Targeted</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Dato l’input x classificato nella classe C(i), l’obiettivo è perturbare x in x’ in modo che sia classificato come appartenente a una specifica classe C(j)</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sz="1200">
              <a:solidFill>
                <a:schemeClr val="dk2"/>
              </a:solidFill>
              <a:highlight>
                <a:schemeClr val="lt1"/>
              </a:highlight>
              <a:latin typeface="Proxima Nova"/>
              <a:ea typeface="Proxima Nova"/>
              <a:cs typeface="Proxima Nova"/>
              <a:sym typeface="Proxima Nova"/>
            </a:endParaRPr>
          </a:p>
        </p:txBody>
      </p:sp>
      <p:sp>
        <p:nvSpPr>
          <p:cNvPr id="88" name="Google Shape;88;p16"/>
          <p:cNvSpPr txBox="1"/>
          <p:nvPr/>
        </p:nvSpPr>
        <p:spPr>
          <a:xfrm>
            <a:off x="4981350" y="2221550"/>
            <a:ext cx="3574200" cy="99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Attacchi Untargeted</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L’attaccante mira a mal classificare una classe C(i) in qualsiasi altra classe C(j)</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1200">
              <a:highlight>
                <a:schemeClr val="lt1"/>
              </a:highlight>
              <a:latin typeface="Calibri"/>
              <a:ea typeface="Calibri"/>
              <a:cs typeface="Calibri"/>
              <a:sym typeface="Calibri"/>
            </a:endParaRPr>
          </a:p>
        </p:txBody>
      </p:sp>
      <p:sp>
        <p:nvSpPr>
          <p:cNvPr id="89" name="Google Shape;89;p16"/>
          <p:cNvSpPr txBox="1"/>
          <p:nvPr/>
        </p:nvSpPr>
        <p:spPr>
          <a:xfrm>
            <a:off x="3808138" y="3520975"/>
            <a:ext cx="2485200" cy="206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Integrità</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L’attaccante mira a provocare un determinato comportamento riguardo un input, oppure, a far rilevare determinati errori.</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 Poisoning Attacks</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 Evasion Attacks</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b="1" sz="1200">
              <a:highlight>
                <a:schemeClr val="lt1"/>
              </a:highlight>
              <a:latin typeface="Calibri"/>
              <a:ea typeface="Calibri"/>
              <a:cs typeface="Calibri"/>
              <a:sym typeface="Calibri"/>
            </a:endParaRPr>
          </a:p>
        </p:txBody>
      </p:sp>
      <p:sp>
        <p:nvSpPr>
          <p:cNvPr id="90" name="Google Shape;90;p16"/>
          <p:cNvSpPr txBox="1"/>
          <p:nvPr/>
        </p:nvSpPr>
        <p:spPr>
          <a:xfrm>
            <a:off x="6785600" y="3575125"/>
            <a:ext cx="2282700" cy="126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Disponibilità</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L’attaccante mira a causare un ritardo o malfunzionamento nel sistema inducendo troppi errori di classificazione.</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it" sz="1200">
                <a:highlight>
                  <a:schemeClr val="lt1"/>
                </a:highlight>
                <a:latin typeface="Calibri"/>
                <a:ea typeface="Calibri"/>
                <a:cs typeface="Calibri"/>
                <a:sym typeface="Calibri"/>
              </a:rPr>
              <a:t>- Poisoning Attacks</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sz="1200">
              <a:solidFill>
                <a:schemeClr val="dk2"/>
              </a:solidFill>
              <a:highlight>
                <a:schemeClr val="lt1"/>
              </a:highlight>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311700" y="1085150"/>
            <a:ext cx="6159000" cy="1688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it" sz="1200">
                <a:solidFill>
                  <a:srgbClr val="0070C0"/>
                </a:solidFill>
                <a:highlight>
                  <a:schemeClr val="lt1"/>
                </a:highlight>
                <a:latin typeface="Calibri"/>
                <a:ea typeface="Calibri"/>
                <a:cs typeface="Calibri"/>
                <a:sym typeface="Calibri"/>
              </a:rPr>
              <a:t>2. Attacker’s Knowledge</a:t>
            </a:r>
            <a:r>
              <a:rPr lang="it" sz="1200">
                <a:solidFill>
                  <a:srgbClr val="0070C0"/>
                </a:solidFill>
                <a:highlight>
                  <a:schemeClr val="lt1"/>
                </a:highlight>
                <a:latin typeface="Calibri"/>
                <a:ea typeface="Calibri"/>
                <a:cs typeface="Calibri"/>
                <a:sym typeface="Calibri"/>
              </a:rPr>
              <a:t>: </a:t>
            </a:r>
            <a:r>
              <a:rPr lang="it" sz="1200">
                <a:solidFill>
                  <a:srgbClr val="000000"/>
                </a:solidFill>
                <a:highlight>
                  <a:schemeClr val="lt1"/>
                </a:highlight>
                <a:latin typeface="Calibri"/>
                <a:ea typeface="Calibri"/>
                <a:cs typeface="Calibri"/>
                <a:sym typeface="Calibri"/>
              </a:rPr>
              <a:t>La conoscenza è caratterizzata in base ai seguenti elementi [3]:</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it" sz="1200">
                <a:solidFill>
                  <a:srgbClr val="000000"/>
                </a:solidFill>
                <a:highlight>
                  <a:schemeClr val="lt1"/>
                </a:highlight>
                <a:latin typeface="Calibri"/>
                <a:ea typeface="Calibri"/>
                <a:cs typeface="Calibri"/>
                <a:sym typeface="Calibri"/>
              </a:rPr>
              <a:t>D: Dati di training </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it" sz="1200">
                <a:solidFill>
                  <a:srgbClr val="000000"/>
                </a:solidFill>
                <a:highlight>
                  <a:schemeClr val="lt1"/>
                </a:highlight>
                <a:latin typeface="Calibri"/>
                <a:ea typeface="Calibri"/>
                <a:cs typeface="Calibri"/>
                <a:sym typeface="Calibri"/>
              </a:rPr>
              <a:t>X: Insieme delle features </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it" sz="1200">
                <a:solidFill>
                  <a:srgbClr val="000000"/>
                </a:solidFill>
                <a:highlight>
                  <a:schemeClr val="lt1"/>
                </a:highlight>
                <a:latin typeface="Calibri"/>
                <a:ea typeface="Calibri"/>
                <a:cs typeface="Calibri"/>
                <a:sym typeface="Calibri"/>
              </a:rPr>
              <a:t>f: Algoritmo di apprendimento  </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it" sz="1200">
                <a:solidFill>
                  <a:srgbClr val="000000"/>
                </a:solidFill>
                <a:highlight>
                  <a:schemeClr val="lt1"/>
                </a:highlight>
                <a:latin typeface="Calibri"/>
                <a:ea typeface="Calibri"/>
                <a:cs typeface="Calibri"/>
                <a:sym typeface="Calibri"/>
              </a:rPr>
              <a:t>w: parametri/iperparametri del modello </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457200" rtl="0" algn="l">
              <a:spcBef>
                <a:spcPts val="0"/>
              </a:spcBef>
              <a:spcAft>
                <a:spcPts val="0"/>
              </a:spcAft>
              <a:buClr>
                <a:srgbClr val="000000"/>
              </a:buClr>
              <a:buSzPts val="1200"/>
              <a:buFont typeface="Calibri"/>
              <a:buChar char="●"/>
            </a:pPr>
            <a:r>
              <a:rPr lang="it" sz="1200">
                <a:solidFill>
                  <a:srgbClr val="111111"/>
                </a:solidFill>
                <a:highlight>
                  <a:schemeClr val="lt1"/>
                </a:highlight>
                <a:latin typeface="Calibri"/>
                <a:ea typeface="Calibri"/>
                <a:cs typeface="Calibri"/>
                <a:sym typeface="Calibri"/>
              </a:rPr>
              <a:t>Θ </a:t>
            </a:r>
            <a:r>
              <a:rPr lang="it" sz="1200">
                <a:solidFill>
                  <a:srgbClr val="000000"/>
                </a:solidFill>
                <a:highlight>
                  <a:schemeClr val="lt1"/>
                </a:highlight>
                <a:latin typeface="Calibri"/>
                <a:ea typeface="Calibri"/>
                <a:cs typeface="Calibri"/>
                <a:sym typeface="Calibri"/>
              </a:rPr>
              <a:t>= (D, X, f, w): Spazio che rappresenta la conoscenza dell’attaccante viene indicata come lo spazio i cui elementi sono costituiti come segue</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sz="1200">
              <a:solidFill>
                <a:srgbClr val="808080"/>
              </a:solidFill>
              <a:highlight>
                <a:schemeClr val="lt1"/>
              </a:highlight>
              <a:latin typeface="Calibri"/>
              <a:ea typeface="Calibri"/>
              <a:cs typeface="Calibri"/>
              <a:sym typeface="Calibri"/>
            </a:endParaRPr>
          </a:p>
        </p:txBody>
      </p:sp>
      <p:sp>
        <p:nvSpPr>
          <p:cNvPr id="96" name="Google Shape;96;p17"/>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Modellare l’attaccante</a:t>
            </a:r>
            <a:endParaRPr/>
          </a:p>
        </p:txBody>
      </p:sp>
      <p:cxnSp>
        <p:nvCxnSpPr>
          <p:cNvPr id="97" name="Google Shape;97;p17"/>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98" name="Google Shape;98;p17"/>
          <p:cNvSpPr txBox="1"/>
          <p:nvPr/>
        </p:nvSpPr>
        <p:spPr>
          <a:xfrm>
            <a:off x="3470700" y="34223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99" name="Google Shape;99;p17"/>
          <p:cNvSpPr txBox="1"/>
          <p:nvPr/>
        </p:nvSpPr>
        <p:spPr>
          <a:xfrm>
            <a:off x="918275" y="3340325"/>
            <a:ext cx="51228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sz="1200">
                <a:highlight>
                  <a:schemeClr val="lt1"/>
                </a:highlight>
                <a:latin typeface="Calibri"/>
                <a:ea typeface="Calibri"/>
                <a:cs typeface="Calibri"/>
                <a:sym typeface="Calibri"/>
              </a:rPr>
              <a:t>Attacker’s Influence</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it" sz="1200">
                <a:highlight>
                  <a:schemeClr val="lt1"/>
                </a:highlight>
                <a:latin typeface="Calibri"/>
                <a:ea typeface="Calibri"/>
                <a:cs typeface="Calibri"/>
                <a:sym typeface="Calibri"/>
              </a:rPr>
              <a:t>L’attaccante </a:t>
            </a:r>
            <a:r>
              <a:rPr b="1" lang="it" sz="1200">
                <a:highlight>
                  <a:schemeClr val="lt1"/>
                </a:highlight>
                <a:latin typeface="Calibri"/>
                <a:ea typeface="Calibri"/>
                <a:cs typeface="Calibri"/>
                <a:sym typeface="Calibri"/>
              </a:rPr>
              <a:t>Causativo</a:t>
            </a:r>
            <a:r>
              <a:rPr lang="it" sz="1200">
                <a:highlight>
                  <a:schemeClr val="lt1"/>
                </a:highlight>
                <a:latin typeface="Calibri"/>
                <a:ea typeface="Calibri"/>
                <a:cs typeface="Calibri"/>
                <a:sym typeface="Calibri"/>
              </a:rPr>
              <a:t> può manipolare sia i dati di training che di testing</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rgbClr val="808080"/>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it" sz="1200">
                <a:highlight>
                  <a:schemeClr val="lt1"/>
                </a:highlight>
                <a:latin typeface="Calibri"/>
                <a:ea typeface="Calibri"/>
                <a:cs typeface="Calibri"/>
                <a:sym typeface="Calibri"/>
              </a:rPr>
              <a:t>L’attaccante </a:t>
            </a:r>
            <a:r>
              <a:rPr b="1" lang="it" sz="1200">
                <a:highlight>
                  <a:schemeClr val="lt1"/>
                </a:highlight>
                <a:latin typeface="Calibri"/>
                <a:ea typeface="Calibri"/>
                <a:cs typeface="Calibri"/>
                <a:sym typeface="Calibri"/>
              </a:rPr>
              <a:t>Esplorativo</a:t>
            </a:r>
            <a:r>
              <a:rPr lang="it" sz="1200">
                <a:highlight>
                  <a:schemeClr val="lt1"/>
                </a:highlight>
                <a:latin typeface="Calibri"/>
                <a:ea typeface="Calibri"/>
                <a:cs typeface="Calibri"/>
                <a:sym typeface="Calibri"/>
              </a:rPr>
              <a:t> agisce in fase di testing e interroga il modello per ottenere informazioni.</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b="1" sz="1200">
              <a:highlight>
                <a:schemeClr val="lt1"/>
              </a:highlight>
              <a:latin typeface="Calibri"/>
              <a:ea typeface="Calibri"/>
              <a:cs typeface="Calibri"/>
              <a:sym typeface="Calibri"/>
            </a:endParaRPr>
          </a:p>
        </p:txBody>
      </p:sp>
      <p:sp>
        <p:nvSpPr>
          <p:cNvPr id="100" name="Google Shape;100;p17"/>
          <p:cNvSpPr txBox="1"/>
          <p:nvPr>
            <p:ph idx="1" type="body"/>
          </p:nvPr>
        </p:nvSpPr>
        <p:spPr>
          <a:xfrm>
            <a:off x="457625" y="2910435"/>
            <a:ext cx="8520600" cy="42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it" sz="1200">
                <a:solidFill>
                  <a:srgbClr val="0070C0"/>
                </a:solidFill>
                <a:highlight>
                  <a:schemeClr val="lt1"/>
                </a:highlight>
                <a:latin typeface="Calibri"/>
                <a:ea typeface="Calibri"/>
                <a:cs typeface="Calibri"/>
                <a:sym typeface="Calibri"/>
              </a:rPr>
              <a:t>3. Attacker’s Capability</a:t>
            </a:r>
            <a:r>
              <a:rPr lang="it" sz="1200">
                <a:solidFill>
                  <a:srgbClr val="0070C0"/>
                </a:solidFill>
                <a:highlight>
                  <a:schemeClr val="lt1"/>
                </a:highlight>
                <a:latin typeface="Calibri"/>
                <a:ea typeface="Calibri"/>
                <a:cs typeface="Calibri"/>
                <a:sym typeface="Calibri"/>
              </a:rPr>
              <a:t>:</a:t>
            </a:r>
            <a:r>
              <a:rPr lang="it" sz="1200">
                <a:solidFill>
                  <a:srgbClr val="000000"/>
                </a:solidFill>
                <a:highlight>
                  <a:schemeClr val="lt1"/>
                </a:highlight>
                <a:latin typeface="Calibri"/>
                <a:ea typeface="Calibri"/>
                <a:cs typeface="Calibri"/>
                <a:sym typeface="Calibri"/>
              </a:rPr>
              <a:t>​​</a:t>
            </a:r>
            <a:endParaRPr sz="1200">
              <a:solidFill>
                <a:srgbClr val="000000"/>
              </a:solidFill>
              <a:highlight>
                <a:schemeClr val="lt1"/>
              </a:highlight>
              <a:latin typeface="Calibri"/>
              <a:ea typeface="Calibri"/>
              <a:cs typeface="Calibri"/>
              <a:sym typeface="Calibri"/>
            </a:endParaRPr>
          </a:p>
          <a:p>
            <a:pPr indent="0" lvl="0" marL="139700" rtl="0" algn="l">
              <a:spcBef>
                <a:spcPts val="0"/>
              </a:spcBef>
              <a:spcAft>
                <a:spcPts val="0"/>
              </a:spcAft>
              <a:buNone/>
            </a:pPr>
            <a:r>
              <a:rPr lang="it" sz="1200">
                <a:solidFill>
                  <a:srgbClr val="0070C0"/>
                </a:solidFill>
                <a:highlight>
                  <a:schemeClr val="lt1"/>
                </a:highlight>
                <a:latin typeface="Calibri"/>
                <a:ea typeface="Calibri"/>
                <a:cs typeface="Calibri"/>
                <a:sym typeface="Calibri"/>
              </a:rPr>
              <a:t> </a:t>
            </a:r>
            <a:r>
              <a:rPr lang="it" sz="1200">
                <a:solidFill>
                  <a:srgbClr val="000000"/>
                </a:solidFill>
                <a:highlight>
                  <a:schemeClr val="lt1"/>
                </a:highlight>
                <a:latin typeface="Calibri"/>
                <a:ea typeface="Calibri"/>
                <a:cs typeface="Calibri"/>
                <a:sym typeface="Calibri"/>
              </a:rPr>
              <a:t>​</a:t>
            </a:r>
            <a:endParaRPr sz="1200">
              <a:solidFill>
                <a:srgbClr val="00000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0000"/>
              </a:solidFill>
              <a:highlight>
                <a:schemeClr val="lt1"/>
              </a:highlight>
              <a:latin typeface="Calibri"/>
              <a:ea typeface="Calibri"/>
              <a:cs typeface="Calibri"/>
              <a:sym typeface="Calibri"/>
            </a:endParaRPr>
          </a:p>
        </p:txBody>
      </p:sp>
      <p:sp>
        <p:nvSpPr>
          <p:cNvPr id="101" name="Google Shape;101;p17"/>
          <p:cNvSpPr txBox="1"/>
          <p:nvPr/>
        </p:nvSpPr>
        <p:spPr>
          <a:xfrm>
            <a:off x="6245825" y="1260925"/>
            <a:ext cx="27324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300">
                <a:highlight>
                  <a:schemeClr val="lt1"/>
                </a:highlight>
                <a:latin typeface="Calibri"/>
                <a:ea typeface="Calibri"/>
                <a:cs typeface="Calibri"/>
                <a:sym typeface="Calibri"/>
              </a:rPr>
              <a:t>White-Box: </a:t>
            </a:r>
            <a:r>
              <a:rPr lang="it" sz="1300">
                <a:solidFill>
                  <a:srgbClr val="111111"/>
                </a:solidFill>
                <a:highlight>
                  <a:schemeClr val="lt1"/>
                </a:highlight>
                <a:latin typeface="Calibri"/>
                <a:ea typeface="Calibri"/>
                <a:cs typeface="Calibri"/>
                <a:sym typeface="Calibri"/>
              </a:rPr>
              <a:t>Θ</a:t>
            </a:r>
            <a:r>
              <a:rPr b="1" lang="it" sz="1300">
                <a:highlight>
                  <a:schemeClr val="lt1"/>
                </a:highlight>
                <a:latin typeface="Calibri"/>
                <a:ea typeface="Calibri"/>
                <a:cs typeface="Calibri"/>
                <a:sym typeface="Calibri"/>
              </a:rPr>
              <a:t>PK = (D, X, f, w)</a:t>
            </a:r>
            <a:r>
              <a:rPr lang="it" sz="1300">
                <a:solidFill>
                  <a:srgbClr val="808080"/>
                </a:solidFill>
                <a:highlight>
                  <a:schemeClr val="lt1"/>
                </a:highlight>
                <a:latin typeface="Calibri"/>
                <a:ea typeface="Calibri"/>
                <a:cs typeface="Calibri"/>
                <a:sym typeface="Calibri"/>
              </a:rPr>
              <a:t>​</a:t>
            </a:r>
            <a:endParaRPr sz="1300">
              <a:solidFill>
                <a:schemeClr val="dk2"/>
              </a:solidFill>
              <a:highlight>
                <a:schemeClr val="lt1"/>
              </a:highlight>
              <a:latin typeface="Proxima Nova"/>
              <a:ea typeface="Proxima Nova"/>
              <a:cs typeface="Proxima Nova"/>
              <a:sym typeface="Proxima Nova"/>
            </a:endParaRPr>
          </a:p>
        </p:txBody>
      </p:sp>
      <p:sp>
        <p:nvSpPr>
          <p:cNvPr id="102" name="Google Shape;102;p17"/>
          <p:cNvSpPr txBox="1"/>
          <p:nvPr/>
        </p:nvSpPr>
        <p:spPr>
          <a:xfrm>
            <a:off x="6584550" y="1674900"/>
            <a:ext cx="21042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highlight>
                  <a:schemeClr val="lt1"/>
                </a:highlight>
                <a:latin typeface="Calibri"/>
                <a:ea typeface="Calibri"/>
                <a:cs typeface="Calibri"/>
                <a:sym typeface="Calibri"/>
              </a:rPr>
              <a:t>Grey-Box: </a:t>
            </a:r>
            <a:r>
              <a:rPr lang="it" sz="1300">
                <a:solidFill>
                  <a:srgbClr val="111111"/>
                </a:solidFill>
                <a:highlight>
                  <a:schemeClr val="lt1"/>
                </a:highlight>
                <a:latin typeface="Calibri"/>
                <a:ea typeface="Calibri"/>
                <a:cs typeface="Calibri"/>
                <a:sym typeface="Calibri"/>
              </a:rPr>
              <a:t>Θ</a:t>
            </a:r>
            <a:r>
              <a:rPr b="1" lang="it" sz="1300">
                <a:solidFill>
                  <a:srgbClr val="111111"/>
                </a:solidFill>
                <a:highlight>
                  <a:schemeClr val="lt1"/>
                </a:highlight>
                <a:latin typeface="Calibri"/>
                <a:ea typeface="Calibri"/>
                <a:cs typeface="Calibri"/>
                <a:sym typeface="Calibri"/>
              </a:rPr>
              <a:t>L</a:t>
            </a:r>
            <a:r>
              <a:rPr b="1" lang="it" sz="1300">
                <a:highlight>
                  <a:schemeClr val="lt1"/>
                </a:highlight>
                <a:latin typeface="Calibri"/>
                <a:ea typeface="Calibri"/>
                <a:cs typeface="Calibri"/>
                <a:sym typeface="Calibri"/>
              </a:rPr>
              <a:t>K = (D’, X, f, w’)</a:t>
            </a:r>
            <a:r>
              <a:rPr lang="it" sz="1300">
                <a:solidFill>
                  <a:srgbClr val="808080"/>
                </a:solidFill>
                <a:highlight>
                  <a:schemeClr val="lt1"/>
                </a:highlight>
                <a:latin typeface="Calibri"/>
                <a:ea typeface="Calibri"/>
                <a:cs typeface="Calibri"/>
                <a:sym typeface="Calibri"/>
              </a:rPr>
              <a:t>​</a:t>
            </a:r>
            <a:endParaRPr b="1" sz="1300">
              <a:highlight>
                <a:schemeClr val="lt1"/>
              </a:highlight>
              <a:latin typeface="Calibri"/>
              <a:ea typeface="Calibri"/>
              <a:cs typeface="Calibri"/>
              <a:sym typeface="Calibri"/>
            </a:endParaRPr>
          </a:p>
        </p:txBody>
      </p:sp>
      <p:sp>
        <p:nvSpPr>
          <p:cNvPr id="103" name="Google Shape;103;p17"/>
          <p:cNvSpPr txBox="1"/>
          <p:nvPr/>
        </p:nvSpPr>
        <p:spPr>
          <a:xfrm>
            <a:off x="6584550" y="2085675"/>
            <a:ext cx="22476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highlight>
                  <a:schemeClr val="lt1"/>
                </a:highlight>
                <a:latin typeface="Calibri"/>
                <a:ea typeface="Calibri"/>
                <a:cs typeface="Calibri"/>
                <a:sym typeface="Calibri"/>
              </a:rPr>
              <a:t>Black-Box: </a:t>
            </a:r>
            <a:r>
              <a:rPr lang="it" sz="1300">
                <a:solidFill>
                  <a:srgbClr val="111111"/>
                </a:solidFill>
                <a:highlight>
                  <a:schemeClr val="lt1"/>
                </a:highlight>
                <a:latin typeface="Calibri"/>
                <a:ea typeface="Calibri"/>
                <a:cs typeface="Calibri"/>
                <a:sym typeface="Calibri"/>
              </a:rPr>
              <a:t>Θ</a:t>
            </a:r>
            <a:r>
              <a:rPr b="1" lang="it" sz="1300">
                <a:solidFill>
                  <a:srgbClr val="111111"/>
                </a:solidFill>
                <a:highlight>
                  <a:schemeClr val="lt1"/>
                </a:highlight>
                <a:latin typeface="Calibri"/>
                <a:ea typeface="Calibri"/>
                <a:cs typeface="Calibri"/>
                <a:sym typeface="Calibri"/>
              </a:rPr>
              <a:t>Z</a:t>
            </a:r>
            <a:r>
              <a:rPr b="1" lang="it" sz="1300">
                <a:highlight>
                  <a:schemeClr val="lt1"/>
                </a:highlight>
                <a:latin typeface="Calibri"/>
                <a:ea typeface="Calibri"/>
                <a:cs typeface="Calibri"/>
                <a:sym typeface="Calibri"/>
              </a:rPr>
              <a:t>K = (D’, X’, F’, w’)</a:t>
            </a:r>
            <a:r>
              <a:rPr lang="it" sz="1300">
                <a:solidFill>
                  <a:srgbClr val="808080"/>
                </a:solidFill>
                <a:highlight>
                  <a:schemeClr val="lt1"/>
                </a:highlight>
                <a:latin typeface="Calibri"/>
                <a:ea typeface="Calibri"/>
                <a:cs typeface="Calibri"/>
                <a:sym typeface="Calibri"/>
              </a:rPr>
              <a:t>​</a:t>
            </a:r>
            <a:endParaRPr b="1" sz="1300">
              <a:highlight>
                <a:schemeClr val="lt1"/>
              </a:highlight>
              <a:latin typeface="Calibri"/>
              <a:ea typeface="Calibri"/>
              <a:cs typeface="Calibri"/>
              <a:sym typeface="Calibri"/>
            </a:endParaRPr>
          </a:p>
        </p:txBody>
      </p:sp>
      <p:sp>
        <p:nvSpPr>
          <p:cNvPr id="104" name="Google Shape;104;p17"/>
          <p:cNvSpPr txBox="1"/>
          <p:nvPr/>
        </p:nvSpPr>
        <p:spPr>
          <a:xfrm>
            <a:off x="1069625" y="4737700"/>
            <a:ext cx="717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200">
                <a:highlight>
                  <a:schemeClr val="lt1"/>
                </a:highlight>
                <a:latin typeface="Calibri"/>
                <a:ea typeface="Calibri"/>
                <a:cs typeface="Calibri"/>
                <a:sym typeface="Calibri"/>
              </a:rPr>
              <a:t>[3] B. Biggio and F. Roli, “Wild patterns: Ten years after the rise of adversarial machine learning”</a:t>
            </a:r>
            <a:r>
              <a:rPr lang="it" sz="1200">
                <a:solidFill>
                  <a:srgbClr val="808080"/>
                </a:solidFill>
                <a:highlight>
                  <a:schemeClr val="lt1"/>
                </a:highlight>
                <a:latin typeface="Calibri"/>
                <a:ea typeface="Calibri"/>
                <a:cs typeface="Calibri"/>
                <a:sym typeface="Calibri"/>
              </a:rPr>
              <a:t>​</a:t>
            </a:r>
            <a:endParaRPr sz="1200">
              <a:highlight>
                <a:schemeClr val="lt1"/>
              </a:highlight>
            </a:endParaRPr>
          </a:p>
        </p:txBody>
      </p:sp>
      <p:cxnSp>
        <p:nvCxnSpPr>
          <p:cNvPr id="105" name="Google Shape;105;p17"/>
          <p:cNvCxnSpPr/>
          <p:nvPr/>
        </p:nvCxnSpPr>
        <p:spPr>
          <a:xfrm>
            <a:off x="5645100" y="3788088"/>
            <a:ext cx="825600" cy="6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p:nvPr/>
        </p:nvCxnSpPr>
        <p:spPr>
          <a:xfrm>
            <a:off x="5645100" y="4236438"/>
            <a:ext cx="825600" cy="6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7"/>
          <p:cNvSpPr txBox="1"/>
          <p:nvPr>
            <p:ph idx="1" type="body"/>
          </p:nvPr>
        </p:nvSpPr>
        <p:spPr>
          <a:xfrm>
            <a:off x="6470700" y="3573450"/>
            <a:ext cx="18951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rgbClr val="111111"/>
                </a:solidFill>
                <a:highlight>
                  <a:schemeClr val="lt1"/>
                </a:highlight>
                <a:latin typeface="Calibri"/>
                <a:ea typeface="Calibri"/>
                <a:cs typeface="Calibri"/>
                <a:sym typeface="Calibri"/>
              </a:rPr>
              <a:t>Poisoning Attacks</a:t>
            </a:r>
            <a:endParaRPr b="1" sz="1300">
              <a:solidFill>
                <a:srgbClr val="111111"/>
              </a:solidFill>
              <a:highlight>
                <a:schemeClr val="lt1"/>
              </a:highlight>
              <a:latin typeface="Calibri"/>
              <a:ea typeface="Calibri"/>
              <a:cs typeface="Calibri"/>
              <a:sym typeface="Calibri"/>
            </a:endParaRPr>
          </a:p>
        </p:txBody>
      </p:sp>
      <p:sp>
        <p:nvSpPr>
          <p:cNvPr id="108" name="Google Shape;108;p17"/>
          <p:cNvSpPr txBox="1"/>
          <p:nvPr>
            <p:ph idx="1" type="body"/>
          </p:nvPr>
        </p:nvSpPr>
        <p:spPr>
          <a:xfrm>
            <a:off x="6470700" y="4052100"/>
            <a:ext cx="18951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rgbClr val="111111"/>
                </a:solidFill>
                <a:highlight>
                  <a:schemeClr val="lt1"/>
                </a:highlight>
                <a:latin typeface="Calibri"/>
                <a:ea typeface="Calibri"/>
                <a:cs typeface="Calibri"/>
                <a:sym typeface="Calibri"/>
              </a:rPr>
              <a:t>Evasion </a:t>
            </a:r>
            <a:r>
              <a:rPr b="1" lang="it" sz="1300">
                <a:solidFill>
                  <a:srgbClr val="111111"/>
                </a:solidFill>
                <a:highlight>
                  <a:schemeClr val="lt1"/>
                </a:highlight>
                <a:latin typeface="Calibri"/>
                <a:ea typeface="Calibri"/>
                <a:cs typeface="Calibri"/>
                <a:sym typeface="Calibri"/>
              </a:rPr>
              <a:t>Attacks</a:t>
            </a:r>
            <a:endParaRPr b="1" sz="1300">
              <a:solidFill>
                <a:srgbClr val="111111"/>
              </a:solidFill>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811350" y="1937500"/>
            <a:ext cx="2856600" cy="2230500"/>
          </a:xfrm>
          <a:prstGeom prst="homePlate">
            <a:avLst>
              <a:gd fmla="val 50000" name="adj"/>
            </a:avLst>
          </a:prstGeom>
          <a:solidFill>
            <a:srgbClr val="1111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4" name="Google Shape;114;p18"/>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Modellare l’attaccante</a:t>
            </a:r>
            <a:endParaRPr/>
          </a:p>
        </p:txBody>
      </p:sp>
      <p:cxnSp>
        <p:nvCxnSpPr>
          <p:cNvPr id="115" name="Google Shape;115;p18"/>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116" name="Google Shape;116;p18"/>
          <p:cNvSpPr txBox="1"/>
          <p:nvPr/>
        </p:nvSpPr>
        <p:spPr>
          <a:xfrm>
            <a:off x="1069625" y="2344750"/>
            <a:ext cx="162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000">
                <a:solidFill>
                  <a:schemeClr val="lt1"/>
                </a:solidFill>
                <a:highlight>
                  <a:srgbClr val="111111"/>
                </a:highlight>
              </a:rPr>
              <a:t>Tassonomia in base al Threat Modeling​</a:t>
            </a:r>
            <a:endParaRPr b="1" sz="2000">
              <a:solidFill>
                <a:schemeClr val="lt1"/>
              </a:solidFill>
              <a:highlight>
                <a:srgbClr val="111111"/>
              </a:highlight>
            </a:endParaRPr>
          </a:p>
        </p:txBody>
      </p:sp>
      <p:pic>
        <p:nvPicPr>
          <p:cNvPr descr="Immagine che contiene testo, schermata, Carattere, numero&#10;&#10;Descrizione generata automaticamente" id="117" name="Google Shape;117;p18"/>
          <p:cNvPicPr preferRelativeResize="0"/>
          <p:nvPr/>
        </p:nvPicPr>
        <p:blipFill>
          <a:blip r:embed="rId3">
            <a:alphaModFix/>
          </a:blip>
          <a:stretch>
            <a:fillRect/>
          </a:stretch>
        </p:blipFill>
        <p:spPr>
          <a:xfrm>
            <a:off x="3829371" y="1352200"/>
            <a:ext cx="4448875" cy="340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311700" y="1085150"/>
            <a:ext cx="8365200" cy="20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Gli attacchi nella fase di training sono definiti </a:t>
            </a:r>
            <a:r>
              <a:rPr b="1" lang="it" sz="1200">
                <a:solidFill>
                  <a:srgbClr val="000000"/>
                </a:solidFill>
                <a:highlight>
                  <a:schemeClr val="lt1"/>
                </a:highlight>
                <a:latin typeface="Calibri"/>
                <a:ea typeface="Calibri"/>
                <a:cs typeface="Calibri"/>
                <a:sym typeface="Calibri"/>
              </a:rPr>
              <a:t>Causative Attacks (in base all’influenza dell’attaccante) </a:t>
            </a:r>
            <a:r>
              <a:rPr lang="it" sz="1200">
                <a:solidFill>
                  <a:srgbClr val="000000"/>
                </a:solidFill>
                <a:highlight>
                  <a:schemeClr val="lt1"/>
                </a:highlight>
                <a:latin typeface="Calibri"/>
                <a:ea typeface="Calibri"/>
                <a:cs typeface="Calibri"/>
                <a:sym typeface="Calibri"/>
              </a:rPr>
              <a:t>e questo scenario è meglio noto come </a:t>
            </a:r>
            <a:r>
              <a:rPr b="1" lang="it" sz="1200">
                <a:solidFill>
                  <a:srgbClr val="000000"/>
                </a:solidFill>
                <a:highlight>
                  <a:schemeClr val="lt1"/>
                </a:highlight>
                <a:latin typeface="Calibri"/>
                <a:ea typeface="Calibri"/>
                <a:cs typeface="Calibri"/>
                <a:sym typeface="Calibri"/>
              </a:rPr>
              <a:t>Poisoning Attacks [3].</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b="1" lang="it" sz="1200">
                <a:solidFill>
                  <a:srgbClr val="0070C0"/>
                </a:solidFill>
                <a:highlight>
                  <a:schemeClr val="lt1"/>
                </a:highlight>
                <a:latin typeface="Calibri"/>
                <a:ea typeface="Calibri"/>
                <a:cs typeface="Calibri"/>
                <a:sym typeface="Calibri"/>
              </a:rPr>
              <a:t>Poisoning Attacks</a:t>
            </a:r>
            <a:r>
              <a:rPr b="1" lang="it" sz="1200">
                <a:solidFill>
                  <a:srgbClr val="000000"/>
                </a:solidFill>
                <a:highlight>
                  <a:schemeClr val="lt1"/>
                </a:highlight>
                <a:latin typeface="Calibri"/>
                <a:ea typeface="Calibri"/>
                <a:cs typeface="Calibri"/>
                <a:sym typeface="Calibri"/>
              </a:rPr>
              <a:t>: </a:t>
            </a:r>
            <a:r>
              <a:rPr lang="it" sz="1200">
                <a:solidFill>
                  <a:srgbClr val="000000"/>
                </a:solidFill>
                <a:highlight>
                  <a:schemeClr val="lt1"/>
                </a:highlight>
                <a:latin typeface="Calibri"/>
                <a:ea typeface="Calibri"/>
                <a:cs typeface="Calibri"/>
                <a:sym typeface="Calibri"/>
              </a:rPr>
              <a:t>Prevedono</a:t>
            </a:r>
            <a:r>
              <a:rPr b="1" lang="it" sz="1200">
                <a:solidFill>
                  <a:srgbClr val="000000"/>
                </a:solidFill>
                <a:highlight>
                  <a:schemeClr val="lt1"/>
                </a:highlight>
                <a:latin typeface="Calibri"/>
                <a:ea typeface="Calibri"/>
                <a:cs typeface="Calibri"/>
                <a:sym typeface="Calibri"/>
              </a:rPr>
              <a:t> </a:t>
            </a:r>
            <a:r>
              <a:rPr lang="it" sz="1200">
                <a:solidFill>
                  <a:srgbClr val="000000"/>
                </a:solidFill>
                <a:highlight>
                  <a:schemeClr val="lt1"/>
                </a:highlight>
                <a:latin typeface="Calibri"/>
                <a:ea typeface="Calibri"/>
                <a:cs typeface="Calibri"/>
                <a:sym typeface="Calibri"/>
              </a:rPr>
              <a:t>di iniettare una frazione di dati avvelenati nel training set così da spostare il confine decisionale del modello.</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546100" rtl="0" algn="l">
              <a:spcBef>
                <a:spcPts val="0"/>
              </a:spcBef>
              <a:spcAft>
                <a:spcPts val="0"/>
              </a:spcAft>
              <a:buClr>
                <a:srgbClr val="000000"/>
              </a:buClr>
              <a:buSzPts val="1200"/>
              <a:buFont typeface="Arial"/>
              <a:buChar char="●"/>
            </a:pPr>
            <a:r>
              <a:rPr b="1" lang="it" sz="1200">
                <a:solidFill>
                  <a:srgbClr val="000000"/>
                </a:solidFill>
                <a:highlight>
                  <a:schemeClr val="lt1"/>
                </a:highlight>
                <a:latin typeface="Calibri"/>
                <a:ea typeface="Calibri"/>
                <a:cs typeface="Calibri"/>
                <a:sym typeface="Calibri"/>
              </a:rPr>
              <a:t>Scenario untargeted: </a:t>
            </a:r>
            <a:r>
              <a:rPr lang="it" sz="1200">
                <a:solidFill>
                  <a:srgbClr val="000000"/>
                </a:solidFill>
                <a:highlight>
                  <a:schemeClr val="lt1"/>
                </a:highlight>
                <a:latin typeface="Calibri"/>
                <a:ea typeface="Calibri"/>
                <a:cs typeface="Calibri"/>
                <a:sym typeface="Calibri"/>
              </a:rPr>
              <a:t> L’attaccante mira alla </a:t>
            </a:r>
            <a:r>
              <a:rPr b="1" lang="it" sz="1200">
                <a:solidFill>
                  <a:srgbClr val="000000"/>
                </a:solidFill>
                <a:highlight>
                  <a:schemeClr val="lt1"/>
                </a:highlight>
                <a:latin typeface="Calibri"/>
                <a:ea typeface="Calibri"/>
                <a:cs typeface="Calibri"/>
                <a:sym typeface="Calibri"/>
              </a:rPr>
              <a:t>disponibilità</a:t>
            </a:r>
            <a:r>
              <a:rPr lang="it" sz="1200">
                <a:solidFill>
                  <a:srgbClr val="000000"/>
                </a:solidFill>
                <a:highlight>
                  <a:schemeClr val="lt1"/>
                </a:highlight>
                <a:latin typeface="Calibri"/>
                <a:ea typeface="Calibri"/>
                <a:cs typeface="Calibri"/>
                <a:sym typeface="Calibri"/>
              </a:rPr>
              <a:t> e inietta così tanti dati errati da rendere inutile il modello</a:t>
            </a:r>
            <a:r>
              <a:rPr b="1" lang="it" sz="1200">
                <a:solidFill>
                  <a:srgbClr val="000000"/>
                </a:solidFill>
                <a:highlight>
                  <a:schemeClr val="lt1"/>
                </a:highlight>
                <a:latin typeface="Calibri"/>
                <a:ea typeface="Calibri"/>
                <a:cs typeface="Calibri"/>
                <a:sym typeface="Calibri"/>
              </a:rPr>
              <a:t>.</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304800" lvl="0" marL="546100" rtl="0" algn="l">
              <a:spcBef>
                <a:spcPts val="0"/>
              </a:spcBef>
              <a:spcAft>
                <a:spcPts val="0"/>
              </a:spcAft>
              <a:buClr>
                <a:srgbClr val="000000"/>
              </a:buClr>
              <a:buSzPts val="1200"/>
              <a:buFont typeface="Arial"/>
              <a:buChar char="●"/>
            </a:pPr>
            <a:r>
              <a:rPr b="1" lang="it" sz="1200">
                <a:solidFill>
                  <a:srgbClr val="000000"/>
                </a:solidFill>
                <a:highlight>
                  <a:schemeClr val="lt1"/>
                </a:highlight>
                <a:latin typeface="Calibri"/>
                <a:ea typeface="Calibri"/>
                <a:cs typeface="Calibri"/>
                <a:sym typeface="Calibri"/>
              </a:rPr>
              <a:t>Scenario targeted: </a:t>
            </a:r>
            <a:r>
              <a:rPr lang="it" sz="1200">
                <a:solidFill>
                  <a:srgbClr val="000000"/>
                </a:solidFill>
                <a:highlight>
                  <a:schemeClr val="lt1"/>
                </a:highlight>
                <a:latin typeface="Calibri"/>
                <a:ea typeface="Calibri"/>
                <a:cs typeface="Calibri"/>
                <a:sym typeface="Calibri"/>
              </a:rPr>
              <a:t>L’attaccante mira all’</a:t>
            </a:r>
            <a:r>
              <a:rPr b="1" lang="it" sz="1200">
                <a:solidFill>
                  <a:srgbClr val="000000"/>
                </a:solidFill>
                <a:highlight>
                  <a:schemeClr val="lt1"/>
                </a:highlight>
                <a:latin typeface="Calibri"/>
                <a:ea typeface="Calibri"/>
                <a:cs typeface="Calibri"/>
                <a:sym typeface="Calibri"/>
              </a:rPr>
              <a:t>integrità</a:t>
            </a:r>
            <a:r>
              <a:rPr lang="it" sz="1200">
                <a:solidFill>
                  <a:srgbClr val="000000"/>
                </a:solidFill>
                <a:highlight>
                  <a:schemeClr val="lt1"/>
                </a:highlight>
                <a:latin typeface="Calibri"/>
                <a:ea typeface="Calibri"/>
                <a:cs typeface="Calibri"/>
                <a:sym typeface="Calibri"/>
              </a:rPr>
              <a:t> facilitando future intrusioni.</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70C0"/>
              </a:solidFill>
              <a:highlight>
                <a:schemeClr val="lt1"/>
              </a:highlight>
              <a:latin typeface="Calibri"/>
              <a:ea typeface="Calibri"/>
              <a:cs typeface="Calibri"/>
              <a:sym typeface="Calibri"/>
            </a:endParaRPr>
          </a:p>
        </p:txBody>
      </p:sp>
      <p:sp>
        <p:nvSpPr>
          <p:cNvPr id="123" name="Google Shape;123;p19"/>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Attacchi durante la fase di training</a:t>
            </a:r>
            <a:endParaRPr/>
          </a:p>
        </p:txBody>
      </p:sp>
      <p:cxnSp>
        <p:nvCxnSpPr>
          <p:cNvPr id="124" name="Google Shape;124;p19"/>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125" name="Google Shape;125;p19"/>
          <p:cNvSpPr txBox="1"/>
          <p:nvPr/>
        </p:nvSpPr>
        <p:spPr>
          <a:xfrm>
            <a:off x="3470700" y="34223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126" name="Google Shape;126;p19"/>
          <p:cNvSpPr txBox="1"/>
          <p:nvPr/>
        </p:nvSpPr>
        <p:spPr>
          <a:xfrm>
            <a:off x="383425" y="2988475"/>
            <a:ext cx="59064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t" sz="1200">
                <a:solidFill>
                  <a:srgbClr val="0070C0"/>
                </a:solidFill>
                <a:highlight>
                  <a:schemeClr val="lt1"/>
                </a:highlight>
                <a:latin typeface="Calibri"/>
                <a:ea typeface="Calibri"/>
                <a:cs typeface="Calibri"/>
                <a:sym typeface="Calibri"/>
              </a:rPr>
              <a:t>Backdoor Attacks</a:t>
            </a:r>
            <a:r>
              <a:rPr lang="it" sz="1200">
                <a:highlight>
                  <a:schemeClr val="lt1"/>
                </a:highlight>
                <a:latin typeface="Calibri"/>
                <a:ea typeface="Calibri"/>
                <a:cs typeface="Calibri"/>
                <a:sym typeface="Calibri"/>
              </a:rPr>
              <a:t>​</a:t>
            </a:r>
            <a:endParaRPr sz="1200">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it" sz="1200">
                <a:highlight>
                  <a:schemeClr val="lt1"/>
                </a:highlight>
                <a:latin typeface="Calibri"/>
                <a:ea typeface="Calibri"/>
                <a:cs typeface="Calibri"/>
                <a:sym typeface="Calibri"/>
              </a:rPr>
              <a:t>L’attaccante durante il training introduce un «</a:t>
            </a:r>
            <a:r>
              <a:rPr b="1" lang="it" sz="1200">
                <a:highlight>
                  <a:schemeClr val="lt1"/>
                </a:highlight>
                <a:latin typeface="Calibri"/>
                <a:ea typeface="Calibri"/>
                <a:cs typeface="Calibri"/>
                <a:sym typeface="Calibri"/>
              </a:rPr>
              <a:t>trigger</a:t>
            </a:r>
            <a:r>
              <a:rPr lang="it" sz="1200">
                <a:highlight>
                  <a:schemeClr val="lt1"/>
                </a:highlight>
                <a:latin typeface="Calibri"/>
                <a:ea typeface="Calibri"/>
                <a:cs typeface="Calibri"/>
                <a:sym typeface="Calibri"/>
              </a:rPr>
              <a:t>», un’azione che viene attivata al verificarsi di una determinata condizione che porterà un determinato effetto.  </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it" sz="1200">
                <a:highlight>
                  <a:schemeClr val="lt1"/>
                </a:highlight>
                <a:latin typeface="Calibri"/>
                <a:ea typeface="Calibri"/>
                <a:cs typeface="Calibri"/>
                <a:sym typeface="Calibri"/>
              </a:rPr>
              <a:t>Il classificatore viene addestrato normalmente, in seguito si potranno facilitare future manipolazioni grazie al trigger</a:t>
            </a: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0" rtl="0" algn="ctr">
              <a:spcBef>
                <a:spcPts val="0"/>
              </a:spcBef>
              <a:spcAft>
                <a:spcPts val="0"/>
              </a:spcAft>
              <a:buNone/>
            </a:pPr>
            <a:r>
              <a:t/>
            </a:r>
            <a:endParaRPr b="1" sz="1200">
              <a:highlight>
                <a:schemeClr val="lt1"/>
              </a:highlight>
              <a:latin typeface="Calibri"/>
              <a:ea typeface="Calibri"/>
              <a:cs typeface="Calibri"/>
              <a:sym typeface="Calibri"/>
            </a:endParaRPr>
          </a:p>
        </p:txBody>
      </p:sp>
      <p:sp>
        <p:nvSpPr>
          <p:cNvPr id="127" name="Google Shape;127;p19"/>
          <p:cNvSpPr txBox="1"/>
          <p:nvPr/>
        </p:nvSpPr>
        <p:spPr>
          <a:xfrm>
            <a:off x="983550" y="4568125"/>
            <a:ext cx="7176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200">
                <a:highlight>
                  <a:schemeClr val="lt1"/>
                </a:highlight>
                <a:latin typeface="Calibri"/>
                <a:ea typeface="Calibri"/>
                <a:cs typeface="Calibri"/>
                <a:sym typeface="Calibri"/>
              </a:rPr>
              <a:t>[3] B. Biggio and F. Roli, “Wild patterns: Ten years after the rise of adversarial machine learning”</a:t>
            </a:r>
            <a:r>
              <a:rPr lang="it" sz="1200">
                <a:solidFill>
                  <a:srgbClr val="808080"/>
                </a:solidFill>
                <a:highlight>
                  <a:schemeClr val="lt1"/>
                </a:highlight>
                <a:latin typeface="Calibri"/>
                <a:ea typeface="Calibri"/>
                <a:cs typeface="Calibri"/>
                <a:sym typeface="Calibri"/>
              </a:rPr>
              <a:t>​</a:t>
            </a:r>
            <a:endParaRPr sz="1200">
              <a:highlight>
                <a:schemeClr val="lt1"/>
              </a:highlight>
            </a:endParaRPr>
          </a:p>
        </p:txBody>
      </p:sp>
      <p:pic>
        <p:nvPicPr>
          <p:cNvPr id="128" name="Google Shape;128;p19"/>
          <p:cNvPicPr preferRelativeResize="0"/>
          <p:nvPr/>
        </p:nvPicPr>
        <p:blipFill>
          <a:blip r:embed="rId3">
            <a:alphaModFix/>
          </a:blip>
          <a:stretch>
            <a:fillRect/>
          </a:stretch>
        </p:blipFill>
        <p:spPr>
          <a:xfrm>
            <a:off x="6421749" y="2347025"/>
            <a:ext cx="2028325" cy="2073051"/>
          </a:xfrm>
          <a:prstGeom prst="rect">
            <a:avLst/>
          </a:prstGeom>
          <a:noFill/>
          <a:ln>
            <a:noFill/>
          </a:ln>
        </p:spPr>
      </p:pic>
      <p:sp>
        <p:nvSpPr>
          <p:cNvPr id="129" name="Google Shape;129;p19"/>
          <p:cNvSpPr txBox="1"/>
          <p:nvPr/>
        </p:nvSpPr>
        <p:spPr>
          <a:xfrm>
            <a:off x="6631251" y="4314825"/>
            <a:ext cx="1724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t>Esempio di Backdoor Attack </a:t>
            </a:r>
            <a:r>
              <a:rPr lang="it" sz="800"/>
              <a:t>[3].</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1925250" y="1377350"/>
            <a:ext cx="529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I Poisoning Attacks si differenziano anche per il </a:t>
            </a:r>
            <a:r>
              <a:rPr b="1" lang="it" sz="1200">
                <a:solidFill>
                  <a:srgbClr val="000000"/>
                </a:solidFill>
                <a:highlight>
                  <a:schemeClr val="lt1"/>
                </a:highlight>
                <a:latin typeface="Calibri"/>
                <a:ea typeface="Calibri"/>
                <a:cs typeface="Calibri"/>
                <a:sym typeface="Calibri"/>
              </a:rPr>
              <a:t>livello di accesso ai dati</a:t>
            </a:r>
            <a:endParaRPr b="1"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 </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70C0"/>
              </a:solidFill>
              <a:highlight>
                <a:schemeClr val="lt1"/>
              </a:highlight>
              <a:latin typeface="Calibri"/>
              <a:ea typeface="Calibri"/>
              <a:cs typeface="Calibri"/>
              <a:sym typeface="Calibri"/>
            </a:endParaRPr>
          </a:p>
        </p:txBody>
      </p:sp>
      <p:sp>
        <p:nvSpPr>
          <p:cNvPr id="135" name="Google Shape;135;p20"/>
          <p:cNvSpPr txBox="1"/>
          <p:nvPr>
            <p:ph type="title"/>
          </p:nvPr>
        </p:nvSpPr>
        <p:spPr>
          <a:xfrm>
            <a:off x="311700" y="340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sz="2400">
                <a:latin typeface="Spectral"/>
                <a:ea typeface="Spectral"/>
                <a:cs typeface="Spectral"/>
                <a:sym typeface="Spectral"/>
              </a:rPr>
              <a:t>Attacchi durante la fase di training</a:t>
            </a:r>
            <a:endParaRPr/>
          </a:p>
        </p:txBody>
      </p:sp>
      <p:cxnSp>
        <p:nvCxnSpPr>
          <p:cNvPr id="136" name="Google Shape;136;p20"/>
          <p:cNvCxnSpPr/>
          <p:nvPr/>
        </p:nvCxnSpPr>
        <p:spPr>
          <a:xfrm flipH="1" rot="10800000">
            <a:off x="244050" y="858475"/>
            <a:ext cx="8655900" cy="10800"/>
          </a:xfrm>
          <a:prstGeom prst="straightConnector1">
            <a:avLst/>
          </a:prstGeom>
          <a:noFill/>
          <a:ln cap="flat" cmpd="sng" w="19050">
            <a:solidFill>
              <a:srgbClr val="4A86E8"/>
            </a:solidFill>
            <a:prstDash val="solid"/>
            <a:round/>
            <a:headEnd len="med" w="med" type="none"/>
            <a:tailEnd len="med" w="med" type="none"/>
          </a:ln>
        </p:spPr>
      </p:cxnSp>
      <p:sp>
        <p:nvSpPr>
          <p:cNvPr id="137" name="Google Shape;137;p20"/>
          <p:cNvSpPr txBox="1"/>
          <p:nvPr/>
        </p:nvSpPr>
        <p:spPr>
          <a:xfrm>
            <a:off x="3470700" y="334162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it"/>
              <a:t> </a:t>
            </a:r>
            <a:endParaRPr/>
          </a:p>
        </p:txBody>
      </p:sp>
      <p:sp>
        <p:nvSpPr>
          <p:cNvPr id="138" name="Google Shape;138;p20"/>
          <p:cNvSpPr txBox="1"/>
          <p:nvPr>
            <p:ph idx="1" type="body"/>
          </p:nvPr>
        </p:nvSpPr>
        <p:spPr>
          <a:xfrm>
            <a:off x="555750" y="2333825"/>
            <a:ext cx="2103000" cy="15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1200">
                <a:solidFill>
                  <a:srgbClr val="000000"/>
                </a:solidFill>
                <a:highlight>
                  <a:schemeClr val="lt1"/>
                </a:highlight>
                <a:latin typeface="Calibri"/>
                <a:ea typeface="Calibri"/>
                <a:cs typeface="Calibri"/>
                <a:sym typeface="Calibri"/>
              </a:rPr>
              <a:t>Data Manipulation</a:t>
            </a:r>
            <a:endParaRPr b="1"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L’attaccante non ha accesso all’algoritmo di apprendimento ma può accedere, modificare o aggiungere dati al training set</a:t>
            </a:r>
            <a:endParaRPr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 </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70C0"/>
              </a:solidFill>
              <a:highlight>
                <a:schemeClr val="lt1"/>
              </a:highlight>
              <a:latin typeface="Calibri"/>
              <a:ea typeface="Calibri"/>
              <a:cs typeface="Calibri"/>
              <a:sym typeface="Calibri"/>
            </a:endParaRPr>
          </a:p>
        </p:txBody>
      </p:sp>
      <p:sp>
        <p:nvSpPr>
          <p:cNvPr id="139" name="Google Shape;139;p20"/>
          <p:cNvSpPr txBox="1"/>
          <p:nvPr>
            <p:ph idx="1" type="body"/>
          </p:nvPr>
        </p:nvSpPr>
        <p:spPr>
          <a:xfrm>
            <a:off x="3357375" y="2333825"/>
            <a:ext cx="2103000" cy="15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1200">
                <a:solidFill>
                  <a:srgbClr val="000000"/>
                </a:solidFill>
                <a:highlight>
                  <a:schemeClr val="lt1"/>
                </a:highlight>
                <a:latin typeface="Calibri"/>
                <a:ea typeface="Calibri"/>
                <a:cs typeface="Calibri"/>
                <a:sym typeface="Calibri"/>
              </a:rPr>
              <a:t>Data Injection</a:t>
            </a:r>
            <a:endParaRPr b="1"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L’attaccante non ha accesso all’algoritmo di apprendimento ma può accedere, modificare o aggiungere dati al training set</a:t>
            </a:r>
            <a:endParaRPr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 </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70C0"/>
              </a:solidFill>
              <a:highlight>
                <a:schemeClr val="lt1"/>
              </a:highlight>
              <a:latin typeface="Calibri"/>
              <a:ea typeface="Calibri"/>
              <a:cs typeface="Calibri"/>
              <a:sym typeface="Calibri"/>
            </a:endParaRPr>
          </a:p>
        </p:txBody>
      </p:sp>
      <p:sp>
        <p:nvSpPr>
          <p:cNvPr id="140" name="Google Shape;140;p20"/>
          <p:cNvSpPr txBox="1"/>
          <p:nvPr>
            <p:ph idx="1" type="body"/>
          </p:nvPr>
        </p:nvSpPr>
        <p:spPr>
          <a:xfrm>
            <a:off x="6159000" y="2333825"/>
            <a:ext cx="2673300" cy="15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1200">
                <a:solidFill>
                  <a:srgbClr val="000000"/>
                </a:solidFill>
                <a:highlight>
                  <a:schemeClr val="lt1"/>
                </a:highlight>
                <a:latin typeface="Calibri"/>
                <a:ea typeface="Calibri"/>
                <a:cs typeface="Calibri"/>
                <a:sym typeface="Calibri"/>
              </a:rPr>
              <a:t>Logic Corruption</a:t>
            </a:r>
            <a:endParaRPr b="1"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000000"/>
                </a:solidFill>
                <a:highlight>
                  <a:schemeClr val="lt1"/>
                </a:highlight>
                <a:latin typeface="Calibri"/>
                <a:ea typeface="Calibri"/>
                <a:cs typeface="Calibri"/>
                <a:sym typeface="Calibri"/>
              </a:rPr>
              <a:t>Scenario in cui l</a:t>
            </a:r>
            <a:r>
              <a:rPr lang="it" sz="1200">
                <a:solidFill>
                  <a:srgbClr val="000000"/>
                </a:solidFill>
                <a:highlight>
                  <a:schemeClr val="lt1"/>
                </a:highlight>
                <a:latin typeface="Calibri"/>
                <a:ea typeface="Calibri"/>
                <a:cs typeface="Calibri"/>
                <a:sym typeface="Calibri"/>
              </a:rPr>
              <a:t>’attaccante ha accesso all’algoritmo di apprendimento e mira a modificare la modalità di apprendimento del modello</a:t>
            </a:r>
            <a:endParaRPr sz="1200">
              <a:solidFill>
                <a:srgbClr val="000000"/>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1200">
              <a:solidFill>
                <a:srgbClr val="808080"/>
              </a:solidFill>
              <a:highlight>
                <a:schemeClr val="lt1"/>
              </a:highlight>
              <a:latin typeface="Calibri"/>
              <a:ea typeface="Calibri"/>
              <a:cs typeface="Calibri"/>
              <a:sym typeface="Calibri"/>
            </a:endParaRPr>
          </a:p>
          <a:p>
            <a:pPr indent="0" lvl="0" marL="0" rtl="0" algn="l">
              <a:spcBef>
                <a:spcPts val="0"/>
              </a:spcBef>
              <a:spcAft>
                <a:spcPts val="0"/>
              </a:spcAft>
              <a:buNone/>
            </a:pPr>
            <a:r>
              <a:rPr lang="it" sz="1200">
                <a:solidFill>
                  <a:srgbClr val="808080"/>
                </a:solidFill>
                <a:highlight>
                  <a:schemeClr val="lt1"/>
                </a:highlight>
                <a:latin typeface="Calibri"/>
                <a:ea typeface="Calibri"/>
                <a:cs typeface="Calibri"/>
                <a:sym typeface="Calibri"/>
              </a:rPr>
              <a:t>​​</a:t>
            </a:r>
            <a:endParaRPr sz="1200">
              <a:solidFill>
                <a:srgbClr val="808080"/>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200">
              <a:solidFill>
                <a:srgbClr val="0070C0"/>
              </a:solidFill>
              <a:highlight>
                <a:schemeClr val="lt1"/>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3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sz="2400">
                <a:latin typeface="Spectral"/>
                <a:ea typeface="Spectral"/>
                <a:cs typeface="Spectral"/>
                <a:sym typeface="Spectral"/>
              </a:rPr>
              <a:t>Attacchi durante la fase di Testing</a:t>
            </a:r>
            <a:endParaRPr/>
          </a:p>
        </p:txBody>
      </p:sp>
      <p:sp>
        <p:nvSpPr>
          <p:cNvPr id="146" name="Google Shape;146;p21"/>
          <p:cNvSpPr txBox="1"/>
          <p:nvPr>
            <p:ph idx="1" type="body"/>
          </p:nvPr>
        </p:nvSpPr>
        <p:spPr>
          <a:xfrm>
            <a:off x="1000875" y="1297225"/>
            <a:ext cx="1653000" cy="449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it">
                <a:solidFill>
                  <a:srgbClr val="000000"/>
                </a:solidFill>
                <a:latin typeface="Calibri"/>
                <a:ea typeface="Calibri"/>
                <a:cs typeface="Calibri"/>
                <a:sym typeface="Calibri"/>
              </a:rPr>
              <a:t>Evasion Attacks</a:t>
            </a:r>
            <a:endParaRPr>
              <a:solidFill>
                <a:srgbClr val="000000"/>
              </a:solidFill>
              <a:latin typeface="Calibri"/>
              <a:ea typeface="Calibri"/>
              <a:cs typeface="Calibri"/>
              <a:sym typeface="Calibri"/>
            </a:endParaRPr>
          </a:p>
        </p:txBody>
      </p:sp>
      <p:sp>
        <p:nvSpPr>
          <p:cNvPr id="147" name="Google Shape;147;p21"/>
          <p:cNvSpPr txBox="1"/>
          <p:nvPr>
            <p:ph idx="1" type="body"/>
          </p:nvPr>
        </p:nvSpPr>
        <p:spPr>
          <a:xfrm>
            <a:off x="6638925" y="1297225"/>
            <a:ext cx="1504200" cy="44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it">
                <a:solidFill>
                  <a:srgbClr val="000000"/>
                </a:solidFill>
                <a:latin typeface="Calibri"/>
                <a:ea typeface="Calibri"/>
                <a:cs typeface="Calibri"/>
                <a:sym typeface="Calibri"/>
              </a:rPr>
              <a:t>Oracle Attacks</a:t>
            </a:r>
            <a:endParaRPr>
              <a:solidFill>
                <a:srgbClr val="000000"/>
              </a:solidFill>
              <a:latin typeface="Calibri"/>
              <a:ea typeface="Calibri"/>
              <a:cs typeface="Calibri"/>
              <a:sym typeface="Calibri"/>
            </a:endParaRPr>
          </a:p>
        </p:txBody>
      </p:sp>
      <p:sp>
        <p:nvSpPr>
          <p:cNvPr id="148" name="Google Shape;148;p21"/>
          <p:cNvSpPr txBox="1"/>
          <p:nvPr/>
        </p:nvSpPr>
        <p:spPr>
          <a:xfrm>
            <a:off x="393650" y="2197600"/>
            <a:ext cx="8750400" cy="24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800">
                <a:latin typeface="Calibri"/>
                <a:ea typeface="Calibri"/>
                <a:cs typeface="Calibri"/>
                <a:sym typeface="Calibri"/>
              </a:rPr>
              <a:t>Evasion Attacks</a:t>
            </a:r>
            <a:endParaRPr b="1" sz="1800">
              <a:latin typeface="Calibri"/>
              <a:ea typeface="Calibri"/>
              <a:cs typeface="Calibri"/>
              <a:sym typeface="Calibri"/>
            </a:endParaRPr>
          </a:p>
          <a:p>
            <a:pPr indent="-330200" lvl="0" marL="457200" rtl="0" algn="l">
              <a:lnSpc>
                <a:spcPct val="115000"/>
              </a:lnSpc>
              <a:spcBef>
                <a:spcPts val="1200"/>
              </a:spcBef>
              <a:spcAft>
                <a:spcPts val="0"/>
              </a:spcAft>
              <a:buSzPts val="1600"/>
              <a:buFont typeface="Calibri"/>
              <a:buChar char="●"/>
            </a:pPr>
            <a:r>
              <a:rPr lang="it" sz="1600">
                <a:latin typeface="Calibri"/>
                <a:ea typeface="Calibri"/>
                <a:cs typeface="Calibri"/>
                <a:sym typeface="Calibri"/>
              </a:rPr>
              <a:t>Attacchi che minano </a:t>
            </a:r>
            <a:r>
              <a:rPr b="1" lang="it" sz="1600">
                <a:latin typeface="Calibri"/>
                <a:ea typeface="Calibri"/>
                <a:cs typeface="Calibri"/>
                <a:sym typeface="Calibri"/>
              </a:rPr>
              <a:t>l’i</a:t>
            </a:r>
            <a:r>
              <a:rPr b="1" lang="it" sz="1600">
                <a:latin typeface="Calibri"/>
                <a:ea typeface="Calibri"/>
                <a:cs typeface="Calibri"/>
                <a:sym typeface="Calibri"/>
              </a:rPr>
              <a:t>ntegrità </a:t>
            </a:r>
            <a:r>
              <a:rPr lang="it" sz="1600">
                <a:latin typeface="Calibri"/>
                <a:ea typeface="Calibri"/>
                <a:cs typeface="Calibri"/>
                <a:sym typeface="Calibri"/>
              </a:rPr>
              <a:t>del modello: </a:t>
            </a:r>
            <a:endParaRPr sz="1600">
              <a:latin typeface="Calibri"/>
              <a:ea typeface="Calibri"/>
              <a:cs typeface="Calibri"/>
              <a:sym typeface="Calibri"/>
            </a:endParaRPr>
          </a:p>
          <a:p>
            <a:pPr indent="-330200" lvl="1" marL="914400" rtl="0" algn="l">
              <a:lnSpc>
                <a:spcPct val="115000"/>
              </a:lnSpc>
              <a:spcBef>
                <a:spcPts val="0"/>
              </a:spcBef>
              <a:spcAft>
                <a:spcPts val="0"/>
              </a:spcAft>
              <a:buSzPts val="1600"/>
              <a:buFont typeface="Calibri"/>
              <a:buChar char="○"/>
            </a:pPr>
            <a:r>
              <a:rPr lang="it" sz="1600">
                <a:latin typeface="Calibri"/>
                <a:ea typeface="Calibri"/>
                <a:cs typeface="Calibri"/>
                <a:sym typeface="Calibri"/>
              </a:rPr>
              <a:t>in questi attacchi avviene la progettazione di input da inserire in fase di test.</a:t>
            </a:r>
            <a:endParaRPr sz="1600">
              <a:latin typeface="Calibri"/>
              <a:ea typeface="Calibri"/>
              <a:cs typeface="Calibri"/>
              <a:sym typeface="Calibri"/>
            </a:endParaRPr>
          </a:p>
          <a:p>
            <a:pPr indent="-330200" lvl="1" marL="914400" rtl="0" algn="l">
              <a:lnSpc>
                <a:spcPct val="115000"/>
              </a:lnSpc>
              <a:spcBef>
                <a:spcPts val="0"/>
              </a:spcBef>
              <a:spcAft>
                <a:spcPts val="0"/>
              </a:spcAft>
              <a:buSzPts val="1600"/>
              <a:buFont typeface="Calibri"/>
              <a:buChar char="○"/>
            </a:pPr>
            <a:r>
              <a:rPr lang="it" sz="1600">
                <a:latin typeface="Calibri"/>
                <a:ea typeface="Calibri"/>
                <a:cs typeface="Calibri"/>
                <a:sym typeface="Calibri"/>
              </a:rPr>
              <a:t>l’attaccante crea intrusioni per eludere il classificatore pur non avendo influenza diretta sul classificatore stesso.</a:t>
            </a:r>
            <a:br>
              <a:rPr lang="it" sz="1600">
                <a:latin typeface="Calibri"/>
                <a:ea typeface="Calibri"/>
                <a:cs typeface="Calibri"/>
                <a:sym typeface="Calibri"/>
              </a:rPr>
            </a:br>
            <a:endParaRPr sz="1600">
              <a:latin typeface="Calibri"/>
              <a:ea typeface="Calibri"/>
              <a:cs typeface="Calibri"/>
              <a:sym typeface="Calibri"/>
            </a:endParaRPr>
          </a:p>
          <a:p>
            <a:pPr indent="-330200" lvl="0" marL="457200" rtl="0" algn="l">
              <a:lnSpc>
                <a:spcPct val="115000"/>
              </a:lnSpc>
              <a:spcBef>
                <a:spcPts val="0"/>
              </a:spcBef>
              <a:spcAft>
                <a:spcPts val="0"/>
              </a:spcAft>
              <a:buSzPts val="1600"/>
              <a:buFont typeface="Calibri"/>
              <a:buChar char="●"/>
            </a:pPr>
            <a:r>
              <a:rPr lang="it" sz="1600">
                <a:latin typeface="Calibri"/>
                <a:ea typeface="Calibri"/>
                <a:cs typeface="Calibri"/>
                <a:sym typeface="Calibri"/>
              </a:rPr>
              <a:t>Creano Adversarial Examples</a:t>
            </a:r>
            <a:endParaRPr sz="1600">
              <a:latin typeface="Calibri"/>
              <a:ea typeface="Calibri"/>
              <a:cs typeface="Calibri"/>
              <a:sym typeface="Calibri"/>
            </a:endParaRPr>
          </a:p>
        </p:txBody>
      </p:sp>
      <p:sp>
        <p:nvSpPr>
          <p:cNvPr id="149" name="Google Shape;149;p21"/>
          <p:cNvSpPr txBox="1"/>
          <p:nvPr>
            <p:ph idx="1" type="body"/>
          </p:nvPr>
        </p:nvSpPr>
        <p:spPr>
          <a:xfrm>
            <a:off x="3402000" y="1297225"/>
            <a:ext cx="2488800" cy="449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it">
                <a:solidFill>
                  <a:srgbClr val="000000"/>
                </a:solidFill>
                <a:latin typeface="Calibri"/>
                <a:ea typeface="Calibri"/>
                <a:cs typeface="Calibri"/>
                <a:sym typeface="Calibri"/>
              </a:rPr>
              <a:t>Adversarial Examples</a:t>
            </a:r>
            <a:endParaRPr>
              <a:solidFill>
                <a:srgbClr val="000000"/>
              </a:solidFill>
              <a:latin typeface="Calibri"/>
              <a:ea typeface="Calibri"/>
              <a:cs typeface="Calibri"/>
              <a:sym typeface="Calibri"/>
            </a:endParaRPr>
          </a:p>
        </p:txBody>
      </p:sp>
      <p:cxnSp>
        <p:nvCxnSpPr>
          <p:cNvPr id="150" name="Google Shape;150;p21"/>
          <p:cNvCxnSpPr>
            <a:stCxn id="146" idx="3"/>
            <a:endCxn id="149" idx="1"/>
          </p:cNvCxnSpPr>
          <p:nvPr/>
        </p:nvCxnSpPr>
        <p:spPr>
          <a:xfrm>
            <a:off x="2653875" y="1522075"/>
            <a:ext cx="748200" cy="0"/>
          </a:xfrm>
          <a:prstGeom prst="straightConnector1">
            <a:avLst/>
          </a:prstGeom>
          <a:noFill/>
          <a:ln cap="flat" cmpd="sng" w="9525">
            <a:solidFill>
              <a:srgbClr val="000000"/>
            </a:solidFill>
            <a:prstDash val="solid"/>
            <a:round/>
            <a:headEnd len="med" w="med" type="none"/>
            <a:tailEnd len="med" w="med" type="triangle"/>
          </a:ln>
        </p:spPr>
      </p:cxnSp>
      <p:cxnSp>
        <p:nvCxnSpPr>
          <p:cNvPr id="151" name="Google Shape;151;p21"/>
          <p:cNvCxnSpPr>
            <a:stCxn id="147" idx="1"/>
            <a:endCxn id="149" idx="3"/>
          </p:cNvCxnSpPr>
          <p:nvPr/>
        </p:nvCxnSpPr>
        <p:spPr>
          <a:xfrm rot="10800000">
            <a:off x="5890725" y="1522075"/>
            <a:ext cx="748200" cy="0"/>
          </a:xfrm>
          <a:prstGeom prst="straightConnector1">
            <a:avLst/>
          </a:prstGeom>
          <a:noFill/>
          <a:ln cap="flat" cmpd="sng" w="9525">
            <a:solidFill>
              <a:srgbClr val="000000"/>
            </a:solidFill>
            <a:prstDash val="solid"/>
            <a:round/>
            <a:headEnd len="med" w="med" type="none"/>
            <a:tailEnd len="med" w="med" type="triangle"/>
          </a:ln>
        </p:spPr>
      </p:cxnSp>
      <p:cxnSp>
        <p:nvCxnSpPr>
          <p:cNvPr id="152" name="Google Shape;152;p21"/>
          <p:cNvCxnSpPr/>
          <p:nvPr/>
        </p:nvCxnSpPr>
        <p:spPr>
          <a:xfrm flipH="1" rot="10800000">
            <a:off x="244050" y="950475"/>
            <a:ext cx="8655900" cy="10800"/>
          </a:xfrm>
          <a:prstGeom prst="straightConnector1">
            <a:avLst/>
          </a:prstGeom>
          <a:noFill/>
          <a:ln cap="flat" cmpd="sng" w="19050">
            <a:solidFill>
              <a:srgbClr val="4A86E8"/>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