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8" r:id="rId6"/>
    <p:sldId id="259" r:id="rId7"/>
    <p:sldId id="260" r:id="rId8"/>
    <p:sldId id="257" r:id="rId9"/>
    <p:sldId id="265" r:id="rId10"/>
    <p:sldId id="261" r:id="rId11"/>
    <p:sldId id="263" r:id="rId12"/>
    <p:sldId id="266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Cristani" initials="MCR" lastIdx="3" clrIdx="0">
    <p:extLst>
      <p:ext uri="{19B8F6BF-5375-455C-9EA6-DF929625EA0E}">
        <p15:presenceInfo xmlns:p15="http://schemas.microsoft.com/office/powerpoint/2012/main" userId="Marco Crista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469E4-FAF4-4082-9C4A-72E9B99C69F9}" type="datetimeFigureOut">
              <a:rPr lang="it-IT" smtClean="0"/>
              <a:t>09/06/2022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3EC92-C335-44F4-81D2-E35CF3BE4A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289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d1cf3b631_2_136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dd1cf3b631_2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810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7B51E2-AF03-45FE-A287-E868381FE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BAB9B6-5384-4943-B04A-9B5DBE668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C99C1F-74D4-4060-A040-101828D6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A80-6163-4A82-8A0B-DD98B44883C1}" type="datetimeFigureOut">
              <a:rPr lang="it-IT" smtClean="0"/>
              <a:t>09/06/2022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255BEA-95A3-41E1-BA07-EAB86599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2ADAD2-B443-4B48-9E80-4401D594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F059-5318-49CE-BD16-4C3E017627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197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196F9-4C1D-4A33-B696-440494E1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69E856C-EC16-4A93-BBBF-A8BDCCF6E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EEB9AE-68BB-4008-8645-84F043DB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A80-6163-4A82-8A0B-DD98B44883C1}" type="datetimeFigureOut">
              <a:rPr lang="it-IT" smtClean="0"/>
              <a:t>09/06/2022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B1EA0D-767B-4993-B0E3-4D263262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C92CED-DFDD-46E3-8207-19402645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F059-5318-49CE-BD16-4C3E017627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681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53B9E4E-BE7F-42B7-B1CD-1889013FF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D5ACFBA-DF0A-42B6-BE6F-735B29CAE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6CDA98-C215-48A1-8375-4F52EFA1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A80-6163-4A82-8A0B-DD98B44883C1}" type="datetimeFigureOut">
              <a:rPr lang="it-IT" smtClean="0"/>
              <a:t>09/06/2022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E5D082-B829-4CE7-B139-BAFEEA9D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BDEC69-2ED8-4D56-8376-68066B46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F059-5318-49CE-BD16-4C3E017627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26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ED4FC2-9B24-49AA-A670-4A2B6E0A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1FE8F2-4700-46B2-B24A-8667A605E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BFEFE2-E90E-4C87-A739-79056E5E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A80-6163-4A82-8A0B-DD98B44883C1}" type="datetimeFigureOut">
              <a:rPr lang="it-IT" smtClean="0"/>
              <a:t>09/06/2022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29F282-8D80-48B7-89CB-5095CF0B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B15C1A-EC3C-4FA4-B6C1-A7F2F646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F059-5318-49CE-BD16-4C3E017627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338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6AE927-3274-428F-8AB1-548846BEC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244BD7-D5BD-465B-BF8D-8F4AE2D2B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E6FFF6-5A25-46AC-806D-D37704E9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A80-6163-4A82-8A0B-DD98B44883C1}" type="datetimeFigureOut">
              <a:rPr lang="it-IT" smtClean="0"/>
              <a:t>09/06/2022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2C0FFA-5C9D-45F5-9526-DEB0F265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2742A6-43B2-40A4-988E-D86EE267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F059-5318-49CE-BD16-4C3E017627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183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1EAB65-FE85-44AA-AB87-DDB9973B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3CD48D-AB67-45ED-B51D-8E4F1FF8A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6D2844B-A809-46B7-B13B-4BC640EDB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624FFC-0A12-45E5-8BE5-673AF50C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A80-6163-4A82-8A0B-DD98B44883C1}" type="datetimeFigureOut">
              <a:rPr lang="it-IT" smtClean="0"/>
              <a:t>09/06/2022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34686D1-27D7-4E1C-B7A0-ADD47066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0D7716C-8843-467D-86F0-48E80613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F059-5318-49CE-BD16-4C3E017627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399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563D08-04E8-48A8-8AC5-D74EFA8D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B275DF9-F602-49A6-9685-BB8888B21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E29DFA-0DC4-4D44-9736-9739DA2DE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96D6836-E438-44DF-BA5D-3D6AC9CAA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30A2F6C-F420-41C3-A915-58797839A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657549B-25FA-4544-826A-6695112A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A80-6163-4A82-8A0B-DD98B44883C1}" type="datetimeFigureOut">
              <a:rPr lang="it-IT" smtClean="0"/>
              <a:t>09/06/2022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0EAE7D5-0528-4195-ACF7-140B22F5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0CCF880-0DF5-421E-8C14-53265E17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F059-5318-49CE-BD16-4C3E017627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221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E8366-4897-415A-8216-68D47A7B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051E876-EED5-4592-9DDC-08D00E6A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A80-6163-4A82-8A0B-DD98B44883C1}" type="datetimeFigureOut">
              <a:rPr lang="it-IT" smtClean="0"/>
              <a:t>09/06/2022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266316-25D8-4656-BCBD-A6C7782E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C52321-5F60-4E50-913F-650BDE43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F059-5318-49CE-BD16-4C3E017627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791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6710DEB-7702-4F34-8BF4-B95E6DDB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A80-6163-4A82-8A0B-DD98B44883C1}" type="datetimeFigureOut">
              <a:rPr lang="it-IT" smtClean="0"/>
              <a:t>09/06/2022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D24C9B1-37F8-423E-8052-908D67D1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0C5A7A8-61FF-45AC-8090-615D42A8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F059-5318-49CE-BD16-4C3E017627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10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D3E03F-1AF4-433C-9D01-EDAB0569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264402-DA15-4CB1-8B0B-D8F024294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83B1953-19B7-4EA0-81CC-F3353F97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60910B-E65A-47C6-9744-A6040881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A80-6163-4A82-8A0B-DD98B44883C1}" type="datetimeFigureOut">
              <a:rPr lang="it-IT" smtClean="0"/>
              <a:t>09/06/2022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127339-5B76-4C34-8050-E26D8CF2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443856-D334-4B46-A053-B9ED1086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F059-5318-49CE-BD16-4C3E017627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280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D2DF73-53BD-45EF-89B1-73AD79965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8410929-72BF-43E5-93A4-F81610C1A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BBD2769-48F1-450A-BCAB-69F731A33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B8E8401-6918-4392-81A5-1CE1B438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A80-6163-4A82-8A0B-DD98B44883C1}" type="datetimeFigureOut">
              <a:rPr lang="it-IT" smtClean="0"/>
              <a:t>09/06/2022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9C5B17-41E1-4D66-AD28-1B005BB3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63CC38-0D24-4B54-B728-942D325F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F059-5318-49CE-BD16-4C3E017627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390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76B7E74-7251-48B2-979F-8F9FBBC2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C214C7-6359-4AAC-AA63-BFF5A24DE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1DFF7A-4E4F-4C89-ACE0-CCC7B586A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E6A80-6163-4A82-8A0B-DD98B44883C1}" type="datetimeFigureOut">
              <a:rPr lang="it-IT" smtClean="0"/>
              <a:t>09/06/2022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C6D5E3-CA21-475E-97EC-8AD231532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850DCC-23F2-479B-86C3-E0CF972C6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7F059-5318-49CE-BD16-4C3E017627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406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human+activity+recognition+using+smartphones" TargetMode="External"/><Relationship Id="rId2" Type="http://schemas.openxmlformats.org/officeDocument/2006/relationships/hyperlink" Target="https://drive.google.com/drive/folders/1BcyrPfNP1xdZqqZjyBtbAsOAbVelTDW5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uciml/human-activity-recognition-with-smartphon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univr-my.sharepoint.com/:u:/g/personal/geri_skenderi_univr_it/EXQlKfcKgW5Om8UEmcOv4bABg_h9Lv3lfM1Any0EFHBNmA?e=c5HYc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lab.ing.unimore.it/files2/GVEII.zip" TargetMode="External"/><Relationship Id="rId2" Type="http://schemas.openxmlformats.org/officeDocument/2006/relationships/hyperlink" Target="https://github.com/yumingj/Text2Huma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r-my.sharepoint.com/:f:/g/personal/andrea_toaiari_univr_it/Eo8pVsMuRU9BprQGuKHNDEsBybF0fHIQlGjybFTTTgvHgA?e=IHan4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C67BFC-B551-4C30-862F-09B5336DF9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FML exam 21-22</a:t>
            </a:r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53D722D-3964-486E-96B6-6928DFBC82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Details and projects data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282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AB8A2-CAE8-4FDB-9A87-376B3A17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32" y="90805"/>
            <a:ext cx="10515600" cy="1325563"/>
          </a:xfrm>
        </p:spPr>
        <p:txBody>
          <a:bodyPr/>
          <a:lstStyle/>
          <a:p>
            <a:r>
              <a:rPr lang="it-IT"/>
              <a:t>The project part of the FML </a:t>
            </a:r>
            <a:r>
              <a:rPr lang="it-IT" err="1"/>
              <a:t>exam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4799E7-9EA6-4BB2-A5FD-E0B7A7E57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792"/>
            <a:ext cx="10515600" cy="4793171"/>
          </a:xfrm>
        </p:spPr>
        <p:txBody>
          <a:bodyPr>
            <a:normAutofit lnSpcReduction="10000"/>
          </a:bodyPr>
          <a:lstStyle/>
          <a:p>
            <a:r>
              <a:rPr lang="it-IT" dirty="0"/>
              <a:t>The projects are </a:t>
            </a:r>
            <a:r>
              <a:rPr lang="it-IT" dirty="0" err="1"/>
              <a:t>related</a:t>
            </a:r>
            <a:r>
              <a:rPr lang="it-IT" dirty="0"/>
              <a:t> to </a:t>
            </a:r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problems</a:t>
            </a:r>
            <a:r>
              <a:rPr lang="it-IT" dirty="0"/>
              <a:t> </a:t>
            </a:r>
            <a:r>
              <a:rPr lang="it-IT" dirty="0" err="1"/>
              <a:t>connected</a:t>
            </a:r>
            <a:r>
              <a:rPr lang="it-IT" dirty="0"/>
              <a:t> to some data I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give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once </a:t>
            </a:r>
            <a:r>
              <a:rPr lang="it-IT" dirty="0" err="1"/>
              <a:t>you</a:t>
            </a:r>
            <a:r>
              <a:rPr lang="it-IT" dirty="0"/>
              <a:t> decide the project, </a:t>
            </a:r>
            <a:r>
              <a:rPr lang="it-IT" dirty="0" err="1"/>
              <a:t>starting</a:t>
            </a:r>
            <a:r>
              <a:rPr lang="it-IT" dirty="0"/>
              <a:t> from the </a:t>
            </a:r>
            <a:r>
              <a:rPr lang="it-IT" dirty="0" err="1"/>
              <a:t>next</a:t>
            </a:r>
            <a:r>
              <a:rPr lang="it-IT" dirty="0"/>
              <a:t> week</a:t>
            </a:r>
          </a:p>
          <a:p>
            <a:r>
              <a:rPr lang="it-IT" dirty="0"/>
              <a:t>The project can be </a:t>
            </a:r>
            <a:r>
              <a:rPr lang="it-IT" dirty="0" err="1"/>
              <a:t>done</a:t>
            </a:r>
            <a:r>
              <a:rPr lang="it-IT" dirty="0"/>
              <a:t> in Matlab or in </a:t>
            </a:r>
            <a:r>
              <a:rPr lang="it-IT" dirty="0" err="1"/>
              <a:t>python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prefer</a:t>
            </a:r>
            <a:r>
              <a:rPr lang="it-IT" dirty="0"/>
              <a:t>.</a:t>
            </a:r>
          </a:p>
          <a:p>
            <a:r>
              <a:rPr lang="it-IT" dirty="0"/>
              <a:t>The project </a:t>
            </a:r>
            <a:r>
              <a:rPr lang="it-IT" dirty="0" err="1"/>
              <a:t>has</a:t>
            </a:r>
            <a:r>
              <a:rPr lang="it-IT" dirty="0"/>
              <a:t> to be </a:t>
            </a:r>
            <a:r>
              <a:rPr lang="it-IT" dirty="0" err="1"/>
              <a:t>carried</a:t>
            </a:r>
            <a:r>
              <a:rPr lang="it-IT" dirty="0"/>
              <a:t> out </a:t>
            </a:r>
            <a:r>
              <a:rPr lang="it-IT" dirty="0" err="1"/>
              <a:t>individually</a:t>
            </a:r>
            <a:r>
              <a:rPr lang="it-IT" dirty="0"/>
              <a:t>, and </a:t>
            </a:r>
            <a:r>
              <a:rPr lang="it-IT" dirty="0" err="1"/>
              <a:t>provided</a:t>
            </a:r>
            <a:r>
              <a:rPr lang="it-IT" dirty="0"/>
              <a:t> to the </a:t>
            </a:r>
            <a:r>
              <a:rPr lang="it-IT" dirty="0" err="1"/>
              <a:t>teacher</a:t>
            </a:r>
            <a:r>
              <a:rPr lang="it-IT" dirty="0"/>
              <a:t> one week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exam</a:t>
            </a:r>
            <a:r>
              <a:rPr lang="it-IT" dirty="0"/>
              <a:t>, by email, with a link to a zip file </a:t>
            </a:r>
            <a:r>
              <a:rPr lang="it-IT" dirty="0" err="1"/>
              <a:t>containing</a:t>
            </a:r>
            <a:r>
              <a:rPr lang="it-IT" dirty="0"/>
              <a:t> the code and a </a:t>
            </a:r>
            <a:r>
              <a:rPr lang="it-IT" dirty="0" err="1"/>
              <a:t>readme</a:t>
            </a:r>
            <a:r>
              <a:rPr lang="it-IT" dirty="0"/>
              <a:t> file, and a short .pdf report of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(2/3 pages)</a:t>
            </a:r>
          </a:p>
          <a:p>
            <a:r>
              <a:rPr lang="it-IT" dirty="0" err="1"/>
              <a:t>During</a:t>
            </a:r>
            <a:r>
              <a:rPr lang="it-IT" dirty="0"/>
              <a:t> the </a:t>
            </a:r>
            <a:r>
              <a:rPr lang="it-IT" dirty="0" err="1"/>
              <a:t>exam</a:t>
            </a:r>
            <a:r>
              <a:rPr lang="it-IT" dirty="0"/>
              <a:t>,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a first part of </a:t>
            </a:r>
            <a:r>
              <a:rPr lang="it-IT" dirty="0" err="1"/>
              <a:t>discussion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project, in </a:t>
            </a:r>
            <a:r>
              <a:rPr lang="it-IT" dirty="0" err="1"/>
              <a:t>which</a:t>
            </a:r>
            <a:r>
              <a:rPr lang="it-IT" dirty="0"/>
              <a:t> I </a:t>
            </a:r>
            <a:r>
              <a:rPr lang="it-IT" dirty="0" err="1"/>
              <a:t>will</a:t>
            </a:r>
            <a:r>
              <a:rPr lang="it-IT" dirty="0"/>
              <a:t> check </a:t>
            </a:r>
            <a:r>
              <a:rPr lang="it-IT" dirty="0" err="1"/>
              <a:t>your</a:t>
            </a:r>
            <a:r>
              <a:rPr lang="it-IT" dirty="0"/>
              <a:t> work, </a:t>
            </a:r>
            <a:r>
              <a:rPr lang="it-IT" dirty="0" err="1"/>
              <a:t>asking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the </a:t>
            </a:r>
            <a:r>
              <a:rPr lang="it-IT" dirty="0" err="1"/>
              <a:t>reasons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implementations</a:t>
            </a:r>
            <a:endParaRPr lang="it-IT" dirty="0"/>
          </a:p>
          <a:p>
            <a:r>
              <a:rPr lang="it-IT" dirty="0"/>
              <a:t>After </a:t>
            </a:r>
            <a:r>
              <a:rPr lang="it-IT" dirty="0" err="1"/>
              <a:t>having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the project,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the </a:t>
            </a:r>
            <a:r>
              <a:rPr lang="it-IT" dirty="0" err="1"/>
              <a:t>oral</a:t>
            </a:r>
            <a:r>
              <a:rPr lang="it-IT" dirty="0"/>
              <a:t> part</a:t>
            </a:r>
          </a:p>
        </p:txBody>
      </p:sp>
    </p:spTree>
    <p:extLst>
      <p:ext uri="{BB962C8B-B14F-4D97-AF65-F5344CB8AC3E}">
        <p14:creationId xmlns:p14="http://schemas.microsoft.com/office/powerpoint/2010/main" val="180648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AB8A2-CAE8-4FDB-9A87-376B3A17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</a:t>
            </a:r>
            <a:r>
              <a:rPr lang="it-IT" err="1"/>
              <a:t>oral</a:t>
            </a:r>
            <a:r>
              <a:rPr lang="it-IT"/>
              <a:t> part of the FML </a:t>
            </a:r>
            <a:r>
              <a:rPr lang="it-IT" err="1"/>
              <a:t>exam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4799E7-9EA6-4BB2-A5FD-E0B7A7E57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After </a:t>
            </a:r>
            <a:r>
              <a:rPr lang="it-IT" dirty="0" err="1"/>
              <a:t>having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the project,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the </a:t>
            </a:r>
            <a:r>
              <a:rPr lang="it-IT" dirty="0" err="1"/>
              <a:t>oral</a:t>
            </a:r>
            <a:r>
              <a:rPr lang="it-IT" dirty="0"/>
              <a:t> part (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discussed</a:t>
            </a:r>
            <a:r>
              <a:rPr lang="it-IT" dirty="0"/>
              <a:t> in the first </a:t>
            </a:r>
            <a:r>
              <a:rPr lang="it-IT" dirty="0" err="1"/>
              <a:t>lesson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you</a:t>
            </a:r>
            <a:r>
              <a:rPr lang="it-IT" dirty="0"/>
              <a:t> can start with a </a:t>
            </a:r>
            <a:r>
              <a:rPr lang="it-IT" dirty="0" err="1"/>
              <a:t>topic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interest</a:t>
            </a:r>
            <a:r>
              <a:rPr lang="it-IT" dirty="0"/>
              <a:t>. In the case the </a:t>
            </a:r>
            <a:r>
              <a:rPr lang="it-IT" dirty="0" err="1"/>
              <a:t>explanation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satisfactory</a:t>
            </a:r>
            <a:r>
              <a:rPr lang="it-IT" dirty="0"/>
              <a:t>, or to cover parts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missed</a:t>
            </a:r>
            <a:r>
              <a:rPr lang="it-IT" dirty="0"/>
              <a:t>, or </a:t>
            </a:r>
            <a:r>
              <a:rPr lang="it-IT" dirty="0" err="1"/>
              <a:t>where</a:t>
            </a:r>
            <a:r>
              <a:rPr lang="it-IT" dirty="0"/>
              <a:t> I </a:t>
            </a:r>
            <a:r>
              <a:rPr lang="it-IT" dirty="0" err="1"/>
              <a:t>would</a:t>
            </a:r>
            <a:r>
              <a:rPr lang="it-IT" dirty="0"/>
              <a:t> like to </a:t>
            </a:r>
            <a:r>
              <a:rPr lang="it-IT" dirty="0" err="1"/>
              <a:t>ask</a:t>
            </a:r>
            <a:r>
              <a:rPr lang="it-IT" dirty="0"/>
              <a:t> more, I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ask</a:t>
            </a:r>
            <a:r>
              <a:rPr lang="it-IT" dirty="0"/>
              <a:t> more </a:t>
            </a:r>
            <a:r>
              <a:rPr lang="it-IT" dirty="0" err="1"/>
              <a:t>details</a:t>
            </a:r>
            <a:endParaRPr lang="it-IT" dirty="0"/>
          </a:p>
          <a:p>
            <a:pPr lvl="1"/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a second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question</a:t>
            </a:r>
            <a:r>
              <a:rPr lang="it-IT" dirty="0"/>
              <a:t>,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topic</a:t>
            </a:r>
            <a:r>
              <a:rPr lang="it-IT" dirty="0"/>
              <a:t> of </a:t>
            </a:r>
            <a:r>
              <a:rPr lang="it-IT" dirty="0" err="1"/>
              <a:t>analysis</a:t>
            </a:r>
            <a:endParaRPr lang="it-IT" dirty="0"/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question</a:t>
            </a:r>
            <a:r>
              <a:rPr lang="it-IT" dirty="0"/>
              <a:t> (the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topic</a:t>
            </a:r>
            <a:r>
              <a:rPr lang="it-IT" dirty="0"/>
              <a:t> and the one </a:t>
            </a:r>
            <a:r>
              <a:rPr lang="it-IT" dirty="0" err="1"/>
              <a:t>asked</a:t>
            </a:r>
            <a:r>
              <a:rPr lang="it-IT" dirty="0"/>
              <a:t> by me) I </a:t>
            </a:r>
            <a:r>
              <a:rPr lang="it-IT" dirty="0" err="1"/>
              <a:t>expect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written</a:t>
            </a:r>
            <a:r>
              <a:rPr lang="it-IT" dirty="0"/>
              <a:t> </a:t>
            </a:r>
            <a:r>
              <a:rPr lang="it-IT" dirty="0" err="1"/>
              <a:t>proofs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028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AB8A2-CAE8-4FDB-9A87-376B3A17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Details</a:t>
            </a:r>
            <a:r>
              <a:rPr lang="it-IT"/>
              <a:t> on the schedule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4799E7-9EA6-4BB2-A5FD-E0B7A7E57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For the </a:t>
            </a:r>
            <a:r>
              <a:rPr lang="it-IT" dirty="0" err="1"/>
              <a:t>exam</a:t>
            </a:r>
            <a:r>
              <a:rPr lang="it-IT" dirty="0"/>
              <a:t>, </a:t>
            </a:r>
            <a:r>
              <a:rPr lang="it-IT" dirty="0" err="1"/>
              <a:t>I’ve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allocated</a:t>
            </a:r>
            <a:r>
              <a:rPr lang="it-IT" dirty="0"/>
              <a:t> June 14 </a:t>
            </a:r>
            <a:r>
              <a:rPr lang="it-IT" dirty="0" err="1"/>
              <a:t>afternoon</a:t>
            </a:r>
            <a:r>
              <a:rPr lang="it-IT" dirty="0"/>
              <a:t> (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15th) AND </a:t>
            </a:r>
            <a:r>
              <a:rPr lang="it-IT" dirty="0" err="1"/>
              <a:t>July</a:t>
            </a:r>
            <a:r>
              <a:rPr lang="it-IT" dirty="0"/>
              <a:t> 13 </a:t>
            </a:r>
            <a:r>
              <a:rPr lang="it-IT" dirty="0" err="1"/>
              <a:t>afternoon</a:t>
            </a:r>
            <a:r>
              <a:rPr lang="it-IT" dirty="0"/>
              <a:t> (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12th)</a:t>
            </a:r>
          </a:p>
          <a:p>
            <a:r>
              <a:rPr lang="it-IT" dirty="0"/>
              <a:t>I </a:t>
            </a:r>
            <a:r>
              <a:rPr lang="it-IT" dirty="0" err="1"/>
              <a:t>ask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to </a:t>
            </a:r>
            <a:r>
              <a:rPr lang="it-IT" dirty="0" err="1"/>
              <a:t>organize</a:t>
            </a:r>
            <a:r>
              <a:rPr lang="it-IT" dirty="0"/>
              <a:t> the schedule (with the </a:t>
            </a:r>
            <a:r>
              <a:rPr lang="it-IT" dirty="0" err="1"/>
              <a:t>representative</a:t>
            </a:r>
            <a:r>
              <a:rPr lang="it-IT" dirty="0"/>
              <a:t>?), </a:t>
            </a:r>
            <a:r>
              <a:rPr lang="it-IT" dirty="0" err="1"/>
              <a:t>providing</a:t>
            </a:r>
            <a:r>
              <a:rPr lang="it-IT" dirty="0"/>
              <a:t> me a </a:t>
            </a:r>
            <a:r>
              <a:rPr lang="it-IT" dirty="0" err="1"/>
              <a:t>calendar</a:t>
            </a:r>
            <a:r>
              <a:rPr lang="it-IT" dirty="0"/>
              <a:t> with day/hour/people.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exam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take </a:t>
            </a:r>
            <a:r>
              <a:rPr lang="it-IT" dirty="0" err="1"/>
              <a:t>approx</a:t>
            </a:r>
            <a:r>
              <a:rPr lang="it-IT" dirty="0"/>
              <a:t> 40 minute</a:t>
            </a:r>
          </a:p>
        </p:txBody>
      </p:sp>
    </p:spTree>
    <p:extLst>
      <p:ext uri="{BB962C8B-B14F-4D97-AF65-F5344CB8AC3E}">
        <p14:creationId xmlns:p14="http://schemas.microsoft.com/office/powerpoint/2010/main" val="93922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212582-1512-4D07-A6A7-D1C8F86A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Projects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C6DA60-D55D-47D4-B30F-EA93DE6CB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32977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it-IT" u="sng" dirty="0"/>
              <a:t>Given a set of body pose </a:t>
            </a:r>
            <a:r>
              <a:rPr lang="it-IT" u="sng" dirty="0" err="1"/>
              <a:t>signals</a:t>
            </a:r>
            <a:r>
              <a:rPr lang="it-IT" u="sng" dirty="0"/>
              <a:t> (time, 3D position of joints) </a:t>
            </a:r>
            <a:r>
              <a:rPr lang="it-IT" u="sng" dirty="0" err="1"/>
              <a:t>perform</a:t>
            </a:r>
            <a:r>
              <a:rPr lang="it-IT" u="sng" dirty="0"/>
              <a:t> clustering in order to </a:t>
            </a:r>
            <a:r>
              <a:rPr lang="it-IT" u="sng" dirty="0" err="1"/>
              <a:t>have</a:t>
            </a:r>
            <a:r>
              <a:rPr lang="it-IT" u="sng" dirty="0"/>
              <a:t> some classes </a:t>
            </a:r>
            <a:r>
              <a:rPr lang="it-IT" u="sng" dirty="0" err="1"/>
              <a:t>highlighted</a:t>
            </a:r>
            <a:r>
              <a:rPr lang="it-IT" u="sng" dirty="0"/>
              <a:t>. </a:t>
            </a:r>
          </a:p>
          <a:p>
            <a:pPr marL="1085850" lvl="1" indent="-342900"/>
            <a:r>
              <a:rPr lang="it-IT" u="sng" dirty="0"/>
              <a:t>Data </a:t>
            </a:r>
            <a:r>
              <a:rPr lang="it-IT" u="sng" dirty="0" err="1"/>
              <a:t>available</a:t>
            </a:r>
            <a:r>
              <a:rPr lang="it-IT" u="sng" dirty="0"/>
              <a:t> </a:t>
            </a:r>
            <a:r>
              <a:rPr lang="it-IT" u="sng" dirty="0" err="1"/>
              <a:t>here</a:t>
            </a:r>
            <a:r>
              <a:rPr lang="it-IT" u="sng" dirty="0"/>
              <a:t>: </a:t>
            </a:r>
            <a:r>
              <a:rPr lang="it-IT" u="sng" dirty="0">
                <a:hlinkClick r:id="rId2"/>
              </a:rPr>
              <a:t>https://drive.google.com/drive/folders/1BcyrPfNP1xdZqqZjyBtbAsOAbVelTDW5?usp=sharing</a:t>
            </a:r>
            <a:br>
              <a:rPr lang="it-IT" u="sng" dirty="0"/>
            </a:br>
            <a:endParaRPr lang="it-IT" u="sng" dirty="0"/>
          </a:p>
          <a:p>
            <a:pPr marL="514350" indent="-514350">
              <a:buAutoNum type="arabicPeriod"/>
            </a:pPr>
            <a:r>
              <a:rPr lang="it-IT" u="sng" dirty="0"/>
              <a:t>The </a:t>
            </a:r>
            <a:r>
              <a:rPr lang="it-IT" u="sng" dirty="0" err="1"/>
              <a:t>same</a:t>
            </a:r>
            <a:r>
              <a:rPr lang="it-IT" u="sng" dirty="0"/>
              <a:t> </a:t>
            </a:r>
            <a:r>
              <a:rPr lang="it-IT" u="sng" dirty="0" err="1"/>
              <a:t>as</a:t>
            </a:r>
            <a:r>
              <a:rPr lang="it-IT" u="sng" dirty="0"/>
              <a:t> </a:t>
            </a:r>
            <a:r>
              <a:rPr lang="it-IT" u="sng" dirty="0" err="1"/>
              <a:t>before</a:t>
            </a:r>
            <a:r>
              <a:rPr lang="it-IT" u="sng" dirty="0"/>
              <a:t>, </a:t>
            </a:r>
            <a:r>
              <a:rPr lang="it-IT" u="sng" dirty="0" err="1"/>
              <a:t>but</a:t>
            </a:r>
            <a:r>
              <a:rPr lang="it-IT" u="sng" dirty="0"/>
              <a:t> </a:t>
            </a:r>
            <a:r>
              <a:rPr lang="it-IT" u="sng" dirty="0" err="1"/>
              <a:t>we</a:t>
            </a:r>
            <a:r>
              <a:rPr lang="it-IT" u="sng" dirty="0"/>
              <a:t> </a:t>
            </a:r>
            <a:r>
              <a:rPr lang="it-IT" u="sng" dirty="0" err="1"/>
              <a:t>will</a:t>
            </a:r>
            <a:r>
              <a:rPr lang="it-IT" u="sng" dirty="0"/>
              <a:t> </a:t>
            </a:r>
            <a:r>
              <a:rPr lang="it-IT" u="sng" dirty="0" err="1"/>
              <a:t>give</a:t>
            </a:r>
            <a:r>
              <a:rPr lang="it-IT" u="sng" dirty="0"/>
              <a:t> </a:t>
            </a:r>
            <a:r>
              <a:rPr lang="it-IT" u="sng" dirty="0" err="1"/>
              <a:t>you</a:t>
            </a:r>
            <a:r>
              <a:rPr lang="it-IT" u="sng" dirty="0"/>
              <a:t> some labels </a:t>
            </a:r>
            <a:r>
              <a:rPr lang="it-IT" u="sng" dirty="0" err="1"/>
              <a:t>related</a:t>
            </a:r>
            <a:r>
              <a:rPr lang="it-IT" u="sng" dirty="0"/>
              <a:t> to pose </a:t>
            </a:r>
            <a:r>
              <a:rPr lang="it-IT" u="sng" dirty="0" err="1"/>
              <a:t>sequences</a:t>
            </a:r>
            <a:r>
              <a:rPr lang="it-IT" u="sng" dirty="0"/>
              <a:t>, and </a:t>
            </a:r>
            <a:r>
              <a:rPr lang="it-IT" u="sng" dirty="0" err="1"/>
              <a:t>you</a:t>
            </a:r>
            <a:r>
              <a:rPr lang="it-IT" u="sng" dirty="0"/>
              <a:t> </a:t>
            </a:r>
            <a:r>
              <a:rPr lang="it-IT" u="sng" dirty="0" err="1"/>
              <a:t>should</a:t>
            </a:r>
            <a:r>
              <a:rPr lang="it-IT" u="sng" dirty="0"/>
              <a:t> </a:t>
            </a:r>
            <a:r>
              <a:rPr lang="it-IT" u="sng" dirty="0" err="1"/>
              <a:t>classify</a:t>
            </a:r>
            <a:r>
              <a:rPr lang="it-IT" u="sng" dirty="0"/>
              <a:t> </a:t>
            </a:r>
            <a:r>
              <a:rPr lang="it-IT" u="sng" dirty="0" err="1"/>
              <a:t>them</a:t>
            </a:r>
            <a:endParaRPr lang="it-IT" u="sng" dirty="0"/>
          </a:p>
          <a:p>
            <a:pPr marL="1085850" lvl="1" indent="-342900"/>
            <a:r>
              <a:rPr lang="it-IT" u="sng" dirty="0"/>
              <a:t>Data </a:t>
            </a:r>
            <a:r>
              <a:rPr lang="it-IT" u="sng" dirty="0" err="1"/>
              <a:t>available</a:t>
            </a:r>
            <a:r>
              <a:rPr lang="it-IT" u="sng" dirty="0"/>
              <a:t> </a:t>
            </a:r>
            <a:r>
              <a:rPr lang="it-IT" u="sng" dirty="0" err="1"/>
              <a:t>here</a:t>
            </a:r>
            <a:r>
              <a:rPr lang="it-IT" u="sng" dirty="0"/>
              <a:t>: </a:t>
            </a:r>
            <a:r>
              <a:rPr lang="it-IT" u="sng" dirty="0">
                <a:hlinkClick r:id="rId2"/>
              </a:rPr>
              <a:t>https://drive.google.com/drive/folders/1BcyrPfNP1xdZqqZjyBtbAsOAbVelTDW5?usp=sharing</a:t>
            </a:r>
            <a:br>
              <a:rPr lang="it-IT" u="sng" dirty="0"/>
            </a:br>
            <a:endParaRPr lang="it-IT" u="sng" dirty="0"/>
          </a:p>
          <a:p>
            <a:pPr marL="514350" indent="-514350">
              <a:buAutoNum type="arabicPeriod"/>
            </a:pPr>
            <a:r>
              <a:rPr lang="it-IT" u="sng" dirty="0">
                <a:ea typeface="+mn-lt"/>
                <a:cs typeface="+mn-lt"/>
              </a:rPr>
              <a:t>Given a set of human activities (e.g. </a:t>
            </a:r>
            <a:r>
              <a:rPr lang="it-IT" u="sng" dirty="0" err="1">
                <a:ea typeface="+mn-lt"/>
                <a:cs typeface="+mn-lt"/>
              </a:rPr>
              <a:t>walking</a:t>
            </a:r>
            <a:r>
              <a:rPr lang="it-IT" u="sng" dirty="0">
                <a:ea typeface="+mn-lt"/>
                <a:cs typeface="+mn-lt"/>
              </a:rPr>
              <a:t>, </a:t>
            </a:r>
            <a:r>
              <a:rPr lang="it-IT" u="sng" dirty="0" err="1">
                <a:ea typeface="+mn-lt"/>
                <a:cs typeface="+mn-lt"/>
              </a:rPr>
              <a:t>sitting</a:t>
            </a:r>
            <a:r>
              <a:rPr lang="it-IT" u="sng" dirty="0">
                <a:ea typeface="+mn-lt"/>
                <a:cs typeface="+mn-lt"/>
              </a:rPr>
              <a:t>, etc.), </a:t>
            </a:r>
            <a:r>
              <a:rPr lang="it-IT" u="sng" dirty="0" err="1">
                <a:ea typeface="+mn-lt"/>
                <a:cs typeface="+mn-lt"/>
              </a:rPr>
              <a:t>you</a:t>
            </a:r>
            <a:r>
              <a:rPr lang="it-IT" u="sng" dirty="0">
                <a:ea typeface="+mn-lt"/>
                <a:cs typeface="+mn-lt"/>
              </a:rPr>
              <a:t> </a:t>
            </a:r>
            <a:r>
              <a:rPr lang="it-IT" u="sng" dirty="0" err="1">
                <a:ea typeface="+mn-lt"/>
                <a:cs typeface="+mn-lt"/>
              </a:rPr>
              <a:t>should</a:t>
            </a:r>
            <a:r>
              <a:rPr lang="it-IT" u="sng" dirty="0">
                <a:ea typeface="+mn-lt"/>
                <a:cs typeface="+mn-lt"/>
              </a:rPr>
              <a:t> </a:t>
            </a:r>
            <a:r>
              <a:rPr lang="it-IT" u="sng" dirty="0" err="1">
                <a:ea typeface="+mn-lt"/>
                <a:cs typeface="+mn-lt"/>
              </a:rPr>
              <a:t>classify</a:t>
            </a:r>
            <a:r>
              <a:rPr lang="it-IT" u="sng" dirty="0">
                <a:ea typeface="+mn-lt"/>
                <a:cs typeface="+mn-lt"/>
              </a:rPr>
              <a:t> </a:t>
            </a:r>
            <a:r>
              <a:rPr lang="it-IT" u="sng" dirty="0" err="1">
                <a:ea typeface="+mn-lt"/>
                <a:cs typeface="+mn-lt"/>
              </a:rPr>
              <a:t>them</a:t>
            </a:r>
            <a:endParaRPr lang="it-IT" u="sng" dirty="0">
              <a:ea typeface="+mn-lt"/>
              <a:cs typeface="+mn-lt"/>
            </a:endParaRPr>
          </a:p>
          <a:p>
            <a:pPr marL="1085850" lvl="1" indent="-342900"/>
            <a:r>
              <a:rPr lang="it-IT" u="sng" dirty="0">
                <a:ea typeface="+mn-lt"/>
                <a:cs typeface="+mn-lt"/>
              </a:rPr>
              <a:t>Data </a:t>
            </a:r>
            <a:r>
              <a:rPr lang="it-IT" u="sng" dirty="0" err="1">
                <a:ea typeface="+mn-lt"/>
                <a:cs typeface="+mn-lt"/>
              </a:rPr>
              <a:t>available</a:t>
            </a:r>
            <a:r>
              <a:rPr lang="it-IT" u="sng" dirty="0">
                <a:ea typeface="+mn-lt"/>
                <a:cs typeface="+mn-lt"/>
              </a:rPr>
              <a:t> </a:t>
            </a:r>
            <a:r>
              <a:rPr lang="it-IT" u="sng" dirty="0" err="1">
                <a:ea typeface="+mn-lt"/>
                <a:cs typeface="+mn-lt"/>
              </a:rPr>
              <a:t>here</a:t>
            </a:r>
            <a:r>
              <a:rPr lang="it-IT" u="sng" dirty="0">
                <a:ea typeface="+mn-lt"/>
                <a:cs typeface="+mn-lt"/>
              </a:rPr>
              <a:t> (</a:t>
            </a:r>
            <a:r>
              <a:rPr lang="it-IT" u="sng" dirty="0" err="1">
                <a:ea typeface="+mn-lt"/>
                <a:cs typeface="+mn-lt"/>
              </a:rPr>
              <a:t>using</a:t>
            </a:r>
            <a:r>
              <a:rPr lang="it-IT" u="sng" dirty="0">
                <a:ea typeface="+mn-lt"/>
                <a:cs typeface="+mn-lt"/>
              </a:rPr>
              <a:t> features): </a:t>
            </a:r>
            <a:r>
              <a:rPr lang="it-IT" u="sng" dirty="0">
                <a:ea typeface="+mn-lt"/>
                <a:cs typeface="+mn-lt"/>
                <a:hlinkClick r:id="rId3"/>
              </a:rPr>
              <a:t>HAR - UCI with </a:t>
            </a:r>
            <a:r>
              <a:rPr lang="it-IT" u="sng" dirty="0" err="1">
                <a:ea typeface="+mn-lt"/>
                <a:cs typeface="+mn-lt"/>
                <a:hlinkClick r:id="rId3"/>
              </a:rPr>
              <a:t>smatphones</a:t>
            </a:r>
            <a:endParaRPr lang="it-IT" u="sng" dirty="0">
              <a:ea typeface="+mn-lt"/>
              <a:cs typeface="+mn-lt"/>
            </a:endParaRPr>
          </a:p>
          <a:p>
            <a:pPr marL="1085850" lvl="1" indent="-342900"/>
            <a:r>
              <a:rPr lang="it-IT" u="sng" dirty="0">
                <a:ea typeface="+mn-lt"/>
                <a:cs typeface="+mn-lt"/>
              </a:rPr>
              <a:t>Data </a:t>
            </a:r>
            <a:r>
              <a:rPr lang="it-IT" u="sng" dirty="0" err="1">
                <a:ea typeface="+mn-lt"/>
                <a:cs typeface="+mn-lt"/>
              </a:rPr>
              <a:t>available</a:t>
            </a:r>
            <a:r>
              <a:rPr lang="it-IT" u="sng" dirty="0">
                <a:ea typeface="+mn-lt"/>
                <a:cs typeface="+mn-lt"/>
              </a:rPr>
              <a:t> </a:t>
            </a:r>
            <a:r>
              <a:rPr lang="it-IT" u="sng" dirty="0" err="1">
                <a:ea typeface="+mn-lt"/>
                <a:cs typeface="+mn-lt"/>
              </a:rPr>
              <a:t>here</a:t>
            </a:r>
            <a:r>
              <a:rPr lang="it-IT" u="sng" dirty="0">
                <a:ea typeface="+mn-lt"/>
                <a:cs typeface="+mn-lt"/>
              </a:rPr>
              <a:t> (</a:t>
            </a:r>
            <a:r>
              <a:rPr lang="it-IT" u="sng" dirty="0" err="1">
                <a:ea typeface="+mn-lt"/>
                <a:cs typeface="+mn-lt"/>
              </a:rPr>
              <a:t>using</a:t>
            </a:r>
            <a:r>
              <a:rPr lang="it-IT" u="sng" dirty="0">
                <a:ea typeface="+mn-lt"/>
                <a:cs typeface="+mn-lt"/>
              </a:rPr>
              <a:t> </a:t>
            </a:r>
            <a:r>
              <a:rPr lang="it-IT" u="sng" dirty="0" err="1">
                <a:ea typeface="+mn-lt"/>
                <a:cs typeface="+mn-lt"/>
              </a:rPr>
              <a:t>accelerometer</a:t>
            </a:r>
            <a:r>
              <a:rPr lang="it-IT" u="sng" dirty="0">
                <a:ea typeface="+mn-lt"/>
                <a:cs typeface="+mn-lt"/>
              </a:rPr>
              <a:t> and </a:t>
            </a:r>
            <a:r>
              <a:rPr lang="it-IT" u="sng" dirty="0" err="1">
                <a:ea typeface="+mn-lt"/>
                <a:cs typeface="+mn-lt"/>
              </a:rPr>
              <a:t>gyroscope</a:t>
            </a:r>
            <a:r>
              <a:rPr lang="it-IT" u="sng" dirty="0">
                <a:ea typeface="+mn-lt"/>
                <a:cs typeface="+mn-lt"/>
              </a:rPr>
              <a:t>): </a:t>
            </a:r>
            <a:r>
              <a:rPr lang="it-IT" u="sng" dirty="0">
                <a:ea typeface="+mn-lt"/>
                <a:cs typeface="+mn-lt"/>
                <a:hlinkClick r:id="rId4"/>
              </a:rPr>
              <a:t>HAR with </a:t>
            </a:r>
            <a:r>
              <a:rPr lang="it-IT" u="sng" dirty="0" err="1">
                <a:ea typeface="+mn-lt"/>
                <a:cs typeface="+mn-lt"/>
                <a:hlinkClick r:id="rId4"/>
              </a:rPr>
              <a:t>smatphones</a:t>
            </a:r>
            <a:br>
              <a:rPr lang="it-IT" u="sng" dirty="0">
                <a:ea typeface="+mn-lt"/>
                <a:cs typeface="+mn-lt"/>
              </a:rPr>
            </a:br>
            <a:br>
              <a:rPr lang="it-IT" u="sng" dirty="0">
                <a:ea typeface="+mn-lt"/>
                <a:cs typeface="+mn-lt"/>
              </a:rPr>
            </a:br>
            <a:endParaRPr lang="it-IT" u="sng" dirty="0">
              <a:cs typeface="Calibri"/>
            </a:endParaRPr>
          </a:p>
          <a:p>
            <a:pPr marL="0" indent="0">
              <a:buNone/>
            </a:pPr>
            <a:endParaRPr lang="it-IT" u="sng" dirty="0">
              <a:ea typeface="+mn-lt"/>
              <a:cs typeface="+mn-lt"/>
            </a:endParaRPr>
          </a:p>
          <a:p>
            <a:pPr marL="514350" indent="-514350">
              <a:buAutoNum type="arabicPeriod" startAt="2"/>
            </a:pPr>
            <a:endParaRPr lang="it-IT" u="sng" dirty="0">
              <a:cs typeface="Calibri" panose="020F0502020204030204"/>
            </a:endParaRPr>
          </a:p>
          <a:p>
            <a:pPr marL="457200" lvl="1" indent="0">
              <a:buNone/>
            </a:pPr>
            <a:endParaRPr lang="it-IT" u="sng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6622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212582-1512-4D07-A6A7-D1C8F86A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Projects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74E3595D-CA03-AA21-2405-336FF443F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490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it-IT" dirty="0" err="1"/>
              <a:t>Given</a:t>
            </a:r>
            <a:r>
              <a:rPr lang="it-IT" dirty="0"/>
              <a:t> a set of sales </a:t>
            </a:r>
            <a:r>
              <a:rPr lang="it-IT" dirty="0" err="1"/>
              <a:t>signals</a:t>
            </a:r>
            <a:r>
              <a:rPr lang="it-IT" dirty="0"/>
              <a:t> (time,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sold</a:t>
            </a:r>
            <a:r>
              <a:rPr lang="it-IT" dirty="0"/>
              <a:t> items) </a:t>
            </a:r>
            <a:r>
              <a:rPr lang="it-IT" dirty="0" err="1"/>
              <a:t>perform</a:t>
            </a:r>
            <a:r>
              <a:rPr lang="it-IT" dirty="0"/>
              <a:t> clustering in order to highlight </a:t>
            </a:r>
            <a:r>
              <a:rPr lang="it-IT" dirty="0" err="1"/>
              <a:t>three</a:t>
            </a:r>
            <a:r>
              <a:rPr lang="it-IT" dirty="0"/>
              <a:t> classes: best-sellers, </a:t>
            </a:r>
            <a:r>
              <a:rPr lang="it-IT" dirty="0" err="1"/>
              <a:t>normal</a:t>
            </a:r>
            <a:r>
              <a:rPr lang="it-IT" dirty="0"/>
              <a:t>-sellers, low-sellers. The items </a:t>
            </a:r>
            <a:r>
              <a:rPr lang="it-IT" dirty="0" err="1"/>
              <a:t>have</a:t>
            </a:r>
            <a:r>
              <a:rPr lang="it-IT" dirty="0"/>
              <a:t> a time </a:t>
            </a:r>
            <a:r>
              <a:rPr lang="it-IT" dirty="0" err="1"/>
              <a:t>span</a:t>
            </a:r>
            <a:r>
              <a:rPr lang="it-IT" dirty="0"/>
              <a:t> in the market of 12 </a:t>
            </a:r>
            <a:r>
              <a:rPr lang="it-IT" dirty="0" err="1"/>
              <a:t>values</a:t>
            </a:r>
            <a:r>
              <a:rPr lang="it-IT" dirty="0"/>
              <a:t>.</a:t>
            </a:r>
            <a:endParaRPr lang="it-IT" dirty="0">
              <a:cs typeface="Calibri" panose="020F0502020204030204"/>
            </a:endParaRPr>
          </a:p>
          <a:p>
            <a:pPr lvl="1"/>
            <a:r>
              <a:rPr lang="it-IT" dirty="0"/>
              <a:t>Data </a:t>
            </a:r>
            <a:r>
              <a:rPr lang="it-IT" dirty="0" err="1"/>
              <a:t>available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: </a:t>
            </a:r>
            <a:r>
              <a:rPr lang="it-IT" dirty="0">
                <a:hlinkClick r:id="rId2"/>
              </a:rPr>
              <a:t>https://univr-my.sharepoint.com/:u:/g/personal/geri_skenderi_univr_it/EXQlKfcKgW5Om8UEmcOv4bABg_h9Lv3lfM1Any0EFHBNmA?e=c5HYcm</a:t>
            </a:r>
            <a:r>
              <a:rPr lang="it-IT" dirty="0"/>
              <a:t> </a:t>
            </a:r>
            <a:r>
              <a:rPr lang="it-IT" dirty="0">
                <a:ea typeface="+mn-lt"/>
                <a:cs typeface="+mn-lt"/>
              </a:rPr>
              <a:t> 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it-IT" dirty="0" err="1"/>
              <a:t>Classify</a:t>
            </a:r>
            <a:r>
              <a:rPr lang="it-IT" dirty="0"/>
              <a:t> (or cluster) the </a:t>
            </a:r>
            <a:r>
              <a:rPr lang="it-IT" dirty="0" err="1"/>
              <a:t>same</a:t>
            </a:r>
            <a:r>
              <a:rPr lang="it-IT" dirty="0"/>
              <a:t> time-</a:t>
            </a:r>
            <a:r>
              <a:rPr lang="it-IT" dirty="0" err="1"/>
              <a:t>series</a:t>
            </a:r>
            <a:r>
              <a:rPr lang="it-IT" dirty="0"/>
              <a:t> from the </a:t>
            </a:r>
            <a:r>
              <a:rPr lang="it-IT" dirty="0" err="1"/>
              <a:t>above</a:t>
            </a:r>
            <a:r>
              <a:rPr lang="it-IT" dirty="0"/>
              <a:t> dataset </a:t>
            </a:r>
            <a:r>
              <a:rPr lang="it-IT" dirty="0" err="1"/>
              <a:t>based</a:t>
            </a:r>
            <a:r>
              <a:rPr lang="it-IT" dirty="0"/>
              <a:t> on some </a:t>
            </a:r>
            <a:r>
              <a:rPr lang="it-IT" dirty="0" err="1"/>
              <a:t>given</a:t>
            </a:r>
            <a:r>
              <a:rPr lang="it-IT" dirty="0"/>
              <a:t> labels of </a:t>
            </a:r>
            <a:r>
              <a:rPr lang="it-IT" dirty="0" err="1"/>
              <a:t>category</a:t>
            </a:r>
            <a:r>
              <a:rPr lang="it-IT" dirty="0"/>
              <a:t> and color and </a:t>
            </a:r>
            <a:r>
              <a:rPr lang="it-IT" dirty="0" err="1"/>
              <a:t>provide</a:t>
            </a:r>
            <a:r>
              <a:rPr lang="it-IT" dirty="0"/>
              <a:t> a full </a:t>
            </a:r>
            <a:r>
              <a:rPr lang="it-IT" dirty="0" err="1"/>
              <a:t>analysis</a:t>
            </a:r>
            <a:r>
              <a:rPr lang="it-IT" dirty="0"/>
              <a:t> of </a:t>
            </a:r>
            <a:r>
              <a:rPr lang="it-IT" dirty="0" err="1"/>
              <a:t>successful</a:t>
            </a:r>
            <a:r>
              <a:rPr lang="it-IT" dirty="0"/>
              <a:t> and </a:t>
            </a:r>
            <a:r>
              <a:rPr lang="it-IT" dirty="0" err="1"/>
              <a:t>failure</a:t>
            </a:r>
            <a:r>
              <a:rPr lang="it-IT" dirty="0"/>
              <a:t> </a:t>
            </a:r>
            <a:r>
              <a:rPr lang="it-IT" dirty="0" err="1"/>
              <a:t>cases</a:t>
            </a:r>
            <a:r>
              <a:rPr lang="it-IT" dirty="0"/>
              <a:t>.</a:t>
            </a:r>
            <a:endParaRPr lang="it-IT" dirty="0">
              <a:cs typeface="Calibri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it-IT" dirty="0"/>
              <a:t>Given a </a:t>
            </a:r>
            <a:r>
              <a:rPr lang="it-IT" dirty="0" err="1"/>
              <a:t>wrapper</a:t>
            </a:r>
            <a:r>
              <a:rPr lang="it-IT" dirty="0"/>
              <a:t> for </a:t>
            </a:r>
            <a:r>
              <a:rPr lang="it-IT" dirty="0" err="1"/>
              <a:t>google</a:t>
            </a:r>
            <a:r>
              <a:rPr lang="it-IT" dirty="0"/>
              <a:t> trends (</a:t>
            </a:r>
            <a:r>
              <a:rPr lang="it-IT" dirty="0" err="1"/>
              <a:t>you</a:t>
            </a:r>
            <a:r>
              <a:rPr lang="it-IT" dirty="0"/>
              <a:t> indicate a text and a time </a:t>
            </a:r>
            <a:r>
              <a:rPr lang="it-IT" dirty="0" err="1"/>
              <a:t>period</a:t>
            </a:r>
            <a:r>
              <a:rPr lang="it-IT" dirty="0"/>
              <a:t>, and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the </a:t>
            </a:r>
            <a:r>
              <a:rPr lang="it-IT" dirty="0" err="1"/>
              <a:t>signal</a:t>
            </a:r>
            <a:r>
              <a:rPr lang="it-IT" dirty="0"/>
              <a:t>), a set of </a:t>
            </a:r>
            <a:r>
              <a:rPr lang="it-IT" dirty="0" err="1"/>
              <a:t>topics</a:t>
            </a:r>
            <a:r>
              <a:rPr lang="it-IT" dirty="0"/>
              <a:t> and </a:t>
            </a:r>
            <a:r>
              <a:rPr lang="it-IT" dirty="0" err="1"/>
              <a:t>periods</a:t>
            </a:r>
            <a:r>
              <a:rPr lang="it-IT" dirty="0"/>
              <a:t>, (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give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!) the goal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automatically</a:t>
            </a:r>
            <a:r>
              <a:rPr lang="it-IT" dirty="0"/>
              <a:t> </a:t>
            </a:r>
            <a:r>
              <a:rPr lang="it-IT" dirty="0" err="1"/>
              <a:t>understand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and </a:t>
            </a:r>
            <a:r>
              <a:rPr lang="it-IT" dirty="0" err="1"/>
              <a:t>how</a:t>
            </a:r>
            <a:r>
              <a:rPr lang="it-IT" dirty="0"/>
              <a:t> a </a:t>
            </a:r>
            <a:r>
              <a:rPr lang="it-IT" dirty="0" err="1"/>
              <a:t>topic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«hot»</a:t>
            </a:r>
            <a:endParaRPr lang="it-IT" dirty="0">
              <a:cs typeface="Calibri"/>
            </a:endParaRPr>
          </a:p>
          <a:p>
            <a:pPr lvl="2"/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hot!</a:t>
            </a:r>
            <a:endParaRPr lang="it-IT" dirty="0">
              <a:cs typeface="Calibri"/>
            </a:endParaRPr>
          </a:p>
          <a:p>
            <a:pPr lvl="2"/>
            <a:r>
              <a:rPr lang="it-IT" dirty="0" err="1"/>
              <a:t>is</a:t>
            </a:r>
            <a:r>
              <a:rPr lang="it-IT" dirty="0"/>
              <a:t> hot for a single time</a:t>
            </a:r>
            <a:endParaRPr lang="it-IT" dirty="0">
              <a:cs typeface="Calibri"/>
            </a:endParaRPr>
          </a:p>
          <a:p>
            <a:pPr lvl="2"/>
            <a:r>
              <a:rPr lang="it-IT" dirty="0" err="1"/>
              <a:t>is</a:t>
            </a:r>
            <a:r>
              <a:rPr lang="it-IT" dirty="0"/>
              <a:t> hot </a:t>
            </a:r>
            <a:r>
              <a:rPr lang="it-IT" i="1" dirty="0" err="1"/>
              <a:t>recurrently</a:t>
            </a:r>
            <a:r>
              <a:rPr lang="it-IT" dirty="0"/>
              <a:t> </a:t>
            </a:r>
            <a:endParaRPr lang="it-IT" dirty="0">
              <a:cs typeface="Calibri"/>
            </a:endParaRPr>
          </a:p>
          <a:p>
            <a:pPr marL="457200" lvl="1" indent="0">
              <a:buNone/>
            </a:pPr>
            <a:r>
              <a:rPr lang="it-IT" sz="2800" dirty="0"/>
              <a:t>Data and </a:t>
            </a:r>
            <a:r>
              <a:rPr lang="it-IT" sz="2800" dirty="0" err="1"/>
              <a:t>google</a:t>
            </a:r>
            <a:r>
              <a:rPr lang="it-IT" sz="2800" dirty="0"/>
              <a:t> trends </a:t>
            </a:r>
            <a:r>
              <a:rPr lang="it-IT" sz="2800" dirty="0" err="1"/>
              <a:t>downloader</a:t>
            </a:r>
            <a:r>
              <a:rPr lang="it-IT" sz="2800" dirty="0"/>
              <a:t>: </a:t>
            </a:r>
            <a:r>
              <a:rPr lang="it-IT" sz="2800" dirty="0" err="1"/>
              <a:t>same</a:t>
            </a:r>
            <a:r>
              <a:rPr lang="it-IT" sz="2800" dirty="0"/>
              <a:t> </a:t>
            </a:r>
            <a:r>
              <a:rPr lang="it-IT" sz="2800" dirty="0" err="1"/>
              <a:t>as</a:t>
            </a:r>
            <a:r>
              <a:rPr lang="it-IT" sz="2800" dirty="0"/>
              <a:t> in point 4</a:t>
            </a:r>
            <a:endParaRPr lang="it-IT" sz="2800" dirty="0">
              <a:cs typeface="Calibri"/>
            </a:endParaRPr>
          </a:p>
          <a:p>
            <a:pPr marL="457200" lvl="1" indent="0">
              <a:buNone/>
            </a:pPr>
            <a:r>
              <a:rPr lang="it-IT" sz="2800" dirty="0"/>
              <a:t>The time </a:t>
            </a:r>
            <a:r>
              <a:rPr lang="it-IT" sz="2800" dirty="0" err="1"/>
              <a:t>interval</a:t>
            </a:r>
            <a:r>
              <a:rPr lang="it-IT" sz="2800" dirty="0"/>
              <a:t> for the download </a:t>
            </a:r>
            <a:r>
              <a:rPr lang="it-IT" sz="2800" dirty="0" err="1"/>
              <a:t>is</a:t>
            </a:r>
            <a:r>
              <a:rPr lang="it-IT" sz="2800" dirty="0"/>
              <a:t>: 2015-10-02 – 2019-12-22 (</a:t>
            </a:r>
            <a:r>
              <a:rPr lang="it-IT" sz="2800" dirty="0" err="1"/>
              <a:t>already</a:t>
            </a:r>
            <a:r>
              <a:rPr lang="it-IT" sz="2800" dirty="0"/>
              <a:t> </a:t>
            </a:r>
            <a:r>
              <a:rPr lang="it-IT" sz="2800" dirty="0" err="1"/>
              <a:t>defined</a:t>
            </a:r>
            <a:r>
              <a:rPr lang="it-IT" sz="2800" dirty="0"/>
              <a:t> in the code) and the </a:t>
            </a:r>
            <a:r>
              <a:rPr lang="it-IT" sz="2800" dirty="0" err="1"/>
              <a:t>the</a:t>
            </a:r>
            <a:r>
              <a:rPr lang="it-IT" sz="2800" dirty="0"/>
              <a:t> list of </a:t>
            </a:r>
            <a:r>
              <a:rPr lang="it-IT" sz="2800" dirty="0" err="1"/>
              <a:t>topics</a:t>
            </a:r>
            <a:r>
              <a:rPr lang="it-IT" sz="2800" dirty="0"/>
              <a:t> (</a:t>
            </a:r>
            <a:r>
              <a:rPr lang="it-IT" sz="2800" dirty="0" err="1"/>
              <a:t>two</a:t>
            </a:r>
            <a:r>
              <a:rPr lang="it-IT" sz="2800" dirty="0"/>
              <a:t> macro-</a:t>
            </a:r>
            <a:r>
              <a:rPr lang="it-IT" sz="2800" dirty="0" err="1"/>
              <a:t>categories</a:t>
            </a:r>
            <a:r>
              <a:rPr lang="it-IT" sz="2800" dirty="0"/>
              <a:t> to </a:t>
            </a:r>
            <a:r>
              <a:rPr lang="it-IT" sz="2800" dirty="0" err="1"/>
              <a:t>choose</a:t>
            </a:r>
            <a:r>
              <a:rPr lang="it-IT" sz="2800" dirty="0"/>
              <a:t> from)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contained</a:t>
            </a:r>
            <a:r>
              <a:rPr lang="it-IT" sz="2800" dirty="0"/>
              <a:t> in the file topics.txt</a:t>
            </a:r>
            <a:endParaRPr lang="it-IT" sz="2800" dirty="0">
              <a:cs typeface="Calibri"/>
            </a:endParaRPr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986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C6DA60-D55D-47D4-B30F-EA93DE6CB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7062"/>
            <a:ext cx="10515600" cy="5509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it-IT" dirty="0" err="1"/>
              <a:t>Given</a:t>
            </a:r>
            <a:r>
              <a:rPr lang="it-IT" dirty="0"/>
              <a:t> a set of </a:t>
            </a:r>
            <a:r>
              <a:rPr lang="it-IT" dirty="0" err="1"/>
              <a:t>clothes</a:t>
            </a:r>
            <a:r>
              <a:rPr lang="it-IT" dirty="0"/>
              <a:t> images, cluster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meaningful</a:t>
            </a:r>
            <a:r>
              <a:rPr lang="it-IT" dirty="0"/>
              <a:t> and </a:t>
            </a:r>
            <a:r>
              <a:rPr lang="it-IT" dirty="0" err="1"/>
              <a:t>interpretable</a:t>
            </a:r>
            <a:r>
              <a:rPr lang="it-IT" dirty="0"/>
              <a:t> clusters </a:t>
            </a:r>
          </a:p>
          <a:p>
            <a:pPr lvl="1"/>
            <a:r>
              <a:rPr lang="it-IT" dirty="0"/>
              <a:t>Data </a:t>
            </a:r>
            <a:r>
              <a:rPr lang="it-IT" dirty="0" err="1"/>
              <a:t>available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: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4</a:t>
            </a:r>
            <a:endParaRPr lang="it-IT" dirty="0">
              <a:ea typeface="Calibri"/>
              <a:cs typeface="Calibri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it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Profiling: given a set of images of people, cluster them into clusters and explore whether the clusters gives some insight (are we able to cluster the gender? The age?)</a:t>
            </a:r>
            <a:endParaRPr lang="it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/>
            <a:r>
              <a:rPr lang="it-IT" dirty="0"/>
              <a:t>Data </a:t>
            </a:r>
            <a:r>
              <a:rPr lang="it-IT" dirty="0" err="1"/>
              <a:t>available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: </a:t>
            </a:r>
            <a:r>
              <a:rPr lang="it-IT" dirty="0">
                <a:hlinkClick r:id="rId2"/>
              </a:rPr>
              <a:t>https://github.com/yumingj/Text2Human</a:t>
            </a:r>
            <a:r>
              <a:rPr lang="it-IT" dirty="0"/>
              <a:t> </a:t>
            </a:r>
            <a:endParaRPr lang="it-IT" dirty="0">
              <a:ea typeface="Calibri"/>
              <a:cs typeface="Calibri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it-IT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Given</a:t>
            </a:r>
            <a:r>
              <a:rPr lang="it-IT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 video </a:t>
            </a:r>
            <a:r>
              <a:rPr lang="it-IT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sequence</a:t>
            </a:r>
            <a:r>
              <a:rPr lang="it-IT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with </a:t>
            </a:r>
            <a:r>
              <a:rPr lang="it-IT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tiny</a:t>
            </a:r>
            <a:r>
              <a:rPr lang="it-IT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people and the </a:t>
            </a:r>
            <a:r>
              <a:rPr lang="it-IT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annotated</a:t>
            </a:r>
            <a:r>
              <a:rPr lang="it-IT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positions, </a:t>
            </a:r>
            <a:r>
              <a:rPr lang="it-IT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try</a:t>
            </a:r>
            <a:r>
              <a:rPr lang="it-IT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to </a:t>
            </a:r>
            <a:r>
              <a:rPr lang="it-IT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automatically</a:t>
            </a:r>
            <a:r>
              <a:rPr lang="it-IT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it-IT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detect</a:t>
            </a:r>
            <a:r>
              <a:rPr lang="it-IT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them</a:t>
            </a:r>
            <a:r>
              <a:rPr lang="it-IT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and </a:t>
            </a:r>
            <a:r>
              <a:rPr lang="it-IT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classify</a:t>
            </a:r>
            <a:r>
              <a:rPr lang="it-IT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their</a:t>
            </a:r>
            <a:r>
              <a:rPr lang="it-IT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orientations</a:t>
            </a:r>
            <a:r>
              <a:rPr lang="it-IT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(for </a:t>
            </a:r>
            <a:r>
              <a:rPr lang="it-IT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example</a:t>
            </a:r>
            <a:r>
              <a:rPr lang="it-IT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with 4 classes)</a:t>
            </a:r>
          </a:p>
          <a:p>
            <a:pPr lvl="1"/>
            <a:r>
              <a:rPr lang="it-IT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 </a:t>
            </a:r>
            <a:r>
              <a:rPr lang="it-IT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available</a:t>
            </a:r>
            <a:r>
              <a:rPr lang="it-IT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here</a:t>
            </a:r>
            <a:r>
              <a:rPr lang="it-IT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 </a:t>
            </a:r>
            <a:r>
              <a:rPr lang="it-IT" dirty="0">
                <a:ea typeface="+mn-lt"/>
                <a:cs typeface="+mn-lt"/>
                <a:hlinkClick r:id="rId3"/>
              </a:rPr>
              <a:t>http://imagelab.ing.unimore.it/files2/GVEII.zip</a:t>
            </a:r>
            <a:endParaRPr lang="it-IT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lvl="1"/>
            <a:endParaRPr lang="it-IT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514350" indent="-514350">
              <a:buAutoNum type="arabicPeriod" startAt="7"/>
            </a:pPr>
            <a:endParaRPr lang="it-IT" dirty="0">
              <a:cs typeface="Calibri"/>
            </a:endParaRPr>
          </a:p>
          <a:p>
            <a:pPr lvl="1"/>
            <a:endParaRPr lang="it" dirty="0">
              <a:cs typeface="Calibri"/>
            </a:endParaRPr>
          </a:p>
          <a:p>
            <a:pPr marL="514350" indent="-514350">
              <a:buFont typeface="Calibri Light" panose="020F0302020204030204"/>
              <a:buAutoNum type="arabicPeriod" startAt="7"/>
            </a:pPr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535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6"/>
          <p:cNvSpPr/>
          <p:nvPr/>
        </p:nvSpPr>
        <p:spPr>
          <a:xfrm>
            <a:off x="514080" y="667080"/>
            <a:ext cx="10514520" cy="550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640715" indent="-514350">
              <a:buClr>
                <a:srgbClr val="000000"/>
              </a:buClr>
              <a:buSzPts val="2100"/>
              <a:buFont typeface="+mj-lt"/>
              <a:buAutoNum type="arabicPeriod" startAt="10"/>
            </a:pPr>
            <a:r>
              <a:rPr lang="it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Head direction: given some full-body people images, split the dataset into two sets, one for "training", the other for "testing" (e.g. 80:20. Evaluate carefully how to divide the dataset). </a:t>
            </a:r>
            <a:br>
              <a:rPr lang="it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 discard frames without people.</a:t>
            </a:r>
            <a:br>
              <a:rPr lang="it" sz="2800" dirty="0"/>
            </a:br>
            <a:r>
              <a:rPr lang="it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each frame in training dataset annotate each person with:</a:t>
            </a:r>
            <a:endParaRPr lang="it-IT" sz="2800" dirty="0">
              <a:latin typeface="Arial"/>
              <a:ea typeface="Arial"/>
              <a:cs typeface="Arial"/>
            </a:endParaRPr>
          </a:p>
          <a:p>
            <a:pPr marL="1218565" indent="-431165">
              <a:buClr>
                <a:srgbClr val="000000"/>
              </a:buClr>
              <a:buSzPts val="1500"/>
              <a:buFont typeface="Calibri"/>
              <a:buChar char="-"/>
            </a:pPr>
            <a:r>
              <a:rPr lang="it-IT" sz="20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Bounding</a:t>
            </a:r>
            <a:r>
              <a:rPr lang="it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box</a:t>
            </a:r>
            <a:r>
              <a:rPr lang="it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around the face (rect)</a:t>
            </a:r>
            <a:endParaRPr lang="it-IT" sz="2000" dirty="0">
              <a:latin typeface="Calibri"/>
              <a:ea typeface="Calibri"/>
              <a:cs typeface="Calibri"/>
            </a:endParaRPr>
          </a:p>
          <a:p>
            <a:pPr marL="1218565" indent="-431165">
              <a:buClr>
                <a:srgbClr val="000000"/>
              </a:buClr>
              <a:buSzPts val="1500"/>
              <a:buFont typeface="Calibri"/>
              <a:buChar char="-"/>
            </a:pPr>
            <a:r>
              <a:rPr lang="it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9-way direction</a:t>
            </a:r>
            <a:r>
              <a:rPr lang="it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(straight forward, up, down, left, right, up-left, up-right, down-left, down-right) of the face</a:t>
            </a:r>
            <a:endParaRPr lang="it-IT" sz="2000" dirty="0">
              <a:cs typeface="Calibri" panose="020F0502020204030204"/>
            </a:endParaRPr>
          </a:p>
          <a:p>
            <a:pPr marL="1218565" indent="-431165">
              <a:buClr>
                <a:srgbClr val="000000"/>
              </a:buClr>
              <a:buSzPts val="1500"/>
              <a:buFont typeface="Calibri"/>
              <a:buChar char="-"/>
            </a:pPr>
            <a:r>
              <a:rPr lang="it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Head keypoints location</a:t>
            </a:r>
            <a:r>
              <a:rPr lang="it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(2d pixel): mouth, nose, left eye, right eye, left ear, right ear</a:t>
            </a: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608965">
              <a:spcBef>
                <a:spcPts val="1467"/>
              </a:spcBef>
            </a:pPr>
            <a:r>
              <a:rPr lang="it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Then classify the testing set in order to get the class (9-way</a:t>
            </a:r>
            <a:r>
              <a:rPr lang="it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direction of the head).</a:t>
            </a:r>
            <a:endParaRPr lang="it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951865" indent="-342900">
              <a:spcBef>
                <a:spcPts val="1467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here: </a:t>
            </a:r>
            <a:r>
              <a:rPr lang="en-US" sz="2000" dirty="0">
                <a:ea typeface="+mn-lt"/>
                <a:cs typeface="+mn-lt"/>
                <a:sym typeface="Calibri"/>
                <a:hlinkClick r:id="rId3"/>
              </a:rPr>
              <a:t>FML_project9_videos</a:t>
            </a:r>
            <a:endParaRPr lang="en-US" sz="2000" dirty="0">
              <a:latin typeface="Calibri"/>
              <a:ea typeface="Arial"/>
              <a:cs typeface="Calibri"/>
            </a:endParaRPr>
          </a:p>
          <a:p>
            <a:pPr marL="608965">
              <a:spcBef>
                <a:spcPts val="1467"/>
              </a:spcBef>
            </a:pPr>
            <a:endParaRPr lang="it-IT" sz="28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6;p46">
            <a:extLst>
              <a:ext uri="{FF2B5EF4-FFF2-40B4-BE49-F238E27FC236}">
                <a16:creationId xmlns:a16="http://schemas.microsoft.com/office/drawing/2014/main" id="{AE51DCAD-F08C-7631-6CB8-DA6031CB4539}"/>
              </a:ext>
            </a:extLst>
          </p:cNvPr>
          <p:cNvSpPr/>
          <p:nvPr/>
        </p:nvSpPr>
        <p:spPr>
          <a:xfrm>
            <a:off x="514080" y="667080"/>
            <a:ext cx="10514520" cy="51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640715" indent="-514350">
              <a:buClr>
                <a:srgbClr val="000000"/>
              </a:buClr>
              <a:buSzPts val="2100"/>
              <a:buFont typeface="+mj-lt"/>
              <a:buAutoNum type="arabicPeriod" startAt="11"/>
            </a:pPr>
            <a:r>
              <a:rPr lang="it" sz="2800" dirty="0">
                <a:ea typeface="+mn-lt"/>
                <a:cs typeface="+mn-lt"/>
              </a:rPr>
              <a:t>Outlier detection and removal with PCA</a:t>
            </a:r>
            <a:br>
              <a:rPr lang="it" sz="2800" dirty="0">
                <a:cs typeface="+mn-lt"/>
              </a:rPr>
            </a:br>
            <a:r>
              <a:rPr lang="it" sz="2800" dirty="0">
                <a:ea typeface="+mn-lt"/>
                <a:cs typeface="+mn-lt"/>
              </a:rPr>
              <a:t>Given some raw 3D human pose sequences, perform outlier detection with two different approaches.:</a:t>
            </a:r>
            <a:br>
              <a:rPr lang="en-US" dirty="0"/>
            </a:br>
            <a:r>
              <a:rPr lang="it" sz="2800" dirty="0">
                <a:ea typeface="+mn-lt"/>
                <a:cs typeface="+mn-lt"/>
              </a:rPr>
              <a:t>- PCA </a:t>
            </a:r>
            <a:br>
              <a:rPr lang="it" sz="2800" dirty="0">
                <a:cs typeface="+mn-lt"/>
              </a:rPr>
            </a:br>
            <a:r>
              <a:rPr lang="it" sz="2800" dirty="0">
                <a:ea typeface="+mn-lt"/>
                <a:cs typeface="+mn-lt"/>
              </a:rPr>
              <a:t>- Clustering methods</a:t>
            </a:r>
            <a:br>
              <a:rPr lang="it" sz="2800" dirty="0">
                <a:cs typeface="+mn-lt"/>
              </a:rPr>
            </a:br>
            <a:r>
              <a:rPr lang="it" sz="2800" dirty="0">
                <a:ea typeface="+mn-lt"/>
                <a:cs typeface="+mn-lt"/>
              </a:rPr>
              <a:t>Compare the two methods to identify the most effective one and develop some heuristics for outlier correction</a:t>
            </a:r>
          </a:p>
          <a:p>
            <a:pPr marL="1555115" lvl="2" indent="-514350">
              <a:buClr>
                <a:srgbClr val="000000"/>
              </a:buClr>
              <a:buSzPts val="2100"/>
              <a:buFont typeface="Arial" panose="020B0604020202020204" pitchFamily="34" charset="0"/>
              <a:buChar char="•"/>
            </a:pPr>
            <a:r>
              <a:rPr lang="it-IT" sz="2400" dirty="0"/>
              <a:t>Data </a:t>
            </a:r>
            <a:r>
              <a:rPr lang="it-IT" sz="2400" dirty="0" err="1"/>
              <a:t>available</a:t>
            </a:r>
            <a:r>
              <a:rPr lang="it-IT" sz="2400" dirty="0"/>
              <a:t> </a:t>
            </a:r>
            <a:r>
              <a:rPr lang="it-IT" sz="2400" dirty="0" err="1"/>
              <a:t>here</a:t>
            </a:r>
            <a:r>
              <a:rPr lang="it-IT" sz="2400" dirty="0"/>
              <a:t>: </a:t>
            </a:r>
            <a:r>
              <a:rPr lang="it-IT" sz="2400" dirty="0" err="1"/>
              <a:t>same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1</a:t>
            </a:r>
            <a:br>
              <a:rPr lang="it" sz="2800" dirty="0">
                <a:cs typeface="Calibri"/>
              </a:rPr>
            </a:br>
            <a:br>
              <a:rPr lang="it" sz="2800" dirty="0">
                <a:cs typeface="Calibri"/>
              </a:rPr>
            </a:br>
            <a:endParaRPr lang="it" sz="2800" dirty="0">
              <a:cs typeface="Calibri"/>
            </a:endParaRPr>
          </a:p>
          <a:p>
            <a:pPr marL="126365">
              <a:buClr>
                <a:srgbClr val="000000"/>
              </a:buClr>
              <a:buSzPts val="2100"/>
            </a:pPr>
            <a:endParaRPr lang="it" sz="2800" dirty="0">
              <a:latin typeface="Calibri" panose="020F0502020204030204"/>
              <a:ea typeface="Calibri"/>
              <a:cs typeface="Calibri"/>
            </a:endParaRPr>
          </a:p>
          <a:p>
            <a:pPr marL="126365">
              <a:buClr>
                <a:srgbClr val="000000"/>
              </a:buClr>
              <a:buSzPts val="2100"/>
            </a:pPr>
            <a:endParaRPr lang="it" sz="2800" dirty="0">
              <a:latin typeface="Calibri" panose="020F0502020204030204"/>
              <a:ea typeface="Calibri"/>
              <a:cs typeface="Calibri"/>
            </a:endParaRPr>
          </a:p>
          <a:p>
            <a:pPr marL="608965">
              <a:spcBef>
                <a:spcPts val="1467"/>
              </a:spcBef>
            </a:pPr>
            <a:endParaRPr lang="it-IT" sz="2800" dirty="0">
              <a:latin typeface="Arial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51901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9A2108920087F45B54C37D38C2433AE" ma:contentTypeVersion="7" ma:contentTypeDescription="Creare un nuovo documento." ma:contentTypeScope="" ma:versionID="09a3225b547e7697857bf51419dddf3e">
  <xsd:schema xmlns:xsd="http://www.w3.org/2001/XMLSchema" xmlns:xs="http://www.w3.org/2001/XMLSchema" xmlns:p="http://schemas.microsoft.com/office/2006/metadata/properties" xmlns:ns3="d2852b64-09b8-4c0b-b2dd-8a5ac5291f46" xmlns:ns4="aee3925d-9066-47ce-986a-c30af8fc9f81" targetNamespace="http://schemas.microsoft.com/office/2006/metadata/properties" ma:root="true" ma:fieldsID="a4b75316c6c880df4c0a1995dc3b70d8" ns3:_="" ns4:_="">
    <xsd:import namespace="d2852b64-09b8-4c0b-b2dd-8a5ac5291f46"/>
    <xsd:import namespace="aee3925d-9066-47ce-986a-c30af8fc9f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852b64-09b8-4c0b-b2dd-8a5ac5291f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e3925d-9066-47ce-986a-c30af8fc9f8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F91DBE-7FC4-4F25-A130-DAFD5D79D8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1924B9-4611-44CA-88DE-2EF83B3E7C18}">
  <ds:schemaRefs>
    <ds:schemaRef ds:uri="aee3925d-9066-47ce-986a-c30af8fc9f81"/>
    <ds:schemaRef ds:uri="d2852b64-09b8-4c0b-b2dd-8a5ac5291f4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B724807-8966-415A-8EE4-1F9FF9DD034A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d2852b64-09b8-4c0b-b2dd-8a5ac5291f46"/>
    <ds:schemaRef ds:uri="aee3925d-9066-47ce-986a-c30af8fc9f81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997</Words>
  <Application>Microsoft Office PowerPoint</Application>
  <PresentationFormat>Widescreen</PresentationFormat>
  <Paragraphs>52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FML exam 21-22</vt:lpstr>
      <vt:lpstr>The project part of the FML exam</vt:lpstr>
      <vt:lpstr>The oral part of the FML exam</vt:lpstr>
      <vt:lpstr>Details on the schedule</vt:lpstr>
      <vt:lpstr>Projects</vt:lpstr>
      <vt:lpstr>Projects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Cristani</dc:creator>
  <cp:lastModifiedBy>CAPOGROSSO LUIGI</cp:lastModifiedBy>
  <cp:revision>10</cp:revision>
  <dcterms:created xsi:type="dcterms:W3CDTF">2021-05-20T06:00:31Z</dcterms:created>
  <dcterms:modified xsi:type="dcterms:W3CDTF">2022-06-09T13:35:09Z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0x01010039A2108920087F45B54C37D38C2433AE</vt:lpwstr>
  </property>
</Properties>
</file>