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C2AD"/>
    <a:srgbClr val="B9767B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17470-856A-441E-B022-638ABD8A1F6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49644-D037-4A74-A432-D5EEBEC0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45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49644-D037-4A74-A432-D5EEBEC019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7094-7CF8-D030-EA2C-5552DE528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65AC3-CC05-6417-C9E1-553DF011F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789E2-8FFF-CCB3-7A59-32770CD6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03EB-656B-455E-A311-71B6CAABFC4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965D8-B9BE-5ED4-AD7E-86B0418F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E51BA-0DD0-7623-5D48-8D2E265F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51EE-60FF-4655-94FD-0894B4C2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7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B571-1D3A-C894-CE54-E80C0F24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03A9F-F1EB-B70F-10EF-DB7DA14C4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88BAE-87AE-4BD3-DE34-986FD3C3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03EB-656B-455E-A311-71B6CAABFC4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81A93-5D9A-5689-292D-8085BDD8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313C6-B28A-196F-1C84-34F6C597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51EE-60FF-4655-94FD-0894B4C2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2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41A3A9-C145-FFCC-E461-D27012014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1B4C2-9C46-86EF-37AE-1673F6E85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78E9B-42DD-0ED1-A643-AA2FB786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03EB-656B-455E-A311-71B6CAABFC4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046E-F59D-84CA-A428-64CE07D2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D4DB4-61B2-9818-D1F9-36BF989F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51EE-60FF-4655-94FD-0894B4C2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5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50A3-5663-64CB-504B-6B14E4BD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80C22-7AF4-9206-EC96-54003A93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65CA7-D2ED-F08D-B4FB-F002669E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03EB-656B-455E-A311-71B6CAABFC4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94C28-0982-FBDB-AB8E-04EC1F6D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629D0-3AFC-5E34-017F-4898A00C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51EE-60FF-4655-94FD-0894B4C2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5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72E2-964E-BE46-7558-D2A69522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B411D-AEB4-8229-F7CA-21078A9CC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1942C-3CD6-3736-474F-8580FA94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03EB-656B-455E-A311-71B6CAABFC4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F0ACC-58D5-A064-429F-C40B5458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E81F4-8229-74DA-E032-AB8F1A23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51EE-60FF-4655-94FD-0894B4C2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1527-D7DE-FB2F-1A7D-362CBD53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6BF7B-5857-FEA2-6742-AA3401013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87E44-56A1-93C1-111E-2830FE69D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A47B9-5A4F-1357-1D99-A1ECD363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03EB-656B-455E-A311-71B6CAABFC4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DBFEE-D867-7461-BBCB-B326F6D3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AE3DB-2EF5-474A-99B4-24611F25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51EE-60FF-4655-94FD-0894B4C2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0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4F1C-2307-FBE9-61B3-DCDEBC393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825AB-9B67-4AE4-CAB7-81FA1734D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F26A0-A00E-067A-3B5C-9DA656063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90539-D87A-6302-67A6-31DFDD953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99CAB-BE7E-43D1-8212-28A08CB51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31278-B5E7-DBAB-1B65-E97E24D1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03EB-656B-455E-A311-71B6CAABFC4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876A8-D566-FD49-34B9-8DAFF8C9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B1CBD-4CF3-27B0-D9B3-AE9F35AF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51EE-60FF-4655-94FD-0894B4C2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9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2169-E2E9-70DC-3EE5-B531D3CC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34873-B92D-8F60-04FF-3AD5C160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03EB-656B-455E-A311-71B6CAABFC4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4EF8C-4B37-5091-56C7-497C159F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023AC-C19C-694F-AA0B-926F746F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51EE-60FF-4655-94FD-0894B4C2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4E9B7-5652-E773-6AEB-873C88ED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03EB-656B-455E-A311-71B6CAABFC4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7ABA3-1051-F5D4-69C0-AC878BC0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324B9-82AD-17B2-E4A9-E3E8BAC2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51EE-60FF-4655-94FD-0894B4C2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1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FFD4-4553-A50A-43AC-F6777BC87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8AB2A-C9EF-651F-40EB-C4B3D02B2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C986C-ADA6-33C3-1DD8-7EFB9BA3D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FCE4B-BB5F-76FD-34DA-87723EFF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03EB-656B-455E-A311-71B6CAABFC4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AD03C-9FC6-834F-178E-69C12ABF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D1E84-7BA3-F54C-1FE1-3730CFB1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51EE-60FF-4655-94FD-0894B4C2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8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F1653-613F-878D-E190-C5B5ED88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EC0763-EBE4-812F-BC38-A90BE6B64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99F9E-C966-4C91-BEF7-BA45A538F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BC0E2-4F68-5E9A-2E13-B30B8CDD7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03EB-656B-455E-A311-71B6CAABFC4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C0596-CFE7-3379-EA58-3C18304F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968A4-2CA3-005F-29FF-02554966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51EE-60FF-4655-94FD-0894B4C2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8C7CC-4275-1778-D0C8-A6451F174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7B826-1C3F-13C1-6E65-BC3FAF7E6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BFB0F-E82C-4614-B14B-2F422E376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103EB-656B-455E-A311-71B6CAABFC4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B979B-A16E-6BB6-41B5-C6E5E6015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F25C5-0E3F-63F3-C17A-DE9D73428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C51EE-60FF-4655-94FD-0894B4C2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5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lisakoolman.github.io/Life%20things.html" TargetMode="External"/><Relationship Id="rId5" Type="http://schemas.openxmlformats.org/officeDocument/2006/relationships/hyperlink" Target="https://elisakoolman.github.io/Research%20Projects.html" TargetMode="External"/><Relationship Id="rId4" Type="http://schemas.openxmlformats.org/officeDocument/2006/relationships/hyperlink" Target="http://sites.utexas.edu/ce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8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21AE68-FB86-0469-843A-96BEFCC4BC71}"/>
              </a:ext>
            </a:extLst>
          </p:cNvPr>
          <p:cNvSpPr txBox="1"/>
          <p:nvPr/>
        </p:nvSpPr>
        <p:spPr>
          <a:xfrm>
            <a:off x="142240" y="294640"/>
            <a:ext cx="400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	Research Projects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071084-3B27-D27F-850C-58B23AB1A4C3}"/>
              </a:ext>
            </a:extLst>
          </p:cNvPr>
          <p:cNvSpPr txBox="1"/>
          <p:nvPr/>
        </p:nvSpPr>
        <p:spPr>
          <a:xfrm>
            <a:off x="9245600" y="262374"/>
            <a:ext cx="287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Life Things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7C36E-2C1F-9C76-92DC-3B7298065E72}"/>
              </a:ext>
            </a:extLst>
          </p:cNvPr>
          <p:cNvSpPr txBox="1"/>
          <p:nvPr/>
        </p:nvSpPr>
        <p:spPr>
          <a:xfrm>
            <a:off x="233680" y="6278880"/>
            <a:ext cx="384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to LinkedIn, Instagram, email, ME building mailing address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C25B65-3683-73B6-89A1-C10DE917D327}"/>
              </a:ext>
            </a:extLst>
          </p:cNvPr>
          <p:cNvSpPr txBox="1"/>
          <p:nvPr/>
        </p:nvSpPr>
        <p:spPr>
          <a:xfrm>
            <a:off x="10258254" y="6410960"/>
            <a:ext cx="186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my CV!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5A2CA0-1E56-BAEC-3CC5-DCB6D7C167F5}"/>
              </a:ext>
            </a:extLst>
          </p:cNvPr>
          <p:cNvSpPr txBox="1"/>
          <p:nvPr/>
        </p:nvSpPr>
        <p:spPr>
          <a:xfrm>
            <a:off x="1463040" y="1198880"/>
            <a:ext cx="3342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Elisa Koolman</a:t>
            </a:r>
          </a:p>
          <a:p>
            <a:r>
              <a:rPr lang="en-US" dirty="0"/>
              <a:t>The University of Texas at Austin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CEFE26-EFE0-14A6-6718-1BF7C106D8A4}"/>
              </a:ext>
            </a:extLst>
          </p:cNvPr>
          <p:cNvSpPr txBox="1"/>
          <p:nvPr/>
        </p:nvSpPr>
        <p:spPr>
          <a:xfrm>
            <a:off x="2067560" y="2082800"/>
            <a:ext cx="805688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effectLst/>
                <a:highlight>
                  <a:srgbClr val="C0C0C0"/>
                </a:highlight>
                <a:latin typeface="var(--font-2)"/>
              </a:rPr>
              <a:t>I am a second-year Mechanical Engineering Ph. D. student at the University of Texas at Austin in the </a:t>
            </a:r>
            <a:r>
              <a:rPr lang="en-US" sz="2000" b="0" i="0" u="none" strike="noStrike" dirty="0">
                <a:effectLst/>
                <a:highlight>
                  <a:srgbClr val="C0C0C0"/>
                </a:highlight>
                <a:latin typeface="var(--font-2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Center for Engineering Education</a:t>
            </a:r>
            <a:r>
              <a:rPr lang="en-US" sz="2000" b="0" i="0" dirty="0">
                <a:effectLst/>
                <a:highlight>
                  <a:srgbClr val="C0C0C0"/>
                </a:highlight>
                <a:latin typeface="var(--font-2)"/>
              </a:rPr>
              <a:t>. My goal in my </a:t>
            </a:r>
            <a:r>
              <a:rPr lang="en-US" sz="2000" b="0" i="0" u="none" strike="noStrike" dirty="0">
                <a:effectLst/>
                <a:highlight>
                  <a:srgbClr val="C0C0C0"/>
                </a:highlight>
                <a:latin typeface="var(--font-2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research</a:t>
            </a:r>
            <a:r>
              <a:rPr lang="en-US" sz="2000" b="0" i="0" dirty="0">
                <a:effectLst/>
                <a:highlight>
                  <a:srgbClr val="C0C0C0"/>
                </a:highlight>
                <a:latin typeface="var(--font-2)"/>
              </a:rPr>
              <a:t> is to take an intersectional lens to investigate barriers in engineering education. I also bring this mindset into research on university makerspaces and teaching tools.</a:t>
            </a:r>
          </a:p>
          <a:p>
            <a:pPr algn="l"/>
            <a:r>
              <a:rPr lang="en-US" sz="2000" b="0" i="0" dirty="0">
                <a:effectLst/>
                <a:highlight>
                  <a:srgbClr val="C0C0C0"/>
                </a:highlight>
                <a:latin typeface="var(--font-2)"/>
              </a:rPr>
              <a:t>I earned my B.S. in Mechanical Engineering from the Georgia Institute of Technology. While there, I worked on a validation study for a teaching tool in the EDRL.</a:t>
            </a:r>
          </a:p>
          <a:p>
            <a:pPr algn="l"/>
            <a:r>
              <a:rPr lang="en-US" sz="2000" b="0" i="0" dirty="0">
                <a:effectLst/>
                <a:highlight>
                  <a:srgbClr val="C0C0C0"/>
                </a:highlight>
                <a:latin typeface="var(--font-2)"/>
              </a:rPr>
              <a:t>I also </a:t>
            </a:r>
            <a:r>
              <a:rPr lang="en-US" sz="2000" b="0" i="0" u="none" strike="noStrike" dirty="0">
                <a:effectLst/>
                <a:highlight>
                  <a:srgbClr val="C0C0C0"/>
                </a:highlight>
                <a:latin typeface="var(--font-2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enjoy baking, gardening, and fiber arts</a:t>
            </a:r>
            <a:r>
              <a:rPr lang="en-US" sz="2000" b="0" i="0" dirty="0">
                <a:effectLst/>
                <a:highlight>
                  <a:srgbClr val="C0C0C0"/>
                </a:highlight>
                <a:latin typeface="var(--font-2)"/>
              </a:rPr>
              <a:t>.</a:t>
            </a:r>
          </a:p>
          <a:p>
            <a:pPr algn="l"/>
            <a:r>
              <a:rPr lang="en-US" sz="2000" b="0" i="0" dirty="0">
                <a:effectLst/>
                <a:highlight>
                  <a:srgbClr val="C0C0C0"/>
                </a:highlight>
                <a:latin typeface="var(--font-2)"/>
              </a:rPr>
              <a:t>Research interests: design thinking, higher education in engineering, barriers in STEM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4DEC1A-9175-C344-A3C0-4E4FE140EF81}"/>
              </a:ext>
            </a:extLst>
          </p:cNvPr>
          <p:cNvSpPr txBox="1"/>
          <p:nvPr/>
        </p:nvSpPr>
        <p:spPr>
          <a:xfrm>
            <a:off x="5435600" y="6177280"/>
            <a:ext cx="268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Scroll Down button</a:t>
            </a:r>
          </a:p>
        </p:txBody>
      </p:sp>
    </p:spTree>
    <p:extLst>
      <p:ext uri="{BB962C8B-B14F-4D97-AF65-F5344CB8AC3E}">
        <p14:creationId xmlns:p14="http://schemas.microsoft.com/office/powerpoint/2010/main" val="150779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67D94C-D7C1-6688-3644-9EB5466E6D16}"/>
              </a:ext>
            </a:extLst>
          </p:cNvPr>
          <p:cNvSpPr txBox="1"/>
          <p:nvPr/>
        </p:nvSpPr>
        <p:spPr>
          <a:xfrm>
            <a:off x="782320" y="50800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C44AE0-4C39-D3D1-E19A-CDFDEE7F4C39}"/>
              </a:ext>
            </a:extLst>
          </p:cNvPr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of page stuff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D9FE45-66DC-4012-17D0-8AA6583BAFC5}"/>
              </a:ext>
            </a:extLst>
          </p:cNvPr>
          <p:cNvSpPr txBox="1"/>
          <p:nvPr/>
        </p:nvSpPr>
        <p:spPr>
          <a:xfrm>
            <a:off x="8229600" y="50800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Blog</a:t>
            </a:r>
          </a:p>
        </p:txBody>
      </p:sp>
    </p:spTree>
    <p:extLst>
      <p:ext uri="{BB962C8B-B14F-4D97-AF65-F5344CB8AC3E}">
        <p14:creationId xmlns:p14="http://schemas.microsoft.com/office/powerpoint/2010/main" val="12556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76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B25212-631C-5BBB-7DC2-1527DFEA4AA4}"/>
              </a:ext>
            </a:extLst>
          </p:cNvPr>
          <p:cNvSpPr txBox="1"/>
          <p:nvPr/>
        </p:nvSpPr>
        <p:spPr>
          <a:xfrm>
            <a:off x="142240" y="294640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Home	Research Projects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5FC68-6806-2DA3-0B7B-8BF6A3AD04BD}"/>
              </a:ext>
            </a:extLst>
          </p:cNvPr>
          <p:cNvSpPr txBox="1"/>
          <p:nvPr/>
        </p:nvSpPr>
        <p:spPr>
          <a:xfrm>
            <a:off x="9245600" y="262374"/>
            <a:ext cx="287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Baking	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4097D1-AECD-3ECB-5B63-F67C383F7FD7}"/>
              </a:ext>
            </a:extLst>
          </p:cNvPr>
          <p:cNvSpPr/>
          <p:nvPr/>
        </p:nvSpPr>
        <p:spPr>
          <a:xfrm>
            <a:off x="1066800" y="294640"/>
            <a:ext cx="1788160" cy="33706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32FD2-AF0A-3365-5CA9-07555DE07250}"/>
              </a:ext>
            </a:extLst>
          </p:cNvPr>
          <p:cNvSpPr txBox="1"/>
          <p:nvPr/>
        </p:nvSpPr>
        <p:spPr>
          <a:xfrm>
            <a:off x="1167779" y="870526"/>
            <a:ext cx="9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Projects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7D436-53B0-1B8A-52FA-51F030D630AF}"/>
              </a:ext>
            </a:extLst>
          </p:cNvPr>
          <p:cNvSpPr txBox="1"/>
          <p:nvPr/>
        </p:nvSpPr>
        <p:spPr>
          <a:xfrm>
            <a:off x="7233919" y="870526"/>
            <a:ext cx="132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Publications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21C5B2-A725-0C57-0278-125457DEBFCA}"/>
              </a:ext>
            </a:extLst>
          </p:cNvPr>
          <p:cNvSpPr txBox="1"/>
          <p:nvPr/>
        </p:nvSpPr>
        <p:spPr>
          <a:xfrm>
            <a:off x="10179342" y="870526"/>
            <a:ext cx="16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Speaking Events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AB3E39-8602-0402-ACD7-0DB959CF4DD6}"/>
              </a:ext>
            </a:extLst>
          </p:cNvPr>
          <p:cNvSpPr txBox="1"/>
          <p:nvPr/>
        </p:nvSpPr>
        <p:spPr>
          <a:xfrm>
            <a:off x="436258" y="1261746"/>
            <a:ext cx="565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University Makerspaces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6DE833-8301-06AF-4B7D-80908BB9E61F}"/>
              </a:ext>
            </a:extLst>
          </p:cNvPr>
          <p:cNvSpPr txBox="1"/>
          <p:nvPr/>
        </p:nvSpPr>
        <p:spPr>
          <a:xfrm>
            <a:off x="436258" y="2389506"/>
            <a:ext cx="565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Authentic Learning Assignment in Fluid Mechanics Course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56B36B-C692-D554-8C61-CD295D59E25D}"/>
              </a:ext>
            </a:extLst>
          </p:cNvPr>
          <p:cNvSpPr txBox="1"/>
          <p:nvPr/>
        </p:nvSpPr>
        <p:spPr>
          <a:xfrm>
            <a:off x="436258" y="3454798"/>
            <a:ext cx="565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Barriers for Disabled students in STEM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A4E69-8337-5F24-00AB-8CE6C1C135E9}"/>
              </a:ext>
            </a:extLst>
          </p:cNvPr>
          <p:cNvSpPr txBox="1"/>
          <p:nvPr/>
        </p:nvSpPr>
        <p:spPr>
          <a:xfrm>
            <a:off x="436258" y="4440318"/>
            <a:ext cx="5659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Generative Design Thinking Teaching Tool in undergraduate engineering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370883-4205-62DC-C2BF-329F4DC54398}"/>
              </a:ext>
            </a:extLst>
          </p:cNvPr>
          <p:cNvSpPr txBox="1"/>
          <p:nvPr/>
        </p:nvSpPr>
        <p:spPr>
          <a:xfrm>
            <a:off x="6633858" y="2389506"/>
            <a:ext cx="324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[citation for ASEE conf paper]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CD1C40-F167-77EF-9042-12D354D9C2EA}"/>
              </a:ext>
            </a:extLst>
          </p:cNvPr>
          <p:cNvSpPr txBox="1"/>
          <p:nvPr/>
        </p:nvSpPr>
        <p:spPr>
          <a:xfrm>
            <a:off x="10170780" y="2389506"/>
            <a:ext cx="2020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ASEE 2023 Mechanical Engineering Poster session</a:t>
            </a:r>
          </a:p>
        </p:txBody>
      </p:sp>
    </p:spTree>
    <p:extLst>
      <p:ext uri="{BB962C8B-B14F-4D97-AF65-F5344CB8AC3E}">
        <p14:creationId xmlns:p14="http://schemas.microsoft.com/office/powerpoint/2010/main" val="254888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2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422CE8-9378-4206-4D79-3495B1499162}"/>
              </a:ext>
            </a:extLst>
          </p:cNvPr>
          <p:cNvSpPr txBox="1"/>
          <p:nvPr/>
        </p:nvSpPr>
        <p:spPr>
          <a:xfrm>
            <a:off x="142240" y="294640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	Research Projects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8CDDB-03F3-7036-85BB-371062B964B1}"/>
              </a:ext>
            </a:extLst>
          </p:cNvPr>
          <p:cNvSpPr txBox="1"/>
          <p:nvPr/>
        </p:nvSpPr>
        <p:spPr>
          <a:xfrm>
            <a:off x="10789920" y="262374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Life Things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140AE0-28D3-3A0A-3EB8-75A3C0E300B5}"/>
              </a:ext>
            </a:extLst>
          </p:cNvPr>
          <p:cNvSpPr/>
          <p:nvPr/>
        </p:nvSpPr>
        <p:spPr>
          <a:xfrm>
            <a:off x="10982960" y="262374"/>
            <a:ext cx="11379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3E37EC-741C-8305-A5E5-B1E9F3EF9736}"/>
              </a:ext>
            </a:extLst>
          </p:cNvPr>
          <p:cNvSpPr txBox="1"/>
          <p:nvPr/>
        </p:nvSpPr>
        <p:spPr>
          <a:xfrm>
            <a:off x="1950720" y="103632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98B80-966B-2873-654E-FBD94B8841F3}"/>
              </a:ext>
            </a:extLst>
          </p:cNvPr>
          <p:cNvSpPr txBox="1"/>
          <p:nvPr/>
        </p:nvSpPr>
        <p:spPr>
          <a:xfrm>
            <a:off x="8442959" y="1036320"/>
            <a:ext cx="116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Gardening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2CCB36-883C-8007-AB38-598063C00B92}"/>
              </a:ext>
            </a:extLst>
          </p:cNvPr>
          <p:cNvSpPr txBox="1"/>
          <p:nvPr/>
        </p:nvSpPr>
        <p:spPr>
          <a:xfrm>
            <a:off x="2014841" y="476135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D11E0B-0469-353D-0645-FC8A6DA4D130}"/>
              </a:ext>
            </a:extLst>
          </p:cNvPr>
          <p:cNvSpPr txBox="1"/>
          <p:nvPr/>
        </p:nvSpPr>
        <p:spPr>
          <a:xfrm>
            <a:off x="8747760" y="476135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Fiber arts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3F35CE-F0E7-CA47-6292-175A7A96A0D4}"/>
              </a:ext>
            </a:extLst>
          </p:cNvPr>
          <p:cNvSpPr txBox="1"/>
          <p:nvPr/>
        </p:nvSpPr>
        <p:spPr>
          <a:xfrm>
            <a:off x="5766679" y="2884092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Cats!</a:t>
            </a:r>
          </a:p>
        </p:txBody>
      </p:sp>
    </p:spTree>
    <p:extLst>
      <p:ext uri="{BB962C8B-B14F-4D97-AF65-F5344CB8AC3E}">
        <p14:creationId xmlns:p14="http://schemas.microsoft.com/office/powerpoint/2010/main" val="89752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216</Words>
  <Application>Microsoft Office PowerPoint</Application>
  <PresentationFormat>Widescreen</PresentationFormat>
  <Paragraphs>33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var(--font-2)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 Koolman</dc:creator>
  <cp:lastModifiedBy>Elisa Koolman</cp:lastModifiedBy>
  <cp:revision>2</cp:revision>
  <dcterms:created xsi:type="dcterms:W3CDTF">2023-05-31T14:57:21Z</dcterms:created>
  <dcterms:modified xsi:type="dcterms:W3CDTF">2023-05-31T16:01:10Z</dcterms:modified>
</cp:coreProperties>
</file>