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26"/>
  </p:notesMasterIdLst>
  <p:sldIdLst>
    <p:sldId id="318" r:id="rId3"/>
    <p:sldId id="361" r:id="rId4"/>
    <p:sldId id="412" r:id="rId5"/>
    <p:sldId id="428" r:id="rId6"/>
    <p:sldId id="429" r:id="rId7"/>
    <p:sldId id="421" r:id="rId8"/>
    <p:sldId id="415" r:id="rId9"/>
    <p:sldId id="416" r:id="rId10"/>
    <p:sldId id="430" r:id="rId11"/>
    <p:sldId id="417" r:id="rId12"/>
    <p:sldId id="420" r:id="rId13"/>
    <p:sldId id="419" r:id="rId14"/>
    <p:sldId id="418" r:id="rId15"/>
    <p:sldId id="278" r:id="rId16"/>
    <p:sldId id="407" r:id="rId17"/>
    <p:sldId id="408" r:id="rId18"/>
    <p:sldId id="422" r:id="rId19"/>
    <p:sldId id="423" r:id="rId20"/>
    <p:sldId id="424" r:id="rId21"/>
    <p:sldId id="425" r:id="rId22"/>
    <p:sldId id="426" r:id="rId23"/>
    <p:sldId id="427" r:id="rId24"/>
    <p:sldId id="413" r:id="rId2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rique Thedy" initials="ET" lastIdx="1" clrIdx="0">
    <p:extLst>
      <p:ext uri="{19B8F6BF-5375-455C-9EA6-DF929625EA0E}">
        <p15:presenceInfo xmlns:p15="http://schemas.microsoft.com/office/powerpoint/2012/main" userId="68edfe84f87955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FD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8" autoAdjust="0"/>
    <p:restoredTop sz="80866" autoAdjust="0"/>
  </p:normalViewPr>
  <p:slideViewPr>
    <p:cSldViewPr>
      <p:cViewPr varScale="1">
        <p:scale>
          <a:sx n="85" d="100"/>
          <a:sy n="85" d="100"/>
        </p:scale>
        <p:origin x="972" y="9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D594A-3A9F-41F6-9443-5FC12F2A6BAC}" type="datetimeFigureOut">
              <a:rPr lang="es-AR" smtClean="0"/>
              <a:pPr/>
              <a:t>7/9/2016</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BC7257-DB4A-4A53-BF75-67D4399DB8A9}" type="slidenum">
              <a:rPr lang="es-AR" smtClean="0"/>
              <a:pPr/>
              <a:t>‹Nº›</a:t>
            </a:fld>
            <a:endParaRPr lang="es-AR"/>
          </a:p>
        </p:txBody>
      </p:sp>
    </p:spTree>
    <p:extLst>
      <p:ext uri="{BB962C8B-B14F-4D97-AF65-F5344CB8AC3E}">
        <p14:creationId xmlns:p14="http://schemas.microsoft.com/office/powerpoint/2010/main" val="522747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10BC7257-DB4A-4A53-BF75-67D4399DB8A9}" type="slidenum">
              <a:rPr lang="es-AR" smtClean="0">
                <a:solidFill>
                  <a:prstClr val="black"/>
                </a:solidFill>
              </a:rPr>
              <a:pPr/>
              <a:t>1</a:t>
            </a:fld>
            <a:endParaRPr lang="es-AR">
              <a:solidFill>
                <a:prstClr val="black"/>
              </a:solidFill>
            </a:endParaRPr>
          </a:p>
        </p:txBody>
      </p:sp>
    </p:spTree>
    <p:extLst>
      <p:ext uri="{BB962C8B-B14F-4D97-AF65-F5344CB8AC3E}">
        <p14:creationId xmlns:p14="http://schemas.microsoft.com/office/powerpoint/2010/main" val="243607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10</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102751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11</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012718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4031573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41144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226155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Dicho de manera simple</a:t>
            </a:r>
          </a:p>
          <a:p>
            <a:r>
              <a:rPr lang="en-GB" b="1"/>
              <a:t>En un lenguaje strong</a:t>
            </a:r>
            <a:r>
              <a:rPr lang="en-GB" b="1" baseline="0"/>
              <a:t> typed, una vez que la variable se asocia a un tipo, el mismo no puede cambiar (Python por ejemplo, no tengo que declarar una variable pero una vez que le asocie un valor el mismo no cambia. Ojo, esto no tiene nada que ver con que la variable luego puede contener un valor de otro tipo, ya que es OTRO valor)</a:t>
            </a:r>
          </a:p>
          <a:p>
            <a:r>
              <a:rPr lang="en-GB" b="1" baseline="0"/>
              <a:t>En un lenguake weak typed una variable no esta enlazada a un tipo, pudiendo realizar operaciones cruzadas sin problema. El caso mas loco es el de C, donde podria sumar 1 a un tipo char. Otro es Javascript donde podemos sumar una cadena con un numero sin problemas. </a:t>
            </a:r>
          </a:p>
          <a:p>
            <a:r>
              <a:rPr lang="en-GB" b="1" baseline="0"/>
              <a:t>Lo mismo vale para la asignacion de un valor de un tipo a otro. Un lenguaje strong no deberia permitir asignar, por ejemplo, un int a un long (por mas que intuitivamente seria correcto)</a:t>
            </a:r>
          </a:p>
          <a:p>
            <a:endParaRPr lang="en-GB" b="1"/>
          </a:p>
          <a:p>
            <a:r>
              <a:rPr lang="en-GB" b="1"/>
              <a:t>En los lenguajes static-typed</a:t>
            </a:r>
            <a:r>
              <a:rPr lang="en-GB" b="1" baseline="0"/>
              <a:t> el tipo de un objeto debe conocerse en tiempo de compilacion, no puedo invocar una propiedad o metodo de un objeto sin que el compilador valide que esa propiedad o metodo pertenezca al tipo del objeto</a:t>
            </a:r>
          </a:p>
          <a:p>
            <a:r>
              <a:rPr lang="en-GB" b="1" baseline="0"/>
              <a:t>En un lenguaje dynamic-typed, puedo invocar un metodo o propiedad sin importar que la misma este definida en el objeto. Si en run-time resulta que el objeto define el metodo, funciona todo bien. De otra manera tengo un error de runtime.</a:t>
            </a:r>
          </a:p>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534598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El ultimo punto indica que,</a:t>
            </a:r>
            <a:r>
              <a:rPr lang="en-GB" b="1" baseline="0"/>
              <a:t> por ejemplo y teniendo en cuenta el slide de jerarquia de clases, no podriamos convertir una variable FileInfo a otra tipo CSVFile ya que provienen de diferentes ramas.</a:t>
            </a:r>
          </a:p>
          <a:p>
            <a:endParaRPr lang="en-GB" b="1" baseline="0"/>
          </a:p>
          <a:p>
            <a:r>
              <a:rPr lang="en-GB" b="1" baseline="0"/>
              <a:t>Si bien esto no es 100% cierto (el lenguaje permite escribir funciones de conversion que podrian validar este casting) no es para nada adecuado si los tipos no tienen nada que ver, por ejemplo podriamos aprobar convertir Empleado en Maquina (sin connotaciones socio-politicas) en un sistema que modele una industria…</a:t>
            </a:r>
          </a:p>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859963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105379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18</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831099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19</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174483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070370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20</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609150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21</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380377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baseline="0"/>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22</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766989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r>
              <a:rPr lang="en-GB" b="1"/>
              <a:t>Recordar que lo que aparece entre corchetes es opcional, es decir que el unico valor obligatorio es el indice que apunta al</a:t>
            </a:r>
            <a:r>
              <a:rPr lang="en-GB" b="1" baseline="0"/>
              <a:t> parametro que queremos mostrar</a:t>
            </a:r>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23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12078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3</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070370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4</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889812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5</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154613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6</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155475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7</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3786562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8</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2241778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81000" y="685800"/>
            <a:ext cx="6096000" cy="3429000"/>
          </a:xfrm>
          <a:ln/>
        </p:spPr>
      </p:sp>
      <p:sp>
        <p:nvSpPr>
          <p:cNvPr id="43011" name="Notes Placeholder 2"/>
          <p:cNvSpPr>
            <a:spLocks noGrp="1"/>
          </p:cNvSpPr>
          <p:nvPr>
            <p:ph type="body" idx="1"/>
          </p:nvPr>
        </p:nvSpPr>
        <p:spPr>
          <a:xfrm>
            <a:off x="307492" y="2228226"/>
            <a:ext cx="6149837" cy="6651885"/>
          </a:xfrm>
          <a:noFill/>
          <a:ln/>
        </p:spPr>
        <p:txBody>
          <a:bodyPr/>
          <a:lstStyle/>
          <a:p>
            <a:endParaRPr lang="en-GB" b="1"/>
          </a:p>
        </p:txBody>
      </p:sp>
      <p:sp>
        <p:nvSpPr>
          <p:cNvPr id="6" name="Slide Number Placeholder 5"/>
          <p:cNvSpPr>
            <a:spLocks noGrp="1"/>
          </p:cNvSpPr>
          <p:nvPr>
            <p:ph type="sldNum" sz="quarter" idx="5"/>
          </p:nvPr>
        </p:nvSpPr>
        <p:spPr/>
        <p:txBody>
          <a:bodyPr/>
          <a:lstStyle/>
          <a:p>
            <a:pPr>
              <a:defRPr/>
            </a:pPr>
            <a:fld id="{7ABE8221-0882-45F1-A5AF-030C23A002FB}" type="slidenum">
              <a:rPr lang="en-US" smtClean="0"/>
              <a:pPr>
                <a:defRPr/>
              </a:pPr>
              <a:t>9</a:t>
            </a:fld>
            <a:endParaRPr lang="en-US"/>
          </a:p>
        </p:txBody>
      </p:sp>
      <p:sp>
        <p:nvSpPr>
          <p:cNvPr id="7" name="Header Placeholder 3"/>
          <p:cNvSpPr>
            <a:spLocks noGrp="1"/>
          </p:cNvSpPr>
          <p:nvPr>
            <p:ph type="hdr" sz="quarter"/>
          </p:nvPr>
        </p:nvSpPr>
        <p:spPr/>
        <p:txBody>
          <a:bodyPr/>
          <a:lstStyle/>
          <a:p>
            <a:pPr>
              <a:defRPr/>
            </a:pPr>
            <a:r>
              <a:rPr lang="en-US"/>
              <a:t>Module 2: Using C# Programming Constructs</a:t>
            </a:r>
            <a:endParaRPr lang="en-GB"/>
          </a:p>
          <a:p>
            <a:pPr>
              <a:defRPr/>
            </a:pPr>
            <a:endParaRPr lang="en-US"/>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extLst>
      <p:ext uri="{BB962C8B-B14F-4D97-AF65-F5344CB8AC3E}">
        <p14:creationId xmlns:p14="http://schemas.microsoft.com/office/powerpoint/2010/main" val="1107854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86267" y="0"/>
            <a:ext cx="12378267"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1" y="-261182"/>
            <a:ext cx="10037233" cy="3139321"/>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s-ES"/>
              <a:t>Haga clic para modificar el estilo de título del patrón</a:t>
            </a:r>
            <a:endParaRPr lang="en-US"/>
          </a:p>
        </p:txBody>
      </p:sp>
      <p:sp>
        <p:nvSpPr>
          <p:cNvPr id="726020" name="Rectangle 4"/>
          <p:cNvSpPr>
            <a:spLocks noGrp="1" noChangeArrowheads="1"/>
          </p:cNvSpPr>
          <p:nvPr>
            <p:ph type="subTitle" sz="quarter" idx="1"/>
          </p:nvPr>
        </p:nvSpPr>
        <p:spPr>
          <a:xfrm>
            <a:off x="4597400" y="2720975"/>
            <a:ext cx="55372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s-ES"/>
              <a:t>Haga clic para modificar el estilo de subtítulo del patrón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8" name="27 Marcador de fecha"/>
          <p:cNvSpPr>
            <a:spLocks noGrp="1"/>
          </p:cNvSpPr>
          <p:nvPr>
            <p:ph type="dt" sz="half" idx="10"/>
          </p:nvPr>
        </p:nvSpPr>
        <p:spPr/>
        <p:txBody>
          <a:bodyPr/>
          <a:lstStyle/>
          <a:p>
            <a:fld id="{8F6BCBE8-30B0-4476-8762-9236B142003A}" type="datetimeFigureOut">
              <a:rPr lang="en-US" smtClean="0"/>
              <a:pPr/>
              <a:t>9/7/2016</a:t>
            </a:fld>
            <a:endParaRPr lang="en-US" sz="1100">
              <a:solidFill>
                <a:schemeClr val="tx2"/>
              </a:solidFill>
            </a:endParaRPr>
          </a:p>
        </p:txBody>
      </p:sp>
      <p:sp>
        <p:nvSpPr>
          <p:cNvPr id="17" name="16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29" name="28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32" name="31 Rectángulo"/>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38 Rectángulo"/>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39 Rectángulo"/>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1" name="40 Rectángulo"/>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2" name="41 Rectángulo"/>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7 Título"/>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56" name="55 Rectángulo"/>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5" name="64 Rectángulo"/>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6" name="65 Rectángulo"/>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7" name="66 Rectángulo"/>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9/7/2016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4" name="13 Forma libre"/>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14 Forma libre"/>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12 Forma libre"/>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15 Forma libre"/>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16 Forma libre"/>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17 Forma libre"/>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18 Forma libre"/>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19 Forma libre"/>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1" name="20 Forma libre"/>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21 Forma libre"/>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3" name="22 Forma libre"/>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4" name="23 Forma libre"/>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5" name="24 Forma libre"/>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6" name="25 Forma libre"/>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26 Forma libre"/>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 name="2 Marcador de texto"/>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8F6BCBE8-30B0-4476-8762-9236B142003A}" type="datetimeFigureOut">
              <a:rPr lang="en-US" smtClean="0"/>
              <a:pPr/>
              <a:t>9/7/2016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7" name="6 Rectángulo"/>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1 Título"/>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s-ES"/>
              <a:t>Haga clic para modificar el estilo de título del patrón</a:t>
            </a:r>
            <a:endParaRPr kumimoji="0" lang="en-US"/>
          </a:p>
        </p:txBody>
      </p:sp>
      <p:sp>
        <p:nvSpPr>
          <p:cNvPr id="8" name="7 Rectángulo"/>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8 Rectángulo"/>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9 Rectángulo"/>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10 Rectángulo"/>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11 Rectángulo"/>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512064"/>
            <a:ext cx="10972800" cy="9144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F6BCBE8-30B0-4476-8762-9236B142003A}" type="datetimeFigureOut">
              <a:rPr lang="en-US" smtClean="0"/>
              <a:pPr/>
              <a:t>9/7/2016</a:t>
            </a:fld>
            <a:endParaRPr lang="en-US" sz="1100">
              <a:solidFill>
                <a:schemeClr val="tx2"/>
              </a:solidFill>
            </a:endParaRPr>
          </a:p>
        </p:txBody>
      </p:sp>
      <p:sp>
        <p:nvSpPr>
          <p:cNvPr id="6" name="5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5" name="24 Rectángulo"/>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1 Título"/>
          <p:cNvSpPr>
            <a:spLocks noGrp="1"/>
          </p:cNvSpPr>
          <p:nvPr>
            <p:ph type="title"/>
          </p:nvPr>
        </p:nvSpPr>
        <p:spPr>
          <a:xfrm>
            <a:off x="673099" y="512064"/>
            <a:ext cx="10363200" cy="914400"/>
          </a:xfrm>
        </p:spPr>
        <p:txBody>
          <a:bodyPr anchor="t"/>
          <a:lstStyle>
            <a:lvl1pPr>
              <a:defRPr sz="400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8F6BCBE8-30B0-4476-8762-9236B142003A}" type="datetimeFigureOut">
              <a:rPr lang="en-US" smtClean="0"/>
              <a:pPr/>
              <a:t>9/7/2016</a:t>
            </a:fld>
            <a:endParaRPr lang="en-US" sz="1100">
              <a:solidFill>
                <a:schemeClr val="tx2"/>
              </a:solidFill>
            </a:endParaRPr>
          </a:p>
        </p:txBody>
      </p:sp>
      <p:sp>
        <p:nvSpPr>
          <p:cNvPr id="8" name="7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9" name="8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
        <p:nvSpPr>
          <p:cNvPr id="16" name="15 Rectángulo"/>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16 Rectángulo"/>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8" name="17 Rectángulo"/>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18 Rectángulo"/>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0" name="19 Rectángulo"/>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1" name="20 Rectángulo"/>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21 Rectángulo"/>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28 Rectángulo"/>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29 Rectángulo"/>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219200" y="512064"/>
            <a:ext cx="10363200" cy="914400"/>
          </a:xfrm>
        </p:spPr>
        <p:txBody>
          <a:bodyPr/>
          <a:lstStyle>
            <a:lvl1pPr>
              <a:defRPr sz="4000" cap="none" baseline="0"/>
            </a:lvl1pPr>
            <a:extLst/>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8F6BCBE8-30B0-4476-8762-9236B142003A}" type="datetimeFigureOut">
              <a:rPr lang="en-US" smtClean="0"/>
              <a:pPr/>
              <a:t>9/7/2016</a:t>
            </a:fld>
            <a:endParaRPr lang="en-US" sz="1100">
              <a:solidFill>
                <a:schemeClr val="tx2"/>
              </a:solidFill>
            </a:endParaRPr>
          </a:p>
        </p:txBody>
      </p:sp>
      <p:sp>
        <p:nvSpPr>
          <p:cNvPr id="4" name="3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5" name="4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F6BCBE8-30B0-4476-8762-9236B142003A}" type="datetimeFigureOut">
              <a:rPr lang="en-US" smtClean="0"/>
              <a:pPr/>
              <a:t>9/7/2016</a:t>
            </a:fld>
            <a:endParaRPr lang="en-US" sz="1100">
              <a:solidFill>
                <a:schemeClr val="tx2"/>
              </a:solidFill>
            </a:endParaRPr>
          </a:p>
        </p:txBody>
      </p:sp>
      <p:sp>
        <p:nvSpPr>
          <p:cNvPr id="3" name="2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4" name="3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10972800" cy="1162050"/>
          </a:xfrm>
        </p:spPr>
        <p:txBody>
          <a:bodyPr anchor="ctr"/>
          <a:lstStyle>
            <a:lvl1pPr algn="l">
              <a:buNone/>
              <a:defRPr sz="3600" b="0"/>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8F6BCBE8-30B0-4476-8762-9236B142003A}" type="datetimeFigureOut">
              <a:rPr lang="en-US" smtClean="0"/>
              <a:pPr/>
              <a:t>9/7/2016</a:t>
            </a:fld>
            <a:endParaRPr lang="en-US" sz="1100">
              <a:solidFill>
                <a:schemeClr val="tx2"/>
              </a:solidFill>
            </a:endParaRPr>
          </a:p>
        </p:txBody>
      </p:sp>
      <p:sp>
        <p:nvSpPr>
          <p:cNvPr id="6" name="5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7 Rectángulo"/>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8 Conector recto"/>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9 Grupo"/>
          <p:cNvGrpSpPr/>
          <p:nvPr/>
        </p:nvGrpSpPr>
        <p:grpSpPr>
          <a:xfrm rot="5400000">
            <a:off x="11374903" y="1197789"/>
            <a:ext cx="132763" cy="171288"/>
            <a:chOff x="6668087" y="1297746"/>
            <a:chExt cx="161840" cy="156602"/>
          </a:xfrm>
        </p:grpSpPr>
        <p:cxnSp>
          <p:nvCxnSpPr>
            <p:cNvPr id="15" name="14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15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16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1 Título"/>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s-ES"/>
              <a:t>Haga clic en el icono para agregar una imagen</a:t>
            </a:r>
            <a:endParaRPr kumimoji="0" lang="en-US"/>
          </a:p>
        </p:txBody>
      </p:sp>
      <p:sp>
        <p:nvSpPr>
          <p:cNvPr id="4" name="3 Marcador de texto"/>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grpSp>
        <p:nvGrpSpPr>
          <p:cNvPr id="14" name="13 Grupo"/>
          <p:cNvGrpSpPr/>
          <p:nvPr/>
        </p:nvGrpSpPr>
        <p:grpSpPr>
          <a:xfrm rot="5400000">
            <a:off x="11578103" y="1350189"/>
            <a:ext cx="132763" cy="171288"/>
            <a:chOff x="6668087" y="1297746"/>
            <a:chExt cx="161840" cy="156602"/>
          </a:xfrm>
        </p:grpSpPr>
        <p:cxnSp>
          <p:nvCxnSpPr>
            <p:cNvPr id="11" name="10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11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12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17 Grupo"/>
          <p:cNvGrpSpPr/>
          <p:nvPr/>
        </p:nvGrpSpPr>
        <p:grpSpPr>
          <a:xfrm rot="5400000">
            <a:off x="11115579" y="1453352"/>
            <a:ext cx="132763" cy="171288"/>
            <a:chOff x="6668087" y="1297746"/>
            <a:chExt cx="161840" cy="156602"/>
          </a:xfrm>
        </p:grpSpPr>
        <p:cxnSp>
          <p:nvCxnSpPr>
            <p:cNvPr id="19" name="18 Conector recto"/>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19 Conector recto"/>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20 Conector recto"/>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4 Marcador de fecha"/>
          <p:cNvSpPr>
            <a:spLocks noGrp="1"/>
          </p:cNvSpPr>
          <p:nvPr>
            <p:ph type="dt" sz="half" idx="10"/>
          </p:nvPr>
        </p:nvSpPr>
        <p:spPr>
          <a:xfrm>
            <a:off x="8636000" y="55499"/>
            <a:ext cx="2844800" cy="365125"/>
          </a:xfrm>
        </p:spPr>
        <p:txBody>
          <a:bodyPr/>
          <a:lstStyle/>
          <a:p>
            <a:fld id="{8F6BCBE8-30B0-4476-8762-9236B142003A}" type="datetimeFigureOut">
              <a:rPr lang="en-US" smtClean="0"/>
              <a:pPr/>
              <a:t>9/7/2016</a:t>
            </a:fld>
            <a:endParaRPr lang="en-US" sz="1100">
              <a:solidFill>
                <a:schemeClr val="tx2"/>
              </a:solidFill>
            </a:endParaRPr>
          </a:p>
        </p:txBody>
      </p:sp>
      <p:sp>
        <p:nvSpPr>
          <p:cNvPr id="6" name="5 Marcador de pie de página"/>
          <p:cNvSpPr>
            <a:spLocks noGrp="1"/>
          </p:cNvSpPr>
          <p:nvPr>
            <p:ph type="ftr" sz="quarter" idx="11"/>
          </p:nvPr>
        </p:nvSpPr>
        <p:spPr>
          <a:xfrm>
            <a:off x="1219200" y="55499"/>
            <a:ext cx="7416800" cy="365125"/>
          </a:xfrm>
        </p:spPr>
        <p:txBody>
          <a:bodyPr/>
          <a:lstStyle/>
          <a:p>
            <a:pPr algn="r" eaLnBrk="1" latinLnBrk="0" hangingPunct="1"/>
            <a:endParaRPr kumimoji="0" lang="en-US" sz="1100">
              <a:solidFill>
                <a:schemeClr val="tx2"/>
              </a:solidFill>
            </a:endParaRPr>
          </a:p>
        </p:txBody>
      </p:sp>
      <p:sp>
        <p:nvSpPr>
          <p:cNvPr id="7" name="6 Marcador de número de diapositiva"/>
          <p:cNvSpPr>
            <a:spLocks noGrp="1"/>
          </p:cNvSpPr>
          <p:nvPr>
            <p:ph type="sldNum" sz="quarter" idx="12"/>
          </p:nvPr>
        </p:nvSpPr>
        <p:spPr>
          <a:xfrm>
            <a:off x="11480800" y="55499"/>
            <a:ext cx="609600" cy="365125"/>
          </a:xfrm>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9/7/2016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40"/>
            <a:ext cx="2641600" cy="5851525"/>
          </a:xfrm>
        </p:spPr>
        <p:txBody>
          <a:bodyPr vert="eaVert" anchor="ct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812800" y="274640"/>
            <a:ext cx="78232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8F6BCBE8-30B0-4476-8762-9236B142003A}" type="datetimeFigureOut">
              <a:rPr lang="en-US" smtClean="0"/>
              <a:pPr/>
              <a:t>9/7/2016</a:t>
            </a:fld>
            <a:endParaRPr lang="en-US" sz="1100">
              <a:solidFill>
                <a:schemeClr val="tx2"/>
              </a:solidFill>
            </a:endParaRPr>
          </a:p>
        </p:txBody>
      </p:sp>
      <p:sp>
        <p:nvSpPr>
          <p:cNvPr id="5" name="4 Marcador de pie de página"/>
          <p:cNvSpPr>
            <a:spLocks noGrp="1"/>
          </p:cNvSpPr>
          <p:nvPr>
            <p:ph type="ftr" sz="quarter" idx="11"/>
          </p:nvPr>
        </p:nvSpPr>
        <p:spPr/>
        <p:txBody>
          <a:bodyPr/>
          <a:lstStyle/>
          <a:p>
            <a:pPr algn="r" eaLnBrk="1" latinLnBrk="0" hangingPunct="1"/>
            <a:endParaRPr kumimoji="0" lang="en-US" sz="1100">
              <a:solidFill>
                <a:schemeClr val="tx2"/>
              </a:solidFill>
            </a:endParaRPr>
          </a:p>
        </p:txBody>
      </p:sp>
      <p:sp>
        <p:nvSpPr>
          <p:cNvPr id="6" name="5 Marcador de número de diapositiva"/>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Text Placeholder 2"/>
          <p:cNvSpPr>
            <a:spLocks noGrp="1"/>
          </p:cNvSpPr>
          <p:nvPr>
            <p:ph type="body"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4">
                <a:lumMod val="40000"/>
                <a:lumOff val="60000"/>
              </a:schemeClr>
            </a:gs>
            <a:gs pos="0">
              <a:srgbClr val="00B0F0"/>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4" cstate="print"/>
          <a:srcRect/>
          <a:stretch>
            <a:fillRect/>
          </a:stretch>
        </p:blipFill>
        <p:spPr bwMode="auto">
          <a:xfrm>
            <a:off x="0" y="6529388"/>
            <a:ext cx="12192000" cy="328612"/>
          </a:xfrm>
          <a:prstGeom prst="rect">
            <a:avLst/>
          </a:prstGeom>
          <a:noFill/>
          <a:ln w="9525">
            <a:noFill/>
            <a:miter lim="800000"/>
            <a:headEnd/>
            <a:tailEnd/>
          </a:ln>
        </p:spPr>
      </p:pic>
      <p:pic>
        <p:nvPicPr>
          <p:cNvPr id="1027" name="Picture 6" descr="bckgrd_1.jpg"/>
          <p:cNvPicPr>
            <a:picLocks noChangeAspect="1"/>
          </p:cNvPicPr>
          <p:nvPr/>
        </p:nvPicPr>
        <p:blipFill>
          <a:blip r:embed="rId15" cstate="print"/>
          <a:srcRect/>
          <a:stretch>
            <a:fillRect/>
          </a:stretch>
        </p:blipFill>
        <p:spPr bwMode="auto">
          <a:xfrm>
            <a:off x="0" y="1"/>
            <a:ext cx="12192000" cy="701675"/>
          </a:xfrm>
          <a:prstGeom prst="rect">
            <a:avLst/>
          </a:prstGeom>
          <a:noFill/>
          <a:ln w="9525">
            <a:noFill/>
            <a:miter lim="800000"/>
            <a:headEnd/>
            <a:tailEnd/>
          </a:ln>
        </p:spPr>
      </p:pic>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1"/>
            <a:ext cx="10365317"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GB"/>
              <a:t>Slide Title</a:t>
            </a:r>
          </a:p>
        </p:txBody>
      </p:sp>
      <p:sp>
        <p:nvSpPr>
          <p:cNvPr id="1030" name="Rectangle 5"/>
          <p:cNvSpPr>
            <a:spLocks noGrp="1" noChangeArrowheads="1"/>
          </p:cNvSpPr>
          <p:nvPr>
            <p:ph type="body" idx="1"/>
          </p:nvPr>
        </p:nvSpPr>
        <p:spPr bwMode="auto">
          <a:xfrm>
            <a:off x="611717" y="992188"/>
            <a:ext cx="10335683"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Body Text</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0">
              <a:srgbClr val="00B0F0"/>
            </a:gs>
            <a:gs pos="100000">
              <a:schemeClr val="accent5">
                <a:lumMod val="50000"/>
              </a:schemeClr>
            </a:gs>
          </a:gsLst>
          <a:lin ang="5400000" scaled="1"/>
          <a:tileRect/>
        </a:gradFill>
        <a:effectLst/>
      </p:bgPr>
    </p:bg>
    <p:spTree>
      <p:nvGrpSpPr>
        <p:cNvPr id="1" name=""/>
        <p:cNvGrpSpPr/>
        <p:nvPr/>
      </p:nvGrpSpPr>
      <p:grpSpPr>
        <a:xfrm>
          <a:off x="0" y="0"/>
          <a:ext cx="0" cy="0"/>
          <a:chOff x="0" y="0"/>
          <a:chExt cx="0" cy="0"/>
        </a:xfrm>
      </p:grpSpPr>
      <p:sp>
        <p:nvSpPr>
          <p:cNvPr id="7" name="6 Rectángulo"/>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7 Rectángulo"/>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8 Rectángulo"/>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9 Rectángulo"/>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10 Rectángulo"/>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11 Rectángulo"/>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14 Rectángulo"/>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6" name="15 Rectángulo"/>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7" name="16 Rectángulo"/>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21 Marcador de título"/>
          <p:cNvSpPr>
            <a:spLocks noGrp="1"/>
          </p:cNvSpPr>
          <p:nvPr>
            <p:ph type="title"/>
          </p:nvPr>
        </p:nvSpPr>
        <p:spPr>
          <a:xfrm>
            <a:off x="1219200" y="512064"/>
            <a:ext cx="10363200" cy="914400"/>
          </a:xfrm>
          <a:prstGeom prst="rect">
            <a:avLst/>
          </a:prstGeom>
        </p:spPr>
        <p:txBody>
          <a:bodyPr vert="horz" anchor="t">
            <a:no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8F6BCBE8-30B0-4476-8762-9236B142003A}" type="datetimeFigureOut">
              <a:rPr lang="en-US" smtClean="0"/>
              <a:pPr/>
              <a:t>9/7/2016</a:t>
            </a:fld>
            <a:endParaRPr lang="en-US" sz="1100">
              <a:solidFill>
                <a:schemeClr val="tx2"/>
              </a:solidFill>
            </a:endParaRPr>
          </a:p>
        </p:txBody>
      </p:sp>
      <p:sp>
        <p:nvSpPr>
          <p:cNvPr id="3" name="2 Marcador de pie de página"/>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a:solidFill>
                <a:schemeClr val="tx2"/>
              </a:solidFill>
            </a:endParaRPr>
          </a:p>
        </p:txBody>
      </p:sp>
      <p:sp>
        <p:nvSpPr>
          <p:cNvPr id="23" name="22 Marcador de número de diapositiva"/>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‹Nº›</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31504" y="3356992"/>
            <a:ext cx="9903246" cy="3096344"/>
          </a:xfrm>
        </p:spPr>
        <p:txBody>
          <a:bodyPr>
            <a:noAutofit/>
          </a:bodyPr>
          <a:lstStyle/>
          <a:p>
            <a:r>
              <a:rPr lang="es-AR" sz="5400" cap="none">
                <a:effectLst/>
              </a:rPr>
              <a:t>Variables, Expresiones y Estructuras de Control</a:t>
            </a:r>
            <a:endParaRPr lang="es-AR" sz="5400" b="1" cap="none">
              <a:effectLst/>
            </a:endParaRPr>
          </a:p>
        </p:txBody>
      </p:sp>
      <p:sp>
        <p:nvSpPr>
          <p:cNvPr id="3" name="1 Título"/>
          <p:cNvSpPr txBox="1">
            <a:spLocks/>
          </p:cNvSpPr>
          <p:nvPr/>
        </p:nvSpPr>
        <p:spPr>
          <a:xfrm>
            <a:off x="9806558" y="0"/>
            <a:ext cx="1728192" cy="2376264"/>
          </a:xfrm>
          <a:prstGeom prst="rect">
            <a:avLst/>
          </a:prstGeom>
        </p:spPr>
        <p:txBody>
          <a:bodyPr vert="horz" anchor="t">
            <a:noAutofit/>
          </a:bodyPr>
          <a:lstStyle>
            <a:lvl1pPr marR="9144" algn="l" rtl="0" eaLnBrk="1" latinLnBrk="0" hangingPunct="1">
              <a:spcBef>
                <a:spcPct val="0"/>
              </a:spcBef>
              <a:buNone/>
              <a:defRPr kumimoji="0" sz="4000" b="1" kern="1200" cap="all" spc="0" baseline="0">
                <a:solidFill>
                  <a:schemeClr val="tx2">
                    <a:satMod val="200000"/>
                  </a:schemeClr>
                </a:solidFill>
                <a:effectLst>
                  <a:reflection blurRad="12700" stA="34000" endA="740" endPos="53000" dir="5400000" sy="-100000" algn="bl" rotWithShape="0"/>
                </a:effectLst>
                <a:latin typeface="+mj-lt"/>
                <a:ea typeface="+mj-ea"/>
                <a:cs typeface="+mj-cs"/>
              </a:defRPr>
            </a:lvl1pPr>
            <a:extLst/>
          </a:lstStyle>
          <a:p>
            <a:pPr algn="ctr"/>
            <a:r>
              <a:rPr lang="es-AR" sz="12800" cap="none">
                <a:effectLst/>
              </a:rPr>
              <a:t>2</a:t>
            </a:r>
          </a:p>
        </p:txBody>
      </p:sp>
    </p:spTree>
    <p:extLst>
      <p:ext uri="{BB962C8B-B14F-4D97-AF65-F5344CB8AC3E}">
        <p14:creationId xmlns:p14="http://schemas.microsoft.com/office/powerpoint/2010/main" val="305835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Sentencias de Asignacion</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196752"/>
            <a:ext cx="11280656" cy="5472608"/>
          </a:xfrm>
        </p:spPr>
        <p:txBody>
          <a:bodyPr>
            <a:normAutofit/>
          </a:bodyPr>
          <a:lstStyle/>
          <a:p>
            <a:pPr marL="125730" indent="0">
              <a:buNone/>
            </a:pPr>
            <a:r>
              <a:rPr lang="es-AR"/>
              <a:t>		</a:t>
            </a:r>
            <a:r>
              <a:rPr lang="es-AR" b="1">
                <a:solidFill>
                  <a:schemeClr val="accent3"/>
                </a:solidFill>
                <a:latin typeface="+mj-lt"/>
              </a:rPr>
              <a:t>tipo</a:t>
            </a:r>
            <a:r>
              <a:rPr lang="es-AR">
                <a:latin typeface="+mj-lt"/>
              </a:rPr>
              <a:t> nombre_variable = </a:t>
            </a:r>
            <a:r>
              <a:rPr lang="es-AR" i="1">
                <a:latin typeface="+mj-lt"/>
              </a:rPr>
              <a:t>expresion</a:t>
            </a:r>
            <a:r>
              <a:rPr lang="es-AR">
                <a:latin typeface="+mj-lt"/>
              </a:rPr>
              <a:t> ; </a:t>
            </a:r>
          </a:p>
          <a:p>
            <a:r>
              <a:rPr lang="es-AR"/>
              <a:t>Inicialmente la memoria asociada a una variable tiene un valor </a:t>
            </a:r>
            <a:r>
              <a:rPr lang="es-AR" b="1">
                <a:solidFill>
                  <a:schemeClr val="accent3"/>
                </a:solidFill>
              </a:rPr>
              <a:t>indeterminado</a:t>
            </a:r>
          </a:p>
          <a:p>
            <a:r>
              <a:rPr lang="es-AR"/>
              <a:t>Antes de poder “leer” una variable, tenemos que asignarle un valor</a:t>
            </a:r>
          </a:p>
          <a:p>
            <a:pPr lvl="1"/>
            <a:r>
              <a:rPr lang="es-AR"/>
              <a:t>Leer significa por ejemplo intentar imprimirla</a:t>
            </a:r>
          </a:p>
          <a:p>
            <a:pPr lvl="1"/>
            <a:r>
              <a:rPr lang="es-AR"/>
              <a:t>Error de compilación!!</a:t>
            </a:r>
          </a:p>
          <a:p>
            <a:r>
              <a:rPr lang="es-AR"/>
              <a:t>El valor asignado debe ser del mismo tipo o de un tipo compatible al que declaramos</a:t>
            </a:r>
          </a:p>
          <a:p>
            <a:r>
              <a:rPr lang="es-AR"/>
              <a:t>Normalmente, del lado derecho hay una </a:t>
            </a:r>
            <a:r>
              <a:rPr lang="es-AR" b="1">
                <a:solidFill>
                  <a:schemeClr val="accent3"/>
                </a:solidFill>
              </a:rPr>
              <a:t>expresión</a:t>
            </a:r>
            <a:r>
              <a:rPr lang="es-AR"/>
              <a:t> que retorna el valor a asignar</a:t>
            </a:r>
          </a:p>
        </p:txBody>
      </p:sp>
    </p:spTree>
    <p:extLst>
      <p:ext uri="{BB962C8B-B14F-4D97-AF65-F5344CB8AC3E}">
        <p14:creationId xmlns:p14="http://schemas.microsoft.com/office/powerpoint/2010/main" val="2024393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Expresiones y operadores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094400"/>
            <a:ext cx="11280656" cy="5472608"/>
          </a:xfrm>
        </p:spPr>
        <p:txBody>
          <a:bodyPr>
            <a:normAutofit lnSpcReduction="10000"/>
          </a:bodyPr>
          <a:lstStyle/>
          <a:p>
            <a:r>
              <a:rPr lang="es-AR"/>
              <a:t>Expresion (sentido matematico)</a:t>
            </a:r>
          </a:p>
          <a:p>
            <a:pPr lvl="1"/>
            <a:r>
              <a:rPr lang="es-AR"/>
              <a:t>Sucesion de </a:t>
            </a:r>
            <a:r>
              <a:rPr lang="es-AR" b="1">
                <a:solidFill>
                  <a:schemeClr val="accent3"/>
                </a:solidFill>
              </a:rPr>
              <a:t>operaciones</a:t>
            </a:r>
            <a:r>
              <a:rPr lang="es-AR"/>
              <a:t> entre elementos</a:t>
            </a:r>
          </a:p>
          <a:p>
            <a:pPr lvl="2"/>
            <a:r>
              <a:rPr lang="es-AR"/>
              <a:t>Pueden ser valores (literales o resultados de métodos)</a:t>
            </a:r>
          </a:p>
          <a:p>
            <a:pPr lvl="2"/>
            <a:r>
              <a:rPr lang="es-AR"/>
              <a:t>Pueden ser otras expresiones</a:t>
            </a:r>
          </a:p>
          <a:p>
            <a:pPr lvl="2"/>
            <a:r>
              <a:rPr lang="es-AR"/>
              <a:t>Los elementos </a:t>
            </a:r>
            <a:r>
              <a:rPr lang="es-AR" b="1">
                <a:solidFill>
                  <a:schemeClr val="accent3"/>
                </a:solidFill>
              </a:rPr>
              <a:t>deben</a:t>
            </a:r>
            <a:r>
              <a:rPr lang="es-AR"/>
              <a:t> ser del mismo tipo</a:t>
            </a:r>
          </a:p>
          <a:p>
            <a:r>
              <a:rPr lang="es-AR"/>
              <a:t>En este contexto una expresión </a:t>
            </a:r>
            <a:r>
              <a:rPr lang="es-AR" b="1">
                <a:solidFill>
                  <a:schemeClr val="accent3"/>
                </a:solidFill>
              </a:rPr>
              <a:t>siempre</a:t>
            </a:r>
            <a:r>
              <a:rPr lang="es-AR"/>
              <a:t> devuelve un resultado</a:t>
            </a:r>
          </a:p>
          <a:p>
            <a:r>
              <a:rPr lang="es-AR"/>
              <a:t>El tipo del resultado es el tipo de la expresión!</a:t>
            </a:r>
          </a:p>
          <a:p>
            <a:r>
              <a:rPr lang="es-AR"/>
              <a:t>Podemos dividir las expresiones en</a:t>
            </a:r>
          </a:p>
          <a:p>
            <a:pPr lvl="1"/>
            <a:r>
              <a:rPr lang="es-AR"/>
              <a:t>Numericas</a:t>
            </a:r>
          </a:p>
          <a:p>
            <a:pPr lvl="1"/>
            <a:r>
              <a:rPr lang="es-AR"/>
              <a:t>Logicas (true o false)</a:t>
            </a:r>
          </a:p>
          <a:p>
            <a:pPr lvl="1"/>
            <a:r>
              <a:rPr lang="es-AR"/>
              <a:t>De cadena</a:t>
            </a:r>
          </a:p>
          <a:p>
            <a:pPr lvl="1"/>
            <a:r>
              <a:rPr lang="es-AR"/>
              <a:t>Otras…</a:t>
            </a:r>
          </a:p>
        </p:txBody>
      </p:sp>
    </p:spTree>
    <p:extLst>
      <p:ext uri="{BB962C8B-B14F-4D97-AF65-F5344CB8AC3E}">
        <p14:creationId xmlns:p14="http://schemas.microsoft.com/office/powerpoint/2010/main" val="401686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Operadores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Marcador de texto 1"/>
          <p:cNvSpPr>
            <a:spLocks noGrp="1"/>
          </p:cNvSpPr>
          <p:nvPr>
            <p:ph type="body" idx="1"/>
          </p:nvPr>
        </p:nvSpPr>
        <p:spPr>
          <a:xfrm>
            <a:off x="720000" y="1196752"/>
            <a:ext cx="11280656" cy="5472608"/>
          </a:xfrm>
        </p:spPr>
        <p:txBody>
          <a:bodyPr>
            <a:normAutofit/>
          </a:bodyPr>
          <a:lstStyle/>
          <a:p>
            <a:r>
              <a:rPr lang="es-AR"/>
              <a:t>Aritmeticos</a:t>
            </a:r>
          </a:p>
          <a:p>
            <a:pPr lvl="1"/>
            <a:r>
              <a:rPr lang="es-AR">
                <a:latin typeface="+mj-lt"/>
              </a:rPr>
              <a:t>+ ,  -  , *  ,  /   (división entera!!) ,  % </a:t>
            </a:r>
          </a:p>
          <a:p>
            <a:pPr lvl="1"/>
            <a:r>
              <a:rPr lang="es-AR">
                <a:latin typeface="+mj-lt"/>
              </a:rPr>
              <a:t>-- , ++ (pre y post fijos)</a:t>
            </a:r>
          </a:p>
          <a:p>
            <a:r>
              <a:rPr lang="es-AR"/>
              <a:t>Logicos y Bitwise</a:t>
            </a:r>
          </a:p>
          <a:p>
            <a:pPr lvl="1"/>
            <a:r>
              <a:rPr lang="es-AR">
                <a:latin typeface="+mj-lt"/>
              </a:rPr>
              <a:t>&amp; , | , ^ , ! (lógico) , ~ (bitwise)</a:t>
            </a:r>
          </a:p>
          <a:p>
            <a:pPr lvl="1"/>
            <a:r>
              <a:rPr lang="es-AR">
                <a:latin typeface="+mj-lt"/>
              </a:rPr>
              <a:t>&amp;&amp; , ||  (short-cut evaluation)</a:t>
            </a:r>
          </a:p>
          <a:p>
            <a:r>
              <a:rPr lang="es-AR"/>
              <a:t>Relacionales y de igualdad</a:t>
            </a:r>
          </a:p>
          <a:p>
            <a:pPr lvl="1"/>
            <a:r>
              <a:rPr lang="es-AR">
                <a:latin typeface="+mj-lt"/>
              </a:rPr>
              <a:t>&gt;  ,  &lt;  , &gt;= , &lt;= , == , !=</a:t>
            </a:r>
          </a:p>
          <a:p>
            <a:r>
              <a:rPr lang="es-AR"/>
              <a:t>Asignacion</a:t>
            </a:r>
          </a:p>
          <a:p>
            <a:pPr lvl="1"/>
            <a:r>
              <a:rPr lang="es-AR">
                <a:latin typeface="+mj-lt"/>
              </a:rPr>
              <a:t>= , += , -= , &amp;= , ^= , |= , *= , /=</a:t>
            </a:r>
          </a:p>
        </p:txBody>
      </p:sp>
    </p:spTree>
    <p:extLst>
      <p:ext uri="{BB962C8B-B14F-4D97-AF65-F5344CB8AC3E}">
        <p14:creationId xmlns:p14="http://schemas.microsoft.com/office/powerpoint/2010/main" val="332280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A tener en cuenta...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4572" y="1121571"/>
            <a:ext cx="11276084" cy="5472608"/>
          </a:xfrm>
        </p:spPr>
        <p:txBody>
          <a:bodyPr>
            <a:normAutofit/>
          </a:bodyPr>
          <a:lstStyle/>
          <a:p>
            <a:r>
              <a:rPr lang="es-AR"/>
              <a:t>La división entre dos enteros es entera</a:t>
            </a:r>
          </a:p>
          <a:p>
            <a:pPr lvl="1"/>
            <a:r>
              <a:rPr lang="es-AR"/>
              <a:t>Si queremos resultado decimal, uno de los operandos tiene que tener punto decimal</a:t>
            </a:r>
          </a:p>
          <a:p>
            <a:r>
              <a:rPr lang="es-AR"/>
              <a:t>Diferencias entre </a:t>
            </a:r>
            <a:r>
              <a:rPr lang="es-AR">
                <a:latin typeface="+mj-lt"/>
              </a:rPr>
              <a:t>&amp;&amp;</a:t>
            </a:r>
            <a:r>
              <a:rPr lang="es-AR"/>
              <a:t> y </a:t>
            </a:r>
            <a:r>
              <a:rPr lang="es-AR">
                <a:latin typeface="+mj-lt"/>
              </a:rPr>
              <a:t>&amp;,</a:t>
            </a:r>
            <a:r>
              <a:rPr lang="es-AR"/>
              <a:t> </a:t>
            </a:r>
            <a:r>
              <a:rPr lang="es-AR">
                <a:latin typeface="+mj-lt"/>
              </a:rPr>
              <a:t>||</a:t>
            </a:r>
            <a:r>
              <a:rPr lang="es-AR"/>
              <a:t> y </a:t>
            </a:r>
            <a:r>
              <a:rPr lang="es-AR">
                <a:latin typeface="+mj-lt"/>
              </a:rPr>
              <a:t>|</a:t>
            </a:r>
            <a:r>
              <a:rPr lang="es-AR"/>
              <a:t> </a:t>
            </a:r>
          </a:p>
          <a:p>
            <a:pPr lvl="1"/>
            <a:r>
              <a:rPr lang="es-AR"/>
              <a:t>Usar preferentemente shortcut evaluation</a:t>
            </a:r>
          </a:p>
          <a:p>
            <a:r>
              <a:rPr lang="es-AR"/>
              <a:t>Warning! No es lo mismo usar </a:t>
            </a:r>
            <a:r>
              <a:rPr lang="es-AR" b="1">
                <a:solidFill>
                  <a:schemeClr val="accent3"/>
                </a:solidFill>
                <a:latin typeface="+mj-lt"/>
              </a:rPr>
              <a:t>++x</a:t>
            </a:r>
            <a:r>
              <a:rPr lang="es-AR"/>
              <a:t>  que </a:t>
            </a:r>
            <a:r>
              <a:rPr lang="es-AR" b="1">
                <a:solidFill>
                  <a:schemeClr val="accent3"/>
                </a:solidFill>
                <a:latin typeface="+mj-lt"/>
              </a:rPr>
              <a:t>x++</a:t>
            </a:r>
          </a:p>
          <a:p>
            <a:pPr lvl="1"/>
            <a:r>
              <a:rPr lang="es-AR"/>
              <a:t>El valor final de x es el mismo pero…</a:t>
            </a:r>
          </a:p>
          <a:p>
            <a:pPr lvl="1"/>
            <a:r>
              <a:rPr lang="es-AR"/>
              <a:t>Si estamos dentro de una expresión recordar que</a:t>
            </a:r>
          </a:p>
          <a:p>
            <a:pPr lvl="2"/>
            <a:r>
              <a:rPr lang="es-AR"/>
              <a:t> x++ incrementa x luego de usarla</a:t>
            </a:r>
          </a:p>
          <a:p>
            <a:pPr lvl="2"/>
            <a:r>
              <a:rPr lang="es-AR"/>
              <a:t>++x incrementa x y luego la usa</a:t>
            </a:r>
          </a:p>
        </p:txBody>
      </p:sp>
    </p:spTree>
    <p:extLst>
      <p:ext uri="{BB962C8B-B14F-4D97-AF65-F5344CB8AC3E}">
        <p14:creationId xmlns:p14="http://schemas.microsoft.com/office/powerpoint/2010/main" val="3411648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Operadores</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268760"/>
            <a:ext cx="11280656" cy="1224136"/>
          </a:xfrm>
        </p:spPr>
        <p:txBody>
          <a:bodyPr>
            <a:normAutofit/>
          </a:bodyPr>
          <a:lstStyle/>
          <a:p>
            <a:r>
              <a:rPr lang="es-AR"/>
              <a:t>Comprobar short-cut evaluation y el uso post-fijo y pre-fijo del operador de incremento</a:t>
            </a:r>
          </a:p>
        </p:txBody>
      </p:sp>
      <p:pic>
        <p:nvPicPr>
          <p:cNvPr id="7" name="Imagen 6"/>
          <p:cNvPicPr>
            <a:picLocks noChangeAspect="1"/>
          </p:cNvPicPr>
          <p:nvPr/>
        </p:nvPicPr>
        <p:blipFill>
          <a:blip r:embed="rId3" cstate="print"/>
          <a:stretch>
            <a:fillRect/>
          </a:stretch>
        </p:blipFill>
        <p:spPr>
          <a:xfrm>
            <a:off x="720000" y="4509120"/>
            <a:ext cx="8225242" cy="2191382"/>
          </a:xfrm>
          <a:prstGeom prst="rect">
            <a:avLst/>
          </a:prstGeom>
        </p:spPr>
      </p:pic>
      <p:pic>
        <p:nvPicPr>
          <p:cNvPr id="8" name="Imagen 7"/>
          <p:cNvPicPr>
            <a:picLocks noChangeAspect="1"/>
          </p:cNvPicPr>
          <p:nvPr/>
        </p:nvPicPr>
        <p:blipFill>
          <a:blip r:embed="rId4" cstate="print"/>
          <a:stretch>
            <a:fillRect/>
          </a:stretch>
        </p:blipFill>
        <p:spPr>
          <a:xfrm>
            <a:off x="720147" y="2276872"/>
            <a:ext cx="6523013" cy="1965920"/>
          </a:xfrm>
          <a:prstGeom prst="rect">
            <a:avLst/>
          </a:prstGeom>
        </p:spPr>
      </p:pic>
    </p:spTree>
    <p:extLst>
      <p:ext uri="{BB962C8B-B14F-4D97-AF65-F5344CB8AC3E}">
        <p14:creationId xmlns:p14="http://schemas.microsoft.com/office/powerpoint/2010/main" val="1126083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Un comentario acerca de los tipos</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196752"/>
            <a:ext cx="11280656" cy="1872208"/>
          </a:xfrm>
        </p:spPr>
        <p:txBody>
          <a:bodyPr>
            <a:normAutofit/>
          </a:bodyPr>
          <a:lstStyle/>
          <a:p>
            <a:r>
              <a:rPr lang="es-AR"/>
              <a:t>Lenguajes </a:t>
            </a:r>
            <a:r>
              <a:rPr lang="es-AR" err="1"/>
              <a:t>strong-typed</a:t>
            </a:r>
            <a:r>
              <a:rPr lang="es-AR"/>
              <a:t> vs </a:t>
            </a:r>
            <a:r>
              <a:rPr lang="es-AR" err="1"/>
              <a:t>weak-typed</a:t>
            </a:r>
            <a:endParaRPr lang="es-AR"/>
          </a:p>
          <a:p>
            <a:r>
              <a:rPr lang="es-AR"/>
              <a:t>Lenguajes </a:t>
            </a:r>
            <a:r>
              <a:rPr lang="es-AR" err="1"/>
              <a:t>static-typed</a:t>
            </a:r>
            <a:r>
              <a:rPr lang="es-AR"/>
              <a:t> vs </a:t>
            </a:r>
            <a:r>
              <a:rPr lang="es-AR" err="1"/>
              <a:t>dynamic-typed</a:t>
            </a:r>
            <a:endParaRPr lang="es-AR"/>
          </a:p>
          <a:p>
            <a:r>
              <a:rPr lang="es-AR"/>
              <a:t>Que pasa si tenemos el siguiente </a:t>
            </a:r>
            <a:r>
              <a:rPr lang="es-AR" err="1"/>
              <a:t>codigo</a:t>
            </a:r>
            <a:r>
              <a:rPr lang="es-AR"/>
              <a:t>?</a:t>
            </a:r>
          </a:p>
        </p:txBody>
      </p:sp>
      <p:sp>
        <p:nvSpPr>
          <p:cNvPr id="7" name="Marcador de texto 1"/>
          <p:cNvSpPr txBox="1">
            <a:spLocks/>
          </p:cNvSpPr>
          <p:nvPr/>
        </p:nvSpPr>
        <p:spPr>
          <a:xfrm>
            <a:off x="3119968" y="3171312"/>
            <a:ext cx="6480720" cy="2592288"/>
          </a:xfrm>
          <a:prstGeom prst="rect">
            <a:avLst/>
          </a:prstGeom>
          <a:solidFill>
            <a:schemeClr val="accent2">
              <a:lumMod val="40000"/>
              <a:lumOff val="60000"/>
            </a:schemeClr>
          </a:solidFill>
          <a:ln w="76200">
            <a:solidFill>
              <a:schemeClr val="accent3">
                <a:lumMod val="60000"/>
                <a:lumOff val="40000"/>
              </a:schemeClr>
            </a:solidFill>
          </a:ln>
        </p:spPr>
        <p:txBody>
          <a:bodyPr vert="horz" lIns="180000" tIns="180000" rIns="180000" bIns="180000">
            <a:normAutofit/>
          </a:bodyPr>
          <a:lstStyle/>
          <a:p>
            <a:pPr marL="68580">
              <a:spcBef>
                <a:spcPts val="700"/>
              </a:spcBef>
              <a:buClr>
                <a:srgbClr val="FFFFFF"/>
              </a:buClr>
              <a:buSzPct val="95000"/>
              <a:defRPr/>
            </a:pPr>
            <a:r>
              <a:rPr lang="es-AR" noProof="1">
                <a:solidFill>
                  <a:sysClr val="windowText" lastClr="000000"/>
                </a:solidFill>
                <a:latin typeface="Consolas"/>
              </a:rPr>
              <a:t>//  estos son casos de strong-typing</a:t>
            </a:r>
          </a:p>
          <a:p>
            <a:pPr marL="68580">
              <a:spcBef>
                <a:spcPts val="700"/>
              </a:spcBef>
              <a:buClr>
                <a:srgbClr val="FFFFFF"/>
              </a:buClr>
              <a:buSzPct val="95000"/>
              <a:defRPr/>
            </a:pPr>
            <a:r>
              <a:rPr lang="es-AR" noProof="1">
                <a:solidFill>
                  <a:sysClr val="windowText" lastClr="000000"/>
                </a:solidFill>
                <a:latin typeface="Consolas"/>
              </a:rPr>
              <a:t>int x = 1234;</a:t>
            </a:r>
          </a:p>
          <a:p>
            <a:pPr marL="68580">
              <a:spcBef>
                <a:spcPts val="700"/>
              </a:spcBef>
              <a:buClr>
                <a:srgbClr val="FFFFFF"/>
              </a:buClr>
              <a:buSzPct val="95000"/>
              <a:defRPr/>
            </a:pPr>
            <a:r>
              <a:rPr lang="es-AR" noProof="1">
                <a:solidFill>
                  <a:sysClr val="windowText" lastClr="000000"/>
                </a:solidFill>
                <a:latin typeface="Consolas"/>
              </a:rPr>
              <a:t>string s = “1234”;</a:t>
            </a:r>
          </a:p>
          <a:p>
            <a:pPr marL="68580">
              <a:spcBef>
                <a:spcPts val="700"/>
              </a:spcBef>
              <a:buClr>
                <a:srgbClr val="FFFFFF"/>
              </a:buClr>
              <a:buSzPct val="95000"/>
              <a:defRPr/>
            </a:pPr>
            <a:r>
              <a:rPr lang="es-AR" noProof="1">
                <a:solidFill>
                  <a:sysClr val="windowText" lastClr="000000"/>
                </a:solidFill>
                <a:latin typeface="Consolas"/>
              </a:rPr>
              <a:t>long y = x;	//  OK por default</a:t>
            </a:r>
          </a:p>
          <a:p>
            <a:pPr marL="68580">
              <a:spcBef>
                <a:spcPts val="700"/>
              </a:spcBef>
              <a:buClr>
                <a:srgbClr val="FFFFFF"/>
              </a:buClr>
              <a:buSzPct val="95000"/>
              <a:defRPr/>
            </a:pPr>
            <a:r>
              <a:rPr lang="es-AR" noProof="1">
                <a:solidFill>
                  <a:sysClr val="windowText" lastClr="000000"/>
                </a:solidFill>
                <a:latin typeface="Consolas"/>
              </a:rPr>
              <a:t>int z = y ;	//  ERROR</a:t>
            </a:r>
          </a:p>
          <a:p>
            <a:pPr marL="68580">
              <a:spcBef>
                <a:spcPts val="700"/>
              </a:spcBef>
              <a:buClr>
                <a:srgbClr val="FFFFFF"/>
              </a:buClr>
              <a:buSzPct val="95000"/>
              <a:defRPr/>
            </a:pPr>
            <a:r>
              <a:rPr lang="es-AR" noProof="1">
                <a:solidFill>
                  <a:sysClr val="windowText" lastClr="000000"/>
                </a:solidFill>
                <a:latin typeface="Consolas"/>
              </a:rPr>
              <a:t>Console.WriteLine(x + s);  //  ERROR!!</a:t>
            </a:r>
          </a:p>
        </p:txBody>
      </p:sp>
    </p:spTree>
    <p:extLst>
      <p:ext uri="{BB962C8B-B14F-4D97-AF65-F5344CB8AC3E}">
        <p14:creationId xmlns:p14="http://schemas.microsoft.com/office/powerpoint/2010/main" val="2362007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s-AR"/>
              <a:t>Conversión entre tipos (casting)</a:t>
            </a:r>
            <a:endParaRPr lang="en-US"/>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268760"/>
            <a:ext cx="11280656" cy="5400600"/>
          </a:xfrm>
        </p:spPr>
        <p:txBody>
          <a:bodyPr>
            <a:normAutofit/>
          </a:bodyPr>
          <a:lstStyle/>
          <a:p>
            <a:r>
              <a:rPr lang="es-AR"/>
              <a:t>Cuando operamos sobre variables de diferentes tipos, tenemos que convertirlas a un tipo comun</a:t>
            </a:r>
          </a:p>
          <a:p>
            <a:r>
              <a:rPr lang="es-AR"/>
              <a:t>Existen dos tipos de conversión posible</a:t>
            </a:r>
          </a:p>
          <a:p>
            <a:pPr lvl="1"/>
            <a:r>
              <a:rPr lang="es-AR" err="1"/>
              <a:t>Implicita</a:t>
            </a:r>
            <a:r>
              <a:rPr lang="es-AR"/>
              <a:t> </a:t>
            </a:r>
            <a:r>
              <a:rPr lang="es-AR">
                <a:sym typeface="Wingdings" panose="05000000000000000000" pitchFamily="2" charset="2"/>
              </a:rPr>
              <a:t> x = y ;</a:t>
            </a:r>
            <a:endParaRPr lang="es-AR"/>
          </a:p>
          <a:p>
            <a:pPr lvl="1"/>
            <a:r>
              <a:rPr lang="es-AR"/>
              <a:t>Explicita </a:t>
            </a:r>
            <a:r>
              <a:rPr lang="es-AR">
                <a:sym typeface="Wingdings" panose="05000000000000000000" pitchFamily="2" charset="2"/>
              </a:rPr>
              <a:t> x = </a:t>
            </a:r>
            <a:r>
              <a:rPr lang="es-AR" b="1">
                <a:solidFill>
                  <a:schemeClr val="accent3"/>
                </a:solidFill>
                <a:sym typeface="Wingdings" panose="05000000000000000000" pitchFamily="2" charset="2"/>
              </a:rPr>
              <a:t>(tipo) </a:t>
            </a:r>
            <a:r>
              <a:rPr lang="es-AR">
                <a:sym typeface="Wingdings" panose="05000000000000000000" pitchFamily="2" charset="2"/>
              </a:rPr>
              <a:t>y ;</a:t>
            </a:r>
            <a:endParaRPr lang="es-AR"/>
          </a:p>
          <a:p>
            <a:r>
              <a:rPr lang="es-AR"/>
              <a:t>La conversión implícita la aprueba el </a:t>
            </a:r>
            <a:r>
              <a:rPr lang="es-AR" b="1">
                <a:solidFill>
                  <a:schemeClr val="accent3"/>
                </a:solidFill>
              </a:rPr>
              <a:t>compilador</a:t>
            </a:r>
          </a:p>
          <a:p>
            <a:r>
              <a:rPr lang="es-AR"/>
              <a:t>La conversión explicita la aprueba el </a:t>
            </a:r>
            <a:r>
              <a:rPr lang="es-AR" b="1">
                <a:solidFill>
                  <a:schemeClr val="accent3"/>
                </a:solidFill>
              </a:rPr>
              <a:t>programador</a:t>
            </a:r>
            <a:r>
              <a:rPr lang="es-AR"/>
              <a:t> y la comprueba el </a:t>
            </a:r>
            <a:r>
              <a:rPr lang="es-AR" b="1" err="1">
                <a:solidFill>
                  <a:schemeClr val="accent3"/>
                </a:solidFill>
              </a:rPr>
              <a:t>runtime</a:t>
            </a:r>
            <a:endParaRPr lang="es-AR" b="1">
              <a:solidFill>
                <a:schemeClr val="accent3"/>
              </a:solidFill>
            </a:endParaRPr>
          </a:p>
          <a:p>
            <a:r>
              <a:rPr lang="es-AR"/>
              <a:t>Las conversiones siempre deben darse dentro de la misma jerarquía de tipos</a:t>
            </a:r>
          </a:p>
          <a:p>
            <a:pPr lvl="1"/>
            <a:endParaRPr lang="es-AR"/>
          </a:p>
        </p:txBody>
      </p:sp>
    </p:spTree>
    <p:extLst>
      <p:ext uri="{BB962C8B-B14F-4D97-AF65-F5344CB8AC3E}">
        <p14:creationId xmlns:p14="http://schemas.microsoft.com/office/powerpoint/2010/main" val="3805878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Sentencia </a:t>
            </a:r>
            <a:r>
              <a:rPr lang="en-US" b="1">
                <a:solidFill>
                  <a:schemeClr val="accent3"/>
                </a:solidFill>
              </a:rPr>
              <a:t>while</a:t>
            </a:r>
            <a:endParaRPr lang="en-US"/>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Marcador de texto 3"/>
          <p:cNvSpPr>
            <a:spLocks noGrp="1"/>
          </p:cNvSpPr>
          <p:nvPr>
            <p:ph type="body" idx="1"/>
          </p:nvPr>
        </p:nvSpPr>
        <p:spPr>
          <a:xfrm>
            <a:off x="720000" y="1426464"/>
            <a:ext cx="11280656" cy="5026872"/>
          </a:xfrm>
        </p:spPr>
        <p:txBody>
          <a:bodyPr>
            <a:normAutofit/>
          </a:bodyPr>
          <a:lstStyle/>
          <a:p>
            <a:pPr marL="68580" indent="0">
              <a:buNone/>
            </a:pPr>
            <a:r>
              <a:rPr lang="es-AR" b="1">
                <a:solidFill>
                  <a:schemeClr val="accent3"/>
                </a:solidFill>
                <a:latin typeface="+mj-lt"/>
              </a:rPr>
              <a:t>while</a:t>
            </a:r>
            <a:r>
              <a:rPr lang="es-AR">
                <a:latin typeface="+mj-lt"/>
              </a:rPr>
              <a:t> ( </a:t>
            </a:r>
            <a:r>
              <a:rPr lang="es-AR" i="1">
                <a:latin typeface="+mj-lt"/>
              </a:rPr>
              <a:t>expresión_booleana</a:t>
            </a:r>
            <a:r>
              <a:rPr lang="es-AR">
                <a:latin typeface="+mj-lt"/>
              </a:rPr>
              <a:t> )</a:t>
            </a:r>
          </a:p>
          <a:p>
            <a:pPr marL="68580" indent="0">
              <a:buNone/>
            </a:pPr>
            <a:r>
              <a:rPr lang="es-AR">
                <a:latin typeface="+mj-lt"/>
              </a:rPr>
              <a:t>	sentencia_o_bloque ;</a:t>
            </a:r>
          </a:p>
          <a:p>
            <a:pPr marL="68580" indent="0">
              <a:buNone/>
            </a:pPr>
            <a:r>
              <a:rPr lang="es-AR">
                <a:latin typeface="+mj-lt"/>
              </a:rPr>
              <a:t>	</a:t>
            </a:r>
          </a:p>
          <a:p>
            <a:r>
              <a:rPr lang="es-AR"/>
              <a:t>El bloque puede no ejecutarse nunca</a:t>
            </a:r>
          </a:p>
          <a:p>
            <a:r>
              <a:rPr lang="es-AR"/>
              <a:t>Expresion siempre entre parentesis</a:t>
            </a:r>
          </a:p>
          <a:p>
            <a:r>
              <a:rPr lang="es-AR"/>
              <a:t>Siempre asegurarse la condición de salida</a:t>
            </a:r>
          </a:p>
          <a:p>
            <a:pPr lvl="1"/>
            <a:r>
              <a:rPr lang="es-AR"/>
              <a:t>O bien, usar break</a:t>
            </a:r>
          </a:p>
          <a:p>
            <a:r>
              <a:rPr lang="es-AR" b="1"/>
              <a:t>Indentar!!!</a:t>
            </a:r>
          </a:p>
          <a:p>
            <a:endParaRPr lang="es-AR"/>
          </a:p>
        </p:txBody>
      </p:sp>
    </p:spTree>
    <p:extLst>
      <p:ext uri="{BB962C8B-B14F-4D97-AF65-F5344CB8AC3E}">
        <p14:creationId xmlns:p14="http://schemas.microsoft.com/office/powerpoint/2010/main" val="1890745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Sentencia </a:t>
            </a:r>
            <a:r>
              <a:rPr lang="en-US" b="1">
                <a:solidFill>
                  <a:schemeClr val="accent3"/>
                </a:solidFill>
              </a:rPr>
              <a:t>do...while</a:t>
            </a:r>
            <a:endParaRPr lang="en-US"/>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20000" y="1268760"/>
            <a:ext cx="11280656" cy="5026872"/>
          </a:xfrm>
        </p:spPr>
        <p:txBody>
          <a:bodyPr>
            <a:normAutofit/>
          </a:bodyPr>
          <a:lstStyle/>
          <a:p>
            <a:pPr marL="68580" indent="0">
              <a:buNone/>
            </a:pPr>
            <a:r>
              <a:rPr lang="es-AR" b="1">
                <a:solidFill>
                  <a:schemeClr val="accent3"/>
                </a:solidFill>
                <a:latin typeface="+mj-lt"/>
              </a:rPr>
              <a:t>do</a:t>
            </a:r>
            <a:r>
              <a:rPr lang="es-AR">
                <a:latin typeface="+mj-lt"/>
              </a:rPr>
              <a:t> {</a:t>
            </a:r>
          </a:p>
          <a:p>
            <a:pPr marL="68580" indent="0">
              <a:buNone/>
            </a:pPr>
            <a:r>
              <a:rPr lang="es-AR">
                <a:latin typeface="+mj-lt"/>
              </a:rPr>
              <a:t>	sentencias ;</a:t>
            </a:r>
          </a:p>
          <a:p>
            <a:pPr marL="68580" indent="0">
              <a:buNone/>
            </a:pPr>
            <a:r>
              <a:rPr lang="es-AR">
                <a:latin typeface="+mj-lt"/>
              </a:rPr>
              <a:t>} </a:t>
            </a:r>
            <a:r>
              <a:rPr lang="es-AR" b="1">
                <a:solidFill>
                  <a:schemeClr val="accent3"/>
                </a:solidFill>
                <a:latin typeface="+mj-lt"/>
              </a:rPr>
              <a:t>while</a:t>
            </a:r>
            <a:r>
              <a:rPr lang="es-AR">
                <a:solidFill>
                  <a:schemeClr val="accent3"/>
                </a:solidFill>
                <a:latin typeface="+mj-lt"/>
              </a:rPr>
              <a:t> </a:t>
            </a:r>
            <a:r>
              <a:rPr lang="es-AR">
                <a:latin typeface="+mj-lt"/>
              </a:rPr>
              <a:t>( </a:t>
            </a:r>
            <a:r>
              <a:rPr lang="es-AR" i="1">
                <a:latin typeface="+mj-lt"/>
              </a:rPr>
              <a:t>expresión_booleana</a:t>
            </a:r>
            <a:r>
              <a:rPr lang="es-AR">
                <a:latin typeface="+mj-lt"/>
              </a:rPr>
              <a:t> ) ;</a:t>
            </a:r>
          </a:p>
          <a:p>
            <a:pPr marL="68580" indent="0">
              <a:buNone/>
            </a:pPr>
            <a:r>
              <a:rPr lang="es-AR">
                <a:latin typeface="+mj-lt"/>
              </a:rPr>
              <a:t>	</a:t>
            </a:r>
          </a:p>
          <a:p>
            <a:r>
              <a:rPr lang="es-AR"/>
              <a:t>El bloque siempre se ejecuta una vez</a:t>
            </a:r>
          </a:p>
          <a:p>
            <a:r>
              <a:rPr lang="es-AR"/>
              <a:t>Expresion siempre entre parentesis</a:t>
            </a:r>
          </a:p>
          <a:p>
            <a:r>
              <a:rPr lang="es-AR"/>
              <a:t>Asegurarse la condición de salida</a:t>
            </a:r>
          </a:p>
          <a:p>
            <a:pPr lvl="1"/>
            <a:r>
              <a:rPr lang="es-AR"/>
              <a:t>O utilizar break</a:t>
            </a:r>
          </a:p>
          <a:p>
            <a:r>
              <a:rPr lang="es-AR" b="1"/>
              <a:t>Indentar!!!</a:t>
            </a:r>
          </a:p>
          <a:p>
            <a:endParaRPr lang="es-AR"/>
          </a:p>
        </p:txBody>
      </p:sp>
    </p:spTree>
    <p:extLst>
      <p:ext uri="{BB962C8B-B14F-4D97-AF65-F5344CB8AC3E}">
        <p14:creationId xmlns:p14="http://schemas.microsoft.com/office/powerpoint/2010/main" val="127872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Sentencia </a:t>
            </a:r>
            <a:r>
              <a:rPr lang="en-US" b="1">
                <a:solidFill>
                  <a:schemeClr val="accent3"/>
                </a:solidFill>
              </a:rPr>
              <a:t>for</a:t>
            </a:r>
            <a:endParaRPr lang="en-US"/>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20000" y="1340768"/>
            <a:ext cx="11280656" cy="5026872"/>
          </a:xfrm>
        </p:spPr>
        <p:txBody>
          <a:bodyPr>
            <a:normAutofit lnSpcReduction="10000"/>
          </a:bodyPr>
          <a:lstStyle/>
          <a:p>
            <a:pPr marL="68580" indent="0">
              <a:buNone/>
            </a:pPr>
            <a:r>
              <a:rPr lang="es-AR" b="1">
                <a:solidFill>
                  <a:schemeClr val="accent3"/>
                </a:solidFill>
                <a:latin typeface="+mj-lt"/>
              </a:rPr>
              <a:t>for</a:t>
            </a:r>
            <a:r>
              <a:rPr lang="es-AR">
                <a:latin typeface="+mj-lt"/>
              </a:rPr>
              <a:t> ( init ; cond ; iter )</a:t>
            </a:r>
          </a:p>
          <a:p>
            <a:pPr marL="68580" indent="0">
              <a:buNone/>
            </a:pPr>
            <a:r>
              <a:rPr lang="es-AR">
                <a:latin typeface="+mj-lt"/>
              </a:rPr>
              <a:t>	sentencias ;</a:t>
            </a:r>
          </a:p>
          <a:p>
            <a:pPr marL="68580" indent="0">
              <a:buNone/>
            </a:pPr>
            <a:r>
              <a:rPr lang="es-AR">
                <a:latin typeface="+mj-lt"/>
              </a:rPr>
              <a:t>	</a:t>
            </a:r>
          </a:p>
          <a:p>
            <a:r>
              <a:rPr lang="es-AR"/>
              <a:t>Es similar a una estructura while</a:t>
            </a:r>
          </a:p>
          <a:p>
            <a:r>
              <a:rPr lang="es-AR"/>
              <a:t>Las tres partes son opcionales</a:t>
            </a:r>
          </a:p>
          <a:p>
            <a:pPr lvl="1"/>
            <a:r>
              <a:rPr lang="es-AR"/>
              <a:t>init </a:t>
            </a:r>
            <a:r>
              <a:rPr lang="es-AR">
                <a:sym typeface="Wingdings" panose="05000000000000000000" pitchFamily="2" charset="2"/>
              </a:rPr>
              <a:t> inicializa variables con alcance local</a:t>
            </a:r>
          </a:p>
          <a:p>
            <a:pPr lvl="1"/>
            <a:r>
              <a:rPr lang="es-AR"/>
              <a:t>cond </a:t>
            </a:r>
            <a:r>
              <a:rPr lang="es-AR">
                <a:sym typeface="Wingdings" panose="05000000000000000000" pitchFamily="2" charset="2"/>
              </a:rPr>
              <a:t> boolean, la condición de continuación (sigue mientras sea verdadera)</a:t>
            </a:r>
          </a:p>
          <a:p>
            <a:pPr lvl="1"/>
            <a:r>
              <a:rPr lang="es-AR">
                <a:sym typeface="Wingdings" panose="05000000000000000000" pitchFamily="2" charset="2"/>
              </a:rPr>
              <a:t>iter  que hacer cada vez que se repite el loop</a:t>
            </a:r>
            <a:r>
              <a:rPr lang="es-AR"/>
              <a:t> </a:t>
            </a:r>
          </a:p>
          <a:p>
            <a:r>
              <a:rPr lang="es-AR"/>
              <a:t>Podemos salir con break o seguir con continue</a:t>
            </a:r>
          </a:p>
        </p:txBody>
      </p:sp>
    </p:spTree>
    <p:extLst>
      <p:ext uri="{BB962C8B-B14F-4D97-AF65-F5344CB8AC3E}">
        <p14:creationId xmlns:p14="http://schemas.microsoft.com/office/powerpoint/2010/main" val="219018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pPr eaLnBrk="1" hangingPunct="1"/>
            <a:r>
              <a:rPr lang="en-US"/>
              <a:t>Contenido del Capitulo</a:t>
            </a:r>
          </a:p>
        </p:txBody>
      </p:sp>
      <p:sp>
        <p:nvSpPr>
          <p:cNvPr id="2" name="Marcador de texto 1"/>
          <p:cNvSpPr>
            <a:spLocks noGrp="1"/>
          </p:cNvSpPr>
          <p:nvPr>
            <p:ph type="body" idx="1"/>
          </p:nvPr>
        </p:nvSpPr>
        <p:spPr>
          <a:xfrm>
            <a:off x="720000" y="1094400"/>
            <a:ext cx="11280656" cy="5472608"/>
          </a:xfrm>
        </p:spPr>
        <p:txBody>
          <a:bodyPr>
            <a:normAutofit/>
          </a:bodyPr>
          <a:lstStyle/>
          <a:p>
            <a:r>
              <a:rPr lang="es-AR"/>
              <a:t>Variables y Tipos de Datos</a:t>
            </a:r>
          </a:p>
          <a:p>
            <a:r>
              <a:rPr lang="es-AR"/>
              <a:t>Tipos por Valor y por Referencia. Jerarquias</a:t>
            </a:r>
          </a:p>
          <a:p>
            <a:r>
              <a:rPr lang="es-AR"/>
              <a:t>Operadores y Expresiones</a:t>
            </a:r>
          </a:p>
          <a:p>
            <a:r>
              <a:rPr lang="es-AR"/>
              <a:t>Conversion de tipos: implicita, explicita, funcional</a:t>
            </a:r>
          </a:p>
          <a:p>
            <a:r>
              <a:rPr lang="es-AR"/>
              <a:t>Estructuras de control</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849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Sentencia </a:t>
            </a:r>
            <a:r>
              <a:rPr lang="en-US" b="1">
                <a:solidFill>
                  <a:schemeClr val="accent3"/>
                </a:solidFill>
              </a:rPr>
              <a:t>switch</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20000" y="1340768"/>
            <a:ext cx="4943952" cy="5026872"/>
          </a:xfrm>
        </p:spPr>
        <p:txBody>
          <a:bodyPr>
            <a:normAutofit lnSpcReduction="10000"/>
          </a:bodyPr>
          <a:lstStyle/>
          <a:p>
            <a:pPr marL="68580" indent="0">
              <a:buNone/>
            </a:pPr>
            <a:r>
              <a:rPr lang="es-AR" sz="2400" b="1">
                <a:solidFill>
                  <a:schemeClr val="accent3"/>
                </a:solidFill>
                <a:latin typeface="+mj-lt"/>
              </a:rPr>
              <a:t>switch</a:t>
            </a:r>
            <a:r>
              <a:rPr lang="es-AR" sz="2400">
                <a:latin typeface="+mj-lt"/>
              </a:rPr>
              <a:t> ( expr_integral )</a:t>
            </a:r>
          </a:p>
          <a:p>
            <a:pPr marL="68580" indent="0">
              <a:buNone/>
            </a:pPr>
            <a:r>
              <a:rPr lang="es-AR" sz="2400">
                <a:latin typeface="+mj-lt"/>
              </a:rPr>
              <a:t>{</a:t>
            </a:r>
          </a:p>
          <a:p>
            <a:pPr marL="68580" indent="0">
              <a:buNone/>
            </a:pPr>
            <a:r>
              <a:rPr lang="es-AR" sz="2400">
                <a:latin typeface="+mj-lt"/>
              </a:rPr>
              <a:t>	</a:t>
            </a:r>
            <a:r>
              <a:rPr lang="es-AR" sz="2400" b="1">
                <a:solidFill>
                  <a:schemeClr val="accent3"/>
                </a:solidFill>
                <a:latin typeface="+mj-lt"/>
              </a:rPr>
              <a:t>case</a:t>
            </a:r>
            <a:r>
              <a:rPr lang="es-AR" sz="2400">
                <a:latin typeface="+mj-lt"/>
              </a:rPr>
              <a:t> constante_1:</a:t>
            </a:r>
          </a:p>
          <a:p>
            <a:pPr marL="68580" indent="0">
              <a:buNone/>
            </a:pPr>
            <a:r>
              <a:rPr lang="es-AR" sz="2400">
                <a:latin typeface="+mj-lt"/>
              </a:rPr>
              <a:t>		sentencias ;</a:t>
            </a:r>
          </a:p>
          <a:p>
            <a:pPr marL="68580" indent="0">
              <a:buNone/>
            </a:pPr>
            <a:r>
              <a:rPr lang="es-AR" sz="2400">
                <a:latin typeface="+mj-lt"/>
              </a:rPr>
              <a:t>		</a:t>
            </a:r>
            <a:r>
              <a:rPr lang="es-AR" sz="2400" b="1">
                <a:solidFill>
                  <a:schemeClr val="accent3"/>
                </a:solidFill>
                <a:latin typeface="+mj-lt"/>
              </a:rPr>
              <a:t>break</a:t>
            </a:r>
            <a:r>
              <a:rPr lang="es-AR" sz="2400">
                <a:latin typeface="+mj-lt"/>
              </a:rPr>
              <a:t>;</a:t>
            </a:r>
          </a:p>
          <a:p>
            <a:pPr marL="68580" indent="0">
              <a:buNone/>
            </a:pPr>
            <a:r>
              <a:rPr lang="es-AR" sz="2400">
                <a:latin typeface="+mj-lt"/>
              </a:rPr>
              <a:t>	. . . </a:t>
            </a:r>
          </a:p>
          <a:p>
            <a:pPr marL="68580" indent="0">
              <a:buNone/>
            </a:pPr>
            <a:r>
              <a:rPr lang="es-AR" sz="2400">
                <a:latin typeface="+mj-lt"/>
              </a:rPr>
              <a:t>	</a:t>
            </a:r>
            <a:r>
              <a:rPr lang="es-AR" sz="2400" b="1">
                <a:solidFill>
                  <a:schemeClr val="accent3"/>
                </a:solidFill>
                <a:latin typeface="+mj-lt"/>
              </a:rPr>
              <a:t>default</a:t>
            </a:r>
            <a:r>
              <a:rPr lang="es-AR" sz="2400">
                <a:latin typeface="+mj-lt"/>
              </a:rPr>
              <a:t>:</a:t>
            </a:r>
          </a:p>
          <a:p>
            <a:pPr marL="68580" indent="0">
              <a:buNone/>
            </a:pPr>
            <a:r>
              <a:rPr lang="es-AR" sz="2400">
                <a:latin typeface="+mj-lt"/>
              </a:rPr>
              <a:t>		sentencias ;</a:t>
            </a:r>
          </a:p>
          <a:p>
            <a:pPr marL="68580" indent="0">
              <a:buNone/>
            </a:pPr>
            <a:r>
              <a:rPr lang="es-AR" sz="2400">
                <a:latin typeface="+mj-lt"/>
              </a:rPr>
              <a:t>		</a:t>
            </a:r>
            <a:r>
              <a:rPr lang="es-AR" sz="2400">
                <a:solidFill>
                  <a:schemeClr val="accent3"/>
                </a:solidFill>
                <a:latin typeface="+mj-lt"/>
              </a:rPr>
              <a:t>break</a:t>
            </a:r>
            <a:r>
              <a:rPr lang="es-AR" sz="2400">
                <a:latin typeface="+mj-lt"/>
              </a:rPr>
              <a:t>;</a:t>
            </a:r>
          </a:p>
          <a:p>
            <a:pPr marL="68580" indent="0">
              <a:buNone/>
            </a:pPr>
            <a:r>
              <a:rPr lang="es-AR" sz="2400">
                <a:latin typeface="+mj-lt"/>
              </a:rPr>
              <a:t>}</a:t>
            </a:r>
          </a:p>
          <a:p>
            <a:pPr marL="68580" indent="0">
              <a:buNone/>
            </a:pPr>
            <a:r>
              <a:rPr lang="es-AR">
                <a:latin typeface="+mj-lt"/>
              </a:rPr>
              <a:t>	</a:t>
            </a:r>
          </a:p>
        </p:txBody>
      </p:sp>
      <p:sp>
        <p:nvSpPr>
          <p:cNvPr id="5" name="Marcador de texto 3"/>
          <p:cNvSpPr txBox="1">
            <a:spLocks/>
          </p:cNvSpPr>
          <p:nvPr/>
        </p:nvSpPr>
        <p:spPr>
          <a:xfrm>
            <a:off x="5807968" y="1340768"/>
            <a:ext cx="5904656" cy="5026872"/>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Decision multiple en funcion de una expresion</a:t>
            </a:r>
          </a:p>
          <a:p>
            <a:r>
              <a:rPr lang="es-AR"/>
              <a:t>Los elementos case solo permiten una constante en tiempo de compilacion (puede cambiar)</a:t>
            </a:r>
          </a:p>
          <a:p>
            <a:r>
              <a:rPr lang="es-AR"/>
              <a:t>El uso de break es “casi” obligatorio</a:t>
            </a:r>
          </a:p>
        </p:txBody>
      </p:sp>
    </p:spTree>
    <p:extLst>
      <p:ext uri="{BB962C8B-B14F-4D97-AF65-F5344CB8AC3E}">
        <p14:creationId xmlns:p14="http://schemas.microsoft.com/office/powerpoint/2010/main" val="4182886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break y continue</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15545" y="1340768"/>
            <a:ext cx="10992624" cy="5026872"/>
          </a:xfrm>
        </p:spPr>
        <p:txBody>
          <a:bodyPr>
            <a:normAutofit/>
          </a:bodyPr>
          <a:lstStyle/>
          <a:p>
            <a:r>
              <a:rPr lang="es-AR" sz="3200"/>
              <a:t>Son sentencias que rompen el flujo normal (no son “estructuradas”)</a:t>
            </a:r>
          </a:p>
          <a:p>
            <a:r>
              <a:rPr lang="es-AR" sz="3200"/>
              <a:t>Ambas tienen validez dentro de un bloque de iteración</a:t>
            </a:r>
          </a:p>
          <a:p>
            <a:r>
              <a:rPr lang="es-AR" sz="3200"/>
              <a:t>Usar break para salir del bloque de la estructura de iteración más cercana</a:t>
            </a:r>
          </a:p>
          <a:p>
            <a:r>
              <a:rPr lang="es-AR"/>
              <a:t>Usar continue para saltear el código sub-siguiente y comenzar la siguiente iteración</a:t>
            </a:r>
          </a:p>
        </p:txBody>
      </p:sp>
    </p:spTree>
    <p:extLst>
      <p:ext uri="{BB962C8B-B14F-4D97-AF65-F5344CB8AC3E}">
        <p14:creationId xmlns:p14="http://schemas.microsoft.com/office/powerpoint/2010/main" val="2901394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r>
              <a:rPr lang="en-US"/>
              <a:t>Estructura </a:t>
            </a:r>
            <a:r>
              <a:rPr lang="en-US" b="1">
                <a:solidFill>
                  <a:schemeClr val="accent3"/>
                </a:solidFill>
              </a:rPr>
              <a:t>if</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Marcador de texto 3"/>
          <p:cNvSpPr>
            <a:spLocks noGrp="1"/>
          </p:cNvSpPr>
          <p:nvPr>
            <p:ph type="body" idx="1"/>
          </p:nvPr>
        </p:nvSpPr>
        <p:spPr>
          <a:xfrm>
            <a:off x="720000" y="1268760"/>
            <a:ext cx="11280656" cy="5026872"/>
          </a:xfrm>
        </p:spPr>
        <p:txBody>
          <a:bodyPr>
            <a:normAutofit/>
          </a:bodyPr>
          <a:lstStyle/>
          <a:p>
            <a:pPr marL="68580" indent="0">
              <a:buNone/>
            </a:pPr>
            <a:r>
              <a:rPr lang="es-AR" b="1">
                <a:solidFill>
                  <a:schemeClr val="accent3"/>
                </a:solidFill>
                <a:latin typeface="+mj-lt"/>
              </a:rPr>
              <a:t>if</a:t>
            </a:r>
            <a:r>
              <a:rPr lang="es-AR">
                <a:latin typeface="+mj-lt"/>
              </a:rPr>
              <a:t> ( </a:t>
            </a:r>
            <a:r>
              <a:rPr lang="es-AR" i="1">
                <a:latin typeface="+mj-lt"/>
              </a:rPr>
              <a:t>expresión_booleana</a:t>
            </a:r>
            <a:r>
              <a:rPr lang="es-AR">
                <a:latin typeface="+mj-lt"/>
              </a:rPr>
              <a:t> )</a:t>
            </a:r>
          </a:p>
          <a:p>
            <a:pPr marL="68580" indent="0">
              <a:buNone/>
            </a:pPr>
            <a:r>
              <a:rPr lang="es-AR">
                <a:latin typeface="+mj-lt"/>
              </a:rPr>
              <a:t>	sentencia_o_bloque ;</a:t>
            </a:r>
          </a:p>
          <a:p>
            <a:pPr marL="68580" indent="0">
              <a:buNone/>
            </a:pPr>
            <a:r>
              <a:rPr lang="es-AR" b="1">
                <a:solidFill>
                  <a:schemeClr val="accent3"/>
                </a:solidFill>
                <a:latin typeface="+mj-lt"/>
              </a:rPr>
              <a:t>else</a:t>
            </a:r>
          </a:p>
          <a:p>
            <a:pPr marL="68580" indent="0">
              <a:buNone/>
            </a:pPr>
            <a:r>
              <a:rPr lang="es-AR">
                <a:latin typeface="+mj-lt"/>
              </a:rPr>
              <a:t>	 sentencia_o_bloque ;</a:t>
            </a:r>
          </a:p>
          <a:p>
            <a:endParaRPr lang="es-AR"/>
          </a:p>
          <a:p>
            <a:r>
              <a:rPr lang="es-AR"/>
              <a:t>La parte </a:t>
            </a:r>
            <a:r>
              <a:rPr lang="es-AR" b="1"/>
              <a:t>else</a:t>
            </a:r>
            <a:r>
              <a:rPr lang="es-AR"/>
              <a:t> es opcional </a:t>
            </a:r>
          </a:p>
          <a:p>
            <a:r>
              <a:rPr lang="es-AR"/>
              <a:t>Cuidado con el uso de llaves para separar los bloques de sentencias</a:t>
            </a:r>
          </a:p>
          <a:p>
            <a:r>
              <a:rPr lang="es-AR" b="1"/>
              <a:t>Indentar!!!</a:t>
            </a:r>
          </a:p>
          <a:p>
            <a:endParaRPr lang="es-AR"/>
          </a:p>
        </p:txBody>
      </p:sp>
    </p:spTree>
    <p:extLst>
      <p:ext uri="{BB962C8B-B14F-4D97-AF65-F5344CB8AC3E}">
        <p14:creationId xmlns:p14="http://schemas.microsoft.com/office/powerpoint/2010/main" val="3687773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992624" cy="914400"/>
          </a:xfrm>
        </p:spPr>
        <p:txBody>
          <a:bodyPr/>
          <a:lstStyle/>
          <a:p>
            <a:pPr eaLnBrk="1" hangingPunct="1"/>
            <a:r>
              <a:rPr lang="en-US"/>
              <a:t>Cadenas de Formato</a:t>
            </a:r>
          </a:p>
        </p:txBody>
      </p:sp>
      <p:cxnSp>
        <p:nvCxnSpPr>
          <p:cNvPr id="9" name="Conector recto 8"/>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3"/>
          <a:stretch>
            <a:fillRect/>
          </a:stretch>
        </p:blipFill>
        <p:spPr>
          <a:xfrm>
            <a:off x="2503526" y="1185593"/>
            <a:ext cx="7425572" cy="1091279"/>
          </a:xfrm>
          <a:prstGeom prst="rect">
            <a:avLst/>
          </a:prstGeom>
        </p:spPr>
      </p:pic>
      <p:sp>
        <p:nvSpPr>
          <p:cNvPr id="6" name="Marcador de texto 1"/>
          <p:cNvSpPr txBox="1">
            <a:spLocks/>
          </p:cNvSpPr>
          <p:nvPr/>
        </p:nvSpPr>
        <p:spPr>
          <a:xfrm>
            <a:off x="720000" y="1196752"/>
            <a:ext cx="11280656" cy="5472608"/>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endParaRPr lang="es-AR"/>
          </a:p>
          <a:p>
            <a:endParaRPr lang="es-AR"/>
          </a:p>
          <a:p>
            <a:pPr>
              <a:buFont typeface="Wingdings"/>
              <a:buNone/>
            </a:pPr>
            <a:r>
              <a:rPr lang="es-AR"/>
              <a:t>	</a:t>
            </a:r>
            <a:r>
              <a:rPr lang="es-AR" sz="2800">
                <a:latin typeface="+mj-lt"/>
              </a:rPr>
              <a:t>			{index[,alineacion][:formato]}</a:t>
            </a:r>
            <a:endParaRPr lang="es-AR">
              <a:latin typeface="+mj-lt"/>
            </a:endParaRPr>
          </a:p>
          <a:p>
            <a:r>
              <a:rPr lang="es-AR"/>
              <a:t>Permiten ordenar la impresión de texto</a:t>
            </a:r>
          </a:p>
          <a:p>
            <a:pPr lvl="1"/>
            <a:r>
              <a:rPr lang="es-AR"/>
              <a:t>Valores numericos (D, D4, X, ###, )</a:t>
            </a:r>
          </a:p>
          <a:p>
            <a:pPr lvl="1"/>
            <a:r>
              <a:rPr lang="es-AR"/>
              <a:t>Monedas (C, C4)</a:t>
            </a:r>
          </a:p>
          <a:p>
            <a:pPr lvl="1"/>
            <a:r>
              <a:rPr lang="es-AR"/>
              <a:t>Fechas (d, D, dd, MM)</a:t>
            </a:r>
          </a:p>
          <a:p>
            <a:pPr lvl="1"/>
            <a:r>
              <a:rPr lang="es-AR"/>
              <a:t>Justificacion y espaciado </a:t>
            </a:r>
          </a:p>
          <a:p>
            <a:pPr lvl="2"/>
            <a:r>
              <a:rPr lang="es-AR"/>
              <a:t>Positivo </a:t>
            </a:r>
            <a:r>
              <a:rPr lang="es-AR">
                <a:sym typeface="Wingdings" pitchFamily="2" charset="2"/>
              </a:rPr>
              <a:t> derecha</a:t>
            </a:r>
          </a:p>
          <a:p>
            <a:pPr lvl="2"/>
            <a:r>
              <a:rPr lang="es-AR">
                <a:sym typeface="Wingdings" pitchFamily="2" charset="2"/>
              </a:rPr>
              <a:t>Negativo  izquierda</a:t>
            </a:r>
            <a:endParaRPr lang="es-AR"/>
          </a:p>
        </p:txBody>
      </p:sp>
    </p:spTree>
    <p:extLst>
      <p:ext uri="{BB962C8B-B14F-4D97-AF65-F5344CB8AC3E}">
        <p14:creationId xmlns:p14="http://schemas.microsoft.com/office/powerpoint/2010/main" val="263086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Que es el tipo de una variable?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Marcador de texto 1"/>
          <p:cNvSpPr>
            <a:spLocks noGrp="1"/>
          </p:cNvSpPr>
          <p:nvPr>
            <p:ph type="body" idx="1"/>
          </p:nvPr>
        </p:nvSpPr>
        <p:spPr>
          <a:xfrm>
            <a:off x="720000" y="1099350"/>
            <a:ext cx="11280656" cy="5472608"/>
          </a:xfrm>
        </p:spPr>
        <p:txBody>
          <a:bodyPr>
            <a:normAutofit/>
          </a:bodyPr>
          <a:lstStyle/>
          <a:p>
            <a:r>
              <a:rPr lang="es-AR"/>
              <a:t>Especifica la “forma” de la memoria</a:t>
            </a:r>
          </a:p>
          <a:p>
            <a:pPr lvl="1"/>
            <a:r>
              <a:rPr lang="es-AR"/>
              <a:t>Tamaño</a:t>
            </a:r>
          </a:p>
          <a:p>
            <a:pPr lvl="1"/>
            <a:r>
              <a:rPr lang="es-AR"/>
              <a:t>Layout (disposición)</a:t>
            </a:r>
          </a:p>
          <a:p>
            <a:r>
              <a:rPr lang="es-AR"/>
              <a:t>Valores que puede asumir la variable</a:t>
            </a:r>
          </a:p>
          <a:p>
            <a:pPr lvl="1"/>
            <a:r>
              <a:rPr lang="es-AR"/>
              <a:t>Un </a:t>
            </a:r>
            <a:r>
              <a:rPr lang="es-AR" b="1">
                <a:solidFill>
                  <a:schemeClr val="accent3"/>
                </a:solidFill>
              </a:rPr>
              <a:t>int</a:t>
            </a:r>
            <a:r>
              <a:rPr lang="es-AR">
                <a:solidFill>
                  <a:schemeClr val="accent3"/>
                </a:solidFill>
              </a:rPr>
              <a:t> </a:t>
            </a:r>
            <a:r>
              <a:rPr lang="es-AR"/>
              <a:t>tiene un rango entre -2</a:t>
            </a:r>
            <a:r>
              <a:rPr lang="es-AR" baseline="30000"/>
              <a:t>31</a:t>
            </a:r>
            <a:r>
              <a:rPr lang="es-AR"/>
              <a:t> y +2</a:t>
            </a:r>
            <a:r>
              <a:rPr lang="es-AR" baseline="30000"/>
              <a:t>31</a:t>
            </a:r>
            <a:r>
              <a:rPr lang="es-AR"/>
              <a:t>-1</a:t>
            </a:r>
          </a:p>
          <a:p>
            <a:pPr lvl="1"/>
            <a:r>
              <a:rPr lang="es-AR"/>
              <a:t>Un </a:t>
            </a:r>
            <a:r>
              <a:rPr lang="es-AR" b="1">
                <a:solidFill>
                  <a:schemeClr val="accent3"/>
                </a:solidFill>
              </a:rPr>
              <a:t>string</a:t>
            </a:r>
            <a:r>
              <a:rPr lang="es-AR">
                <a:solidFill>
                  <a:schemeClr val="accent3"/>
                </a:solidFill>
              </a:rPr>
              <a:t> </a:t>
            </a:r>
            <a:r>
              <a:rPr lang="es-AR"/>
              <a:t>puede abarcar cualquier numero de caracteres Unicode (16 bits)</a:t>
            </a:r>
          </a:p>
          <a:p>
            <a:r>
              <a:rPr lang="es-AR"/>
              <a:t>Operaciones que se pueden realizar con la variable</a:t>
            </a:r>
          </a:p>
          <a:p>
            <a:pPr lvl="1"/>
            <a:r>
              <a:rPr lang="es-AR"/>
              <a:t>Podemos sumar dos números pero no dos fechas</a:t>
            </a:r>
          </a:p>
          <a:p>
            <a:pPr lvl="1"/>
            <a:r>
              <a:rPr lang="es-AR"/>
              <a:t>Podremos restar dos fechas?</a:t>
            </a:r>
          </a:p>
        </p:txBody>
      </p:sp>
    </p:spTree>
    <p:extLst>
      <p:ext uri="{BB962C8B-B14F-4D97-AF65-F5344CB8AC3E}">
        <p14:creationId xmlns:p14="http://schemas.microsoft.com/office/powerpoint/2010/main" val="108484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Tipos Predefinidos </a:t>
            </a:r>
            <a:endParaRPr lang="en-US"/>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Marcador de texto 1"/>
          <p:cNvSpPr>
            <a:spLocks noGrp="1"/>
          </p:cNvSpPr>
          <p:nvPr>
            <p:ph type="body" idx="1"/>
          </p:nvPr>
        </p:nvSpPr>
        <p:spPr>
          <a:xfrm>
            <a:off x="720000" y="1755379"/>
            <a:ext cx="3081536" cy="2743501"/>
          </a:xfrm>
        </p:spPr>
        <p:txBody>
          <a:bodyPr>
            <a:normAutofit/>
          </a:bodyPr>
          <a:lstStyle/>
          <a:p>
            <a:r>
              <a:rPr lang="es-AR"/>
              <a:t>byte (sbyte)</a:t>
            </a:r>
          </a:p>
          <a:p>
            <a:r>
              <a:rPr lang="es-AR"/>
              <a:t>short (ushort)</a:t>
            </a:r>
          </a:p>
          <a:p>
            <a:r>
              <a:rPr lang="es-AR" err="1"/>
              <a:t>int</a:t>
            </a:r>
            <a:r>
              <a:rPr lang="es-AR"/>
              <a:t> (uint)</a:t>
            </a:r>
          </a:p>
          <a:p>
            <a:r>
              <a:rPr lang="es-AR" err="1"/>
              <a:t>long</a:t>
            </a:r>
            <a:r>
              <a:rPr lang="es-AR"/>
              <a:t> (ulong)</a:t>
            </a:r>
          </a:p>
          <a:p>
            <a:r>
              <a:rPr lang="es-AR" err="1"/>
              <a:t>char</a:t>
            </a:r>
            <a:endParaRPr lang="es-AR"/>
          </a:p>
          <a:p>
            <a:endParaRPr lang="es-AR"/>
          </a:p>
          <a:p>
            <a:endParaRPr lang="es-AR"/>
          </a:p>
          <a:p>
            <a:pPr lvl="1"/>
            <a:endParaRPr lang="es-AR"/>
          </a:p>
          <a:p>
            <a:pPr lvl="1"/>
            <a:endParaRPr lang="es-AR"/>
          </a:p>
        </p:txBody>
      </p:sp>
      <p:sp>
        <p:nvSpPr>
          <p:cNvPr id="7" name="Marcador de texto 1"/>
          <p:cNvSpPr txBox="1">
            <a:spLocks/>
          </p:cNvSpPr>
          <p:nvPr/>
        </p:nvSpPr>
        <p:spPr>
          <a:xfrm>
            <a:off x="8720779" y="1774427"/>
            <a:ext cx="3081536" cy="1944216"/>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float</a:t>
            </a:r>
          </a:p>
          <a:p>
            <a:r>
              <a:rPr lang="es-AR"/>
              <a:t>double</a:t>
            </a:r>
          </a:p>
          <a:p>
            <a:r>
              <a:rPr lang="es-AR"/>
              <a:t>decimal (?)</a:t>
            </a:r>
          </a:p>
          <a:p>
            <a:endParaRPr lang="es-AR"/>
          </a:p>
          <a:p>
            <a:pPr lvl="1"/>
            <a:endParaRPr lang="es-AR"/>
          </a:p>
          <a:p>
            <a:pPr lvl="1"/>
            <a:endParaRPr lang="es-AR"/>
          </a:p>
        </p:txBody>
      </p:sp>
      <p:sp>
        <p:nvSpPr>
          <p:cNvPr id="9" name="Rectangle 7"/>
          <p:cNvSpPr txBox="1">
            <a:spLocks noChangeArrowheads="1"/>
          </p:cNvSpPr>
          <p:nvPr/>
        </p:nvSpPr>
        <p:spPr>
          <a:xfrm>
            <a:off x="720000" y="1216846"/>
            <a:ext cx="2520280"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a:solidFill>
                  <a:schemeClr val="accent3"/>
                </a:solidFill>
              </a:rPr>
              <a:t>Integrales</a:t>
            </a:r>
          </a:p>
        </p:txBody>
      </p:sp>
      <p:sp>
        <p:nvSpPr>
          <p:cNvPr id="10" name="Rectangle 7"/>
          <p:cNvSpPr txBox="1">
            <a:spLocks noChangeArrowheads="1"/>
          </p:cNvSpPr>
          <p:nvPr/>
        </p:nvSpPr>
        <p:spPr>
          <a:xfrm>
            <a:off x="8720779" y="1178065"/>
            <a:ext cx="2676712"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err="1">
                <a:solidFill>
                  <a:schemeClr val="accent3"/>
                </a:solidFill>
              </a:rPr>
              <a:t>Punto</a:t>
            </a:r>
            <a:r>
              <a:rPr lang="en-US" sz="2400" b="1">
                <a:solidFill>
                  <a:schemeClr val="accent3"/>
                </a:solidFill>
              </a:rPr>
              <a:t> </a:t>
            </a:r>
            <a:r>
              <a:rPr lang="en-US" sz="2400" b="1" err="1">
                <a:solidFill>
                  <a:schemeClr val="accent3"/>
                </a:solidFill>
              </a:rPr>
              <a:t>Flotante</a:t>
            </a:r>
            <a:endParaRPr lang="en-US" sz="2400" b="1">
              <a:solidFill>
                <a:schemeClr val="accent3"/>
              </a:solidFill>
            </a:endParaRPr>
          </a:p>
        </p:txBody>
      </p:sp>
      <p:sp>
        <p:nvSpPr>
          <p:cNvPr id="11" name="Rectangle 7"/>
          <p:cNvSpPr txBox="1">
            <a:spLocks noChangeArrowheads="1"/>
          </p:cNvSpPr>
          <p:nvPr/>
        </p:nvSpPr>
        <p:spPr>
          <a:xfrm>
            <a:off x="4920168" y="1213903"/>
            <a:ext cx="2520280"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err="1">
                <a:solidFill>
                  <a:schemeClr val="accent3"/>
                </a:solidFill>
              </a:rPr>
              <a:t>Referencia</a:t>
            </a:r>
            <a:endParaRPr lang="en-US" sz="2400" b="1">
              <a:solidFill>
                <a:schemeClr val="accent3"/>
              </a:solidFill>
            </a:endParaRPr>
          </a:p>
        </p:txBody>
      </p:sp>
      <p:sp>
        <p:nvSpPr>
          <p:cNvPr id="12" name="Marcador de texto 1"/>
          <p:cNvSpPr txBox="1">
            <a:spLocks/>
          </p:cNvSpPr>
          <p:nvPr/>
        </p:nvSpPr>
        <p:spPr>
          <a:xfrm>
            <a:off x="4920168" y="1720841"/>
            <a:ext cx="3081536" cy="1944216"/>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b="1" err="1">
                <a:solidFill>
                  <a:srgbClr val="7FD13B"/>
                </a:solidFill>
              </a:rPr>
              <a:t>object</a:t>
            </a:r>
            <a:endParaRPr lang="es-AR" b="1">
              <a:solidFill>
                <a:srgbClr val="7FD13B"/>
              </a:solidFill>
            </a:endParaRPr>
          </a:p>
          <a:p>
            <a:r>
              <a:rPr lang="es-AR" err="1"/>
              <a:t>string</a:t>
            </a:r>
            <a:endParaRPr lang="es-AR"/>
          </a:p>
          <a:p>
            <a:r>
              <a:rPr lang="es-AR"/>
              <a:t>[] (array) </a:t>
            </a:r>
          </a:p>
          <a:p>
            <a:pPr lvl="1"/>
            <a:endParaRPr lang="es-AR"/>
          </a:p>
          <a:p>
            <a:pPr lvl="1"/>
            <a:endParaRPr lang="es-AR"/>
          </a:p>
        </p:txBody>
      </p:sp>
      <p:sp>
        <p:nvSpPr>
          <p:cNvPr id="13" name="Rectangle 7"/>
          <p:cNvSpPr txBox="1">
            <a:spLocks noChangeArrowheads="1"/>
          </p:cNvSpPr>
          <p:nvPr/>
        </p:nvSpPr>
        <p:spPr>
          <a:xfrm>
            <a:off x="720000" y="4714950"/>
            <a:ext cx="1800200"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a:solidFill>
                  <a:schemeClr val="accent3"/>
                </a:solidFill>
              </a:rPr>
              <a:t>Logicos</a:t>
            </a:r>
          </a:p>
        </p:txBody>
      </p:sp>
      <p:sp>
        <p:nvSpPr>
          <p:cNvPr id="14" name="Marcador de texto 1"/>
          <p:cNvSpPr txBox="1">
            <a:spLocks/>
          </p:cNvSpPr>
          <p:nvPr/>
        </p:nvSpPr>
        <p:spPr>
          <a:xfrm>
            <a:off x="720000" y="5341318"/>
            <a:ext cx="1800200" cy="806595"/>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bool</a:t>
            </a:r>
          </a:p>
          <a:p>
            <a:endParaRPr lang="es-AR"/>
          </a:p>
          <a:p>
            <a:pPr lvl="1"/>
            <a:endParaRPr lang="es-AR"/>
          </a:p>
          <a:p>
            <a:pPr lvl="1"/>
            <a:endParaRPr lang="es-AR"/>
          </a:p>
        </p:txBody>
      </p:sp>
      <p:sp>
        <p:nvSpPr>
          <p:cNvPr id="15" name="11 Elipse"/>
          <p:cNvSpPr/>
          <p:nvPr/>
        </p:nvSpPr>
        <p:spPr>
          <a:xfrm>
            <a:off x="6180308" y="3684151"/>
            <a:ext cx="3009528" cy="2613992"/>
          </a:xfrm>
          <a:prstGeom prst="ellipse">
            <a:avLst/>
          </a:prstGeom>
          <a:solidFill>
            <a:srgbClr val="7FD13B">
              <a:alpha val="78039"/>
            </a:srgbClr>
          </a:solidFill>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b="1">
                <a:solidFill>
                  <a:srgbClr val="000000"/>
                </a:solidFill>
              </a:rPr>
              <a:t>Son también palabras clave del lenguaje… (tratamiento especial)</a:t>
            </a:r>
          </a:p>
        </p:txBody>
      </p:sp>
    </p:spTree>
    <p:extLst>
      <p:ext uri="{BB962C8B-B14F-4D97-AF65-F5344CB8AC3E}">
        <p14:creationId xmlns:p14="http://schemas.microsoft.com/office/powerpoint/2010/main" val="310678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s-AR"/>
              <a:t>Tipos numéricos y sus rangos</a:t>
            </a:r>
            <a:r>
              <a:rPr lang="en-US"/>
              <a:t>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2" descr="C:\Users\QUIQUI~1\AppData\Local\Temp\SNAGHTMLe1b6c2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7822" y="1268760"/>
            <a:ext cx="8165012"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3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4871864" y="2708920"/>
            <a:ext cx="7163206" cy="38884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
        <p:nvSpPr>
          <p:cNvPr id="6147" name="Rectangle 7"/>
          <p:cNvSpPr>
            <a:spLocks noGrp="1" noChangeArrowheads="1"/>
          </p:cNvSpPr>
          <p:nvPr>
            <p:ph type="title"/>
          </p:nvPr>
        </p:nvSpPr>
        <p:spPr>
          <a:xfrm>
            <a:off x="720000" y="180000"/>
            <a:ext cx="10363200" cy="914400"/>
          </a:xfrm>
        </p:spPr>
        <p:txBody>
          <a:bodyPr/>
          <a:lstStyle/>
          <a:p>
            <a:r>
              <a:rPr lang="en-US"/>
              <a:t>Valor y Referencia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3"/>
          <a:stretch>
            <a:fillRect/>
          </a:stretch>
        </p:blipFill>
        <p:spPr>
          <a:xfrm>
            <a:off x="623392" y="1122448"/>
            <a:ext cx="4038095" cy="4047619"/>
          </a:xfrm>
          <a:prstGeom prst="rect">
            <a:avLst/>
          </a:prstGeom>
        </p:spPr>
      </p:pic>
      <p:pic>
        <p:nvPicPr>
          <p:cNvPr id="7" name="Imagen 6"/>
          <p:cNvPicPr>
            <a:picLocks noChangeAspect="1"/>
          </p:cNvPicPr>
          <p:nvPr/>
        </p:nvPicPr>
        <p:blipFill>
          <a:blip r:embed="rId4"/>
          <a:stretch>
            <a:fillRect/>
          </a:stretch>
        </p:blipFill>
        <p:spPr>
          <a:xfrm>
            <a:off x="5132957" y="2996952"/>
            <a:ext cx="6932430" cy="3245027"/>
          </a:xfrm>
          <a:prstGeom prst="rect">
            <a:avLst/>
          </a:prstGeom>
        </p:spPr>
      </p:pic>
    </p:spTree>
    <p:extLst>
      <p:ext uri="{BB962C8B-B14F-4D97-AF65-F5344CB8AC3E}">
        <p14:creationId xmlns:p14="http://schemas.microsoft.com/office/powerpoint/2010/main" val="4282467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7"/>
          <p:cNvSpPr>
            <a:spLocks noGrp="1" noChangeArrowheads="1"/>
          </p:cNvSpPr>
          <p:nvPr>
            <p:ph type="title"/>
          </p:nvPr>
        </p:nvSpPr>
        <p:spPr>
          <a:xfrm>
            <a:off x="2207568" y="260648"/>
            <a:ext cx="2952328" cy="1656184"/>
          </a:xfrm>
        </p:spPr>
        <p:txBody>
          <a:bodyPr/>
          <a:lstStyle/>
          <a:p>
            <a:pPr eaLnBrk="1" hangingPunct="1"/>
            <a:r>
              <a:rPr lang="en-US"/>
              <a:t>Jerarquia</a:t>
            </a:r>
            <a:br>
              <a:rPr lang="en-US"/>
            </a:br>
            <a:r>
              <a:rPr lang="en-US"/>
              <a:t>de Clases</a:t>
            </a:r>
          </a:p>
        </p:txBody>
      </p:sp>
      <p:pic>
        <p:nvPicPr>
          <p:cNvPr id="3" name="Imagen 2"/>
          <p:cNvPicPr>
            <a:picLocks noChangeAspect="1"/>
          </p:cNvPicPr>
          <p:nvPr/>
        </p:nvPicPr>
        <p:blipFill>
          <a:blip r:embed="rId3"/>
          <a:stretch>
            <a:fillRect/>
          </a:stretch>
        </p:blipFill>
        <p:spPr>
          <a:xfrm>
            <a:off x="1415480" y="292430"/>
            <a:ext cx="9721080" cy="6183960"/>
          </a:xfrm>
          <a:prstGeom prst="rect">
            <a:avLst/>
          </a:prstGeom>
        </p:spPr>
      </p:pic>
    </p:spTree>
    <p:extLst>
      <p:ext uri="{BB962C8B-B14F-4D97-AF65-F5344CB8AC3E}">
        <p14:creationId xmlns:p14="http://schemas.microsoft.com/office/powerpoint/2010/main" val="157306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7"/>
          <p:cNvSpPr>
            <a:spLocks noGrp="1" noChangeArrowheads="1"/>
          </p:cNvSpPr>
          <p:nvPr>
            <p:ph type="title"/>
          </p:nvPr>
        </p:nvSpPr>
        <p:spPr>
          <a:xfrm>
            <a:off x="767408" y="116632"/>
            <a:ext cx="9289032" cy="1008112"/>
          </a:xfrm>
        </p:spPr>
        <p:txBody>
          <a:bodyPr/>
          <a:lstStyle/>
          <a:p>
            <a:pPr eaLnBrk="1" hangingPunct="1"/>
            <a:r>
              <a:rPr lang="en-US"/>
              <a:t>Jerarquia de Clases</a:t>
            </a:r>
          </a:p>
        </p:txBody>
      </p:sp>
      <p:pic>
        <p:nvPicPr>
          <p:cNvPr id="4" name="Imagen 3"/>
          <p:cNvPicPr>
            <a:picLocks noChangeAspect="1"/>
          </p:cNvPicPr>
          <p:nvPr/>
        </p:nvPicPr>
        <p:blipFill>
          <a:blip r:embed="rId3"/>
          <a:stretch>
            <a:fillRect/>
          </a:stretch>
        </p:blipFill>
        <p:spPr>
          <a:xfrm>
            <a:off x="2639616" y="1340768"/>
            <a:ext cx="7536791" cy="4896544"/>
          </a:xfrm>
          <a:prstGeom prst="rect">
            <a:avLst/>
          </a:prstGeom>
        </p:spPr>
      </p:pic>
    </p:spTree>
    <p:extLst>
      <p:ext uri="{BB962C8B-B14F-4D97-AF65-F5344CB8AC3E}">
        <p14:creationId xmlns:p14="http://schemas.microsoft.com/office/powerpoint/2010/main" val="3564782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7"/>
          <p:cNvSpPr>
            <a:spLocks noGrp="1" noChangeArrowheads="1"/>
          </p:cNvSpPr>
          <p:nvPr>
            <p:ph type="title"/>
          </p:nvPr>
        </p:nvSpPr>
        <p:spPr>
          <a:xfrm>
            <a:off x="720000" y="180000"/>
            <a:ext cx="10363200" cy="914400"/>
          </a:xfrm>
        </p:spPr>
        <p:txBody>
          <a:bodyPr/>
          <a:lstStyle/>
          <a:p>
            <a:r>
              <a:rPr lang="en-US"/>
              <a:t>Otros Tipos</a:t>
            </a:r>
            <a:r>
              <a:rPr lang="en-US"/>
              <a:t> </a:t>
            </a:r>
          </a:p>
        </p:txBody>
      </p:sp>
      <p:cxnSp>
        <p:nvCxnSpPr>
          <p:cNvPr id="4" name="Conector recto 3"/>
          <p:cNvCxnSpPr/>
          <p:nvPr/>
        </p:nvCxnSpPr>
        <p:spPr>
          <a:xfrm>
            <a:off x="720000" y="980728"/>
            <a:ext cx="11280656"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Marcador de texto 1"/>
          <p:cNvSpPr>
            <a:spLocks noGrp="1"/>
          </p:cNvSpPr>
          <p:nvPr>
            <p:ph type="body" idx="1"/>
          </p:nvPr>
        </p:nvSpPr>
        <p:spPr>
          <a:xfrm>
            <a:off x="720000" y="1941424"/>
            <a:ext cx="3081536" cy="1304160"/>
          </a:xfrm>
        </p:spPr>
        <p:txBody>
          <a:bodyPr>
            <a:normAutofit/>
          </a:bodyPr>
          <a:lstStyle/>
          <a:p>
            <a:r>
              <a:rPr lang="es-AR" err="1"/>
              <a:t>DateTime</a:t>
            </a:r>
            <a:endParaRPr lang="es-AR"/>
          </a:p>
          <a:p>
            <a:r>
              <a:rPr lang="es-AR" err="1"/>
              <a:t>TimeSpan</a:t>
            </a:r>
            <a:endParaRPr lang="es-AR"/>
          </a:p>
          <a:p>
            <a:endParaRPr lang="es-AR"/>
          </a:p>
          <a:p>
            <a:pPr lvl="1"/>
            <a:endParaRPr lang="es-AR"/>
          </a:p>
          <a:p>
            <a:pPr lvl="1"/>
            <a:endParaRPr lang="es-AR"/>
          </a:p>
        </p:txBody>
      </p:sp>
      <p:sp>
        <p:nvSpPr>
          <p:cNvPr id="6" name="Marcador de texto 1"/>
          <p:cNvSpPr txBox="1">
            <a:spLocks/>
          </p:cNvSpPr>
          <p:nvPr/>
        </p:nvSpPr>
        <p:spPr>
          <a:xfrm>
            <a:off x="5879976" y="1855439"/>
            <a:ext cx="5426808" cy="1389856"/>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Complex (System.Numerics)</a:t>
            </a:r>
          </a:p>
          <a:p>
            <a:r>
              <a:rPr lang="es-AR"/>
              <a:t>BigInteger (System.Numerics)</a:t>
            </a:r>
          </a:p>
          <a:p>
            <a:endParaRPr lang="es-AR"/>
          </a:p>
          <a:p>
            <a:pPr lvl="1"/>
            <a:endParaRPr lang="es-AR"/>
          </a:p>
          <a:p>
            <a:pPr lvl="1"/>
            <a:endParaRPr lang="es-AR"/>
          </a:p>
        </p:txBody>
      </p:sp>
      <p:sp>
        <p:nvSpPr>
          <p:cNvPr id="7" name="Rectangle 7"/>
          <p:cNvSpPr txBox="1">
            <a:spLocks noChangeArrowheads="1"/>
          </p:cNvSpPr>
          <p:nvPr/>
        </p:nvSpPr>
        <p:spPr>
          <a:xfrm>
            <a:off x="720000" y="1340768"/>
            <a:ext cx="3155776"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a:solidFill>
                  <a:schemeClr val="accent3"/>
                </a:solidFill>
              </a:rPr>
              <a:t>Fecha/Hora</a:t>
            </a:r>
          </a:p>
        </p:txBody>
      </p:sp>
      <p:sp>
        <p:nvSpPr>
          <p:cNvPr id="8" name="Rectangle 7"/>
          <p:cNvSpPr txBox="1">
            <a:spLocks noChangeArrowheads="1"/>
          </p:cNvSpPr>
          <p:nvPr/>
        </p:nvSpPr>
        <p:spPr>
          <a:xfrm>
            <a:off x="5885706" y="1345922"/>
            <a:ext cx="3155776"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a:solidFill>
                  <a:schemeClr val="accent3"/>
                </a:solidFill>
              </a:rPr>
              <a:t>Numericos</a:t>
            </a:r>
          </a:p>
        </p:txBody>
      </p:sp>
      <p:sp>
        <p:nvSpPr>
          <p:cNvPr id="9" name="Rectangle 7"/>
          <p:cNvSpPr txBox="1">
            <a:spLocks noChangeArrowheads="1"/>
          </p:cNvSpPr>
          <p:nvPr/>
        </p:nvSpPr>
        <p:spPr>
          <a:xfrm>
            <a:off x="6096000" y="3522712"/>
            <a:ext cx="3155776"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a:solidFill>
                  <a:schemeClr val="accent3"/>
                </a:solidFill>
              </a:rPr>
              <a:t>Procesos</a:t>
            </a:r>
          </a:p>
        </p:txBody>
      </p:sp>
      <p:sp>
        <p:nvSpPr>
          <p:cNvPr id="10" name="Marcador de texto 1"/>
          <p:cNvSpPr txBox="1">
            <a:spLocks/>
          </p:cNvSpPr>
          <p:nvPr/>
        </p:nvSpPr>
        <p:spPr>
          <a:xfrm>
            <a:off x="6096000" y="4149080"/>
            <a:ext cx="5904656" cy="2195632"/>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Thread (System.Threading)</a:t>
            </a:r>
          </a:p>
          <a:p>
            <a:r>
              <a:rPr lang="es-AR"/>
              <a:t>Process (System.Diagnostics)</a:t>
            </a:r>
          </a:p>
          <a:p>
            <a:r>
              <a:rPr lang="es-AR"/>
              <a:t>Task (System.Threading.Tasks)</a:t>
            </a:r>
          </a:p>
          <a:p>
            <a:r>
              <a:rPr lang="es-AR"/>
              <a:t>Parallel </a:t>
            </a:r>
            <a:r>
              <a:rPr lang="es-AR"/>
              <a:t>(System.Threading.Tasks)</a:t>
            </a:r>
            <a:endParaRPr lang="es-AR"/>
          </a:p>
          <a:p>
            <a:pPr lvl="1"/>
            <a:endParaRPr lang="es-AR"/>
          </a:p>
          <a:p>
            <a:pPr lvl="1"/>
            <a:endParaRPr lang="es-AR"/>
          </a:p>
        </p:txBody>
      </p:sp>
      <p:sp>
        <p:nvSpPr>
          <p:cNvPr id="11" name="Rectangle 7"/>
          <p:cNvSpPr txBox="1">
            <a:spLocks noChangeArrowheads="1"/>
          </p:cNvSpPr>
          <p:nvPr/>
        </p:nvSpPr>
        <p:spPr>
          <a:xfrm>
            <a:off x="720000" y="3373542"/>
            <a:ext cx="2232248" cy="626368"/>
          </a:xfrm>
          <a:prstGeom prst="rect">
            <a:avLst/>
          </a:prstGeom>
        </p:spPr>
        <p:txBody>
          <a:bodyPr vert="horz" anchor="t">
            <a:noAutofit/>
          </a:bodyPr>
          <a:lst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a:lstStyle>
          <a:p>
            <a:r>
              <a:rPr lang="en-US" sz="2400" b="1">
                <a:solidFill>
                  <a:schemeClr val="accent3"/>
                </a:solidFill>
              </a:rPr>
              <a:t>Utiles</a:t>
            </a:r>
          </a:p>
        </p:txBody>
      </p:sp>
      <p:sp>
        <p:nvSpPr>
          <p:cNvPr id="12" name="Marcador de texto 1"/>
          <p:cNvSpPr txBox="1">
            <a:spLocks/>
          </p:cNvSpPr>
          <p:nvPr/>
        </p:nvSpPr>
        <p:spPr>
          <a:xfrm>
            <a:off x="720000" y="4005064"/>
            <a:ext cx="5159976" cy="2228800"/>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s-AR"/>
              <a:t>StringBuilder (System.Text)</a:t>
            </a:r>
          </a:p>
          <a:p>
            <a:r>
              <a:rPr lang="es-AR"/>
              <a:t>RegEx (System.Text)</a:t>
            </a:r>
            <a:endParaRPr lang="es-AR"/>
          </a:p>
          <a:p>
            <a:r>
              <a:rPr lang="es-AR"/>
              <a:t>Debug </a:t>
            </a:r>
            <a:r>
              <a:rPr lang="es-AR"/>
              <a:t>(System.Diagnostics)</a:t>
            </a:r>
          </a:p>
          <a:p>
            <a:r>
              <a:rPr lang="es-AR"/>
              <a:t>Trace (System.Diagnostics)</a:t>
            </a:r>
            <a:endParaRPr lang="es-AR"/>
          </a:p>
          <a:p>
            <a:endParaRPr lang="es-AR"/>
          </a:p>
          <a:p>
            <a:pPr lvl="1"/>
            <a:endParaRPr lang="es-AR"/>
          </a:p>
          <a:p>
            <a:pPr lvl="1"/>
            <a:endParaRPr lang="es-AR"/>
          </a:p>
        </p:txBody>
      </p:sp>
    </p:spTree>
    <p:extLst>
      <p:ext uri="{BB962C8B-B14F-4D97-AF65-F5344CB8AC3E}">
        <p14:creationId xmlns:p14="http://schemas.microsoft.com/office/powerpoint/2010/main" val="192831963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ema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tro">
  <a:themeElements>
    <a:clrScheme name="Curso_PTR">
      <a:dk1>
        <a:srgbClr val="FFFFFF"/>
      </a:dk1>
      <a:lt1>
        <a:srgbClr val="FFFFFF"/>
      </a:lt1>
      <a:dk2>
        <a:srgbClr val="FFFFFF"/>
      </a:dk2>
      <a:lt2>
        <a:srgbClr val="FFFFFF"/>
      </a:lt2>
      <a:accent1>
        <a:srgbClr val="7FD13B"/>
      </a:accent1>
      <a:accent2>
        <a:srgbClr val="FED46B"/>
      </a:accent2>
      <a:accent3>
        <a:srgbClr val="FEB80A"/>
      </a:accent3>
      <a:accent4>
        <a:srgbClr val="00ADDC"/>
      </a:accent4>
      <a:accent5>
        <a:srgbClr val="738AC8"/>
      </a:accent5>
      <a:accent6>
        <a:srgbClr val="1AB39F"/>
      </a:accent6>
      <a:hlink>
        <a:srgbClr val="FED46B"/>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13137</TotalTime>
  <Words>1323</Words>
  <Application>Microsoft Office PowerPoint</Application>
  <PresentationFormat>Panorámica</PresentationFormat>
  <Paragraphs>273</Paragraphs>
  <Slides>23</Slides>
  <Notes>23</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23</vt:i4>
      </vt:variant>
    </vt:vector>
  </HeadingPairs>
  <TitlesOfParts>
    <vt:vector size="36" baseType="lpstr">
      <vt:lpstr>Arial</vt:lpstr>
      <vt:lpstr>Calibri</vt:lpstr>
      <vt:lpstr>Consolas</vt:lpstr>
      <vt:lpstr>Corbel</vt:lpstr>
      <vt:lpstr>Segoe</vt:lpstr>
      <vt:lpstr>Segoe Light</vt:lpstr>
      <vt:lpstr>Segoe Semibold</vt:lpstr>
      <vt:lpstr>Verdana</vt:lpstr>
      <vt:lpstr>Wingdings</vt:lpstr>
      <vt:lpstr>Wingdings 2</vt:lpstr>
      <vt:lpstr>Wingdings 3</vt:lpstr>
      <vt:lpstr>Tema1</vt:lpstr>
      <vt:lpstr>Metro</vt:lpstr>
      <vt:lpstr>Variables, Expresiones y Estructuras de Control</vt:lpstr>
      <vt:lpstr>Contenido del Capitulo</vt:lpstr>
      <vt:lpstr>Que es el tipo de una variable? </vt:lpstr>
      <vt:lpstr>Tipos Predefinidos </vt:lpstr>
      <vt:lpstr>Tipos numéricos y sus rangos </vt:lpstr>
      <vt:lpstr>Valor y Referencia </vt:lpstr>
      <vt:lpstr>Jerarquia de Clases</vt:lpstr>
      <vt:lpstr>Jerarquia de Clases</vt:lpstr>
      <vt:lpstr>Otros Tipos </vt:lpstr>
      <vt:lpstr>Sentencias de Asignacion</vt:lpstr>
      <vt:lpstr>Expresiones y operadores</vt:lpstr>
      <vt:lpstr>Operadores</vt:lpstr>
      <vt:lpstr>A tener en cuenta... </vt:lpstr>
      <vt:lpstr>Operadores</vt:lpstr>
      <vt:lpstr>Un comentario acerca de los tipos</vt:lpstr>
      <vt:lpstr>Conversión entre tipos (casting)</vt:lpstr>
      <vt:lpstr>Sentencia while</vt:lpstr>
      <vt:lpstr>Sentencia do...while</vt:lpstr>
      <vt:lpstr>Sentencia for</vt:lpstr>
      <vt:lpstr>Sentencia switch</vt:lpstr>
      <vt:lpstr>break y continue</vt:lpstr>
      <vt:lpstr>Estructura if</vt:lpstr>
      <vt:lpstr>Cadenas de Formato</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3-Arreglos y Colecciones</dc:title>
  <dc:creator>Quiquillo</dc:creator>
  <cp:lastModifiedBy>Enrique Thedy</cp:lastModifiedBy>
  <cp:revision>242</cp:revision>
  <dcterms:created xsi:type="dcterms:W3CDTF">2013-04-15T05:37:55Z</dcterms:created>
  <dcterms:modified xsi:type="dcterms:W3CDTF">2016-09-07T10:34:41Z</dcterms:modified>
</cp:coreProperties>
</file>