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24"/>
  </p:notesMasterIdLst>
  <p:sldIdLst>
    <p:sldId id="318" r:id="rId3"/>
    <p:sldId id="361" r:id="rId4"/>
    <p:sldId id="412" r:id="rId5"/>
    <p:sldId id="459" r:id="rId6"/>
    <p:sldId id="460" r:id="rId7"/>
    <p:sldId id="461" r:id="rId8"/>
    <p:sldId id="466" r:id="rId9"/>
    <p:sldId id="462" r:id="rId10"/>
    <p:sldId id="463" r:id="rId11"/>
    <p:sldId id="464" r:id="rId12"/>
    <p:sldId id="465" r:id="rId13"/>
    <p:sldId id="468" r:id="rId14"/>
    <p:sldId id="467" r:id="rId15"/>
    <p:sldId id="469" r:id="rId16"/>
    <p:sldId id="470" r:id="rId17"/>
    <p:sldId id="472" r:id="rId18"/>
    <p:sldId id="471" r:id="rId19"/>
    <p:sldId id="476" r:id="rId20"/>
    <p:sldId id="477" r:id="rId21"/>
    <p:sldId id="481" r:id="rId22"/>
    <p:sldId id="482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58" autoAdjust="0"/>
  </p:normalViewPr>
  <p:slideViewPr>
    <p:cSldViewPr>
      <p:cViewPr varScale="1">
        <p:scale>
          <a:sx n="91" d="100"/>
          <a:sy n="91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21/9/2016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3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3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0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5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8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0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6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Tambien podemos recorrer un array con for (que diferencias existen?)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9/21/2016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04" y="3356992"/>
            <a:ext cx="9903246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Arreglos y Colecciones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8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Colecciones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Elementos agrupados sin considerar orden ni estructura</a:t>
            </a:r>
          </a:p>
          <a:p>
            <a:pPr lvl="1"/>
            <a:r>
              <a:rPr lang="es-AR"/>
              <a:t>Se pueden contar (Count)</a:t>
            </a:r>
          </a:p>
          <a:p>
            <a:pPr lvl="1"/>
            <a:r>
              <a:rPr lang="es-AR"/>
              <a:t>Se pueden enumerar (GetEnumerator)</a:t>
            </a:r>
          </a:p>
          <a:p>
            <a:pPr lvl="1"/>
            <a:r>
              <a:rPr lang="es-AR"/>
              <a:t>Pueden copiarse (Copy)</a:t>
            </a:r>
          </a:p>
          <a:p>
            <a:r>
              <a:rPr lang="es-AR"/>
              <a:t>La única relación entre los elementos es la propia colección</a:t>
            </a:r>
          </a:p>
          <a:p>
            <a:pPr lvl="1"/>
            <a:r>
              <a:rPr lang="es-AR"/>
              <a:t>No importa como esté implementada</a:t>
            </a:r>
          </a:p>
          <a:p>
            <a:pPr lvl="1"/>
            <a:r>
              <a:rPr lang="es-AR"/>
              <a:t>No importa si los elementos son todos del mismo tipo</a:t>
            </a:r>
          </a:p>
        </p:txBody>
      </p:sp>
    </p:spTree>
    <p:extLst>
      <p:ext uri="{BB962C8B-B14F-4D97-AF65-F5344CB8AC3E}">
        <p14:creationId xmlns:p14="http://schemas.microsoft.com/office/powerpoint/2010/main" val="309071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List&lt;T&gt;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Representa un  array dinamico de elementos tipo </a:t>
            </a:r>
            <a:r>
              <a:rPr lang="es-AR" b="1">
                <a:solidFill>
                  <a:schemeClr val="accent3"/>
                </a:solidFill>
              </a:rPr>
              <a:t>T</a:t>
            </a: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Add(T item) , Remove(T item) , Contains(T item)</a:t>
            </a:r>
          </a:p>
          <a:p>
            <a:pPr lvl="1"/>
            <a:r>
              <a:rPr lang="es-AR"/>
              <a:t>BinarySearch() , Sort() , </a:t>
            </a:r>
            <a:r>
              <a:rPr lang="es-AR" b="1">
                <a:solidFill>
                  <a:schemeClr val="accent3"/>
                </a:solidFill>
              </a:rPr>
              <a:t>Find(predicado)</a:t>
            </a:r>
          </a:p>
          <a:p>
            <a:pPr lvl="1"/>
            <a:r>
              <a:rPr lang="es-AR"/>
              <a:t>[int] </a:t>
            </a:r>
            <a:r>
              <a:rPr lang="es-AR">
                <a:sym typeface="Wingdings" panose="05000000000000000000" pitchFamily="2" charset="2"/>
              </a:rPr>
              <a:t>  T , [int]  T</a:t>
            </a:r>
            <a:endParaRPr lang="es-AR"/>
          </a:p>
          <a:p>
            <a:r>
              <a:rPr lang="es-AR">
                <a:latin typeface="+mj-lt"/>
              </a:rPr>
              <a:t>foreach(T)</a:t>
            </a:r>
          </a:p>
          <a:p>
            <a:r>
              <a:rPr lang="es-AR"/>
              <a:t>Los elementos pueden repetirse</a:t>
            </a:r>
          </a:p>
          <a:p>
            <a:r>
              <a:rPr lang="es-AR"/>
              <a:t>Los elementos no están ordenados</a:t>
            </a:r>
          </a:p>
          <a:p>
            <a:r>
              <a:rPr lang="es-AR"/>
              <a:t>System.Collections.Generic</a:t>
            </a:r>
          </a:p>
        </p:txBody>
      </p:sp>
    </p:spTree>
    <p:extLst>
      <p:ext uri="{BB962C8B-B14F-4D97-AF65-F5344CB8AC3E}">
        <p14:creationId xmlns:p14="http://schemas.microsoft.com/office/powerpoint/2010/main" val="81868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Que significa &lt;T&gt;?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Permite definir multiples variantes de una estructura de datos, cuando lo único que cambia es el tipo involucrado y no el algoritmo</a:t>
            </a:r>
          </a:p>
          <a:p>
            <a:r>
              <a:rPr lang="es-AR"/>
              <a:t>Cada vez que reemplazo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por un tipo concreto, se genera un nuevo tipo de datos</a:t>
            </a:r>
          </a:p>
          <a:p>
            <a:r>
              <a:rPr lang="es-AR"/>
              <a:t>A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se le llama </a:t>
            </a:r>
            <a:r>
              <a:rPr lang="es-AR" b="1" i="1">
                <a:solidFill>
                  <a:schemeClr val="accent3"/>
                </a:solidFill>
              </a:rPr>
              <a:t>type-parameter</a:t>
            </a:r>
          </a:p>
          <a:p>
            <a:r>
              <a:rPr lang="es-AR"/>
              <a:t>Ventajas mas importantes</a:t>
            </a:r>
          </a:p>
          <a:p>
            <a:pPr lvl="1"/>
            <a:r>
              <a:rPr lang="es-AR"/>
              <a:t>Evitar el casting </a:t>
            </a:r>
            <a:r>
              <a:rPr lang="es-AR">
                <a:sym typeface="Wingdings" panose="05000000000000000000" pitchFamily="2" charset="2"/>
              </a:rPr>
              <a:t> tipos mas seguros</a:t>
            </a:r>
            <a:endParaRPr lang="es-AR"/>
          </a:p>
          <a:p>
            <a:pPr lvl="1"/>
            <a:r>
              <a:rPr lang="es-AR"/>
              <a:t>Evitar el boxing </a:t>
            </a:r>
            <a:r>
              <a:rPr lang="es-AR">
                <a:sym typeface="Wingdings" panose="05000000000000000000" pitchFamily="2" charset="2"/>
              </a:rPr>
              <a:t> +rápido, -memoria</a:t>
            </a:r>
            <a:endParaRPr lang="es-AR"/>
          </a:p>
          <a:p>
            <a:r>
              <a:rPr lang="es-AR"/>
              <a:t>Tambien es aplicable a métodos</a:t>
            </a:r>
          </a:p>
        </p:txBody>
      </p:sp>
    </p:spTree>
    <p:extLst>
      <p:ext uri="{BB962C8B-B14F-4D97-AF65-F5344CB8AC3E}">
        <p14:creationId xmlns:p14="http://schemas.microsoft.com/office/powerpoint/2010/main" val="259572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HashSet&lt;T&gt;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Representa un  colección de elementos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con semántica de </a:t>
            </a:r>
            <a:r>
              <a:rPr lang="es-AR" b="1">
                <a:solidFill>
                  <a:schemeClr val="accent3"/>
                </a:solidFill>
              </a:rPr>
              <a:t>conjunto</a:t>
            </a: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Add(T item) / Remove(T item) / Contains(T item)</a:t>
            </a:r>
          </a:p>
          <a:p>
            <a:pPr lvl="1"/>
            <a:r>
              <a:rPr lang="es-AR"/>
              <a:t>IntersectWith() / UnionWith() / ExceptWith()</a:t>
            </a:r>
          </a:p>
          <a:p>
            <a:pPr lvl="1"/>
            <a:r>
              <a:rPr lang="es-AR"/>
              <a:t>No podemos usar subindices []</a:t>
            </a:r>
          </a:p>
          <a:p>
            <a:r>
              <a:rPr lang="es-AR">
                <a:latin typeface="+mj-lt"/>
              </a:rPr>
              <a:t>foreach(T)</a:t>
            </a:r>
          </a:p>
          <a:p>
            <a:r>
              <a:rPr lang="es-AR"/>
              <a:t>Los elementos </a:t>
            </a:r>
            <a:r>
              <a:rPr lang="es-AR" b="1">
                <a:solidFill>
                  <a:schemeClr val="accent3"/>
                </a:solidFill>
              </a:rPr>
              <a:t>no pueden repetirse</a:t>
            </a:r>
          </a:p>
          <a:p>
            <a:r>
              <a:rPr lang="es-AR"/>
              <a:t>Los elementos 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258338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Dictionary&lt;Key, Value&gt;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Representa un mapeo entre un conjunto de claves a un conjunto de valores </a:t>
            </a:r>
            <a:r>
              <a:rPr lang="es-AR" b="1">
                <a:solidFill>
                  <a:schemeClr val="accent3"/>
                </a:solidFill>
              </a:rPr>
              <a:t>Key</a:t>
            </a:r>
            <a:r>
              <a:rPr lang="es-AR"/>
              <a:t> </a:t>
            </a:r>
            <a:r>
              <a:rPr lang="es-AR">
                <a:sym typeface="Wingdings" panose="05000000000000000000" pitchFamily="2" charset="2"/>
              </a:rPr>
              <a:t> </a:t>
            </a:r>
            <a:r>
              <a:rPr lang="es-AR" b="1">
                <a:solidFill>
                  <a:schemeClr val="accent3"/>
                </a:solidFill>
                <a:sym typeface="Wingdings" panose="05000000000000000000" pitchFamily="2" charset="2"/>
              </a:rPr>
              <a:t>Value</a:t>
            </a:r>
            <a:endParaRPr lang="es-AR" b="1">
              <a:solidFill>
                <a:schemeClr val="accent3"/>
              </a:solidFill>
            </a:endParaRP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Add(Key, Value), Remove(Key)</a:t>
            </a:r>
          </a:p>
          <a:p>
            <a:pPr lvl="1"/>
            <a:r>
              <a:rPr lang="es-AR"/>
              <a:t>[Key] </a:t>
            </a:r>
            <a:r>
              <a:rPr lang="es-AR">
                <a:sym typeface="Wingdings" panose="05000000000000000000" pitchFamily="2" charset="2"/>
              </a:rPr>
              <a:t> Value (error posible), [Key]  Value</a:t>
            </a:r>
            <a:endParaRPr lang="es-AR"/>
          </a:p>
          <a:p>
            <a:pPr lvl="1"/>
            <a:r>
              <a:rPr lang="es-AR"/>
              <a:t>Keys, Values, ContainsKey, ContainsValue</a:t>
            </a:r>
          </a:p>
          <a:p>
            <a:r>
              <a:rPr lang="es-AR" sz="2800">
                <a:latin typeface="+mj-lt"/>
              </a:rPr>
              <a:t>foreach(KeyValuePair&lt;Key, Value&gt;)</a:t>
            </a:r>
          </a:p>
          <a:p>
            <a:r>
              <a:rPr lang="es-AR"/>
              <a:t>Las claves no pueden repetirse</a:t>
            </a:r>
          </a:p>
          <a:p>
            <a:r>
              <a:rPr lang="es-AR"/>
              <a:t>Los elementos </a:t>
            </a:r>
            <a:r>
              <a:rPr lang="es-AR" b="1">
                <a:solidFill>
                  <a:schemeClr val="accent3"/>
                </a:solidFill>
              </a:rPr>
              <a:t>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362783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Stack&lt;T&gt; y Queue&lt;T&gt; 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317088" cy="5040560"/>
          </a:xfrm>
        </p:spPr>
        <p:txBody>
          <a:bodyPr>
            <a:normAutofit/>
          </a:bodyPr>
          <a:lstStyle/>
          <a:p>
            <a:r>
              <a:rPr lang="es-AR"/>
              <a:t>Representan estructuras LIFO y FIFO con tipos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variables</a:t>
            </a:r>
          </a:p>
          <a:p>
            <a:r>
              <a:rPr lang="es-AR"/>
              <a:t>Métodos especiales</a:t>
            </a:r>
          </a:p>
          <a:p>
            <a:pPr lvl="1"/>
            <a:r>
              <a:rPr lang="es-AR"/>
              <a:t>Push(T), Pop(), Peek()</a:t>
            </a:r>
          </a:p>
          <a:p>
            <a:pPr lvl="1"/>
            <a:r>
              <a:rPr lang="es-AR"/>
              <a:t>Enqueue(T), Dequeue()</a:t>
            </a:r>
          </a:p>
          <a:p>
            <a:r>
              <a:rPr lang="es-AR" sz="2800">
                <a:latin typeface="+mj-lt"/>
              </a:rPr>
              <a:t>foreach(T)</a:t>
            </a:r>
          </a:p>
          <a:p>
            <a:r>
              <a:rPr lang="es-AR"/>
              <a:t>Disponen de un solo punto de entrada y salida</a:t>
            </a:r>
          </a:p>
          <a:p>
            <a:r>
              <a:rPr lang="es-AR"/>
              <a:t>Los elementos 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204162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Pequeña antologia de colecciones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290976"/>
            <a:ext cx="11208648" cy="50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3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Clases Genericas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Los genéricos son aplicables a cualquier tipo o clase, no solamente a colecciones </a:t>
            </a:r>
          </a:p>
          <a:p>
            <a:pPr lvl="1"/>
            <a:r>
              <a:rPr lang="es-AR"/>
              <a:t>Una clase o tipo no genérico permite construir </a:t>
            </a:r>
            <a:r>
              <a:rPr lang="es-AR" b="1">
                <a:solidFill>
                  <a:schemeClr val="accent3"/>
                </a:solidFill>
              </a:rPr>
              <a:t>nuevos objetos</a:t>
            </a:r>
            <a:r>
              <a:rPr lang="es-AR"/>
              <a:t> mediante </a:t>
            </a:r>
            <a:r>
              <a:rPr lang="es-AR" b="1">
                <a:solidFill>
                  <a:schemeClr val="accent3"/>
                </a:solidFill>
              </a:rPr>
              <a:t>new</a:t>
            </a:r>
          </a:p>
          <a:p>
            <a:pPr lvl="1"/>
            <a:r>
              <a:rPr lang="es-AR"/>
              <a:t>Una clase o tipo genérico permite construir </a:t>
            </a:r>
            <a:r>
              <a:rPr lang="es-AR" b="1">
                <a:solidFill>
                  <a:schemeClr val="accent3"/>
                </a:solidFill>
              </a:rPr>
              <a:t>nuevas clases</a:t>
            </a:r>
            <a:r>
              <a:rPr lang="es-AR"/>
              <a:t> mediante el </a:t>
            </a:r>
            <a:r>
              <a:rPr lang="es-AR" b="1">
                <a:solidFill>
                  <a:schemeClr val="accent3"/>
                </a:solidFill>
              </a:rPr>
              <a:t>reemplazo del type-parameter</a:t>
            </a:r>
            <a:r>
              <a:rPr lang="es-AR"/>
              <a:t> por un tipo concreto</a:t>
            </a:r>
          </a:p>
          <a:p>
            <a:pPr lvl="2"/>
            <a:r>
              <a:rPr lang="es-AR"/>
              <a:t>La clase producida al reemplazar los type-parameters es una clase “normal” (no genérica)</a:t>
            </a:r>
          </a:p>
          <a:p>
            <a:pPr lvl="2"/>
            <a:r>
              <a:rPr lang="es-AR"/>
              <a:t>La nueva clase se genera por </a:t>
            </a:r>
            <a:r>
              <a:rPr lang="es-AR" b="1">
                <a:solidFill>
                  <a:schemeClr val="accent3"/>
                </a:solidFill>
              </a:rPr>
              <a:t>única vez </a:t>
            </a:r>
            <a:r>
              <a:rPr lang="es-AR"/>
              <a:t>cuando se declara una variable de dicha clase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456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Ejemplo de Clase Generica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 txBox="1">
            <a:spLocks/>
          </p:cNvSpPr>
          <p:nvPr/>
        </p:nvSpPr>
        <p:spPr>
          <a:xfrm>
            <a:off x="1430926" y="1412776"/>
            <a:ext cx="9667720" cy="49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Tuple&lt;T1, T2&gt; es una clase genérica que no es una 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colección...</a:t>
            </a:r>
          </a:p>
          <a:p>
            <a:pPr marL="68580" indent="0">
              <a:buFont typeface="Wingdings"/>
              <a:buNone/>
            </a:pPr>
            <a:endParaRPr lang="es-AR" sz="1800" noProof="1">
              <a:solidFill>
                <a:sysClr val="windowText" lastClr="000000"/>
              </a:solidFill>
              <a:latin typeface="+mj-lt"/>
            </a:endParaRP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Se crea una nueva clase “Tuple_DateTime_String”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Tuple&lt;DateTime, string&gt; hechoHistorico ;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hechoHistorico = new Tuple&lt;DateTime, string&gt;(new DateTime(1810, 5, 25), “Revolucion de Mayo”);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hechoHistorico.Item1 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  <a:sym typeface="Wingdings" panose="05000000000000000000" pitchFamily="2" charset="2"/>
              </a:rPr>
              <a:t> 25/05/1810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  <a:sym typeface="Wingdings" panose="05000000000000000000" pitchFamily="2" charset="2"/>
              </a:rPr>
              <a:t>hechoHistorico.Item2  Revolucion de Mayo</a:t>
            </a:r>
          </a:p>
          <a:p>
            <a:pPr marL="68580" indent="0">
              <a:buFont typeface="Wingdings"/>
              <a:buNone/>
            </a:pPr>
            <a:endParaRPr lang="es-AR" sz="1800" noProof="1">
              <a:solidFill>
                <a:sysClr val="windowText" lastClr="000000"/>
              </a:solidFill>
              <a:latin typeface="+mj-lt"/>
              <a:sym typeface="Wingdings" panose="05000000000000000000" pitchFamily="2" charset="2"/>
            </a:endParaRPr>
          </a:p>
          <a:p>
            <a:pPr marL="68580" lvl="0" indent="0">
              <a:spcBef>
                <a:spcPts val="0"/>
              </a:spcBef>
              <a:buClrTx/>
              <a:buSzTx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Tuple&lt;DateTime, string&gt; diaIndependencia ;  </a:t>
            </a:r>
          </a:p>
          <a:p>
            <a:pPr marL="68580" lvl="0" indent="0">
              <a:spcBef>
                <a:spcPts val="0"/>
              </a:spcBef>
              <a:buClrTx/>
              <a:buSzTx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//  </a:t>
            </a:r>
            <a:r>
              <a:rPr lang="es-AR" sz="1800" b="1" noProof="1">
                <a:solidFill>
                  <a:sysClr val="windowText" lastClr="000000"/>
                </a:solidFill>
                <a:latin typeface="Consolas"/>
              </a:rPr>
              <a:t>NO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genera un nuevo tipo interno, porque Tuple ya fue </a:t>
            </a:r>
          </a:p>
          <a:p>
            <a:pPr marL="68580" lvl="0" indent="0">
              <a:spcBef>
                <a:spcPts val="0"/>
              </a:spcBef>
              <a:buClrTx/>
              <a:buSzTx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//  créada con T1=DateTime y T2=string</a:t>
            </a:r>
          </a:p>
          <a:p>
            <a:pPr marL="68580" indent="0">
              <a:buFont typeface="Wingdings"/>
              <a:buNone/>
            </a:pPr>
            <a:endParaRPr lang="es-AR" sz="1800" noProof="1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5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Interfaces Genéricas 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Podemos agregar type-parameters a las interfaces</a:t>
            </a:r>
          </a:p>
          <a:p>
            <a:pPr lvl="1"/>
            <a:r>
              <a:rPr lang="es-AR"/>
              <a:t>La clase que la implementa es generica y adquiere el type-parameter</a:t>
            </a:r>
          </a:p>
          <a:p>
            <a:pPr lvl="1"/>
            <a:r>
              <a:rPr lang="es-AR"/>
              <a:t>La clase que la implementa es no genérica, fijando el type-argument en un tipo concreto</a:t>
            </a:r>
          </a:p>
          <a:p>
            <a:pPr lvl="1"/>
            <a:r>
              <a:rPr lang="es-AR"/>
              <a:t>La clase que la implementa es no genérica, y se convierte en el type-argument de la interface</a:t>
            </a:r>
          </a:p>
          <a:p>
            <a:r>
              <a:rPr lang="es-AR"/>
              <a:t>Dentro de una interface genérica podemos definir algunos miembros que utilicen los type-parameters y otros que no</a:t>
            </a:r>
          </a:p>
          <a:p>
            <a:r>
              <a:rPr lang="es-AR"/>
              <a:t>A diferencia de las interfaces no-genericas, permiten especializar el comportamiento deseado para un tipo particular</a:t>
            </a:r>
          </a:p>
        </p:txBody>
      </p:sp>
    </p:spTree>
    <p:extLst>
      <p:ext uri="{BB962C8B-B14F-4D97-AF65-F5344CB8AC3E}">
        <p14:creationId xmlns:p14="http://schemas.microsoft.com/office/powerpoint/2010/main" val="12130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Contenido del Capitulo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Definicion y manipulacion de arreglos y matrices</a:t>
            </a:r>
          </a:p>
          <a:p>
            <a:r>
              <a:rPr lang="es-AR"/>
              <a:t>Definicion de colecciones en general y en particular: colecciones genericas</a:t>
            </a:r>
          </a:p>
          <a:p>
            <a:r>
              <a:rPr lang="es-AR"/>
              <a:t>Clases genericas que no son colecciones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 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4653135"/>
            <a:ext cx="11280656" cy="1713641"/>
          </a:xfrm>
        </p:spPr>
        <p:txBody>
          <a:bodyPr>
            <a:normAutofit/>
          </a:bodyPr>
          <a:lstStyle/>
          <a:p>
            <a:r>
              <a:rPr lang="es-AR"/>
              <a:t>Al especializar </a:t>
            </a:r>
            <a:r>
              <a:rPr lang="es-AR" sz="2800">
                <a:latin typeface="+mj-lt"/>
              </a:rPr>
              <a:t>IComparable</a:t>
            </a:r>
            <a:r>
              <a:rPr lang="es-AR"/>
              <a:t> con </a:t>
            </a:r>
            <a:r>
              <a:rPr lang="es-AR" sz="2800">
                <a:latin typeface="+mj-lt"/>
              </a:rPr>
              <a:t>Persona</a:t>
            </a:r>
            <a:r>
              <a:rPr lang="es-AR"/>
              <a:t> evito usar casting internos de </a:t>
            </a:r>
            <a:r>
              <a:rPr lang="es-AR" sz="2800">
                <a:latin typeface="+mj-lt"/>
              </a:rPr>
              <a:t>object</a:t>
            </a:r>
            <a:r>
              <a:rPr lang="es-AR"/>
              <a:t> a </a:t>
            </a:r>
            <a:r>
              <a:rPr lang="es-AR" sz="2800">
                <a:latin typeface="+mj-lt"/>
              </a:rPr>
              <a:t>Persona</a:t>
            </a:r>
            <a:r>
              <a:rPr lang="es-AR"/>
              <a:t>, ademas de asegurar que </a:t>
            </a:r>
            <a:r>
              <a:rPr lang="es-AR" sz="2800">
                <a:latin typeface="+mj-lt"/>
              </a:rPr>
              <a:t>CompareTo</a:t>
            </a:r>
            <a:r>
              <a:rPr lang="es-AR"/>
              <a:t> siempre se llamara con una instancia de </a:t>
            </a:r>
            <a:r>
              <a:rPr lang="es-AR" sz="2800">
                <a:latin typeface="+mj-lt"/>
              </a:rPr>
              <a:t>Persona</a:t>
            </a:r>
          </a:p>
        </p:txBody>
      </p:sp>
      <p:sp>
        <p:nvSpPr>
          <p:cNvPr id="6" name="Marcador de texto 1"/>
          <p:cNvSpPr txBox="1">
            <a:spLocks/>
          </p:cNvSpPr>
          <p:nvPr/>
        </p:nvSpPr>
        <p:spPr>
          <a:xfrm>
            <a:off x="720000" y="1159132"/>
            <a:ext cx="11280656" cy="349400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interface</a:t>
            </a:r>
            <a:r>
              <a:rPr lang="es-AR" sz="2400">
                <a:solidFill>
                  <a:schemeClr val="accent3"/>
                </a:solidFill>
                <a:latin typeface="+mj-lt"/>
              </a:rPr>
              <a:t>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IComparable&lt;T&gt; { </a:t>
            </a:r>
          </a:p>
          <a:p>
            <a:pPr marL="68580" indent="0">
              <a:buFont typeface="Wingdings"/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int CompareTo(T otra) ;</a:t>
            </a:r>
          </a:p>
          <a:p>
            <a:pPr marL="68580" indent="0">
              <a:buFont typeface="Wingdings"/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public class</a:t>
            </a:r>
            <a:r>
              <a:rPr lang="es-AR" sz="2400">
                <a:solidFill>
                  <a:srgbClr val="FEB80A"/>
                </a:solidFill>
                <a:latin typeface="Consolas"/>
              </a:rPr>
              <a:t> </a:t>
            </a:r>
            <a:r>
              <a:rPr lang="es-AR" sz="2400" b="1">
                <a:solidFill>
                  <a:srgbClr val="FEB80A"/>
                </a:solidFill>
                <a:latin typeface="Consolas"/>
              </a:rPr>
              <a:t>Persona</a:t>
            </a:r>
            <a:r>
              <a:rPr lang="es-AR" sz="2400">
                <a:solidFill>
                  <a:srgbClr val="FEB80A"/>
                </a:solidFill>
                <a:latin typeface="Consolas"/>
              </a:rPr>
              <a:t> 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: IComparable&lt;</a:t>
            </a:r>
            <a:r>
              <a:rPr lang="es-AR" sz="2400" b="1">
                <a:solidFill>
                  <a:srgbClr val="FEB80A"/>
                </a:solidFill>
                <a:latin typeface="Consolas"/>
              </a:rPr>
              <a:t>Persona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&gt; { 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public int CompareTo(Persona otra) {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  if (this.Campo &gt; otra.Campo) . . . </a:t>
            </a:r>
            <a:endParaRPr lang="es-AR" sz="2400">
              <a:solidFill>
                <a:srgbClr val="FFFFFF"/>
              </a:solidFill>
              <a:latin typeface="Consolas"/>
            </a:endParaRP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}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68580" indent="0">
              <a:buFont typeface="Wingdings"/>
              <a:buNone/>
            </a:pPr>
            <a:endParaRPr lang="es-AR" sz="28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31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 </a:t>
            </a:r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5303992" cy="208823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public interface ICollection&lt;T&gt; {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void Add(T item) 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int Count { get; } 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. . . //  otras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}</a:t>
            </a:r>
          </a:p>
        </p:txBody>
      </p:sp>
      <p:sp>
        <p:nvSpPr>
          <p:cNvPr id="7" name="Marcador de texto 1"/>
          <p:cNvSpPr txBox="1">
            <a:spLocks/>
          </p:cNvSpPr>
          <p:nvPr/>
        </p:nvSpPr>
        <p:spPr>
          <a:xfrm>
            <a:off x="6674079" y="1096389"/>
            <a:ext cx="5303992" cy="17565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Font typeface="Wingdings"/>
              <a:buNone/>
            </a:pPr>
            <a:r>
              <a:rPr lang="es-AR" sz="2000">
                <a:solidFill>
                  <a:srgbClr val="FFFFFF"/>
                </a:solidFill>
                <a:latin typeface="+mj-lt"/>
              </a:rPr>
              <a:t>public interface IList&lt;T&gt; {</a:t>
            </a:r>
          </a:p>
          <a:p>
            <a:pPr marL="68580" indent="0">
              <a:buClr>
                <a:srgbClr val="FFFFFF"/>
              </a:buClr>
              <a:buFont typeface="Wingdings"/>
              <a:buNone/>
            </a:pPr>
            <a:r>
              <a:rPr lang="es-AR" sz="2000">
                <a:solidFill>
                  <a:srgbClr val="FFFFFF"/>
                </a:solidFill>
                <a:latin typeface="+mj-lt"/>
              </a:rPr>
              <a:t>  T this[int index] { get; set; }</a:t>
            </a:r>
          </a:p>
          <a:p>
            <a:pPr marL="68580" indent="0">
              <a:buClr>
                <a:srgbClr val="FFFFFF"/>
              </a:buClr>
              <a:buFont typeface="Wingdings"/>
              <a:buNone/>
            </a:pPr>
            <a:r>
              <a:rPr lang="es-AR" sz="2000">
                <a:solidFill>
                  <a:srgbClr val="FFFFFF"/>
                </a:solidFill>
                <a:latin typeface="+mj-lt"/>
              </a:rPr>
              <a:t>  . . . //  otras</a:t>
            </a:r>
          </a:p>
          <a:p>
            <a:pPr marL="68580" indent="0">
              <a:buClr>
                <a:srgbClr val="FFFFFF"/>
              </a:buClr>
              <a:buFont typeface="Wingdings"/>
              <a:buNone/>
            </a:pPr>
            <a:r>
              <a:rPr lang="es-AR" sz="2000">
                <a:solidFill>
                  <a:srgbClr val="FFFFFF"/>
                </a:solidFill>
                <a:latin typeface="+mj-lt"/>
              </a:rPr>
              <a:t>}</a:t>
            </a:r>
            <a:endParaRPr lang="es-AR" sz="20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Marcador de texto 1"/>
          <p:cNvSpPr txBox="1">
            <a:spLocks/>
          </p:cNvSpPr>
          <p:nvPr/>
        </p:nvSpPr>
        <p:spPr>
          <a:xfrm>
            <a:off x="719999" y="3140969"/>
            <a:ext cx="11258071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public 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class List&lt;</a:t>
            </a:r>
            <a:r>
              <a:rPr lang="es-AR" sz="2000" b="1">
                <a:solidFill>
                  <a:srgbClr val="FEB80A"/>
                </a:solidFill>
                <a:latin typeface="Consolas"/>
              </a:rPr>
              <a:t>T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&gt; : IList&lt;</a:t>
            </a:r>
            <a:r>
              <a:rPr lang="es-AR" sz="2000" b="1">
                <a:solidFill>
                  <a:srgbClr val="FEB80A"/>
                </a:solidFill>
                <a:latin typeface="Consolas"/>
              </a:rPr>
              <a:t>T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&gt;, ICollection&lt;</a:t>
            </a:r>
            <a:r>
              <a:rPr lang="es-AR" sz="2000" b="1">
                <a:solidFill>
                  <a:srgbClr val="FEB80A"/>
                </a:solidFill>
                <a:latin typeface="Consolas"/>
              </a:rPr>
              <a:t>T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&gt; {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  public void Add(T item) { ... }   //  ICollection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  public T this[int index] { ... }  //  IList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  ...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9" name="Marcador de texto 1"/>
          <p:cNvSpPr txBox="1">
            <a:spLocks/>
          </p:cNvSpPr>
          <p:nvPr/>
        </p:nvSpPr>
        <p:spPr>
          <a:xfrm>
            <a:off x="720000" y="5013176"/>
            <a:ext cx="11280656" cy="15121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AR"/>
              <a:t>Se puede implementar mas de una interface generica y la clase tambien puede ser generica (en ese caso el type-parameter se deja “abierto”)</a:t>
            </a:r>
            <a:endParaRPr lang="es-AR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54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Arrays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Es una estructura de datos que cumple con…</a:t>
            </a:r>
          </a:p>
          <a:p>
            <a:pPr lvl="1"/>
            <a:r>
              <a:rPr lang="es-AR"/>
              <a:t>Una cantidad </a:t>
            </a:r>
            <a:r>
              <a:rPr lang="es-AR" b="1">
                <a:solidFill>
                  <a:schemeClr val="accent2"/>
                </a:solidFill>
              </a:rPr>
              <a:t>fija</a:t>
            </a:r>
            <a:r>
              <a:rPr lang="es-AR"/>
              <a:t> de elementos del </a:t>
            </a:r>
            <a:r>
              <a:rPr lang="es-AR" b="1">
                <a:solidFill>
                  <a:schemeClr val="accent2"/>
                </a:solidFill>
              </a:rPr>
              <a:t>mismo tipo</a:t>
            </a:r>
          </a:p>
          <a:p>
            <a:pPr lvl="1"/>
            <a:r>
              <a:rPr lang="es-AR">
                <a:solidFill>
                  <a:schemeClr val="bg1"/>
                </a:solidFill>
              </a:rPr>
              <a:t>Acceso R/W en tiempo constante </a:t>
            </a:r>
            <a:r>
              <a:rPr lang="es-AR">
                <a:solidFill>
                  <a:schemeClr val="bg1"/>
                </a:solidFill>
                <a:sym typeface="Wingdings" panose="05000000000000000000" pitchFamily="2" charset="2"/>
              </a:rPr>
              <a:t> O(1) </a:t>
            </a:r>
          </a:p>
          <a:p>
            <a:pPr lvl="1"/>
            <a:r>
              <a:rPr lang="es-AR">
                <a:solidFill>
                  <a:schemeClr val="bg1"/>
                </a:solidFill>
                <a:sym typeface="Wingdings" panose="05000000000000000000" pitchFamily="2" charset="2"/>
              </a:rPr>
              <a:t>Los elementos se acceden mediante índices</a:t>
            </a:r>
            <a:endParaRPr lang="es-AR">
              <a:solidFill>
                <a:schemeClr val="bg1"/>
              </a:solidFill>
            </a:endParaRPr>
          </a:p>
          <a:p>
            <a:r>
              <a:rPr lang="es-AR"/>
              <a:t>Define un nuevo tipo de datos, cuyo </a:t>
            </a:r>
            <a:r>
              <a:rPr lang="es-AR" b="1">
                <a:solidFill>
                  <a:schemeClr val="accent3"/>
                </a:solidFill>
              </a:rPr>
              <a:t>tipo base </a:t>
            </a:r>
            <a:r>
              <a:rPr lang="es-AR"/>
              <a:t>es el del elemento (</a:t>
            </a:r>
            <a:r>
              <a:rPr lang="es-AR" i="1" err="1"/>
              <a:t>array</a:t>
            </a:r>
            <a:r>
              <a:rPr lang="es-AR" i="1"/>
              <a:t> de</a:t>
            </a:r>
            <a:r>
              <a:rPr lang="es-AR"/>
              <a:t>…)</a:t>
            </a:r>
          </a:p>
          <a:p>
            <a:pPr lvl="1"/>
            <a:r>
              <a:rPr lang="es-AR"/>
              <a:t>Puede usarse en cualquier lugar donde se permite un tipo (campos, variables, parámetros…)</a:t>
            </a:r>
          </a:p>
          <a:p>
            <a:r>
              <a:rPr lang="es-AR"/>
              <a:t>Pueden ser de una o varias dimensiones </a:t>
            </a:r>
            <a:r>
              <a:rPr lang="es-AR">
                <a:sym typeface="Wingdings" panose="05000000000000000000" pitchFamily="2" charset="2"/>
              </a:rPr>
              <a:t> rango del </a:t>
            </a:r>
            <a:r>
              <a:rPr lang="es-AR" err="1">
                <a:sym typeface="Wingdings" panose="05000000000000000000" pitchFamily="2" charset="2"/>
              </a:rPr>
              <a:t>array</a:t>
            </a:r>
            <a:r>
              <a:rPr lang="es-AR">
                <a:sym typeface="Wingdings" panose="05000000000000000000" pitchFamily="2" charset="2"/>
              </a:rPr>
              <a:t> (Rank)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Declaracion e instanciacion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Para un “vector” o array unidimensional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b="1" i="1">
                <a:solidFill>
                  <a:srgbClr val="FEB80A"/>
                </a:solidFill>
                <a:latin typeface="+mj-lt"/>
              </a:rPr>
              <a:t>	tipo</a:t>
            </a:r>
            <a:r>
              <a:rPr lang="es-AR" sz="2400" b="1">
                <a:solidFill>
                  <a:srgbClr val="FFFFFF"/>
                </a:solidFill>
                <a:latin typeface="+mj-lt"/>
              </a:rPr>
              <a:t>[]</a:t>
            </a:r>
            <a:r>
              <a:rPr lang="es-AR" sz="2400">
                <a:solidFill>
                  <a:srgbClr val="FFFFFF"/>
                </a:solidFill>
                <a:latin typeface="+mj-lt"/>
              </a:rPr>
              <a:t> nombre_vector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+mj-lt"/>
              </a:rPr>
              <a:t>	nombre_vector = </a:t>
            </a:r>
            <a:r>
              <a:rPr lang="es-AR" sz="2400" b="1" i="1">
                <a:solidFill>
                  <a:srgbClr val="FEB80A"/>
                </a:solidFill>
                <a:latin typeface="+mj-lt"/>
              </a:rPr>
              <a:t>new tipo[dim];</a:t>
            </a:r>
            <a:endParaRPr lang="es-AR" sz="2400">
              <a:latin typeface="+mj-lt"/>
            </a:endParaRPr>
          </a:p>
          <a:p>
            <a:r>
              <a:rPr lang="es-AR"/>
              <a:t>Para una “matriz” o array bi-dimensional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b="1" i="1">
                <a:solidFill>
                  <a:srgbClr val="FEB80A"/>
                </a:solidFill>
                <a:latin typeface="Consolas"/>
              </a:rPr>
              <a:t>	tipo</a:t>
            </a:r>
            <a:r>
              <a:rPr lang="es-AR" sz="2400" b="1">
                <a:solidFill>
                  <a:srgbClr val="FFFFFF"/>
                </a:solidFill>
                <a:latin typeface="Consolas"/>
              </a:rPr>
              <a:t>[,]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nombre_matriz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	nombre_matriz = </a:t>
            </a:r>
            <a:r>
              <a:rPr lang="es-AR" sz="2400" b="1" i="1">
                <a:solidFill>
                  <a:srgbClr val="FEB80A"/>
                </a:solidFill>
                <a:latin typeface="Consolas"/>
              </a:rPr>
              <a:t>new tipo[dim0, dim1];</a:t>
            </a:r>
            <a:endParaRPr lang="es-AR"/>
          </a:p>
          <a:p>
            <a:r>
              <a:rPr lang="es-AR"/>
              <a:t>Una vez declarado el rango (dimensiones) y tamaño del arreglo, </a:t>
            </a:r>
            <a:r>
              <a:rPr lang="es-AR" b="1">
                <a:solidFill>
                  <a:schemeClr val="accent3"/>
                </a:solidFill>
              </a:rPr>
              <a:t>no se pueden modificar</a:t>
            </a:r>
            <a:endParaRPr lang="es-AR"/>
          </a:p>
          <a:p>
            <a:pPr lvl="1"/>
            <a:r>
              <a:rPr lang="es-AR">
                <a:solidFill>
                  <a:schemeClr val="accent3"/>
                </a:solidFill>
                <a:latin typeface="+mj-lt"/>
              </a:rPr>
              <a:t>nombre_matriz</a:t>
            </a:r>
            <a:r>
              <a:rPr lang="es-AR">
                <a:solidFill>
                  <a:schemeClr val="bg1"/>
                </a:solidFill>
              </a:rPr>
              <a:t> siempre tendrá 2 dimensiones y un tamaño de (</a:t>
            </a:r>
            <a:r>
              <a:rPr lang="es-AR">
                <a:solidFill>
                  <a:schemeClr val="bg1"/>
                </a:solidFill>
                <a:latin typeface="+mj-lt"/>
              </a:rPr>
              <a:t>dim0*dim1)</a:t>
            </a:r>
            <a:r>
              <a:rPr lang="es-AR">
                <a:solidFill>
                  <a:schemeClr val="bg1"/>
                </a:solidFill>
              </a:rPr>
              <a:t> elementos</a:t>
            </a:r>
          </a:p>
        </p:txBody>
      </p:sp>
    </p:spTree>
    <p:extLst>
      <p:ext uri="{BB962C8B-B14F-4D97-AF65-F5344CB8AC3E}">
        <p14:creationId xmlns:p14="http://schemas.microsoft.com/office/powerpoint/2010/main" val="23762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Inicializadores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 dirty="0"/>
              <a:t>Podemos usar inicializadores para instanciar un </a:t>
            </a:r>
            <a:r>
              <a:rPr lang="es-AR" dirty="0" err="1"/>
              <a:t>array</a:t>
            </a:r>
            <a:r>
              <a:rPr lang="es-AR" dirty="0"/>
              <a:t> y al mismo tiempo darle forma:</a:t>
            </a:r>
          </a:p>
          <a:p>
            <a:pPr marL="454914" lvl="1" indent="0">
              <a:buNone/>
            </a:pPr>
            <a:r>
              <a:rPr lang="es-AR" dirty="0"/>
              <a:t>	</a:t>
            </a:r>
            <a:r>
              <a:rPr lang="es-AR" dirty="0" err="1">
                <a:latin typeface="+mj-lt"/>
              </a:rPr>
              <a:t>int</a:t>
            </a:r>
            <a:r>
              <a:rPr lang="es-AR" dirty="0">
                <a:latin typeface="+mj-lt"/>
              </a:rPr>
              <a:t>[] x = new </a:t>
            </a:r>
            <a:r>
              <a:rPr lang="es-AR" dirty="0" err="1">
                <a:latin typeface="+mj-lt"/>
              </a:rPr>
              <a:t>int</a:t>
            </a:r>
            <a:r>
              <a:rPr lang="es-AR" dirty="0">
                <a:latin typeface="+mj-lt"/>
              </a:rPr>
              <a:t>[] { 1, 2, 3, 4 } ;</a:t>
            </a:r>
          </a:p>
          <a:p>
            <a:r>
              <a:rPr lang="es-AR" dirty="0">
                <a:solidFill>
                  <a:prstClr val="white"/>
                </a:solidFill>
              </a:rPr>
              <a:t>Podemos abreviar</a:t>
            </a:r>
          </a:p>
          <a:p>
            <a:pPr marL="68580" indent="0">
              <a:buNone/>
            </a:pPr>
            <a:r>
              <a:rPr lang="es-AR" dirty="0">
                <a:solidFill>
                  <a:srgbClr val="FFFFFF"/>
                </a:solidFill>
              </a:rPr>
              <a:t>	</a:t>
            </a:r>
            <a:r>
              <a:rPr lang="es-AR" sz="2600" dirty="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600" dirty="0">
                <a:solidFill>
                  <a:srgbClr val="FFFFFF"/>
                </a:solidFill>
                <a:latin typeface="Consolas"/>
              </a:rPr>
              <a:t>[] x = { 1, 2, 3, 4 } ;</a:t>
            </a:r>
            <a:endParaRPr lang="es-AR" sz="2600" dirty="0">
              <a:solidFill>
                <a:prstClr val="white"/>
              </a:solidFill>
            </a:endParaRPr>
          </a:p>
          <a:p>
            <a:r>
              <a:rPr lang="es-AR" dirty="0">
                <a:solidFill>
                  <a:prstClr val="white"/>
                </a:solidFill>
              </a:rPr>
              <a:t>Y podemos hacer que el compilador infiera:</a:t>
            </a:r>
          </a:p>
          <a:p>
            <a:pPr marL="68580" indent="0">
              <a:buNone/>
            </a:pPr>
            <a:r>
              <a:rPr lang="es-AR" sz="2800" dirty="0">
                <a:solidFill>
                  <a:prstClr val="white"/>
                </a:solidFill>
                <a:latin typeface="+mj-lt"/>
              </a:rPr>
              <a:t>	</a:t>
            </a:r>
            <a:r>
              <a:rPr lang="es-AR" sz="2600" b="1" dirty="0" err="1">
                <a:solidFill>
                  <a:schemeClr val="accent3"/>
                </a:solidFill>
                <a:latin typeface="+mj-lt"/>
              </a:rPr>
              <a:t>var</a:t>
            </a:r>
            <a:r>
              <a:rPr lang="es-AR" sz="2600" dirty="0">
                <a:solidFill>
                  <a:prstClr val="white"/>
                </a:solidFill>
                <a:latin typeface="+mj-lt"/>
              </a:rPr>
              <a:t> x = new [] { 1, 2, 3, 4 } ;</a:t>
            </a:r>
          </a:p>
          <a:p>
            <a:r>
              <a:rPr lang="es-AR" dirty="0">
                <a:solidFill>
                  <a:prstClr val="white"/>
                </a:solidFill>
              </a:rPr>
              <a:t>Cuando se usa inferencia, hay que tener cuidado que el compilador pueda determinar el tipo base</a:t>
            </a:r>
          </a:p>
        </p:txBody>
      </p:sp>
    </p:spTree>
    <p:extLst>
      <p:ext uri="{BB962C8B-B14F-4D97-AF65-F5344CB8AC3E}">
        <p14:creationId xmlns:p14="http://schemas.microsoft.com/office/powerpoint/2010/main" val="20832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Manipulacion de un array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80656" cy="55749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800">
                <a:latin typeface="+mj-lt"/>
              </a:rPr>
              <a:t>			int[] pares = new </a:t>
            </a:r>
            <a:r>
              <a:rPr lang="es-AR" sz="2800" err="1">
                <a:latin typeface="+mj-lt"/>
              </a:rPr>
              <a:t>int</a:t>
            </a:r>
            <a:r>
              <a:rPr lang="es-AR" sz="2800">
                <a:latin typeface="+mj-lt"/>
              </a:rPr>
              <a:t>[10] ;</a:t>
            </a:r>
          </a:p>
          <a:p>
            <a:r>
              <a:rPr lang="es-AR" sz="2800"/>
              <a:t>Para recorrerlo </a:t>
            </a:r>
            <a:r>
              <a:rPr lang="es-AR" sz="2800">
                <a:sym typeface="Wingdings" panose="05000000000000000000" pitchFamily="2" charset="2"/>
              </a:rPr>
              <a:t> la sentencia </a:t>
            </a:r>
            <a:r>
              <a:rPr lang="es-AR" sz="2800" b="1">
                <a:solidFill>
                  <a:schemeClr val="accent3"/>
                </a:solidFill>
                <a:sym typeface="Wingdings" panose="05000000000000000000" pitchFamily="2" charset="2"/>
              </a:rPr>
              <a:t>for</a:t>
            </a:r>
            <a:r>
              <a:rPr lang="es-AR" sz="2800">
                <a:sym typeface="Wingdings" panose="05000000000000000000" pitchFamily="2" charset="2"/>
              </a:rPr>
              <a:t> es la mas utilizada</a:t>
            </a:r>
            <a:endParaRPr lang="es-AR" sz="2800"/>
          </a:p>
          <a:p>
            <a:r>
              <a:rPr lang="es-AR" sz="2800"/>
              <a:t>Correcto:</a:t>
            </a:r>
          </a:p>
          <a:p>
            <a:pPr marL="454914" lvl="1" indent="0">
              <a:buNone/>
            </a:pPr>
            <a:r>
              <a:rPr lang="es-AR" sz="2000" err="1">
                <a:latin typeface="+mj-lt"/>
              </a:rPr>
              <a:t>Console.WriteLine</a:t>
            </a:r>
            <a:r>
              <a:rPr lang="es-AR" sz="2000">
                <a:latin typeface="+mj-lt"/>
              </a:rPr>
              <a:t>( pares[4] ); //  por qué??</a:t>
            </a:r>
          </a:p>
          <a:p>
            <a:pPr marL="454914" lvl="1" indent="0">
              <a:buNone/>
            </a:pPr>
            <a:r>
              <a:rPr lang="es-AR" sz="2000">
                <a:latin typeface="+mj-lt"/>
              </a:rPr>
              <a:t>pares[9] = 18;  // escribir en el </a:t>
            </a:r>
            <a:r>
              <a:rPr lang="es-AR" sz="2000" err="1">
                <a:latin typeface="+mj-lt"/>
              </a:rPr>
              <a:t>array</a:t>
            </a:r>
            <a:endParaRPr lang="es-AR" sz="2000">
              <a:latin typeface="+mj-lt"/>
            </a:endParaRPr>
          </a:p>
          <a:p>
            <a:pPr marL="454914" lvl="1" indent="0">
              <a:buNone/>
            </a:pPr>
            <a:r>
              <a:rPr lang="es-AR" sz="2000" err="1">
                <a:latin typeface="+mj-lt"/>
              </a:rPr>
              <a:t>for</a:t>
            </a:r>
            <a:r>
              <a:rPr lang="es-AR" sz="2000">
                <a:latin typeface="+mj-lt"/>
              </a:rPr>
              <a:t> (</a:t>
            </a:r>
            <a:r>
              <a:rPr lang="es-AR" sz="2000" err="1">
                <a:latin typeface="+mj-lt"/>
              </a:rPr>
              <a:t>int</a:t>
            </a:r>
            <a:r>
              <a:rPr lang="es-AR" sz="2000">
                <a:latin typeface="+mj-lt"/>
              </a:rPr>
              <a:t> i=0; i &lt; 10; i++) pares[i] = i*2;</a:t>
            </a:r>
          </a:p>
          <a:p>
            <a:r>
              <a:rPr lang="es-AR" sz="2800"/>
              <a:t>Incorrecto:</a:t>
            </a:r>
          </a:p>
          <a:p>
            <a:pPr marL="454914" lvl="1" indent="0">
              <a:buNone/>
            </a:pPr>
            <a:r>
              <a:rPr lang="es-AR" sz="2000">
                <a:latin typeface="+mj-lt"/>
              </a:rPr>
              <a:t>pares[10] = 20 ;</a:t>
            </a:r>
          </a:p>
          <a:p>
            <a:pPr marL="454914" lvl="1" indent="0">
              <a:buNone/>
            </a:pPr>
            <a:r>
              <a:rPr lang="es-AR" sz="2000" err="1">
                <a:latin typeface="+mj-lt"/>
              </a:rPr>
              <a:t>ReDim</a:t>
            </a:r>
            <a:r>
              <a:rPr lang="es-AR" sz="2000">
                <a:latin typeface="+mj-lt"/>
              </a:rPr>
              <a:t>(pares, 20) ;</a:t>
            </a:r>
          </a:p>
          <a:p>
            <a:r>
              <a:rPr lang="es-AR" sz="2800"/>
              <a:t>Correcto pero no hace lo que uno espera</a:t>
            </a:r>
          </a:p>
          <a:p>
            <a:pPr marL="454914" lvl="1" indent="0">
              <a:buClr>
                <a:srgbClr val="FED46B"/>
              </a:buClr>
              <a:buNone/>
            </a:pPr>
            <a:r>
              <a:rPr lang="es-AR" sz="200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[] impares = { 1,3,5,7,9,11,13,15,17,19 };</a:t>
            </a:r>
          </a:p>
          <a:p>
            <a:pPr marL="454914" lvl="1" indent="0">
              <a:buClr>
                <a:srgbClr val="FED46B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pares = impares ;</a:t>
            </a:r>
          </a:p>
          <a:p>
            <a:endParaRPr lang="es-AR" sz="2800"/>
          </a:p>
        </p:txBody>
      </p:sp>
    </p:spTree>
    <p:extLst>
      <p:ext uri="{BB962C8B-B14F-4D97-AF65-F5344CB8AC3E}">
        <p14:creationId xmlns:p14="http://schemas.microsoft.com/office/powerpoint/2010/main" val="42400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La Sentencia </a:t>
            </a:r>
            <a:r>
              <a:rPr lang="en-US" b="1">
                <a:solidFill>
                  <a:schemeClr val="accent3"/>
                </a:solidFill>
              </a:rPr>
              <a:t>foreach</a:t>
            </a:r>
            <a:r>
              <a:rPr lang="en-US"/>
              <a:t>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3"/>
          <p:cNvSpPr>
            <a:spLocks noGrp="1"/>
          </p:cNvSpPr>
          <p:nvPr>
            <p:ph type="body" idx="1"/>
          </p:nvPr>
        </p:nvSpPr>
        <p:spPr>
          <a:xfrm>
            <a:off x="720000" y="1340768"/>
            <a:ext cx="11280656" cy="50268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b="1">
                <a:solidFill>
                  <a:schemeClr val="accent3"/>
                </a:solidFill>
                <a:latin typeface="+mj-lt"/>
              </a:rPr>
              <a:t>foreach</a:t>
            </a:r>
            <a:r>
              <a:rPr lang="es-AR">
                <a:latin typeface="+mj-lt"/>
              </a:rPr>
              <a:t> ( &lt;</a:t>
            </a:r>
            <a:r>
              <a:rPr lang="es-AR" i="1">
                <a:latin typeface="+mj-lt"/>
              </a:rPr>
              <a:t>tipo&gt;</a:t>
            </a:r>
            <a:r>
              <a:rPr lang="es-AR">
                <a:latin typeface="+mj-lt"/>
              </a:rPr>
              <a:t> ident </a:t>
            </a:r>
            <a:r>
              <a:rPr lang="es-AR" b="1">
                <a:solidFill>
                  <a:schemeClr val="accent3"/>
                </a:solidFill>
                <a:latin typeface="+mj-lt"/>
              </a:rPr>
              <a:t>in</a:t>
            </a:r>
            <a:r>
              <a:rPr lang="es-AR">
                <a:latin typeface="+mj-lt"/>
              </a:rPr>
              <a:t> col_var )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	sentencias ;</a:t>
            </a:r>
          </a:p>
          <a:p>
            <a:r>
              <a:rPr lang="es-AR"/>
              <a:t>Una forma elegante de recorrer colecciones de elementos</a:t>
            </a:r>
          </a:p>
          <a:p>
            <a:pPr lvl="1"/>
            <a:r>
              <a:rPr lang="es-AR"/>
              <a:t>Normalmente de tamaño desconocido</a:t>
            </a:r>
          </a:p>
          <a:p>
            <a:pPr lvl="1"/>
            <a:r>
              <a:rPr lang="es-AR"/>
              <a:t>Pero también sirve para arreglos ( []  [,]  [][] )</a:t>
            </a:r>
          </a:p>
          <a:p>
            <a:r>
              <a:rPr lang="es-AR"/>
              <a:t>Caracteristicas de </a:t>
            </a:r>
            <a:r>
              <a:rPr lang="es-AR" i="1">
                <a:solidFill>
                  <a:schemeClr val="accent3"/>
                </a:solidFill>
                <a:latin typeface="+mj-lt"/>
              </a:rPr>
              <a:t>ident</a:t>
            </a:r>
            <a:endParaRPr lang="es-AR" i="1"/>
          </a:p>
          <a:p>
            <a:pPr lvl="1"/>
            <a:r>
              <a:rPr lang="es-AR"/>
              <a:t>En cada ciclo contiene el siguiente elemento</a:t>
            </a:r>
            <a:endParaRPr lang="es-AR">
              <a:sym typeface="Wingdings" panose="05000000000000000000" pitchFamily="2" charset="2"/>
            </a:endParaRPr>
          </a:p>
          <a:p>
            <a:pPr lvl="1"/>
            <a:r>
              <a:rPr lang="es-AR">
                <a:sym typeface="Wingdings" panose="05000000000000000000" pitchFamily="2" charset="2"/>
              </a:rPr>
              <a:t>Es de </a:t>
            </a:r>
            <a:r>
              <a:rPr lang="es-AR" b="1">
                <a:solidFill>
                  <a:schemeClr val="accent3"/>
                </a:solidFill>
                <a:sym typeface="Wingdings" panose="05000000000000000000" pitchFamily="2" charset="2"/>
              </a:rPr>
              <a:t>sólo lectura</a:t>
            </a:r>
          </a:p>
          <a:p>
            <a:pPr lvl="1"/>
            <a:r>
              <a:rPr lang="es-AR">
                <a:sym typeface="Wingdings" panose="05000000000000000000" pitchFamily="2" charset="2"/>
              </a:rPr>
              <a:t>Puede ser declarado con </a:t>
            </a:r>
            <a:r>
              <a:rPr lang="es-AR" b="1">
                <a:solidFill>
                  <a:schemeClr val="accent3"/>
                </a:solidFill>
                <a:sym typeface="Wingdings" panose="05000000000000000000" pitchFamily="2" charset="2"/>
              </a:rPr>
              <a:t>var</a:t>
            </a:r>
            <a:endParaRPr lang="es-AR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7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La clase System.Array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184576"/>
          </a:xfrm>
        </p:spPr>
        <p:txBody>
          <a:bodyPr>
            <a:normAutofit/>
          </a:bodyPr>
          <a:lstStyle/>
          <a:p>
            <a:r>
              <a:rPr lang="es-AR"/>
              <a:t>Métodos de </a:t>
            </a:r>
            <a:r>
              <a:rPr lang="es-AR" b="1">
                <a:solidFill>
                  <a:schemeClr val="accent3"/>
                </a:solidFill>
              </a:rPr>
              <a:t>instancia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(necesito una variable)</a:t>
            </a:r>
          </a:p>
          <a:p>
            <a:pPr lvl="1"/>
            <a:r>
              <a:rPr lang="es-AR" b="1">
                <a:solidFill>
                  <a:schemeClr val="accent3"/>
                </a:solidFill>
              </a:rPr>
              <a:t>Length</a:t>
            </a:r>
            <a:r>
              <a:rPr lang="es-AR"/>
              <a:t>, GetLength(dim), </a:t>
            </a:r>
            <a:r>
              <a:rPr lang="es-AR" b="1">
                <a:solidFill>
                  <a:schemeClr val="accent3"/>
                </a:solidFill>
              </a:rPr>
              <a:t>LongLength</a:t>
            </a:r>
            <a:r>
              <a:rPr lang="es-AR"/>
              <a:t>, GetLongLength(dim)</a:t>
            </a:r>
          </a:p>
          <a:p>
            <a:pPr lvl="1"/>
            <a:r>
              <a:rPr lang="es-AR"/>
              <a:t>GetValue(…), SetValue(…)</a:t>
            </a:r>
          </a:p>
          <a:p>
            <a:pPr lvl="1"/>
            <a:r>
              <a:rPr lang="es-AR"/>
              <a:t>Rank</a:t>
            </a:r>
          </a:p>
          <a:p>
            <a:pPr lvl="1"/>
            <a:r>
              <a:rPr lang="es-AR"/>
              <a:t>CopyTo() </a:t>
            </a:r>
            <a:r>
              <a:rPr lang="es-AR">
                <a:sym typeface="Wingdings" panose="05000000000000000000" pitchFamily="2" charset="2"/>
              </a:rPr>
              <a:t> sólo vectores</a:t>
            </a:r>
            <a:endParaRPr lang="es-AR"/>
          </a:p>
          <a:p>
            <a:r>
              <a:rPr lang="es-AR"/>
              <a:t>Métodos de </a:t>
            </a:r>
            <a:r>
              <a:rPr lang="es-AR" b="1">
                <a:solidFill>
                  <a:schemeClr val="accent3"/>
                </a:solidFill>
              </a:rPr>
              <a:t>clase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(Array.xxx)</a:t>
            </a:r>
          </a:p>
          <a:p>
            <a:pPr lvl="1"/>
            <a:r>
              <a:rPr lang="es-AR"/>
              <a:t>Copy( Array, Array, len )  //  ok &gt; 1 dim</a:t>
            </a:r>
          </a:p>
          <a:p>
            <a:pPr lvl="1"/>
            <a:r>
              <a:rPr lang="es-AR">
                <a:solidFill>
                  <a:schemeClr val="accent3"/>
                </a:solidFill>
              </a:rPr>
              <a:t>Sort( Array, … ) </a:t>
            </a:r>
            <a:r>
              <a:rPr lang="es-AR">
                <a:solidFill>
                  <a:schemeClr val="accent3"/>
                </a:solidFill>
                <a:sym typeface="Wingdings" panose="05000000000000000000" pitchFamily="2" charset="2"/>
              </a:rPr>
              <a:t> sólo vectores</a:t>
            </a:r>
            <a:endParaRPr lang="es-AR">
              <a:solidFill>
                <a:schemeClr val="accent3"/>
              </a:solidFill>
            </a:endParaRPr>
          </a:p>
          <a:p>
            <a:pPr lvl="1"/>
            <a:r>
              <a:rPr lang="es-AR"/>
              <a:t>BinarySearch( Array, … valor ) </a:t>
            </a:r>
            <a:r>
              <a:rPr lang="es-AR">
                <a:sym typeface="Wingdings" panose="05000000000000000000" pitchFamily="2" charset="2"/>
              </a:rPr>
              <a:t> sólo vectores ordenados</a:t>
            </a:r>
            <a:endParaRPr lang="es-AR"/>
          </a:p>
          <a:p>
            <a:pPr marL="68580" indent="0">
              <a:buNone/>
            </a:pPr>
            <a:endParaRPr lang="es-AR"/>
          </a:p>
          <a:p>
            <a:pPr lvl="1"/>
            <a:endParaRPr lang="es-AR"/>
          </a:p>
          <a:p>
            <a:pPr lvl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908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Split y Join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340768"/>
            <a:ext cx="11280656" cy="5184576"/>
          </a:xfrm>
        </p:spPr>
        <p:txBody>
          <a:bodyPr>
            <a:normAutofit/>
          </a:bodyPr>
          <a:lstStyle/>
          <a:p>
            <a:r>
              <a:rPr lang="es-AR"/>
              <a:t>Split permite crear un array a partir de los elementos de una cadena</a:t>
            </a:r>
          </a:p>
          <a:p>
            <a:pPr marL="454914" lvl="1" indent="0">
              <a:buNone/>
            </a:pPr>
            <a:r>
              <a:rPr lang="es-AR">
                <a:latin typeface="+mj-lt"/>
              </a:rPr>
              <a:t>“a , b , c , d”.Split(‘,’) </a:t>
            </a:r>
            <a:r>
              <a:rPr lang="es-AR">
                <a:latin typeface="+mj-lt"/>
                <a:sym typeface="Wingdings" panose="05000000000000000000" pitchFamily="2" charset="2"/>
              </a:rPr>
              <a:t> {“a ”, “ b ”, “ c ”, “ d”}</a:t>
            </a:r>
            <a:endParaRPr lang="es-AR">
              <a:latin typeface="+mj-lt"/>
            </a:endParaRPr>
          </a:p>
          <a:p>
            <a:pPr lvl="1"/>
            <a:r>
              <a:rPr lang="es-AR"/>
              <a:t>Tengo que pasar uno o mas posibles separadores</a:t>
            </a:r>
          </a:p>
          <a:p>
            <a:pPr lvl="1"/>
            <a:r>
              <a:rPr lang="es-AR"/>
              <a:t>Puedo eliminar elementos vacios</a:t>
            </a:r>
          </a:p>
          <a:p>
            <a:r>
              <a:rPr lang="es-AR"/>
              <a:t>Join permite armar una cadena a partir de elementos que existen en un array</a:t>
            </a:r>
          </a:p>
          <a:p>
            <a:pPr lvl="1"/>
            <a:r>
              <a:rPr lang="es-AR"/>
              <a:t>Tengo que pasar un separador</a:t>
            </a:r>
          </a:p>
          <a:p>
            <a:pPr marL="68580" indent="0">
              <a:buNone/>
            </a:pPr>
            <a:endParaRPr lang="es-AR"/>
          </a:p>
          <a:p>
            <a:pPr lvl="1"/>
            <a:endParaRPr lang="es-AR"/>
          </a:p>
          <a:p>
            <a:pPr lvl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7471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14405</TotalTime>
  <Words>1293</Words>
  <Application>Microsoft Office PowerPoint</Application>
  <PresentationFormat>Panorámica</PresentationFormat>
  <Paragraphs>240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4" baseType="lpstr">
      <vt:lpstr>Arial</vt:lpstr>
      <vt:lpstr>Calibri</vt:lpstr>
      <vt:lpstr>Consolas</vt:lpstr>
      <vt:lpstr>Corbel</vt:lpstr>
      <vt:lpstr>Segoe</vt:lpstr>
      <vt:lpstr>Segoe Light</vt:lpstr>
      <vt:lpstr>Segoe Semibold</vt:lpstr>
      <vt:lpstr>Verdana</vt:lpstr>
      <vt:lpstr>Wingdings</vt:lpstr>
      <vt:lpstr>Wingdings 2</vt:lpstr>
      <vt:lpstr>Wingdings 3</vt:lpstr>
      <vt:lpstr>Tema1</vt:lpstr>
      <vt:lpstr>Metro</vt:lpstr>
      <vt:lpstr>Arreglos y Colecciones</vt:lpstr>
      <vt:lpstr>Contenido del Capitulo</vt:lpstr>
      <vt:lpstr>Arrays </vt:lpstr>
      <vt:lpstr>Declaracion e instanciacion </vt:lpstr>
      <vt:lpstr>Inicializadores </vt:lpstr>
      <vt:lpstr>Manipulacion de un array </vt:lpstr>
      <vt:lpstr>La Sentencia foreach </vt:lpstr>
      <vt:lpstr>La clase System.Array </vt:lpstr>
      <vt:lpstr>Split y Join</vt:lpstr>
      <vt:lpstr>Colecciones </vt:lpstr>
      <vt:lpstr>List&lt;T&gt; </vt:lpstr>
      <vt:lpstr>Que significa &lt;T&gt;? </vt:lpstr>
      <vt:lpstr>HashSet&lt;T&gt; </vt:lpstr>
      <vt:lpstr>Dictionary&lt;Key, Value&gt; </vt:lpstr>
      <vt:lpstr>Stack&lt;T&gt; y Queue&lt;T&gt;  </vt:lpstr>
      <vt:lpstr>Pequeña antologia de colecciones </vt:lpstr>
      <vt:lpstr>Clases Genericas</vt:lpstr>
      <vt:lpstr>Ejemplo de Clase Generica </vt:lpstr>
      <vt:lpstr>Interfaces Genéricas </vt:lpstr>
      <vt:lpstr>Reglas de Escritura </vt:lpstr>
      <vt:lpstr>Reglas de Escritura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271</cp:revision>
  <dcterms:created xsi:type="dcterms:W3CDTF">2013-04-15T05:37:55Z</dcterms:created>
  <dcterms:modified xsi:type="dcterms:W3CDTF">2016-09-21T21:32:28Z</dcterms:modified>
</cp:coreProperties>
</file>