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1"/>
  </p:notesMasterIdLst>
  <p:sldIdLst>
    <p:sldId id="318" r:id="rId3"/>
    <p:sldId id="361" r:id="rId4"/>
    <p:sldId id="412" r:id="rId5"/>
    <p:sldId id="278" r:id="rId6"/>
    <p:sldId id="363" r:id="rId7"/>
    <p:sldId id="362" r:id="rId8"/>
    <p:sldId id="364" r:id="rId9"/>
    <p:sldId id="368" r:id="rId10"/>
    <p:sldId id="366" r:id="rId11"/>
    <p:sldId id="372" r:id="rId12"/>
    <p:sldId id="404" r:id="rId13"/>
    <p:sldId id="405" r:id="rId14"/>
    <p:sldId id="406" r:id="rId15"/>
    <p:sldId id="407" r:id="rId16"/>
    <p:sldId id="410" r:id="rId17"/>
    <p:sldId id="408" r:id="rId18"/>
    <p:sldId id="409" r:id="rId19"/>
    <p:sldId id="414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95" autoAdjust="0"/>
  </p:normalViewPr>
  <p:slideViewPr>
    <p:cSldViewPr>
      <p:cViewPr varScale="1">
        <p:scale>
          <a:sx n="93" d="100"/>
          <a:sy n="93" d="100"/>
        </p:scale>
        <p:origin x="552" y="3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30/8/2016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En la programacion C o C++ tenemos que usar llamadas al</a:t>
            </a:r>
            <a:r>
              <a:rPr lang="en-GB" b="1" baseline="0"/>
              <a:t> sistema operativo directamente. Es nuestra responsabilidad guardar los datos intermedios que se necesiten para acceder a los recursos del sistema (por ejemplo el HANDLE) como asi tambien liberar memoria o cerrar los archivos.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2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4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  <a:p>
            <a:r>
              <a:rPr lang="en-GB" b="1"/>
              <a:t>https://msdn.microsoft.com/en-us/library/ms310241</a:t>
            </a:r>
          </a:p>
          <a:p>
            <a:r>
              <a:rPr lang="en-GB" b="1"/>
              <a:t>https://msdn.microsoft.com/en-us/library/system.io.fileinfo(v=vs.110).aspx</a:t>
            </a:r>
          </a:p>
          <a:p>
            <a:endParaRPr lang="en-GB" b="1"/>
          </a:p>
          <a:p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Mostrar MSDN</a:t>
            </a:r>
          </a:p>
          <a:p>
            <a:endParaRPr lang="en-GB" b="1"/>
          </a:p>
          <a:p>
            <a:r>
              <a:rPr lang="en-GB" b="1"/>
              <a:t>https://msdn.microsoft.com/en-us/library/ms310241</a:t>
            </a:r>
          </a:p>
          <a:p>
            <a:r>
              <a:rPr lang="en-GB" b="1"/>
              <a:t>https://msdn.microsoft.com/en-us/library/system.io.fileinfo(v=vs.110).aspx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CSV</a:t>
            </a:r>
            <a:r>
              <a:rPr lang="en-GB" b="1" baseline="0"/>
              <a:t> es el namespace donde encontramos la clase CSVFile, mientras que System.IO es el namespace donde se encuentra FileInfo</a:t>
            </a:r>
          </a:p>
          <a:p>
            <a:endParaRPr lang="en-GB" b="1" baseline="0"/>
          </a:p>
          <a:p>
            <a:r>
              <a:rPr lang="en-GB" b="1" baseline="0"/>
              <a:t>El nombre completo de la clase es el nombre del namespace junto con el de la clase, por ejemplo:</a:t>
            </a:r>
          </a:p>
          <a:p>
            <a:endParaRPr lang="en-GB" b="1" baseline="0"/>
          </a:p>
          <a:p>
            <a:r>
              <a:rPr lang="en-GB" b="1" baseline="0"/>
              <a:t>System.IO.FileInfo</a:t>
            </a:r>
          </a:p>
          <a:p>
            <a:r>
              <a:rPr lang="en-GB" b="1" baseline="0"/>
              <a:t>CSV.CSVFile</a:t>
            </a:r>
          </a:p>
          <a:p>
            <a:endParaRPr lang="en-GB" b="1" baseline="0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A medida que vamos creando objetos mediante el operador new, los</a:t>
            </a:r>
            <a:r>
              <a:rPr lang="en-GB" b="1" baseline="0"/>
              <a:t> mismos se van acomodando en un lugar de memoria reservado llamado HEAP</a:t>
            </a:r>
          </a:p>
          <a:p>
            <a:endParaRPr lang="en-GB" b="1" baseline="0"/>
          </a:p>
          <a:p>
            <a:r>
              <a:rPr lang="en-GB" b="1" baseline="0"/>
              <a:t>El HEAP crece y se reduce a medida que se crean nuevos objetos. Cuando los mismos pierden las referencias (flechas entrantes) quedan disponibles para su posterior eliminacion mediante una tarea llamada Garbage Collector.</a:t>
            </a:r>
          </a:p>
          <a:p>
            <a:endParaRPr lang="en-GB" b="1" baseline="0"/>
          </a:p>
          <a:p>
            <a:r>
              <a:rPr lang="en-GB" b="1" baseline="0"/>
              <a:t>Cuando el GC recupera la memoria de un objeto, esta memoria vuelve a quedar disponible para asignarse a nuevos objetos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Las sentencias van dentro de funciones o metodos</a:t>
            </a:r>
          </a:p>
          <a:p>
            <a:r>
              <a:rPr lang="en-GB" b="1"/>
              <a:t>Las funciones dentro de clases</a:t>
            </a:r>
          </a:p>
          <a:p>
            <a:r>
              <a:rPr lang="en-GB" b="1"/>
              <a:t>Las clases se</a:t>
            </a:r>
            <a:r>
              <a:rPr lang="en-GB" b="1" baseline="0"/>
              <a:t> organizan en namespaces</a:t>
            </a:r>
          </a:p>
          <a:p>
            <a:endParaRPr lang="en-GB" b="1" baseline="0"/>
          </a:p>
          <a:p>
            <a:r>
              <a:rPr lang="en-GB" b="1" baseline="0"/>
              <a:t>Esta relacion de inclusion no es negociable, por ahora… Si bien podemos tener clases definidas dentro de otras clases, esto no lo veremos por ahora y podemos tomarlo de esta manera para no complicar el asunto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Mediante</a:t>
            </a:r>
            <a:r>
              <a:rPr lang="en-GB" b="1" baseline="0"/>
              <a:t> estas sencillas sentencias vamos a establecer una serie de REGLAS muy estrictas para recordar a lo largo del curso</a:t>
            </a:r>
          </a:p>
          <a:p>
            <a:endParaRPr lang="en-GB" b="1" baseline="0"/>
          </a:p>
          <a:p>
            <a:r>
              <a:rPr lang="en-GB" b="1" baseline="0"/>
              <a:t>Estas reglas tienen que ver con la sintaxis del lenguaje y lo que el compilador espera que hagamos para que nuestro codigo fuente se convierta en un programa ejecutable</a:t>
            </a:r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Recalcar la importancia del PUNTO Y COMA, que</a:t>
            </a:r>
            <a:r>
              <a:rPr lang="en-GB" b="1" baseline="0"/>
              <a:t> siempre debe ir al final de una orden o sentencia</a:t>
            </a:r>
          </a:p>
          <a:p>
            <a:endParaRPr lang="en-GB" b="1" baseline="0"/>
          </a:p>
          <a:p>
            <a:r>
              <a:rPr lang="en-GB" b="1" baseline="0"/>
              <a:t>Las llaves son importantes para limitar bloques de codigo (lo que otros lenguajes hacen con palabras claves que incluyen END y/o BEGIN)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3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Decimos</a:t>
            </a:r>
            <a:r>
              <a:rPr lang="en-GB" b="1" baseline="0"/>
              <a:t> que en C# no es obligatorio usar el resultado de una funcion</a:t>
            </a:r>
          </a:p>
          <a:p>
            <a:endParaRPr lang="en-GB" b="1" baseline="0"/>
          </a:p>
          <a:p>
            <a:r>
              <a:rPr lang="en-GB" b="1" baseline="0"/>
              <a:t>Que pasa si quisieramos invocar la funcion y luego usar ese resultado mas adelante? Necesitariamos almacerlo en un lugar temporal</a:t>
            </a:r>
          </a:p>
          <a:p>
            <a:endParaRPr lang="en-GB" b="1" baseline="0"/>
          </a:p>
          <a:p>
            <a:r>
              <a:rPr lang="en-GB" b="1" baseline="0"/>
              <a:t>Para eso existen las variables </a:t>
            </a:r>
            <a:r>
              <a:rPr lang="en-GB" b="1" baseline="0">
                <a:sym typeface="Wingdings" panose="05000000000000000000" pitchFamily="2" charset="2"/>
              </a:rPr>
              <a:t> </a:t>
            </a:r>
            <a:r>
              <a:rPr lang="en-GB" b="1" baseline="0"/>
              <a:t>la asignacion es la accion de copiar el resultado de una expresion en una variable</a:t>
            </a:r>
          </a:p>
          <a:p>
            <a:endParaRPr lang="en-GB" b="1"/>
          </a:p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8/30/2016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4" y="3356992"/>
            <a:ext cx="9903246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Introduccion al Framework y al Lenguaje C#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8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Problema #2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47528" y="2348880"/>
            <a:ext cx="9001000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Dado un nombre de archivo mostrar en pantalla su tamaño y su fecha de creacion (si existe)</a:t>
            </a:r>
            <a:endParaRPr lang="es-AR" sz="4400" b="1">
              <a:solidFill>
                <a:srgbClr val="00000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Como se hacia “antes”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Cada llamado a funcion es una solicitud de servicio hacia el 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"/>
          <p:cNvSpPr txBox="1">
            <a:spLocks/>
          </p:cNvSpPr>
          <p:nvPr/>
        </p:nvSpPr>
        <p:spPr>
          <a:xfrm>
            <a:off x="2579908" y="1910714"/>
            <a:ext cx="7560840" cy="4398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HANDLE </a:t>
            </a:r>
            <a:r>
              <a:rPr lang="es-AR" sz="1800" b="1" noProof="1">
                <a:solidFill>
                  <a:srgbClr val="FF0000"/>
                </a:solidFill>
                <a:latin typeface="Consolas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=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open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( file_path, modo) ;</a:t>
            </a:r>
          </a:p>
          <a:p>
            <a:pPr marL="68580" indent="0">
              <a:buNone/>
            </a:pPr>
            <a:endParaRPr lang="es-AR" sz="1800" noProof="1">
              <a:solidFill>
                <a:sysClr val="windowText" lastClr="000000"/>
              </a:solidFill>
              <a:latin typeface="Consolas"/>
            </a:endParaRP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si no hubo error...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FILEINFO fi;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if (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getfileinfo(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, &amp;fi) == OK ) {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printf(“El tamaño es %s”, fi.size) 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read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( 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, ...);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}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else 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 printf(“Error!!!”);</a:t>
            </a:r>
          </a:p>
          <a:p>
            <a:pPr marL="68580" indent="0">
              <a:buNone/>
            </a:pP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close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( </a:t>
            </a:r>
            <a:r>
              <a:rPr lang="es-AR" sz="1800" b="1" noProof="1">
                <a:solidFill>
                  <a:srgbClr val="FF0000"/>
                </a:solidFill>
                <a:latin typeface="+mj-lt"/>
              </a:rPr>
              <a:t>hdl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66239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Como hacerlo en C#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Usando </a:t>
            </a:r>
            <a:r>
              <a:rPr lang="es-AR" b="1">
                <a:solidFill>
                  <a:schemeClr val="accent3"/>
                </a:solidFill>
              </a:rPr>
              <a:t>clases</a:t>
            </a:r>
            <a:r>
              <a:rPr lang="es-AR"/>
              <a:t>!!</a:t>
            </a:r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endParaRPr lang="es-AR"/>
          </a:p>
          <a:p>
            <a:r>
              <a:rPr lang="es-AR">
                <a:solidFill>
                  <a:schemeClr val="bg1"/>
                </a:solidFill>
              </a:rPr>
              <a:t>Lo que antes hacia </a:t>
            </a:r>
            <a:r>
              <a:rPr lang="es-AR" b="1">
                <a:solidFill>
                  <a:schemeClr val="bg1"/>
                </a:solidFill>
              </a:rPr>
              <a:t>directamente</a:t>
            </a:r>
            <a:r>
              <a:rPr lang="es-AR">
                <a:solidFill>
                  <a:schemeClr val="bg1"/>
                </a:solidFill>
              </a:rPr>
              <a:t> mediante llamadas al OS, ahora </a:t>
            </a:r>
            <a:r>
              <a:rPr lang="es-AR" b="1">
                <a:solidFill>
                  <a:schemeClr val="accent3"/>
                </a:solidFill>
              </a:rPr>
              <a:t>FileInfo</a:t>
            </a:r>
            <a:r>
              <a:rPr lang="es-AR"/>
              <a:t> lo hace </a:t>
            </a:r>
            <a:r>
              <a:rPr lang="es-AR" b="1"/>
              <a:t>a traves</a:t>
            </a:r>
            <a:r>
              <a:rPr lang="es-AR"/>
              <a:t> del </a:t>
            </a:r>
            <a:r>
              <a:rPr lang="es-AR" b="1">
                <a:solidFill>
                  <a:schemeClr val="accent3"/>
                </a:solidFill>
              </a:rPr>
              <a:t>Framework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626" y="1628800"/>
            <a:ext cx="1048340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Clase: una definicion poco comun...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Podemos pensar a una clase como un bloque de servicios relacionados</a:t>
            </a:r>
          </a:p>
          <a:p>
            <a:r>
              <a:rPr lang="es-AR"/>
              <a:t>En FileInfo se agregan varios servicios que se relacionan con el mismo archivo</a:t>
            </a:r>
          </a:p>
          <a:p>
            <a:r>
              <a:rPr lang="es-AR"/>
              <a:t>Siempre esta el OS al final… pero la Clase nos brinda un nivel adicional de abstraccion (y de simplicidad ;-)  </a:t>
            </a:r>
          </a:p>
          <a:p>
            <a:r>
              <a:rPr lang="es-AR"/>
              <a:t>El Framework.NET es entre otras cosas una </a:t>
            </a:r>
            <a:r>
              <a:rPr lang="es-AR" b="1">
                <a:solidFill>
                  <a:schemeClr val="accent3"/>
                </a:solidFill>
              </a:rPr>
              <a:t>Librería de Clases</a:t>
            </a:r>
            <a:r>
              <a:rPr lang="es-AR"/>
              <a:t>, o sea un conjunto de estos servicios que podemos utilizar desde nuestras aplicaciones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Motivacion del Framework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Dos aspectos que veremos ahora</a:t>
            </a:r>
          </a:p>
          <a:p>
            <a:pPr lvl="1"/>
            <a:r>
              <a:rPr lang="es-AR"/>
              <a:t>Ejecucion Administrada</a:t>
            </a:r>
          </a:p>
          <a:p>
            <a:pPr lvl="1"/>
            <a:r>
              <a:rPr lang="es-AR"/>
              <a:t>Servicios hacia las aplicaciones</a:t>
            </a:r>
          </a:p>
          <a:p>
            <a:r>
              <a:rPr lang="es-AR"/>
              <a:t>Las clases disponen de </a:t>
            </a:r>
          </a:p>
          <a:p>
            <a:pPr lvl="1"/>
            <a:r>
              <a:rPr lang="es-AR" b="1"/>
              <a:t>Metodos</a:t>
            </a:r>
            <a:r>
              <a:rPr lang="es-AR"/>
              <a:t> o Funciones</a:t>
            </a:r>
          </a:p>
          <a:p>
            <a:pPr lvl="1"/>
            <a:r>
              <a:rPr lang="es-AR" b="1"/>
              <a:t>Propiedades</a:t>
            </a:r>
            <a:r>
              <a:rPr lang="es-AR"/>
              <a:t> o Atributos</a:t>
            </a:r>
          </a:p>
          <a:p>
            <a:r>
              <a:rPr lang="es-AR"/>
              <a:t>Para utilizar una clase de manera integral, tenemos que conocer sus metodos y propiedades</a:t>
            </a:r>
          </a:p>
          <a:p>
            <a:pPr lvl="1"/>
            <a:r>
              <a:rPr lang="es-AR"/>
              <a:t>Nombre, parametros, valor devuelto…</a:t>
            </a:r>
          </a:p>
          <a:p>
            <a:pPr lvl="1"/>
            <a:r>
              <a:rPr lang="es-AR"/>
              <a:t>Ubicación: donde podemos encontrarla?</a:t>
            </a:r>
          </a:p>
          <a:p>
            <a:pPr lvl="1"/>
            <a:r>
              <a:rPr lang="es-AR"/>
              <a:t>Detalle de las prestaciones de cada metodo y propiedad</a:t>
            </a:r>
          </a:p>
          <a:p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0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Problema #3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47528" y="2348880"/>
            <a:ext cx="9001000" cy="2123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Queremos leer un archivo delimitado y usar la sintaxis [fila, columna] para acceder a los datos</a:t>
            </a:r>
            <a:endParaRPr lang="es-AR" sz="4400" b="1">
              <a:solidFill>
                <a:srgbClr val="00000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3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Organizacion de Clases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Las clases se organizan…</a:t>
            </a:r>
          </a:p>
          <a:p>
            <a:pPr lvl="1"/>
            <a:r>
              <a:rPr lang="es-AR"/>
              <a:t>Fisicamente en </a:t>
            </a:r>
            <a:r>
              <a:rPr lang="es-AR" b="1">
                <a:solidFill>
                  <a:schemeClr val="accent3"/>
                </a:solidFill>
              </a:rPr>
              <a:t>Assemblies</a:t>
            </a:r>
          </a:p>
          <a:p>
            <a:pPr lvl="1"/>
            <a:r>
              <a:rPr lang="es-AR"/>
              <a:t>Logicamente en </a:t>
            </a:r>
            <a:r>
              <a:rPr lang="es-AR" b="1">
                <a:solidFill>
                  <a:schemeClr val="accent3"/>
                </a:solidFill>
              </a:rPr>
              <a:t>Namespaces</a:t>
            </a:r>
          </a:p>
          <a:p>
            <a:pPr lvl="1"/>
            <a:r>
              <a:rPr lang="es-AR"/>
              <a:t>No existe relacion directa entre ambos!</a:t>
            </a:r>
          </a:p>
          <a:p>
            <a:r>
              <a:rPr lang="es-AR"/>
              <a:t>Durante la ejecucion del programa, las clases generan objetos mediante </a:t>
            </a:r>
            <a:r>
              <a:rPr lang="es-AR" b="1">
                <a:solidFill>
                  <a:schemeClr val="accent3"/>
                </a:solidFill>
              </a:rPr>
              <a:t>new</a:t>
            </a:r>
          </a:p>
          <a:p>
            <a:r>
              <a:rPr lang="es-AR"/>
              <a:t>Los objetos se almacenan en memoria, en el </a:t>
            </a:r>
            <a:r>
              <a:rPr lang="es-AR" b="1">
                <a:solidFill>
                  <a:schemeClr val="accent3"/>
                </a:solidFill>
              </a:rPr>
              <a:t>HEAP</a:t>
            </a:r>
          </a:p>
          <a:p>
            <a:r>
              <a:rPr lang="es-AR"/>
              <a:t>Los objetos se referencian entre si para crear relaciones</a:t>
            </a:r>
          </a:p>
          <a:p>
            <a:r>
              <a:rPr lang="es-AR"/>
              <a:t>Los objetos “viven” mientras esten dentro del </a:t>
            </a:r>
            <a:r>
              <a:rPr lang="es-AR" b="1">
                <a:solidFill>
                  <a:schemeClr val="accent3"/>
                </a:solidFill>
              </a:rPr>
              <a:t>alcance</a:t>
            </a:r>
            <a:r>
              <a:rPr lang="es-AR"/>
              <a:t> del codigo</a:t>
            </a:r>
          </a:p>
          <a:p>
            <a:r>
              <a:rPr lang="es-AR"/>
              <a:t>Garbage Collector </a:t>
            </a:r>
            <a:r>
              <a:rPr lang="es-AR">
                <a:sym typeface="Wingdings" panose="05000000000000000000" pitchFamily="2" charset="2"/>
              </a:rPr>
              <a:t> “borran” objetos sin referencias</a:t>
            </a:r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7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744072" y="1268760"/>
            <a:ext cx="4968552" cy="4536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839416" y="1340768"/>
            <a:ext cx="4752528" cy="381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Relacion entre Clases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320136" y="2708920"/>
          <a:ext cx="38884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FileInfo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>
                          <a:solidFill>
                            <a:srgbClr val="FF0000"/>
                          </a:solidFill>
                        </a:rPr>
                        <a:t>FileInfo(string)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CreationTime:</a:t>
                      </a:r>
                      <a:r>
                        <a:rPr lang="es-AR" sz="2400" baseline="0">
                          <a:solidFill>
                            <a:srgbClr val="000000"/>
                          </a:solidFill>
                        </a:rPr>
                        <a:t> DateTime</a:t>
                      </a:r>
                      <a:endParaRPr lang="es-AR"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Exists: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FullName: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OpenText(): StreamReader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271464" y="2276872"/>
          <a:ext cx="3888432" cy="2286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CSVFile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>
                          <a:solidFill>
                            <a:srgbClr val="FF0000"/>
                          </a:solidFill>
                        </a:rPr>
                        <a:t>CSVFile(FileInfo, char)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Lineas:</a:t>
                      </a:r>
                      <a:r>
                        <a:rPr lang="es-AR" sz="2400" baseline="0">
                          <a:solidFill>
                            <a:srgbClr val="000000"/>
                          </a:solidFill>
                        </a:rPr>
                        <a:t> int</a:t>
                      </a:r>
                      <a:endParaRPr lang="es-AR"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MaxColumnas: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LeerCampo(int, int 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271463" y="1484784"/>
            <a:ext cx="3855001" cy="62636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Namespace = {CSV}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7032104" y="1556792"/>
            <a:ext cx="4392488" cy="62636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Namespace = {System.IO}</a:t>
            </a:r>
          </a:p>
        </p:txBody>
      </p:sp>
      <p:cxnSp>
        <p:nvCxnSpPr>
          <p:cNvPr id="14" name="13 Conector recto de flecha"/>
          <p:cNvCxnSpPr>
            <a:endCxn id="6" idx="1"/>
          </p:cNvCxnSpPr>
          <p:nvPr/>
        </p:nvCxnSpPr>
        <p:spPr>
          <a:xfrm>
            <a:off x="4727848" y="2996952"/>
            <a:ext cx="2592288" cy="1083568"/>
          </a:xfrm>
          <a:prstGeom prst="straightConnector1">
            <a:avLst/>
          </a:prstGeom>
          <a:ln w="101600">
            <a:solidFill>
              <a:schemeClr val="accent3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 rot="1360559">
            <a:off x="5149026" y="3545059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>
                <a:solidFill>
                  <a:srgbClr val="000000"/>
                </a:solidFill>
              </a:rPr>
              <a:t>Referencia a…</a:t>
            </a:r>
          </a:p>
        </p:txBody>
      </p:sp>
    </p:spTree>
    <p:extLst>
      <p:ext uri="{BB962C8B-B14F-4D97-AF65-F5344CB8AC3E}">
        <p14:creationId xmlns:p14="http://schemas.microsoft.com/office/powerpoint/2010/main" val="26332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27648" y="1195344"/>
            <a:ext cx="8799174" cy="5402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34199" y="262419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Relacion entre Clases (referencias)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"/>
          <p:cNvSpPr txBox="1">
            <a:spLocks/>
          </p:cNvSpPr>
          <p:nvPr/>
        </p:nvSpPr>
        <p:spPr>
          <a:xfrm>
            <a:off x="760432" y="5445452"/>
            <a:ext cx="4847603" cy="10212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FileInfo fi = new FileInfo(“path”);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CSVFile csv = new CSVFile(fi);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0665599" y="1220700"/>
            <a:ext cx="936104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5440" y="1483014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0000"/>
                </a:solidFill>
              </a:rPr>
              <a:t>fi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55440" y="242088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0000"/>
                </a:solidFill>
              </a:rPr>
              <a:t>csv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27235" y="1493371"/>
            <a:ext cx="1872208" cy="189680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7363239" y="1576129"/>
            <a:ext cx="1800200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FileInfo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732384" y="3352560"/>
            <a:ext cx="1872208" cy="189680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: curvado 25"/>
          <p:cNvCxnSpPr>
            <a:stCxn id="16" idx="2"/>
            <a:endCxn id="25" idx="1"/>
          </p:cNvCxnSpPr>
          <p:nvPr/>
        </p:nvCxnSpPr>
        <p:spPr>
          <a:xfrm rot="16200000" flipH="1">
            <a:off x="2385924" y="1954500"/>
            <a:ext cx="1448025" cy="3244896"/>
          </a:xfrm>
          <a:prstGeom prst="curved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9915945" y="4280947"/>
            <a:ext cx="1698221" cy="1296145"/>
          </a:xfrm>
          <a:prstGeom prst="rect">
            <a:avLst/>
          </a:prstGeom>
          <a:solidFill>
            <a:schemeClr val="accent6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0000"/>
              </a:solidFill>
            </a:endParaRPr>
          </a:p>
          <a:p>
            <a:pPr algn="ctr"/>
            <a:r>
              <a:rPr lang="es-AR">
                <a:solidFill>
                  <a:srgbClr val="000000"/>
                </a:solidFill>
              </a:rPr>
              <a:t>“path”</a:t>
            </a:r>
          </a:p>
        </p:txBody>
      </p:sp>
      <p:sp>
        <p:nvSpPr>
          <p:cNvPr id="33" name="Rectangle 7"/>
          <p:cNvSpPr txBox="1">
            <a:spLocks noChangeArrowheads="1"/>
          </p:cNvSpPr>
          <p:nvPr/>
        </p:nvSpPr>
        <p:spPr>
          <a:xfrm>
            <a:off x="4768388" y="3418323"/>
            <a:ext cx="1800200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CSVFile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972967" y="4323144"/>
            <a:ext cx="1584176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string</a:t>
            </a:r>
          </a:p>
        </p:txBody>
      </p:sp>
      <p:cxnSp>
        <p:nvCxnSpPr>
          <p:cNvPr id="42" name="Conector: curvado 41"/>
          <p:cNvCxnSpPr>
            <a:stCxn id="5" idx="3"/>
            <a:endCxn id="32" idx="0"/>
          </p:cNvCxnSpPr>
          <p:nvPr/>
        </p:nvCxnSpPr>
        <p:spPr>
          <a:xfrm>
            <a:off x="9199443" y="2441772"/>
            <a:ext cx="1565613" cy="1839175"/>
          </a:xfrm>
          <a:prstGeom prst="curved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6746805" y="5199133"/>
            <a:ext cx="3010139" cy="106710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>
                <a:solidFill>
                  <a:srgbClr val="000000"/>
                </a:solidFill>
                <a:latin typeface="+mn-lt"/>
              </a:rPr>
              <a:t>Aclaremos que son </a:t>
            </a:r>
            <a:r>
              <a:rPr lang="en-US" sz="2000" b="1">
                <a:solidFill>
                  <a:srgbClr val="000000"/>
                </a:solidFill>
                <a:latin typeface="+mn-lt"/>
              </a:rPr>
              <a:t>objetos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, y no clases las que se crean en memoria...</a:t>
            </a: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4732384" y="3858470"/>
            <a:ext cx="1872208" cy="1149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7327235" y="1956020"/>
            <a:ext cx="1872208" cy="1149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9904481" y="4723438"/>
            <a:ext cx="1709685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/>
          <p:cNvCxnSpPr>
            <a:stCxn id="4" idx="3"/>
            <a:endCxn id="5" idx="1"/>
          </p:cNvCxnSpPr>
          <p:nvPr/>
        </p:nvCxnSpPr>
        <p:spPr>
          <a:xfrm>
            <a:off x="1919536" y="1699038"/>
            <a:ext cx="5407699" cy="742734"/>
          </a:xfrm>
          <a:prstGeom prst="curvedConnector3">
            <a:avLst>
              <a:gd name="adj1" fmla="val 46652"/>
            </a:avLst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3367665" y="2571723"/>
            <a:ext cx="3519554" cy="55974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>
                <a:solidFill>
                  <a:srgbClr val="000000"/>
                </a:solidFill>
                <a:latin typeface="+mn-lt"/>
              </a:rPr>
              <a:t>Las flechas entrantes nos indican que el objeto está siendo referenciado por una variable…</a:t>
            </a:r>
          </a:p>
        </p:txBody>
      </p:sp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8616280" y="3661851"/>
            <a:ext cx="1676246" cy="33017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>
                <a:solidFill>
                  <a:srgbClr val="000000"/>
                </a:solidFill>
                <a:latin typeface="+mn-lt"/>
              </a:rPr>
              <a:t>…o por otro objeto!</a:t>
            </a:r>
          </a:p>
        </p:txBody>
      </p:sp>
      <p:cxnSp>
        <p:nvCxnSpPr>
          <p:cNvPr id="14" name="Conector: angular 13"/>
          <p:cNvCxnSpPr>
            <a:stCxn id="25" idx="3"/>
            <a:endCxn id="5" idx="2"/>
          </p:cNvCxnSpPr>
          <p:nvPr/>
        </p:nvCxnSpPr>
        <p:spPr>
          <a:xfrm flipV="1">
            <a:off x="6604592" y="3390173"/>
            <a:ext cx="1658747" cy="910788"/>
          </a:xfrm>
          <a:prstGeom prst="bent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Estructura de un programa en C#</a:t>
            </a:r>
          </a:p>
          <a:p>
            <a:r>
              <a:rPr lang="es-AR"/>
              <a:t>Algunos tipos de sentencia</a:t>
            </a:r>
          </a:p>
          <a:p>
            <a:r>
              <a:rPr lang="es-AR"/>
              <a:t>Clases: definicion inicial</a:t>
            </a:r>
          </a:p>
          <a:p>
            <a:r>
              <a:rPr lang="es-AR"/>
              <a:t>Que es la “librería de clases”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Estructura de un programa en C#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776" y="1268760"/>
            <a:ext cx="7416824" cy="51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3935840" cy="3198696"/>
          </a:xfrm>
        </p:spPr>
        <p:txBody>
          <a:bodyPr>
            <a:normAutofit/>
          </a:bodyPr>
          <a:lstStyle/>
          <a:p>
            <a:r>
              <a:rPr lang="es-AR"/>
              <a:t>Sentencias</a:t>
            </a:r>
          </a:p>
          <a:p>
            <a:r>
              <a:rPr lang="es-AR"/>
              <a:t>Metodos</a:t>
            </a:r>
          </a:p>
          <a:p>
            <a:r>
              <a:rPr lang="es-AR"/>
              <a:t>Clases</a:t>
            </a:r>
          </a:p>
          <a:p>
            <a:r>
              <a:rPr lang="es-AR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El primer programa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8208912" cy="5472608"/>
          </a:xfrm>
        </p:spPr>
        <p:txBody>
          <a:bodyPr>
            <a:normAutofit/>
          </a:bodyPr>
          <a:lstStyle/>
          <a:p>
            <a:r>
              <a:rPr lang="es-AR"/>
              <a:t>Para qué? </a:t>
            </a:r>
          </a:p>
          <a:p>
            <a:pPr lvl="1"/>
            <a:r>
              <a:rPr lang="es-AR"/>
              <a:t>Para resolver problemas</a:t>
            </a:r>
          </a:p>
          <a:p>
            <a:r>
              <a:rPr lang="es-AR"/>
              <a:t>Cómo?</a:t>
            </a:r>
          </a:p>
          <a:p>
            <a:pPr lvl="1"/>
            <a:r>
              <a:rPr lang="es-AR"/>
              <a:t>Mediante </a:t>
            </a:r>
            <a:r>
              <a:rPr lang="es-AR" b="1">
                <a:solidFill>
                  <a:schemeClr val="accent3"/>
                </a:solidFill>
              </a:rPr>
              <a:t>órdenes</a:t>
            </a:r>
            <a:r>
              <a:rPr lang="es-AR"/>
              <a:t> que se ejecutan secuencialmente</a:t>
            </a:r>
          </a:p>
          <a:p>
            <a:pPr lvl="1"/>
            <a:r>
              <a:rPr lang="es-AR"/>
              <a:t>Valido para lenguajes imperativos</a:t>
            </a:r>
          </a:p>
          <a:p>
            <a:r>
              <a:rPr lang="es-AR"/>
              <a:t>Todos los problemas pueden resolverse?</a:t>
            </a:r>
          </a:p>
          <a:p>
            <a:pPr lvl="1"/>
            <a:r>
              <a:rPr lang="es-AR"/>
              <a:t>Necesidad de un tiempo finito</a:t>
            </a:r>
          </a:p>
          <a:p>
            <a:pPr lvl="1"/>
            <a:r>
              <a:rPr lang="es-AR"/>
              <a:t>Hay problemas que se resuelven por aproximación</a:t>
            </a:r>
          </a:p>
          <a:p>
            <a:pPr lvl="1"/>
            <a:r>
              <a:rPr lang="es-AR"/>
              <a:t>Hay otros que no pueden resolverse…</a:t>
            </a:r>
          </a:p>
          <a:p>
            <a:r>
              <a:rPr lang="es-AR"/>
              <a:t>Problema 1</a:t>
            </a:r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 vert="horz" anchor="t">
            <a:noAutofit/>
          </a:bodyPr>
          <a:lstStyle/>
          <a:p>
            <a:r>
              <a:rPr lang="en-US"/>
              <a:t>Problema #1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39616" y="2852936"/>
            <a:ext cx="7776864" cy="1446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4400">
                <a:solidFill>
                  <a:srgbClr val="000000"/>
                </a:solidFill>
              </a:rPr>
              <a:t>Mostrar en pantalla los primeros cien números enteros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0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Analisis de la Solucion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Diferentes tipos de sentencia</a:t>
            </a:r>
          </a:p>
          <a:p>
            <a:pPr lvl="1"/>
            <a:r>
              <a:rPr lang="es-AR"/>
              <a:t>Invocacion (1 y 7) </a:t>
            </a:r>
            <a:r>
              <a:rPr lang="es-AR">
                <a:sym typeface="Wingdings" panose="05000000000000000000" pitchFamily="2" charset="2"/>
              </a:rPr>
              <a:t> expresión de invocacion o llamada a funcion</a:t>
            </a:r>
            <a:endParaRPr lang="es-AR"/>
          </a:p>
          <a:p>
            <a:pPr lvl="1"/>
            <a:r>
              <a:rPr lang="es-AR"/>
              <a:t>Declaracion (2)</a:t>
            </a:r>
          </a:p>
          <a:p>
            <a:pPr lvl="1"/>
            <a:r>
              <a:rPr lang="es-AR"/>
              <a:t>Asignacion (4, 8)</a:t>
            </a:r>
          </a:p>
          <a:p>
            <a:pPr lvl="1"/>
            <a:r>
              <a:rPr lang="es-AR"/>
              <a:t>Iteracion (5)</a:t>
            </a:r>
          </a:p>
          <a:p>
            <a:pPr lvl="1"/>
            <a:r>
              <a:rPr lang="es-AR"/>
              <a:t>Punto y Coma!!</a:t>
            </a:r>
          </a:p>
          <a:p>
            <a:pPr lvl="1"/>
            <a:r>
              <a:rPr lang="es-AR"/>
              <a:t>Llaves</a:t>
            </a:r>
          </a:p>
          <a:p>
            <a:pPr lvl="1"/>
            <a:r>
              <a:rPr lang="es-AR"/>
              <a:t>Comentarios (5 y 8)</a:t>
            </a:r>
          </a:p>
          <a:p>
            <a:pPr lvl="1"/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5800" y="2636912"/>
            <a:ext cx="7771914" cy="309634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3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Invocacion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208648" cy="5472608"/>
          </a:xfrm>
        </p:spPr>
        <p:txBody>
          <a:bodyPr>
            <a:normAutofit/>
          </a:bodyPr>
          <a:lstStyle/>
          <a:p>
            <a:r>
              <a:rPr lang="es-AR"/>
              <a:t>Usadas para llamadas a </a:t>
            </a:r>
            <a:r>
              <a:rPr lang="es-AR" b="1">
                <a:solidFill>
                  <a:schemeClr val="accent3"/>
                </a:solidFill>
              </a:rPr>
              <a:t>funciones</a:t>
            </a:r>
            <a:r>
              <a:rPr lang="es-AR"/>
              <a:t> o </a:t>
            </a:r>
            <a:r>
              <a:rPr lang="es-AR" b="1">
                <a:solidFill>
                  <a:schemeClr val="accent3"/>
                </a:solidFill>
              </a:rPr>
              <a:t>métodos</a:t>
            </a:r>
          </a:p>
          <a:p>
            <a:endParaRPr lang="es-AR"/>
          </a:p>
          <a:p>
            <a:endParaRPr lang="es-AR"/>
          </a:p>
          <a:p>
            <a:r>
              <a:rPr lang="es-AR"/>
              <a:t>Un método o funcion puede devolver un valor como resultado</a:t>
            </a:r>
          </a:p>
          <a:p>
            <a:pPr lvl="1"/>
            <a:r>
              <a:rPr lang="es-AR"/>
              <a:t>Math.Exp(4); </a:t>
            </a:r>
            <a:r>
              <a:rPr lang="es-AR">
                <a:sym typeface="Wingdings" panose="05000000000000000000" pitchFamily="2" charset="2"/>
              </a:rPr>
              <a:t> retorna e</a:t>
            </a:r>
            <a:r>
              <a:rPr lang="es-AR" baseline="30000">
                <a:sym typeface="Wingdings" panose="05000000000000000000" pitchFamily="2" charset="2"/>
              </a:rPr>
              <a:t>4</a:t>
            </a:r>
            <a:r>
              <a:rPr lang="es-AR">
                <a:sym typeface="Wingdings" panose="05000000000000000000" pitchFamily="2" charset="2"/>
              </a:rPr>
              <a:t> (54,598)</a:t>
            </a:r>
            <a:endParaRPr lang="es-AR"/>
          </a:p>
          <a:p>
            <a:r>
              <a:rPr lang="es-AR"/>
              <a:t>O puede no hacerlo y simplemente realizar una accion</a:t>
            </a:r>
          </a:p>
          <a:p>
            <a:pPr lvl="1"/>
            <a:r>
              <a:rPr lang="es-AR"/>
              <a:t>Console.WriteLine(“Mensaje…”);</a:t>
            </a:r>
          </a:p>
          <a:p>
            <a:r>
              <a:rPr lang="es-AR"/>
              <a:t>C# no necesita procesar el resultado de una funcion </a:t>
            </a:r>
          </a:p>
          <a:p>
            <a:pPr marL="68580" indent="0">
              <a:buNone/>
            </a:pPr>
            <a:endParaRPr lang="es-AR"/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3071664" y="1700808"/>
            <a:ext cx="6398368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NombreMetodo( arg1, arg2, ... argN ) ;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NombreMetodo() 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;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4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Declaracion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1136640" cy="5472608"/>
          </a:xfrm>
        </p:spPr>
        <p:txBody>
          <a:bodyPr>
            <a:normAutofit/>
          </a:bodyPr>
          <a:lstStyle/>
          <a:p>
            <a:r>
              <a:rPr lang="es-AR"/>
              <a:t>Variable </a:t>
            </a:r>
            <a:r>
              <a:rPr lang="es-AR">
                <a:sym typeface="Wingdings" panose="05000000000000000000" pitchFamily="2" charset="2"/>
              </a:rPr>
              <a:t> nombre o alias para un espacio en memoria</a:t>
            </a:r>
            <a:endParaRPr lang="es-AR"/>
          </a:p>
          <a:p>
            <a:r>
              <a:rPr lang="es-AR"/>
              <a:t>Declarar una variable es “avisar” al compilador de su existencia (reserva la memoria)</a:t>
            </a:r>
          </a:p>
          <a:p>
            <a:r>
              <a:rPr lang="es-AR"/>
              <a:t>En C# tenemos que declarar </a:t>
            </a:r>
            <a:r>
              <a:rPr lang="es-AR" b="1">
                <a:solidFill>
                  <a:schemeClr val="accent3"/>
                </a:solidFill>
              </a:rPr>
              <a:t>todas</a:t>
            </a:r>
            <a:r>
              <a:rPr lang="es-AR"/>
              <a:t> las variables que necesitemos, </a:t>
            </a:r>
            <a:r>
              <a:rPr lang="es-AR" b="1">
                <a:solidFill>
                  <a:schemeClr val="accent3"/>
                </a:solidFill>
              </a:rPr>
              <a:t>antes</a:t>
            </a:r>
            <a:r>
              <a:rPr lang="es-AR">
                <a:solidFill>
                  <a:schemeClr val="accent3"/>
                </a:solidFill>
              </a:rPr>
              <a:t> </a:t>
            </a:r>
            <a:r>
              <a:rPr lang="es-AR"/>
              <a:t>de poder </a:t>
            </a:r>
            <a:r>
              <a:rPr lang="es-AR" b="1">
                <a:solidFill>
                  <a:schemeClr val="accent3"/>
                </a:solidFill>
              </a:rPr>
              <a:t>referenciarlas</a:t>
            </a:r>
            <a:r>
              <a:rPr lang="es-AR"/>
              <a:t> (mencionarlas)</a:t>
            </a:r>
          </a:p>
          <a:p>
            <a:r>
              <a:rPr lang="es-AR"/>
              <a:t>Ademas, tenemos que darles un valor antes de poder </a:t>
            </a:r>
            <a:r>
              <a:rPr lang="es-AR" b="1">
                <a:solidFill>
                  <a:schemeClr val="accent3"/>
                </a:solidFill>
              </a:rPr>
              <a:t>utilizarlas</a:t>
            </a: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2351584" y="4365104"/>
            <a:ext cx="8208912" cy="1872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&lt;tipo&gt; nombre_var ;			//  declara</a:t>
            </a:r>
          </a:p>
          <a:p>
            <a:pPr marL="68580" indent="0">
              <a:buNone/>
            </a:pP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nombre_var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= valor_inicial ; 	//  refiere (l-izq)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. . . </a:t>
            </a:r>
          </a:p>
          <a:p>
            <a:pPr marL="68580" indent="0"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otra_var = </a:t>
            </a:r>
            <a:r>
              <a:rPr lang="es-AR" sz="1800" b="1" noProof="1">
                <a:solidFill>
                  <a:sysClr val="windowText" lastClr="000000"/>
                </a:solidFill>
                <a:latin typeface="+mj-lt"/>
              </a:rPr>
              <a:t>nombre_var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 * 100 ;	//  utiliza (l-der)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4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Sentencias de Iteracion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20616" cy="5472608"/>
          </a:xfrm>
        </p:spPr>
        <p:txBody>
          <a:bodyPr>
            <a:normAutofit/>
          </a:bodyPr>
          <a:lstStyle/>
          <a:p>
            <a:r>
              <a:rPr lang="es-AR"/>
              <a:t>Permiten repetir una o más sentencias</a:t>
            </a:r>
          </a:p>
          <a:p>
            <a:pPr lvl="1"/>
            <a:r>
              <a:rPr lang="es-AR"/>
              <a:t>Una cantidad de veces pre-establecida </a:t>
            </a:r>
          </a:p>
          <a:p>
            <a:pPr lvl="1"/>
            <a:r>
              <a:rPr lang="es-AR"/>
              <a:t>Un numero indeterminado de veces (archivo)</a:t>
            </a:r>
          </a:p>
          <a:p>
            <a:r>
              <a:rPr lang="es-AR" b="1">
                <a:solidFill>
                  <a:schemeClr val="accent3"/>
                </a:solidFill>
              </a:rPr>
              <a:t>Tenemos</a:t>
            </a:r>
            <a:r>
              <a:rPr lang="es-AR"/>
              <a:t> que asegurar la condición de salida</a:t>
            </a:r>
          </a:p>
          <a:p>
            <a:pPr lvl="1"/>
            <a:r>
              <a:rPr lang="es-AR"/>
              <a:t>El compilador no controla la </a:t>
            </a:r>
            <a:r>
              <a:rPr lang="es-AR" err="1"/>
              <a:t>finalizacion</a:t>
            </a:r>
            <a:endParaRPr lang="es-AR"/>
          </a:p>
          <a:p>
            <a:pPr lvl="1"/>
            <a:r>
              <a:rPr lang="es-AR"/>
              <a:t>Excepto que por diseño se tenga que repetir indefinidamente</a:t>
            </a:r>
          </a:p>
          <a:p>
            <a:pPr lvl="2"/>
            <a:r>
              <a:rPr lang="es-AR"/>
              <a:t>Aun </a:t>
            </a:r>
            <a:r>
              <a:rPr lang="es-AR" err="1"/>
              <a:t>asi</a:t>
            </a:r>
            <a:r>
              <a:rPr lang="es-AR"/>
              <a:t> hay formas de escapar del </a:t>
            </a:r>
            <a:r>
              <a:rPr lang="es-AR" err="1"/>
              <a:t>loop</a:t>
            </a:r>
            <a:endParaRPr lang="es-AR"/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702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10878</TotalTime>
  <Words>1395</Words>
  <Application>Microsoft Office PowerPoint</Application>
  <PresentationFormat>Panorámica</PresentationFormat>
  <Paragraphs>232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31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Verdana</vt:lpstr>
      <vt:lpstr>Wingdings</vt:lpstr>
      <vt:lpstr>Wingdings 2</vt:lpstr>
      <vt:lpstr>Wingdings 3</vt:lpstr>
      <vt:lpstr>Tema1</vt:lpstr>
      <vt:lpstr>Metro</vt:lpstr>
      <vt:lpstr>Introduccion al Framework y al Lenguaje C#</vt:lpstr>
      <vt:lpstr>Contenido del Capitulo</vt:lpstr>
      <vt:lpstr>Estructura de un programa en C# </vt:lpstr>
      <vt:lpstr>El primer programa</vt:lpstr>
      <vt:lpstr>Problema #1</vt:lpstr>
      <vt:lpstr>Analisis de la Solucion</vt:lpstr>
      <vt:lpstr>Sentencias de Invocacion</vt:lpstr>
      <vt:lpstr>Sentencias de Declaracion</vt:lpstr>
      <vt:lpstr>Sentencias de Iteracion</vt:lpstr>
      <vt:lpstr>Problema #2</vt:lpstr>
      <vt:lpstr>Como se hacia “antes”</vt:lpstr>
      <vt:lpstr>Como hacerlo en C#</vt:lpstr>
      <vt:lpstr>Clase: una definicion poco comun...</vt:lpstr>
      <vt:lpstr>Motivacion del Framework</vt:lpstr>
      <vt:lpstr>Problema #3</vt:lpstr>
      <vt:lpstr>Organizacion de Clases</vt:lpstr>
      <vt:lpstr>Relacion entre Clases</vt:lpstr>
      <vt:lpstr>Relacion entre Clases (referencias)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224</cp:revision>
  <dcterms:created xsi:type="dcterms:W3CDTF">2013-04-15T05:37:55Z</dcterms:created>
  <dcterms:modified xsi:type="dcterms:W3CDTF">2016-08-30T06:55:46Z</dcterms:modified>
</cp:coreProperties>
</file>