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EA1-2F15-4E31-9D00-B719CD5C3BCB}" type="datetimeFigureOut">
              <a:rPr lang="it-IT" smtClean="0"/>
              <a:t>06/06/2017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36A-B0F7-49C8-8192-9625FE594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359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EA1-2F15-4E31-9D00-B719CD5C3BCB}" type="datetimeFigureOut">
              <a:rPr lang="it-IT" smtClean="0"/>
              <a:t>06/06/2017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36A-B0F7-49C8-8192-9625FE594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03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EA1-2F15-4E31-9D00-B719CD5C3BCB}" type="datetimeFigureOut">
              <a:rPr lang="it-IT" smtClean="0"/>
              <a:t>06/06/2017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36A-B0F7-49C8-8192-9625FE594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8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EA1-2F15-4E31-9D00-B719CD5C3BCB}" type="datetimeFigureOut">
              <a:rPr lang="it-IT" smtClean="0"/>
              <a:t>06/06/2017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36A-B0F7-49C8-8192-9625FE594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75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EA1-2F15-4E31-9D00-B719CD5C3BCB}" type="datetimeFigureOut">
              <a:rPr lang="it-IT" smtClean="0"/>
              <a:t>06/06/2017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36A-B0F7-49C8-8192-9625FE594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95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EA1-2F15-4E31-9D00-B719CD5C3BCB}" type="datetimeFigureOut">
              <a:rPr lang="it-IT" smtClean="0"/>
              <a:t>06/06/2017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36A-B0F7-49C8-8192-9625FE594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03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EA1-2F15-4E31-9D00-B719CD5C3BCB}" type="datetimeFigureOut">
              <a:rPr lang="it-IT" smtClean="0"/>
              <a:t>06/06/2017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36A-B0F7-49C8-8192-9625FE594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01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EA1-2F15-4E31-9D00-B719CD5C3BCB}" type="datetimeFigureOut">
              <a:rPr lang="it-IT" smtClean="0"/>
              <a:t>06/06/2017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36A-B0F7-49C8-8192-9625FE594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39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EA1-2F15-4E31-9D00-B719CD5C3BCB}" type="datetimeFigureOut">
              <a:rPr lang="it-IT" smtClean="0"/>
              <a:t>06/06/2017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36A-B0F7-49C8-8192-9625FE594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41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EA1-2F15-4E31-9D00-B719CD5C3BCB}" type="datetimeFigureOut">
              <a:rPr lang="it-IT" smtClean="0"/>
              <a:t>06/06/2017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36A-B0F7-49C8-8192-9625FE594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06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EA1-2F15-4E31-9D00-B719CD5C3BCB}" type="datetimeFigureOut">
              <a:rPr lang="it-IT" smtClean="0"/>
              <a:t>06/06/2017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36A-B0F7-49C8-8192-9625FE594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34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EA1-2F15-4E31-9D00-B719CD5C3BCB}" type="datetimeFigureOut">
              <a:rPr lang="it-IT" smtClean="0"/>
              <a:t>06/06/2017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3A36A-B0F7-49C8-8192-9625FE594E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9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TDE 10-7-2014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2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" y="733246"/>
            <a:ext cx="12072277" cy="4910227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0" y="0"/>
            <a:ext cx="2431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smtClean="0"/>
              <a:t>ESERCIZIO 3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33935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874"/>
            <a:ext cx="12278839" cy="43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701"/>
            <a:ext cx="12180966" cy="33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03439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2" y="4034391"/>
            <a:ext cx="12123568" cy="264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1751"/>
            <a:ext cx="11938958" cy="184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585787"/>
            <a:ext cx="8763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292"/>
            <a:ext cx="12192000" cy="22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4" y="1635925"/>
            <a:ext cx="12129856" cy="239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3007"/>
            <a:ext cx="12239625" cy="12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182"/>
            <a:ext cx="12192000" cy="46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74849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0" i="0" u="none" strike="noStrike" baseline="0" dirty="0" smtClean="0">
                <a:latin typeface="NimbusRomNo9L-Regu"/>
              </a:rPr>
              <a:t>ESERCIZIO 1</a:t>
            </a:r>
          </a:p>
          <a:p>
            <a:endParaRPr lang="it-IT" sz="2400" dirty="0">
              <a:latin typeface="NimbusRomNo9L-Regu"/>
            </a:endParaRPr>
          </a:p>
          <a:p>
            <a:r>
              <a:rPr lang="it-IT" sz="2400" b="0" i="0" u="none" strike="noStrike" baseline="0" dirty="0" smtClean="0">
                <a:latin typeface="NimbusRomNo9L-Regu"/>
              </a:rPr>
              <a:t>È data la specifica della classe </a:t>
            </a:r>
            <a:r>
              <a:rPr lang="it-IT" sz="2400" b="0" i="0" u="none" strike="noStrike" baseline="0" dirty="0" err="1" smtClean="0">
                <a:latin typeface="NimbusMonL-Regu"/>
              </a:rPr>
              <a:t>IntSet</a:t>
            </a:r>
            <a:r>
              <a:rPr lang="it-IT" sz="2400" b="0" i="0" u="none" strike="noStrike" baseline="0" dirty="0" smtClean="0">
                <a:latin typeface="NimbusMonL-Regu"/>
              </a:rPr>
              <a:t> </a:t>
            </a:r>
            <a:r>
              <a:rPr lang="it-IT" sz="2400" b="0" i="0" u="none" strike="noStrike" baseline="0" dirty="0" smtClean="0">
                <a:latin typeface="NimbusRomNo9L-Regu"/>
              </a:rPr>
              <a:t>(come presentata in aula), con i seguenti metodi: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i="0" u="none" strike="noStrike" baseline="0" dirty="0" smtClean="0">
                <a:latin typeface="NimbusRomNo9L-Regu"/>
              </a:rPr>
              <a:t>osservatori puri </a:t>
            </a:r>
            <a:r>
              <a:rPr lang="it-IT" sz="2400" b="0" i="0" u="none" strike="noStrike" baseline="0" dirty="0" err="1" smtClean="0">
                <a:latin typeface="NimbusMonL-Regu"/>
              </a:rPr>
              <a:t>isIn</a:t>
            </a:r>
            <a:r>
              <a:rPr lang="it-IT" sz="2400" b="0" i="0" u="none" strike="noStrike" baseline="0" dirty="0" smtClean="0">
                <a:latin typeface="NimbusRomNo9L-Regu"/>
              </a:rPr>
              <a:t>, </a:t>
            </a:r>
            <a:r>
              <a:rPr lang="it-IT" sz="2400" b="0" i="0" u="none" strike="noStrike" baseline="0" dirty="0" err="1" smtClean="0">
                <a:latin typeface="NimbusMonL-Regu"/>
              </a:rPr>
              <a:t>size</a:t>
            </a:r>
            <a:r>
              <a:rPr lang="it-IT" sz="2400" b="0" i="0" u="none" strike="noStrike" baseline="0" dirty="0" smtClean="0">
                <a:latin typeface="NimbusRomNo9L-Regu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i="0" u="none" strike="noStrike" baseline="0" dirty="0" smtClean="0">
                <a:latin typeface="NimbusRomNo9L-Regu"/>
              </a:rPr>
              <a:t>costruttori: </a:t>
            </a:r>
            <a:r>
              <a:rPr lang="it-IT" sz="2400" b="0" i="0" u="none" strike="noStrike" baseline="0" dirty="0" err="1" smtClean="0">
                <a:latin typeface="NimbusMonL-Regu"/>
              </a:rPr>
              <a:t>IntSet</a:t>
            </a:r>
            <a:r>
              <a:rPr lang="it-IT" sz="2400" b="0" i="0" u="none" strike="noStrike" baseline="0" dirty="0" smtClean="0">
                <a:latin typeface="NimbusRomNo9L-Regu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i="0" u="none" strike="noStrike" baseline="0" dirty="0" smtClean="0">
                <a:latin typeface="NimbusRomNo9L-Regu"/>
              </a:rPr>
              <a:t>modificatori: </a:t>
            </a:r>
            <a:r>
              <a:rPr lang="it-IT" sz="2400" b="0" i="0" u="none" strike="noStrike" baseline="0" dirty="0" err="1" smtClean="0">
                <a:latin typeface="NimbusMonL-Regu"/>
              </a:rPr>
              <a:t>insert</a:t>
            </a:r>
            <a:r>
              <a:rPr lang="it-IT" sz="2400" b="0" i="0" u="none" strike="noStrike" baseline="0" dirty="0" smtClean="0">
                <a:latin typeface="NimbusRomNo9L-Regu"/>
              </a:rPr>
              <a:t>, </a:t>
            </a:r>
            <a:r>
              <a:rPr lang="it-IT" sz="2400" b="0" i="0" u="none" strike="noStrike" baseline="0" dirty="0" err="1" smtClean="0">
                <a:latin typeface="NimbusMonL-Regu"/>
              </a:rPr>
              <a:t>remove</a:t>
            </a:r>
            <a:r>
              <a:rPr lang="it-IT" sz="2400" b="0" i="0" u="none" strike="noStrike" baseline="0" dirty="0" smtClean="0">
                <a:latin typeface="NimbusRomNo9L-Regu"/>
              </a:rPr>
              <a:t>.</a:t>
            </a:r>
          </a:p>
          <a:p>
            <a:r>
              <a:rPr lang="it-IT" sz="2400" b="0" i="0" u="none" strike="noStrike" baseline="0" dirty="0" smtClean="0">
                <a:latin typeface="NimbusRomNo9L-Regu"/>
              </a:rPr>
              <a:t>Si vuole aggiungere un nuovo metodo, chiamato </a:t>
            </a:r>
            <a:r>
              <a:rPr lang="it-IT" sz="2400" b="0" i="0" u="none" strike="noStrike" baseline="0" dirty="0" err="1" smtClean="0">
                <a:latin typeface="NimbusMonL-Regu"/>
              </a:rPr>
              <a:t>extract</a:t>
            </a:r>
            <a:r>
              <a:rPr lang="it-IT" sz="2400" b="0" i="0" u="none" strike="noStrike" baseline="0" dirty="0" smtClean="0">
                <a:latin typeface="NimbusRomNo9L-Regu"/>
              </a:rPr>
              <a:t>, che restituisce un </a:t>
            </a:r>
            <a:r>
              <a:rPr lang="it-IT" sz="2400" b="0" i="0" u="none" strike="noStrike" baseline="0" dirty="0" err="1" smtClean="0">
                <a:latin typeface="NimbusRomNo9L-Regu"/>
              </a:rPr>
              <a:t>IntSet</a:t>
            </a:r>
            <a:r>
              <a:rPr lang="it-IT" sz="2400" b="0" i="0" u="none" strike="noStrike" baseline="0" dirty="0" smtClean="0">
                <a:latin typeface="NimbusRomNo9L-Regu"/>
              </a:rPr>
              <a:t> e che ha parametro </a:t>
            </a:r>
            <a:r>
              <a:rPr lang="it-IT" sz="2400" b="0" i="0" u="none" strike="noStrike" baseline="0" dirty="0" smtClean="0">
                <a:latin typeface="NimbusMonL-Regu"/>
              </a:rPr>
              <a:t>x </a:t>
            </a:r>
            <a:r>
              <a:rPr lang="it-IT" sz="2400" b="0" i="0" u="none" strike="noStrike" baseline="0" dirty="0" smtClean="0">
                <a:latin typeface="NimbusRomNo9L-Regu"/>
              </a:rPr>
              <a:t>intero.</a:t>
            </a:r>
          </a:p>
          <a:p>
            <a:r>
              <a:rPr lang="it-IT" sz="2400" b="0" i="0" u="none" strike="noStrike" baseline="0" dirty="0" smtClean="0">
                <a:latin typeface="NimbusRomNo9L-Regu"/>
              </a:rPr>
              <a:t>Il metodo solleva un’eccezione </a:t>
            </a:r>
            <a:r>
              <a:rPr lang="it-IT" sz="2400" b="0" i="0" u="none" strike="noStrike" baseline="0" dirty="0" err="1" smtClean="0">
                <a:latin typeface="NimbusMonL-Regu"/>
              </a:rPr>
              <a:t>IllegalArgument</a:t>
            </a:r>
            <a:r>
              <a:rPr lang="it-IT" sz="2400" b="0" i="0" u="none" strike="noStrike" baseline="0" dirty="0" smtClean="0">
                <a:latin typeface="NimbusMonL-Regu"/>
              </a:rPr>
              <a:t> </a:t>
            </a:r>
            <a:r>
              <a:rPr lang="it-IT" sz="2400" b="0" i="0" u="none" strike="noStrike" baseline="0" dirty="0" smtClean="0">
                <a:latin typeface="NimbusRomNo9L-Regu"/>
              </a:rPr>
              <a:t>se </a:t>
            </a:r>
            <a:r>
              <a:rPr lang="it-IT" sz="2400" b="0" i="0" u="none" strike="noStrike" baseline="0" dirty="0" smtClean="0">
                <a:latin typeface="NimbusMonL-Regu"/>
              </a:rPr>
              <a:t>x </a:t>
            </a:r>
            <a:r>
              <a:rPr lang="it-IT" sz="2400" b="0" i="0" u="none" strike="noStrike" baseline="0" dirty="0" smtClean="0">
                <a:latin typeface="NimbusRomNo9L-Regu"/>
              </a:rPr>
              <a:t>non appartiene all’insieme corrente, altrimenti restituisce</a:t>
            </a:r>
            <a:r>
              <a:rPr lang="it-IT" sz="2400" b="0" i="0" u="none" strike="noStrike" dirty="0" smtClean="0">
                <a:latin typeface="NimbusRomNo9L-Regu"/>
              </a:rPr>
              <a:t> </a:t>
            </a:r>
            <a:r>
              <a:rPr lang="it-IT" sz="2400" b="0" i="0" u="none" strike="noStrike" baseline="0" dirty="0" smtClean="0">
                <a:latin typeface="NimbusRomNo9L-Regu"/>
              </a:rPr>
              <a:t>il sottoinsieme dei valori contenuti nell’insieme corrente inferiori a </a:t>
            </a:r>
            <a:r>
              <a:rPr lang="it-IT" sz="2400" b="0" i="0" u="none" strike="noStrike" baseline="0" dirty="0" smtClean="0">
                <a:latin typeface="NimbusMonL-Regu"/>
              </a:rPr>
              <a:t>x</a:t>
            </a:r>
            <a:r>
              <a:rPr lang="it-IT" sz="2400" b="0" i="0" u="none" strike="noStrike" baseline="0" dirty="0" smtClean="0">
                <a:latin typeface="NimbusRomNo9L-Regu"/>
              </a:rPr>
              <a:t>.</a:t>
            </a:r>
          </a:p>
          <a:p>
            <a:r>
              <a:rPr lang="it-IT" sz="2400" b="0" i="0" u="none" strike="noStrike" baseline="0" dirty="0" smtClean="0">
                <a:latin typeface="NimbusRomNo9L-Regu"/>
              </a:rPr>
              <a:t>1. Fornire una specifica formale del metodo </a:t>
            </a:r>
            <a:r>
              <a:rPr lang="it-IT" sz="2400" b="0" i="0" u="none" strike="noStrike" baseline="0" dirty="0" err="1" smtClean="0">
                <a:latin typeface="NimbusRomNo9L-Regu"/>
              </a:rPr>
              <a:t>extract</a:t>
            </a:r>
            <a:r>
              <a:rPr lang="it-IT" sz="2400" b="0" i="0" u="none" strike="noStrike" baseline="0" dirty="0" smtClean="0">
                <a:latin typeface="NimbusRomNo9L-Regu"/>
              </a:rPr>
              <a:t>, ipotizzando che si tratti di un osservatore puro.</a:t>
            </a:r>
          </a:p>
          <a:p>
            <a:r>
              <a:rPr lang="it-IT" sz="2400" b="0" i="0" u="none" strike="noStrike" baseline="0" dirty="0" smtClean="0">
                <a:latin typeface="NimbusRomNo9L-Regu"/>
              </a:rPr>
              <a:t>2. Definire un insieme di casi di test per il metodo utilizzando un approccio </a:t>
            </a:r>
            <a:r>
              <a:rPr lang="it-IT" sz="2400" b="0" i="0" u="none" strike="noStrike" baseline="0" dirty="0" err="1" smtClean="0">
                <a:latin typeface="NimbusRomNo9L-ReguItal"/>
              </a:rPr>
              <a:t>black</a:t>
            </a:r>
            <a:r>
              <a:rPr lang="it-IT" sz="2400" b="0" i="0" u="none" strike="noStrike" baseline="0" dirty="0" smtClean="0">
                <a:latin typeface="NimbusRomNo9L-ReguItal"/>
              </a:rPr>
              <a:t>-box</a:t>
            </a:r>
          </a:p>
          <a:p>
            <a:r>
              <a:rPr lang="it-IT" sz="2400" b="0" i="0" u="none" strike="noStrike" baseline="0" dirty="0" smtClean="0">
                <a:latin typeface="NimbusRomNo9L-Regu"/>
              </a:rPr>
              <a:t>3. Supporre che il metodo </a:t>
            </a:r>
            <a:r>
              <a:rPr lang="it-IT" sz="2400" b="0" i="0" u="none" strike="noStrike" baseline="0" dirty="0" err="1" smtClean="0">
                <a:latin typeface="NimbusMonL-Regu"/>
              </a:rPr>
              <a:t>extract</a:t>
            </a:r>
            <a:r>
              <a:rPr lang="it-IT" sz="2400" b="0" i="0" u="none" strike="noStrike" baseline="0" dirty="0" smtClean="0">
                <a:latin typeface="NimbusMonL-Regu"/>
              </a:rPr>
              <a:t> </a:t>
            </a:r>
            <a:r>
              <a:rPr lang="it-IT" sz="2400" b="0" i="0" u="none" strike="noStrike" baseline="0" dirty="0" smtClean="0">
                <a:latin typeface="NimbusRomNo9L-Regu"/>
              </a:rPr>
              <a:t>abbia l’effetto collaterale di eliminare dall’insieme corrente il sottoinsieme</a:t>
            </a:r>
            <a:r>
              <a:rPr lang="it-IT" sz="2400" b="0" i="0" u="none" strike="noStrike" dirty="0" smtClean="0">
                <a:latin typeface="NimbusRomNo9L-Regu"/>
              </a:rPr>
              <a:t> </a:t>
            </a:r>
            <a:r>
              <a:rPr lang="it-IT" sz="2400" b="0" i="0" u="none" strike="noStrike" baseline="0" dirty="0" smtClean="0">
                <a:latin typeface="NimbusRomNo9L-Regu"/>
              </a:rPr>
              <a:t>calcolato. Come cambia la specifica?</a:t>
            </a:r>
          </a:p>
          <a:p>
            <a:r>
              <a:rPr lang="it-IT" sz="2400" b="0" i="0" u="none" strike="noStrike" baseline="0" dirty="0" smtClean="0">
                <a:latin typeface="NimbusRomNo9L-Regu"/>
              </a:rPr>
              <a:t>4. Come cambia l’insieme dei dati di test per la nuova versione del metodo?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946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" y="505309"/>
            <a:ext cx="12015579" cy="458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94" y="-1"/>
            <a:ext cx="8307417" cy="678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877"/>
            <a:ext cx="12192000" cy="64298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1042987"/>
            <a:ext cx="73628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71021" y="106531"/>
            <a:ext cx="121209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0" i="0" u="none" strike="noStrike" baseline="0" dirty="0" smtClean="0">
                <a:latin typeface="NimbusRomNo9L-Regu"/>
              </a:rPr>
              <a:t>SOLUZIONE</a:t>
            </a:r>
          </a:p>
          <a:p>
            <a:r>
              <a:rPr lang="it-IT" sz="2800" b="0" i="0" u="none" strike="noStrike" baseline="0" dirty="0" smtClean="0">
                <a:latin typeface="NimbusRomNo9L-Regu"/>
              </a:rPr>
              <a:t>Punto 1</a:t>
            </a:r>
          </a:p>
          <a:p>
            <a:r>
              <a:rPr lang="it-IT" sz="2800" b="0" i="0" u="none" strike="noStrike" baseline="0" dirty="0" smtClean="0">
                <a:latin typeface="NimbusRomNo9L-Regu"/>
              </a:rPr>
              <a:t>Il metodo </a:t>
            </a:r>
            <a:r>
              <a:rPr lang="it-IT" sz="2800" b="0" i="0" u="none" strike="noStrike" baseline="0" dirty="0" err="1" smtClean="0">
                <a:latin typeface="NimbusRomNo9L-Regu"/>
              </a:rPr>
              <a:t>extract</a:t>
            </a:r>
            <a:r>
              <a:rPr lang="it-IT" sz="2800" b="0" i="0" u="none" strike="noStrike" baseline="0" dirty="0" smtClean="0">
                <a:latin typeface="NimbusRomNo9L-Regu"/>
              </a:rPr>
              <a:t> deve essere dichiarato puro e deve avere questa clausola </a:t>
            </a:r>
            <a:r>
              <a:rPr lang="it-IT" sz="2800" b="0" i="0" u="none" strike="noStrike" baseline="0" dirty="0" err="1" smtClean="0">
                <a:latin typeface="NimbusRomNo9L-Regu"/>
              </a:rPr>
              <a:t>ensures</a:t>
            </a:r>
            <a:endParaRPr lang="it-IT" sz="2800" b="0" i="0" u="none" strike="noStrike" baseline="0" dirty="0" smtClean="0">
              <a:latin typeface="NimbusRomNo9L-Regu"/>
            </a:endParaRPr>
          </a:p>
          <a:p>
            <a:r>
              <a:rPr lang="it-IT" sz="2800" b="0" i="0" u="none" strike="noStrike" baseline="0" dirty="0" smtClean="0">
                <a:latin typeface="NimbusMonL-Regu"/>
              </a:rPr>
              <a:t>//@ </a:t>
            </a:r>
            <a:r>
              <a:rPr lang="it-IT" sz="2800" b="0" i="0" u="none" strike="noStrike" baseline="0" dirty="0" err="1" smtClean="0">
                <a:latin typeface="NimbusMonL-Regu"/>
              </a:rPr>
              <a:t>ensures</a:t>
            </a:r>
            <a:r>
              <a:rPr lang="it-IT" sz="2800" b="0" i="0" u="none" strike="noStrike" baseline="0" dirty="0" smtClean="0">
                <a:latin typeface="NimbusMonL-Regu"/>
              </a:rPr>
              <a:t> </a:t>
            </a:r>
            <a:r>
              <a:rPr lang="it-IT" sz="2800" dirty="0" err="1">
                <a:latin typeface="NimbusMonL-Regu"/>
              </a:rPr>
              <a:t>isIn</a:t>
            </a:r>
            <a:r>
              <a:rPr lang="it-IT" sz="2800" dirty="0">
                <a:latin typeface="NimbusMonL-Regu"/>
              </a:rPr>
              <a:t>(x) </a:t>
            </a:r>
            <a:r>
              <a:rPr lang="it-IT" sz="2800" dirty="0" smtClean="0">
                <a:latin typeface="NimbusMonL-Regu"/>
              </a:rPr>
              <a:t>&amp;&amp;</a:t>
            </a:r>
          </a:p>
          <a:p>
            <a:r>
              <a:rPr lang="it-IT" sz="2800" dirty="0">
                <a:latin typeface="NimbusMonL-Regu"/>
              </a:rPr>
              <a:t> </a:t>
            </a:r>
            <a:r>
              <a:rPr lang="it-IT" sz="2800" dirty="0" smtClean="0">
                <a:latin typeface="NimbusMonL-Regu"/>
              </a:rPr>
              <a:t>                   (</a:t>
            </a:r>
            <a:r>
              <a:rPr lang="it-IT" sz="2800" b="0" i="0" u="none" strike="noStrike" baseline="0" dirty="0" err="1" smtClean="0">
                <a:latin typeface="NimbusMonL-Regu"/>
              </a:rPr>
              <a:t>forall</a:t>
            </a:r>
            <a:r>
              <a:rPr lang="it-IT" sz="2800" b="0" i="0" u="none" strike="noStrike" baseline="0" dirty="0" smtClean="0">
                <a:latin typeface="NimbusMonL-Regu"/>
              </a:rPr>
              <a:t> </a:t>
            </a:r>
            <a:r>
              <a:rPr lang="it-IT" sz="2800" b="0" i="0" u="none" strike="noStrike" baseline="0" dirty="0" err="1" smtClean="0">
                <a:latin typeface="NimbusMonL-Regu"/>
              </a:rPr>
              <a:t>int</a:t>
            </a:r>
            <a:r>
              <a:rPr lang="it-IT" sz="2800" b="0" i="0" u="none" strike="noStrike" baseline="0" dirty="0" smtClean="0">
                <a:latin typeface="NimbusMonL-Regu"/>
              </a:rPr>
              <a:t> i</a:t>
            </a:r>
            <a:r>
              <a:rPr lang="it-IT" sz="2800" b="0" i="0" u="none" strike="noStrike" baseline="0" dirty="0" smtClean="0">
                <a:latin typeface="NimbusMonL-Regu"/>
              </a:rPr>
              <a:t>;;(\</a:t>
            </a:r>
            <a:r>
              <a:rPr lang="it-IT" sz="2800" b="0" i="0" u="none" strike="noStrike" baseline="0" dirty="0" err="1" smtClean="0">
                <a:latin typeface="NimbusMonL-Regu"/>
              </a:rPr>
              <a:t>result.isIn</a:t>
            </a:r>
            <a:r>
              <a:rPr lang="it-IT" sz="2800" b="0" i="0" u="none" strike="noStrike" baseline="0" dirty="0" smtClean="0">
                <a:latin typeface="NimbusMonL-Regu"/>
              </a:rPr>
              <a:t>(i</a:t>
            </a:r>
            <a:r>
              <a:rPr lang="it-IT" sz="2800" b="0" i="0" u="none" strike="noStrike" baseline="0" dirty="0" smtClean="0">
                <a:latin typeface="NimbusMonL-Regu"/>
              </a:rPr>
              <a:t>) &lt;==&gt; </a:t>
            </a:r>
            <a:r>
              <a:rPr lang="it-IT" sz="2800" b="0" i="0" u="none" strike="noStrike" baseline="0" dirty="0" err="1" smtClean="0">
                <a:latin typeface="NimbusMonL-Regu"/>
              </a:rPr>
              <a:t>this.isIn</a:t>
            </a:r>
            <a:r>
              <a:rPr lang="it-IT" sz="2800" b="0" i="0" u="none" strike="noStrike" baseline="0" dirty="0" smtClean="0">
                <a:latin typeface="NimbusMonL-Regu"/>
              </a:rPr>
              <a:t>(i) &amp;&amp; i&lt;x));</a:t>
            </a:r>
          </a:p>
          <a:p>
            <a:r>
              <a:rPr lang="it-IT" sz="2800" b="0" i="0" u="none" strike="noStrike" baseline="0" dirty="0" smtClean="0">
                <a:latin typeface="NimbusMonL-Regu"/>
              </a:rPr>
              <a:t>//@</a:t>
            </a:r>
            <a:r>
              <a:rPr lang="it-IT" sz="2800" b="0" i="0" u="none" strike="noStrike" baseline="0" dirty="0" err="1" smtClean="0">
                <a:latin typeface="NimbusMonL-Regu"/>
              </a:rPr>
              <a:t>signals</a:t>
            </a:r>
            <a:r>
              <a:rPr lang="it-IT" sz="2800" b="0" i="0" u="none" strike="noStrike" baseline="0" dirty="0" smtClean="0">
                <a:latin typeface="NimbusMonL-Regu"/>
              </a:rPr>
              <a:t> (</a:t>
            </a:r>
            <a:r>
              <a:rPr lang="it-IT" sz="2800" b="0" i="0" u="none" strike="noStrike" baseline="0" dirty="0" err="1" smtClean="0">
                <a:latin typeface="NimbusMonL-Regu"/>
              </a:rPr>
              <a:t>IllegalArgumentException</a:t>
            </a:r>
            <a:r>
              <a:rPr lang="it-IT" sz="2800" b="0" i="0" u="none" strike="noStrike" baseline="0" dirty="0" smtClean="0">
                <a:latin typeface="NimbusMonL-Regu"/>
              </a:rPr>
              <a:t> e) (!</a:t>
            </a:r>
            <a:r>
              <a:rPr lang="it-IT" sz="2800" b="0" i="0" u="none" strike="noStrike" baseline="0" dirty="0" err="1" smtClean="0">
                <a:latin typeface="NimbusMonL-Regu"/>
              </a:rPr>
              <a:t>isIn</a:t>
            </a:r>
            <a:r>
              <a:rPr lang="it-IT" sz="2800" b="0" i="0" u="none" strike="noStrike" baseline="0" dirty="0" smtClean="0">
                <a:latin typeface="NimbusMonL-Regu"/>
              </a:rPr>
              <a:t>(x));</a:t>
            </a:r>
          </a:p>
          <a:p>
            <a:r>
              <a:rPr lang="it-IT" sz="2800" b="0" i="0" u="none" strike="noStrike" baseline="0" dirty="0" smtClean="0">
                <a:latin typeface="NimbusMonL-Regu"/>
              </a:rPr>
              <a:t>public /*@ pure @*/ </a:t>
            </a:r>
            <a:r>
              <a:rPr lang="it-IT" sz="2800" b="0" i="0" u="none" strike="noStrike" baseline="0" dirty="0" err="1" smtClean="0">
                <a:latin typeface="NimbusMonL-Regu"/>
              </a:rPr>
              <a:t>IntSet</a:t>
            </a:r>
            <a:r>
              <a:rPr lang="it-IT" sz="2800" b="0" i="0" u="none" strike="noStrike" baseline="0" dirty="0" smtClean="0">
                <a:latin typeface="NimbusMonL-Regu"/>
              </a:rPr>
              <a:t> </a:t>
            </a:r>
            <a:r>
              <a:rPr lang="it-IT" sz="2800" b="0" i="0" u="none" strike="noStrike" baseline="0" dirty="0" err="1" smtClean="0">
                <a:latin typeface="NimbusMonL-Regu"/>
              </a:rPr>
              <a:t>extract</a:t>
            </a:r>
            <a:r>
              <a:rPr lang="it-IT" sz="2800" b="0" i="0" u="none" strike="noStrike" baseline="0" dirty="0" smtClean="0">
                <a:latin typeface="NimbusMonL-Regu"/>
              </a:rPr>
              <a:t>(</a:t>
            </a:r>
            <a:r>
              <a:rPr lang="it-IT" sz="2800" b="0" i="0" u="none" strike="noStrike" baseline="0" dirty="0" err="1" smtClean="0">
                <a:latin typeface="NimbusMonL-Regu"/>
              </a:rPr>
              <a:t>int</a:t>
            </a:r>
            <a:r>
              <a:rPr lang="it-IT" sz="2800" b="0" i="0" u="none" strike="noStrike" baseline="0" dirty="0" smtClean="0">
                <a:latin typeface="NimbusMonL-Regu"/>
              </a:rPr>
              <a:t> x);</a:t>
            </a:r>
          </a:p>
        </p:txBody>
      </p:sp>
    </p:spTree>
    <p:extLst>
      <p:ext uri="{BB962C8B-B14F-4D97-AF65-F5344CB8AC3E}">
        <p14:creationId xmlns:p14="http://schemas.microsoft.com/office/powerpoint/2010/main" val="27624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1157"/>
            <a:ext cx="12192000" cy="345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-1" y="-1326148"/>
            <a:ext cx="12029243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b="0" i="0" u="none" strike="noStrike" baseline="0" dirty="0" smtClean="0">
              <a:latin typeface="NimbusMonL-Regu"/>
            </a:endParaRPr>
          </a:p>
          <a:p>
            <a:endParaRPr lang="it-IT" b="0" i="0" u="none" strike="noStrike" baseline="0" dirty="0" smtClean="0">
              <a:latin typeface="NimbusRomNo9L-Regu"/>
            </a:endParaRPr>
          </a:p>
          <a:p>
            <a:endParaRPr lang="it-IT" dirty="0" smtClean="0">
              <a:latin typeface="NimbusRomNo9L-Regu"/>
            </a:endParaRPr>
          </a:p>
          <a:p>
            <a:endParaRPr lang="it-IT" b="0" i="0" u="none" strike="noStrike" baseline="0" dirty="0" smtClean="0">
              <a:latin typeface="NimbusRomNo9L-Regu"/>
            </a:endParaRPr>
          </a:p>
          <a:p>
            <a:endParaRPr lang="it-IT" dirty="0" smtClean="0">
              <a:latin typeface="NimbusRomNo9L-Regu"/>
            </a:endParaRPr>
          </a:p>
          <a:p>
            <a:endParaRPr lang="it-IT" b="0" i="0" u="none" strike="noStrike" baseline="0" dirty="0" smtClean="0">
              <a:latin typeface="NimbusRomNo9L-Regu"/>
            </a:endParaRPr>
          </a:p>
          <a:p>
            <a:endParaRPr lang="it-IT" dirty="0" smtClean="0">
              <a:latin typeface="NimbusRomNo9L-Regu"/>
            </a:endParaRPr>
          </a:p>
          <a:p>
            <a:endParaRPr lang="it-IT" b="0" i="0" u="none" strike="noStrike" baseline="0" dirty="0" smtClean="0">
              <a:latin typeface="NimbusRomNo9L-Regu"/>
            </a:endParaRPr>
          </a:p>
          <a:p>
            <a:r>
              <a:rPr lang="it-IT" b="0" i="0" u="none" strike="noStrike" baseline="0" dirty="0" smtClean="0">
                <a:latin typeface="NimbusRomNo9L-Regu"/>
              </a:rPr>
              <a:t>Punto 3</a:t>
            </a:r>
          </a:p>
          <a:p>
            <a:r>
              <a:rPr lang="it-IT" b="0" i="0" u="none" strike="noStrike" baseline="0" dirty="0" smtClean="0">
                <a:latin typeface="NimbusRomNo9L-Regu"/>
              </a:rPr>
              <a:t>Il metodo non è più puro. Nella specifica di </a:t>
            </a:r>
            <a:r>
              <a:rPr lang="it-IT" b="0" i="0" u="none" strike="noStrike" baseline="0" dirty="0" err="1" smtClean="0">
                <a:latin typeface="NimbusRomNo9L-Regu"/>
              </a:rPr>
              <a:t>ensures</a:t>
            </a:r>
            <a:r>
              <a:rPr lang="it-IT" b="0" i="0" u="none" strike="noStrike" baseline="0" dirty="0" smtClean="0">
                <a:latin typeface="NimbusRomNo9L-Regu"/>
              </a:rPr>
              <a:t> cui al punto 1 a </a:t>
            </a:r>
            <a:r>
              <a:rPr lang="it-IT" b="0" i="0" u="none" strike="noStrike" baseline="0" dirty="0" err="1" smtClean="0">
                <a:latin typeface="NimbusRomNo9L-Regu"/>
              </a:rPr>
              <a:t>this</a:t>
            </a:r>
            <a:r>
              <a:rPr lang="it-IT" b="0" i="0" u="none" strike="noStrike" baseline="0" dirty="0" smtClean="0">
                <a:latin typeface="NimbusRomNo9L-Regu"/>
              </a:rPr>
              <a:t> bisogna sostituire </a:t>
            </a:r>
            <a:r>
              <a:rPr lang="it-IT" b="0" i="0" u="none" strike="noStrike" baseline="0" dirty="0" err="1" smtClean="0">
                <a:latin typeface="NimbusRomNo9L-Regu"/>
              </a:rPr>
              <a:t>old</a:t>
            </a:r>
            <a:r>
              <a:rPr lang="it-IT" b="0" i="0" u="none" strike="noStrike" baseline="0" dirty="0" smtClean="0">
                <a:latin typeface="NimbusRomNo9L-Regu"/>
              </a:rPr>
              <a:t>(</a:t>
            </a:r>
            <a:r>
              <a:rPr lang="it-IT" b="0" i="0" u="none" strike="noStrike" baseline="0" dirty="0" err="1" smtClean="0">
                <a:latin typeface="NimbusRomNo9L-Regu"/>
              </a:rPr>
              <a:t>this</a:t>
            </a:r>
            <a:r>
              <a:rPr lang="it-IT" b="0" i="0" u="none" strike="noStrike" baseline="0" dirty="0" smtClean="0">
                <a:latin typeface="NimbusRomNo9L-Regu"/>
              </a:rPr>
              <a:t>) e aggiungere</a:t>
            </a:r>
          </a:p>
          <a:p>
            <a:r>
              <a:rPr lang="it-IT" b="0" i="0" u="none" strike="noStrike" baseline="0" dirty="0" smtClean="0">
                <a:latin typeface="NimbusRomNo9L-Regu"/>
              </a:rPr>
              <a:t>la condizione che tutti e soli gli elementi diversi da x sono ancora nell’insieme. Anche la </a:t>
            </a:r>
            <a:r>
              <a:rPr lang="it-IT" b="0" i="0" u="none" strike="noStrike" baseline="0" dirty="0" err="1" smtClean="0">
                <a:latin typeface="NimbusRomNo9L-Regu"/>
              </a:rPr>
              <a:t>signals</a:t>
            </a:r>
            <a:r>
              <a:rPr lang="it-IT" b="0" i="0" u="none" strike="noStrike" baseline="0" dirty="0" smtClean="0">
                <a:latin typeface="NimbusRomNo9L-Regu"/>
              </a:rPr>
              <a:t> deve modificata: il</a:t>
            </a:r>
          </a:p>
          <a:p>
            <a:r>
              <a:rPr lang="it-IT" b="0" i="0" u="none" strike="noStrike" baseline="0" dirty="0" smtClean="0">
                <a:latin typeface="NimbusRomNo9L-Regu"/>
              </a:rPr>
              <a:t>metodo non è puro quindi occorre imporre che </a:t>
            </a:r>
            <a:r>
              <a:rPr lang="it-IT" b="0" i="0" u="none" strike="noStrike" baseline="0" dirty="0" err="1" smtClean="0">
                <a:latin typeface="NimbusRomNo9L-Regu"/>
              </a:rPr>
              <a:t>this</a:t>
            </a:r>
            <a:r>
              <a:rPr lang="it-IT" b="0" i="0" u="none" strike="noStrike" baseline="0" dirty="0" smtClean="0">
                <a:latin typeface="NimbusRomNo9L-Regu"/>
              </a:rPr>
              <a:t> non cambi.</a:t>
            </a:r>
          </a:p>
          <a:p>
            <a:endParaRPr lang="it-IT" b="0" i="0" u="none" strike="noStrike" baseline="0" dirty="0" smtClean="0">
              <a:latin typeface="NimbusMonL-Regu"/>
            </a:endParaRPr>
          </a:p>
          <a:p>
            <a:r>
              <a:rPr lang="it-IT" sz="3200" b="0" i="0" u="none" strike="noStrike" baseline="0" dirty="0" smtClean="0">
                <a:latin typeface="NimbusMonL-Regu"/>
              </a:rPr>
              <a:t>//@ </a:t>
            </a:r>
            <a:r>
              <a:rPr lang="it-IT" sz="3200" b="0" i="0" u="none" strike="noStrike" baseline="0" dirty="0" err="1" smtClean="0">
                <a:latin typeface="NimbusMonL-Regu"/>
              </a:rPr>
              <a:t>ensures</a:t>
            </a:r>
            <a:r>
              <a:rPr lang="it-IT" sz="3200" b="0" i="0" u="none" strike="noStrike" baseline="0" dirty="0" smtClean="0">
                <a:latin typeface="NimbusMonL-Regu"/>
              </a:rPr>
              <a:t> (</a:t>
            </a:r>
            <a:r>
              <a:rPr lang="it-IT" sz="3200" b="0" i="0" u="none" strike="noStrike" baseline="0" dirty="0" err="1" smtClean="0">
                <a:latin typeface="NimbusMonL-Regu"/>
              </a:rPr>
              <a:t>forall</a:t>
            </a:r>
            <a:r>
              <a:rPr lang="it-IT" sz="3200" b="0" i="0" u="none" strike="noStrike" baseline="0" dirty="0" smtClean="0">
                <a:latin typeface="NimbusMonL-Regu"/>
              </a:rPr>
              <a:t> </a:t>
            </a:r>
            <a:r>
              <a:rPr lang="it-IT" sz="3200" b="0" i="0" u="none" strike="noStrike" baseline="0" dirty="0" err="1" smtClean="0">
                <a:latin typeface="NimbusMonL-Regu"/>
              </a:rPr>
              <a:t>int</a:t>
            </a:r>
            <a:r>
              <a:rPr lang="it-IT" sz="3200" b="0" i="0" u="none" strike="noStrike" baseline="0" dirty="0" smtClean="0">
                <a:latin typeface="NimbusMonL-Regu"/>
              </a:rPr>
              <a:t> i</a:t>
            </a:r>
            <a:r>
              <a:rPr lang="it-IT" sz="3200" b="0" i="0" u="none" strike="noStrike" baseline="0" dirty="0" smtClean="0">
                <a:latin typeface="NimbusMonL-Regu"/>
              </a:rPr>
              <a:t>;;\</a:t>
            </a:r>
            <a:r>
              <a:rPr lang="it-IT" sz="3200" b="0" i="0" u="none" strike="noStrike" baseline="0" dirty="0" err="1" smtClean="0">
                <a:latin typeface="NimbusMonL-Regu"/>
              </a:rPr>
              <a:t>result.isIn</a:t>
            </a:r>
            <a:r>
              <a:rPr lang="it-IT" sz="3200" b="0" i="0" u="none" strike="noStrike" baseline="0" dirty="0" smtClean="0">
                <a:latin typeface="NimbusMonL-Regu"/>
              </a:rPr>
              <a:t>(i</a:t>
            </a:r>
            <a:r>
              <a:rPr lang="it-IT" sz="3200" b="0" i="0" u="none" strike="noStrike" baseline="0" dirty="0" smtClean="0">
                <a:latin typeface="NimbusMonL-Regu"/>
              </a:rPr>
              <a:t>) &lt;==&gt; </a:t>
            </a:r>
            <a:r>
              <a:rPr lang="it-IT" sz="3200" dirty="0">
                <a:latin typeface="NimbusMonL-Regu"/>
              </a:rPr>
              <a:t>\</a:t>
            </a:r>
            <a:r>
              <a:rPr lang="it-IT" sz="3200" dirty="0" err="1">
                <a:latin typeface="NimbusMonL-Regu"/>
              </a:rPr>
              <a:t>old</a:t>
            </a:r>
            <a:r>
              <a:rPr lang="it-IT" sz="3200" dirty="0">
                <a:latin typeface="NimbusMonL-Regu"/>
              </a:rPr>
              <a:t>(</a:t>
            </a:r>
            <a:r>
              <a:rPr lang="it-IT" sz="3200" dirty="0" err="1">
                <a:latin typeface="NimbusMonL-Regu"/>
              </a:rPr>
              <a:t>this.isIn</a:t>
            </a:r>
            <a:r>
              <a:rPr lang="it-IT" sz="3200" dirty="0">
                <a:latin typeface="NimbusMonL-Regu"/>
              </a:rPr>
              <a:t>(i)) </a:t>
            </a:r>
            <a:r>
              <a:rPr lang="it-IT" sz="3200" b="0" i="0" u="none" strike="noStrike" baseline="0" dirty="0" smtClean="0">
                <a:latin typeface="NimbusMonL-Regu"/>
              </a:rPr>
              <a:t>&amp;&amp; i&lt;x) &amp;&amp;</a:t>
            </a:r>
          </a:p>
          <a:p>
            <a:r>
              <a:rPr lang="it-IT" sz="3200" b="0" i="0" u="none" strike="noStrike" baseline="0" dirty="0" smtClean="0">
                <a:latin typeface="NimbusMonL-Regu"/>
              </a:rPr>
              <a:t>//@ (</a:t>
            </a:r>
            <a:r>
              <a:rPr lang="it-IT" sz="3200" b="0" i="0" u="none" strike="noStrike" baseline="0" dirty="0" err="1" smtClean="0">
                <a:latin typeface="NimbusMonL-Regu"/>
              </a:rPr>
              <a:t>forall</a:t>
            </a:r>
            <a:r>
              <a:rPr lang="it-IT" sz="3200" b="0" i="0" u="none" strike="noStrike" baseline="0" dirty="0" smtClean="0">
                <a:latin typeface="NimbusMonL-Regu"/>
              </a:rPr>
              <a:t> </a:t>
            </a:r>
            <a:r>
              <a:rPr lang="it-IT" sz="3200" b="0" i="0" u="none" strike="noStrike" baseline="0" dirty="0" err="1" smtClean="0">
                <a:latin typeface="NimbusMonL-Regu"/>
              </a:rPr>
              <a:t>int</a:t>
            </a:r>
            <a:r>
              <a:rPr lang="it-IT" sz="3200" b="0" i="0" u="none" strike="noStrike" baseline="0" dirty="0" smtClean="0">
                <a:latin typeface="NimbusMonL-Regu"/>
              </a:rPr>
              <a:t> i;;</a:t>
            </a:r>
            <a:r>
              <a:rPr lang="it-IT" sz="3200" b="0" i="0" u="none" strike="noStrike" baseline="0" dirty="0" err="1" smtClean="0">
                <a:latin typeface="NimbusMonL-Regu"/>
              </a:rPr>
              <a:t>this.isIn</a:t>
            </a:r>
            <a:r>
              <a:rPr lang="it-IT" sz="3200" b="0" i="0" u="none" strike="noStrike" baseline="0" dirty="0" smtClean="0">
                <a:latin typeface="NimbusMonL-Regu"/>
              </a:rPr>
              <a:t>(i) &lt;==&gt; \</a:t>
            </a:r>
            <a:r>
              <a:rPr lang="it-IT" sz="3200" b="0" i="0" u="none" strike="noStrike" baseline="0" dirty="0" err="1" smtClean="0">
                <a:latin typeface="NimbusMonL-Regu"/>
              </a:rPr>
              <a:t>old</a:t>
            </a:r>
            <a:r>
              <a:rPr lang="it-IT" sz="3200" b="0" i="0" u="none" strike="noStrike" baseline="0" dirty="0" smtClean="0">
                <a:latin typeface="NimbusMonL-Regu"/>
              </a:rPr>
              <a:t>(</a:t>
            </a:r>
            <a:r>
              <a:rPr lang="it-IT" sz="3200" b="0" i="0" u="none" strike="noStrike" baseline="0" dirty="0" err="1" smtClean="0">
                <a:latin typeface="NimbusMonL-Regu"/>
              </a:rPr>
              <a:t>this.isIn</a:t>
            </a:r>
            <a:r>
              <a:rPr lang="it-IT" sz="3200" b="0" i="0" u="none" strike="noStrike" baseline="0" dirty="0" smtClean="0">
                <a:latin typeface="NimbusMonL-Regu"/>
              </a:rPr>
              <a:t>(i)) &amp;&amp; i&gt;=x);</a:t>
            </a:r>
          </a:p>
          <a:p>
            <a:r>
              <a:rPr lang="it-IT" sz="3200" b="0" i="0" u="none" strike="noStrike" baseline="0" dirty="0" smtClean="0">
                <a:latin typeface="NimbusMonL-Regu"/>
              </a:rPr>
              <a:t>//@</a:t>
            </a:r>
            <a:r>
              <a:rPr lang="it-IT" sz="3200" b="0" i="0" u="none" strike="noStrike" baseline="0" dirty="0" err="1" smtClean="0">
                <a:latin typeface="NimbusMonL-Regu"/>
              </a:rPr>
              <a:t>signals</a:t>
            </a:r>
            <a:r>
              <a:rPr lang="it-IT" sz="3200" b="0" i="0" u="none" strike="noStrike" baseline="0" dirty="0" smtClean="0">
                <a:latin typeface="NimbusMonL-Regu"/>
              </a:rPr>
              <a:t> (</a:t>
            </a:r>
            <a:r>
              <a:rPr lang="it-IT" sz="3200" b="0" i="0" u="none" strike="noStrike" baseline="0" dirty="0" err="1" smtClean="0">
                <a:latin typeface="NimbusMonL-Regu"/>
              </a:rPr>
              <a:t>IllegalArgumentException</a:t>
            </a:r>
            <a:r>
              <a:rPr lang="it-IT" sz="3200" b="0" i="0" u="none" strike="noStrike" baseline="0" dirty="0" smtClean="0">
                <a:latin typeface="NimbusMonL-Regu"/>
              </a:rPr>
              <a:t> e) (!</a:t>
            </a:r>
            <a:r>
              <a:rPr lang="it-IT" sz="3200" b="0" i="0" u="none" strike="noStrike" baseline="0" dirty="0" err="1" smtClean="0">
                <a:latin typeface="NimbusMonL-Regu"/>
              </a:rPr>
              <a:t>isIn</a:t>
            </a:r>
            <a:r>
              <a:rPr lang="it-IT" sz="3200" b="0" i="0" u="none" strike="noStrike" baseline="0" dirty="0" smtClean="0">
                <a:latin typeface="NimbusMonL-Regu"/>
              </a:rPr>
              <a:t>(x)) &amp;&amp;</a:t>
            </a:r>
          </a:p>
          <a:p>
            <a:r>
              <a:rPr lang="it-IT" sz="3200" b="0" i="0" u="none" strike="noStrike" baseline="0" dirty="0" smtClean="0">
                <a:latin typeface="NimbusMonL-Regu"/>
              </a:rPr>
              <a:t>//@ (</a:t>
            </a:r>
            <a:r>
              <a:rPr lang="it-IT" sz="3200" b="0" i="0" u="none" strike="noStrike" baseline="0" dirty="0" err="1" smtClean="0">
                <a:latin typeface="NimbusMonL-Regu"/>
              </a:rPr>
              <a:t>forall</a:t>
            </a:r>
            <a:r>
              <a:rPr lang="it-IT" sz="3200" b="0" i="0" u="none" strike="noStrike" baseline="0" dirty="0" smtClean="0">
                <a:latin typeface="NimbusMonL-Regu"/>
              </a:rPr>
              <a:t> </a:t>
            </a:r>
            <a:r>
              <a:rPr lang="it-IT" sz="3200" b="0" i="0" u="none" strike="noStrike" baseline="0" dirty="0" err="1" smtClean="0">
                <a:latin typeface="NimbusMonL-Regu"/>
              </a:rPr>
              <a:t>int</a:t>
            </a:r>
            <a:r>
              <a:rPr lang="it-IT" sz="3200" b="0" i="0" u="none" strike="noStrike" baseline="0" dirty="0" smtClean="0">
                <a:latin typeface="NimbusMonL-Regu"/>
              </a:rPr>
              <a:t> i;;</a:t>
            </a:r>
            <a:r>
              <a:rPr lang="it-IT" sz="3200" b="0" i="0" u="none" strike="noStrike" baseline="0" dirty="0" err="1" smtClean="0">
                <a:latin typeface="NimbusMonL-Regu"/>
              </a:rPr>
              <a:t>isIn</a:t>
            </a:r>
            <a:r>
              <a:rPr lang="it-IT" sz="3200" b="0" i="0" u="none" strike="noStrike" baseline="0" dirty="0" smtClean="0">
                <a:latin typeface="NimbusMonL-Regu"/>
              </a:rPr>
              <a:t>(i) &lt;==&gt; \</a:t>
            </a:r>
            <a:r>
              <a:rPr lang="it-IT" sz="3200" b="0" i="0" u="none" strike="noStrike" baseline="0" dirty="0" err="1" smtClean="0">
                <a:latin typeface="NimbusMonL-Regu"/>
              </a:rPr>
              <a:t>old</a:t>
            </a:r>
            <a:r>
              <a:rPr lang="it-IT" sz="3200" b="0" i="0" u="none" strike="noStrike" baseline="0" dirty="0" smtClean="0">
                <a:latin typeface="NimbusMonL-Regu"/>
              </a:rPr>
              <a:t>(</a:t>
            </a:r>
            <a:r>
              <a:rPr lang="it-IT" sz="3200" b="0" i="0" u="none" strike="noStrike" baseline="0" dirty="0" err="1" smtClean="0">
                <a:latin typeface="NimbusMonL-Regu"/>
              </a:rPr>
              <a:t>isIn</a:t>
            </a:r>
            <a:r>
              <a:rPr lang="it-IT" sz="3200" b="0" i="0" u="none" strike="noStrike" baseline="0" dirty="0" smtClean="0">
                <a:latin typeface="NimbusMonL-Regu"/>
              </a:rPr>
              <a:t>(i)));</a:t>
            </a:r>
          </a:p>
          <a:p>
            <a:endParaRPr lang="it-IT" b="0" i="0" u="none" strike="noStrike" baseline="0" dirty="0" smtClean="0">
              <a:latin typeface="NimbusMonL-Regu"/>
            </a:endParaRPr>
          </a:p>
          <a:p>
            <a:r>
              <a:rPr lang="it-IT" sz="2800" b="0" i="0" u="none" strike="noStrike" baseline="0" dirty="0" smtClean="0">
                <a:latin typeface="NimbusMonL-Regu"/>
              </a:rPr>
              <a:t>public </a:t>
            </a:r>
            <a:r>
              <a:rPr lang="it-IT" sz="2800" b="0" i="0" u="none" strike="noStrike" baseline="0" dirty="0" err="1" smtClean="0">
                <a:latin typeface="NimbusMonL-Regu"/>
              </a:rPr>
              <a:t>IntSet</a:t>
            </a:r>
            <a:r>
              <a:rPr lang="it-IT" sz="2800" b="0" i="0" u="none" strike="noStrike" baseline="0" dirty="0" smtClean="0">
                <a:latin typeface="NimbusMonL-Regu"/>
              </a:rPr>
              <a:t> </a:t>
            </a:r>
            <a:r>
              <a:rPr lang="it-IT" sz="2800" b="0" i="0" u="none" strike="noStrike" baseline="0" dirty="0" err="1" smtClean="0">
                <a:latin typeface="NimbusMonL-Regu"/>
              </a:rPr>
              <a:t>extract</a:t>
            </a:r>
            <a:r>
              <a:rPr lang="it-IT" sz="2800" b="0" i="0" u="none" strike="noStrike" baseline="0" dirty="0" smtClean="0">
                <a:latin typeface="NimbusMonL-Regu"/>
              </a:rPr>
              <a:t>(</a:t>
            </a:r>
            <a:r>
              <a:rPr lang="it-IT" sz="2800" b="0" i="0" u="none" strike="noStrike" baseline="0" dirty="0" err="1" smtClean="0">
                <a:latin typeface="NimbusMonL-Regu"/>
              </a:rPr>
              <a:t>int</a:t>
            </a:r>
            <a:r>
              <a:rPr lang="it-IT" sz="2800" b="0" i="0" u="none" strike="noStrike" baseline="0" dirty="0" smtClean="0">
                <a:latin typeface="NimbusMonL-Regu"/>
              </a:rPr>
              <a:t> x);</a:t>
            </a:r>
          </a:p>
        </p:txBody>
      </p:sp>
    </p:spTree>
    <p:extLst>
      <p:ext uri="{BB962C8B-B14F-4D97-AF65-F5344CB8AC3E}">
        <p14:creationId xmlns:p14="http://schemas.microsoft.com/office/powerpoint/2010/main" val="193869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12143" y="560717"/>
            <a:ext cx="119217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0" i="0" u="none" strike="noStrike" baseline="0" dirty="0" smtClean="0">
                <a:latin typeface="NimbusRomNo9L-Regu"/>
              </a:rPr>
              <a:t>Punto 4</a:t>
            </a:r>
          </a:p>
          <a:p>
            <a:r>
              <a:rPr lang="it-IT" sz="3200" b="0" i="0" u="none" strike="noStrike" baseline="0" dirty="0" smtClean="0">
                <a:latin typeface="NimbusRomNo9L-Regu"/>
              </a:rPr>
              <a:t>Se non era presente nei test definiti per la versione pura del metodo (ma nel nostro caso lo era), aggiungere un test</a:t>
            </a:r>
          </a:p>
          <a:p>
            <a:r>
              <a:rPr lang="it-IT" sz="3200" b="0" i="0" u="none" strike="noStrike" baseline="0" dirty="0" smtClean="0">
                <a:latin typeface="NimbusRomNo9L-Regu"/>
              </a:rPr>
              <a:t>in cui vengono eliminati zero elementi e uno in cui vengono eliminati tutti gli elementi. Il metodo non è puro, quindi i</a:t>
            </a:r>
          </a:p>
          <a:p>
            <a:r>
              <a:rPr lang="it-IT" sz="3200" b="0" i="0" u="none" strike="noStrike" baseline="0" dirty="0" smtClean="0">
                <a:latin typeface="NimbusRomNo9L-Regu"/>
              </a:rPr>
              <a:t>test precedenti devono anche verificare il valore di </a:t>
            </a:r>
            <a:r>
              <a:rPr lang="it-IT" sz="3200" b="0" i="0" u="none" strike="noStrike" baseline="0" dirty="0" err="1" smtClean="0">
                <a:latin typeface="NimbusRomNo9L-Regu"/>
              </a:rPr>
              <a:t>this</a:t>
            </a:r>
            <a:r>
              <a:rPr lang="it-IT" sz="3200" b="0" i="0" u="none" strike="noStrike" baseline="0" dirty="0" smtClean="0">
                <a:latin typeface="NimbusRomNo9L-Regu"/>
              </a:rPr>
              <a:t> al termine della chiamata (i valori di </a:t>
            </a:r>
            <a:r>
              <a:rPr lang="it-IT" sz="3200" b="0" i="0" u="none" strike="noStrike" baseline="0" dirty="0" err="1" smtClean="0">
                <a:latin typeface="NimbusRomNo9L-Regu"/>
              </a:rPr>
              <a:t>this</a:t>
            </a:r>
            <a:r>
              <a:rPr lang="it-IT" sz="3200" b="0" i="0" u="none" strike="noStrike" baseline="0" dirty="0" smtClean="0">
                <a:latin typeface="NimbusRomNo9L-Regu"/>
              </a:rPr>
              <a:t> sono rispettivamente):</a:t>
            </a:r>
          </a:p>
          <a:p>
            <a:r>
              <a:rPr lang="it-IT" sz="3200" dirty="0" smtClean="0">
                <a:latin typeface="NimbusRomNo9L-Regu"/>
              </a:rPr>
              <a:t>{1,5,2}, {}, {}, {5, 6}, {}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0592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849"/>
            <a:ext cx="12242287" cy="6125563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0" y="0"/>
            <a:ext cx="2183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ESERCIZIO 2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9918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54151" cy="690433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190891" y="1619259"/>
            <a:ext cx="33518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 smtClean="0"/>
              <a:t>Cosa stampa?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1498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54151" cy="690433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190891" y="1619259"/>
            <a:ext cx="33518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 smtClean="0"/>
              <a:t>Cosa stampa?</a:t>
            </a:r>
            <a:endParaRPr lang="it-IT" sz="4400" dirty="0"/>
          </a:p>
        </p:txBody>
      </p:sp>
      <p:sp>
        <p:nvSpPr>
          <p:cNvPr id="4" name="Rettangolo 3"/>
          <p:cNvSpPr/>
          <p:nvPr/>
        </p:nvSpPr>
        <p:spPr>
          <a:xfrm>
            <a:off x="7274942" y="2546393"/>
            <a:ext cx="38112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0" i="0" u="none" strike="noStrike" baseline="0" dirty="0" smtClean="0">
                <a:latin typeface="NimbusRomNo9L-Regu"/>
              </a:rPr>
              <a:t>SOLUZIONE</a:t>
            </a:r>
          </a:p>
          <a:p>
            <a:r>
              <a:rPr lang="it-IT" sz="2800" b="0" i="0" u="none" strike="noStrike" baseline="0" dirty="0" smtClean="0">
                <a:latin typeface="NimbusRomNo9L-Regu"/>
              </a:rPr>
              <a:t>Le stampe sono</a:t>
            </a:r>
          </a:p>
          <a:p>
            <a:r>
              <a:rPr lang="it-IT" sz="2800" b="0" i="0" u="none" strike="noStrike" baseline="0" dirty="0" smtClean="0">
                <a:latin typeface="NimbusRomNo9L-Regu"/>
              </a:rPr>
              <a:t>Mela-Arancia</a:t>
            </a:r>
          </a:p>
          <a:p>
            <a:r>
              <a:rPr lang="it-IT" sz="2800" b="0" i="0" u="none" strike="noStrike" baseline="0" dirty="0" smtClean="0">
                <a:latin typeface="NimbusRomNo9L-Regu"/>
              </a:rPr>
              <a:t>Sono uguali</a:t>
            </a:r>
          </a:p>
          <a:p>
            <a:r>
              <a:rPr lang="it-IT" sz="2800" b="0" i="0" u="none" strike="noStrike" baseline="0" dirty="0" smtClean="0">
                <a:latin typeface="NimbusRomNo9L-Regu"/>
              </a:rPr>
              <a:t>Sono uguali</a:t>
            </a:r>
          </a:p>
          <a:p>
            <a:r>
              <a:rPr lang="it-IT" sz="2800" b="0" i="0" u="none" strike="noStrike" baseline="0" dirty="0" smtClean="0">
                <a:latin typeface="NimbusRomNo9L-Regu"/>
              </a:rPr>
              <a:t>Sono uguali</a:t>
            </a:r>
          </a:p>
          <a:p>
            <a:r>
              <a:rPr lang="it-IT" sz="2800" b="0" i="0" u="none" strike="noStrike" baseline="0" dirty="0" smtClean="0">
                <a:latin typeface="NimbusRomNo9L-Regu"/>
              </a:rPr>
              <a:t>Mela-Mela</a:t>
            </a:r>
          </a:p>
          <a:p>
            <a:r>
              <a:rPr lang="it-IT" sz="2800" b="0" i="0" u="none" strike="noStrike" baseline="0" dirty="0" smtClean="0">
                <a:latin typeface="NimbusRomNo9L-Regu"/>
              </a:rPr>
              <a:t>Arancia-Mela</a:t>
            </a:r>
          </a:p>
          <a:p>
            <a:r>
              <a:rPr lang="it-IT" sz="2800" b="0" i="0" u="none" strike="noStrike" baseline="0" dirty="0" smtClean="0">
                <a:latin typeface="NimbusRomNo9L-Regu"/>
              </a:rPr>
              <a:t>non ho idea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0717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438</Words>
  <Application>Microsoft Office PowerPoint</Application>
  <PresentationFormat>Widescreen</PresentationFormat>
  <Paragraphs>57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NimbusMonL-Regu</vt:lpstr>
      <vt:lpstr>NimbusRomNo9L-Regu</vt:lpstr>
      <vt:lpstr>NimbusRomNo9L-ReguItal</vt:lpstr>
      <vt:lpstr>Tema di Office</vt:lpstr>
      <vt:lpstr>TDE 10-7-2014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TDE 10-7-2014</dc:title>
  <dc:creator>campi</dc:creator>
  <cp:lastModifiedBy>Alessandro Campi</cp:lastModifiedBy>
  <cp:revision>19</cp:revision>
  <dcterms:created xsi:type="dcterms:W3CDTF">2015-06-08T09:46:17Z</dcterms:created>
  <dcterms:modified xsi:type="dcterms:W3CDTF">2017-06-06T14:37:54Z</dcterms:modified>
</cp:coreProperties>
</file>