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7"/>
  </p:notes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408" r:id="rId33"/>
    <p:sldId id="409" r:id="rId34"/>
    <p:sldId id="410" r:id="rId35"/>
    <p:sldId id="411" r:id="rId36"/>
    <p:sldId id="412" r:id="rId37"/>
    <p:sldId id="413" r:id="rId38"/>
    <p:sldId id="414" r:id="rId39"/>
    <p:sldId id="415" r:id="rId40"/>
    <p:sldId id="416" r:id="rId41"/>
    <p:sldId id="417" r:id="rId42"/>
    <p:sldId id="418" r:id="rId43"/>
    <p:sldId id="419" r:id="rId44"/>
    <p:sldId id="421" r:id="rId45"/>
    <p:sldId id="420" r:id="rId46"/>
    <p:sldId id="422" r:id="rId47"/>
    <p:sldId id="423" r:id="rId48"/>
    <p:sldId id="424" r:id="rId49"/>
    <p:sldId id="425" r:id="rId50"/>
    <p:sldId id="426" r:id="rId51"/>
    <p:sldId id="427" r:id="rId52"/>
    <p:sldId id="428" r:id="rId53"/>
    <p:sldId id="429" r:id="rId54"/>
    <p:sldId id="256" r:id="rId55"/>
    <p:sldId id="258" r:id="rId56"/>
    <p:sldId id="333" r:id="rId57"/>
    <p:sldId id="284" r:id="rId58"/>
    <p:sldId id="334" r:id="rId59"/>
    <p:sldId id="335" r:id="rId60"/>
    <p:sldId id="336" r:id="rId61"/>
    <p:sldId id="337" r:id="rId62"/>
    <p:sldId id="338" r:id="rId63"/>
    <p:sldId id="339" r:id="rId64"/>
    <p:sldId id="340" r:id="rId65"/>
    <p:sldId id="341" r:id="rId66"/>
    <p:sldId id="342" r:id="rId67"/>
    <p:sldId id="343" r:id="rId68"/>
    <p:sldId id="344" r:id="rId69"/>
    <p:sldId id="345" r:id="rId70"/>
    <p:sldId id="346" r:id="rId71"/>
    <p:sldId id="347" r:id="rId72"/>
    <p:sldId id="348" r:id="rId73"/>
    <p:sldId id="349" r:id="rId74"/>
    <p:sldId id="350" r:id="rId75"/>
    <p:sldId id="351" r:id="rId76"/>
    <p:sldId id="352" r:id="rId77"/>
    <p:sldId id="353" r:id="rId78"/>
    <p:sldId id="354" r:id="rId79"/>
    <p:sldId id="355" r:id="rId80"/>
    <p:sldId id="358" r:id="rId81"/>
    <p:sldId id="356" r:id="rId82"/>
    <p:sldId id="357" r:id="rId83"/>
    <p:sldId id="359" r:id="rId84"/>
    <p:sldId id="360" r:id="rId85"/>
    <p:sldId id="362" r:id="rId86"/>
    <p:sldId id="363" r:id="rId87"/>
    <p:sldId id="364" r:id="rId88"/>
    <p:sldId id="365" r:id="rId89"/>
    <p:sldId id="366" r:id="rId90"/>
    <p:sldId id="367" r:id="rId91"/>
    <p:sldId id="368" r:id="rId92"/>
    <p:sldId id="369" r:id="rId93"/>
    <p:sldId id="370" r:id="rId94"/>
    <p:sldId id="372" r:id="rId95"/>
    <p:sldId id="373" r:id="rId96"/>
    <p:sldId id="371" r:id="rId97"/>
    <p:sldId id="374" r:id="rId98"/>
    <p:sldId id="375" r:id="rId99"/>
    <p:sldId id="376" r:id="rId100"/>
    <p:sldId id="430" r:id="rId101"/>
    <p:sldId id="431" r:id="rId102"/>
    <p:sldId id="434" r:id="rId103"/>
    <p:sldId id="435" r:id="rId104"/>
    <p:sldId id="436" r:id="rId105"/>
    <p:sldId id="437" r:id="rId106"/>
    <p:sldId id="438" r:id="rId107"/>
    <p:sldId id="439" r:id="rId108"/>
    <p:sldId id="440" r:id="rId109"/>
    <p:sldId id="441" r:id="rId110"/>
    <p:sldId id="442" r:id="rId111"/>
    <p:sldId id="443" r:id="rId112"/>
    <p:sldId id="444" r:id="rId113"/>
    <p:sldId id="447" r:id="rId114"/>
    <p:sldId id="446" r:id="rId115"/>
    <p:sldId id="445" r:id="rId1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4A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691" autoAdjust="0"/>
  </p:normalViewPr>
  <p:slideViewPr>
    <p:cSldViewPr snapToGrid="0">
      <p:cViewPr varScale="1">
        <p:scale>
          <a:sx n="81" d="100"/>
          <a:sy n="81" d="100"/>
        </p:scale>
        <p:origin x="1668" y="10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5BE8C-75D5-46D9-9327-4A745217DC6B}" type="datetimeFigureOut">
              <a:rPr lang="it-IT" smtClean="0"/>
              <a:t>22/06/2016</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CAE00-D410-4AC9-B8D2-AEFEB4E382B3}" type="slidenum">
              <a:rPr lang="it-IT" smtClean="0"/>
              <a:t>‹N›</a:t>
            </a:fld>
            <a:endParaRPr lang="it-IT"/>
          </a:p>
        </p:txBody>
      </p:sp>
    </p:spTree>
    <p:extLst>
      <p:ext uri="{BB962C8B-B14F-4D97-AF65-F5344CB8AC3E}">
        <p14:creationId xmlns:p14="http://schemas.microsoft.com/office/powerpoint/2010/main" val="2433596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57</a:t>
            </a:fld>
            <a:endParaRPr lang="it-IT"/>
          </a:p>
        </p:txBody>
      </p:sp>
    </p:spTree>
    <p:extLst>
      <p:ext uri="{BB962C8B-B14F-4D97-AF65-F5344CB8AC3E}">
        <p14:creationId xmlns:p14="http://schemas.microsoft.com/office/powerpoint/2010/main" val="113228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78</a:t>
            </a:fld>
            <a:endParaRPr lang="it-IT"/>
          </a:p>
        </p:txBody>
      </p:sp>
    </p:spTree>
    <p:extLst>
      <p:ext uri="{BB962C8B-B14F-4D97-AF65-F5344CB8AC3E}">
        <p14:creationId xmlns:p14="http://schemas.microsoft.com/office/powerpoint/2010/main" val="3165245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79</a:t>
            </a:fld>
            <a:endParaRPr lang="it-IT"/>
          </a:p>
        </p:txBody>
      </p:sp>
    </p:spTree>
    <p:extLst>
      <p:ext uri="{BB962C8B-B14F-4D97-AF65-F5344CB8AC3E}">
        <p14:creationId xmlns:p14="http://schemas.microsoft.com/office/powerpoint/2010/main" val="428616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80</a:t>
            </a:fld>
            <a:endParaRPr lang="it-IT"/>
          </a:p>
        </p:txBody>
      </p:sp>
    </p:spTree>
    <p:extLst>
      <p:ext uri="{BB962C8B-B14F-4D97-AF65-F5344CB8AC3E}">
        <p14:creationId xmlns:p14="http://schemas.microsoft.com/office/powerpoint/2010/main" val="2671587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81</a:t>
            </a:fld>
            <a:endParaRPr lang="it-IT"/>
          </a:p>
        </p:txBody>
      </p:sp>
    </p:spTree>
    <p:extLst>
      <p:ext uri="{BB962C8B-B14F-4D97-AF65-F5344CB8AC3E}">
        <p14:creationId xmlns:p14="http://schemas.microsoft.com/office/powerpoint/2010/main" val="3763540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82</a:t>
            </a:fld>
            <a:endParaRPr lang="it-IT"/>
          </a:p>
        </p:txBody>
      </p:sp>
    </p:spTree>
    <p:extLst>
      <p:ext uri="{BB962C8B-B14F-4D97-AF65-F5344CB8AC3E}">
        <p14:creationId xmlns:p14="http://schemas.microsoft.com/office/powerpoint/2010/main" val="1623364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dirty="0" smtClean="0">
                <a:latin typeface="NimbusRomNo9L-Regu"/>
              </a:rPr>
              <a:t>Per quanto non richiesto dal testo, è utile a fini didattici mostrare i contratti anche dei metodi movimenti() e deposito(). Il metodo movimenti() è l’unico metodo puro “primitivo”, ossia che deve essere specificato</a:t>
            </a:r>
          </a:p>
          <a:p>
            <a:r>
              <a:rPr lang="it-IT" sz="1200" dirty="0" smtClean="0">
                <a:latin typeface="NimbusRomNo9L-Regu"/>
              </a:rPr>
              <a:t>con un commento. Di fatto restituisce tutte le informazioni necessarie per specificare gli altri metodi.</a:t>
            </a:r>
          </a:p>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83</a:t>
            </a:fld>
            <a:endParaRPr lang="it-IT"/>
          </a:p>
        </p:txBody>
      </p:sp>
    </p:spTree>
    <p:extLst>
      <p:ext uri="{BB962C8B-B14F-4D97-AF65-F5344CB8AC3E}">
        <p14:creationId xmlns:p14="http://schemas.microsoft.com/office/powerpoint/2010/main" val="1136841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dirty="0" smtClean="0">
                <a:latin typeface="NimbusRomNo9L-Regu"/>
              </a:rPr>
              <a:t>Per quanto non richiesto dal testo, è utile a fini didattici mostrare i contratti anche dei metodi movimenti() e deposito(). Il metodo movimenti() è l’unico metodo puro “primitivo”, ossia che deve essere specificato</a:t>
            </a:r>
          </a:p>
          <a:p>
            <a:r>
              <a:rPr lang="it-IT" sz="1200" dirty="0" smtClean="0">
                <a:latin typeface="NimbusRomNo9L-Regu"/>
              </a:rPr>
              <a:t>con un commento. Di fatto restituisce tutte le informazioni necessarie per specificare gli altri metodi.</a:t>
            </a:r>
          </a:p>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84</a:t>
            </a:fld>
            <a:endParaRPr lang="it-IT"/>
          </a:p>
        </p:txBody>
      </p:sp>
    </p:spTree>
    <p:extLst>
      <p:ext uri="{BB962C8B-B14F-4D97-AF65-F5344CB8AC3E}">
        <p14:creationId xmlns:p14="http://schemas.microsoft.com/office/powerpoint/2010/main" val="2328094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dirty="0" smtClean="0">
                <a:latin typeface="NimbusRomNo9L-Regu"/>
              </a:rPr>
              <a:t>Per quanto non richiesto dal testo, è utile a fini didattici mostrare i contratti anche dei metodi movimenti() e deposito(). Il metodo movimenti() è l’unico metodo puro “primitivo”, ossia che deve essere specificato</a:t>
            </a:r>
          </a:p>
          <a:p>
            <a:r>
              <a:rPr lang="it-IT" sz="1200" dirty="0" smtClean="0">
                <a:latin typeface="NimbusRomNo9L-Regu"/>
              </a:rPr>
              <a:t>con un commento. Di fatto restituisce tutte le informazioni necessarie per specificare gli altri metodi.</a:t>
            </a:r>
          </a:p>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85</a:t>
            </a:fld>
            <a:endParaRPr lang="it-IT"/>
          </a:p>
        </p:txBody>
      </p:sp>
    </p:spTree>
    <p:extLst>
      <p:ext uri="{BB962C8B-B14F-4D97-AF65-F5344CB8AC3E}">
        <p14:creationId xmlns:p14="http://schemas.microsoft.com/office/powerpoint/2010/main" val="168118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dirty="0" smtClean="0">
                <a:latin typeface="NimbusRomNo9L-Regu"/>
              </a:rPr>
              <a:t>Per quanto non richiesto dal testo, è utile a fini didattici mostrare i contratti anche dei metodi movimenti() e deposito(). Il metodo movimenti() è l’unico metodo puro “primitivo”, ossia che deve essere specificato</a:t>
            </a:r>
          </a:p>
          <a:p>
            <a:r>
              <a:rPr lang="it-IT" sz="1200" dirty="0" smtClean="0">
                <a:latin typeface="NimbusRomNo9L-Regu"/>
              </a:rPr>
              <a:t>con un commento. Di fatto restituisce tutte le informazioni necessarie per specificare gli altri metodi.</a:t>
            </a:r>
          </a:p>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86</a:t>
            </a:fld>
            <a:endParaRPr lang="it-IT"/>
          </a:p>
        </p:txBody>
      </p:sp>
    </p:spTree>
    <p:extLst>
      <p:ext uri="{BB962C8B-B14F-4D97-AF65-F5344CB8AC3E}">
        <p14:creationId xmlns:p14="http://schemas.microsoft.com/office/powerpoint/2010/main" val="3229082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dirty="0" smtClean="0">
                <a:latin typeface="NimbusRomNo9L-Regu"/>
              </a:rPr>
              <a:t>Per quanto non richiesto dal testo, è utile a fini didattici mostrare i contratti anche dei metodi movimenti() e deposito(). Il metodo movimenti() è l’unico metodo puro “primitivo”, ossia che deve essere specificato</a:t>
            </a:r>
          </a:p>
          <a:p>
            <a:r>
              <a:rPr lang="it-IT" sz="1200" dirty="0" smtClean="0">
                <a:latin typeface="NimbusRomNo9L-Regu"/>
              </a:rPr>
              <a:t>con un commento. Di fatto restituisce tutte le informazioni necessarie per specificare gli altri metodi.</a:t>
            </a:r>
          </a:p>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87</a:t>
            </a:fld>
            <a:endParaRPr lang="it-IT"/>
          </a:p>
        </p:txBody>
      </p:sp>
    </p:spTree>
    <p:extLst>
      <p:ext uri="{BB962C8B-B14F-4D97-AF65-F5344CB8AC3E}">
        <p14:creationId xmlns:p14="http://schemas.microsoft.com/office/powerpoint/2010/main" val="1580536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60</a:t>
            </a:fld>
            <a:endParaRPr lang="it-IT"/>
          </a:p>
        </p:txBody>
      </p:sp>
    </p:spTree>
    <p:extLst>
      <p:ext uri="{BB962C8B-B14F-4D97-AF65-F5344CB8AC3E}">
        <p14:creationId xmlns:p14="http://schemas.microsoft.com/office/powerpoint/2010/main" val="4209446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dirty="0" smtClean="0">
                <a:latin typeface="NimbusRomNo9L-Regu"/>
              </a:rPr>
              <a:t>Per quanto non richiesto dal testo, è utile a fini didattici mostrare i contratti anche dei metodi movimenti() e deposito(). Il metodo movimenti() è l’unico metodo puro “primitivo”, ossia che deve essere specificato</a:t>
            </a:r>
          </a:p>
          <a:p>
            <a:r>
              <a:rPr lang="it-IT" sz="1200" dirty="0" smtClean="0">
                <a:latin typeface="NimbusRomNo9L-Regu"/>
              </a:rPr>
              <a:t>con un commento. Di fatto restituisce tutte le informazioni necessarie per specificare gli altri metodi.</a:t>
            </a:r>
          </a:p>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88</a:t>
            </a:fld>
            <a:endParaRPr lang="it-IT"/>
          </a:p>
        </p:txBody>
      </p:sp>
    </p:spTree>
    <p:extLst>
      <p:ext uri="{BB962C8B-B14F-4D97-AF65-F5344CB8AC3E}">
        <p14:creationId xmlns:p14="http://schemas.microsoft.com/office/powerpoint/2010/main" val="3956355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dirty="0" smtClean="0">
                <a:latin typeface="NimbusRomNo9L-Regu"/>
              </a:rPr>
              <a:t>Per quanto non richiesto dal testo, è utile a fini didattici mostrare i contratti anche dei metodi movimenti() e deposito(). Il metodo movimenti() è l’unico metodo puro “primitivo”, ossia che deve essere specificato</a:t>
            </a:r>
          </a:p>
          <a:p>
            <a:r>
              <a:rPr lang="it-IT" sz="1200" dirty="0" smtClean="0">
                <a:latin typeface="NimbusRomNo9L-Regu"/>
              </a:rPr>
              <a:t>con un commento. Di fatto restituisce tutte le informazioni necessarie per specificare gli altri metodi.</a:t>
            </a:r>
          </a:p>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89</a:t>
            </a:fld>
            <a:endParaRPr lang="it-IT"/>
          </a:p>
        </p:txBody>
      </p:sp>
    </p:spTree>
    <p:extLst>
      <p:ext uri="{BB962C8B-B14F-4D97-AF65-F5344CB8AC3E}">
        <p14:creationId xmlns:p14="http://schemas.microsoft.com/office/powerpoint/2010/main" val="3697616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dirty="0" smtClean="0">
                <a:latin typeface="NimbusRomNo9L-Regu"/>
              </a:rPr>
              <a:t>Per quanto non richiesto dal testo, è utile a fini didattici mostrare i contratti anche dei metodi movimenti() e deposito(). Il metodo movimenti() è l’unico metodo puro “primitivo”, ossia che deve essere specificato</a:t>
            </a:r>
          </a:p>
          <a:p>
            <a:r>
              <a:rPr lang="it-IT" sz="1200" dirty="0" smtClean="0">
                <a:latin typeface="NimbusRomNo9L-Regu"/>
              </a:rPr>
              <a:t>con un commento. Di fatto restituisce tutte le informazioni necessarie per specificare gli altri metodi.</a:t>
            </a:r>
          </a:p>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90</a:t>
            </a:fld>
            <a:endParaRPr lang="it-IT"/>
          </a:p>
        </p:txBody>
      </p:sp>
    </p:spTree>
    <p:extLst>
      <p:ext uri="{BB962C8B-B14F-4D97-AF65-F5344CB8AC3E}">
        <p14:creationId xmlns:p14="http://schemas.microsoft.com/office/powerpoint/2010/main" val="2777199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dirty="0" smtClean="0">
                <a:latin typeface="NimbusRomNo9L-Regu"/>
              </a:rPr>
              <a:t>Per quanto non richiesto dal testo, è utile a fini didattici mostrare i contratti anche dei metodi movimenti() e deposito(). Il metodo movimenti() è l’unico metodo puro “primitivo”, ossia che deve essere specificato</a:t>
            </a:r>
          </a:p>
          <a:p>
            <a:r>
              <a:rPr lang="it-IT" sz="1200" dirty="0" smtClean="0">
                <a:latin typeface="NimbusRomNo9L-Regu"/>
              </a:rPr>
              <a:t>con un commento. Di fatto restituisce tutte le informazioni necessarie per specificare gli altri metodi.</a:t>
            </a:r>
          </a:p>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91</a:t>
            </a:fld>
            <a:endParaRPr lang="it-IT"/>
          </a:p>
        </p:txBody>
      </p:sp>
    </p:spTree>
    <p:extLst>
      <p:ext uri="{BB962C8B-B14F-4D97-AF65-F5344CB8AC3E}">
        <p14:creationId xmlns:p14="http://schemas.microsoft.com/office/powerpoint/2010/main" val="3424945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dirty="0" smtClean="0">
                <a:latin typeface="NimbusRomNo9L-Regu"/>
              </a:rPr>
              <a:t>Per quanto non richiesto dal testo, è utile a fini didattici mostrare i contratti anche dei metodi movimenti() e deposito(). Il metodo movimenti() è l’unico metodo puro “primitivo”, ossia che deve essere specificato</a:t>
            </a:r>
          </a:p>
          <a:p>
            <a:r>
              <a:rPr lang="it-IT" sz="1200" dirty="0" smtClean="0">
                <a:latin typeface="NimbusRomNo9L-Regu"/>
              </a:rPr>
              <a:t>con un commento. Di fatto restituisce tutte le informazioni necessarie per specificare gli altri metodi.</a:t>
            </a:r>
          </a:p>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92</a:t>
            </a:fld>
            <a:endParaRPr lang="it-IT"/>
          </a:p>
        </p:txBody>
      </p:sp>
    </p:spTree>
    <p:extLst>
      <p:ext uri="{BB962C8B-B14F-4D97-AF65-F5344CB8AC3E}">
        <p14:creationId xmlns:p14="http://schemas.microsoft.com/office/powerpoint/2010/main" val="4065318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dirty="0" smtClean="0">
                <a:latin typeface="NimbusRomNo9L-Regu"/>
              </a:rPr>
              <a:t>Per quanto non richiesto dal testo, è utile a fini didattici mostrare i contratti anche dei metodi movimenti() e deposito(). Il metodo movimenti() è l’unico metodo puro “primitivo”, ossia che deve essere specificato</a:t>
            </a:r>
          </a:p>
          <a:p>
            <a:r>
              <a:rPr lang="it-IT" sz="1200" dirty="0" smtClean="0">
                <a:latin typeface="NimbusRomNo9L-Regu"/>
              </a:rPr>
              <a:t>con un commento. Di fatto restituisce tutte le informazioni necessarie per specificare gli altri metodi.</a:t>
            </a:r>
          </a:p>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93</a:t>
            </a:fld>
            <a:endParaRPr lang="it-IT"/>
          </a:p>
        </p:txBody>
      </p:sp>
    </p:spTree>
    <p:extLst>
      <p:ext uri="{BB962C8B-B14F-4D97-AF65-F5344CB8AC3E}">
        <p14:creationId xmlns:p14="http://schemas.microsoft.com/office/powerpoint/2010/main" val="3587594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dirty="0" smtClean="0">
                <a:latin typeface="NimbusRomNo9L-Regu"/>
              </a:rPr>
              <a:t>Per quanto non richiesto dal testo, è utile a fini didattici mostrare i contratti anche dei metodi movimenti() e deposito(). Il metodo movimenti() è l’unico metodo puro “primitivo”, ossia che deve essere specificato</a:t>
            </a:r>
          </a:p>
          <a:p>
            <a:r>
              <a:rPr lang="it-IT" sz="1200" dirty="0" smtClean="0">
                <a:latin typeface="NimbusRomNo9L-Regu"/>
              </a:rPr>
              <a:t>con un commento. Di fatto restituisce tutte le informazioni necessarie per specificare gli altri metodi.</a:t>
            </a:r>
          </a:p>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94</a:t>
            </a:fld>
            <a:endParaRPr lang="it-IT"/>
          </a:p>
        </p:txBody>
      </p:sp>
    </p:spTree>
    <p:extLst>
      <p:ext uri="{BB962C8B-B14F-4D97-AF65-F5344CB8AC3E}">
        <p14:creationId xmlns:p14="http://schemas.microsoft.com/office/powerpoint/2010/main" val="373289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dirty="0" smtClean="0">
                <a:latin typeface="NimbusRomNo9L-Regu"/>
              </a:rPr>
              <a:t>Per quanto non richiesto dal testo, è utile a fini didattici mostrare i contratti anche dei metodi movimenti() e deposito(). Il metodo movimenti() è l’unico metodo puro “primitivo”, ossia che deve essere specificato</a:t>
            </a:r>
          </a:p>
          <a:p>
            <a:r>
              <a:rPr lang="it-IT" sz="1200" dirty="0" smtClean="0">
                <a:latin typeface="NimbusRomNo9L-Regu"/>
              </a:rPr>
              <a:t>con un commento. Di fatto restituisce tutte le informazioni necessarie per specificare gli altri metodi.</a:t>
            </a:r>
          </a:p>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96</a:t>
            </a:fld>
            <a:endParaRPr lang="it-IT"/>
          </a:p>
        </p:txBody>
      </p:sp>
    </p:spTree>
    <p:extLst>
      <p:ext uri="{BB962C8B-B14F-4D97-AF65-F5344CB8AC3E}">
        <p14:creationId xmlns:p14="http://schemas.microsoft.com/office/powerpoint/2010/main" val="3562305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dirty="0" smtClean="0">
                <a:latin typeface="NimbusRomNo9L-Regu"/>
              </a:rPr>
              <a:t>Per quanto non richiesto dal testo, è utile a fini didattici mostrare i contratti anche dei metodi movimenti() e deposito(). Il metodo movimenti() è l’unico metodo puro “primitivo”, ossia che deve essere specificato</a:t>
            </a:r>
          </a:p>
          <a:p>
            <a:r>
              <a:rPr lang="it-IT" sz="1200" dirty="0" smtClean="0">
                <a:latin typeface="NimbusRomNo9L-Regu"/>
              </a:rPr>
              <a:t>con un commento. Di fatto restituisce tutte le informazioni necessarie per specificare gli altri metodi.</a:t>
            </a:r>
          </a:p>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97</a:t>
            </a:fld>
            <a:endParaRPr lang="it-IT"/>
          </a:p>
        </p:txBody>
      </p:sp>
    </p:spTree>
    <p:extLst>
      <p:ext uri="{BB962C8B-B14F-4D97-AF65-F5344CB8AC3E}">
        <p14:creationId xmlns:p14="http://schemas.microsoft.com/office/powerpoint/2010/main" val="3162849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dirty="0" smtClean="0">
                <a:latin typeface="NimbusRomNo9L-Regu"/>
              </a:rPr>
              <a:t>Per quanto non richiesto dal testo, è utile a fini didattici mostrare i contratti anche dei metodi movimenti() e deposito(). Il metodo movimenti() è l’unico metodo puro “primitivo”, ossia che deve essere specificato</a:t>
            </a:r>
          </a:p>
          <a:p>
            <a:r>
              <a:rPr lang="it-IT" sz="1200" dirty="0" smtClean="0">
                <a:latin typeface="NimbusRomNo9L-Regu"/>
              </a:rPr>
              <a:t>con un commento. Di fatto restituisce tutte le informazioni necessarie per specificare gli altri metodi.</a:t>
            </a:r>
          </a:p>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98</a:t>
            </a:fld>
            <a:endParaRPr lang="it-IT"/>
          </a:p>
        </p:txBody>
      </p:sp>
    </p:spTree>
    <p:extLst>
      <p:ext uri="{BB962C8B-B14F-4D97-AF65-F5344CB8AC3E}">
        <p14:creationId xmlns:p14="http://schemas.microsoft.com/office/powerpoint/2010/main" val="531572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62</a:t>
            </a:fld>
            <a:endParaRPr lang="it-IT"/>
          </a:p>
        </p:txBody>
      </p:sp>
    </p:spTree>
    <p:extLst>
      <p:ext uri="{BB962C8B-B14F-4D97-AF65-F5344CB8AC3E}">
        <p14:creationId xmlns:p14="http://schemas.microsoft.com/office/powerpoint/2010/main" val="38357116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dirty="0" smtClean="0">
                <a:latin typeface="NimbusRomNo9L-Regu"/>
              </a:rPr>
              <a:t>Per quanto non richiesto dal testo, è utile a fini didattici mostrare i contratti anche dei metodi movimenti() e deposito(). Il metodo movimenti() è l’unico metodo puro “primitivo”, ossia che deve essere specificato</a:t>
            </a:r>
          </a:p>
          <a:p>
            <a:r>
              <a:rPr lang="it-IT" sz="1200" dirty="0" smtClean="0">
                <a:latin typeface="NimbusRomNo9L-Regu"/>
              </a:rPr>
              <a:t>con un commento. Di fatto restituisce tutte le informazioni necessarie per specificare gli altri metodi.</a:t>
            </a:r>
          </a:p>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99</a:t>
            </a:fld>
            <a:endParaRPr lang="it-IT"/>
          </a:p>
        </p:txBody>
      </p:sp>
    </p:spTree>
    <p:extLst>
      <p:ext uri="{BB962C8B-B14F-4D97-AF65-F5344CB8AC3E}">
        <p14:creationId xmlns:p14="http://schemas.microsoft.com/office/powerpoint/2010/main" val="22767167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102</a:t>
            </a:fld>
            <a:endParaRPr lang="it-IT"/>
          </a:p>
        </p:txBody>
      </p:sp>
    </p:spTree>
    <p:extLst>
      <p:ext uri="{BB962C8B-B14F-4D97-AF65-F5344CB8AC3E}">
        <p14:creationId xmlns:p14="http://schemas.microsoft.com/office/powerpoint/2010/main" val="22463079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103</a:t>
            </a:fld>
            <a:endParaRPr lang="it-IT"/>
          </a:p>
        </p:txBody>
      </p:sp>
    </p:spTree>
    <p:extLst>
      <p:ext uri="{BB962C8B-B14F-4D97-AF65-F5344CB8AC3E}">
        <p14:creationId xmlns:p14="http://schemas.microsoft.com/office/powerpoint/2010/main" val="2181135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104</a:t>
            </a:fld>
            <a:endParaRPr lang="it-IT"/>
          </a:p>
        </p:txBody>
      </p:sp>
    </p:spTree>
    <p:extLst>
      <p:ext uri="{BB962C8B-B14F-4D97-AF65-F5344CB8AC3E}">
        <p14:creationId xmlns:p14="http://schemas.microsoft.com/office/powerpoint/2010/main" val="6901942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106</a:t>
            </a:fld>
            <a:endParaRPr lang="it-IT"/>
          </a:p>
        </p:txBody>
      </p:sp>
    </p:spTree>
    <p:extLst>
      <p:ext uri="{BB962C8B-B14F-4D97-AF65-F5344CB8AC3E}">
        <p14:creationId xmlns:p14="http://schemas.microsoft.com/office/powerpoint/2010/main" val="21377969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109</a:t>
            </a:fld>
            <a:endParaRPr lang="it-IT"/>
          </a:p>
        </p:txBody>
      </p:sp>
    </p:spTree>
    <p:extLst>
      <p:ext uri="{BB962C8B-B14F-4D97-AF65-F5344CB8AC3E}">
        <p14:creationId xmlns:p14="http://schemas.microsoft.com/office/powerpoint/2010/main" val="27120299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110</a:t>
            </a:fld>
            <a:endParaRPr lang="it-IT"/>
          </a:p>
        </p:txBody>
      </p:sp>
    </p:spTree>
    <p:extLst>
      <p:ext uri="{BB962C8B-B14F-4D97-AF65-F5344CB8AC3E}">
        <p14:creationId xmlns:p14="http://schemas.microsoft.com/office/powerpoint/2010/main" val="115643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112</a:t>
            </a:fld>
            <a:endParaRPr lang="it-IT"/>
          </a:p>
        </p:txBody>
      </p:sp>
    </p:spTree>
    <p:extLst>
      <p:ext uri="{BB962C8B-B14F-4D97-AF65-F5344CB8AC3E}">
        <p14:creationId xmlns:p14="http://schemas.microsoft.com/office/powerpoint/2010/main" val="1122365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113</a:t>
            </a:fld>
            <a:endParaRPr lang="it-IT"/>
          </a:p>
        </p:txBody>
      </p:sp>
    </p:spTree>
    <p:extLst>
      <p:ext uri="{BB962C8B-B14F-4D97-AF65-F5344CB8AC3E}">
        <p14:creationId xmlns:p14="http://schemas.microsoft.com/office/powerpoint/2010/main" val="23521798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114</a:t>
            </a:fld>
            <a:endParaRPr lang="it-IT"/>
          </a:p>
        </p:txBody>
      </p:sp>
    </p:spTree>
    <p:extLst>
      <p:ext uri="{BB962C8B-B14F-4D97-AF65-F5344CB8AC3E}">
        <p14:creationId xmlns:p14="http://schemas.microsoft.com/office/powerpoint/2010/main" val="420056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64</a:t>
            </a:fld>
            <a:endParaRPr lang="it-IT"/>
          </a:p>
        </p:txBody>
      </p:sp>
    </p:spTree>
    <p:extLst>
      <p:ext uri="{BB962C8B-B14F-4D97-AF65-F5344CB8AC3E}">
        <p14:creationId xmlns:p14="http://schemas.microsoft.com/office/powerpoint/2010/main" val="26926434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115</a:t>
            </a:fld>
            <a:endParaRPr lang="it-IT"/>
          </a:p>
        </p:txBody>
      </p:sp>
    </p:spTree>
    <p:extLst>
      <p:ext uri="{BB962C8B-B14F-4D97-AF65-F5344CB8AC3E}">
        <p14:creationId xmlns:p14="http://schemas.microsoft.com/office/powerpoint/2010/main" val="658911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66</a:t>
            </a:fld>
            <a:endParaRPr lang="it-IT"/>
          </a:p>
        </p:txBody>
      </p:sp>
    </p:spTree>
    <p:extLst>
      <p:ext uri="{BB962C8B-B14F-4D97-AF65-F5344CB8AC3E}">
        <p14:creationId xmlns:p14="http://schemas.microsoft.com/office/powerpoint/2010/main" val="565459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68</a:t>
            </a:fld>
            <a:endParaRPr lang="it-IT"/>
          </a:p>
        </p:txBody>
      </p:sp>
    </p:spTree>
    <p:extLst>
      <p:ext uri="{BB962C8B-B14F-4D97-AF65-F5344CB8AC3E}">
        <p14:creationId xmlns:p14="http://schemas.microsoft.com/office/powerpoint/2010/main" val="1434126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69</a:t>
            </a:fld>
            <a:endParaRPr lang="it-IT"/>
          </a:p>
        </p:txBody>
      </p:sp>
    </p:spTree>
    <p:extLst>
      <p:ext uri="{BB962C8B-B14F-4D97-AF65-F5344CB8AC3E}">
        <p14:creationId xmlns:p14="http://schemas.microsoft.com/office/powerpoint/2010/main" val="4185510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70</a:t>
            </a:fld>
            <a:endParaRPr lang="it-IT"/>
          </a:p>
        </p:txBody>
      </p:sp>
    </p:spTree>
    <p:extLst>
      <p:ext uri="{BB962C8B-B14F-4D97-AF65-F5344CB8AC3E}">
        <p14:creationId xmlns:p14="http://schemas.microsoft.com/office/powerpoint/2010/main" val="2833388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0ACAE00-D410-4AC9-B8D2-AEFEB4E382B3}" type="slidenum">
              <a:rPr lang="it-IT" smtClean="0"/>
              <a:t>71</a:t>
            </a:fld>
            <a:endParaRPr lang="it-IT"/>
          </a:p>
        </p:txBody>
      </p:sp>
    </p:spTree>
    <p:extLst>
      <p:ext uri="{BB962C8B-B14F-4D97-AF65-F5344CB8AC3E}">
        <p14:creationId xmlns:p14="http://schemas.microsoft.com/office/powerpoint/2010/main" val="398868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81898EA1-2F15-4E31-9D00-B719CD5C3BCB}" type="datetimeFigureOut">
              <a:rPr lang="it-IT" smtClean="0"/>
              <a:t>22/06/2016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FE3A36A-B0F7-49C8-8192-9625FE594E49}" type="slidenum">
              <a:rPr lang="it-IT" smtClean="0"/>
              <a:t>‹N›</a:t>
            </a:fld>
            <a:endParaRPr lang="it-IT"/>
          </a:p>
        </p:txBody>
      </p:sp>
    </p:spTree>
    <p:extLst>
      <p:ext uri="{BB962C8B-B14F-4D97-AF65-F5344CB8AC3E}">
        <p14:creationId xmlns:p14="http://schemas.microsoft.com/office/powerpoint/2010/main" val="2773597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1898EA1-2F15-4E31-9D00-B719CD5C3BCB}" type="datetimeFigureOut">
              <a:rPr lang="it-IT" smtClean="0"/>
              <a:t>22/06/2016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FE3A36A-B0F7-49C8-8192-9625FE594E49}" type="slidenum">
              <a:rPr lang="it-IT" smtClean="0"/>
              <a:t>‹N›</a:t>
            </a:fld>
            <a:endParaRPr lang="it-IT"/>
          </a:p>
        </p:txBody>
      </p:sp>
    </p:spTree>
    <p:extLst>
      <p:ext uri="{BB962C8B-B14F-4D97-AF65-F5344CB8AC3E}">
        <p14:creationId xmlns:p14="http://schemas.microsoft.com/office/powerpoint/2010/main" val="2881034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1898EA1-2F15-4E31-9D00-B719CD5C3BCB}" type="datetimeFigureOut">
              <a:rPr lang="it-IT" smtClean="0"/>
              <a:t>22/06/2016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FE3A36A-B0F7-49C8-8192-9625FE594E49}" type="slidenum">
              <a:rPr lang="it-IT" smtClean="0"/>
              <a:t>‹N›</a:t>
            </a:fld>
            <a:endParaRPr lang="it-IT"/>
          </a:p>
        </p:txBody>
      </p:sp>
    </p:spTree>
    <p:extLst>
      <p:ext uri="{BB962C8B-B14F-4D97-AF65-F5344CB8AC3E}">
        <p14:creationId xmlns:p14="http://schemas.microsoft.com/office/powerpoint/2010/main" val="363383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1898EA1-2F15-4E31-9D00-B719CD5C3BCB}" type="datetimeFigureOut">
              <a:rPr lang="it-IT" smtClean="0"/>
              <a:t>22/06/2016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FE3A36A-B0F7-49C8-8192-9625FE594E49}" type="slidenum">
              <a:rPr lang="it-IT" smtClean="0"/>
              <a:t>‹N›</a:t>
            </a:fld>
            <a:endParaRPr lang="it-IT"/>
          </a:p>
        </p:txBody>
      </p:sp>
    </p:spTree>
    <p:extLst>
      <p:ext uri="{BB962C8B-B14F-4D97-AF65-F5344CB8AC3E}">
        <p14:creationId xmlns:p14="http://schemas.microsoft.com/office/powerpoint/2010/main" val="3514750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81898EA1-2F15-4E31-9D00-B719CD5C3BCB}" type="datetimeFigureOut">
              <a:rPr lang="it-IT" smtClean="0"/>
              <a:t>22/06/2016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FE3A36A-B0F7-49C8-8192-9625FE594E49}" type="slidenum">
              <a:rPr lang="it-IT" smtClean="0"/>
              <a:t>‹N›</a:t>
            </a:fld>
            <a:endParaRPr lang="it-IT"/>
          </a:p>
        </p:txBody>
      </p:sp>
    </p:spTree>
    <p:extLst>
      <p:ext uri="{BB962C8B-B14F-4D97-AF65-F5344CB8AC3E}">
        <p14:creationId xmlns:p14="http://schemas.microsoft.com/office/powerpoint/2010/main" val="2165950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81898EA1-2F15-4E31-9D00-B719CD5C3BCB}" type="datetimeFigureOut">
              <a:rPr lang="it-IT" smtClean="0"/>
              <a:t>22/06/2016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FE3A36A-B0F7-49C8-8192-9625FE594E49}" type="slidenum">
              <a:rPr lang="it-IT" smtClean="0"/>
              <a:t>‹N›</a:t>
            </a:fld>
            <a:endParaRPr lang="it-IT"/>
          </a:p>
        </p:txBody>
      </p:sp>
    </p:spTree>
    <p:extLst>
      <p:ext uri="{BB962C8B-B14F-4D97-AF65-F5344CB8AC3E}">
        <p14:creationId xmlns:p14="http://schemas.microsoft.com/office/powerpoint/2010/main" val="43003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81898EA1-2F15-4E31-9D00-B719CD5C3BCB}" type="datetimeFigureOut">
              <a:rPr lang="it-IT" smtClean="0"/>
              <a:t>22/06/2016</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7FE3A36A-B0F7-49C8-8192-9625FE594E49}" type="slidenum">
              <a:rPr lang="it-IT" smtClean="0"/>
              <a:t>‹N›</a:t>
            </a:fld>
            <a:endParaRPr lang="it-IT"/>
          </a:p>
        </p:txBody>
      </p:sp>
    </p:spTree>
    <p:extLst>
      <p:ext uri="{BB962C8B-B14F-4D97-AF65-F5344CB8AC3E}">
        <p14:creationId xmlns:p14="http://schemas.microsoft.com/office/powerpoint/2010/main" val="471019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81898EA1-2F15-4E31-9D00-B719CD5C3BCB}" type="datetimeFigureOut">
              <a:rPr lang="it-IT" smtClean="0"/>
              <a:t>22/06/2016</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7FE3A36A-B0F7-49C8-8192-9625FE594E49}" type="slidenum">
              <a:rPr lang="it-IT" smtClean="0"/>
              <a:t>‹N›</a:t>
            </a:fld>
            <a:endParaRPr lang="it-IT"/>
          </a:p>
        </p:txBody>
      </p:sp>
    </p:spTree>
    <p:extLst>
      <p:ext uri="{BB962C8B-B14F-4D97-AF65-F5344CB8AC3E}">
        <p14:creationId xmlns:p14="http://schemas.microsoft.com/office/powerpoint/2010/main" val="415139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1898EA1-2F15-4E31-9D00-B719CD5C3BCB}" type="datetimeFigureOut">
              <a:rPr lang="it-IT" smtClean="0"/>
              <a:t>22/06/2016</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7FE3A36A-B0F7-49C8-8192-9625FE594E49}" type="slidenum">
              <a:rPr lang="it-IT" smtClean="0"/>
              <a:t>‹N›</a:t>
            </a:fld>
            <a:endParaRPr lang="it-IT"/>
          </a:p>
        </p:txBody>
      </p:sp>
    </p:spTree>
    <p:extLst>
      <p:ext uri="{BB962C8B-B14F-4D97-AF65-F5344CB8AC3E}">
        <p14:creationId xmlns:p14="http://schemas.microsoft.com/office/powerpoint/2010/main" val="225841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1898EA1-2F15-4E31-9D00-B719CD5C3BCB}" type="datetimeFigureOut">
              <a:rPr lang="it-IT" smtClean="0"/>
              <a:t>22/06/2016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FE3A36A-B0F7-49C8-8192-9625FE594E49}" type="slidenum">
              <a:rPr lang="it-IT" smtClean="0"/>
              <a:t>‹N›</a:t>
            </a:fld>
            <a:endParaRPr lang="it-IT"/>
          </a:p>
        </p:txBody>
      </p:sp>
    </p:spTree>
    <p:extLst>
      <p:ext uri="{BB962C8B-B14F-4D97-AF65-F5344CB8AC3E}">
        <p14:creationId xmlns:p14="http://schemas.microsoft.com/office/powerpoint/2010/main" val="138069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1898EA1-2F15-4E31-9D00-B719CD5C3BCB}" type="datetimeFigureOut">
              <a:rPr lang="it-IT" smtClean="0"/>
              <a:t>22/06/2016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FE3A36A-B0F7-49C8-8192-9625FE594E49}" type="slidenum">
              <a:rPr lang="it-IT" smtClean="0"/>
              <a:t>‹N›</a:t>
            </a:fld>
            <a:endParaRPr lang="it-IT"/>
          </a:p>
        </p:txBody>
      </p:sp>
    </p:spTree>
    <p:extLst>
      <p:ext uri="{BB962C8B-B14F-4D97-AF65-F5344CB8AC3E}">
        <p14:creationId xmlns:p14="http://schemas.microsoft.com/office/powerpoint/2010/main" val="88234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98EA1-2F15-4E31-9D00-B719CD5C3BCB}" type="datetimeFigureOut">
              <a:rPr lang="it-IT" smtClean="0"/>
              <a:t>22/06/2016</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3A36A-B0F7-49C8-8192-9625FE594E49}" type="slidenum">
              <a:rPr lang="it-IT" smtClean="0"/>
              <a:t>‹N›</a:t>
            </a:fld>
            <a:endParaRPr lang="it-IT"/>
          </a:p>
        </p:txBody>
      </p:sp>
    </p:spTree>
    <p:extLst>
      <p:ext uri="{BB962C8B-B14F-4D97-AF65-F5344CB8AC3E}">
        <p14:creationId xmlns:p14="http://schemas.microsoft.com/office/powerpoint/2010/main" val="302291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TDE 5-2-2016</a:t>
            </a:r>
            <a:endParaRPr lang="it-IT" dirty="0"/>
          </a:p>
        </p:txBody>
      </p:sp>
      <p:sp>
        <p:nvSpPr>
          <p:cNvPr id="3" name="Sottotitolo 2"/>
          <p:cNvSpPr>
            <a:spLocks noGrp="1"/>
          </p:cNvSpPr>
          <p:nvPr>
            <p:ph type="subTitle" idx="1"/>
          </p:nvPr>
        </p:nvSpPr>
        <p:spPr/>
        <p:txBody>
          <a:bodyPr/>
          <a:lstStyle/>
          <a:p>
            <a:endParaRPr lang="it-IT"/>
          </a:p>
        </p:txBody>
      </p:sp>
    </p:spTree>
    <p:extLst>
      <p:ext uri="{BB962C8B-B14F-4D97-AF65-F5344CB8AC3E}">
        <p14:creationId xmlns:p14="http://schemas.microsoft.com/office/powerpoint/2010/main" val="1976368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3970318"/>
          </a:xfrm>
          <a:prstGeom prst="rect">
            <a:avLst/>
          </a:prstGeom>
        </p:spPr>
        <p:txBody>
          <a:bodyPr wrap="square">
            <a:spAutoFit/>
          </a:bodyPr>
          <a:lstStyle/>
          <a:p>
            <a:r>
              <a:rPr lang="it-IT" sz="2800" b="0" i="0" u="none" strike="noStrike" baseline="0" dirty="0" smtClean="0">
                <a:latin typeface="NimbusRomNo9L-Regu"/>
              </a:rPr>
              <a:t>SOLUZIONE</a:t>
            </a:r>
          </a:p>
          <a:p>
            <a:r>
              <a:rPr lang="it-IT" sz="2800" b="0" i="0" u="none" strike="noStrike" baseline="0" dirty="0" smtClean="0">
                <a:latin typeface="NimbusRomNo9L-Regu"/>
              </a:rPr>
              <a:t>Punto 2</a:t>
            </a:r>
          </a:p>
          <a:p>
            <a:r>
              <a:rPr lang="it-IT" sz="2800" dirty="0">
                <a:latin typeface="NimbusRomNo9L-Regu"/>
              </a:rPr>
              <a:t>//@</a:t>
            </a:r>
            <a:r>
              <a:rPr lang="it-IT" sz="2800" dirty="0" err="1">
                <a:solidFill>
                  <a:srgbClr val="00B050"/>
                </a:solidFill>
                <a:latin typeface="NimbusRomNo9L-Regu"/>
              </a:rPr>
              <a:t>requires</a:t>
            </a:r>
            <a:r>
              <a:rPr lang="it-IT" sz="2800" dirty="0">
                <a:latin typeface="NimbusRomNo9L-Regu"/>
              </a:rPr>
              <a:t> </a:t>
            </a:r>
            <a:r>
              <a:rPr lang="it-IT" sz="2800" dirty="0" err="1">
                <a:latin typeface="NimbusRomNo9L-Regu"/>
              </a:rPr>
              <a:t>carte.size</a:t>
            </a:r>
            <a:r>
              <a:rPr lang="it-IT" sz="2800" dirty="0" smtClean="0">
                <a:latin typeface="NimbusRomNo9L-Regu"/>
              </a:rPr>
              <a:t>()&gt;=1 </a:t>
            </a:r>
          </a:p>
          <a:p>
            <a:r>
              <a:rPr lang="it-IT" sz="2800" dirty="0" smtClean="0">
                <a:latin typeface="NimbusRomNo9L-Regu"/>
              </a:rPr>
              <a:t>//@</a:t>
            </a:r>
            <a:r>
              <a:rPr lang="it-IT" sz="2800" dirty="0" err="1">
                <a:solidFill>
                  <a:srgbClr val="00B050"/>
                </a:solidFill>
                <a:latin typeface="NimbusRomNo9L-Regu"/>
              </a:rPr>
              <a:t>ensures</a:t>
            </a:r>
            <a:r>
              <a:rPr lang="it-IT" sz="2800" dirty="0">
                <a:latin typeface="NimbusRomNo9L-Regu"/>
              </a:rPr>
              <a:t> \</a:t>
            </a:r>
            <a:r>
              <a:rPr lang="it-IT" sz="2800" dirty="0" err="1">
                <a:latin typeface="NimbusRomNo9L-Regu"/>
              </a:rPr>
              <a:t>result</a:t>
            </a:r>
            <a:r>
              <a:rPr lang="it-IT" sz="2800" dirty="0">
                <a:latin typeface="NimbusRomNo9L-Regu"/>
              </a:rPr>
              <a:t>!=</a:t>
            </a:r>
            <a:r>
              <a:rPr lang="it-IT" sz="2800" dirty="0" err="1">
                <a:latin typeface="NimbusRomNo9L-Regu"/>
              </a:rPr>
              <a:t>null</a:t>
            </a:r>
            <a:r>
              <a:rPr lang="it-IT" sz="2800" dirty="0">
                <a:latin typeface="NimbusRomNo9L-Regu"/>
              </a:rPr>
              <a:t> &amp;&amp; </a:t>
            </a:r>
            <a:endParaRPr lang="it-IT" sz="2800" dirty="0" smtClean="0">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la carta c’era prima </a:t>
            </a:r>
            <a:endParaRPr lang="it-IT" sz="2800" dirty="0" smtClean="0">
              <a:solidFill>
                <a:srgbClr val="FF0000"/>
              </a:solidFill>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a:t>
            </a:r>
            <a:r>
              <a:rPr lang="it-IT" sz="2800" dirty="0" err="1">
                <a:solidFill>
                  <a:srgbClr val="FF0000"/>
                </a:solidFill>
                <a:latin typeface="NimbusRomNo9L-Regu"/>
              </a:rPr>
              <a:t>old</a:t>
            </a:r>
            <a:r>
              <a:rPr lang="it-IT" sz="2800" dirty="0">
                <a:solidFill>
                  <a:srgbClr val="FF0000"/>
                </a:solidFill>
                <a:latin typeface="NimbusRomNo9L-Regu"/>
              </a:rPr>
              <a:t>(carte().</a:t>
            </a:r>
            <a:r>
              <a:rPr lang="it-IT" sz="2800" dirty="0" err="1">
                <a:solidFill>
                  <a:srgbClr val="FF0000"/>
                </a:solidFill>
                <a:latin typeface="NimbusRomNo9L-Regu"/>
              </a:rPr>
              <a:t>contains</a:t>
            </a:r>
            <a:r>
              <a:rPr lang="it-IT" sz="2800" dirty="0">
                <a:solidFill>
                  <a:srgbClr val="FF0000"/>
                </a:solidFill>
                <a:latin typeface="NimbusRomNo9L-Regu"/>
              </a:rPr>
              <a:t>(\</a:t>
            </a:r>
            <a:r>
              <a:rPr lang="it-IT" sz="2800" dirty="0" err="1">
                <a:solidFill>
                  <a:srgbClr val="FF0000"/>
                </a:solidFill>
                <a:latin typeface="NimbusRomNo9L-Regu"/>
              </a:rPr>
              <a:t>result</a:t>
            </a:r>
            <a:r>
              <a:rPr lang="it-IT" sz="2800" dirty="0">
                <a:solidFill>
                  <a:srgbClr val="FF0000"/>
                </a:solidFill>
                <a:latin typeface="NimbusRomNo9L-Regu"/>
              </a:rPr>
              <a:t>)))</a:t>
            </a:r>
            <a:r>
              <a:rPr lang="it-IT" sz="2800" dirty="0">
                <a:latin typeface="NimbusRomNo9L-Regu"/>
              </a:rPr>
              <a:t> &amp;&amp; </a:t>
            </a:r>
            <a:endParaRPr lang="it-IT" sz="2800" dirty="0" smtClean="0">
              <a:latin typeface="NimbusRomNo9L-Regu"/>
            </a:endParaRPr>
          </a:p>
          <a:p>
            <a:r>
              <a:rPr lang="it-IT" sz="2800" dirty="0" smtClean="0">
                <a:latin typeface="NimbusRomNo9L-Regu"/>
              </a:rPr>
              <a:t>// </a:t>
            </a:r>
            <a:r>
              <a:rPr lang="it-IT" sz="2800" dirty="0">
                <a:latin typeface="NimbusRomNo9L-Regu"/>
              </a:rPr>
              <a:t>la carta viene rimossa </a:t>
            </a:r>
            <a:endParaRPr lang="it-IT" sz="2800" dirty="0" smtClean="0">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le altre carte devono rimanere uguali </a:t>
            </a:r>
            <a:endParaRPr lang="it-IT" sz="2800" dirty="0" smtClean="0">
              <a:solidFill>
                <a:srgbClr val="FF0000"/>
              </a:solidFill>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non posso aggiungere carte duplicate (vincolo sulla dimensione) </a:t>
            </a:r>
            <a:endParaRPr lang="it-IT" sz="2800" dirty="0" smtClean="0">
              <a:solidFill>
                <a:srgbClr val="FF0000"/>
              </a:solidFill>
              <a:latin typeface="NimbusRomNo9L-Regu"/>
            </a:endParaRPr>
          </a:p>
        </p:txBody>
      </p:sp>
    </p:spTree>
    <p:extLst>
      <p:ext uri="{BB962C8B-B14F-4D97-AF65-F5344CB8AC3E}">
        <p14:creationId xmlns:p14="http://schemas.microsoft.com/office/powerpoint/2010/main" val="315159933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TDE 14-9-2015</a:t>
            </a:r>
            <a:endParaRPr lang="it-IT" dirty="0"/>
          </a:p>
        </p:txBody>
      </p:sp>
      <p:sp>
        <p:nvSpPr>
          <p:cNvPr id="3" name="Sottotitolo 2"/>
          <p:cNvSpPr>
            <a:spLocks noGrp="1"/>
          </p:cNvSpPr>
          <p:nvPr>
            <p:ph type="subTitle" idx="1"/>
          </p:nvPr>
        </p:nvSpPr>
        <p:spPr/>
        <p:txBody>
          <a:bodyPr/>
          <a:lstStyle/>
          <a:p>
            <a:endParaRPr lang="it-IT"/>
          </a:p>
        </p:txBody>
      </p:sp>
    </p:spTree>
    <p:extLst>
      <p:ext uri="{BB962C8B-B14F-4D97-AF65-F5344CB8AC3E}">
        <p14:creationId xmlns:p14="http://schemas.microsoft.com/office/powerpoint/2010/main" val="29338812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6740307"/>
          </a:xfrm>
          <a:prstGeom prst="rect">
            <a:avLst/>
          </a:prstGeom>
        </p:spPr>
        <p:txBody>
          <a:bodyPr wrap="square">
            <a:spAutoFit/>
          </a:bodyPr>
          <a:lstStyle/>
          <a:p>
            <a:r>
              <a:rPr lang="it-IT" sz="2400" b="0" i="0" u="none" strike="noStrike" baseline="0" dirty="0" smtClean="0">
                <a:latin typeface="NimbusRomNo9L-Regu"/>
              </a:rPr>
              <a:t>ESERCIZIO 1</a:t>
            </a:r>
            <a:endParaRPr lang="it-IT" sz="2400" dirty="0">
              <a:latin typeface="NimbusRomNo9L-Regu"/>
            </a:endParaRPr>
          </a:p>
          <a:p>
            <a:r>
              <a:rPr lang="it-IT" sz="2400" dirty="0">
                <a:latin typeface="NimbusRomNo9L-Regu"/>
              </a:rPr>
              <a:t>Si consideri il seguente metodo che conta le occorrenze della stringa </a:t>
            </a:r>
            <a:r>
              <a:rPr lang="it-IT" sz="2400" dirty="0" err="1">
                <a:latin typeface="NimbusRomNo9L-Regu"/>
              </a:rPr>
              <a:t>param</a:t>
            </a:r>
            <a:r>
              <a:rPr lang="it-IT" sz="2400" dirty="0">
                <a:latin typeface="NimbusRomNo9L-Regu"/>
              </a:rPr>
              <a:t> in testo:</a:t>
            </a:r>
          </a:p>
          <a:p>
            <a:r>
              <a:rPr lang="it-IT" sz="2400" dirty="0" err="1">
                <a:latin typeface="NimbusRomNo9L-Regu"/>
              </a:rPr>
              <a:t>static</a:t>
            </a:r>
            <a:r>
              <a:rPr lang="it-IT" sz="2400" dirty="0">
                <a:latin typeface="NimbusRomNo9L-Regu"/>
              </a:rPr>
              <a:t> </a:t>
            </a:r>
            <a:r>
              <a:rPr lang="it-IT" sz="2400" dirty="0" err="1">
                <a:latin typeface="NimbusRomNo9L-Regu"/>
              </a:rPr>
              <a:t>ArrayList</a:t>
            </a:r>
            <a:r>
              <a:rPr lang="it-IT" sz="2400" dirty="0">
                <a:latin typeface="NimbusRomNo9L-Regu"/>
              </a:rPr>
              <a:t>&lt;</a:t>
            </a:r>
            <a:r>
              <a:rPr lang="it-IT" sz="2400" dirty="0" err="1">
                <a:latin typeface="NimbusRomNo9L-Regu"/>
              </a:rPr>
              <a:t>Integer</a:t>
            </a:r>
            <a:r>
              <a:rPr lang="it-IT" sz="2400" dirty="0">
                <a:latin typeface="NimbusRomNo9L-Regu"/>
              </a:rPr>
              <a:t>&gt; </a:t>
            </a:r>
            <a:r>
              <a:rPr lang="it-IT" sz="2400" dirty="0" err="1">
                <a:latin typeface="NimbusRomNo9L-Regu"/>
              </a:rPr>
              <a:t>trovaOccorrenze</a:t>
            </a:r>
            <a:r>
              <a:rPr lang="it-IT" sz="2400" dirty="0">
                <a:latin typeface="NimbusRomNo9L-Regu"/>
              </a:rPr>
              <a:t>(</a:t>
            </a:r>
            <a:r>
              <a:rPr lang="it-IT" sz="2400" dirty="0" err="1">
                <a:latin typeface="NimbusRomNo9L-Regu"/>
              </a:rPr>
              <a:t>String</a:t>
            </a:r>
            <a:r>
              <a:rPr lang="it-IT" sz="2400" dirty="0">
                <a:latin typeface="NimbusRomNo9L-Regu"/>
              </a:rPr>
              <a:t> testo, </a:t>
            </a:r>
            <a:r>
              <a:rPr lang="it-IT" sz="2400" dirty="0" err="1">
                <a:latin typeface="NimbusRomNo9L-Regu"/>
              </a:rPr>
              <a:t>String</a:t>
            </a:r>
            <a:r>
              <a:rPr lang="it-IT" sz="2400" dirty="0">
                <a:latin typeface="NimbusRomNo9L-Regu"/>
              </a:rPr>
              <a:t> </a:t>
            </a:r>
            <a:r>
              <a:rPr lang="it-IT" sz="2400" dirty="0" err="1">
                <a:latin typeface="NimbusRomNo9L-Regu"/>
              </a:rPr>
              <a:t>param</a:t>
            </a:r>
            <a:r>
              <a:rPr lang="it-IT" sz="2400" dirty="0">
                <a:latin typeface="NimbusRomNo9L-Regu"/>
              </a:rPr>
              <a:t>)</a:t>
            </a:r>
          </a:p>
          <a:p>
            <a:r>
              <a:rPr lang="it-IT" sz="2400" dirty="0">
                <a:latin typeface="NimbusRomNo9L-Regu"/>
              </a:rPr>
              <a:t>Si scrivano le </a:t>
            </a:r>
            <a:r>
              <a:rPr lang="it-IT" sz="2400" dirty="0" err="1">
                <a:latin typeface="NimbusRomNo9L-Regu"/>
              </a:rPr>
              <a:t>pre</a:t>
            </a:r>
            <a:r>
              <a:rPr lang="it-IT" sz="2400" dirty="0">
                <a:latin typeface="NimbusRomNo9L-Regu"/>
              </a:rPr>
              <a:t>- e post-condizioni JML del metodo ipotizzando che:</a:t>
            </a:r>
          </a:p>
          <a:p>
            <a:pPr marL="457200" indent="-457200">
              <a:buFont typeface="+mj-lt"/>
              <a:buAutoNum type="arabicPeriod"/>
            </a:pPr>
            <a:r>
              <a:rPr lang="it-IT" sz="2400" dirty="0" smtClean="0">
                <a:latin typeface="NimbusRomNo9L-Regu"/>
              </a:rPr>
              <a:t>Il </a:t>
            </a:r>
            <a:r>
              <a:rPr lang="it-IT" sz="2400" dirty="0">
                <a:latin typeface="NimbusRomNo9L-Regu"/>
              </a:rPr>
              <a:t>metodo restituisce sempre un </a:t>
            </a:r>
            <a:r>
              <a:rPr lang="it-IT" sz="2400" dirty="0" err="1">
                <a:latin typeface="NimbusRomNo9L-Regu"/>
              </a:rPr>
              <a:t>ArrayList</a:t>
            </a:r>
            <a:r>
              <a:rPr lang="it-IT" sz="2400" dirty="0">
                <a:latin typeface="NimbusRomNo9L-Regu"/>
              </a:rPr>
              <a:t> di un elemento. Se il metodo trova almeno un’occorrenza</a:t>
            </a:r>
            <a:r>
              <a:rPr lang="it-IT" sz="2400" dirty="0" smtClean="0">
                <a:latin typeface="NimbusRomNo9L-Regu"/>
              </a:rPr>
              <a:t>, il </a:t>
            </a:r>
            <a:r>
              <a:rPr lang="it-IT" sz="2400" dirty="0">
                <a:latin typeface="NimbusRomNo9L-Regu"/>
              </a:rPr>
              <a:t>primo elemento della lista contiene la posizione in testo del primo carattere di </a:t>
            </a:r>
            <a:r>
              <a:rPr lang="it-IT" sz="2400" dirty="0" err="1">
                <a:latin typeface="NimbusRomNo9L-Regu"/>
              </a:rPr>
              <a:t>param</a:t>
            </a:r>
            <a:r>
              <a:rPr lang="it-IT" sz="2400" dirty="0">
                <a:latin typeface="NimbusRomNo9L-Regu"/>
              </a:rPr>
              <a:t>. Se </a:t>
            </a:r>
            <a:r>
              <a:rPr lang="it-IT" sz="2400" dirty="0" smtClean="0">
                <a:latin typeface="NimbusRomNo9L-Regu"/>
              </a:rPr>
              <a:t>il metodo </a:t>
            </a:r>
            <a:r>
              <a:rPr lang="it-IT" sz="2400" dirty="0">
                <a:latin typeface="NimbusRomNo9L-Regu"/>
              </a:rPr>
              <a:t>non trova occorrenze, il primo elemento della lista vale </a:t>
            </a:r>
            <a:r>
              <a:rPr lang="it-IT" sz="2400" dirty="0" smtClean="0">
                <a:latin typeface="NimbusRomNo9L-Regu"/>
              </a:rPr>
              <a:t>-1.</a:t>
            </a:r>
            <a:endParaRPr lang="it-IT" sz="2400" dirty="0">
              <a:latin typeface="NimbusRomNo9L-Regu"/>
            </a:endParaRPr>
          </a:p>
          <a:p>
            <a:pPr marL="457200" indent="-457200">
              <a:buFont typeface="+mj-lt"/>
              <a:buAutoNum type="arabicPeriod"/>
            </a:pPr>
            <a:r>
              <a:rPr lang="it-IT" sz="2400" dirty="0" smtClean="0">
                <a:latin typeface="NimbusRomNo9L-Regu"/>
              </a:rPr>
              <a:t>Il </a:t>
            </a:r>
            <a:r>
              <a:rPr lang="it-IT" sz="2400" dirty="0">
                <a:latin typeface="NimbusRomNo9L-Regu"/>
              </a:rPr>
              <a:t>metodo restituisce un </a:t>
            </a:r>
            <a:r>
              <a:rPr lang="it-IT" sz="2400" dirty="0" err="1">
                <a:latin typeface="NimbusRomNo9L-Regu"/>
              </a:rPr>
              <a:t>ArrayList</a:t>
            </a:r>
            <a:r>
              <a:rPr lang="it-IT" sz="2400" dirty="0">
                <a:latin typeface="NimbusRomNo9L-Regu"/>
              </a:rPr>
              <a:t> con un numero di elementi variabile. Se la lista non </a:t>
            </a:r>
            <a:r>
              <a:rPr lang="it-IT" sz="2400" dirty="0" smtClean="0">
                <a:latin typeface="NimbusRomNo9L-Regu"/>
              </a:rPr>
              <a:t>è </a:t>
            </a:r>
            <a:r>
              <a:rPr lang="it-IT" sz="2400" dirty="0">
                <a:latin typeface="NimbusRomNo9L-Regu"/>
              </a:rPr>
              <a:t>vuota, </a:t>
            </a:r>
            <a:r>
              <a:rPr lang="it-IT" sz="2400" dirty="0" smtClean="0">
                <a:latin typeface="NimbusRomNo9L-Regu"/>
              </a:rPr>
              <a:t>i suoi </a:t>
            </a:r>
            <a:r>
              <a:rPr lang="it-IT" sz="2400" dirty="0">
                <a:latin typeface="NimbusRomNo9L-Regu"/>
              </a:rPr>
              <a:t>elementi contengono le posizioni in ordine crescente (primo carattere) di tutte e sole le </a:t>
            </a:r>
            <a:r>
              <a:rPr lang="it-IT" sz="2400" dirty="0" smtClean="0">
                <a:latin typeface="NimbusRomNo9L-Regu"/>
              </a:rPr>
              <a:t>occorrenze di </a:t>
            </a:r>
            <a:r>
              <a:rPr lang="it-IT" sz="2400" dirty="0" err="1">
                <a:latin typeface="NimbusRomNo9L-Regu"/>
              </a:rPr>
              <a:t>param</a:t>
            </a:r>
            <a:r>
              <a:rPr lang="it-IT" sz="2400" dirty="0">
                <a:latin typeface="NimbusRomNo9L-Regu"/>
              </a:rPr>
              <a:t> in testo. Se il metodo non trova occorrenze, la lista contiene solo il </a:t>
            </a:r>
            <a:r>
              <a:rPr lang="it-IT" sz="2400" dirty="0" smtClean="0">
                <a:latin typeface="NimbusRomNo9L-Regu"/>
              </a:rPr>
              <a:t>valore -1.</a:t>
            </a:r>
            <a:endParaRPr lang="it-IT" sz="2400" dirty="0">
              <a:latin typeface="NimbusRomNo9L-Regu"/>
            </a:endParaRPr>
          </a:p>
          <a:p>
            <a:pPr marL="457200" indent="-457200">
              <a:buFont typeface="+mj-lt"/>
              <a:buAutoNum type="arabicPeriod"/>
            </a:pPr>
            <a:r>
              <a:rPr lang="it-IT" sz="2400" dirty="0" smtClean="0">
                <a:latin typeface="NimbusRomNo9L-Regu"/>
              </a:rPr>
              <a:t>L’intestazione </a:t>
            </a:r>
            <a:r>
              <a:rPr lang="it-IT" sz="2400" dirty="0">
                <a:latin typeface="NimbusRomNo9L-Regu"/>
              </a:rPr>
              <a:t>del metodo contenga un terzo parametro </a:t>
            </a:r>
            <a:r>
              <a:rPr lang="it-IT" sz="2400" dirty="0" err="1">
                <a:latin typeface="NimbusRomNo9L-Regu"/>
              </a:rPr>
              <a:t>int</a:t>
            </a:r>
            <a:r>
              <a:rPr lang="it-IT" sz="2400" dirty="0">
                <a:latin typeface="NimbusRomNo9L-Regu"/>
              </a:rPr>
              <a:t> </a:t>
            </a:r>
            <a:r>
              <a:rPr lang="it-IT" sz="2400" dirty="0" err="1">
                <a:latin typeface="NimbusRomNo9L-Regu"/>
              </a:rPr>
              <a:t>prec</a:t>
            </a:r>
            <a:r>
              <a:rPr lang="it-IT" sz="2400" dirty="0">
                <a:latin typeface="NimbusRomNo9L-Regu"/>
              </a:rPr>
              <a:t>, ovvero la precisione da usarsi </a:t>
            </a:r>
            <a:r>
              <a:rPr lang="it-IT" sz="2400" dirty="0" smtClean="0">
                <a:latin typeface="NimbusRomNo9L-Regu"/>
              </a:rPr>
              <a:t>per la </a:t>
            </a:r>
            <a:r>
              <a:rPr lang="it-IT" sz="2400" dirty="0">
                <a:latin typeface="NimbusRomNo9L-Regu"/>
              </a:rPr>
              <a:t>ricerca delle occorrenze. Un’occorrenza di </a:t>
            </a:r>
            <a:r>
              <a:rPr lang="it-IT" sz="2400" dirty="0" err="1">
                <a:latin typeface="NimbusRomNo9L-Regu"/>
              </a:rPr>
              <a:t>param</a:t>
            </a:r>
            <a:r>
              <a:rPr lang="it-IT" sz="2400" dirty="0">
                <a:latin typeface="NimbusRomNo9L-Regu"/>
              </a:rPr>
              <a:t> in testo si considera valida se </a:t>
            </a:r>
            <a:r>
              <a:rPr lang="it-IT" sz="2400" dirty="0" smtClean="0">
                <a:latin typeface="NimbusRomNo9L-Regu"/>
              </a:rPr>
              <a:t>è </a:t>
            </a:r>
            <a:r>
              <a:rPr lang="it-IT" sz="2400" dirty="0">
                <a:latin typeface="NimbusRomNo9L-Regu"/>
              </a:rPr>
              <a:t>una </a:t>
            </a:r>
            <a:r>
              <a:rPr lang="it-IT" sz="2400" dirty="0" smtClean="0">
                <a:latin typeface="NimbusRomNo9L-Regu"/>
              </a:rPr>
              <a:t>sottostringa di </a:t>
            </a:r>
            <a:r>
              <a:rPr lang="it-IT" sz="2400" dirty="0">
                <a:latin typeface="NimbusRomNo9L-Regu"/>
              </a:rPr>
              <a:t>testo che ha la stessa lunghezza di </a:t>
            </a:r>
            <a:r>
              <a:rPr lang="it-IT" sz="2400" dirty="0" err="1">
                <a:latin typeface="NimbusRomNo9L-Regu"/>
              </a:rPr>
              <a:t>param</a:t>
            </a:r>
            <a:r>
              <a:rPr lang="it-IT" sz="2400" dirty="0">
                <a:latin typeface="NimbusRomNo9L-Regu"/>
              </a:rPr>
              <a:t> e il numero dei caratteri diversi, nelle stesse posizioni</a:t>
            </a:r>
            <a:r>
              <a:rPr lang="it-IT" sz="2400" dirty="0" smtClean="0">
                <a:latin typeface="NimbusRomNo9L-Regu"/>
              </a:rPr>
              <a:t>, è al più </a:t>
            </a:r>
            <a:r>
              <a:rPr lang="it-IT" sz="2400" dirty="0">
                <a:latin typeface="NimbusRomNo9L-Regu"/>
              </a:rPr>
              <a:t>uguale a </a:t>
            </a:r>
            <a:r>
              <a:rPr lang="it-IT" sz="2400" dirty="0" err="1" smtClean="0">
                <a:latin typeface="NimbusRomNo9L-Regu"/>
              </a:rPr>
              <a:t>prec</a:t>
            </a:r>
            <a:r>
              <a:rPr lang="it-IT" sz="2400" dirty="0" smtClean="0">
                <a:latin typeface="NimbusRomNo9L-Regu"/>
              </a:rPr>
              <a:t>. Ad </a:t>
            </a:r>
            <a:r>
              <a:rPr lang="it-IT" sz="2400" dirty="0">
                <a:latin typeface="NimbusRomNo9L-Regu"/>
              </a:rPr>
              <a:t>esempio se testo valesse cassa e </a:t>
            </a:r>
            <a:r>
              <a:rPr lang="it-IT" sz="2400" dirty="0" err="1">
                <a:latin typeface="NimbusRomNo9L-Regu"/>
              </a:rPr>
              <a:t>prec</a:t>
            </a:r>
            <a:r>
              <a:rPr lang="it-IT" sz="2400" dirty="0">
                <a:latin typeface="NimbusRomNo9L-Regu"/>
              </a:rPr>
              <a:t> 3, valori accettati di </a:t>
            </a:r>
            <a:r>
              <a:rPr lang="it-IT" sz="2400" dirty="0" err="1">
                <a:latin typeface="NimbusRomNo9L-Regu"/>
              </a:rPr>
              <a:t>param</a:t>
            </a:r>
            <a:r>
              <a:rPr lang="it-IT" sz="2400" dirty="0">
                <a:latin typeface="NimbusRomNo9L-Regu"/>
              </a:rPr>
              <a:t> sono per esempio </a:t>
            </a:r>
            <a:r>
              <a:rPr lang="it-IT" sz="2400" dirty="0" smtClean="0">
                <a:latin typeface="NimbusRomNo9L-Regu"/>
              </a:rPr>
              <a:t>colla, carta</a:t>
            </a:r>
            <a:r>
              <a:rPr lang="it-IT" sz="2400" dirty="0">
                <a:latin typeface="NimbusRomNo9L-Regu"/>
              </a:rPr>
              <a:t>, masso.</a:t>
            </a:r>
            <a:endParaRPr lang="it-IT" sz="2400" b="0" i="0" u="none" strike="noStrike" baseline="0" dirty="0" smtClean="0">
              <a:latin typeface="NimbusRomNo9L-Regu"/>
            </a:endParaRPr>
          </a:p>
        </p:txBody>
      </p:sp>
    </p:spTree>
    <p:extLst>
      <p:ext uri="{BB962C8B-B14F-4D97-AF65-F5344CB8AC3E}">
        <p14:creationId xmlns:p14="http://schemas.microsoft.com/office/powerpoint/2010/main" val="214511866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5632311"/>
          </a:xfrm>
          <a:prstGeom prst="rect">
            <a:avLst/>
          </a:prstGeom>
        </p:spPr>
        <p:txBody>
          <a:bodyPr wrap="square">
            <a:spAutoFit/>
          </a:bodyPr>
          <a:lstStyle/>
          <a:p>
            <a:r>
              <a:rPr lang="it-IT" sz="2400" b="0" i="0" u="none" strike="noStrike" baseline="0" dirty="0" smtClean="0">
                <a:latin typeface="NimbusRomNo9L-Regu"/>
              </a:rPr>
              <a:t>SOLUZIONE</a:t>
            </a:r>
          </a:p>
          <a:p>
            <a:r>
              <a:rPr lang="it-IT" sz="2400" dirty="0">
                <a:latin typeface="NimbusRomNo9L-Regu"/>
              </a:rPr>
              <a:t>Usiamo per </a:t>
            </a:r>
            <a:r>
              <a:rPr lang="it-IT" sz="2400" dirty="0" smtClean="0">
                <a:latin typeface="NimbusRomNo9L-Regu"/>
              </a:rPr>
              <a:t>comodità </a:t>
            </a:r>
            <a:r>
              <a:rPr lang="it-IT" sz="2400" dirty="0">
                <a:latin typeface="NimbusRomNo9L-Regu"/>
              </a:rPr>
              <a:t>i metodi </a:t>
            </a:r>
            <a:r>
              <a:rPr lang="it-IT" sz="2400" dirty="0" err="1">
                <a:latin typeface="NimbusRomNo9L-Regu"/>
              </a:rPr>
              <a:t>indexOf</a:t>
            </a:r>
            <a:r>
              <a:rPr lang="it-IT" sz="2400" dirty="0">
                <a:latin typeface="NimbusRomNo9L-Regu"/>
              </a:rPr>
              <a:t> della classe </a:t>
            </a:r>
            <a:r>
              <a:rPr lang="it-IT" sz="2400" dirty="0" err="1">
                <a:latin typeface="NimbusRomNo9L-Regu"/>
              </a:rPr>
              <a:t>String</a:t>
            </a:r>
            <a:r>
              <a:rPr lang="it-IT" sz="2400" dirty="0">
                <a:latin typeface="NimbusRomNo9L-Regu"/>
              </a:rPr>
              <a:t>, </a:t>
            </a:r>
            <a:r>
              <a:rPr lang="it-IT" sz="2400" dirty="0" smtClean="0">
                <a:latin typeface="NimbusRomNo9L-Regu"/>
              </a:rPr>
              <a:t>così </a:t>
            </a:r>
            <a:r>
              <a:rPr lang="it-IT" sz="2400" dirty="0">
                <a:latin typeface="NimbusRomNo9L-Regu"/>
              </a:rPr>
              <a:t>definiti:</a:t>
            </a:r>
          </a:p>
          <a:p>
            <a:endParaRPr lang="it-IT" sz="2400" dirty="0" smtClean="0">
              <a:latin typeface="NimbusRomNo9L-Regu"/>
            </a:endParaRPr>
          </a:p>
          <a:p>
            <a:r>
              <a:rPr lang="it-IT" sz="2400" dirty="0" smtClean="0">
                <a:latin typeface="NimbusRomNo9L-Regu"/>
              </a:rPr>
              <a:t>public </a:t>
            </a:r>
            <a:r>
              <a:rPr lang="it-IT" sz="2400" dirty="0" err="1">
                <a:latin typeface="NimbusRomNo9L-Regu"/>
              </a:rPr>
              <a:t>int</a:t>
            </a:r>
            <a:r>
              <a:rPr lang="it-IT" sz="2400" dirty="0">
                <a:latin typeface="NimbusRomNo9L-Regu"/>
              </a:rPr>
              <a:t> </a:t>
            </a:r>
            <a:r>
              <a:rPr lang="it-IT" sz="2400" dirty="0" err="1">
                <a:latin typeface="NimbusRomNo9L-Regu"/>
              </a:rPr>
              <a:t>indexOf</a:t>
            </a:r>
            <a:r>
              <a:rPr lang="it-IT" sz="2400" dirty="0">
                <a:latin typeface="NimbusRomNo9L-Regu"/>
              </a:rPr>
              <a:t>(</a:t>
            </a:r>
            <a:r>
              <a:rPr lang="it-IT" sz="2400" dirty="0" err="1">
                <a:latin typeface="NimbusRomNo9L-Regu"/>
              </a:rPr>
              <a:t>String</a:t>
            </a:r>
            <a:r>
              <a:rPr lang="it-IT" sz="2400" dirty="0">
                <a:latin typeface="NimbusRomNo9L-Regu"/>
              </a:rPr>
              <a:t> </a:t>
            </a:r>
            <a:r>
              <a:rPr lang="it-IT" sz="2400" dirty="0" err="1">
                <a:latin typeface="NimbusRomNo9L-Regu"/>
              </a:rPr>
              <a:t>str</a:t>
            </a:r>
            <a:r>
              <a:rPr lang="it-IT" sz="2400" dirty="0" smtClean="0">
                <a:latin typeface="NimbusRomNo9L-Regu"/>
              </a:rPr>
              <a:t>)</a:t>
            </a:r>
          </a:p>
          <a:p>
            <a:r>
              <a:rPr lang="it-IT" sz="2400" dirty="0" smtClean="0">
                <a:latin typeface="NimbusRomNo9L-Regu"/>
              </a:rPr>
              <a:t>restituisce </a:t>
            </a:r>
            <a:r>
              <a:rPr lang="it-IT" sz="2400" dirty="0">
                <a:latin typeface="NimbusRomNo9L-Regu"/>
              </a:rPr>
              <a:t>l’indice della prima </a:t>
            </a:r>
            <a:r>
              <a:rPr lang="it-IT" sz="2400" dirty="0" smtClean="0">
                <a:latin typeface="NimbusRomNo9L-Regu"/>
              </a:rPr>
              <a:t>comparsa </a:t>
            </a:r>
            <a:r>
              <a:rPr lang="it-IT" sz="2400" dirty="0">
                <a:latin typeface="NimbusRomNo9L-Regu"/>
              </a:rPr>
              <a:t>della </a:t>
            </a:r>
            <a:r>
              <a:rPr lang="it-IT" sz="2400" dirty="0" err="1">
                <a:latin typeface="NimbusRomNo9L-Regu"/>
              </a:rPr>
              <a:t>string</a:t>
            </a:r>
            <a:r>
              <a:rPr lang="it-IT" sz="2400" dirty="0">
                <a:latin typeface="NimbusRomNo9L-Regu"/>
              </a:rPr>
              <a:t> </a:t>
            </a:r>
            <a:r>
              <a:rPr lang="it-IT" sz="2400" dirty="0" err="1" smtClean="0">
                <a:latin typeface="NimbusRomNo9L-Regu"/>
              </a:rPr>
              <a:t>str</a:t>
            </a:r>
            <a:r>
              <a:rPr lang="it-IT" sz="2400" dirty="0" smtClean="0">
                <a:latin typeface="NimbusRomNo9L-Regu"/>
              </a:rPr>
              <a:t> nella </a:t>
            </a:r>
            <a:r>
              <a:rPr lang="it-IT" sz="2400" dirty="0">
                <a:latin typeface="NimbusRomNo9L-Regu"/>
              </a:rPr>
              <a:t>stringa </a:t>
            </a:r>
            <a:r>
              <a:rPr lang="it-IT" sz="2400" dirty="0" err="1">
                <a:latin typeface="NimbusRomNo9L-Regu"/>
              </a:rPr>
              <a:t>this</a:t>
            </a:r>
            <a:r>
              <a:rPr lang="it-IT" sz="2400" dirty="0">
                <a:latin typeface="NimbusRomNo9L-Regu"/>
              </a:rPr>
              <a:t>, oppure -1 se la stringa </a:t>
            </a:r>
            <a:r>
              <a:rPr lang="it-IT" sz="2400" dirty="0" err="1">
                <a:latin typeface="NimbusRomNo9L-Regu"/>
              </a:rPr>
              <a:t>str</a:t>
            </a:r>
            <a:r>
              <a:rPr lang="it-IT" sz="2400" dirty="0">
                <a:latin typeface="NimbusRomNo9L-Regu"/>
              </a:rPr>
              <a:t> non compare</a:t>
            </a:r>
            <a:r>
              <a:rPr lang="it-IT" sz="2400" dirty="0" smtClean="0">
                <a:latin typeface="NimbusRomNo9L-Regu"/>
              </a:rPr>
              <a:t>.</a:t>
            </a:r>
          </a:p>
          <a:p>
            <a:endParaRPr lang="it-IT" sz="2400" dirty="0">
              <a:latin typeface="NimbusRomNo9L-Regu"/>
            </a:endParaRPr>
          </a:p>
          <a:p>
            <a:r>
              <a:rPr lang="it-IT" sz="2400" dirty="0">
                <a:latin typeface="NimbusRomNo9L-Regu"/>
              </a:rPr>
              <a:t>public </a:t>
            </a:r>
            <a:r>
              <a:rPr lang="it-IT" sz="2400" dirty="0" err="1">
                <a:latin typeface="NimbusRomNo9L-Regu"/>
              </a:rPr>
              <a:t>int</a:t>
            </a:r>
            <a:r>
              <a:rPr lang="it-IT" sz="2400" dirty="0">
                <a:latin typeface="NimbusRomNo9L-Regu"/>
              </a:rPr>
              <a:t> </a:t>
            </a:r>
            <a:r>
              <a:rPr lang="it-IT" sz="2400" dirty="0" err="1">
                <a:latin typeface="NimbusRomNo9L-Regu"/>
              </a:rPr>
              <a:t>indexOf</a:t>
            </a:r>
            <a:r>
              <a:rPr lang="it-IT" sz="2400" dirty="0">
                <a:latin typeface="NimbusRomNo9L-Regu"/>
              </a:rPr>
              <a:t>(</a:t>
            </a:r>
            <a:r>
              <a:rPr lang="it-IT" sz="2400" dirty="0" err="1">
                <a:latin typeface="NimbusRomNo9L-Regu"/>
              </a:rPr>
              <a:t>String</a:t>
            </a:r>
            <a:r>
              <a:rPr lang="it-IT" sz="2400" dirty="0">
                <a:latin typeface="NimbusRomNo9L-Regu"/>
              </a:rPr>
              <a:t> </a:t>
            </a:r>
            <a:r>
              <a:rPr lang="it-IT" sz="2400" dirty="0" err="1">
                <a:latin typeface="NimbusRomNo9L-Regu"/>
              </a:rPr>
              <a:t>str</a:t>
            </a:r>
            <a:r>
              <a:rPr lang="it-IT" sz="2400" dirty="0">
                <a:latin typeface="NimbusRomNo9L-Regu"/>
              </a:rPr>
              <a:t>, </a:t>
            </a:r>
            <a:r>
              <a:rPr lang="it-IT" sz="2400" dirty="0" err="1">
                <a:latin typeface="NimbusRomNo9L-Regu"/>
              </a:rPr>
              <a:t>int</a:t>
            </a:r>
            <a:r>
              <a:rPr lang="it-IT" sz="2400" dirty="0">
                <a:latin typeface="NimbusRomNo9L-Regu"/>
              </a:rPr>
              <a:t> </a:t>
            </a:r>
            <a:r>
              <a:rPr lang="it-IT" sz="2400" dirty="0" err="1">
                <a:latin typeface="NimbusRomNo9L-Regu"/>
              </a:rPr>
              <a:t>fromIndex</a:t>
            </a:r>
            <a:r>
              <a:rPr lang="it-IT" sz="2400" dirty="0" smtClean="0">
                <a:latin typeface="NimbusRomNo9L-Regu"/>
              </a:rPr>
              <a:t>)</a:t>
            </a:r>
          </a:p>
          <a:p>
            <a:r>
              <a:rPr lang="it-IT" sz="2400" dirty="0" smtClean="0">
                <a:latin typeface="NimbusRomNo9L-Regu"/>
              </a:rPr>
              <a:t>restituisce </a:t>
            </a:r>
            <a:r>
              <a:rPr lang="it-IT" sz="2400" dirty="0">
                <a:latin typeface="NimbusRomNo9L-Regu"/>
              </a:rPr>
              <a:t>l’indice della prima </a:t>
            </a:r>
            <a:r>
              <a:rPr lang="it-IT" sz="2400" dirty="0" smtClean="0">
                <a:latin typeface="NimbusRomNo9L-Regu"/>
              </a:rPr>
              <a:t>comparsa della </a:t>
            </a:r>
            <a:r>
              <a:rPr lang="it-IT" sz="2400" dirty="0" err="1">
                <a:latin typeface="NimbusRomNo9L-Regu"/>
              </a:rPr>
              <a:t>string</a:t>
            </a:r>
            <a:r>
              <a:rPr lang="it-IT" sz="2400" dirty="0">
                <a:latin typeface="NimbusRomNo9L-Regu"/>
              </a:rPr>
              <a:t> </a:t>
            </a:r>
            <a:r>
              <a:rPr lang="it-IT" sz="2400" dirty="0" err="1">
                <a:latin typeface="NimbusRomNo9L-Regu"/>
              </a:rPr>
              <a:t>str</a:t>
            </a:r>
            <a:r>
              <a:rPr lang="it-IT" sz="2400" dirty="0">
                <a:latin typeface="NimbusRomNo9L-Regu"/>
              </a:rPr>
              <a:t> nella stringa </a:t>
            </a:r>
            <a:r>
              <a:rPr lang="it-IT" sz="2400" dirty="0" err="1">
                <a:latin typeface="NimbusRomNo9L-Regu"/>
              </a:rPr>
              <a:t>this</a:t>
            </a:r>
            <a:r>
              <a:rPr lang="it-IT" sz="2400" dirty="0">
                <a:latin typeface="NimbusRomNo9L-Regu"/>
              </a:rPr>
              <a:t> partendo dall’indice </a:t>
            </a:r>
            <a:r>
              <a:rPr lang="it-IT" sz="2400" dirty="0" err="1">
                <a:latin typeface="NimbusRomNo9L-Regu"/>
              </a:rPr>
              <a:t>fromIndex</a:t>
            </a:r>
            <a:r>
              <a:rPr lang="it-IT" sz="2400" dirty="0">
                <a:latin typeface="NimbusRomNo9L-Regu"/>
              </a:rPr>
              <a:t>, oppure -1 se la stringa </a:t>
            </a:r>
            <a:r>
              <a:rPr lang="it-IT" sz="2400" dirty="0" err="1">
                <a:latin typeface="NimbusRomNo9L-Regu"/>
              </a:rPr>
              <a:t>str</a:t>
            </a:r>
            <a:r>
              <a:rPr lang="it-IT" sz="2400" dirty="0">
                <a:latin typeface="NimbusRomNo9L-Regu"/>
              </a:rPr>
              <a:t> non compare</a:t>
            </a:r>
            <a:r>
              <a:rPr lang="it-IT" sz="2400" dirty="0" smtClean="0">
                <a:latin typeface="NimbusRomNo9L-Regu"/>
              </a:rPr>
              <a:t>.</a:t>
            </a:r>
          </a:p>
          <a:p>
            <a:endParaRPr lang="it-IT" sz="2400" dirty="0">
              <a:latin typeface="NimbusRomNo9L-Regu"/>
            </a:endParaRPr>
          </a:p>
          <a:p>
            <a:r>
              <a:rPr lang="it-IT" sz="2400" dirty="0">
                <a:latin typeface="NimbusRomNo9L-Regu"/>
              </a:rPr>
              <a:t>1.</a:t>
            </a:r>
          </a:p>
          <a:p>
            <a:r>
              <a:rPr lang="it-IT" sz="2400" dirty="0">
                <a:latin typeface="NimbusRomNo9L-Regu"/>
              </a:rPr>
              <a:t>//@</a:t>
            </a:r>
            <a:r>
              <a:rPr lang="it-IT" sz="2400" dirty="0" err="1">
                <a:latin typeface="NimbusRomNo9L-Regu"/>
              </a:rPr>
              <a:t>requires</a:t>
            </a:r>
            <a:r>
              <a:rPr lang="it-IT" sz="2400" dirty="0">
                <a:latin typeface="NimbusRomNo9L-Regu"/>
              </a:rPr>
              <a:t> testo!=</a:t>
            </a:r>
            <a:r>
              <a:rPr lang="it-IT" sz="2400" dirty="0" err="1">
                <a:latin typeface="NimbusRomNo9L-Regu"/>
              </a:rPr>
              <a:t>null</a:t>
            </a:r>
            <a:r>
              <a:rPr lang="it-IT" sz="2400" dirty="0">
                <a:latin typeface="NimbusRomNo9L-Regu"/>
              </a:rPr>
              <a:t> &amp;&amp; </a:t>
            </a:r>
            <a:r>
              <a:rPr lang="it-IT" sz="2400" dirty="0" err="1">
                <a:latin typeface="NimbusRomNo9L-Regu"/>
              </a:rPr>
              <a:t>param</a:t>
            </a:r>
            <a:r>
              <a:rPr lang="it-IT" sz="2400" dirty="0">
                <a:latin typeface="NimbusRomNo9L-Regu"/>
              </a:rPr>
              <a:t>!=</a:t>
            </a:r>
            <a:r>
              <a:rPr lang="it-IT" sz="2400" dirty="0" err="1">
                <a:latin typeface="NimbusRomNo9L-Regu"/>
              </a:rPr>
              <a:t>null</a:t>
            </a:r>
            <a:endParaRPr lang="it-IT" sz="2400" dirty="0">
              <a:latin typeface="NimbusRomNo9L-Regu"/>
            </a:endParaRPr>
          </a:p>
          <a:p>
            <a:r>
              <a:rPr lang="it-IT" sz="2400" dirty="0">
                <a:latin typeface="NimbusRomNo9L-Regu"/>
              </a:rPr>
              <a:t>//@</a:t>
            </a:r>
            <a:r>
              <a:rPr lang="it-IT" sz="2400" dirty="0" err="1">
                <a:latin typeface="NimbusRomNo9L-Regu"/>
              </a:rPr>
              <a:t>ensures</a:t>
            </a:r>
            <a:r>
              <a:rPr lang="it-IT" sz="2400" dirty="0">
                <a:latin typeface="NimbusRomNo9L-Regu"/>
              </a:rPr>
              <a:t> \</a:t>
            </a:r>
            <a:r>
              <a:rPr lang="it-IT" sz="2400" dirty="0" err="1">
                <a:latin typeface="NimbusRomNo9L-Regu"/>
              </a:rPr>
              <a:t>result.get</a:t>
            </a:r>
            <a:r>
              <a:rPr lang="it-IT" sz="2400" dirty="0">
                <a:latin typeface="NimbusRomNo9L-Regu"/>
              </a:rPr>
              <a:t>(0).</a:t>
            </a:r>
            <a:r>
              <a:rPr lang="it-IT" sz="2400" dirty="0" err="1">
                <a:latin typeface="NimbusRomNo9L-Regu"/>
              </a:rPr>
              <a:t>equals</a:t>
            </a:r>
            <a:r>
              <a:rPr lang="it-IT" sz="2400" dirty="0">
                <a:latin typeface="NimbusRomNo9L-Regu"/>
              </a:rPr>
              <a:t>(</a:t>
            </a:r>
            <a:r>
              <a:rPr lang="it-IT" sz="2400" dirty="0" err="1">
                <a:latin typeface="NimbusRomNo9L-Regu"/>
              </a:rPr>
              <a:t>testo.indexOf</a:t>
            </a:r>
            <a:r>
              <a:rPr lang="it-IT" sz="2400" dirty="0">
                <a:latin typeface="NimbusRomNo9L-Regu"/>
              </a:rPr>
              <a:t>(param,0))</a:t>
            </a:r>
          </a:p>
          <a:p>
            <a:r>
              <a:rPr lang="it-IT" sz="2400" dirty="0" err="1">
                <a:latin typeface="NimbusRomNo9L-Regu"/>
              </a:rPr>
              <a:t>static</a:t>
            </a:r>
            <a:r>
              <a:rPr lang="it-IT" sz="2400" dirty="0">
                <a:latin typeface="NimbusRomNo9L-Regu"/>
              </a:rPr>
              <a:t> </a:t>
            </a:r>
            <a:r>
              <a:rPr lang="it-IT" sz="2400" dirty="0" err="1">
                <a:latin typeface="NimbusRomNo9L-Regu"/>
              </a:rPr>
              <a:t>ArrayList</a:t>
            </a:r>
            <a:r>
              <a:rPr lang="it-IT" sz="2400" dirty="0">
                <a:latin typeface="NimbusRomNo9L-Regu"/>
              </a:rPr>
              <a:t>&lt;</a:t>
            </a:r>
            <a:r>
              <a:rPr lang="it-IT" sz="2400" dirty="0" err="1">
                <a:latin typeface="NimbusRomNo9L-Regu"/>
              </a:rPr>
              <a:t>Integer</a:t>
            </a:r>
            <a:r>
              <a:rPr lang="it-IT" sz="2400" dirty="0">
                <a:latin typeface="NimbusRomNo9L-Regu"/>
              </a:rPr>
              <a:t>&gt; </a:t>
            </a:r>
            <a:r>
              <a:rPr lang="it-IT" sz="2400" dirty="0" err="1">
                <a:latin typeface="NimbusRomNo9L-Regu"/>
              </a:rPr>
              <a:t>trovaOccorrenze</a:t>
            </a:r>
            <a:r>
              <a:rPr lang="it-IT" sz="2400" dirty="0">
                <a:latin typeface="NimbusRomNo9L-Regu"/>
              </a:rPr>
              <a:t>(</a:t>
            </a:r>
            <a:r>
              <a:rPr lang="it-IT" sz="2400" dirty="0" err="1">
                <a:latin typeface="NimbusRomNo9L-Regu"/>
              </a:rPr>
              <a:t>String</a:t>
            </a:r>
            <a:r>
              <a:rPr lang="it-IT" sz="2400" dirty="0">
                <a:latin typeface="NimbusRomNo9L-Regu"/>
              </a:rPr>
              <a:t> testo, </a:t>
            </a:r>
            <a:r>
              <a:rPr lang="it-IT" sz="2400" dirty="0" err="1">
                <a:latin typeface="NimbusRomNo9L-Regu"/>
              </a:rPr>
              <a:t>String</a:t>
            </a:r>
            <a:r>
              <a:rPr lang="it-IT" sz="2400" dirty="0">
                <a:latin typeface="NimbusRomNo9L-Regu"/>
              </a:rPr>
              <a:t> </a:t>
            </a:r>
            <a:r>
              <a:rPr lang="it-IT" sz="2400" dirty="0" err="1">
                <a:latin typeface="NimbusRomNo9L-Regu"/>
              </a:rPr>
              <a:t>param</a:t>
            </a:r>
            <a:r>
              <a:rPr lang="it-IT" sz="2400" dirty="0">
                <a:latin typeface="NimbusRomNo9L-Regu"/>
              </a:rPr>
              <a:t>)</a:t>
            </a:r>
          </a:p>
        </p:txBody>
      </p:sp>
    </p:spTree>
    <p:extLst>
      <p:ext uri="{BB962C8B-B14F-4D97-AF65-F5344CB8AC3E}">
        <p14:creationId xmlns:p14="http://schemas.microsoft.com/office/powerpoint/2010/main" val="372411031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6001643"/>
          </a:xfrm>
          <a:prstGeom prst="rect">
            <a:avLst/>
          </a:prstGeom>
        </p:spPr>
        <p:txBody>
          <a:bodyPr wrap="square">
            <a:spAutoFit/>
          </a:bodyPr>
          <a:lstStyle/>
          <a:p>
            <a:r>
              <a:rPr lang="it-IT" sz="2400" b="0" i="0" u="none" strike="noStrike" baseline="0" dirty="0" smtClean="0">
                <a:latin typeface="NimbusRomNo9L-Regu"/>
              </a:rPr>
              <a:t>SOLUZIONE</a:t>
            </a:r>
          </a:p>
          <a:p>
            <a:r>
              <a:rPr lang="it-IT" sz="2400" dirty="0">
                <a:latin typeface="NimbusRomNo9L-Regu"/>
              </a:rPr>
              <a:t>2.</a:t>
            </a:r>
          </a:p>
          <a:p>
            <a:r>
              <a:rPr lang="it-IT" sz="2400" dirty="0">
                <a:latin typeface="NimbusRomNo9L-Regu"/>
              </a:rPr>
              <a:t>//@</a:t>
            </a:r>
            <a:r>
              <a:rPr lang="it-IT" sz="2400" dirty="0" err="1">
                <a:latin typeface="NimbusRomNo9L-Regu"/>
              </a:rPr>
              <a:t>requires</a:t>
            </a:r>
            <a:r>
              <a:rPr lang="it-IT" sz="2400" dirty="0">
                <a:latin typeface="NimbusRomNo9L-Regu"/>
              </a:rPr>
              <a:t> testo!=</a:t>
            </a:r>
            <a:r>
              <a:rPr lang="it-IT" sz="2400" dirty="0" err="1">
                <a:latin typeface="NimbusRomNo9L-Regu"/>
              </a:rPr>
              <a:t>null</a:t>
            </a:r>
            <a:r>
              <a:rPr lang="it-IT" sz="2400" dirty="0">
                <a:latin typeface="NimbusRomNo9L-Regu"/>
              </a:rPr>
              <a:t> &amp;&amp; </a:t>
            </a:r>
            <a:r>
              <a:rPr lang="it-IT" sz="2400" dirty="0" err="1">
                <a:latin typeface="NimbusRomNo9L-Regu"/>
              </a:rPr>
              <a:t>param</a:t>
            </a:r>
            <a:r>
              <a:rPr lang="it-IT" sz="2400" dirty="0">
                <a:latin typeface="NimbusRomNo9L-Regu"/>
              </a:rPr>
              <a:t>!=</a:t>
            </a:r>
            <a:r>
              <a:rPr lang="it-IT" sz="2400" dirty="0" err="1">
                <a:latin typeface="NimbusRomNo9L-Regu"/>
              </a:rPr>
              <a:t>null</a:t>
            </a:r>
            <a:endParaRPr lang="it-IT" sz="2400" dirty="0">
              <a:latin typeface="NimbusRomNo9L-Regu"/>
            </a:endParaRPr>
          </a:p>
          <a:p>
            <a:r>
              <a:rPr lang="it-IT" sz="2400" dirty="0">
                <a:latin typeface="NimbusRomNo9L-Regu"/>
              </a:rPr>
              <a:t>//@</a:t>
            </a:r>
            <a:r>
              <a:rPr lang="it-IT" sz="2400" dirty="0" err="1">
                <a:latin typeface="NimbusRomNo9L-Regu"/>
              </a:rPr>
              <a:t>ensures</a:t>
            </a:r>
            <a:endParaRPr lang="it-IT" sz="2400" dirty="0">
              <a:latin typeface="NimbusRomNo9L-Regu"/>
            </a:endParaRPr>
          </a:p>
          <a:p>
            <a:r>
              <a:rPr lang="it-IT" sz="2400" dirty="0">
                <a:latin typeface="NimbusRomNo9L-Regu"/>
              </a:rPr>
              <a:t>//@</a:t>
            </a:r>
            <a:r>
              <a:rPr lang="it-IT" sz="2400" dirty="0" smtClean="0">
                <a:latin typeface="NimbusRomNo9L-Regu"/>
              </a:rPr>
              <a:t>(\</a:t>
            </a:r>
            <a:r>
              <a:rPr lang="it-IT" sz="2400" dirty="0" err="1" smtClean="0">
                <a:latin typeface="NimbusRomNo9L-Regu"/>
              </a:rPr>
              <a:t>forall</a:t>
            </a:r>
            <a:r>
              <a:rPr lang="it-IT" sz="2400" dirty="0" smtClean="0">
                <a:latin typeface="NimbusRomNo9L-Regu"/>
              </a:rPr>
              <a:t> </a:t>
            </a:r>
            <a:r>
              <a:rPr lang="it-IT" sz="2400" dirty="0" err="1" smtClean="0">
                <a:latin typeface="NimbusRomNo9L-Regu"/>
              </a:rPr>
              <a:t>int</a:t>
            </a:r>
            <a:r>
              <a:rPr lang="it-IT" sz="2400" dirty="0" smtClean="0">
                <a:latin typeface="NimbusRomNo9L-Regu"/>
              </a:rPr>
              <a:t> y;;</a:t>
            </a:r>
          </a:p>
          <a:p>
            <a:r>
              <a:rPr lang="it-IT" sz="2400" dirty="0">
                <a:latin typeface="NimbusRomNo9L-Regu"/>
              </a:rPr>
              <a:t>//@ </a:t>
            </a:r>
            <a:r>
              <a:rPr lang="it-IT" sz="2400" dirty="0" smtClean="0">
                <a:latin typeface="NimbusRomNo9L-Regu"/>
              </a:rPr>
              <a:t>	(\</a:t>
            </a:r>
            <a:r>
              <a:rPr lang="it-IT" sz="2400" dirty="0" err="1">
                <a:latin typeface="NimbusRomNo9L-Regu"/>
              </a:rPr>
              <a:t>result.contains</a:t>
            </a:r>
            <a:r>
              <a:rPr lang="it-IT" sz="2400" dirty="0">
                <a:latin typeface="NimbusRomNo9L-Regu"/>
              </a:rPr>
              <a:t>(y) &lt;==&gt;</a:t>
            </a:r>
          </a:p>
          <a:p>
            <a:r>
              <a:rPr lang="it-IT" sz="2400" dirty="0">
                <a:latin typeface="NimbusRomNo9L-Regu"/>
              </a:rPr>
              <a:t>//@ </a:t>
            </a:r>
            <a:r>
              <a:rPr lang="it-IT" sz="2400" dirty="0" smtClean="0">
                <a:latin typeface="NimbusRomNo9L-Regu"/>
              </a:rPr>
              <a:t>		(</a:t>
            </a:r>
            <a:endParaRPr lang="it-IT" sz="2400" dirty="0">
              <a:latin typeface="NimbusRomNo9L-Regu"/>
            </a:endParaRPr>
          </a:p>
          <a:p>
            <a:r>
              <a:rPr lang="it-IT" sz="2400" dirty="0">
                <a:latin typeface="NimbusRomNo9L-Regu"/>
              </a:rPr>
              <a:t>//@ </a:t>
            </a:r>
            <a:r>
              <a:rPr lang="it-IT" sz="2400" dirty="0" smtClean="0">
                <a:latin typeface="NimbusRomNo9L-Regu"/>
              </a:rPr>
              <a:t>			(</a:t>
            </a:r>
            <a:r>
              <a:rPr lang="it-IT" sz="2400" dirty="0" err="1">
                <a:latin typeface="NimbusRomNo9L-Regu"/>
              </a:rPr>
              <a:t>testo.indexOf</a:t>
            </a:r>
            <a:r>
              <a:rPr lang="it-IT" sz="2400" dirty="0">
                <a:latin typeface="NimbusRomNo9L-Regu"/>
              </a:rPr>
              <a:t>(</a:t>
            </a:r>
            <a:r>
              <a:rPr lang="it-IT" sz="2400" dirty="0" err="1">
                <a:latin typeface="NimbusRomNo9L-Regu"/>
              </a:rPr>
              <a:t>param</a:t>
            </a:r>
            <a:r>
              <a:rPr lang="it-IT" sz="2400" dirty="0">
                <a:latin typeface="NimbusRomNo9L-Regu"/>
              </a:rPr>
              <a:t>, y)==y &amp;&amp; 0&lt;=y&lt;</a:t>
            </a:r>
            <a:r>
              <a:rPr lang="it-IT" sz="2400" dirty="0" err="1">
                <a:latin typeface="NimbusRomNo9L-Regu"/>
              </a:rPr>
              <a:t>testo.length</a:t>
            </a:r>
            <a:r>
              <a:rPr lang="it-IT" sz="2400" dirty="0">
                <a:latin typeface="NimbusRomNo9L-Regu"/>
              </a:rPr>
              <a:t>())</a:t>
            </a:r>
          </a:p>
          <a:p>
            <a:r>
              <a:rPr lang="it-IT" sz="2400" dirty="0">
                <a:latin typeface="NimbusRomNo9L-Regu"/>
              </a:rPr>
              <a:t>//@ </a:t>
            </a:r>
            <a:r>
              <a:rPr lang="it-IT" sz="2400" dirty="0" smtClean="0">
                <a:latin typeface="NimbusRomNo9L-Regu"/>
              </a:rPr>
              <a:t>				||</a:t>
            </a:r>
            <a:endParaRPr lang="it-IT" sz="2400" dirty="0">
              <a:latin typeface="NimbusRomNo9L-Regu"/>
            </a:endParaRPr>
          </a:p>
          <a:p>
            <a:r>
              <a:rPr lang="it-IT" sz="2400" dirty="0">
                <a:latin typeface="NimbusRomNo9L-Regu"/>
              </a:rPr>
              <a:t>//@ </a:t>
            </a:r>
            <a:r>
              <a:rPr lang="it-IT" sz="2400" dirty="0" smtClean="0">
                <a:latin typeface="NimbusRomNo9L-Regu"/>
              </a:rPr>
              <a:t>			(</a:t>
            </a:r>
            <a:r>
              <a:rPr lang="it-IT" sz="2400" dirty="0">
                <a:latin typeface="NimbusRomNo9L-Regu"/>
              </a:rPr>
              <a:t>y==-1 &amp;&amp; </a:t>
            </a:r>
            <a:r>
              <a:rPr lang="it-IT" sz="2400" dirty="0" err="1">
                <a:latin typeface="NimbusRomNo9L-Regu"/>
              </a:rPr>
              <a:t>testo.indexOf</a:t>
            </a:r>
            <a:r>
              <a:rPr lang="it-IT" sz="2400" dirty="0">
                <a:latin typeface="NimbusRomNo9L-Regu"/>
              </a:rPr>
              <a:t>(param,0)==-1)</a:t>
            </a:r>
          </a:p>
          <a:p>
            <a:r>
              <a:rPr lang="it-IT" sz="2400" dirty="0">
                <a:latin typeface="NimbusRomNo9L-Regu"/>
              </a:rPr>
              <a:t>//@ </a:t>
            </a:r>
            <a:r>
              <a:rPr lang="it-IT" sz="2400" dirty="0" smtClean="0">
                <a:latin typeface="NimbusRomNo9L-Regu"/>
              </a:rPr>
              <a:t>		)</a:t>
            </a:r>
            <a:endParaRPr lang="it-IT" sz="2400" dirty="0">
              <a:latin typeface="NimbusRomNo9L-Regu"/>
            </a:endParaRPr>
          </a:p>
          <a:p>
            <a:r>
              <a:rPr lang="it-IT" sz="2400" dirty="0">
                <a:latin typeface="NimbusRomNo9L-Regu"/>
              </a:rPr>
              <a:t>//@ </a:t>
            </a:r>
            <a:r>
              <a:rPr lang="it-IT" sz="2400" dirty="0" smtClean="0">
                <a:latin typeface="NimbusRomNo9L-Regu"/>
              </a:rPr>
              <a:t>	)</a:t>
            </a:r>
            <a:endParaRPr lang="it-IT" sz="2400" dirty="0">
              <a:latin typeface="NimbusRomNo9L-Regu"/>
            </a:endParaRPr>
          </a:p>
          <a:p>
            <a:r>
              <a:rPr lang="it-IT" sz="2400" dirty="0">
                <a:latin typeface="NimbusRomNo9L-Regu"/>
              </a:rPr>
              <a:t>//@</a:t>
            </a:r>
            <a:r>
              <a:rPr lang="it-IT" sz="2400" dirty="0" smtClean="0">
                <a:latin typeface="NimbusRomNo9L-Regu"/>
              </a:rPr>
              <a:t>) </a:t>
            </a:r>
            <a:r>
              <a:rPr lang="it-IT" sz="2400" dirty="0">
                <a:latin typeface="NimbusRomNo9L-Regu"/>
              </a:rPr>
              <a:t>&amp;&amp;</a:t>
            </a:r>
          </a:p>
          <a:p>
            <a:r>
              <a:rPr lang="it-IT" sz="2400" dirty="0" smtClean="0">
                <a:latin typeface="NimbusRomNo9L-Regu"/>
              </a:rPr>
              <a:t>// </a:t>
            </a:r>
            <a:r>
              <a:rPr lang="it-IT" sz="2400" dirty="0" err="1">
                <a:latin typeface="NimbusRomNo9L-Regu"/>
              </a:rPr>
              <a:t>result</a:t>
            </a:r>
            <a:r>
              <a:rPr lang="it-IT" sz="2400" dirty="0">
                <a:latin typeface="NimbusRomNo9L-Regu"/>
              </a:rPr>
              <a:t> </a:t>
            </a:r>
            <a:r>
              <a:rPr lang="it-IT" sz="2400" dirty="0" smtClean="0">
                <a:latin typeface="NimbusRomNo9L-Regu"/>
              </a:rPr>
              <a:t>ordinato </a:t>
            </a:r>
            <a:r>
              <a:rPr lang="it-IT" sz="2400" dirty="0">
                <a:latin typeface="NimbusRomNo9L-Regu"/>
              </a:rPr>
              <a:t>in modo crescente</a:t>
            </a:r>
          </a:p>
          <a:p>
            <a:r>
              <a:rPr lang="it-IT" sz="2400" dirty="0" smtClean="0">
                <a:latin typeface="NimbusRomNo9L-Regu"/>
              </a:rPr>
              <a:t>//@ (\</a:t>
            </a:r>
            <a:r>
              <a:rPr lang="it-IT" sz="2400" dirty="0" err="1">
                <a:latin typeface="NimbusRomNo9L-Regu"/>
              </a:rPr>
              <a:t>forall</a:t>
            </a:r>
            <a:r>
              <a:rPr lang="it-IT" sz="2400" dirty="0">
                <a:latin typeface="NimbusRomNo9L-Regu"/>
              </a:rPr>
              <a:t> </a:t>
            </a:r>
            <a:r>
              <a:rPr lang="it-IT" sz="2400" dirty="0" err="1">
                <a:latin typeface="NimbusRomNo9L-Regu"/>
              </a:rPr>
              <a:t>int</a:t>
            </a:r>
            <a:r>
              <a:rPr lang="it-IT" sz="2400" dirty="0">
                <a:latin typeface="NimbusRomNo9L-Regu"/>
              </a:rPr>
              <a:t> i; 0&lt;=i &amp;&amp; i&lt;\</a:t>
            </a:r>
            <a:r>
              <a:rPr lang="it-IT" sz="2400" dirty="0" err="1">
                <a:latin typeface="NimbusRomNo9L-Regu"/>
              </a:rPr>
              <a:t>result.size</a:t>
            </a:r>
            <a:r>
              <a:rPr lang="it-IT" sz="2400" dirty="0">
                <a:latin typeface="NimbusRomNo9L-Regu"/>
              </a:rPr>
              <a:t>()-1</a:t>
            </a:r>
            <a:r>
              <a:rPr lang="it-IT" sz="2400" dirty="0" smtClean="0">
                <a:latin typeface="NimbusRomNo9L-Regu"/>
              </a:rPr>
              <a:t>; \</a:t>
            </a:r>
            <a:r>
              <a:rPr lang="it-IT" sz="2400" dirty="0" err="1">
                <a:latin typeface="NimbusRomNo9L-Regu"/>
              </a:rPr>
              <a:t>result.get</a:t>
            </a:r>
            <a:r>
              <a:rPr lang="it-IT" sz="2400" dirty="0">
                <a:latin typeface="NimbusRomNo9L-Regu"/>
              </a:rPr>
              <a:t>(i)&lt;\</a:t>
            </a:r>
            <a:r>
              <a:rPr lang="it-IT" sz="2400" dirty="0" err="1">
                <a:latin typeface="NimbusRomNo9L-Regu"/>
              </a:rPr>
              <a:t>result.get</a:t>
            </a:r>
            <a:r>
              <a:rPr lang="it-IT" sz="2400" dirty="0">
                <a:latin typeface="NimbusRomNo9L-Regu"/>
              </a:rPr>
              <a:t>(i+1));</a:t>
            </a:r>
          </a:p>
          <a:p>
            <a:r>
              <a:rPr lang="it-IT" sz="2400" dirty="0" err="1">
                <a:latin typeface="NimbusRomNo9L-Regu"/>
              </a:rPr>
              <a:t>static</a:t>
            </a:r>
            <a:r>
              <a:rPr lang="it-IT" sz="2400" dirty="0">
                <a:latin typeface="NimbusRomNo9L-Regu"/>
              </a:rPr>
              <a:t> </a:t>
            </a:r>
            <a:r>
              <a:rPr lang="it-IT" sz="2400" dirty="0" err="1">
                <a:latin typeface="NimbusRomNo9L-Regu"/>
              </a:rPr>
              <a:t>ArrayList</a:t>
            </a:r>
            <a:r>
              <a:rPr lang="it-IT" sz="2400" dirty="0">
                <a:latin typeface="NimbusRomNo9L-Regu"/>
              </a:rPr>
              <a:t>&lt;</a:t>
            </a:r>
            <a:r>
              <a:rPr lang="it-IT" sz="2400" dirty="0" err="1">
                <a:latin typeface="NimbusRomNo9L-Regu"/>
              </a:rPr>
              <a:t>Integer</a:t>
            </a:r>
            <a:r>
              <a:rPr lang="it-IT" sz="2400" dirty="0">
                <a:latin typeface="NimbusRomNo9L-Regu"/>
              </a:rPr>
              <a:t>&gt; </a:t>
            </a:r>
            <a:r>
              <a:rPr lang="it-IT" sz="2400" dirty="0" err="1">
                <a:latin typeface="NimbusRomNo9L-Regu"/>
              </a:rPr>
              <a:t>trovaOccorrenze</a:t>
            </a:r>
            <a:r>
              <a:rPr lang="it-IT" sz="2400" dirty="0">
                <a:latin typeface="NimbusRomNo9L-Regu"/>
              </a:rPr>
              <a:t>(</a:t>
            </a:r>
            <a:r>
              <a:rPr lang="it-IT" sz="2400" dirty="0" err="1">
                <a:latin typeface="NimbusRomNo9L-Regu"/>
              </a:rPr>
              <a:t>String</a:t>
            </a:r>
            <a:r>
              <a:rPr lang="it-IT" sz="2400" dirty="0">
                <a:latin typeface="NimbusRomNo9L-Regu"/>
              </a:rPr>
              <a:t> testo, </a:t>
            </a:r>
            <a:r>
              <a:rPr lang="it-IT" sz="2400" dirty="0" err="1">
                <a:latin typeface="NimbusRomNo9L-Regu"/>
              </a:rPr>
              <a:t>String</a:t>
            </a:r>
            <a:r>
              <a:rPr lang="it-IT" sz="2400" dirty="0">
                <a:latin typeface="NimbusRomNo9L-Regu"/>
              </a:rPr>
              <a:t> </a:t>
            </a:r>
            <a:r>
              <a:rPr lang="it-IT" sz="2400" dirty="0" err="1">
                <a:latin typeface="NimbusRomNo9L-Regu"/>
              </a:rPr>
              <a:t>param</a:t>
            </a:r>
            <a:r>
              <a:rPr lang="it-IT" sz="2400" dirty="0">
                <a:latin typeface="NimbusRomNo9L-Regu"/>
              </a:rPr>
              <a:t>)</a:t>
            </a:r>
          </a:p>
        </p:txBody>
      </p:sp>
    </p:spTree>
    <p:extLst>
      <p:ext uri="{BB962C8B-B14F-4D97-AF65-F5344CB8AC3E}">
        <p14:creationId xmlns:p14="http://schemas.microsoft.com/office/powerpoint/2010/main" val="38034116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6740307"/>
          </a:xfrm>
          <a:prstGeom prst="rect">
            <a:avLst/>
          </a:prstGeom>
        </p:spPr>
        <p:txBody>
          <a:bodyPr wrap="square">
            <a:spAutoFit/>
          </a:bodyPr>
          <a:lstStyle/>
          <a:p>
            <a:r>
              <a:rPr lang="it-IT" sz="2400" b="0" i="0" u="none" strike="noStrike" baseline="0" dirty="0" smtClean="0">
                <a:latin typeface="NimbusRomNo9L-Regu"/>
              </a:rPr>
              <a:t>SOLUZIONE</a:t>
            </a:r>
          </a:p>
          <a:p>
            <a:r>
              <a:rPr lang="en-US" sz="2400" dirty="0">
                <a:latin typeface="NimbusRomNo9L-Regu"/>
              </a:rPr>
              <a:t>3.</a:t>
            </a:r>
          </a:p>
          <a:p>
            <a:r>
              <a:rPr lang="en-US" sz="2400" dirty="0">
                <a:latin typeface="NimbusRomNo9L-Regu"/>
              </a:rPr>
              <a:t>//@requires </a:t>
            </a:r>
            <a:r>
              <a:rPr lang="en-US" sz="2400" dirty="0" err="1">
                <a:latin typeface="NimbusRomNo9L-Regu"/>
              </a:rPr>
              <a:t>testo</a:t>
            </a:r>
            <a:r>
              <a:rPr lang="en-US" sz="2400" dirty="0">
                <a:latin typeface="NimbusRomNo9L-Regu"/>
              </a:rPr>
              <a:t>!=null &amp;&amp; </a:t>
            </a:r>
            <a:r>
              <a:rPr lang="en-US" sz="2400" dirty="0" err="1">
                <a:latin typeface="NimbusRomNo9L-Regu"/>
              </a:rPr>
              <a:t>param</a:t>
            </a:r>
            <a:r>
              <a:rPr lang="en-US" sz="2400" dirty="0">
                <a:latin typeface="NimbusRomNo9L-Regu"/>
              </a:rPr>
              <a:t>!=null</a:t>
            </a:r>
          </a:p>
          <a:p>
            <a:r>
              <a:rPr lang="en-US" sz="2400" dirty="0">
                <a:latin typeface="NimbusRomNo9L-Regu"/>
              </a:rPr>
              <a:t>//@ensures</a:t>
            </a:r>
          </a:p>
          <a:p>
            <a:r>
              <a:rPr lang="en-US" sz="2400" dirty="0" smtClean="0">
                <a:latin typeface="NimbusRomNo9L-Regu"/>
              </a:rPr>
              <a:t>//@ (\</a:t>
            </a:r>
            <a:r>
              <a:rPr lang="en-US" sz="2400" dirty="0" err="1">
                <a:latin typeface="NimbusRomNo9L-Regu"/>
              </a:rPr>
              <a:t>forall</a:t>
            </a:r>
            <a:r>
              <a:rPr lang="en-US" sz="2400" dirty="0">
                <a:latin typeface="NimbusRomNo9L-Regu"/>
              </a:rPr>
              <a:t> </a:t>
            </a:r>
            <a:r>
              <a:rPr lang="en-US" sz="2400" dirty="0" err="1">
                <a:latin typeface="NimbusRomNo9L-Regu"/>
              </a:rPr>
              <a:t>int</a:t>
            </a:r>
            <a:r>
              <a:rPr lang="en-US" sz="2400" dirty="0">
                <a:latin typeface="NimbusRomNo9L-Regu"/>
              </a:rPr>
              <a:t> </a:t>
            </a:r>
            <a:r>
              <a:rPr lang="en-US" sz="2400" dirty="0" err="1">
                <a:latin typeface="NimbusRomNo9L-Regu"/>
              </a:rPr>
              <a:t>i</a:t>
            </a:r>
            <a:r>
              <a:rPr lang="en-US" sz="2400" dirty="0">
                <a:latin typeface="NimbusRomNo9L-Regu"/>
              </a:rPr>
              <a:t>; ;</a:t>
            </a:r>
          </a:p>
          <a:p>
            <a:r>
              <a:rPr lang="en-US" sz="2400" dirty="0">
                <a:latin typeface="NimbusRomNo9L-Regu"/>
              </a:rPr>
              <a:t>//@ </a:t>
            </a:r>
            <a:r>
              <a:rPr lang="en-US" sz="2400" dirty="0" smtClean="0">
                <a:latin typeface="NimbusRomNo9L-Regu"/>
              </a:rPr>
              <a:t>	\</a:t>
            </a:r>
            <a:r>
              <a:rPr lang="en-US" sz="2400" dirty="0" err="1">
                <a:latin typeface="NimbusRomNo9L-Regu"/>
              </a:rPr>
              <a:t>result.contains</a:t>
            </a:r>
            <a:r>
              <a:rPr lang="en-US" sz="2400" dirty="0">
                <a:latin typeface="NimbusRomNo9L-Regu"/>
              </a:rPr>
              <a:t>(</a:t>
            </a:r>
            <a:r>
              <a:rPr lang="en-US" sz="2400" dirty="0" err="1">
                <a:latin typeface="NimbusRomNo9L-Regu"/>
              </a:rPr>
              <a:t>i</a:t>
            </a:r>
            <a:r>
              <a:rPr lang="en-US" sz="2400" dirty="0">
                <a:latin typeface="NimbusRomNo9L-Regu"/>
              </a:rPr>
              <a:t>) &lt;==&gt;</a:t>
            </a:r>
          </a:p>
          <a:p>
            <a:r>
              <a:rPr lang="en-US" sz="2400" dirty="0" smtClean="0">
                <a:latin typeface="NimbusRomNo9L-Regu"/>
              </a:rPr>
              <a:t>// 	la </a:t>
            </a:r>
            <a:r>
              <a:rPr lang="en-US" sz="2400" dirty="0" err="1">
                <a:latin typeface="NimbusRomNo9L-Regu"/>
              </a:rPr>
              <a:t>stringa</a:t>
            </a:r>
            <a:r>
              <a:rPr lang="en-US" sz="2400" dirty="0">
                <a:latin typeface="NimbusRomNo9L-Regu"/>
              </a:rPr>
              <a:t> </a:t>
            </a:r>
            <a:r>
              <a:rPr lang="en-US" sz="2400" dirty="0" err="1">
                <a:latin typeface="NimbusRomNo9L-Regu"/>
              </a:rPr>
              <a:t>corrisponde</a:t>
            </a:r>
            <a:endParaRPr lang="en-US" sz="2400" dirty="0">
              <a:latin typeface="NimbusRomNo9L-Regu"/>
            </a:endParaRPr>
          </a:p>
          <a:p>
            <a:r>
              <a:rPr lang="en-US" sz="2400" dirty="0" smtClean="0">
                <a:latin typeface="NimbusRomNo9L-Regu"/>
              </a:rPr>
              <a:t>//@	 </a:t>
            </a:r>
            <a:r>
              <a:rPr lang="en-US" sz="2400" dirty="0" smtClean="0">
                <a:solidFill>
                  <a:srgbClr val="FF0000"/>
                </a:solidFill>
                <a:latin typeface="NimbusRomNo9L-Regu"/>
              </a:rPr>
              <a:t>( </a:t>
            </a:r>
            <a:r>
              <a:rPr lang="en-US" sz="2400" dirty="0" smtClean="0">
                <a:solidFill>
                  <a:srgbClr val="00B050"/>
                </a:solidFill>
                <a:latin typeface="NimbusRomNo9L-Regu"/>
              </a:rPr>
              <a:t>(</a:t>
            </a:r>
            <a:r>
              <a:rPr lang="en-US" sz="2400" dirty="0" smtClean="0">
                <a:latin typeface="NimbusRomNo9L-Regu"/>
              </a:rPr>
              <a:t>\</a:t>
            </a:r>
            <a:r>
              <a:rPr lang="en-US" sz="2400" dirty="0" err="1">
                <a:latin typeface="NimbusRomNo9L-Regu"/>
              </a:rPr>
              <a:t>num_of</a:t>
            </a:r>
            <a:r>
              <a:rPr lang="en-US" sz="2400" dirty="0">
                <a:latin typeface="NimbusRomNo9L-Regu"/>
              </a:rPr>
              <a:t> </a:t>
            </a:r>
            <a:r>
              <a:rPr lang="en-US" sz="2400" dirty="0" err="1">
                <a:latin typeface="NimbusRomNo9L-Regu"/>
              </a:rPr>
              <a:t>int</a:t>
            </a:r>
            <a:r>
              <a:rPr lang="en-US" sz="2400" dirty="0">
                <a:latin typeface="NimbusRomNo9L-Regu"/>
              </a:rPr>
              <a:t> j; 0&lt;=j &amp;&amp; j&lt;</a:t>
            </a:r>
            <a:r>
              <a:rPr lang="en-US" sz="2400" dirty="0" err="1">
                <a:latin typeface="NimbusRomNo9L-Regu"/>
              </a:rPr>
              <a:t>param.length</a:t>
            </a:r>
            <a:r>
              <a:rPr lang="en-US" sz="2400" dirty="0" smtClean="0">
                <a:latin typeface="NimbusRomNo9L-Regu"/>
              </a:rPr>
              <a:t>();</a:t>
            </a:r>
          </a:p>
          <a:p>
            <a:r>
              <a:rPr lang="en-US" sz="2400" dirty="0" smtClean="0">
                <a:latin typeface="NimbusRomNo9L-Regu"/>
              </a:rPr>
              <a:t>//@ 		</a:t>
            </a:r>
            <a:r>
              <a:rPr lang="en-US" sz="2400" dirty="0" err="1" smtClean="0">
                <a:latin typeface="NimbusRomNo9L-Regu"/>
              </a:rPr>
              <a:t>testo.charAt</a:t>
            </a:r>
            <a:r>
              <a:rPr lang="en-US" sz="2400" dirty="0" smtClean="0">
                <a:latin typeface="NimbusRomNo9L-Regu"/>
              </a:rPr>
              <a:t>(</a:t>
            </a:r>
            <a:r>
              <a:rPr lang="en-US" sz="2400" dirty="0" err="1" smtClean="0">
                <a:latin typeface="NimbusRomNo9L-Regu"/>
              </a:rPr>
              <a:t>i+j</a:t>
            </a:r>
            <a:r>
              <a:rPr lang="en-US" sz="2400" dirty="0" smtClean="0">
                <a:latin typeface="NimbusRomNo9L-Regu"/>
              </a:rPr>
              <a:t>)&lt;</a:t>
            </a:r>
            <a:r>
              <a:rPr lang="en-US" sz="2400" dirty="0" err="1" smtClean="0">
                <a:latin typeface="NimbusRomNo9L-Regu"/>
              </a:rPr>
              <a:t>param.charAt</a:t>
            </a:r>
            <a:r>
              <a:rPr lang="en-US" sz="2400" dirty="0" smtClean="0">
                <a:latin typeface="NimbusRomNo9L-Regu"/>
              </a:rPr>
              <a:t>(j)</a:t>
            </a:r>
            <a:r>
              <a:rPr lang="en-US" sz="2400" dirty="0" smtClean="0">
                <a:solidFill>
                  <a:srgbClr val="00B050"/>
                </a:solidFill>
                <a:latin typeface="NimbusRomNo9L-Regu"/>
              </a:rPr>
              <a:t>)</a:t>
            </a:r>
            <a:r>
              <a:rPr lang="en-US" sz="2400" dirty="0" smtClean="0">
                <a:latin typeface="NimbusRomNo9L-Regu"/>
              </a:rPr>
              <a:t> &lt;=</a:t>
            </a:r>
            <a:r>
              <a:rPr lang="en-US" sz="2400" dirty="0" err="1" smtClean="0">
                <a:latin typeface="NimbusRomNo9L-Regu"/>
              </a:rPr>
              <a:t>prec</a:t>
            </a:r>
            <a:r>
              <a:rPr lang="en-US" sz="2400" dirty="0" smtClean="0">
                <a:latin typeface="NimbusRomNo9L-Regu"/>
              </a:rPr>
              <a:t> &amp;&amp;</a:t>
            </a:r>
          </a:p>
          <a:p>
            <a:r>
              <a:rPr lang="en-US" sz="2400" dirty="0" smtClean="0">
                <a:latin typeface="NimbusRomNo9L-Regu"/>
              </a:rPr>
              <a:t>//@ 	     0</a:t>
            </a:r>
            <a:r>
              <a:rPr lang="en-US" sz="2400" dirty="0">
                <a:latin typeface="NimbusRomNo9L-Regu"/>
              </a:rPr>
              <a:t>&lt;=</a:t>
            </a:r>
            <a:r>
              <a:rPr lang="en-US" sz="2400" dirty="0" err="1">
                <a:latin typeface="NimbusRomNo9L-Regu"/>
              </a:rPr>
              <a:t>i</a:t>
            </a:r>
            <a:r>
              <a:rPr lang="en-US" sz="2400" dirty="0">
                <a:latin typeface="NimbusRomNo9L-Regu"/>
              </a:rPr>
              <a:t> &amp;&amp; </a:t>
            </a:r>
            <a:r>
              <a:rPr lang="en-US" sz="2400" dirty="0" err="1">
                <a:latin typeface="NimbusRomNo9L-Regu"/>
              </a:rPr>
              <a:t>i</a:t>
            </a:r>
            <a:r>
              <a:rPr lang="en-US" sz="2400" dirty="0">
                <a:latin typeface="NimbusRomNo9L-Regu"/>
              </a:rPr>
              <a:t>&lt;</a:t>
            </a:r>
            <a:r>
              <a:rPr lang="en-US" sz="2400" dirty="0" err="1">
                <a:latin typeface="NimbusRomNo9L-Regu"/>
              </a:rPr>
              <a:t>testo.length</a:t>
            </a:r>
            <a:r>
              <a:rPr lang="en-US" sz="2400" dirty="0">
                <a:latin typeface="NimbusRomNo9L-Regu"/>
              </a:rPr>
              <a:t>()-</a:t>
            </a:r>
            <a:r>
              <a:rPr lang="en-US" sz="2400" dirty="0" err="1">
                <a:latin typeface="NimbusRomNo9L-Regu"/>
              </a:rPr>
              <a:t>param.length</a:t>
            </a:r>
            <a:r>
              <a:rPr lang="en-US" sz="2400" dirty="0">
                <a:latin typeface="NimbusRomNo9L-Regu"/>
              </a:rPr>
              <a:t>()</a:t>
            </a:r>
          </a:p>
          <a:p>
            <a:r>
              <a:rPr lang="en-US" sz="2400" dirty="0">
                <a:latin typeface="NimbusRomNo9L-Regu"/>
              </a:rPr>
              <a:t>//@ </a:t>
            </a:r>
            <a:r>
              <a:rPr lang="en-US" sz="2400" dirty="0" smtClean="0">
                <a:latin typeface="NimbusRomNo9L-Regu"/>
              </a:rPr>
              <a:t>			||</a:t>
            </a:r>
            <a:endParaRPr lang="en-US" sz="2400" dirty="0">
              <a:latin typeface="NimbusRomNo9L-Regu"/>
            </a:endParaRPr>
          </a:p>
          <a:p>
            <a:r>
              <a:rPr lang="en-US" sz="2400" dirty="0" smtClean="0">
                <a:latin typeface="NimbusRomNo9L-Regu"/>
              </a:rPr>
              <a:t>//@	     </a:t>
            </a:r>
            <a:r>
              <a:rPr lang="en-US" sz="2400" dirty="0" smtClean="0">
                <a:solidFill>
                  <a:srgbClr val="00B050"/>
                </a:solidFill>
                <a:latin typeface="NimbusRomNo9L-Regu"/>
              </a:rPr>
              <a:t>(</a:t>
            </a:r>
            <a:r>
              <a:rPr lang="en-US" sz="2400" dirty="0" smtClean="0">
                <a:latin typeface="NimbusRomNo9L-Regu"/>
              </a:rPr>
              <a:t>	</a:t>
            </a:r>
            <a:r>
              <a:rPr lang="en-US" sz="2400" dirty="0" err="1" smtClean="0">
                <a:latin typeface="NimbusRomNo9L-Regu"/>
              </a:rPr>
              <a:t>i</a:t>
            </a:r>
            <a:r>
              <a:rPr lang="en-US" sz="2400" dirty="0" smtClean="0">
                <a:latin typeface="NimbusRomNo9L-Regu"/>
              </a:rPr>
              <a:t>==-</a:t>
            </a:r>
            <a:r>
              <a:rPr lang="en-US" sz="2400" dirty="0">
                <a:latin typeface="NimbusRomNo9L-Regu"/>
              </a:rPr>
              <a:t>1 &amp;&amp;</a:t>
            </a:r>
          </a:p>
          <a:p>
            <a:r>
              <a:rPr lang="en-US" sz="2400" dirty="0" smtClean="0">
                <a:latin typeface="NimbusRomNo9L-Regu"/>
              </a:rPr>
              <a:t>//@		!</a:t>
            </a:r>
            <a:r>
              <a:rPr lang="en-US" sz="2400" dirty="0" smtClean="0">
                <a:solidFill>
                  <a:srgbClr val="0070C0"/>
                </a:solidFill>
                <a:latin typeface="NimbusRomNo9L-Regu"/>
              </a:rPr>
              <a:t>(</a:t>
            </a:r>
            <a:r>
              <a:rPr lang="en-US" sz="2400" dirty="0" smtClean="0">
                <a:latin typeface="NimbusRomNo9L-Regu"/>
              </a:rPr>
              <a:t>\</a:t>
            </a:r>
            <a:r>
              <a:rPr lang="en-US" sz="2400" dirty="0">
                <a:latin typeface="NimbusRomNo9L-Regu"/>
              </a:rPr>
              <a:t>exists </a:t>
            </a:r>
            <a:r>
              <a:rPr lang="en-US" sz="2400" dirty="0" err="1">
                <a:latin typeface="NimbusRomNo9L-Regu"/>
              </a:rPr>
              <a:t>int</a:t>
            </a:r>
            <a:r>
              <a:rPr lang="en-US" sz="2400" dirty="0">
                <a:latin typeface="NimbusRomNo9L-Regu"/>
              </a:rPr>
              <a:t> k; 0&lt;=k &amp;&amp; k&lt;</a:t>
            </a:r>
            <a:r>
              <a:rPr lang="en-US" sz="2400" dirty="0" err="1">
                <a:latin typeface="NimbusRomNo9L-Regu"/>
              </a:rPr>
              <a:t>testo.length</a:t>
            </a:r>
            <a:r>
              <a:rPr lang="en-US" sz="2400" dirty="0">
                <a:latin typeface="NimbusRomNo9L-Regu"/>
              </a:rPr>
              <a:t>()-</a:t>
            </a:r>
            <a:r>
              <a:rPr lang="en-US" sz="2400" dirty="0" err="1">
                <a:latin typeface="NimbusRomNo9L-Regu"/>
              </a:rPr>
              <a:t>param.length</a:t>
            </a:r>
            <a:r>
              <a:rPr lang="en-US" sz="2400" dirty="0">
                <a:latin typeface="NimbusRomNo9L-Regu"/>
              </a:rPr>
              <a:t>();</a:t>
            </a:r>
          </a:p>
          <a:p>
            <a:r>
              <a:rPr lang="en-US" sz="2400" dirty="0" smtClean="0">
                <a:latin typeface="NimbusRomNo9L-Regu"/>
              </a:rPr>
              <a:t>//@			</a:t>
            </a:r>
            <a:r>
              <a:rPr lang="en-US" sz="2400" dirty="0" smtClean="0">
                <a:solidFill>
                  <a:srgbClr val="7030A0"/>
                </a:solidFill>
                <a:latin typeface="NimbusRomNo9L-Regu"/>
              </a:rPr>
              <a:t>(</a:t>
            </a:r>
            <a:r>
              <a:rPr lang="en-US" sz="2400" dirty="0" smtClean="0">
                <a:latin typeface="NimbusRomNo9L-Regu"/>
              </a:rPr>
              <a:t>\</a:t>
            </a:r>
            <a:r>
              <a:rPr lang="en-US" sz="2400" dirty="0" err="1">
                <a:latin typeface="NimbusRomNo9L-Regu"/>
              </a:rPr>
              <a:t>num_of</a:t>
            </a:r>
            <a:r>
              <a:rPr lang="en-US" sz="2400" dirty="0">
                <a:latin typeface="NimbusRomNo9L-Regu"/>
              </a:rPr>
              <a:t> </a:t>
            </a:r>
            <a:r>
              <a:rPr lang="en-US" sz="2400" dirty="0" err="1">
                <a:latin typeface="NimbusRomNo9L-Regu"/>
              </a:rPr>
              <a:t>int</a:t>
            </a:r>
            <a:r>
              <a:rPr lang="en-US" sz="2400" dirty="0">
                <a:latin typeface="NimbusRomNo9L-Regu"/>
              </a:rPr>
              <a:t> j; 0&lt;=j &amp;&amp; j&lt;</a:t>
            </a:r>
            <a:r>
              <a:rPr lang="en-US" sz="2400" dirty="0" err="1">
                <a:latin typeface="NimbusRomNo9L-Regu"/>
              </a:rPr>
              <a:t>param.length</a:t>
            </a:r>
            <a:r>
              <a:rPr lang="en-US" sz="2400" dirty="0">
                <a:latin typeface="NimbusRomNo9L-Regu"/>
              </a:rPr>
              <a:t>();</a:t>
            </a:r>
          </a:p>
          <a:p>
            <a:r>
              <a:rPr lang="en-US" sz="2400" dirty="0">
                <a:latin typeface="NimbusRomNo9L-Regu"/>
              </a:rPr>
              <a:t>//@ </a:t>
            </a:r>
            <a:r>
              <a:rPr lang="en-US" sz="2400" dirty="0" smtClean="0">
                <a:latin typeface="NimbusRomNo9L-Regu"/>
              </a:rPr>
              <a:t>				</a:t>
            </a:r>
            <a:r>
              <a:rPr lang="en-US" sz="2400" dirty="0" err="1" smtClean="0">
                <a:latin typeface="NimbusRomNo9L-Regu"/>
              </a:rPr>
              <a:t>testo.charAt</a:t>
            </a:r>
            <a:r>
              <a:rPr lang="en-US" sz="2400" dirty="0" smtClean="0">
                <a:latin typeface="NimbusRomNo9L-Regu"/>
              </a:rPr>
              <a:t>(</a:t>
            </a:r>
            <a:r>
              <a:rPr lang="en-US" sz="2400" dirty="0" err="1" smtClean="0">
                <a:latin typeface="NimbusRomNo9L-Regu"/>
              </a:rPr>
              <a:t>k+j</a:t>
            </a:r>
            <a:r>
              <a:rPr lang="en-US" sz="2400" dirty="0">
                <a:latin typeface="NimbusRomNo9L-Regu"/>
              </a:rPr>
              <a:t>)&lt;</a:t>
            </a:r>
            <a:r>
              <a:rPr lang="en-US" sz="2400" dirty="0" err="1">
                <a:latin typeface="NimbusRomNo9L-Regu"/>
              </a:rPr>
              <a:t>param.charAt</a:t>
            </a:r>
            <a:r>
              <a:rPr lang="en-US" sz="2400" dirty="0">
                <a:latin typeface="NimbusRomNo9L-Regu"/>
              </a:rPr>
              <a:t>(k)</a:t>
            </a:r>
            <a:r>
              <a:rPr lang="en-US" sz="2400" dirty="0">
                <a:solidFill>
                  <a:srgbClr val="7030A0"/>
                </a:solidFill>
                <a:latin typeface="NimbusRomNo9L-Regu"/>
              </a:rPr>
              <a:t>) </a:t>
            </a:r>
            <a:r>
              <a:rPr lang="en-US" sz="2400" dirty="0" smtClean="0">
                <a:latin typeface="NimbusRomNo9L-Regu"/>
              </a:rPr>
              <a:t>&lt;= </a:t>
            </a:r>
            <a:r>
              <a:rPr lang="en-US" sz="2400" dirty="0" err="1" smtClean="0">
                <a:latin typeface="NimbusRomNo9L-Regu"/>
              </a:rPr>
              <a:t>prec</a:t>
            </a:r>
            <a:r>
              <a:rPr lang="en-US" sz="2400" dirty="0" smtClean="0">
                <a:latin typeface="NimbusRomNo9L-Regu"/>
              </a:rPr>
              <a:t> </a:t>
            </a:r>
            <a:r>
              <a:rPr lang="en-US" sz="2400" dirty="0" smtClean="0">
                <a:solidFill>
                  <a:srgbClr val="0070C0"/>
                </a:solidFill>
                <a:latin typeface="NimbusRomNo9L-Regu"/>
              </a:rPr>
              <a:t>) </a:t>
            </a:r>
            <a:r>
              <a:rPr lang="en-US" sz="2400" dirty="0" smtClean="0">
                <a:solidFill>
                  <a:srgbClr val="00B050"/>
                </a:solidFill>
                <a:latin typeface="NimbusRomNo9L-Regu"/>
              </a:rPr>
              <a:t>) </a:t>
            </a:r>
            <a:r>
              <a:rPr lang="en-US" sz="2400" dirty="0" smtClean="0">
                <a:solidFill>
                  <a:srgbClr val="FF0000"/>
                </a:solidFill>
                <a:latin typeface="NimbusRomNo9L-Regu"/>
              </a:rPr>
              <a:t>) </a:t>
            </a:r>
            <a:r>
              <a:rPr lang="en-US" sz="2400" dirty="0" smtClean="0">
                <a:latin typeface="NimbusRomNo9L-Regu"/>
              </a:rPr>
              <a:t>) &amp;&amp;</a:t>
            </a:r>
            <a:endParaRPr lang="en-US" sz="2400" dirty="0">
              <a:latin typeface="NimbusRomNo9L-Regu"/>
            </a:endParaRPr>
          </a:p>
          <a:p>
            <a:r>
              <a:rPr lang="en-US" sz="2400" dirty="0">
                <a:latin typeface="NimbusRomNo9L-Regu"/>
              </a:rPr>
              <a:t>// </a:t>
            </a:r>
            <a:r>
              <a:rPr lang="en-US" sz="2400" dirty="0" smtClean="0">
                <a:latin typeface="NimbusRomNo9L-Regu"/>
              </a:rPr>
              <a:t>result </a:t>
            </a:r>
            <a:r>
              <a:rPr lang="en-US" sz="2400" dirty="0">
                <a:latin typeface="NimbusRomNo9L-Regu"/>
              </a:rPr>
              <a:t>e’ </a:t>
            </a:r>
            <a:r>
              <a:rPr lang="en-US" sz="2400" dirty="0" err="1">
                <a:latin typeface="NimbusRomNo9L-Regu"/>
              </a:rPr>
              <a:t>ordinato</a:t>
            </a:r>
            <a:r>
              <a:rPr lang="en-US" sz="2400" dirty="0">
                <a:latin typeface="NimbusRomNo9L-Regu"/>
              </a:rPr>
              <a:t> in </a:t>
            </a:r>
            <a:r>
              <a:rPr lang="en-US" sz="2400" dirty="0" err="1">
                <a:latin typeface="NimbusRomNo9L-Regu"/>
              </a:rPr>
              <a:t>modo</a:t>
            </a:r>
            <a:r>
              <a:rPr lang="en-US" sz="2400" dirty="0">
                <a:latin typeface="NimbusRomNo9L-Regu"/>
              </a:rPr>
              <a:t> </a:t>
            </a:r>
            <a:r>
              <a:rPr lang="en-US" sz="2400" dirty="0" err="1">
                <a:latin typeface="NimbusRomNo9L-Regu"/>
              </a:rPr>
              <a:t>crescente</a:t>
            </a:r>
            <a:endParaRPr lang="en-US" sz="2400" dirty="0">
              <a:latin typeface="NimbusRomNo9L-Regu"/>
            </a:endParaRPr>
          </a:p>
          <a:p>
            <a:r>
              <a:rPr lang="en-US" sz="2400" dirty="0" smtClean="0">
                <a:latin typeface="NimbusRomNo9L-Regu"/>
              </a:rPr>
              <a:t>//@ (\</a:t>
            </a:r>
            <a:r>
              <a:rPr lang="en-US" sz="2400" dirty="0" err="1">
                <a:latin typeface="NimbusRomNo9L-Regu"/>
              </a:rPr>
              <a:t>forall</a:t>
            </a:r>
            <a:r>
              <a:rPr lang="en-US" sz="2400" dirty="0">
                <a:latin typeface="NimbusRomNo9L-Regu"/>
              </a:rPr>
              <a:t> </a:t>
            </a:r>
            <a:r>
              <a:rPr lang="en-US" sz="2400" dirty="0" err="1">
                <a:latin typeface="NimbusRomNo9L-Regu"/>
              </a:rPr>
              <a:t>int</a:t>
            </a:r>
            <a:r>
              <a:rPr lang="en-US" sz="2400" dirty="0">
                <a:latin typeface="NimbusRomNo9L-Regu"/>
              </a:rPr>
              <a:t> </a:t>
            </a:r>
            <a:r>
              <a:rPr lang="en-US" sz="2400" dirty="0" err="1">
                <a:latin typeface="NimbusRomNo9L-Regu"/>
              </a:rPr>
              <a:t>i</a:t>
            </a:r>
            <a:r>
              <a:rPr lang="en-US" sz="2400" dirty="0">
                <a:latin typeface="NimbusRomNo9L-Regu"/>
              </a:rPr>
              <a:t>; 0&lt;=</a:t>
            </a:r>
            <a:r>
              <a:rPr lang="en-US" sz="2400" dirty="0" err="1">
                <a:latin typeface="NimbusRomNo9L-Regu"/>
              </a:rPr>
              <a:t>i</a:t>
            </a:r>
            <a:r>
              <a:rPr lang="en-US" sz="2400" dirty="0">
                <a:latin typeface="NimbusRomNo9L-Regu"/>
              </a:rPr>
              <a:t> &amp;&amp; </a:t>
            </a:r>
            <a:r>
              <a:rPr lang="en-US" sz="2400" dirty="0" err="1">
                <a:latin typeface="NimbusRomNo9L-Regu"/>
              </a:rPr>
              <a:t>i</a:t>
            </a:r>
            <a:r>
              <a:rPr lang="en-US" sz="2400" dirty="0">
                <a:latin typeface="NimbusRomNo9L-Regu"/>
              </a:rPr>
              <a:t>&lt;\</a:t>
            </a:r>
            <a:r>
              <a:rPr lang="en-US" sz="2400" dirty="0" err="1">
                <a:latin typeface="NimbusRomNo9L-Regu"/>
              </a:rPr>
              <a:t>result.size</a:t>
            </a:r>
            <a:r>
              <a:rPr lang="en-US" sz="2400" dirty="0">
                <a:latin typeface="NimbusRomNo9L-Regu"/>
              </a:rPr>
              <a:t>()-1</a:t>
            </a:r>
            <a:r>
              <a:rPr lang="en-US" sz="2400" dirty="0" smtClean="0">
                <a:latin typeface="NimbusRomNo9L-Regu"/>
              </a:rPr>
              <a:t>; \</a:t>
            </a:r>
            <a:r>
              <a:rPr lang="en-US" sz="2400" dirty="0" err="1">
                <a:latin typeface="NimbusRomNo9L-Regu"/>
              </a:rPr>
              <a:t>result.get</a:t>
            </a:r>
            <a:r>
              <a:rPr lang="en-US" sz="2400" dirty="0">
                <a:latin typeface="NimbusRomNo9L-Regu"/>
              </a:rPr>
              <a:t>(</a:t>
            </a:r>
            <a:r>
              <a:rPr lang="en-US" sz="2400" dirty="0" err="1">
                <a:latin typeface="NimbusRomNo9L-Regu"/>
              </a:rPr>
              <a:t>i</a:t>
            </a:r>
            <a:r>
              <a:rPr lang="en-US" sz="2400" dirty="0">
                <a:latin typeface="NimbusRomNo9L-Regu"/>
              </a:rPr>
              <a:t>)&lt;\</a:t>
            </a:r>
            <a:r>
              <a:rPr lang="en-US" sz="2400" dirty="0" err="1">
                <a:latin typeface="NimbusRomNo9L-Regu"/>
              </a:rPr>
              <a:t>result.get</a:t>
            </a:r>
            <a:r>
              <a:rPr lang="en-US" sz="2400" dirty="0">
                <a:latin typeface="NimbusRomNo9L-Regu"/>
              </a:rPr>
              <a:t>(i+1));</a:t>
            </a:r>
          </a:p>
          <a:p>
            <a:r>
              <a:rPr lang="en-US" sz="2400" dirty="0">
                <a:latin typeface="NimbusRomNo9L-Regu"/>
              </a:rPr>
              <a:t>static </a:t>
            </a:r>
            <a:r>
              <a:rPr lang="en-US" sz="2400" dirty="0" err="1">
                <a:latin typeface="NimbusRomNo9L-Regu"/>
              </a:rPr>
              <a:t>ArrayList</a:t>
            </a:r>
            <a:r>
              <a:rPr lang="en-US" sz="2400" dirty="0">
                <a:latin typeface="NimbusRomNo9L-Regu"/>
              </a:rPr>
              <a:t>&lt;Integer&gt; </a:t>
            </a:r>
            <a:r>
              <a:rPr lang="en-US" sz="2400" dirty="0" err="1">
                <a:latin typeface="NimbusRomNo9L-Regu"/>
              </a:rPr>
              <a:t>trovaOccorrenze</a:t>
            </a:r>
            <a:r>
              <a:rPr lang="en-US" sz="2400" dirty="0">
                <a:latin typeface="NimbusRomNo9L-Regu"/>
              </a:rPr>
              <a:t>(String </a:t>
            </a:r>
            <a:r>
              <a:rPr lang="en-US" sz="2400" dirty="0" err="1">
                <a:latin typeface="NimbusRomNo9L-Regu"/>
              </a:rPr>
              <a:t>testo</a:t>
            </a:r>
            <a:r>
              <a:rPr lang="en-US" sz="2400" dirty="0">
                <a:latin typeface="NimbusRomNo9L-Regu"/>
              </a:rPr>
              <a:t>, String </a:t>
            </a:r>
            <a:r>
              <a:rPr lang="en-US" sz="2400" dirty="0" err="1">
                <a:latin typeface="NimbusRomNo9L-Regu"/>
              </a:rPr>
              <a:t>param</a:t>
            </a:r>
            <a:r>
              <a:rPr lang="en-US" sz="2400" dirty="0">
                <a:latin typeface="NimbusRomNo9L-Regu"/>
              </a:rPr>
              <a:t>)</a:t>
            </a:r>
            <a:endParaRPr lang="it-IT" sz="2400" dirty="0">
              <a:latin typeface="NimbusRomNo9L-Regu"/>
            </a:endParaRPr>
          </a:p>
        </p:txBody>
      </p:sp>
    </p:spTree>
    <p:extLst>
      <p:ext uri="{BB962C8B-B14F-4D97-AF65-F5344CB8AC3E}">
        <p14:creationId xmlns:p14="http://schemas.microsoft.com/office/powerpoint/2010/main" val="286227196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6740307"/>
          </a:xfrm>
          <a:prstGeom prst="rect">
            <a:avLst/>
          </a:prstGeom>
        </p:spPr>
        <p:txBody>
          <a:bodyPr wrap="square">
            <a:spAutoFit/>
          </a:bodyPr>
          <a:lstStyle/>
          <a:p>
            <a:r>
              <a:rPr lang="it-IT" sz="2400" b="0" i="0" u="none" strike="noStrike" baseline="0" dirty="0" smtClean="0">
                <a:latin typeface="NimbusRomNo9L-Regu"/>
              </a:rPr>
              <a:t>ESERCIZIO 2: </a:t>
            </a:r>
            <a:r>
              <a:rPr lang="it-IT" sz="2400" dirty="0" smtClean="0">
                <a:latin typeface="NimbusRomNo9L-Regu"/>
              </a:rPr>
              <a:t>Date </a:t>
            </a:r>
            <a:r>
              <a:rPr lang="it-IT" sz="2400" dirty="0">
                <a:latin typeface="NimbusRomNo9L-Regu"/>
              </a:rPr>
              <a:t>le </a:t>
            </a:r>
            <a:r>
              <a:rPr lang="it-IT" sz="2400" dirty="0" smtClean="0">
                <a:latin typeface="NimbusRomNo9L-Regu"/>
              </a:rPr>
              <a:t>classi </a:t>
            </a:r>
            <a:r>
              <a:rPr lang="it-IT" sz="2400" dirty="0">
                <a:latin typeface="NimbusRomNo9L-Regu"/>
              </a:rPr>
              <a:t>Volt e </a:t>
            </a:r>
            <a:r>
              <a:rPr lang="it-IT" sz="2400" dirty="0" err="1">
                <a:latin typeface="NimbusRomNo9L-Regu"/>
              </a:rPr>
              <a:t>PresaCorrente</a:t>
            </a:r>
            <a:r>
              <a:rPr lang="it-IT" sz="2400" dirty="0">
                <a:latin typeface="NimbusRomNo9L-Regu"/>
              </a:rPr>
              <a:t>, che restituisce corrente a 220 volt:</a:t>
            </a:r>
          </a:p>
          <a:p>
            <a:r>
              <a:rPr lang="it-IT" sz="2400" dirty="0">
                <a:latin typeface="NimbusRomNo9L-Regu"/>
              </a:rPr>
              <a:t>public </a:t>
            </a:r>
            <a:r>
              <a:rPr lang="it-IT" sz="2400" dirty="0" err="1">
                <a:latin typeface="NimbusRomNo9L-Regu"/>
              </a:rPr>
              <a:t>class</a:t>
            </a:r>
            <a:r>
              <a:rPr lang="it-IT" sz="2400" dirty="0">
                <a:latin typeface="NimbusRomNo9L-Regu"/>
              </a:rPr>
              <a:t> Volt {</a:t>
            </a:r>
          </a:p>
          <a:p>
            <a:r>
              <a:rPr lang="it-IT" sz="2400" dirty="0" smtClean="0">
                <a:latin typeface="NimbusRomNo9L-Regu"/>
              </a:rPr>
              <a:t>	private </a:t>
            </a:r>
            <a:r>
              <a:rPr lang="it-IT" sz="2400" dirty="0" err="1">
                <a:latin typeface="NimbusRomNo9L-Regu"/>
              </a:rPr>
              <a:t>int</a:t>
            </a:r>
            <a:r>
              <a:rPr lang="it-IT" sz="2400" dirty="0">
                <a:latin typeface="NimbusRomNo9L-Regu"/>
              </a:rPr>
              <a:t> </a:t>
            </a:r>
            <a:r>
              <a:rPr lang="it-IT" sz="2400" dirty="0" err="1">
                <a:latin typeface="NimbusRomNo9L-Regu"/>
              </a:rPr>
              <a:t>volts</a:t>
            </a:r>
            <a:r>
              <a:rPr lang="it-IT" sz="2400" dirty="0" smtClean="0">
                <a:latin typeface="NimbusRomNo9L-Regu"/>
              </a:rPr>
              <a:t>;</a:t>
            </a:r>
          </a:p>
          <a:p>
            <a:r>
              <a:rPr lang="it-IT" sz="2400" dirty="0" smtClean="0">
                <a:latin typeface="NimbusRomNo9L-Regu"/>
              </a:rPr>
              <a:t>	public </a:t>
            </a:r>
            <a:r>
              <a:rPr lang="it-IT" sz="2400" dirty="0">
                <a:latin typeface="NimbusRomNo9L-Regu"/>
              </a:rPr>
              <a:t>Volt(</a:t>
            </a:r>
            <a:r>
              <a:rPr lang="it-IT" sz="2400" dirty="0" err="1">
                <a:latin typeface="NimbusRomNo9L-Regu"/>
              </a:rPr>
              <a:t>int</a:t>
            </a:r>
            <a:r>
              <a:rPr lang="it-IT" sz="2400" dirty="0">
                <a:latin typeface="NimbusRomNo9L-Regu"/>
              </a:rPr>
              <a:t> v) </a:t>
            </a:r>
            <a:r>
              <a:rPr lang="it-IT" sz="2400" dirty="0" smtClean="0">
                <a:latin typeface="NimbusRomNo9L-Regu"/>
              </a:rPr>
              <a:t>{ </a:t>
            </a:r>
            <a:r>
              <a:rPr lang="it-IT" sz="2400" dirty="0" err="1" smtClean="0">
                <a:latin typeface="NimbusRomNo9L-Regu"/>
              </a:rPr>
              <a:t>this.volts</a:t>
            </a:r>
            <a:r>
              <a:rPr lang="it-IT" sz="2400" dirty="0" smtClean="0">
                <a:latin typeface="NimbusRomNo9L-Regu"/>
              </a:rPr>
              <a:t>=v; }</a:t>
            </a:r>
            <a:endParaRPr lang="it-IT" sz="2400" dirty="0">
              <a:latin typeface="NimbusRomNo9L-Regu"/>
            </a:endParaRPr>
          </a:p>
          <a:p>
            <a:r>
              <a:rPr lang="it-IT" sz="2400" dirty="0" smtClean="0">
                <a:latin typeface="NimbusRomNo9L-Regu"/>
              </a:rPr>
              <a:t>	public </a:t>
            </a:r>
            <a:r>
              <a:rPr lang="it-IT" sz="2400" dirty="0" err="1">
                <a:latin typeface="NimbusRomNo9L-Regu"/>
              </a:rPr>
              <a:t>int</a:t>
            </a:r>
            <a:r>
              <a:rPr lang="it-IT" sz="2400" dirty="0">
                <a:latin typeface="NimbusRomNo9L-Regu"/>
              </a:rPr>
              <a:t> </a:t>
            </a:r>
            <a:r>
              <a:rPr lang="it-IT" sz="2400" dirty="0" err="1">
                <a:latin typeface="NimbusRomNo9L-Regu"/>
              </a:rPr>
              <a:t>getVolts</a:t>
            </a:r>
            <a:r>
              <a:rPr lang="it-IT" sz="2400" dirty="0">
                <a:latin typeface="NimbusRomNo9L-Regu"/>
              </a:rPr>
              <a:t>() </a:t>
            </a:r>
            <a:r>
              <a:rPr lang="it-IT" sz="2400" dirty="0" smtClean="0">
                <a:latin typeface="NimbusRomNo9L-Regu"/>
              </a:rPr>
              <a:t>{ </a:t>
            </a:r>
            <a:r>
              <a:rPr lang="it-IT" sz="2400" dirty="0" err="1" smtClean="0">
                <a:latin typeface="NimbusRomNo9L-Regu"/>
              </a:rPr>
              <a:t>return</a:t>
            </a:r>
            <a:r>
              <a:rPr lang="it-IT" sz="2400" dirty="0" smtClean="0">
                <a:latin typeface="NimbusRomNo9L-Regu"/>
              </a:rPr>
              <a:t> </a:t>
            </a:r>
            <a:r>
              <a:rPr lang="it-IT" sz="2400" dirty="0" err="1">
                <a:latin typeface="NimbusRomNo9L-Regu"/>
              </a:rPr>
              <a:t>volts</a:t>
            </a:r>
            <a:r>
              <a:rPr lang="it-IT" sz="2400" dirty="0" smtClean="0">
                <a:latin typeface="NimbusRomNo9L-Regu"/>
              </a:rPr>
              <a:t>; }</a:t>
            </a:r>
            <a:endParaRPr lang="it-IT" sz="2400" dirty="0">
              <a:latin typeface="NimbusRomNo9L-Regu"/>
            </a:endParaRPr>
          </a:p>
          <a:p>
            <a:r>
              <a:rPr lang="it-IT" sz="2400" dirty="0">
                <a:latin typeface="NimbusRomNo9L-Regu"/>
              </a:rPr>
              <a:t>	</a:t>
            </a:r>
            <a:r>
              <a:rPr lang="it-IT" sz="2400" dirty="0" smtClean="0">
                <a:latin typeface="NimbusRomNo9L-Regu"/>
              </a:rPr>
              <a:t>public </a:t>
            </a:r>
            <a:r>
              <a:rPr lang="it-IT" sz="2400" dirty="0" err="1">
                <a:latin typeface="NimbusRomNo9L-Regu"/>
              </a:rPr>
              <a:t>void</a:t>
            </a:r>
            <a:r>
              <a:rPr lang="it-IT" sz="2400" dirty="0">
                <a:latin typeface="NimbusRomNo9L-Regu"/>
              </a:rPr>
              <a:t> </a:t>
            </a:r>
            <a:r>
              <a:rPr lang="it-IT" sz="2400" dirty="0" err="1">
                <a:latin typeface="NimbusRomNo9L-Regu"/>
              </a:rPr>
              <a:t>setVolts</a:t>
            </a:r>
            <a:r>
              <a:rPr lang="it-IT" sz="2400" dirty="0">
                <a:latin typeface="NimbusRomNo9L-Regu"/>
              </a:rPr>
              <a:t>(</a:t>
            </a:r>
            <a:r>
              <a:rPr lang="it-IT" sz="2400" dirty="0" err="1">
                <a:latin typeface="NimbusRomNo9L-Regu"/>
              </a:rPr>
              <a:t>int</a:t>
            </a:r>
            <a:r>
              <a:rPr lang="it-IT" sz="2400" dirty="0">
                <a:latin typeface="NimbusRomNo9L-Regu"/>
              </a:rPr>
              <a:t> </a:t>
            </a:r>
            <a:r>
              <a:rPr lang="it-IT" sz="2400" dirty="0" err="1">
                <a:latin typeface="NimbusRomNo9L-Regu"/>
              </a:rPr>
              <a:t>volts</a:t>
            </a:r>
            <a:r>
              <a:rPr lang="it-IT" sz="2400" dirty="0">
                <a:latin typeface="NimbusRomNo9L-Regu"/>
              </a:rPr>
              <a:t>) </a:t>
            </a:r>
            <a:r>
              <a:rPr lang="it-IT" sz="2400" dirty="0" smtClean="0">
                <a:latin typeface="NimbusRomNo9L-Regu"/>
              </a:rPr>
              <a:t>{ </a:t>
            </a:r>
            <a:r>
              <a:rPr lang="it-IT" sz="2400" dirty="0" err="1" smtClean="0">
                <a:latin typeface="NimbusRomNo9L-Regu"/>
              </a:rPr>
              <a:t>this.volts</a:t>
            </a:r>
            <a:r>
              <a:rPr lang="it-IT" sz="2400" dirty="0" smtClean="0">
                <a:latin typeface="NimbusRomNo9L-Regu"/>
              </a:rPr>
              <a:t> </a:t>
            </a:r>
            <a:r>
              <a:rPr lang="it-IT" sz="2400" dirty="0">
                <a:latin typeface="NimbusRomNo9L-Regu"/>
              </a:rPr>
              <a:t>= </a:t>
            </a:r>
            <a:r>
              <a:rPr lang="it-IT" sz="2400" dirty="0" err="1">
                <a:latin typeface="NimbusRomNo9L-Regu"/>
              </a:rPr>
              <a:t>volts</a:t>
            </a:r>
            <a:r>
              <a:rPr lang="it-IT" sz="2400" dirty="0" smtClean="0">
                <a:latin typeface="NimbusRomNo9L-Regu"/>
              </a:rPr>
              <a:t>; }</a:t>
            </a:r>
            <a:endParaRPr lang="it-IT" sz="2400" dirty="0">
              <a:latin typeface="NimbusRomNo9L-Regu"/>
            </a:endParaRPr>
          </a:p>
          <a:p>
            <a:r>
              <a:rPr lang="it-IT" sz="2400" dirty="0">
                <a:latin typeface="NimbusRomNo9L-Regu"/>
              </a:rPr>
              <a:t>}</a:t>
            </a:r>
          </a:p>
          <a:p>
            <a:r>
              <a:rPr lang="it-IT" sz="2400" dirty="0" smtClean="0">
                <a:latin typeface="NimbusRomNo9L-Regu"/>
              </a:rPr>
              <a:t>public </a:t>
            </a:r>
            <a:r>
              <a:rPr lang="it-IT" sz="2400" dirty="0" err="1">
                <a:latin typeface="NimbusRomNo9L-Regu"/>
              </a:rPr>
              <a:t>class</a:t>
            </a:r>
            <a:r>
              <a:rPr lang="it-IT" sz="2400" dirty="0">
                <a:latin typeface="NimbusRomNo9L-Regu"/>
              </a:rPr>
              <a:t> </a:t>
            </a:r>
            <a:r>
              <a:rPr lang="it-IT" sz="2400" dirty="0" err="1">
                <a:latin typeface="NimbusRomNo9L-Regu"/>
              </a:rPr>
              <a:t>PresaCorrente</a:t>
            </a:r>
            <a:r>
              <a:rPr lang="it-IT" sz="2400" dirty="0">
                <a:latin typeface="NimbusRomNo9L-Regu"/>
              </a:rPr>
              <a:t> {</a:t>
            </a:r>
          </a:p>
          <a:p>
            <a:r>
              <a:rPr lang="it-IT" sz="2400" dirty="0" smtClean="0">
                <a:latin typeface="NimbusRomNo9L-Regu"/>
              </a:rPr>
              <a:t>	public </a:t>
            </a:r>
            <a:r>
              <a:rPr lang="it-IT" sz="2400" dirty="0">
                <a:latin typeface="NimbusRomNo9L-Regu"/>
              </a:rPr>
              <a:t>Volt </a:t>
            </a:r>
            <a:r>
              <a:rPr lang="it-IT" sz="2400" dirty="0" err="1">
                <a:latin typeface="NimbusRomNo9L-Regu"/>
              </a:rPr>
              <a:t>getVolt</a:t>
            </a:r>
            <a:r>
              <a:rPr lang="it-IT" sz="2400" dirty="0" smtClean="0">
                <a:latin typeface="NimbusRomNo9L-Regu"/>
              </a:rPr>
              <a:t>(){ </a:t>
            </a:r>
            <a:r>
              <a:rPr lang="it-IT" sz="2400" dirty="0" err="1" smtClean="0">
                <a:latin typeface="NimbusRomNo9L-Regu"/>
              </a:rPr>
              <a:t>return</a:t>
            </a:r>
            <a:r>
              <a:rPr lang="it-IT" sz="2400" dirty="0" smtClean="0">
                <a:latin typeface="NimbusRomNo9L-Regu"/>
              </a:rPr>
              <a:t> </a:t>
            </a:r>
            <a:r>
              <a:rPr lang="it-IT" sz="2400" dirty="0">
                <a:latin typeface="NimbusRomNo9L-Regu"/>
              </a:rPr>
              <a:t>new Volt(220</a:t>
            </a:r>
            <a:r>
              <a:rPr lang="it-IT" sz="2400" dirty="0" smtClean="0">
                <a:latin typeface="NimbusRomNo9L-Regu"/>
              </a:rPr>
              <a:t>); }</a:t>
            </a:r>
            <a:endParaRPr lang="it-IT" sz="2400" dirty="0">
              <a:latin typeface="NimbusRomNo9L-Regu"/>
            </a:endParaRPr>
          </a:p>
          <a:p>
            <a:r>
              <a:rPr lang="it-IT" sz="2400" dirty="0">
                <a:latin typeface="NimbusRomNo9L-Regu"/>
              </a:rPr>
              <a:t>}</a:t>
            </a:r>
          </a:p>
          <a:p>
            <a:r>
              <a:rPr lang="it-IT" sz="2400" dirty="0">
                <a:latin typeface="NimbusRomNo9L-Regu"/>
              </a:rPr>
              <a:t>Si utilizzi il design pattern Adapter per “realizzare” un trasformatore capace di erogare corrente a 3, </a:t>
            </a:r>
            <a:r>
              <a:rPr lang="it-IT" sz="2400" dirty="0" smtClean="0">
                <a:latin typeface="NimbusRomNo9L-Regu"/>
              </a:rPr>
              <a:t>12 e </a:t>
            </a:r>
            <a:r>
              <a:rPr lang="it-IT" sz="2400" dirty="0">
                <a:latin typeface="NimbusRomNo9L-Regu"/>
              </a:rPr>
              <a:t>220 volt</a:t>
            </a:r>
            <a:r>
              <a:rPr lang="it-IT" sz="2400" dirty="0" smtClean="0">
                <a:latin typeface="NimbusRomNo9L-Regu"/>
              </a:rPr>
              <a:t>:</a:t>
            </a:r>
          </a:p>
          <a:p>
            <a:r>
              <a:rPr lang="it-IT" sz="2400" dirty="0">
                <a:latin typeface="NimbusRomNo9L-Regu"/>
              </a:rPr>
              <a:t>public </a:t>
            </a:r>
            <a:r>
              <a:rPr lang="it-IT" sz="2400" dirty="0" err="1">
                <a:latin typeface="NimbusRomNo9L-Regu"/>
              </a:rPr>
              <a:t>interface</a:t>
            </a:r>
            <a:r>
              <a:rPr lang="it-IT" sz="2400" dirty="0">
                <a:latin typeface="NimbusRomNo9L-Regu"/>
              </a:rPr>
              <a:t> Trasformatore {</a:t>
            </a:r>
          </a:p>
          <a:p>
            <a:r>
              <a:rPr lang="it-IT" sz="2400" dirty="0" smtClean="0">
                <a:latin typeface="NimbusRomNo9L-Regu"/>
              </a:rPr>
              <a:t>	public </a:t>
            </a:r>
            <a:r>
              <a:rPr lang="it-IT" sz="2400" dirty="0">
                <a:latin typeface="NimbusRomNo9L-Regu"/>
              </a:rPr>
              <a:t>Volt get220Volt();</a:t>
            </a:r>
          </a:p>
          <a:p>
            <a:r>
              <a:rPr lang="it-IT" sz="2400" dirty="0" smtClean="0">
                <a:latin typeface="NimbusRomNo9L-Regu"/>
              </a:rPr>
              <a:t>	public </a:t>
            </a:r>
            <a:r>
              <a:rPr lang="it-IT" sz="2400" dirty="0">
                <a:latin typeface="NimbusRomNo9L-Regu"/>
              </a:rPr>
              <a:t>Volt get12Volt();</a:t>
            </a:r>
          </a:p>
          <a:p>
            <a:r>
              <a:rPr lang="it-IT" sz="2400" dirty="0" smtClean="0">
                <a:latin typeface="NimbusRomNo9L-Regu"/>
              </a:rPr>
              <a:t>	public </a:t>
            </a:r>
            <a:r>
              <a:rPr lang="it-IT" sz="2400" dirty="0">
                <a:latin typeface="NimbusRomNo9L-Regu"/>
              </a:rPr>
              <a:t>Volt get3Volt();</a:t>
            </a:r>
          </a:p>
          <a:p>
            <a:r>
              <a:rPr lang="it-IT" sz="2400" dirty="0">
                <a:latin typeface="NimbusRomNo9L-Regu"/>
              </a:rPr>
              <a:t>}</a:t>
            </a:r>
          </a:p>
          <a:p>
            <a:r>
              <a:rPr lang="it-IT" sz="2400" dirty="0">
                <a:latin typeface="NimbusRomNo9L-Regu"/>
              </a:rPr>
              <a:t>Si definisca la classe Java da </a:t>
            </a:r>
            <a:r>
              <a:rPr lang="it-IT" sz="2400" dirty="0" smtClean="0">
                <a:latin typeface="NimbusRomNo9L-Regu"/>
              </a:rPr>
              <a:t>aggiungere e </a:t>
            </a:r>
            <a:r>
              <a:rPr lang="it-IT" sz="2400" dirty="0">
                <a:latin typeface="NimbusRomNo9L-Regu"/>
              </a:rPr>
              <a:t>le relazioni con le classi esistenti.</a:t>
            </a:r>
            <a:endParaRPr lang="it-IT" sz="2400" b="0" i="0" u="none" strike="noStrike" baseline="0" dirty="0" smtClean="0">
              <a:latin typeface="NimbusRomNo9L-Regu"/>
            </a:endParaRPr>
          </a:p>
        </p:txBody>
      </p:sp>
    </p:spTree>
    <p:extLst>
      <p:ext uri="{BB962C8B-B14F-4D97-AF65-F5344CB8AC3E}">
        <p14:creationId xmlns:p14="http://schemas.microsoft.com/office/powerpoint/2010/main" val="120117058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7109639"/>
          </a:xfrm>
          <a:prstGeom prst="rect">
            <a:avLst/>
          </a:prstGeom>
        </p:spPr>
        <p:txBody>
          <a:bodyPr wrap="square">
            <a:spAutoFit/>
          </a:bodyPr>
          <a:lstStyle/>
          <a:p>
            <a:r>
              <a:rPr lang="it-IT" sz="2400" b="0" i="0" u="none" strike="noStrike" baseline="0" dirty="0" smtClean="0">
                <a:latin typeface="NimbusRomNo9L-Regu"/>
              </a:rPr>
              <a:t>SOLUZIONE</a:t>
            </a:r>
          </a:p>
          <a:p>
            <a:r>
              <a:rPr lang="it-IT" sz="2400" b="1" dirty="0">
                <a:latin typeface="NimbusRomNo9L-Regu"/>
              </a:rPr>
              <a:t>public </a:t>
            </a:r>
            <a:r>
              <a:rPr lang="it-IT" sz="2400" b="1" dirty="0" err="1">
                <a:latin typeface="NimbusRomNo9L-Regu"/>
              </a:rPr>
              <a:t>class</a:t>
            </a:r>
            <a:r>
              <a:rPr lang="it-IT" sz="2400" b="1" dirty="0">
                <a:latin typeface="NimbusRomNo9L-Regu"/>
              </a:rPr>
              <a:t> </a:t>
            </a:r>
            <a:r>
              <a:rPr lang="it-IT" sz="2400" b="1" dirty="0" err="1">
                <a:latin typeface="NimbusRomNo9L-Regu"/>
              </a:rPr>
              <a:t>PresaCorrenteAdapter</a:t>
            </a:r>
            <a:r>
              <a:rPr lang="it-IT" sz="2400" b="1" dirty="0">
                <a:latin typeface="NimbusRomNo9L-Regu"/>
              </a:rPr>
              <a:t> </a:t>
            </a:r>
            <a:r>
              <a:rPr lang="it-IT" sz="2400" b="1" dirty="0" err="1">
                <a:latin typeface="NimbusRomNo9L-Regu"/>
              </a:rPr>
              <a:t>implements</a:t>
            </a:r>
            <a:r>
              <a:rPr lang="it-IT" sz="2400" b="1" dirty="0">
                <a:latin typeface="NimbusRomNo9L-Regu"/>
              </a:rPr>
              <a:t> Trasformatore {</a:t>
            </a:r>
          </a:p>
          <a:p>
            <a:r>
              <a:rPr lang="it-IT" sz="2400" b="1" dirty="0" smtClean="0">
                <a:latin typeface="NimbusRomNo9L-Regu"/>
              </a:rPr>
              <a:t>	</a:t>
            </a:r>
            <a:r>
              <a:rPr lang="it-IT" sz="2400" b="1" dirty="0" smtClean="0">
                <a:solidFill>
                  <a:srgbClr val="FF0000"/>
                </a:solidFill>
                <a:latin typeface="NimbusRomNo9L-Regu"/>
              </a:rPr>
              <a:t>private </a:t>
            </a:r>
            <a:r>
              <a:rPr lang="it-IT" sz="2400" b="1" dirty="0" err="1">
                <a:solidFill>
                  <a:srgbClr val="FF0000"/>
                </a:solidFill>
                <a:latin typeface="NimbusRomNo9L-Regu"/>
              </a:rPr>
              <a:t>final</a:t>
            </a:r>
            <a:r>
              <a:rPr lang="it-IT" sz="2400" b="1" dirty="0">
                <a:solidFill>
                  <a:srgbClr val="FF0000"/>
                </a:solidFill>
                <a:latin typeface="NimbusRomNo9L-Regu"/>
              </a:rPr>
              <a:t> </a:t>
            </a:r>
            <a:r>
              <a:rPr lang="it-IT" sz="2400" b="1" dirty="0" err="1">
                <a:solidFill>
                  <a:srgbClr val="FF0000"/>
                </a:solidFill>
                <a:latin typeface="NimbusRomNo9L-Regu"/>
              </a:rPr>
              <a:t>PresaCorrente</a:t>
            </a:r>
            <a:r>
              <a:rPr lang="it-IT" sz="2400" b="1" dirty="0">
                <a:solidFill>
                  <a:srgbClr val="FF0000"/>
                </a:solidFill>
                <a:latin typeface="NimbusRomNo9L-Regu"/>
              </a:rPr>
              <a:t> </a:t>
            </a:r>
            <a:r>
              <a:rPr lang="it-IT" sz="2400" b="1" dirty="0" err="1">
                <a:solidFill>
                  <a:srgbClr val="FF0000"/>
                </a:solidFill>
                <a:latin typeface="NimbusRomNo9L-Regu"/>
              </a:rPr>
              <a:t>presaCorrente</a:t>
            </a:r>
            <a:r>
              <a:rPr lang="it-IT" sz="2400" b="1" dirty="0">
                <a:solidFill>
                  <a:srgbClr val="FF0000"/>
                </a:solidFill>
                <a:latin typeface="NimbusRomNo9L-Regu"/>
              </a:rPr>
              <a:t>;</a:t>
            </a:r>
          </a:p>
          <a:p>
            <a:r>
              <a:rPr lang="it-IT" sz="2400" b="1" dirty="0" smtClean="0">
                <a:latin typeface="NimbusRomNo9L-Regu"/>
              </a:rPr>
              <a:t>	public </a:t>
            </a:r>
            <a:r>
              <a:rPr lang="it-IT" sz="2400" b="1" dirty="0" err="1">
                <a:latin typeface="NimbusRomNo9L-Regu"/>
              </a:rPr>
              <a:t>PresaCorrenteAdapter</a:t>
            </a:r>
            <a:r>
              <a:rPr lang="it-IT" sz="2400" b="1" dirty="0">
                <a:latin typeface="NimbusRomNo9L-Regu"/>
              </a:rPr>
              <a:t>(</a:t>
            </a:r>
            <a:r>
              <a:rPr lang="it-IT" sz="2400" b="1" dirty="0" err="1">
                <a:latin typeface="NimbusRomNo9L-Regu"/>
              </a:rPr>
              <a:t>PresaCorrente</a:t>
            </a:r>
            <a:r>
              <a:rPr lang="it-IT" sz="2400" b="1" dirty="0">
                <a:latin typeface="NimbusRomNo9L-Regu"/>
              </a:rPr>
              <a:t> </a:t>
            </a:r>
            <a:r>
              <a:rPr lang="it-IT" sz="2400" b="1" dirty="0" err="1">
                <a:latin typeface="NimbusRomNo9L-Regu"/>
              </a:rPr>
              <a:t>presaCorrente</a:t>
            </a:r>
            <a:r>
              <a:rPr lang="it-IT" sz="2400" b="1" dirty="0">
                <a:latin typeface="NimbusRomNo9L-Regu"/>
              </a:rPr>
              <a:t>) {</a:t>
            </a:r>
          </a:p>
          <a:p>
            <a:r>
              <a:rPr lang="it-IT" sz="2400" b="1" dirty="0" smtClean="0">
                <a:latin typeface="NimbusRomNo9L-Regu"/>
              </a:rPr>
              <a:t>		super</a:t>
            </a:r>
            <a:r>
              <a:rPr lang="it-IT" sz="2400" b="1" dirty="0">
                <a:latin typeface="NimbusRomNo9L-Regu"/>
              </a:rPr>
              <a:t>();</a:t>
            </a:r>
          </a:p>
          <a:p>
            <a:r>
              <a:rPr lang="it-IT" sz="2400" b="1" dirty="0" smtClean="0">
                <a:latin typeface="NimbusRomNo9L-Regu"/>
              </a:rPr>
              <a:t>		</a:t>
            </a:r>
            <a:r>
              <a:rPr lang="it-IT" sz="2400" b="1" dirty="0" err="1" smtClean="0">
                <a:latin typeface="NimbusRomNo9L-Regu"/>
              </a:rPr>
              <a:t>this.presaCorrente</a:t>
            </a:r>
            <a:r>
              <a:rPr lang="it-IT" sz="2400" b="1" dirty="0" smtClean="0">
                <a:latin typeface="NimbusRomNo9L-Regu"/>
              </a:rPr>
              <a:t> </a:t>
            </a:r>
            <a:r>
              <a:rPr lang="it-IT" sz="2400" b="1" dirty="0">
                <a:latin typeface="NimbusRomNo9L-Regu"/>
              </a:rPr>
              <a:t>= </a:t>
            </a:r>
            <a:r>
              <a:rPr lang="it-IT" sz="2400" b="1" dirty="0" err="1">
                <a:latin typeface="NimbusRomNo9L-Regu"/>
              </a:rPr>
              <a:t>presaCorrente</a:t>
            </a:r>
            <a:r>
              <a:rPr lang="it-IT" sz="2400" b="1" dirty="0">
                <a:latin typeface="NimbusRomNo9L-Regu"/>
              </a:rPr>
              <a:t>;</a:t>
            </a:r>
          </a:p>
          <a:p>
            <a:r>
              <a:rPr lang="it-IT" sz="2400" b="1" dirty="0" smtClean="0">
                <a:latin typeface="NimbusRomNo9L-Regu"/>
              </a:rPr>
              <a:t>	}</a:t>
            </a:r>
            <a:endParaRPr lang="it-IT" sz="2400" b="1" dirty="0">
              <a:latin typeface="NimbusRomNo9L-Regu"/>
            </a:endParaRPr>
          </a:p>
          <a:p>
            <a:r>
              <a:rPr lang="it-IT" sz="2400" b="1" dirty="0" smtClean="0">
                <a:latin typeface="NimbusRomNo9L-Regu"/>
              </a:rPr>
              <a:t>	</a:t>
            </a:r>
            <a:r>
              <a:rPr lang="it-IT" sz="2400" b="1" dirty="0" smtClean="0">
                <a:solidFill>
                  <a:srgbClr val="00B050"/>
                </a:solidFill>
                <a:latin typeface="NimbusRomNo9L-Regu"/>
              </a:rPr>
              <a:t>private </a:t>
            </a:r>
            <a:r>
              <a:rPr lang="it-IT" sz="2400" b="1" dirty="0">
                <a:solidFill>
                  <a:srgbClr val="00B050"/>
                </a:solidFill>
                <a:latin typeface="NimbusRomNo9L-Regu"/>
              </a:rPr>
              <a:t>Volt </a:t>
            </a:r>
            <a:r>
              <a:rPr lang="it-IT" sz="2400" b="1" dirty="0" err="1">
                <a:solidFill>
                  <a:srgbClr val="00B050"/>
                </a:solidFill>
                <a:latin typeface="NimbusRomNo9L-Regu"/>
              </a:rPr>
              <a:t>convertTo</a:t>
            </a:r>
            <a:r>
              <a:rPr lang="it-IT" sz="2400" b="1" dirty="0">
                <a:solidFill>
                  <a:srgbClr val="00B050"/>
                </a:solidFill>
                <a:latin typeface="NimbusRomNo9L-Regu"/>
              </a:rPr>
              <a:t>(</a:t>
            </a:r>
            <a:r>
              <a:rPr lang="it-IT" sz="2400" b="1" dirty="0" err="1">
                <a:solidFill>
                  <a:srgbClr val="00B050"/>
                </a:solidFill>
                <a:latin typeface="NimbusRomNo9L-Regu"/>
              </a:rPr>
              <a:t>int</a:t>
            </a:r>
            <a:r>
              <a:rPr lang="it-IT" sz="2400" b="1" dirty="0">
                <a:solidFill>
                  <a:srgbClr val="00B050"/>
                </a:solidFill>
                <a:latin typeface="NimbusRomNo9L-Regu"/>
              </a:rPr>
              <a:t> </a:t>
            </a:r>
            <a:r>
              <a:rPr lang="it-IT" sz="2400" b="1" dirty="0" err="1">
                <a:solidFill>
                  <a:srgbClr val="00B050"/>
                </a:solidFill>
                <a:latin typeface="NimbusRomNo9L-Regu"/>
              </a:rPr>
              <a:t>value</a:t>
            </a:r>
            <a:r>
              <a:rPr lang="it-IT" sz="2400" b="1" dirty="0">
                <a:solidFill>
                  <a:srgbClr val="00B050"/>
                </a:solidFill>
                <a:latin typeface="NimbusRomNo9L-Regu"/>
              </a:rPr>
              <a:t>) {</a:t>
            </a:r>
          </a:p>
          <a:p>
            <a:r>
              <a:rPr lang="it-IT" sz="2400" b="1" dirty="0" smtClean="0">
                <a:solidFill>
                  <a:srgbClr val="00B050"/>
                </a:solidFill>
                <a:latin typeface="NimbusRomNo9L-Regu"/>
              </a:rPr>
              <a:t>		Volt </a:t>
            </a:r>
            <a:r>
              <a:rPr lang="it-IT" sz="2400" b="1" dirty="0" err="1">
                <a:solidFill>
                  <a:srgbClr val="00B050"/>
                </a:solidFill>
                <a:latin typeface="NimbusRomNo9L-Regu"/>
              </a:rPr>
              <a:t>result</a:t>
            </a:r>
            <a:r>
              <a:rPr lang="it-IT" sz="2400" b="1" dirty="0">
                <a:solidFill>
                  <a:srgbClr val="00B050"/>
                </a:solidFill>
                <a:latin typeface="NimbusRomNo9L-Regu"/>
              </a:rPr>
              <a:t> = </a:t>
            </a:r>
            <a:r>
              <a:rPr lang="it-IT" sz="2400" b="1" dirty="0" err="1">
                <a:solidFill>
                  <a:srgbClr val="00B050"/>
                </a:solidFill>
                <a:latin typeface="NimbusRomNo9L-Regu"/>
              </a:rPr>
              <a:t>presaCorrente.getVolt</a:t>
            </a:r>
            <a:r>
              <a:rPr lang="it-IT" sz="2400" b="1" dirty="0">
                <a:solidFill>
                  <a:srgbClr val="00B050"/>
                </a:solidFill>
                <a:latin typeface="NimbusRomNo9L-Regu"/>
              </a:rPr>
              <a:t>();</a:t>
            </a:r>
          </a:p>
          <a:p>
            <a:r>
              <a:rPr lang="it-IT" sz="2400" b="1" dirty="0" smtClean="0">
                <a:solidFill>
                  <a:srgbClr val="00B050"/>
                </a:solidFill>
                <a:latin typeface="NimbusRomNo9L-Regu"/>
              </a:rPr>
              <a:t>		</a:t>
            </a:r>
            <a:r>
              <a:rPr lang="it-IT" sz="2400" b="1" dirty="0" err="1" smtClean="0">
                <a:solidFill>
                  <a:srgbClr val="00B050"/>
                </a:solidFill>
                <a:latin typeface="NimbusRomNo9L-Regu"/>
              </a:rPr>
              <a:t>result.setVolts</a:t>
            </a:r>
            <a:r>
              <a:rPr lang="it-IT" sz="2400" b="1" dirty="0" smtClean="0">
                <a:solidFill>
                  <a:srgbClr val="00B050"/>
                </a:solidFill>
                <a:latin typeface="NimbusRomNo9L-Regu"/>
              </a:rPr>
              <a:t>(</a:t>
            </a:r>
            <a:r>
              <a:rPr lang="it-IT" sz="2400" b="1" dirty="0" err="1" smtClean="0">
                <a:solidFill>
                  <a:srgbClr val="00B050"/>
                </a:solidFill>
                <a:latin typeface="NimbusRomNo9L-Regu"/>
              </a:rPr>
              <a:t>value</a:t>
            </a:r>
            <a:r>
              <a:rPr lang="it-IT" sz="2400" b="1" dirty="0">
                <a:solidFill>
                  <a:srgbClr val="00B050"/>
                </a:solidFill>
                <a:latin typeface="NimbusRomNo9L-Regu"/>
              </a:rPr>
              <a:t>);</a:t>
            </a:r>
          </a:p>
          <a:p>
            <a:r>
              <a:rPr lang="it-IT" sz="2400" b="1" dirty="0" smtClean="0">
                <a:solidFill>
                  <a:srgbClr val="00B050"/>
                </a:solidFill>
                <a:latin typeface="NimbusRomNo9L-Regu"/>
              </a:rPr>
              <a:t>		</a:t>
            </a:r>
            <a:r>
              <a:rPr lang="it-IT" sz="2400" b="1" dirty="0" err="1" smtClean="0">
                <a:solidFill>
                  <a:srgbClr val="00B050"/>
                </a:solidFill>
                <a:latin typeface="NimbusRomNo9L-Regu"/>
              </a:rPr>
              <a:t>return</a:t>
            </a:r>
            <a:r>
              <a:rPr lang="it-IT" sz="2400" b="1" dirty="0" smtClean="0">
                <a:solidFill>
                  <a:srgbClr val="00B050"/>
                </a:solidFill>
                <a:latin typeface="NimbusRomNo9L-Regu"/>
              </a:rPr>
              <a:t> </a:t>
            </a:r>
            <a:r>
              <a:rPr lang="it-IT" sz="2400" b="1" dirty="0" err="1">
                <a:solidFill>
                  <a:srgbClr val="00B050"/>
                </a:solidFill>
                <a:latin typeface="NimbusRomNo9L-Regu"/>
              </a:rPr>
              <a:t>result</a:t>
            </a:r>
            <a:r>
              <a:rPr lang="it-IT" sz="2400" b="1" dirty="0">
                <a:solidFill>
                  <a:srgbClr val="00B050"/>
                </a:solidFill>
                <a:latin typeface="NimbusRomNo9L-Regu"/>
              </a:rPr>
              <a:t>;</a:t>
            </a:r>
          </a:p>
          <a:p>
            <a:r>
              <a:rPr lang="it-IT" sz="2400" b="1" dirty="0" smtClean="0">
                <a:solidFill>
                  <a:srgbClr val="00B050"/>
                </a:solidFill>
                <a:latin typeface="NimbusRomNo9L-Regu"/>
              </a:rPr>
              <a:t>	}</a:t>
            </a:r>
            <a:endParaRPr lang="it-IT" sz="2400" b="1" dirty="0">
              <a:solidFill>
                <a:srgbClr val="00B050"/>
              </a:solidFill>
              <a:latin typeface="NimbusRomNo9L-Regu"/>
            </a:endParaRPr>
          </a:p>
          <a:p>
            <a:r>
              <a:rPr lang="it-IT" sz="2400" b="1" dirty="0" smtClean="0">
                <a:latin typeface="NimbusRomNo9L-Regu"/>
              </a:rPr>
              <a:t>	@</a:t>
            </a:r>
            <a:r>
              <a:rPr lang="it-IT" sz="2400" b="1" dirty="0" err="1">
                <a:latin typeface="NimbusRomNo9L-Regu"/>
              </a:rPr>
              <a:t>Override</a:t>
            </a:r>
            <a:endParaRPr lang="it-IT" sz="2400" b="1" dirty="0">
              <a:latin typeface="NimbusRomNo9L-Regu"/>
            </a:endParaRPr>
          </a:p>
          <a:p>
            <a:r>
              <a:rPr lang="it-IT" sz="2400" b="1" dirty="0" smtClean="0">
                <a:latin typeface="NimbusRomNo9L-Regu"/>
              </a:rPr>
              <a:t>	public </a:t>
            </a:r>
            <a:r>
              <a:rPr lang="it-IT" sz="2400" b="1" dirty="0">
                <a:latin typeface="NimbusRomNo9L-Regu"/>
              </a:rPr>
              <a:t>Volt get220Volt() </a:t>
            </a:r>
            <a:r>
              <a:rPr lang="it-IT" sz="2400" b="1" dirty="0" smtClean="0">
                <a:latin typeface="NimbusRomNo9L-Regu"/>
              </a:rPr>
              <a:t>{ </a:t>
            </a:r>
            <a:r>
              <a:rPr lang="it-IT" sz="2400" b="1" dirty="0" err="1" smtClean="0">
                <a:latin typeface="NimbusRomNo9L-Regu"/>
              </a:rPr>
              <a:t>return</a:t>
            </a:r>
            <a:r>
              <a:rPr lang="it-IT" sz="2400" b="1" dirty="0" smtClean="0">
                <a:latin typeface="NimbusRomNo9L-Regu"/>
              </a:rPr>
              <a:t> </a:t>
            </a:r>
            <a:r>
              <a:rPr lang="it-IT" sz="2400" b="1" dirty="0" err="1">
                <a:latin typeface="NimbusRomNo9L-Regu"/>
              </a:rPr>
              <a:t>convertTo</a:t>
            </a:r>
            <a:r>
              <a:rPr lang="it-IT" sz="2400" b="1" dirty="0">
                <a:latin typeface="NimbusRomNo9L-Regu"/>
              </a:rPr>
              <a:t>(220</a:t>
            </a:r>
            <a:r>
              <a:rPr lang="it-IT" sz="2400" b="1" dirty="0" smtClean="0">
                <a:latin typeface="NimbusRomNo9L-Regu"/>
              </a:rPr>
              <a:t>); }</a:t>
            </a:r>
            <a:endParaRPr lang="it-IT" sz="2400" b="1" dirty="0">
              <a:latin typeface="NimbusRomNo9L-Regu"/>
            </a:endParaRPr>
          </a:p>
          <a:p>
            <a:r>
              <a:rPr lang="it-IT" sz="2400" b="1" dirty="0" smtClean="0">
                <a:latin typeface="NimbusRomNo9L-Regu"/>
              </a:rPr>
              <a:t>	</a:t>
            </a:r>
            <a:r>
              <a:rPr lang="it-IT" sz="2400" b="1" dirty="0" smtClean="0">
                <a:solidFill>
                  <a:srgbClr val="0070C0"/>
                </a:solidFill>
                <a:latin typeface="NimbusRomNo9L-Regu"/>
              </a:rPr>
              <a:t>@</a:t>
            </a:r>
            <a:r>
              <a:rPr lang="it-IT" sz="2400" b="1" dirty="0" err="1">
                <a:solidFill>
                  <a:srgbClr val="0070C0"/>
                </a:solidFill>
                <a:latin typeface="NimbusRomNo9L-Regu"/>
              </a:rPr>
              <a:t>Override</a:t>
            </a:r>
            <a:endParaRPr lang="it-IT" sz="2400" b="1" dirty="0">
              <a:solidFill>
                <a:srgbClr val="0070C0"/>
              </a:solidFill>
              <a:latin typeface="NimbusRomNo9L-Regu"/>
            </a:endParaRPr>
          </a:p>
          <a:p>
            <a:r>
              <a:rPr lang="it-IT" sz="2400" b="1" dirty="0" smtClean="0">
                <a:solidFill>
                  <a:srgbClr val="0070C0"/>
                </a:solidFill>
                <a:latin typeface="NimbusRomNo9L-Regu"/>
              </a:rPr>
              <a:t>	public </a:t>
            </a:r>
            <a:r>
              <a:rPr lang="it-IT" sz="2400" b="1" dirty="0">
                <a:solidFill>
                  <a:srgbClr val="0070C0"/>
                </a:solidFill>
                <a:latin typeface="NimbusRomNo9L-Regu"/>
              </a:rPr>
              <a:t>Volt get12Volt() </a:t>
            </a:r>
            <a:r>
              <a:rPr lang="it-IT" sz="2400" b="1" dirty="0" smtClean="0">
                <a:solidFill>
                  <a:srgbClr val="0070C0"/>
                </a:solidFill>
                <a:latin typeface="NimbusRomNo9L-Regu"/>
              </a:rPr>
              <a:t>{ </a:t>
            </a:r>
            <a:r>
              <a:rPr lang="it-IT" sz="2400" b="1" dirty="0" err="1" smtClean="0">
                <a:solidFill>
                  <a:srgbClr val="0070C0"/>
                </a:solidFill>
                <a:latin typeface="NimbusRomNo9L-Regu"/>
              </a:rPr>
              <a:t>return</a:t>
            </a:r>
            <a:r>
              <a:rPr lang="it-IT" sz="2400" b="1" dirty="0" smtClean="0">
                <a:solidFill>
                  <a:srgbClr val="0070C0"/>
                </a:solidFill>
                <a:latin typeface="NimbusRomNo9L-Regu"/>
              </a:rPr>
              <a:t> </a:t>
            </a:r>
            <a:r>
              <a:rPr lang="it-IT" sz="2400" b="1" dirty="0" err="1">
                <a:solidFill>
                  <a:srgbClr val="0070C0"/>
                </a:solidFill>
                <a:latin typeface="NimbusRomNo9L-Regu"/>
              </a:rPr>
              <a:t>convertTo</a:t>
            </a:r>
            <a:r>
              <a:rPr lang="it-IT" sz="2400" b="1" dirty="0">
                <a:solidFill>
                  <a:srgbClr val="0070C0"/>
                </a:solidFill>
                <a:latin typeface="NimbusRomNo9L-Regu"/>
              </a:rPr>
              <a:t>(12</a:t>
            </a:r>
            <a:r>
              <a:rPr lang="it-IT" sz="2400" b="1" dirty="0" smtClean="0">
                <a:solidFill>
                  <a:srgbClr val="0070C0"/>
                </a:solidFill>
                <a:latin typeface="NimbusRomNo9L-Regu"/>
              </a:rPr>
              <a:t>); }</a:t>
            </a:r>
            <a:endParaRPr lang="it-IT" sz="2400" b="1" dirty="0">
              <a:solidFill>
                <a:srgbClr val="0070C0"/>
              </a:solidFill>
              <a:latin typeface="NimbusRomNo9L-Regu"/>
            </a:endParaRPr>
          </a:p>
          <a:p>
            <a:r>
              <a:rPr lang="it-IT" sz="2400" b="1" dirty="0" smtClean="0">
                <a:latin typeface="NimbusRomNo9L-Regu"/>
              </a:rPr>
              <a:t>	@</a:t>
            </a:r>
            <a:r>
              <a:rPr lang="it-IT" sz="2400" b="1" dirty="0" err="1">
                <a:latin typeface="NimbusRomNo9L-Regu"/>
              </a:rPr>
              <a:t>Override</a:t>
            </a:r>
            <a:endParaRPr lang="it-IT" sz="2400" b="1" dirty="0">
              <a:latin typeface="NimbusRomNo9L-Regu"/>
            </a:endParaRPr>
          </a:p>
          <a:p>
            <a:r>
              <a:rPr lang="it-IT" sz="2400" b="1" dirty="0" smtClean="0">
                <a:latin typeface="NimbusRomNo9L-Regu"/>
              </a:rPr>
              <a:t>	public </a:t>
            </a:r>
            <a:r>
              <a:rPr lang="it-IT" sz="2400" b="1" dirty="0">
                <a:latin typeface="NimbusRomNo9L-Regu"/>
              </a:rPr>
              <a:t>Volt get3Volt() </a:t>
            </a:r>
            <a:r>
              <a:rPr lang="it-IT" sz="2400" b="1" dirty="0" smtClean="0">
                <a:latin typeface="NimbusRomNo9L-Regu"/>
              </a:rPr>
              <a:t>{ </a:t>
            </a:r>
            <a:r>
              <a:rPr lang="it-IT" sz="2400" b="1" dirty="0" err="1" smtClean="0">
                <a:latin typeface="NimbusRomNo9L-Regu"/>
              </a:rPr>
              <a:t>return</a:t>
            </a:r>
            <a:r>
              <a:rPr lang="it-IT" sz="2400" b="1" dirty="0" smtClean="0">
                <a:latin typeface="NimbusRomNo9L-Regu"/>
              </a:rPr>
              <a:t> </a:t>
            </a:r>
            <a:r>
              <a:rPr lang="it-IT" sz="2400" b="1" dirty="0" err="1">
                <a:latin typeface="NimbusRomNo9L-Regu"/>
              </a:rPr>
              <a:t>convertTo</a:t>
            </a:r>
            <a:r>
              <a:rPr lang="it-IT" sz="2400" b="1" dirty="0">
                <a:latin typeface="NimbusRomNo9L-Regu"/>
              </a:rPr>
              <a:t>(3</a:t>
            </a:r>
            <a:r>
              <a:rPr lang="it-IT" sz="2400" b="1" dirty="0" smtClean="0">
                <a:latin typeface="NimbusRomNo9L-Regu"/>
              </a:rPr>
              <a:t>); }</a:t>
            </a:r>
            <a:endParaRPr lang="it-IT" sz="2400" b="1" dirty="0">
              <a:latin typeface="NimbusRomNo9L-Regu"/>
            </a:endParaRPr>
          </a:p>
          <a:p>
            <a:r>
              <a:rPr lang="it-IT" sz="2400" b="1" dirty="0">
                <a:latin typeface="NimbusRomNo9L-Regu"/>
              </a:rPr>
              <a:t>}</a:t>
            </a:r>
            <a:endParaRPr lang="it-IT" sz="2400" b="1" i="0" u="none" strike="noStrike" baseline="0" dirty="0" smtClean="0">
              <a:latin typeface="NimbusRomNo9L-Regu"/>
            </a:endParaRPr>
          </a:p>
        </p:txBody>
      </p:sp>
    </p:spTree>
    <p:extLst>
      <p:ext uri="{BB962C8B-B14F-4D97-AF65-F5344CB8AC3E}">
        <p14:creationId xmlns:p14="http://schemas.microsoft.com/office/powerpoint/2010/main" val="111504089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stretch>
            <a:fillRect/>
          </a:stretch>
        </p:blipFill>
        <p:spPr>
          <a:xfrm>
            <a:off x="170330" y="649786"/>
            <a:ext cx="11764988" cy="5132449"/>
          </a:xfrm>
          <a:prstGeom prst="rect">
            <a:avLst/>
          </a:prstGeom>
        </p:spPr>
      </p:pic>
    </p:spTree>
    <p:extLst>
      <p:ext uri="{BB962C8B-B14F-4D97-AF65-F5344CB8AC3E}">
        <p14:creationId xmlns:p14="http://schemas.microsoft.com/office/powerpoint/2010/main" val="142115362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6740307"/>
          </a:xfrm>
          <a:prstGeom prst="rect">
            <a:avLst/>
          </a:prstGeom>
        </p:spPr>
        <p:txBody>
          <a:bodyPr wrap="square">
            <a:spAutoFit/>
          </a:bodyPr>
          <a:lstStyle/>
          <a:p>
            <a:r>
              <a:rPr lang="it-IT" sz="2400" b="0" i="0" u="none" strike="noStrike" baseline="0" dirty="0" smtClean="0">
                <a:latin typeface="NimbusRomNo9L-Regu"/>
              </a:rPr>
              <a:t>ESERCIZIO 3</a:t>
            </a:r>
          </a:p>
          <a:p>
            <a:r>
              <a:rPr lang="it-IT" sz="2400" dirty="0">
                <a:latin typeface="NimbusRomNo9L-Regu"/>
              </a:rPr>
              <a:t>Un gruppo di 10 amici ha a disposizione una botte con 100 litri di vino e 2 rubinetti per berli. Di </a:t>
            </a:r>
            <a:r>
              <a:rPr lang="it-IT" sz="2400" dirty="0" smtClean="0">
                <a:latin typeface="NimbusRomNo9L-Regu"/>
              </a:rPr>
              <a:t>conseguenza possono </a:t>
            </a:r>
            <a:r>
              <a:rPr lang="it-IT" sz="2400" dirty="0">
                <a:latin typeface="NimbusRomNo9L-Regu"/>
              </a:rPr>
              <a:t>bere solo due persone alla volta, sempre che la botte non sia vuota. Si supponga, per </a:t>
            </a:r>
            <a:r>
              <a:rPr lang="it-IT" sz="2400" dirty="0" smtClean="0">
                <a:latin typeface="NimbusRomNo9L-Regu"/>
              </a:rPr>
              <a:t>semplicità, che </a:t>
            </a:r>
            <a:r>
              <a:rPr lang="it-IT" sz="2400" dirty="0">
                <a:latin typeface="NimbusRomNo9L-Regu"/>
              </a:rPr>
              <a:t>ogni persona beve sempre </a:t>
            </a:r>
            <a:r>
              <a:rPr lang="it-IT" sz="2400" dirty="0" smtClean="0">
                <a:latin typeface="NimbusRomNo9L-Regu"/>
              </a:rPr>
              <a:t>1/2 </a:t>
            </a:r>
            <a:r>
              <a:rPr lang="it-IT" sz="2400" dirty="0">
                <a:latin typeface="NimbusRomNo9L-Regu"/>
              </a:rPr>
              <a:t>litro di vino. Si scriva un programma (concorrente) Java che simuli </a:t>
            </a:r>
            <a:r>
              <a:rPr lang="it-IT" sz="2400" dirty="0" smtClean="0">
                <a:latin typeface="NimbusRomNo9L-Regu"/>
              </a:rPr>
              <a:t>la situazione </a:t>
            </a:r>
            <a:r>
              <a:rPr lang="it-IT" sz="2400" dirty="0">
                <a:latin typeface="NimbusRomNo9L-Regu"/>
              </a:rPr>
              <a:t>appena descritta. Il </a:t>
            </a:r>
            <a:r>
              <a:rPr lang="it-IT" sz="2400" dirty="0" err="1">
                <a:latin typeface="NimbusRomNo9L-Regu"/>
              </a:rPr>
              <a:t>thread</a:t>
            </a:r>
            <a:r>
              <a:rPr lang="it-IT" sz="2400" dirty="0">
                <a:latin typeface="NimbusRomNo9L-Regu"/>
              </a:rPr>
              <a:t> Bevitore, dopo aver atteso un tempo casuale, </a:t>
            </a:r>
            <a:r>
              <a:rPr lang="it-IT" sz="2400" dirty="0" smtClean="0">
                <a:latin typeface="NimbusRomNo9L-Regu"/>
              </a:rPr>
              <a:t>deciderà </a:t>
            </a:r>
            <a:r>
              <a:rPr lang="it-IT" sz="2400" dirty="0">
                <a:latin typeface="NimbusRomNo9L-Regu"/>
              </a:rPr>
              <a:t>di bere e si</a:t>
            </a:r>
          </a:p>
          <a:p>
            <a:r>
              <a:rPr lang="it-IT" sz="2400" dirty="0" smtClean="0">
                <a:latin typeface="NimbusRomNo9L-Regu"/>
              </a:rPr>
              <a:t>metterà </a:t>
            </a:r>
            <a:r>
              <a:rPr lang="it-IT" sz="2400" dirty="0">
                <a:latin typeface="NimbusRomNo9L-Regu"/>
              </a:rPr>
              <a:t>in attesa se il numero di rubinetti liberi fosse 0. Dopo aver ottenuto la </a:t>
            </a:r>
            <a:r>
              <a:rPr lang="it-IT" sz="2400" dirty="0" smtClean="0">
                <a:latin typeface="NimbusRomNo9L-Regu"/>
              </a:rPr>
              <a:t>disponibilità </a:t>
            </a:r>
            <a:r>
              <a:rPr lang="it-IT" sz="2400" dirty="0">
                <a:latin typeface="NimbusRomNo9L-Regu"/>
              </a:rPr>
              <a:t>di un </a:t>
            </a:r>
            <a:r>
              <a:rPr lang="it-IT" sz="2400" dirty="0" smtClean="0">
                <a:latin typeface="NimbusRomNo9L-Regu"/>
              </a:rPr>
              <a:t>rubinetto, controllerà </a:t>
            </a:r>
            <a:r>
              <a:rPr lang="it-IT" sz="2400" dirty="0">
                <a:latin typeface="NimbusRomNo9L-Regu"/>
              </a:rPr>
              <a:t>la </a:t>
            </a:r>
            <a:r>
              <a:rPr lang="it-IT" sz="2400" dirty="0" smtClean="0">
                <a:latin typeface="NimbusRomNo9L-Regu"/>
              </a:rPr>
              <a:t>quantità </a:t>
            </a:r>
            <a:r>
              <a:rPr lang="it-IT" sz="2400" dirty="0">
                <a:latin typeface="NimbusRomNo9L-Regu"/>
              </a:rPr>
              <a:t>di vino rimasta e, se possibile, </a:t>
            </a:r>
            <a:r>
              <a:rPr lang="it-IT" sz="2400" dirty="0" smtClean="0">
                <a:latin typeface="NimbusRomNo9L-Regu"/>
              </a:rPr>
              <a:t>completerà </a:t>
            </a:r>
            <a:r>
              <a:rPr lang="it-IT" sz="2400" dirty="0">
                <a:latin typeface="NimbusRomNo9L-Regu"/>
              </a:rPr>
              <a:t>la bevuta in sorsate di 10ml. Se la </a:t>
            </a:r>
            <a:r>
              <a:rPr lang="it-IT" sz="2400" dirty="0" smtClean="0">
                <a:latin typeface="NimbusRomNo9L-Regu"/>
              </a:rPr>
              <a:t>botte fosse </a:t>
            </a:r>
            <a:r>
              <a:rPr lang="it-IT" sz="2400" dirty="0">
                <a:latin typeface="NimbusRomNo9L-Regu"/>
              </a:rPr>
              <a:t>vuota, il Bevitore </a:t>
            </a:r>
            <a:r>
              <a:rPr lang="it-IT" sz="2400" dirty="0" smtClean="0">
                <a:latin typeface="NimbusRomNo9L-Regu"/>
              </a:rPr>
              <a:t>terminerà </a:t>
            </a:r>
            <a:r>
              <a:rPr lang="it-IT" sz="2400" dirty="0">
                <a:latin typeface="NimbusRomNo9L-Regu"/>
              </a:rPr>
              <a:t>la sua </a:t>
            </a:r>
            <a:r>
              <a:rPr lang="it-IT" sz="2400" dirty="0" smtClean="0">
                <a:latin typeface="NimbusRomNo9L-Regu"/>
              </a:rPr>
              <a:t>esecuzione. La </a:t>
            </a:r>
            <a:r>
              <a:rPr lang="it-IT" sz="2400" dirty="0">
                <a:latin typeface="NimbusRomNo9L-Regu"/>
              </a:rPr>
              <a:t>soluzione deve </a:t>
            </a:r>
            <a:r>
              <a:rPr lang="it-IT" sz="2400" dirty="0" smtClean="0">
                <a:latin typeface="NimbusRomNo9L-Regu"/>
              </a:rPr>
              <a:t>prevedere:</a:t>
            </a:r>
          </a:p>
          <a:p>
            <a:pPr marL="342900" indent="-342900">
              <a:buFont typeface="Arial" panose="020B0604020202020204" pitchFamily="34" charset="0"/>
              <a:buChar char="•"/>
            </a:pPr>
            <a:r>
              <a:rPr lang="it-IT" sz="2400" dirty="0" smtClean="0">
                <a:latin typeface="NimbusRomNo9L-Regu"/>
              </a:rPr>
              <a:t>una </a:t>
            </a:r>
            <a:r>
              <a:rPr lang="it-IT" sz="2400" dirty="0">
                <a:latin typeface="NimbusRomNo9L-Regu"/>
              </a:rPr>
              <a:t>classe Botte, con un metodo bevi() (usabile in maniera concorrente) che consente di </a:t>
            </a:r>
            <a:r>
              <a:rPr lang="it-IT" sz="2400" dirty="0" smtClean="0">
                <a:latin typeface="NimbusRomNo9L-Regu"/>
              </a:rPr>
              <a:t>decrementare il </a:t>
            </a:r>
            <a:r>
              <a:rPr lang="it-IT" sz="2400" dirty="0">
                <a:latin typeface="NimbusRomNo9L-Regu"/>
              </a:rPr>
              <a:t>contenuto della botte di 1/2 litro;</a:t>
            </a:r>
          </a:p>
          <a:p>
            <a:pPr marL="342900" indent="-342900">
              <a:buFont typeface="Arial" panose="020B0604020202020204" pitchFamily="34" charset="0"/>
              <a:buChar char="•"/>
            </a:pPr>
            <a:r>
              <a:rPr lang="it-IT" sz="2400" dirty="0" smtClean="0">
                <a:latin typeface="NimbusRomNo9L-Regu"/>
              </a:rPr>
              <a:t>una </a:t>
            </a:r>
            <a:r>
              <a:rPr lang="it-IT" sz="2400" dirty="0">
                <a:latin typeface="NimbusRomNo9L-Regu"/>
              </a:rPr>
              <a:t>classe Gestore, che fornisce due metodi (usabili in maniera concorrente) </a:t>
            </a:r>
            <a:r>
              <a:rPr lang="it-IT" sz="2400" dirty="0" err="1">
                <a:latin typeface="NimbusRomNo9L-Regu"/>
              </a:rPr>
              <a:t>occupaRubinetto</a:t>
            </a:r>
            <a:r>
              <a:rPr lang="it-IT" sz="2400" dirty="0" smtClean="0">
                <a:latin typeface="NimbusRomNo9L-Regu"/>
              </a:rPr>
              <a:t>() e </a:t>
            </a:r>
            <a:r>
              <a:rPr lang="it-IT" sz="2400" dirty="0" err="1">
                <a:latin typeface="NimbusRomNo9L-Regu"/>
              </a:rPr>
              <a:t>rilasciaRubinetto</a:t>
            </a:r>
            <a:r>
              <a:rPr lang="it-IT" sz="2400" dirty="0">
                <a:latin typeface="NimbusRomNo9L-Regu"/>
              </a:rPr>
              <a:t>() che consentono di acquisire uno dei due rubinetti, se libero, e </a:t>
            </a:r>
            <a:r>
              <a:rPr lang="it-IT" sz="2400" dirty="0" smtClean="0">
                <a:latin typeface="NimbusRomNo9L-Regu"/>
              </a:rPr>
              <a:t>rilasciarlo dopo </a:t>
            </a:r>
            <a:r>
              <a:rPr lang="it-IT" sz="2400" dirty="0">
                <a:latin typeface="NimbusRomNo9L-Regu"/>
              </a:rPr>
              <a:t>la bevuta,</a:t>
            </a:r>
          </a:p>
          <a:p>
            <a:r>
              <a:rPr lang="it-IT" sz="2400" dirty="0">
                <a:latin typeface="NimbusRomNo9L-Regu"/>
              </a:rPr>
              <a:t>si suppone che ogni amico che vuole bere dalla botte esegua sempre la sequenza di operazioni</a:t>
            </a:r>
            <a:r>
              <a:rPr lang="it-IT" sz="2400" dirty="0" smtClean="0">
                <a:latin typeface="NimbusRomNo9L-Regu"/>
              </a:rPr>
              <a:t>: </a:t>
            </a:r>
            <a:r>
              <a:rPr lang="it-IT" sz="2400" dirty="0" err="1" smtClean="0">
                <a:latin typeface="NimbusRomNo9L-Regu"/>
              </a:rPr>
              <a:t>gestore.occupaRubinetto</a:t>
            </a:r>
            <a:r>
              <a:rPr lang="it-IT" sz="2400" dirty="0" smtClean="0">
                <a:latin typeface="NimbusRomNo9L-Regu"/>
              </a:rPr>
              <a:t>(); </a:t>
            </a:r>
            <a:r>
              <a:rPr lang="it-IT" sz="2400" dirty="0" err="1" smtClean="0">
                <a:latin typeface="NimbusRomNo9L-Regu"/>
              </a:rPr>
              <a:t>botte.bevi</a:t>
            </a:r>
            <a:r>
              <a:rPr lang="it-IT" sz="2400" dirty="0" smtClean="0">
                <a:latin typeface="NimbusRomNo9L-Regu"/>
              </a:rPr>
              <a:t>(); </a:t>
            </a:r>
            <a:r>
              <a:rPr lang="it-IT" sz="2400" dirty="0" err="1" smtClean="0">
                <a:latin typeface="NimbusRomNo9L-Regu"/>
              </a:rPr>
              <a:t>gestore.rilasciaRubinetto</a:t>
            </a:r>
            <a:r>
              <a:rPr lang="it-IT" sz="2400" dirty="0">
                <a:latin typeface="NimbusRomNo9L-Regu"/>
              </a:rPr>
              <a:t>();</a:t>
            </a:r>
          </a:p>
          <a:p>
            <a:r>
              <a:rPr lang="it-IT" sz="2400" dirty="0">
                <a:latin typeface="NimbusRomNo9L-Regu"/>
              </a:rPr>
              <a:t>Si devono pertanto implementare le classi Gestore e Botte.</a:t>
            </a:r>
            <a:endParaRPr lang="it-IT" sz="2400" b="0" i="0" u="none" strike="noStrike" baseline="0" dirty="0" smtClean="0">
              <a:latin typeface="NimbusRomNo9L-Regu"/>
            </a:endParaRPr>
          </a:p>
        </p:txBody>
      </p:sp>
    </p:spTree>
    <p:extLst>
      <p:ext uri="{BB962C8B-B14F-4D97-AF65-F5344CB8AC3E}">
        <p14:creationId xmlns:p14="http://schemas.microsoft.com/office/powerpoint/2010/main" val="223317653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6740307"/>
          </a:xfrm>
          <a:prstGeom prst="rect">
            <a:avLst/>
          </a:prstGeom>
        </p:spPr>
        <p:txBody>
          <a:bodyPr wrap="square">
            <a:spAutoFit/>
          </a:bodyPr>
          <a:lstStyle/>
          <a:p>
            <a:r>
              <a:rPr lang="it-IT" sz="2400" b="0" i="0" u="none" strike="noStrike" baseline="0" dirty="0" smtClean="0">
                <a:latin typeface="NimbusRomNo9L-Regu"/>
              </a:rPr>
              <a:t>SOLUZIONE</a:t>
            </a:r>
          </a:p>
          <a:p>
            <a:r>
              <a:rPr lang="it-IT" sz="2400" b="1" dirty="0">
                <a:latin typeface="NimbusRomNo9L-Regu"/>
              </a:rPr>
              <a:t>public </a:t>
            </a:r>
            <a:r>
              <a:rPr lang="it-IT" sz="2400" b="1" dirty="0" err="1">
                <a:latin typeface="NimbusRomNo9L-Regu"/>
              </a:rPr>
              <a:t>class</a:t>
            </a:r>
            <a:r>
              <a:rPr lang="it-IT" sz="2400" b="1" dirty="0">
                <a:latin typeface="NimbusRomNo9L-Regu"/>
              </a:rPr>
              <a:t> Botte {</a:t>
            </a:r>
          </a:p>
          <a:p>
            <a:r>
              <a:rPr lang="it-IT" sz="2400" b="1" dirty="0" smtClean="0">
                <a:latin typeface="NimbusRomNo9L-Regu"/>
              </a:rPr>
              <a:t>	private </a:t>
            </a:r>
            <a:r>
              <a:rPr lang="it-IT" sz="2400" b="1" dirty="0" err="1">
                <a:latin typeface="NimbusRomNo9L-Regu"/>
              </a:rPr>
              <a:t>int</a:t>
            </a:r>
            <a:r>
              <a:rPr lang="it-IT" sz="2400" b="1" dirty="0">
                <a:latin typeface="NimbusRomNo9L-Regu"/>
              </a:rPr>
              <a:t> </a:t>
            </a:r>
            <a:r>
              <a:rPr lang="it-IT" sz="2400" b="1" dirty="0" err="1">
                <a:latin typeface="NimbusRomNo9L-Regu"/>
              </a:rPr>
              <a:t>mlRimasti</a:t>
            </a:r>
            <a:r>
              <a:rPr lang="it-IT" sz="2400" b="1" dirty="0">
                <a:latin typeface="NimbusRomNo9L-Regu"/>
              </a:rPr>
              <a:t>;</a:t>
            </a:r>
          </a:p>
          <a:p>
            <a:r>
              <a:rPr lang="it-IT" sz="2400" b="1" dirty="0" smtClean="0">
                <a:latin typeface="NimbusRomNo9L-Regu"/>
              </a:rPr>
              <a:t>	</a:t>
            </a:r>
            <a:r>
              <a:rPr lang="it-IT" sz="2400" b="1" dirty="0" smtClean="0">
                <a:solidFill>
                  <a:srgbClr val="FF0000"/>
                </a:solidFill>
                <a:latin typeface="NimbusRomNo9L-Regu"/>
              </a:rPr>
              <a:t>public </a:t>
            </a:r>
            <a:r>
              <a:rPr lang="it-IT" sz="2400" b="1" dirty="0">
                <a:solidFill>
                  <a:srgbClr val="FF0000"/>
                </a:solidFill>
                <a:latin typeface="NimbusRomNo9L-Regu"/>
              </a:rPr>
              <a:t>Botte</a:t>
            </a:r>
            <a:r>
              <a:rPr lang="it-IT" sz="2400" b="1" dirty="0" smtClean="0">
                <a:solidFill>
                  <a:srgbClr val="FF0000"/>
                </a:solidFill>
                <a:latin typeface="NimbusRomNo9L-Regu"/>
              </a:rPr>
              <a:t>(){ </a:t>
            </a:r>
            <a:r>
              <a:rPr lang="it-IT" sz="2400" b="1" dirty="0" err="1" smtClean="0">
                <a:solidFill>
                  <a:srgbClr val="FF0000"/>
                </a:solidFill>
                <a:latin typeface="NimbusRomNo9L-Regu"/>
              </a:rPr>
              <a:t>this.mlRimasti</a:t>
            </a:r>
            <a:r>
              <a:rPr lang="it-IT" sz="2400" b="1" dirty="0" smtClean="0">
                <a:solidFill>
                  <a:srgbClr val="FF0000"/>
                </a:solidFill>
                <a:latin typeface="NimbusRomNo9L-Regu"/>
              </a:rPr>
              <a:t>=100000; }</a:t>
            </a:r>
            <a:endParaRPr lang="it-IT" sz="2400" b="1" dirty="0">
              <a:solidFill>
                <a:srgbClr val="FF0000"/>
              </a:solidFill>
              <a:latin typeface="NimbusRomNo9L-Regu"/>
            </a:endParaRPr>
          </a:p>
          <a:p>
            <a:r>
              <a:rPr lang="it-IT" sz="2400" b="1" dirty="0" smtClean="0">
                <a:latin typeface="NimbusRomNo9L-Regu"/>
              </a:rPr>
              <a:t>	</a:t>
            </a:r>
            <a:r>
              <a:rPr lang="it-IT" sz="2400" b="1" dirty="0" smtClean="0">
                <a:solidFill>
                  <a:srgbClr val="0070C0"/>
                </a:solidFill>
                <a:latin typeface="NimbusRomNo9L-Regu"/>
              </a:rPr>
              <a:t>public </a:t>
            </a:r>
            <a:r>
              <a:rPr lang="it-IT" sz="2400" b="1" dirty="0" err="1">
                <a:solidFill>
                  <a:srgbClr val="0070C0"/>
                </a:solidFill>
                <a:latin typeface="NimbusRomNo9L-Regu"/>
              </a:rPr>
              <a:t>int</a:t>
            </a:r>
            <a:r>
              <a:rPr lang="it-IT" sz="2400" b="1" dirty="0">
                <a:solidFill>
                  <a:srgbClr val="0070C0"/>
                </a:solidFill>
                <a:latin typeface="NimbusRomNo9L-Regu"/>
              </a:rPr>
              <a:t> bevi() </a:t>
            </a:r>
            <a:r>
              <a:rPr lang="it-IT" sz="2400" b="1" dirty="0" err="1">
                <a:solidFill>
                  <a:srgbClr val="0070C0"/>
                </a:solidFill>
                <a:latin typeface="NimbusRomNo9L-Regu"/>
              </a:rPr>
              <a:t>throws</a:t>
            </a:r>
            <a:r>
              <a:rPr lang="it-IT" sz="2400" b="1" dirty="0">
                <a:solidFill>
                  <a:srgbClr val="0070C0"/>
                </a:solidFill>
                <a:latin typeface="NimbusRomNo9L-Regu"/>
              </a:rPr>
              <a:t> </a:t>
            </a:r>
            <a:r>
              <a:rPr lang="it-IT" sz="2400" b="1" dirty="0" err="1">
                <a:solidFill>
                  <a:srgbClr val="0070C0"/>
                </a:solidFill>
                <a:latin typeface="NimbusRomNo9L-Regu"/>
              </a:rPr>
              <a:t>InterruptedException</a:t>
            </a:r>
            <a:r>
              <a:rPr lang="it-IT" sz="2400" b="1" dirty="0">
                <a:solidFill>
                  <a:srgbClr val="0070C0"/>
                </a:solidFill>
                <a:latin typeface="NimbusRomNo9L-Regu"/>
              </a:rPr>
              <a:t>{</a:t>
            </a:r>
          </a:p>
          <a:p>
            <a:r>
              <a:rPr lang="it-IT" sz="2400" b="1" dirty="0" smtClean="0">
                <a:solidFill>
                  <a:srgbClr val="0070C0"/>
                </a:solidFill>
                <a:latin typeface="NimbusRomNo9L-Regu"/>
              </a:rPr>
              <a:t>		</a:t>
            </a:r>
            <a:r>
              <a:rPr lang="it-IT" sz="2400" b="1" dirty="0" err="1" smtClean="0">
                <a:solidFill>
                  <a:srgbClr val="0070C0"/>
                </a:solidFill>
                <a:latin typeface="NimbusRomNo9L-Regu"/>
              </a:rPr>
              <a:t>int</a:t>
            </a:r>
            <a:r>
              <a:rPr lang="it-IT" sz="2400" b="1" dirty="0" smtClean="0">
                <a:solidFill>
                  <a:srgbClr val="0070C0"/>
                </a:solidFill>
                <a:latin typeface="NimbusRomNo9L-Regu"/>
              </a:rPr>
              <a:t> </a:t>
            </a:r>
            <a:r>
              <a:rPr lang="it-IT" sz="2400" b="1" dirty="0" err="1" smtClean="0">
                <a:solidFill>
                  <a:srgbClr val="0070C0"/>
                </a:solidFill>
                <a:latin typeface="NimbusRomNo9L-Regu"/>
              </a:rPr>
              <a:t>effettivamenteBevuto</a:t>
            </a:r>
            <a:r>
              <a:rPr lang="it-IT" sz="2400" b="1" dirty="0" smtClean="0">
                <a:solidFill>
                  <a:srgbClr val="0070C0"/>
                </a:solidFill>
                <a:latin typeface="NimbusRomNo9L-Regu"/>
              </a:rPr>
              <a:t>=0, </a:t>
            </a:r>
            <a:r>
              <a:rPr lang="it-IT" sz="2400" b="1" dirty="0">
                <a:solidFill>
                  <a:srgbClr val="0070C0"/>
                </a:solidFill>
                <a:latin typeface="NimbusRomNo9L-Regu"/>
              </a:rPr>
              <a:t>sorseggio=10;</a:t>
            </a:r>
          </a:p>
          <a:p>
            <a:r>
              <a:rPr lang="it-IT" sz="2400" b="1" dirty="0" smtClean="0">
                <a:latin typeface="NimbusRomNo9L-Regu"/>
              </a:rPr>
              <a:t>		</a:t>
            </a:r>
            <a:r>
              <a:rPr lang="it-IT" sz="2400" b="1" dirty="0" err="1" smtClean="0">
                <a:solidFill>
                  <a:srgbClr val="0070C0"/>
                </a:solidFill>
                <a:latin typeface="NimbusRomNo9L-Regu"/>
              </a:rPr>
              <a:t>while</a:t>
            </a:r>
            <a:r>
              <a:rPr lang="it-IT" sz="2400" b="1" dirty="0" smtClean="0">
                <a:solidFill>
                  <a:srgbClr val="0070C0"/>
                </a:solidFill>
                <a:latin typeface="NimbusRomNo9L-Regu"/>
              </a:rPr>
              <a:t>(</a:t>
            </a:r>
            <a:r>
              <a:rPr lang="it-IT" sz="2400" b="1" dirty="0" err="1" smtClean="0">
                <a:solidFill>
                  <a:srgbClr val="0070C0"/>
                </a:solidFill>
                <a:latin typeface="NimbusRomNo9L-Regu"/>
              </a:rPr>
              <a:t>effettivamenteBevuto</a:t>
            </a:r>
            <a:r>
              <a:rPr lang="it-IT" sz="2400" b="1" dirty="0" smtClean="0">
                <a:solidFill>
                  <a:srgbClr val="0070C0"/>
                </a:solidFill>
                <a:latin typeface="NimbusRomNo9L-Regu"/>
              </a:rPr>
              <a:t>&lt;500 </a:t>
            </a:r>
            <a:r>
              <a:rPr lang="it-IT" sz="2400" b="1" dirty="0">
                <a:solidFill>
                  <a:srgbClr val="0070C0"/>
                </a:solidFill>
                <a:latin typeface="NimbusRomNo9L-Regu"/>
              </a:rPr>
              <a:t>&amp;&amp; !</a:t>
            </a:r>
            <a:r>
              <a:rPr lang="it-IT" sz="2400" b="1" dirty="0" err="1">
                <a:solidFill>
                  <a:srgbClr val="0070C0"/>
                </a:solidFill>
                <a:latin typeface="NimbusRomNo9L-Regu"/>
              </a:rPr>
              <a:t>isEmpty</a:t>
            </a:r>
            <a:r>
              <a:rPr lang="it-IT" sz="2400" b="1" dirty="0" smtClean="0">
                <a:solidFill>
                  <a:srgbClr val="0070C0"/>
                </a:solidFill>
                <a:latin typeface="NimbusRomNo9L-Regu"/>
              </a:rPr>
              <a:t>())</a:t>
            </a:r>
            <a:endParaRPr lang="it-IT" sz="2400" b="1" dirty="0">
              <a:solidFill>
                <a:srgbClr val="0070C0"/>
              </a:solidFill>
              <a:latin typeface="NimbusRomNo9L-Regu"/>
            </a:endParaRPr>
          </a:p>
          <a:p>
            <a:r>
              <a:rPr lang="it-IT" sz="2400" b="1" dirty="0" smtClean="0">
                <a:latin typeface="NimbusRomNo9L-Regu"/>
              </a:rPr>
              <a:t>			</a:t>
            </a:r>
            <a:r>
              <a:rPr lang="it-IT" sz="2400" b="1" dirty="0" err="1" smtClean="0">
                <a:solidFill>
                  <a:srgbClr val="00B050"/>
                </a:solidFill>
                <a:latin typeface="NimbusRomNo9L-Regu"/>
              </a:rPr>
              <a:t>effettivamenteBevuto</a:t>
            </a:r>
            <a:r>
              <a:rPr lang="it-IT" sz="2400" b="1" dirty="0" smtClean="0">
                <a:solidFill>
                  <a:srgbClr val="00B050"/>
                </a:solidFill>
                <a:latin typeface="NimbusRomNo9L-Regu"/>
              </a:rPr>
              <a:t>+=</a:t>
            </a:r>
            <a:r>
              <a:rPr lang="it-IT" sz="2400" b="1" dirty="0" err="1" smtClean="0">
                <a:solidFill>
                  <a:srgbClr val="00B050"/>
                </a:solidFill>
                <a:latin typeface="NimbusRomNo9L-Regu"/>
              </a:rPr>
              <a:t>this.sorseggia</a:t>
            </a:r>
            <a:r>
              <a:rPr lang="it-IT" sz="2400" b="1" dirty="0" smtClean="0">
                <a:solidFill>
                  <a:srgbClr val="00B050"/>
                </a:solidFill>
                <a:latin typeface="NimbusRomNo9L-Regu"/>
              </a:rPr>
              <a:t>(sorseggio);</a:t>
            </a:r>
            <a:endParaRPr lang="it-IT" sz="2400" b="1" dirty="0">
              <a:solidFill>
                <a:srgbClr val="00B050"/>
              </a:solidFill>
              <a:latin typeface="NimbusRomNo9L-Regu"/>
            </a:endParaRPr>
          </a:p>
          <a:p>
            <a:r>
              <a:rPr lang="it-IT" sz="2400" b="1" dirty="0" smtClean="0">
                <a:latin typeface="NimbusRomNo9L-Regu"/>
              </a:rPr>
              <a:t>		</a:t>
            </a:r>
            <a:r>
              <a:rPr lang="it-IT" sz="2400" b="1" dirty="0" err="1" smtClean="0">
                <a:solidFill>
                  <a:srgbClr val="0070C0"/>
                </a:solidFill>
                <a:latin typeface="NimbusRomNo9L-Regu"/>
              </a:rPr>
              <a:t>return</a:t>
            </a:r>
            <a:r>
              <a:rPr lang="it-IT" sz="2400" b="1" dirty="0" smtClean="0">
                <a:solidFill>
                  <a:srgbClr val="0070C0"/>
                </a:solidFill>
                <a:latin typeface="NimbusRomNo9L-Regu"/>
              </a:rPr>
              <a:t> </a:t>
            </a:r>
            <a:r>
              <a:rPr lang="it-IT" sz="2400" b="1" dirty="0" err="1">
                <a:solidFill>
                  <a:srgbClr val="0070C0"/>
                </a:solidFill>
                <a:latin typeface="NimbusRomNo9L-Regu"/>
              </a:rPr>
              <a:t>effettivamenteBevuto</a:t>
            </a:r>
            <a:r>
              <a:rPr lang="it-IT" sz="2400" b="1" dirty="0">
                <a:solidFill>
                  <a:srgbClr val="0070C0"/>
                </a:solidFill>
                <a:latin typeface="NimbusRomNo9L-Regu"/>
              </a:rPr>
              <a:t>;</a:t>
            </a:r>
          </a:p>
          <a:p>
            <a:r>
              <a:rPr lang="it-IT" sz="2400" b="1" dirty="0" smtClean="0">
                <a:solidFill>
                  <a:srgbClr val="0070C0"/>
                </a:solidFill>
                <a:latin typeface="NimbusRomNo9L-Regu"/>
              </a:rPr>
              <a:t>	}</a:t>
            </a:r>
            <a:endParaRPr lang="it-IT" sz="2400" b="1" dirty="0">
              <a:solidFill>
                <a:srgbClr val="0070C0"/>
              </a:solidFill>
              <a:latin typeface="NimbusRomNo9L-Regu"/>
            </a:endParaRPr>
          </a:p>
          <a:p>
            <a:r>
              <a:rPr lang="it-IT" sz="2400" b="1" dirty="0" smtClean="0">
                <a:latin typeface="NimbusRomNo9L-Regu"/>
              </a:rPr>
              <a:t>	</a:t>
            </a:r>
            <a:r>
              <a:rPr lang="it-IT" sz="2400" b="1" dirty="0" smtClean="0">
                <a:solidFill>
                  <a:srgbClr val="FF0000"/>
                </a:solidFill>
                <a:latin typeface="NimbusRomNo9L-Regu"/>
              </a:rPr>
              <a:t>private </a:t>
            </a:r>
            <a:r>
              <a:rPr lang="it-IT" sz="2400" b="1" dirty="0" err="1">
                <a:solidFill>
                  <a:srgbClr val="FF0000"/>
                </a:solidFill>
                <a:latin typeface="NimbusRomNo9L-Regu"/>
              </a:rPr>
              <a:t>synchronized</a:t>
            </a:r>
            <a:r>
              <a:rPr lang="it-IT" sz="2400" b="1" dirty="0">
                <a:solidFill>
                  <a:srgbClr val="FF0000"/>
                </a:solidFill>
                <a:latin typeface="NimbusRomNo9L-Regu"/>
              </a:rPr>
              <a:t> </a:t>
            </a:r>
            <a:r>
              <a:rPr lang="it-IT" sz="2400" b="1" dirty="0" err="1">
                <a:solidFill>
                  <a:srgbClr val="FF0000"/>
                </a:solidFill>
                <a:latin typeface="NimbusRomNo9L-Regu"/>
              </a:rPr>
              <a:t>boolean</a:t>
            </a:r>
            <a:r>
              <a:rPr lang="it-IT" sz="2400" b="1" dirty="0">
                <a:solidFill>
                  <a:srgbClr val="FF0000"/>
                </a:solidFill>
                <a:latin typeface="NimbusRomNo9L-Regu"/>
              </a:rPr>
              <a:t> </a:t>
            </a:r>
            <a:r>
              <a:rPr lang="it-IT" sz="2400" b="1" dirty="0" err="1">
                <a:solidFill>
                  <a:srgbClr val="FF0000"/>
                </a:solidFill>
                <a:latin typeface="NimbusRomNo9L-Regu"/>
              </a:rPr>
              <a:t>isEmpty</a:t>
            </a:r>
            <a:r>
              <a:rPr lang="it-IT" sz="2400" b="1" dirty="0" smtClean="0">
                <a:solidFill>
                  <a:srgbClr val="FF0000"/>
                </a:solidFill>
                <a:latin typeface="NimbusRomNo9L-Regu"/>
              </a:rPr>
              <a:t>(){ </a:t>
            </a:r>
            <a:r>
              <a:rPr lang="it-IT" sz="2400" b="1" dirty="0" err="1" smtClean="0">
                <a:solidFill>
                  <a:srgbClr val="FF0000"/>
                </a:solidFill>
                <a:latin typeface="NimbusRomNo9L-Regu"/>
              </a:rPr>
              <a:t>return</a:t>
            </a:r>
            <a:r>
              <a:rPr lang="it-IT" sz="2400" b="1" dirty="0" smtClean="0">
                <a:solidFill>
                  <a:srgbClr val="FF0000"/>
                </a:solidFill>
                <a:latin typeface="NimbusRomNo9L-Regu"/>
              </a:rPr>
              <a:t> </a:t>
            </a:r>
            <a:r>
              <a:rPr lang="it-IT" sz="2400" b="1" dirty="0" err="1">
                <a:solidFill>
                  <a:srgbClr val="FF0000"/>
                </a:solidFill>
                <a:latin typeface="NimbusRomNo9L-Regu"/>
              </a:rPr>
              <a:t>this.mlRimasti</a:t>
            </a:r>
            <a:r>
              <a:rPr lang="it-IT" sz="2400" b="1" dirty="0">
                <a:solidFill>
                  <a:srgbClr val="FF0000"/>
                </a:solidFill>
                <a:latin typeface="NimbusRomNo9L-Regu"/>
              </a:rPr>
              <a:t>==0</a:t>
            </a:r>
            <a:r>
              <a:rPr lang="it-IT" sz="2400" b="1" dirty="0" smtClean="0">
                <a:solidFill>
                  <a:srgbClr val="FF0000"/>
                </a:solidFill>
                <a:latin typeface="NimbusRomNo9L-Regu"/>
              </a:rPr>
              <a:t>; }</a:t>
            </a:r>
            <a:endParaRPr lang="it-IT" sz="2400" b="1" dirty="0">
              <a:solidFill>
                <a:srgbClr val="FF0000"/>
              </a:solidFill>
              <a:latin typeface="NimbusRomNo9L-Regu"/>
            </a:endParaRPr>
          </a:p>
          <a:p>
            <a:r>
              <a:rPr lang="it-IT" sz="2400" b="1" dirty="0" smtClean="0">
                <a:latin typeface="NimbusRomNo9L-Regu"/>
              </a:rPr>
              <a:t>	private </a:t>
            </a:r>
            <a:r>
              <a:rPr lang="it-IT" sz="2400" b="1" dirty="0" err="1">
                <a:latin typeface="NimbusRomNo9L-Regu"/>
              </a:rPr>
              <a:t>synchronized</a:t>
            </a:r>
            <a:r>
              <a:rPr lang="it-IT" sz="2400" b="1" dirty="0">
                <a:latin typeface="NimbusRomNo9L-Regu"/>
              </a:rPr>
              <a:t> </a:t>
            </a:r>
            <a:r>
              <a:rPr lang="it-IT" sz="2400" b="1" dirty="0" err="1">
                <a:latin typeface="NimbusRomNo9L-Regu"/>
              </a:rPr>
              <a:t>int</a:t>
            </a:r>
            <a:r>
              <a:rPr lang="it-IT" sz="2400" b="1" dirty="0">
                <a:latin typeface="NimbusRomNo9L-Regu"/>
              </a:rPr>
              <a:t> sorseggia(</a:t>
            </a:r>
            <a:r>
              <a:rPr lang="it-IT" sz="2400" b="1" dirty="0" err="1">
                <a:latin typeface="NimbusRomNo9L-Regu"/>
              </a:rPr>
              <a:t>int</a:t>
            </a:r>
            <a:r>
              <a:rPr lang="it-IT" sz="2400" b="1" dirty="0">
                <a:latin typeface="NimbusRomNo9L-Regu"/>
              </a:rPr>
              <a:t> </a:t>
            </a:r>
            <a:r>
              <a:rPr lang="it-IT" sz="2400" b="1" dirty="0" err="1">
                <a:latin typeface="NimbusRomNo9L-Regu"/>
              </a:rPr>
              <a:t>quantita</a:t>
            </a:r>
            <a:r>
              <a:rPr lang="it-IT" sz="2400" b="1" dirty="0">
                <a:latin typeface="NimbusRomNo9L-Regu"/>
              </a:rPr>
              <a:t>){</a:t>
            </a:r>
          </a:p>
          <a:p>
            <a:r>
              <a:rPr lang="it-IT" sz="2400" b="1" dirty="0" smtClean="0">
                <a:latin typeface="NimbusRomNo9L-Regu"/>
              </a:rPr>
              <a:t>		</a:t>
            </a:r>
            <a:r>
              <a:rPr lang="it-IT" sz="2400" b="1" dirty="0" err="1" smtClean="0">
                <a:solidFill>
                  <a:srgbClr val="00B050"/>
                </a:solidFill>
                <a:latin typeface="NimbusRomNo9L-Regu"/>
              </a:rPr>
              <a:t>if</a:t>
            </a:r>
            <a:r>
              <a:rPr lang="it-IT" sz="2400" b="1" dirty="0" smtClean="0">
                <a:solidFill>
                  <a:srgbClr val="00B050"/>
                </a:solidFill>
                <a:latin typeface="NimbusRomNo9L-Regu"/>
              </a:rPr>
              <a:t>(</a:t>
            </a:r>
            <a:r>
              <a:rPr lang="it-IT" sz="2400" b="1" dirty="0" err="1" smtClean="0">
                <a:solidFill>
                  <a:srgbClr val="00B050"/>
                </a:solidFill>
                <a:latin typeface="NimbusRomNo9L-Regu"/>
              </a:rPr>
              <a:t>mlRimasti</a:t>
            </a:r>
            <a:r>
              <a:rPr lang="it-IT" sz="2400" b="1" dirty="0" smtClean="0">
                <a:solidFill>
                  <a:srgbClr val="00B050"/>
                </a:solidFill>
                <a:latin typeface="NimbusRomNo9L-Regu"/>
              </a:rPr>
              <a:t>&gt;</a:t>
            </a:r>
            <a:r>
              <a:rPr lang="it-IT" sz="2400" b="1" dirty="0" err="1" smtClean="0">
                <a:solidFill>
                  <a:srgbClr val="00B050"/>
                </a:solidFill>
                <a:latin typeface="NimbusRomNo9L-Regu"/>
              </a:rPr>
              <a:t>quantita</a:t>
            </a:r>
            <a:r>
              <a:rPr lang="it-IT" sz="2400" b="1" dirty="0">
                <a:solidFill>
                  <a:srgbClr val="00B050"/>
                </a:solidFill>
                <a:latin typeface="NimbusRomNo9L-Regu"/>
              </a:rPr>
              <a:t>){</a:t>
            </a:r>
          </a:p>
          <a:p>
            <a:r>
              <a:rPr lang="it-IT" sz="2400" b="1" dirty="0" smtClean="0">
                <a:latin typeface="NimbusRomNo9L-Regu"/>
              </a:rPr>
              <a:t>			</a:t>
            </a:r>
            <a:r>
              <a:rPr lang="it-IT" sz="2400" b="1" dirty="0" err="1" smtClean="0">
                <a:latin typeface="NimbusRomNo9L-Regu"/>
              </a:rPr>
              <a:t>this.mlRimasti</a:t>
            </a:r>
            <a:r>
              <a:rPr lang="it-IT" sz="2400" b="1" dirty="0" smtClean="0">
                <a:latin typeface="NimbusRomNo9L-Regu"/>
              </a:rPr>
              <a:t>=</a:t>
            </a:r>
            <a:r>
              <a:rPr lang="it-IT" sz="2400" b="1" dirty="0" err="1" smtClean="0">
                <a:latin typeface="NimbusRomNo9L-Regu"/>
              </a:rPr>
              <a:t>this.mlRimasti-quantita</a:t>
            </a:r>
            <a:r>
              <a:rPr lang="it-IT" sz="2400" b="1" dirty="0">
                <a:latin typeface="NimbusRomNo9L-Regu"/>
              </a:rPr>
              <a:t>;</a:t>
            </a:r>
          </a:p>
          <a:p>
            <a:r>
              <a:rPr lang="it-IT" sz="2400" b="1" dirty="0" smtClean="0">
                <a:latin typeface="NimbusRomNo9L-Regu"/>
              </a:rPr>
              <a:t>			</a:t>
            </a:r>
            <a:r>
              <a:rPr lang="it-IT" sz="2400" b="1" dirty="0" err="1" smtClean="0">
                <a:latin typeface="NimbusRomNo9L-Regu"/>
              </a:rPr>
              <a:t>return</a:t>
            </a:r>
            <a:r>
              <a:rPr lang="it-IT" sz="2400" b="1" dirty="0" smtClean="0">
                <a:latin typeface="NimbusRomNo9L-Regu"/>
              </a:rPr>
              <a:t> </a:t>
            </a:r>
            <a:r>
              <a:rPr lang="it-IT" sz="2400" b="1" dirty="0" err="1">
                <a:latin typeface="NimbusRomNo9L-Regu"/>
              </a:rPr>
              <a:t>quantita</a:t>
            </a:r>
            <a:r>
              <a:rPr lang="it-IT" sz="2400" b="1" dirty="0">
                <a:latin typeface="NimbusRomNo9L-Regu"/>
              </a:rPr>
              <a:t>;</a:t>
            </a:r>
          </a:p>
          <a:p>
            <a:r>
              <a:rPr lang="it-IT" sz="2400" b="1" dirty="0" smtClean="0">
                <a:latin typeface="NimbusRomNo9L-Regu"/>
              </a:rPr>
              <a:t>		</a:t>
            </a:r>
            <a:r>
              <a:rPr lang="it-IT" sz="2400" b="1" dirty="0" smtClean="0">
                <a:solidFill>
                  <a:srgbClr val="00B050"/>
                </a:solidFill>
                <a:latin typeface="NimbusRomNo9L-Regu"/>
              </a:rPr>
              <a:t>} else { </a:t>
            </a:r>
            <a:r>
              <a:rPr lang="it-IT" sz="2400" b="1" dirty="0" err="1" smtClean="0">
                <a:latin typeface="NimbusRomNo9L-Regu"/>
              </a:rPr>
              <a:t>int</a:t>
            </a:r>
            <a:r>
              <a:rPr lang="it-IT" sz="2400" b="1" dirty="0" smtClean="0">
                <a:latin typeface="NimbusRomNo9L-Regu"/>
              </a:rPr>
              <a:t> bevuta=</a:t>
            </a:r>
            <a:r>
              <a:rPr lang="it-IT" sz="2400" b="1" dirty="0" err="1" smtClean="0">
                <a:latin typeface="NimbusRomNo9L-Regu"/>
              </a:rPr>
              <a:t>this.mlRimasti</a:t>
            </a:r>
            <a:r>
              <a:rPr lang="it-IT" sz="2400" b="1" dirty="0" smtClean="0">
                <a:latin typeface="NimbusRomNo9L-Regu"/>
              </a:rPr>
              <a:t>; </a:t>
            </a:r>
            <a:r>
              <a:rPr lang="it-IT" sz="2400" b="1" dirty="0" err="1" smtClean="0">
                <a:latin typeface="NimbusRomNo9L-Regu"/>
              </a:rPr>
              <a:t>this.mlRimasti</a:t>
            </a:r>
            <a:r>
              <a:rPr lang="it-IT" sz="2400" b="1" dirty="0" smtClean="0">
                <a:latin typeface="NimbusRomNo9L-Regu"/>
              </a:rPr>
              <a:t>=0; </a:t>
            </a:r>
            <a:r>
              <a:rPr lang="it-IT" sz="2400" b="1" dirty="0" err="1" smtClean="0">
                <a:latin typeface="NimbusRomNo9L-Regu"/>
              </a:rPr>
              <a:t>return</a:t>
            </a:r>
            <a:r>
              <a:rPr lang="it-IT" sz="2400" b="1" dirty="0" smtClean="0">
                <a:latin typeface="NimbusRomNo9L-Regu"/>
              </a:rPr>
              <a:t> </a:t>
            </a:r>
            <a:r>
              <a:rPr lang="it-IT" sz="2400" b="1" dirty="0">
                <a:latin typeface="NimbusRomNo9L-Regu"/>
              </a:rPr>
              <a:t>bevuta</a:t>
            </a:r>
            <a:r>
              <a:rPr lang="it-IT" sz="2400" b="1" dirty="0" smtClean="0">
                <a:latin typeface="NimbusRomNo9L-Regu"/>
              </a:rPr>
              <a:t>; </a:t>
            </a:r>
            <a:r>
              <a:rPr lang="it-IT" sz="2400" b="1" dirty="0" smtClean="0">
                <a:solidFill>
                  <a:srgbClr val="00B050"/>
                </a:solidFill>
                <a:latin typeface="NimbusRomNo9L-Regu"/>
              </a:rPr>
              <a:t>}</a:t>
            </a:r>
          </a:p>
          <a:p>
            <a:r>
              <a:rPr lang="it-IT" sz="2400" b="1" dirty="0" smtClean="0">
                <a:latin typeface="NimbusRomNo9L-Regu"/>
              </a:rPr>
              <a:t>	}</a:t>
            </a:r>
            <a:endParaRPr lang="it-IT" sz="2400" b="1" dirty="0">
              <a:latin typeface="NimbusRomNo9L-Regu"/>
            </a:endParaRPr>
          </a:p>
          <a:p>
            <a:r>
              <a:rPr lang="it-IT" sz="2400" b="1" dirty="0" smtClean="0">
                <a:latin typeface="NimbusRomNo9L-Regu"/>
              </a:rPr>
              <a:t>}</a:t>
            </a:r>
            <a:endParaRPr lang="it-IT" sz="2400" b="1" dirty="0">
              <a:latin typeface="NimbusRomNo9L-Regu"/>
            </a:endParaRPr>
          </a:p>
        </p:txBody>
      </p:sp>
    </p:spTree>
    <p:extLst>
      <p:ext uri="{BB962C8B-B14F-4D97-AF65-F5344CB8AC3E}">
        <p14:creationId xmlns:p14="http://schemas.microsoft.com/office/powerpoint/2010/main" val="3735871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4401205"/>
          </a:xfrm>
          <a:prstGeom prst="rect">
            <a:avLst/>
          </a:prstGeom>
        </p:spPr>
        <p:txBody>
          <a:bodyPr wrap="square">
            <a:spAutoFit/>
          </a:bodyPr>
          <a:lstStyle/>
          <a:p>
            <a:r>
              <a:rPr lang="it-IT" sz="2800" b="0" i="0" u="none" strike="noStrike" baseline="0" dirty="0" smtClean="0">
                <a:latin typeface="NimbusRomNo9L-Regu"/>
              </a:rPr>
              <a:t>SOLUZIONE</a:t>
            </a:r>
          </a:p>
          <a:p>
            <a:r>
              <a:rPr lang="it-IT" sz="2800" b="0" i="0" u="none" strike="noStrike" baseline="0" dirty="0" smtClean="0">
                <a:latin typeface="NimbusRomNo9L-Regu"/>
              </a:rPr>
              <a:t>Punto 2</a:t>
            </a:r>
          </a:p>
          <a:p>
            <a:r>
              <a:rPr lang="it-IT" sz="2800" dirty="0">
                <a:latin typeface="NimbusRomNo9L-Regu"/>
              </a:rPr>
              <a:t>//@</a:t>
            </a:r>
            <a:r>
              <a:rPr lang="it-IT" sz="2800" dirty="0" err="1">
                <a:solidFill>
                  <a:srgbClr val="00B050"/>
                </a:solidFill>
                <a:latin typeface="NimbusRomNo9L-Regu"/>
              </a:rPr>
              <a:t>requires</a:t>
            </a:r>
            <a:r>
              <a:rPr lang="it-IT" sz="2800" dirty="0">
                <a:latin typeface="NimbusRomNo9L-Regu"/>
              </a:rPr>
              <a:t> </a:t>
            </a:r>
            <a:r>
              <a:rPr lang="it-IT" sz="2800" dirty="0" err="1">
                <a:latin typeface="NimbusRomNo9L-Regu"/>
              </a:rPr>
              <a:t>carte.size</a:t>
            </a:r>
            <a:r>
              <a:rPr lang="it-IT" sz="2800" dirty="0" smtClean="0">
                <a:latin typeface="NimbusRomNo9L-Regu"/>
              </a:rPr>
              <a:t>()&gt;=1 </a:t>
            </a:r>
          </a:p>
          <a:p>
            <a:r>
              <a:rPr lang="it-IT" sz="2800" dirty="0" smtClean="0">
                <a:latin typeface="NimbusRomNo9L-Regu"/>
              </a:rPr>
              <a:t>//@</a:t>
            </a:r>
            <a:r>
              <a:rPr lang="it-IT" sz="2800" dirty="0" err="1">
                <a:solidFill>
                  <a:srgbClr val="00B050"/>
                </a:solidFill>
                <a:latin typeface="NimbusRomNo9L-Regu"/>
              </a:rPr>
              <a:t>ensures</a:t>
            </a:r>
            <a:r>
              <a:rPr lang="it-IT" sz="2800" dirty="0">
                <a:latin typeface="NimbusRomNo9L-Regu"/>
              </a:rPr>
              <a:t> \</a:t>
            </a:r>
            <a:r>
              <a:rPr lang="it-IT" sz="2800" dirty="0" err="1">
                <a:latin typeface="NimbusRomNo9L-Regu"/>
              </a:rPr>
              <a:t>result</a:t>
            </a:r>
            <a:r>
              <a:rPr lang="it-IT" sz="2800" dirty="0">
                <a:latin typeface="NimbusRomNo9L-Regu"/>
              </a:rPr>
              <a:t>!=</a:t>
            </a:r>
            <a:r>
              <a:rPr lang="it-IT" sz="2800" dirty="0" err="1">
                <a:latin typeface="NimbusRomNo9L-Regu"/>
              </a:rPr>
              <a:t>null</a:t>
            </a:r>
            <a:r>
              <a:rPr lang="it-IT" sz="2800" dirty="0">
                <a:latin typeface="NimbusRomNo9L-Regu"/>
              </a:rPr>
              <a:t> &amp;&amp; </a:t>
            </a:r>
            <a:endParaRPr lang="it-IT" sz="2800" dirty="0" smtClean="0">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la carta c’era prima </a:t>
            </a:r>
            <a:endParaRPr lang="it-IT" sz="2800" dirty="0" smtClean="0">
              <a:solidFill>
                <a:srgbClr val="FF0000"/>
              </a:solidFill>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a:t>
            </a:r>
            <a:r>
              <a:rPr lang="it-IT" sz="2800" dirty="0" err="1">
                <a:solidFill>
                  <a:srgbClr val="FF0000"/>
                </a:solidFill>
                <a:latin typeface="NimbusRomNo9L-Regu"/>
              </a:rPr>
              <a:t>old</a:t>
            </a:r>
            <a:r>
              <a:rPr lang="it-IT" sz="2800" dirty="0">
                <a:solidFill>
                  <a:srgbClr val="FF0000"/>
                </a:solidFill>
                <a:latin typeface="NimbusRomNo9L-Regu"/>
              </a:rPr>
              <a:t>(carte().</a:t>
            </a:r>
            <a:r>
              <a:rPr lang="it-IT" sz="2800" dirty="0" err="1">
                <a:solidFill>
                  <a:srgbClr val="FF0000"/>
                </a:solidFill>
                <a:latin typeface="NimbusRomNo9L-Regu"/>
              </a:rPr>
              <a:t>contains</a:t>
            </a:r>
            <a:r>
              <a:rPr lang="it-IT" sz="2800" dirty="0">
                <a:solidFill>
                  <a:srgbClr val="FF0000"/>
                </a:solidFill>
                <a:latin typeface="NimbusRomNo9L-Regu"/>
              </a:rPr>
              <a:t>(\</a:t>
            </a:r>
            <a:r>
              <a:rPr lang="it-IT" sz="2800" dirty="0" err="1">
                <a:solidFill>
                  <a:srgbClr val="FF0000"/>
                </a:solidFill>
                <a:latin typeface="NimbusRomNo9L-Regu"/>
              </a:rPr>
              <a:t>result</a:t>
            </a:r>
            <a:r>
              <a:rPr lang="it-IT" sz="2800" dirty="0">
                <a:solidFill>
                  <a:srgbClr val="FF0000"/>
                </a:solidFill>
                <a:latin typeface="NimbusRomNo9L-Regu"/>
              </a:rPr>
              <a:t>)))</a:t>
            </a:r>
            <a:r>
              <a:rPr lang="it-IT" sz="2800" dirty="0">
                <a:latin typeface="NimbusRomNo9L-Regu"/>
              </a:rPr>
              <a:t> &amp;&amp; </a:t>
            </a:r>
            <a:endParaRPr lang="it-IT" sz="2800" dirty="0" smtClean="0">
              <a:latin typeface="NimbusRomNo9L-Regu"/>
            </a:endParaRPr>
          </a:p>
          <a:p>
            <a:r>
              <a:rPr lang="it-IT" sz="2800" dirty="0" smtClean="0">
                <a:latin typeface="NimbusRomNo9L-Regu"/>
              </a:rPr>
              <a:t>// </a:t>
            </a:r>
            <a:r>
              <a:rPr lang="it-IT" sz="2800" dirty="0">
                <a:latin typeface="NimbusRomNo9L-Regu"/>
              </a:rPr>
              <a:t>la carta viene rimossa </a:t>
            </a:r>
            <a:endParaRPr lang="it-IT" sz="2800" dirty="0" smtClean="0">
              <a:latin typeface="NimbusRomNo9L-Regu"/>
            </a:endParaRPr>
          </a:p>
          <a:p>
            <a:r>
              <a:rPr lang="it-IT" sz="2800" dirty="0" smtClean="0">
                <a:latin typeface="NimbusRomNo9L-Regu"/>
              </a:rPr>
              <a:t>//@ </a:t>
            </a:r>
            <a:r>
              <a:rPr lang="it-IT" sz="2800" dirty="0">
                <a:latin typeface="NimbusRomNo9L-Regu"/>
              </a:rPr>
              <a:t>!(carte().</a:t>
            </a:r>
            <a:r>
              <a:rPr lang="it-IT" sz="2800" dirty="0" err="1">
                <a:latin typeface="NimbusRomNo9L-Regu"/>
              </a:rPr>
              <a:t>contains</a:t>
            </a:r>
            <a:r>
              <a:rPr lang="it-IT" sz="2800" dirty="0">
                <a:latin typeface="NimbusRomNo9L-Regu"/>
              </a:rPr>
              <a:t>(\</a:t>
            </a:r>
            <a:r>
              <a:rPr lang="it-IT" sz="2800" dirty="0" err="1">
                <a:latin typeface="NimbusRomNo9L-Regu"/>
              </a:rPr>
              <a:t>result</a:t>
            </a:r>
            <a:r>
              <a:rPr lang="it-IT" sz="2800" dirty="0" smtClean="0">
                <a:latin typeface="NimbusRomNo9L-Regu"/>
              </a:rPr>
              <a:t>)) &amp;&amp; </a:t>
            </a:r>
          </a:p>
          <a:p>
            <a:r>
              <a:rPr lang="it-IT" sz="2800" dirty="0" smtClean="0">
                <a:solidFill>
                  <a:srgbClr val="FF0000"/>
                </a:solidFill>
                <a:latin typeface="NimbusRomNo9L-Regu"/>
              </a:rPr>
              <a:t>// </a:t>
            </a:r>
            <a:r>
              <a:rPr lang="it-IT" sz="2800" dirty="0">
                <a:solidFill>
                  <a:srgbClr val="FF0000"/>
                </a:solidFill>
                <a:latin typeface="NimbusRomNo9L-Regu"/>
              </a:rPr>
              <a:t>le altre carte devono rimanere uguali </a:t>
            </a:r>
            <a:endParaRPr lang="it-IT" sz="2800" dirty="0" smtClean="0">
              <a:solidFill>
                <a:srgbClr val="FF0000"/>
              </a:solidFill>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non posso aggiungere carte duplicate (vincolo sulla dimensione) </a:t>
            </a:r>
            <a:endParaRPr lang="it-IT" sz="2800" dirty="0" smtClean="0">
              <a:solidFill>
                <a:srgbClr val="FF0000"/>
              </a:solidFill>
              <a:latin typeface="NimbusRomNo9L-Regu"/>
            </a:endParaRPr>
          </a:p>
        </p:txBody>
      </p:sp>
    </p:spTree>
    <p:extLst>
      <p:ext uri="{BB962C8B-B14F-4D97-AF65-F5344CB8AC3E}">
        <p14:creationId xmlns:p14="http://schemas.microsoft.com/office/powerpoint/2010/main" val="314052046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6740307"/>
          </a:xfrm>
          <a:prstGeom prst="rect">
            <a:avLst/>
          </a:prstGeom>
        </p:spPr>
        <p:txBody>
          <a:bodyPr wrap="square">
            <a:spAutoFit/>
          </a:bodyPr>
          <a:lstStyle/>
          <a:p>
            <a:r>
              <a:rPr lang="it-IT" sz="2400" b="0" i="0" u="none" strike="noStrike" baseline="0" dirty="0" smtClean="0">
                <a:latin typeface="NimbusRomNo9L-Regu"/>
              </a:rPr>
              <a:t>SOLUZIONE</a:t>
            </a:r>
          </a:p>
          <a:p>
            <a:r>
              <a:rPr lang="it-IT" sz="2400" b="1" dirty="0">
                <a:latin typeface="NimbusRomNo9L-Regu"/>
              </a:rPr>
              <a:t>public </a:t>
            </a:r>
            <a:r>
              <a:rPr lang="it-IT" sz="2400" b="1" dirty="0" err="1">
                <a:latin typeface="NimbusRomNo9L-Regu"/>
              </a:rPr>
              <a:t>class</a:t>
            </a:r>
            <a:r>
              <a:rPr lang="it-IT" sz="2400" b="1" dirty="0">
                <a:latin typeface="NimbusRomNo9L-Regu"/>
              </a:rPr>
              <a:t> </a:t>
            </a:r>
            <a:r>
              <a:rPr lang="it-IT" sz="2400" b="1" dirty="0" err="1">
                <a:latin typeface="NimbusRomNo9L-Regu"/>
              </a:rPr>
              <a:t>GestoreRubinetti</a:t>
            </a:r>
            <a:r>
              <a:rPr lang="it-IT" sz="2400" b="1" dirty="0">
                <a:latin typeface="NimbusRomNo9L-Regu"/>
              </a:rPr>
              <a:t> {</a:t>
            </a:r>
          </a:p>
          <a:p>
            <a:r>
              <a:rPr lang="it-IT" sz="2400" b="1" dirty="0" smtClean="0">
                <a:latin typeface="NimbusRomNo9L-Regu"/>
              </a:rPr>
              <a:t>	private </a:t>
            </a:r>
            <a:r>
              <a:rPr lang="it-IT" sz="2400" b="1" dirty="0" err="1">
                <a:latin typeface="NimbusRomNo9L-Regu"/>
              </a:rPr>
              <a:t>int</a:t>
            </a:r>
            <a:r>
              <a:rPr lang="it-IT" sz="2400" b="1" dirty="0">
                <a:latin typeface="NimbusRomNo9L-Regu"/>
              </a:rPr>
              <a:t> </a:t>
            </a:r>
            <a:r>
              <a:rPr lang="it-IT" sz="2400" b="1" dirty="0" err="1">
                <a:latin typeface="NimbusRomNo9L-Regu"/>
              </a:rPr>
              <a:t>rubinettiLiberi</a:t>
            </a:r>
            <a:r>
              <a:rPr lang="it-IT" sz="2400" b="1" dirty="0" smtClean="0">
                <a:latin typeface="NimbusRomNo9L-Regu"/>
              </a:rPr>
              <a:t>;</a:t>
            </a:r>
          </a:p>
          <a:p>
            <a:endParaRPr lang="it-IT" sz="2400" b="1" dirty="0">
              <a:latin typeface="NimbusRomNo9L-Regu"/>
            </a:endParaRPr>
          </a:p>
          <a:p>
            <a:r>
              <a:rPr lang="it-IT" sz="2400" b="1" dirty="0" smtClean="0">
                <a:latin typeface="NimbusRomNo9L-Regu"/>
              </a:rPr>
              <a:t>	public </a:t>
            </a:r>
            <a:r>
              <a:rPr lang="it-IT" sz="2400" b="1" dirty="0" err="1">
                <a:latin typeface="NimbusRomNo9L-Regu"/>
              </a:rPr>
              <a:t>GestoreRubinetti</a:t>
            </a:r>
            <a:r>
              <a:rPr lang="it-IT" sz="2400" b="1" dirty="0" smtClean="0">
                <a:latin typeface="NimbusRomNo9L-Regu"/>
              </a:rPr>
              <a:t>(){ </a:t>
            </a:r>
            <a:r>
              <a:rPr lang="it-IT" sz="2400" b="1" dirty="0" err="1" smtClean="0">
                <a:latin typeface="NimbusRomNo9L-Regu"/>
              </a:rPr>
              <a:t>this.rubinettiLiberi</a:t>
            </a:r>
            <a:r>
              <a:rPr lang="it-IT" sz="2400" b="1" dirty="0" smtClean="0">
                <a:latin typeface="NimbusRomNo9L-Regu"/>
              </a:rPr>
              <a:t>=2; }</a:t>
            </a:r>
            <a:endParaRPr lang="it-IT" sz="2400" b="1" dirty="0">
              <a:latin typeface="NimbusRomNo9L-Regu"/>
            </a:endParaRPr>
          </a:p>
          <a:p>
            <a:endParaRPr lang="it-IT" sz="2400" b="1" dirty="0" smtClean="0">
              <a:latin typeface="NimbusRomNo9L-Regu"/>
            </a:endParaRPr>
          </a:p>
          <a:p>
            <a:r>
              <a:rPr lang="it-IT" sz="2400" b="1" dirty="0" smtClean="0">
                <a:latin typeface="NimbusRomNo9L-Regu"/>
              </a:rPr>
              <a:t>	public </a:t>
            </a:r>
            <a:r>
              <a:rPr lang="it-IT" sz="2400" b="1" dirty="0" err="1">
                <a:latin typeface="NimbusRomNo9L-Regu"/>
              </a:rPr>
              <a:t>synchronized</a:t>
            </a:r>
            <a:r>
              <a:rPr lang="it-IT" sz="2400" b="1" dirty="0">
                <a:latin typeface="NimbusRomNo9L-Regu"/>
              </a:rPr>
              <a:t> </a:t>
            </a:r>
            <a:r>
              <a:rPr lang="it-IT" sz="2400" b="1" dirty="0" err="1">
                <a:latin typeface="NimbusRomNo9L-Regu"/>
              </a:rPr>
              <a:t>void</a:t>
            </a:r>
            <a:r>
              <a:rPr lang="it-IT" sz="2400" b="1" dirty="0">
                <a:latin typeface="NimbusRomNo9L-Regu"/>
              </a:rPr>
              <a:t> </a:t>
            </a:r>
            <a:r>
              <a:rPr lang="it-IT" sz="2400" b="1" dirty="0" err="1">
                <a:latin typeface="NimbusRomNo9L-Regu"/>
              </a:rPr>
              <a:t>occupaRubinetto</a:t>
            </a:r>
            <a:r>
              <a:rPr lang="it-IT" sz="2400" b="1" dirty="0">
                <a:latin typeface="NimbusRomNo9L-Regu"/>
              </a:rPr>
              <a:t>() </a:t>
            </a:r>
            <a:r>
              <a:rPr lang="it-IT" sz="2400" b="1" dirty="0" err="1">
                <a:latin typeface="NimbusRomNo9L-Regu"/>
              </a:rPr>
              <a:t>throws</a:t>
            </a:r>
            <a:r>
              <a:rPr lang="it-IT" sz="2400" b="1" dirty="0">
                <a:latin typeface="NimbusRomNo9L-Regu"/>
              </a:rPr>
              <a:t> </a:t>
            </a:r>
            <a:r>
              <a:rPr lang="it-IT" sz="2400" b="1" dirty="0" err="1">
                <a:latin typeface="NimbusRomNo9L-Regu"/>
              </a:rPr>
              <a:t>InterruptedException</a:t>
            </a:r>
            <a:r>
              <a:rPr lang="it-IT" sz="2400" b="1" dirty="0">
                <a:latin typeface="NimbusRomNo9L-Regu"/>
              </a:rPr>
              <a:t>{</a:t>
            </a:r>
          </a:p>
          <a:p>
            <a:r>
              <a:rPr lang="it-IT" sz="2400" b="1" dirty="0" smtClean="0">
                <a:latin typeface="NimbusRomNo9L-Regu"/>
              </a:rPr>
              <a:t>		</a:t>
            </a:r>
            <a:r>
              <a:rPr lang="it-IT" sz="2400" b="1" dirty="0" err="1" smtClean="0">
                <a:latin typeface="NimbusRomNo9L-Regu"/>
              </a:rPr>
              <a:t>while</a:t>
            </a:r>
            <a:r>
              <a:rPr lang="it-IT" sz="2400" b="1" dirty="0" smtClean="0">
                <a:latin typeface="NimbusRomNo9L-Regu"/>
              </a:rPr>
              <a:t>(</a:t>
            </a:r>
            <a:r>
              <a:rPr lang="it-IT" sz="2400" b="1" dirty="0" err="1" smtClean="0">
                <a:latin typeface="NimbusRomNo9L-Regu"/>
              </a:rPr>
              <a:t>rubinettiLiberi</a:t>
            </a:r>
            <a:r>
              <a:rPr lang="it-IT" sz="2400" b="1" dirty="0">
                <a:latin typeface="NimbusRomNo9L-Regu"/>
              </a:rPr>
              <a:t>==0){</a:t>
            </a:r>
          </a:p>
          <a:p>
            <a:r>
              <a:rPr lang="it-IT" sz="2400" b="1" dirty="0" smtClean="0">
                <a:latin typeface="NimbusRomNo9L-Regu"/>
              </a:rPr>
              <a:t>			</a:t>
            </a:r>
            <a:r>
              <a:rPr lang="it-IT" sz="2400" b="1" dirty="0" err="1" smtClean="0">
                <a:latin typeface="NimbusRomNo9L-Regu"/>
              </a:rPr>
              <a:t>wait</a:t>
            </a:r>
            <a:r>
              <a:rPr lang="it-IT" sz="2400" b="1" dirty="0">
                <a:latin typeface="NimbusRomNo9L-Regu"/>
              </a:rPr>
              <a:t>();</a:t>
            </a:r>
          </a:p>
          <a:p>
            <a:r>
              <a:rPr lang="it-IT" sz="2400" b="1" dirty="0" smtClean="0">
                <a:latin typeface="NimbusRomNo9L-Regu"/>
              </a:rPr>
              <a:t>		}</a:t>
            </a:r>
            <a:endParaRPr lang="it-IT" sz="2400" b="1" dirty="0">
              <a:latin typeface="NimbusRomNo9L-Regu"/>
            </a:endParaRPr>
          </a:p>
          <a:p>
            <a:r>
              <a:rPr lang="it-IT" sz="2400" b="1" dirty="0" smtClean="0">
                <a:latin typeface="NimbusRomNo9L-Regu"/>
              </a:rPr>
              <a:t>		</a:t>
            </a:r>
            <a:r>
              <a:rPr lang="it-IT" sz="2400" b="1" dirty="0" err="1" smtClean="0">
                <a:latin typeface="NimbusRomNo9L-Regu"/>
              </a:rPr>
              <a:t>rubinettiLiberi</a:t>
            </a:r>
            <a:r>
              <a:rPr lang="it-IT" sz="2400" b="1" dirty="0" smtClean="0">
                <a:latin typeface="NimbusRomNo9L-Regu"/>
              </a:rPr>
              <a:t>-</a:t>
            </a:r>
            <a:r>
              <a:rPr lang="it-IT" sz="2400" b="1" dirty="0">
                <a:latin typeface="NimbusRomNo9L-Regu"/>
              </a:rPr>
              <a:t>-;</a:t>
            </a:r>
          </a:p>
          <a:p>
            <a:r>
              <a:rPr lang="it-IT" sz="2400" b="1" dirty="0" smtClean="0">
                <a:latin typeface="NimbusRomNo9L-Regu"/>
              </a:rPr>
              <a:t>	}</a:t>
            </a:r>
          </a:p>
          <a:p>
            <a:endParaRPr lang="it-IT" sz="2400" b="1" dirty="0">
              <a:latin typeface="NimbusRomNo9L-Regu"/>
            </a:endParaRPr>
          </a:p>
          <a:p>
            <a:r>
              <a:rPr lang="it-IT" sz="2400" b="1" dirty="0" smtClean="0">
                <a:latin typeface="NimbusRomNo9L-Regu"/>
              </a:rPr>
              <a:t>	public </a:t>
            </a:r>
            <a:r>
              <a:rPr lang="it-IT" sz="2400" b="1" dirty="0" err="1">
                <a:latin typeface="NimbusRomNo9L-Regu"/>
              </a:rPr>
              <a:t>synchronized</a:t>
            </a:r>
            <a:r>
              <a:rPr lang="it-IT" sz="2400" b="1" dirty="0">
                <a:latin typeface="NimbusRomNo9L-Regu"/>
              </a:rPr>
              <a:t> </a:t>
            </a:r>
            <a:r>
              <a:rPr lang="it-IT" sz="2400" b="1" dirty="0" err="1">
                <a:latin typeface="NimbusRomNo9L-Regu"/>
              </a:rPr>
              <a:t>void</a:t>
            </a:r>
            <a:r>
              <a:rPr lang="it-IT" sz="2400" b="1" dirty="0">
                <a:latin typeface="NimbusRomNo9L-Regu"/>
              </a:rPr>
              <a:t> </a:t>
            </a:r>
            <a:r>
              <a:rPr lang="it-IT" sz="2400" b="1" dirty="0" err="1">
                <a:latin typeface="NimbusRomNo9L-Regu"/>
              </a:rPr>
              <a:t>rilasciaRubinetto</a:t>
            </a:r>
            <a:r>
              <a:rPr lang="it-IT" sz="2400" b="1" dirty="0">
                <a:latin typeface="NimbusRomNo9L-Regu"/>
              </a:rPr>
              <a:t>(){</a:t>
            </a:r>
          </a:p>
          <a:p>
            <a:r>
              <a:rPr lang="it-IT" sz="2400" b="1" dirty="0" smtClean="0">
                <a:latin typeface="NimbusRomNo9L-Regu"/>
              </a:rPr>
              <a:t>		</a:t>
            </a:r>
            <a:r>
              <a:rPr lang="it-IT" sz="2400" b="1" dirty="0" err="1" smtClean="0">
                <a:latin typeface="NimbusRomNo9L-Regu"/>
              </a:rPr>
              <a:t>rubinettiLiberi</a:t>
            </a:r>
            <a:r>
              <a:rPr lang="it-IT" sz="2400" b="1" dirty="0">
                <a:latin typeface="NimbusRomNo9L-Regu"/>
              </a:rPr>
              <a:t>++;</a:t>
            </a:r>
          </a:p>
          <a:p>
            <a:r>
              <a:rPr lang="it-IT" sz="2400" b="1" dirty="0" smtClean="0">
                <a:latin typeface="NimbusRomNo9L-Regu"/>
              </a:rPr>
              <a:t>		</a:t>
            </a:r>
            <a:r>
              <a:rPr lang="it-IT" sz="2400" b="1" dirty="0" err="1" smtClean="0">
                <a:latin typeface="NimbusRomNo9L-Regu"/>
              </a:rPr>
              <a:t>notify</a:t>
            </a:r>
            <a:r>
              <a:rPr lang="it-IT" sz="2400" b="1" dirty="0">
                <a:latin typeface="NimbusRomNo9L-Regu"/>
              </a:rPr>
              <a:t>();</a:t>
            </a:r>
          </a:p>
          <a:p>
            <a:r>
              <a:rPr lang="it-IT" sz="2400" b="1" dirty="0" smtClean="0">
                <a:latin typeface="NimbusRomNo9L-Regu"/>
              </a:rPr>
              <a:t>	}</a:t>
            </a:r>
            <a:endParaRPr lang="it-IT" sz="2400" b="1" dirty="0">
              <a:latin typeface="NimbusRomNo9L-Regu"/>
            </a:endParaRPr>
          </a:p>
          <a:p>
            <a:r>
              <a:rPr lang="it-IT" sz="2400" b="1" dirty="0">
                <a:latin typeface="NimbusRomNo9L-Regu"/>
              </a:rPr>
              <a:t>}</a:t>
            </a:r>
          </a:p>
        </p:txBody>
      </p:sp>
    </p:spTree>
    <p:extLst>
      <p:ext uri="{BB962C8B-B14F-4D97-AF65-F5344CB8AC3E}">
        <p14:creationId xmlns:p14="http://schemas.microsoft.com/office/powerpoint/2010/main" val="21644257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5809129" cy="5632311"/>
          </a:xfrm>
          <a:prstGeom prst="rect">
            <a:avLst/>
          </a:prstGeom>
        </p:spPr>
        <p:txBody>
          <a:bodyPr wrap="square">
            <a:spAutoFit/>
          </a:bodyPr>
          <a:lstStyle/>
          <a:p>
            <a:r>
              <a:rPr lang="it-IT" sz="2400" b="0" i="0" u="none" strike="noStrike" baseline="0" dirty="0" smtClean="0">
                <a:latin typeface="NimbusRomNo9L-Regu"/>
              </a:rPr>
              <a:t>ESERCIZIO 4</a:t>
            </a:r>
          </a:p>
          <a:p>
            <a:r>
              <a:rPr lang="it-IT" sz="2400" dirty="0">
                <a:latin typeface="NimbusRomNo9L-Regu"/>
              </a:rPr>
              <a:t>Si consideri il metodo Java seguente:</a:t>
            </a:r>
          </a:p>
          <a:p>
            <a:r>
              <a:rPr lang="it-IT" sz="2400" dirty="0">
                <a:latin typeface="NimbusRomNo9L-Regu"/>
              </a:rPr>
              <a:t>public </a:t>
            </a:r>
            <a:r>
              <a:rPr lang="it-IT" sz="2400" dirty="0" err="1">
                <a:latin typeface="NimbusRomNo9L-Regu"/>
              </a:rPr>
              <a:t>static</a:t>
            </a:r>
            <a:r>
              <a:rPr lang="it-IT" sz="2400" dirty="0">
                <a:latin typeface="NimbusRomNo9L-Regu"/>
              </a:rPr>
              <a:t> </a:t>
            </a:r>
            <a:r>
              <a:rPr lang="it-IT" sz="2400" dirty="0" err="1">
                <a:latin typeface="NimbusRomNo9L-Regu"/>
              </a:rPr>
              <a:t>int</a:t>
            </a:r>
            <a:r>
              <a:rPr lang="it-IT" sz="2400" dirty="0">
                <a:latin typeface="NimbusRomNo9L-Regu"/>
              </a:rPr>
              <a:t> </a:t>
            </a:r>
            <a:r>
              <a:rPr lang="it-IT" sz="2400" dirty="0" err="1">
                <a:latin typeface="NimbusRomNo9L-Regu"/>
              </a:rPr>
              <a:t>foo</a:t>
            </a:r>
            <a:r>
              <a:rPr lang="it-IT" sz="2400" dirty="0">
                <a:latin typeface="NimbusRomNo9L-Regu"/>
              </a:rPr>
              <a:t>(</a:t>
            </a:r>
            <a:r>
              <a:rPr lang="it-IT" sz="2400" dirty="0" err="1">
                <a:latin typeface="NimbusRomNo9L-Regu"/>
              </a:rPr>
              <a:t>int</a:t>
            </a:r>
            <a:r>
              <a:rPr lang="it-IT" sz="2400" dirty="0">
                <a:latin typeface="NimbusRomNo9L-Regu"/>
              </a:rPr>
              <a:t> n) {</a:t>
            </a:r>
          </a:p>
          <a:p>
            <a:r>
              <a:rPr lang="it-IT" sz="2400" dirty="0" smtClean="0">
                <a:latin typeface="NimbusRomNo9L-Regu"/>
              </a:rPr>
              <a:t>	</a:t>
            </a:r>
            <a:r>
              <a:rPr lang="it-IT" sz="2400" dirty="0" err="1" smtClean="0">
                <a:latin typeface="NimbusRomNo9L-Regu"/>
              </a:rPr>
              <a:t>int</a:t>
            </a:r>
            <a:r>
              <a:rPr lang="it-IT" sz="2400" dirty="0" smtClean="0">
                <a:latin typeface="NimbusRomNo9L-Regu"/>
              </a:rPr>
              <a:t> </a:t>
            </a:r>
            <a:r>
              <a:rPr lang="it-IT" sz="2400" dirty="0">
                <a:latin typeface="NimbusRomNo9L-Regu"/>
              </a:rPr>
              <a:t>t=0;</a:t>
            </a:r>
          </a:p>
          <a:p>
            <a:r>
              <a:rPr lang="it-IT" sz="2400" dirty="0" smtClean="0">
                <a:latin typeface="NimbusRomNo9L-Regu"/>
              </a:rPr>
              <a:t>	</a:t>
            </a:r>
            <a:r>
              <a:rPr lang="it-IT" sz="2400" dirty="0" err="1" smtClean="0">
                <a:latin typeface="NimbusRomNo9L-Regu"/>
              </a:rPr>
              <a:t>if</a:t>
            </a:r>
            <a:r>
              <a:rPr lang="it-IT" sz="2400" dirty="0" smtClean="0">
                <a:latin typeface="NimbusRomNo9L-Regu"/>
              </a:rPr>
              <a:t> </a:t>
            </a:r>
            <a:r>
              <a:rPr lang="it-IT" sz="2400" dirty="0">
                <a:latin typeface="NimbusRomNo9L-Regu"/>
              </a:rPr>
              <a:t>(n &lt; 0</a:t>
            </a:r>
            <a:r>
              <a:rPr lang="it-IT" sz="2400" dirty="0" smtClean="0">
                <a:latin typeface="NimbusRomNo9L-Regu"/>
              </a:rPr>
              <a:t>)</a:t>
            </a:r>
          </a:p>
          <a:p>
            <a:r>
              <a:rPr lang="it-IT" sz="2400" dirty="0">
                <a:latin typeface="NimbusRomNo9L-Regu"/>
              </a:rPr>
              <a:t>	</a:t>
            </a:r>
            <a:r>
              <a:rPr lang="it-IT" sz="2400" dirty="0" smtClean="0">
                <a:latin typeface="NimbusRomNo9L-Regu"/>
              </a:rPr>
              <a:t>	n </a:t>
            </a:r>
            <a:r>
              <a:rPr lang="it-IT" sz="2400" dirty="0">
                <a:latin typeface="NimbusRomNo9L-Regu"/>
              </a:rPr>
              <a:t>= -n;</a:t>
            </a:r>
          </a:p>
          <a:p>
            <a:r>
              <a:rPr lang="it-IT" sz="2400" dirty="0" smtClean="0">
                <a:latin typeface="NimbusRomNo9L-Regu"/>
              </a:rPr>
              <a:t>	</a:t>
            </a:r>
            <a:r>
              <a:rPr lang="it-IT" sz="2400" dirty="0" err="1" smtClean="0">
                <a:latin typeface="NimbusRomNo9L-Regu"/>
              </a:rPr>
              <a:t>while</a:t>
            </a:r>
            <a:r>
              <a:rPr lang="it-IT" sz="2400" dirty="0" smtClean="0">
                <a:latin typeface="NimbusRomNo9L-Regu"/>
              </a:rPr>
              <a:t> </a:t>
            </a:r>
            <a:r>
              <a:rPr lang="it-IT" sz="2400" dirty="0">
                <a:latin typeface="NimbusRomNo9L-Regu"/>
              </a:rPr>
              <a:t>(n &gt;0) {</a:t>
            </a:r>
          </a:p>
          <a:p>
            <a:r>
              <a:rPr lang="it-IT" sz="2400" dirty="0" smtClean="0">
                <a:latin typeface="NimbusRomNo9L-Regu"/>
              </a:rPr>
              <a:t>		t </a:t>
            </a:r>
            <a:r>
              <a:rPr lang="it-IT" sz="2400" dirty="0">
                <a:latin typeface="NimbusRomNo9L-Regu"/>
              </a:rPr>
              <a:t>= n%3;</a:t>
            </a:r>
          </a:p>
          <a:p>
            <a:r>
              <a:rPr lang="it-IT" sz="2400" dirty="0" smtClean="0">
                <a:latin typeface="NimbusRomNo9L-Regu"/>
              </a:rPr>
              <a:t>		</a:t>
            </a:r>
            <a:r>
              <a:rPr lang="it-IT" sz="2400" dirty="0" err="1" smtClean="0">
                <a:latin typeface="NimbusRomNo9L-Regu"/>
              </a:rPr>
              <a:t>if</a:t>
            </a:r>
            <a:r>
              <a:rPr lang="it-IT" sz="2400" dirty="0" smtClean="0">
                <a:latin typeface="NimbusRomNo9L-Regu"/>
              </a:rPr>
              <a:t> </a:t>
            </a:r>
            <a:r>
              <a:rPr lang="it-IT" sz="2400" dirty="0">
                <a:latin typeface="NimbusRomNo9L-Regu"/>
              </a:rPr>
              <a:t>(t == 3) </a:t>
            </a:r>
            <a:endParaRPr lang="it-IT" sz="2400" dirty="0" smtClean="0">
              <a:latin typeface="NimbusRomNo9L-Regu"/>
            </a:endParaRPr>
          </a:p>
          <a:p>
            <a:r>
              <a:rPr lang="it-IT" sz="2400" dirty="0">
                <a:latin typeface="NimbusRomNo9L-Regu"/>
              </a:rPr>
              <a:t>	</a:t>
            </a:r>
            <a:r>
              <a:rPr lang="it-IT" sz="2400" dirty="0" smtClean="0">
                <a:latin typeface="NimbusRomNo9L-Regu"/>
              </a:rPr>
              <a:t>		n </a:t>
            </a:r>
            <a:r>
              <a:rPr lang="it-IT" sz="2400" dirty="0">
                <a:latin typeface="NimbusRomNo9L-Regu"/>
              </a:rPr>
              <a:t>= -1;</a:t>
            </a:r>
          </a:p>
          <a:p>
            <a:r>
              <a:rPr lang="it-IT" sz="2400" dirty="0" smtClean="0">
                <a:latin typeface="NimbusRomNo9L-Regu"/>
              </a:rPr>
              <a:t>		else </a:t>
            </a:r>
          </a:p>
          <a:p>
            <a:r>
              <a:rPr lang="it-IT" sz="2400" dirty="0">
                <a:latin typeface="NimbusRomNo9L-Regu"/>
              </a:rPr>
              <a:t>	</a:t>
            </a:r>
            <a:r>
              <a:rPr lang="it-IT" sz="2400" dirty="0" smtClean="0">
                <a:latin typeface="NimbusRomNo9L-Regu"/>
              </a:rPr>
              <a:t>		n</a:t>
            </a:r>
            <a:r>
              <a:rPr lang="it-IT" sz="2400" dirty="0">
                <a:latin typeface="NimbusRomNo9L-Regu"/>
              </a:rPr>
              <a:t>++;</a:t>
            </a:r>
          </a:p>
          <a:p>
            <a:r>
              <a:rPr lang="it-IT" sz="2400" dirty="0" smtClean="0">
                <a:latin typeface="NimbusRomNo9L-Regu"/>
              </a:rPr>
              <a:t>	}</a:t>
            </a:r>
            <a:endParaRPr lang="it-IT" sz="2400" dirty="0">
              <a:latin typeface="NimbusRomNo9L-Regu"/>
            </a:endParaRPr>
          </a:p>
          <a:p>
            <a:r>
              <a:rPr lang="it-IT" sz="2400" dirty="0" smtClean="0">
                <a:latin typeface="NimbusRomNo9L-Regu"/>
              </a:rPr>
              <a:t>	</a:t>
            </a:r>
            <a:r>
              <a:rPr lang="it-IT" sz="2400" dirty="0" err="1" smtClean="0">
                <a:latin typeface="NimbusRomNo9L-Regu"/>
              </a:rPr>
              <a:t>return</a:t>
            </a:r>
            <a:r>
              <a:rPr lang="it-IT" sz="2400" dirty="0" smtClean="0">
                <a:latin typeface="NimbusRomNo9L-Regu"/>
              </a:rPr>
              <a:t> </a:t>
            </a:r>
            <a:r>
              <a:rPr lang="it-IT" sz="2400" dirty="0">
                <a:latin typeface="NimbusRomNo9L-Regu"/>
              </a:rPr>
              <a:t>t;</a:t>
            </a:r>
          </a:p>
          <a:p>
            <a:r>
              <a:rPr lang="it-IT" sz="2400" dirty="0" smtClean="0">
                <a:latin typeface="NimbusRomNo9L-Regu"/>
              </a:rPr>
              <a:t>}</a:t>
            </a:r>
            <a:endParaRPr lang="it-IT" sz="2400" dirty="0">
              <a:latin typeface="NimbusRomNo9L-Regu"/>
            </a:endParaRPr>
          </a:p>
        </p:txBody>
      </p:sp>
      <p:sp>
        <p:nvSpPr>
          <p:cNvPr id="3" name="Rettangolo 2"/>
          <p:cNvSpPr/>
          <p:nvPr/>
        </p:nvSpPr>
        <p:spPr>
          <a:xfrm>
            <a:off x="5495365" y="451363"/>
            <a:ext cx="6696635" cy="6370975"/>
          </a:xfrm>
          <a:prstGeom prst="rect">
            <a:avLst/>
          </a:prstGeom>
        </p:spPr>
        <p:txBody>
          <a:bodyPr wrap="square">
            <a:spAutoFit/>
          </a:bodyPr>
          <a:lstStyle/>
          <a:p>
            <a:r>
              <a:rPr lang="it-IT" sz="2400" dirty="0">
                <a:latin typeface="NimbusRomNo9L-Regu"/>
              </a:rPr>
              <a:t>Si definisca</a:t>
            </a:r>
          </a:p>
          <a:p>
            <a:pPr marL="457200" indent="-457200">
              <a:buFont typeface="+mj-lt"/>
              <a:buAutoNum type="arabicPeriod"/>
            </a:pPr>
            <a:r>
              <a:rPr lang="it-IT" sz="2400" dirty="0">
                <a:latin typeface="NimbusRomNo9L-Regu"/>
              </a:rPr>
              <a:t>Il diagramma del flusso di controllo.</a:t>
            </a:r>
          </a:p>
          <a:p>
            <a:pPr marL="457200" indent="-457200">
              <a:buFont typeface="+mj-lt"/>
              <a:buAutoNum type="arabicPeriod"/>
            </a:pPr>
            <a:r>
              <a:rPr lang="it-IT" sz="2400" dirty="0">
                <a:latin typeface="NimbusRomNo9L-Regu"/>
              </a:rPr>
              <a:t>Un insieme minimo di test che copra tutte le istruzioni. Nel caso non fosse possibile, definire la copertura (in percentuale) dell’insieme di test definiti.</a:t>
            </a:r>
          </a:p>
          <a:p>
            <a:pPr marL="457200" indent="-457200">
              <a:buFont typeface="+mj-lt"/>
              <a:buAutoNum type="arabicPeriod"/>
            </a:pPr>
            <a:r>
              <a:rPr lang="it-IT" sz="2400" dirty="0">
                <a:latin typeface="NimbusRomNo9L-Regu"/>
              </a:rPr>
              <a:t>La condizione che n deve rispettare per eseguire il programma senza entrare nel ciclo </a:t>
            </a:r>
            <a:r>
              <a:rPr lang="it-IT" sz="2400" dirty="0" err="1">
                <a:latin typeface="NimbusRomNo9L-Regu"/>
              </a:rPr>
              <a:t>while</a:t>
            </a:r>
            <a:r>
              <a:rPr lang="it-IT" sz="2400" dirty="0">
                <a:latin typeface="NimbusRomNo9L-Regu"/>
              </a:rPr>
              <a:t>. È possibile? Cosa restituirebbe il programma?</a:t>
            </a:r>
          </a:p>
          <a:p>
            <a:pPr marL="457200" indent="-457200">
              <a:buFont typeface="+mj-lt"/>
              <a:buAutoNum type="arabicPeriod"/>
            </a:pPr>
            <a:r>
              <a:rPr lang="it-IT" sz="2400" dirty="0">
                <a:latin typeface="NimbusRomNo9L-Regu"/>
              </a:rPr>
              <a:t>Si modifichi il test dell’istruzione </a:t>
            </a:r>
            <a:r>
              <a:rPr lang="it-IT" sz="2400" dirty="0" err="1">
                <a:latin typeface="NimbusRomNo9L-Regu"/>
              </a:rPr>
              <a:t>if</a:t>
            </a:r>
            <a:r>
              <a:rPr lang="it-IT" sz="2400" dirty="0">
                <a:latin typeface="NimbusRomNo9L-Regu"/>
              </a:rPr>
              <a:t> da t==3 in t==2 e si calcoli la precondizione che n dovrebbe rispettare affinché si entri nel ciclo due volte e la prima volta si esegua il ramo </a:t>
            </a:r>
            <a:r>
              <a:rPr lang="it-IT" sz="2400" dirty="0" err="1">
                <a:latin typeface="NimbusRomNo9L-Regu"/>
              </a:rPr>
              <a:t>then</a:t>
            </a:r>
            <a:r>
              <a:rPr lang="it-IT" sz="2400" dirty="0">
                <a:latin typeface="NimbusRomNo9L-Regu"/>
              </a:rPr>
              <a:t> mentre la seconda si esegua il ramo else. Calcolare anche un caso di test, se esiste, che soddisfa la precondizione.</a:t>
            </a:r>
          </a:p>
        </p:txBody>
      </p:sp>
      <p:cxnSp>
        <p:nvCxnSpPr>
          <p:cNvPr id="5" name="Connettore 1 4"/>
          <p:cNvCxnSpPr/>
          <p:nvPr/>
        </p:nvCxnSpPr>
        <p:spPr>
          <a:xfrm>
            <a:off x="5307106" y="44828"/>
            <a:ext cx="89647" cy="6750423"/>
          </a:xfrm>
          <a:prstGeom prst="line">
            <a:avLst/>
          </a:prstGeom>
          <a:ln w="50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64108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830997"/>
          </a:xfrm>
          <a:prstGeom prst="rect">
            <a:avLst/>
          </a:prstGeom>
        </p:spPr>
        <p:txBody>
          <a:bodyPr wrap="square">
            <a:spAutoFit/>
          </a:bodyPr>
          <a:lstStyle/>
          <a:p>
            <a:r>
              <a:rPr lang="it-IT" sz="2400" b="0" i="0" u="none" strike="noStrike" baseline="0" dirty="0" smtClean="0">
                <a:latin typeface="NimbusRomNo9L-Regu"/>
              </a:rPr>
              <a:t>SOLUZIONE</a:t>
            </a:r>
          </a:p>
          <a:p>
            <a:r>
              <a:rPr lang="it-IT" sz="2400" b="1" dirty="0" smtClean="0">
                <a:latin typeface="NimbusRomNo9L-Regu"/>
              </a:rPr>
              <a:t>1.</a:t>
            </a:r>
            <a:endParaRPr lang="it-IT" sz="2400" b="1" dirty="0">
              <a:latin typeface="NimbusRomNo9L-Regu"/>
            </a:endParaRPr>
          </a:p>
        </p:txBody>
      </p:sp>
      <p:pic>
        <p:nvPicPr>
          <p:cNvPr id="4" name="Immagine 3"/>
          <p:cNvPicPr>
            <a:picLocks noChangeAspect="1"/>
          </p:cNvPicPr>
          <p:nvPr/>
        </p:nvPicPr>
        <p:blipFill>
          <a:blip r:embed="rId3"/>
          <a:stretch>
            <a:fillRect/>
          </a:stretch>
        </p:blipFill>
        <p:spPr>
          <a:xfrm>
            <a:off x="2234152" y="137469"/>
            <a:ext cx="5001214" cy="6792558"/>
          </a:xfrm>
          <a:prstGeom prst="rect">
            <a:avLst/>
          </a:prstGeom>
        </p:spPr>
      </p:pic>
    </p:spTree>
    <p:extLst>
      <p:ext uri="{BB962C8B-B14F-4D97-AF65-F5344CB8AC3E}">
        <p14:creationId xmlns:p14="http://schemas.microsoft.com/office/powerpoint/2010/main" val="234053190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3416320"/>
          </a:xfrm>
          <a:prstGeom prst="rect">
            <a:avLst/>
          </a:prstGeom>
        </p:spPr>
        <p:txBody>
          <a:bodyPr wrap="square">
            <a:spAutoFit/>
          </a:bodyPr>
          <a:lstStyle/>
          <a:p>
            <a:r>
              <a:rPr lang="it-IT" sz="2400" b="0" i="0" u="none" strike="noStrike" baseline="0" dirty="0" smtClean="0">
                <a:latin typeface="NimbusRomNo9L-Regu"/>
              </a:rPr>
              <a:t>SOLUZIONE</a:t>
            </a:r>
          </a:p>
          <a:p>
            <a:r>
              <a:rPr lang="it-IT" sz="2400" b="1" dirty="0">
                <a:latin typeface="NimbusRomNo9L-Regu"/>
              </a:rPr>
              <a:t>2.</a:t>
            </a:r>
          </a:p>
          <a:p>
            <a:r>
              <a:rPr lang="it-IT" sz="2400" b="1" dirty="0">
                <a:latin typeface="NimbusRomNo9L-Regu"/>
              </a:rPr>
              <a:t>n=-1</a:t>
            </a:r>
          </a:p>
          <a:p>
            <a:r>
              <a:rPr lang="it-IT" sz="2400" b="1" dirty="0">
                <a:latin typeface="NimbusRomNo9L-Regu"/>
              </a:rPr>
              <a:t>Copre tutte le istruzioni tranne il ramo </a:t>
            </a:r>
            <a:r>
              <a:rPr lang="it-IT" sz="2400" b="1" dirty="0" err="1">
                <a:latin typeface="NimbusRomNo9L-Regu"/>
              </a:rPr>
              <a:t>then</a:t>
            </a:r>
            <a:r>
              <a:rPr lang="it-IT" sz="2400" b="1" dirty="0">
                <a:latin typeface="NimbusRomNo9L-Regu"/>
              </a:rPr>
              <a:t> del secondo </a:t>
            </a:r>
            <a:r>
              <a:rPr lang="it-IT" sz="2400" b="1" dirty="0" err="1">
                <a:latin typeface="NimbusRomNo9L-Regu"/>
              </a:rPr>
              <a:t>if</a:t>
            </a:r>
            <a:r>
              <a:rPr lang="it-IT" sz="2400" b="1" dirty="0">
                <a:latin typeface="NimbusRomNo9L-Regu"/>
              </a:rPr>
              <a:t>. Infatti, all’ingresso del ciclo </a:t>
            </a:r>
            <a:r>
              <a:rPr lang="it-IT" sz="2400" b="1" dirty="0" err="1">
                <a:latin typeface="NimbusRomNo9L-Regu"/>
              </a:rPr>
              <a:t>while</a:t>
            </a:r>
            <a:r>
              <a:rPr lang="it-IT" sz="2400" b="1" dirty="0">
                <a:latin typeface="NimbusRomNo9L-Regu"/>
              </a:rPr>
              <a:t>, n=1. </a:t>
            </a:r>
            <a:r>
              <a:rPr lang="it-IT" sz="2400" b="1" dirty="0" smtClean="0">
                <a:latin typeface="NimbusRomNo9L-Regu"/>
              </a:rPr>
              <a:t>Ad ogni </a:t>
            </a:r>
            <a:r>
              <a:rPr lang="it-IT" sz="2400" b="1" dirty="0">
                <a:latin typeface="NimbusRomNo9L-Regu"/>
              </a:rPr>
              <a:t>iterazione il valore di n viene sempre incrementato </a:t>
            </a:r>
            <a:r>
              <a:rPr lang="it-IT" sz="2400" b="1" dirty="0" smtClean="0">
                <a:latin typeface="NimbusRomNo9L-Regu"/>
              </a:rPr>
              <a:t>finché </a:t>
            </a:r>
            <a:r>
              <a:rPr lang="it-IT" sz="2400" b="1" dirty="0">
                <a:latin typeface="NimbusRomNo9L-Regu"/>
              </a:rPr>
              <a:t>il valore di n supera il massimo valore </a:t>
            </a:r>
            <a:r>
              <a:rPr lang="it-IT" sz="2400" b="1" dirty="0" smtClean="0">
                <a:latin typeface="NimbusRomNo9L-Regu"/>
              </a:rPr>
              <a:t>contenibile in </a:t>
            </a:r>
            <a:r>
              <a:rPr lang="it-IT" sz="2400" b="1" dirty="0">
                <a:latin typeface="NimbusRomNo9L-Regu"/>
              </a:rPr>
              <a:t>un intero, e di conseguenza per </a:t>
            </a:r>
            <a:r>
              <a:rPr lang="it-IT" sz="2400" b="1" dirty="0" err="1">
                <a:latin typeface="NimbusRomNo9L-Regu"/>
              </a:rPr>
              <a:t>overflow</a:t>
            </a:r>
            <a:r>
              <a:rPr lang="it-IT" sz="2400" b="1" dirty="0">
                <a:latin typeface="NimbusRomNo9L-Regu"/>
              </a:rPr>
              <a:t>, il valore di n diviene negativo. A quel punto si esce dal</a:t>
            </a:r>
          </a:p>
          <a:p>
            <a:r>
              <a:rPr lang="it-IT" sz="2400" b="1" dirty="0">
                <a:latin typeface="NimbusRomNo9L-Regu"/>
              </a:rPr>
              <a:t>ciclo </a:t>
            </a:r>
            <a:r>
              <a:rPr lang="it-IT" sz="2400" b="1" dirty="0" err="1">
                <a:latin typeface="NimbusRomNo9L-Regu"/>
              </a:rPr>
              <a:t>while</a:t>
            </a:r>
            <a:r>
              <a:rPr lang="it-IT" sz="2400" b="1" dirty="0">
                <a:latin typeface="NimbusRomNo9L-Regu"/>
              </a:rPr>
              <a:t>.</a:t>
            </a:r>
          </a:p>
          <a:p>
            <a:r>
              <a:rPr lang="it-IT" sz="2400" b="1" dirty="0">
                <a:latin typeface="NimbusRomNo9L-Regu"/>
              </a:rPr>
              <a:t>Copertura 8/9</a:t>
            </a:r>
            <a:r>
              <a:rPr lang="it-IT" sz="2400" b="1" dirty="0" smtClean="0">
                <a:latin typeface="NimbusRomNo9L-Regu"/>
              </a:rPr>
              <a:t>.</a:t>
            </a:r>
            <a:endParaRPr lang="it-IT" sz="2400" b="1" dirty="0">
              <a:latin typeface="NimbusRomNo9L-Regu"/>
            </a:endParaRPr>
          </a:p>
        </p:txBody>
      </p:sp>
    </p:spTree>
    <p:extLst>
      <p:ext uri="{BB962C8B-B14F-4D97-AF65-F5344CB8AC3E}">
        <p14:creationId xmlns:p14="http://schemas.microsoft.com/office/powerpoint/2010/main" val="404383627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4524315"/>
          </a:xfrm>
          <a:prstGeom prst="rect">
            <a:avLst/>
          </a:prstGeom>
        </p:spPr>
        <p:txBody>
          <a:bodyPr wrap="square">
            <a:spAutoFit/>
          </a:bodyPr>
          <a:lstStyle/>
          <a:p>
            <a:r>
              <a:rPr lang="it-IT" sz="2400" b="0" i="0" u="none" strike="noStrike" baseline="0" dirty="0" smtClean="0">
                <a:latin typeface="NimbusRomNo9L-Regu"/>
              </a:rPr>
              <a:t>SOLUZIONE</a:t>
            </a:r>
          </a:p>
          <a:p>
            <a:r>
              <a:rPr lang="it-IT" sz="2400" b="1" dirty="0">
                <a:latin typeface="NimbusRomNo9L-Regu"/>
              </a:rPr>
              <a:t>2.</a:t>
            </a:r>
          </a:p>
          <a:p>
            <a:r>
              <a:rPr lang="it-IT" sz="2400" b="1" dirty="0">
                <a:latin typeface="NimbusRomNo9L-Regu"/>
              </a:rPr>
              <a:t>n=-1</a:t>
            </a:r>
          </a:p>
          <a:p>
            <a:r>
              <a:rPr lang="it-IT" sz="2400" b="1" dirty="0">
                <a:latin typeface="NimbusRomNo9L-Regu"/>
              </a:rPr>
              <a:t>Copre tutte le istruzioni tranne il ramo </a:t>
            </a:r>
            <a:r>
              <a:rPr lang="it-IT" sz="2400" b="1" dirty="0" err="1">
                <a:latin typeface="NimbusRomNo9L-Regu"/>
              </a:rPr>
              <a:t>then</a:t>
            </a:r>
            <a:r>
              <a:rPr lang="it-IT" sz="2400" b="1" dirty="0">
                <a:latin typeface="NimbusRomNo9L-Regu"/>
              </a:rPr>
              <a:t> del secondo </a:t>
            </a:r>
            <a:r>
              <a:rPr lang="it-IT" sz="2400" b="1" dirty="0" err="1">
                <a:latin typeface="NimbusRomNo9L-Regu"/>
              </a:rPr>
              <a:t>if</a:t>
            </a:r>
            <a:r>
              <a:rPr lang="it-IT" sz="2400" b="1" dirty="0">
                <a:latin typeface="NimbusRomNo9L-Regu"/>
              </a:rPr>
              <a:t>. Infatti, all’ingresso del ciclo </a:t>
            </a:r>
            <a:r>
              <a:rPr lang="it-IT" sz="2400" b="1" dirty="0" err="1">
                <a:latin typeface="NimbusRomNo9L-Regu"/>
              </a:rPr>
              <a:t>while</a:t>
            </a:r>
            <a:r>
              <a:rPr lang="it-IT" sz="2400" b="1" dirty="0">
                <a:latin typeface="NimbusRomNo9L-Regu"/>
              </a:rPr>
              <a:t>, n=1. </a:t>
            </a:r>
            <a:r>
              <a:rPr lang="it-IT" sz="2400" b="1" dirty="0" smtClean="0">
                <a:latin typeface="NimbusRomNo9L-Regu"/>
              </a:rPr>
              <a:t>Ad ogni </a:t>
            </a:r>
            <a:r>
              <a:rPr lang="it-IT" sz="2400" b="1" dirty="0">
                <a:latin typeface="NimbusRomNo9L-Regu"/>
              </a:rPr>
              <a:t>iterazione il valore di n viene sempre incrementato </a:t>
            </a:r>
            <a:r>
              <a:rPr lang="it-IT" sz="2400" b="1" dirty="0" err="1">
                <a:latin typeface="NimbusRomNo9L-Regu"/>
              </a:rPr>
              <a:t>finch`e</a:t>
            </a:r>
            <a:r>
              <a:rPr lang="it-IT" sz="2400" b="1" dirty="0">
                <a:latin typeface="NimbusRomNo9L-Regu"/>
              </a:rPr>
              <a:t> il valore di n supera il massimo valore </a:t>
            </a:r>
            <a:r>
              <a:rPr lang="it-IT" sz="2400" b="1" dirty="0" smtClean="0">
                <a:latin typeface="NimbusRomNo9L-Regu"/>
              </a:rPr>
              <a:t>contenibile in </a:t>
            </a:r>
            <a:r>
              <a:rPr lang="it-IT" sz="2400" b="1" dirty="0">
                <a:latin typeface="NimbusRomNo9L-Regu"/>
              </a:rPr>
              <a:t>un intero, e di conseguenza per </a:t>
            </a:r>
            <a:r>
              <a:rPr lang="it-IT" sz="2400" b="1" dirty="0" err="1">
                <a:latin typeface="NimbusRomNo9L-Regu"/>
              </a:rPr>
              <a:t>overflow</a:t>
            </a:r>
            <a:r>
              <a:rPr lang="it-IT" sz="2400" b="1" dirty="0">
                <a:latin typeface="NimbusRomNo9L-Regu"/>
              </a:rPr>
              <a:t>, il valore di n diviene negativo. A quel punto si esce dal</a:t>
            </a:r>
          </a:p>
          <a:p>
            <a:r>
              <a:rPr lang="it-IT" sz="2400" b="1" dirty="0">
                <a:latin typeface="NimbusRomNo9L-Regu"/>
              </a:rPr>
              <a:t>ciclo </a:t>
            </a:r>
            <a:r>
              <a:rPr lang="it-IT" sz="2400" b="1" dirty="0" err="1">
                <a:latin typeface="NimbusRomNo9L-Regu"/>
              </a:rPr>
              <a:t>while</a:t>
            </a:r>
            <a:r>
              <a:rPr lang="it-IT" sz="2400" b="1" dirty="0">
                <a:latin typeface="NimbusRomNo9L-Regu"/>
              </a:rPr>
              <a:t>.</a:t>
            </a:r>
          </a:p>
          <a:p>
            <a:r>
              <a:rPr lang="it-IT" sz="2400" b="1" dirty="0">
                <a:latin typeface="NimbusRomNo9L-Regu"/>
              </a:rPr>
              <a:t>Copertura 8/9.</a:t>
            </a:r>
          </a:p>
          <a:p>
            <a:r>
              <a:rPr lang="it-IT" sz="2400" b="1" dirty="0">
                <a:latin typeface="NimbusRomNo9L-Regu"/>
              </a:rPr>
              <a:t>3.</a:t>
            </a:r>
          </a:p>
          <a:p>
            <a:r>
              <a:rPr lang="it-IT" sz="2400" b="1" dirty="0">
                <a:latin typeface="NimbusRomNo9L-Regu"/>
              </a:rPr>
              <a:t>n=0.</a:t>
            </a:r>
          </a:p>
          <a:p>
            <a:r>
              <a:rPr lang="it-IT" sz="2400" b="1" dirty="0">
                <a:latin typeface="NimbusRomNo9L-Regu"/>
              </a:rPr>
              <a:t>ritorna t=0</a:t>
            </a:r>
            <a:r>
              <a:rPr lang="it-IT" sz="2400" b="1" dirty="0" smtClean="0">
                <a:latin typeface="NimbusRomNo9L-Regu"/>
              </a:rPr>
              <a:t>;</a:t>
            </a:r>
          </a:p>
        </p:txBody>
      </p:sp>
    </p:spTree>
    <p:extLst>
      <p:ext uri="{BB962C8B-B14F-4D97-AF65-F5344CB8AC3E}">
        <p14:creationId xmlns:p14="http://schemas.microsoft.com/office/powerpoint/2010/main" val="347502583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7109639"/>
          </a:xfrm>
          <a:prstGeom prst="rect">
            <a:avLst/>
          </a:prstGeom>
        </p:spPr>
        <p:txBody>
          <a:bodyPr wrap="square">
            <a:spAutoFit/>
          </a:bodyPr>
          <a:lstStyle/>
          <a:p>
            <a:r>
              <a:rPr lang="it-IT" sz="2400" b="0" i="0" u="none" strike="noStrike" baseline="0" dirty="0" smtClean="0">
                <a:latin typeface="NimbusRomNo9L-Regu"/>
              </a:rPr>
              <a:t>SOLUZIONE</a:t>
            </a:r>
          </a:p>
          <a:p>
            <a:r>
              <a:rPr lang="it-IT" sz="2400" b="1" dirty="0">
                <a:latin typeface="NimbusRomNo9L-Regu"/>
              </a:rPr>
              <a:t>2.</a:t>
            </a:r>
          </a:p>
          <a:p>
            <a:r>
              <a:rPr lang="it-IT" sz="2400" b="1" dirty="0">
                <a:latin typeface="NimbusRomNo9L-Regu"/>
              </a:rPr>
              <a:t>n=-1</a:t>
            </a:r>
          </a:p>
          <a:p>
            <a:r>
              <a:rPr lang="it-IT" sz="2400" b="1" dirty="0">
                <a:latin typeface="NimbusRomNo9L-Regu"/>
              </a:rPr>
              <a:t>Copre tutte le istruzioni tranne il ramo </a:t>
            </a:r>
            <a:r>
              <a:rPr lang="it-IT" sz="2400" b="1" dirty="0" err="1">
                <a:latin typeface="NimbusRomNo9L-Regu"/>
              </a:rPr>
              <a:t>then</a:t>
            </a:r>
            <a:r>
              <a:rPr lang="it-IT" sz="2400" b="1" dirty="0">
                <a:latin typeface="NimbusRomNo9L-Regu"/>
              </a:rPr>
              <a:t> del secondo </a:t>
            </a:r>
            <a:r>
              <a:rPr lang="it-IT" sz="2400" b="1" dirty="0" err="1">
                <a:latin typeface="NimbusRomNo9L-Regu"/>
              </a:rPr>
              <a:t>if</a:t>
            </a:r>
            <a:r>
              <a:rPr lang="it-IT" sz="2400" b="1" dirty="0">
                <a:latin typeface="NimbusRomNo9L-Regu"/>
              </a:rPr>
              <a:t>. Infatti, all’ingresso del ciclo </a:t>
            </a:r>
            <a:r>
              <a:rPr lang="it-IT" sz="2400" b="1" dirty="0" err="1">
                <a:latin typeface="NimbusRomNo9L-Regu"/>
              </a:rPr>
              <a:t>while</a:t>
            </a:r>
            <a:r>
              <a:rPr lang="it-IT" sz="2400" b="1" dirty="0">
                <a:latin typeface="NimbusRomNo9L-Regu"/>
              </a:rPr>
              <a:t>, n=1. </a:t>
            </a:r>
            <a:r>
              <a:rPr lang="it-IT" sz="2400" b="1" dirty="0" smtClean="0">
                <a:latin typeface="NimbusRomNo9L-Regu"/>
              </a:rPr>
              <a:t>Ad ogni </a:t>
            </a:r>
            <a:r>
              <a:rPr lang="it-IT" sz="2400" b="1" dirty="0">
                <a:latin typeface="NimbusRomNo9L-Regu"/>
              </a:rPr>
              <a:t>iterazione il valore di n viene sempre incrementato </a:t>
            </a:r>
            <a:r>
              <a:rPr lang="it-IT" sz="2400" b="1" dirty="0" smtClean="0">
                <a:latin typeface="NimbusRomNo9L-Regu"/>
              </a:rPr>
              <a:t>finché </a:t>
            </a:r>
            <a:r>
              <a:rPr lang="it-IT" sz="2400" b="1" dirty="0">
                <a:latin typeface="NimbusRomNo9L-Regu"/>
              </a:rPr>
              <a:t>il valore di n supera il massimo valore </a:t>
            </a:r>
            <a:r>
              <a:rPr lang="it-IT" sz="2400" b="1" dirty="0" smtClean="0">
                <a:latin typeface="NimbusRomNo9L-Regu"/>
              </a:rPr>
              <a:t>contenibile in </a:t>
            </a:r>
            <a:r>
              <a:rPr lang="it-IT" sz="2400" b="1" dirty="0">
                <a:latin typeface="NimbusRomNo9L-Regu"/>
              </a:rPr>
              <a:t>un intero, e di conseguenza per </a:t>
            </a:r>
            <a:r>
              <a:rPr lang="it-IT" sz="2400" b="1" dirty="0" err="1">
                <a:latin typeface="NimbusRomNo9L-Regu"/>
              </a:rPr>
              <a:t>overflow</a:t>
            </a:r>
            <a:r>
              <a:rPr lang="it-IT" sz="2400" b="1" dirty="0">
                <a:latin typeface="NimbusRomNo9L-Regu"/>
              </a:rPr>
              <a:t>, il valore di n diviene negativo. A quel punto si esce dal</a:t>
            </a:r>
          </a:p>
          <a:p>
            <a:r>
              <a:rPr lang="it-IT" sz="2400" b="1" dirty="0">
                <a:latin typeface="NimbusRomNo9L-Regu"/>
              </a:rPr>
              <a:t>ciclo </a:t>
            </a:r>
            <a:r>
              <a:rPr lang="it-IT" sz="2400" b="1" dirty="0" err="1">
                <a:latin typeface="NimbusRomNo9L-Regu"/>
              </a:rPr>
              <a:t>while</a:t>
            </a:r>
            <a:r>
              <a:rPr lang="it-IT" sz="2400" b="1" dirty="0">
                <a:latin typeface="NimbusRomNo9L-Regu"/>
              </a:rPr>
              <a:t>.</a:t>
            </a:r>
          </a:p>
          <a:p>
            <a:r>
              <a:rPr lang="it-IT" sz="2400" b="1" dirty="0">
                <a:latin typeface="NimbusRomNo9L-Regu"/>
              </a:rPr>
              <a:t>Copertura 8/9.</a:t>
            </a:r>
          </a:p>
          <a:p>
            <a:r>
              <a:rPr lang="it-IT" sz="2400" b="1" dirty="0">
                <a:latin typeface="NimbusRomNo9L-Regu"/>
              </a:rPr>
              <a:t>3.</a:t>
            </a:r>
          </a:p>
          <a:p>
            <a:r>
              <a:rPr lang="it-IT" sz="2400" b="1" dirty="0">
                <a:latin typeface="NimbusRomNo9L-Regu"/>
              </a:rPr>
              <a:t>n=0.</a:t>
            </a:r>
          </a:p>
          <a:p>
            <a:r>
              <a:rPr lang="it-IT" sz="2400" b="1" dirty="0">
                <a:latin typeface="NimbusRomNo9L-Regu"/>
              </a:rPr>
              <a:t>ritorna t=0</a:t>
            </a:r>
            <a:r>
              <a:rPr lang="it-IT" sz="2400" b="1" dirty="0" smtClean="0">
                <a:latin typeface="NimbusRomNo9L-Regu"/>
              </a:rPr>
              <a:t>;</a:t>
            </a:r>
          </a:p>
          <a:p>
            <a:r>
              <a:rPr lang="it-IT" sz="2400" b="1" dirty="0">
                <a:latin typeface="NimbusRomNo9L-Regu"/>
              </a:rPr>
              <a:t>4. </a:t>
            </a:r>
            <a:endParaRPr lang="it-IT" sz="2400" b="1" dirty="0" smtClean="0">
              <a:latin typeface="NimbusRomNo9L-Regu"/>
            </a:endParaRPr>
          </a:p>
          <a:p>
            <a:endParaRPr lang="it-IT" sz="2400" b="1" dirty="0">
              <a:latin typeface="NimbusRomNo9L-Regu"/>
            </a:endParaRPr>
          </a:p>
          <a:p>
            <a:endParaRPr lang="it-IT" sz="2400" b="1" dirty="0" smtClean="0">
              <a:latin typeface="NimbusRomNo9L-Regu"/>
            </a:endParaRPr>
          </a:p>
          <a:p>
            <a:endParaRPr lang="it-IT" sz="2400" b="1" dirty="0" smtClean="0">
              <a:latin typeface="NimbusRomNo9L-Regu"/>
            </a:endParaRPr>
          </a:p>
          <a:p>
            <a:endParaRPr lang="it-IT" sz="1400" b="1" dirty="0" smtClean="0">
              <a:latin typeface="NimbusRomNo9L-Regu"/>
            </a:endParaRPr>
          </a:p>
          <a:p>
            <a:r>
              <a:rPr lang="it-IT" sz="2400" b="1" dirty="0" smtClean="0">
                <a:latin typeface="NimbusRomNo9L-Regu"/>
              </a:rPr>
              <a:t>Non è </a:t>
            </a:r>
            <a:r>
              <a:rPr lang="it-IT" sz="2400" b="1" dirty="0">
                <a:latin typeface="NimbusRomNo9L-Regu"/>
              </a:rPr>
              <a:t>possibile coprire il suddetto cammino in quanto </a:t>
            </a:r>
            <a:r>
              <a:rPr lang="it-IT" sz="2400" b="1" dirty="0" smtClean="0">
                <a:latin typeface="NimbusRomNo9L-Regu"/>
              </a:rPr>
              <a:t>-1 &gt; 0 non può </a:t>
            </a:r>
            <a:r>
              <a:rPr lang="it-IT" sz="2400" b="1" dirty="0">
                <a:latin typeface="NimbusRomNo9L-Regu"/>
              </a:rPr>
              <a:t>mai essere soddisfatta.</a:t>
            </a:r>
          </a:p>
        </p:txBody>
      </p:sp>
      <p:pic>
        <p:nvPicPr>
          <p:cNvPr id="3" name="Immagine 2"/>
          <p:cNvPicPr>
            <a:picLocks noChangeAspect="1"/>
          </p:cNvPicPr>
          <p:nvPr/>
        </p:nvPicPr>
        <p:blipFill>
          <a:blip r:embed="rId3"/>
          <a:stretch>
            <a:fillRect/>
          </a:stretch>
        </p:blipFill>
        <p:spPr>
          <a:xfrm>
            <a:off x="501928" y="4499973"/>
            <a:ext cx="1685925" cy="1628775"/>
          </a:xfrm>
          <a:prstGeom prst="rect">
            <a:avLst/>
          </a:prstGeom>
        </p:spPr>
      </p:pic>
    </p:spTree>
    <p:extLst>
      <p:ext uri="{BB962C8B-B14F-4D97-AF65-F5344CB8AC3E}">
        <p14:creationId xmlns:p14="http://schemas.microsoft.com/office/powerpoint/2010/main" val="2676339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6124754"/>
          </a:xfrm>
          <a:prstGeom prst="rect">
            <a:avLst/>
          </a:prstGeom>
        </p:spPr>
        <p:txBody>
          <a:bodyPr wrap="square">
            <a:spAutoFit/>
          </a:bodyPr>
          <a:lstStyle/>
          <a:p>
            <a:r>
              <a:rPr lang="it-IT" sz="2800" b="0" i="0" u="none" strike="noStrike" baseline="0" dirty="0" smtClean="0">
                <a:latin typeface="NimbusRomNo9L-Regu"/>
              </a:rPr>
              <a:t>SOLUZIONE</a:t>
            </a:r>
          </a:p>
          <a:p>
            <a:r>
              <a:rPr lang="it-IT" sz="2800" b="0" i="0" u="none" strike="noStrike" baseline="0" dirty="0" smtClean="0">
                <a:latin typeface="NimbusRomNo9L-Regu"/>
              </a:rPr>
              <a:t>Punto 2</a:t>
            </a:r>
          </a:p>
          <a:p>
            <a:r>
              <a:rPr lang="it-IT" sz="2800" dirty="0">
                <a:latin typeface="NimbusRomNo9L-Regu"/>
              </a:rPr>
              <a:t>//@</a:t>
            </a:r>
            <a:r>
              <a:rPr lang="it-IT" sz="2800" dirty="0" err="1">
                <a:solidFill>
                  <a:srgbClr val="00B050"/>
                </a:solidFill>
                <a:latin typeface="NimbusRomNo9L-Regu"/>
              </a:rPr>
              <a:t>requires</a:t>
            </a:r>
            <a:r>
              <a:rPr lang="it-IT" sz="2800" dirty="0">
                <a:latin typeface="NimbusRomNo9L-Regu"/>
              </a:rPr>
              <a:t> </a:t>
            </a:r>
            <a:r>
              <a:rPr lang="it-IT" sz="2800" dirty="0" err="1">
                <a:latin typeface="NimbusRomNo9L-Regu"/>
              </a:rPr>
              <a:t>carte.size</a:t>
            </a:r>
            <a:r>
              <a:rPr lang="it-IT" sz="2800" dirty="0" smtClean="0">
                <a:latin typeface="NimbusRomNo9L-Regu"/>
              </a:rPr>
              <a:t>()&gt;=1 </a:t>
            </a:r>
          </a:p>
          <a:p>
            <a:r>
              <a:rPr lang="it-IT" sz="2800" dirty="0" smtClean="0">
                <a:latin typeface="NimbusRomNo9L-Regu"/>
              </a:rPr>
              <a:t>//@</a:t>
            </a:r>
            <a:r>
              <a:rPr lang="it-IT" sz="2800" dirty="0" err="1">
                <a:solidFill>
                  <a:srgbClr val="00B050"/>
                </a:solidFill>
                <a:latin typeface="NimbusRomNo9L-Regu"/>
              </a:rPr>
              <a:t>ensures</a:t>
            </a:r>
            <a:r>
              <a:rPr lang="it-IT" sz="2800" dirty="0">
                <a:latin typeface="NimbusRomNo9L-Regu"/>
              </a:rPr>
              <a:t> \</a:t>
            </a:r>
            <a:r>
              <a:rPr lang="it-IT" sz="2800" dirty="0" err="1">
                <a:latin typeface="NimbusRomNo9L-Regu"/>
              </a:rPr>
              <a:t>result</a:t>
            </a:r>
            <a:r>
              <a:rPr lang="it-IT" sz="2800" dirty="0">
                <a:latin typeface="NimbusRomNo9L-Regu"/>
              </a:rPr>
              <a:t>!=</a:t>
            </a:r>
            <a:r>
              <a:rPr lang="it-IT" sz="2800" dirty="0" err="1">
                <a:latin typeface="NimbusRomNo9L-Regu"/>
              </a:rPr>
              <a:t>null</a:t>
            </a:r>
            <a:r>
              <a:rPr lang="it-IT" sz="2800" dirty="0">
                <a:latin typeface="NimbusRomNo9L-Regu"/>
              </a:rPr>
              <a:t> &amp;&amp; </a:t>
            </a:r>
            <a:endParaRPr lang="it-IT" sz="2800" dirty="0" smtClean="0">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la carta c’era prima </a:t>
            </a:r>
            <a:endParaRPr lang="it-IT" sz="2800" dirty="0" smtClean="0">
              <a:solidFill>
                <a:srgbClr val="FF0000"/>
              </a:solidFill>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a:t>
            </a:r>
            <a:r>
              <a:rPr lang="it-IT" sz="2800" dirty="0" err="1">
                <a:solidFill>
                  <a:srgbClr val="FF0000"/>
                </a:solidFill>
                <a:latin typeface="NimbusRomNo9L-Regu"/>
              </a:rPr>
              <a:t>old</a:t>
            </a:r>
            <a:r>
              <a:rPr lang="it-IT" sz="2800" dirty="0">
                <a:solidFill>
                  <a:srgbClr val="FF0000"/>
                </a:solidFill>
                <a:latin typeface="NimbusRomNo9L-Regu"/>
              </a:rPr>
              <a:t>(carte().</a:t>
            </a:r>
            <a:r>
              <a:rPr lang="it-IT" sz="2800" dirty="0" err="1">
                <a:solidFill>
                  <a:srgbClr val="FF0000"/>
                </a:solidFill>
                <a:latin typeface="NimbusRomNo9L-Regu"/>
              </a:rPr>
              <a:t>contains</a:t>
            </a:r>
            <a:r>
              <a:rPr lang="it-IT" sz="2800" dirty="0">
                <a:solidFill>
                  <a:srgbClr val="FF0000"/>
                </a:solidFill>
                <a:latin typeface="NimbusRomNo9L-Regu"/>
              </a:rPr>
              <a:t>(\</a:t>
            </a:r>
            <a:r>
              <a:rPr lang="it-IT" sz="2800" dirty="0" err="1">
                <a:solidFill>
                  <a:srgbClr val="FF0000"/>
                </a:solidFill>
                <a:latin typeface="NimbusRomNo9L-Regu"/>
              </a:rPr>
              <a:t>result</a:t>
            </a:r>
            <a:r>
              <a:rPr lang="it-IT" sz="2800" dirty="0">
                <a:solidFill>
                  <a:srgbClr val="FF0000"/>
                </a:solidFill>
                <a:latin typeface="NimbusRomNo9L-Regu"/>
              </a:rPr>
              <a:t>)))</a:t>
            </a:r>
            <a:r>
              <a:rPr lang="it-IT" sz="2800" dirty="0">
                <a:latin typeface="NimbusRomNo9L-Regu"/>
              </a:rPr>
              <a:t> &amp;&amp; </a:t>
            </a:r>
            <a:endParaRPr lang="it-IT" sz="2800" dirty="0" smtClean="0">
              <a:latin typeface="NimbusRomNo9L-Regu"/>
            </a:endParaRPr>
          </a:p>
          <a:p>
            <a:r>
              <a:rPr lang="it-IT" sz="2800" dirty="0" smtClean="0">
                <a:latin typeface="NimbusRomNo9L-Regu"/>
              </a:rPr>
              <a:t>// </a:t>
            </a:r>
            <a:r>
              <a:rPr lang="it-IT" sz="2800" dirty="0">
                <a:latin typeface="NimbusRomNo9L-Regu"/>
              </a:rPr>
              <a:t>la carta viene rimossa </a:t>
            </a:r>
            <a:endParaRPr lang="it-IT" sz="2800" dirty="0" smtClean="0">
              <a:latin typeface="NimbusRomNo9L-Regu"/>
            </a:endParaRPr>
          </a:p>
          <a:p>
            <a:r>
              <a:rPr lang="it-IT" sz="2800" dirty="0" smtClean="0">
                <a:latin typeface="NimbusRomNo9L-Regu"/>
              </a:rPr>
              <a:t>//@ </a:t>
            </a:r>
            <a:r>
              <a:rPr lang="it-IT" sz="2800" dirty="0">
                <a:latin typeface="NimbusRomNo9L-Regu"/>
              </a:rPr>
              <a:t>!(carte().</a:t>
            </a:r>
            <a:r>
              <a:rPr lang="it-IT" sz="2800" dirty="0" err="1">
                <a:latin typeface="NimbusRomNo9L-Regu"/>
              </a:rPr>
              <a:t>contains</a:t>
            </a:r>
            <a:r>
              <a:rPr lang="it-IT" sz="2800" dirty="0">
                <a:latin typeface="NimbusRomNo9L-Regu"/>
              </a:rPr>
              <a:t>(\</a:t>
            </a:r>
            <a:r>
              <a:rPr lang="it-IT" sz="2800" dirty="0" err="1">
                <a:latin typeface="NimbusRomNo9L-Regu"/>
              </a:rPr>
              <a:t>result</a:t>
            </a:r>
            <a:r>
              <a:rPr lang="it-IT" sz="2800" dirty="0">
                <a:latin typeface="NimbusRomNo9L-Regu"/>
              </a:rPr>
              <a:t>)) &amp;&amp; </a:t>
            </a:r>
          </a:p>
          <a:p>
            <a:r>
              <a:rPr lang="it-IT" sz="2800" dirty="0" smtClean="0">
                <a:solidFill>
                  <a:srgbClr val="FF0000"/>
                </a:solidFill>
                <a:latin typeface="NimbusRomNo9L-Regu"/>
              </a:rPr>
              <a:t>// </a:t>
            </a:r>
            <a:r>
              <a:rPr lang="it-IT" sz="2800" dirty="0">
                <a:solidFill>
                  <a:srgbClr val="FF0000"/>
                </a:solidFill>
                <a:latin typeface="NimbusRomNo9L-Regu"/>
              </a:rPr>
              <a:t>le altre carte devono rimanere uguali </a:t>
            </a:r>
            <a:endParaRPr lang="it-IT" sz="2800" dirty="0" smtClean="0">
              <a:solidFill>
                <a:srgbClr val="FF0000"/>
              </a:solidFill>
              <a:latin typeface="NimbusRomNo9L-Regu"/>
            </a:endParaRPr>
          </a:p>
          <a:p>
            <a:r>
              <a:rPr lang="it-IT" sz="2800" dirty="0" smtClean="0">
                <a:latin typeface="NimbusRomNo9L-Regu"/>
              </a:rPr>
              <a:t>//@ </a:t>
            </a:r>
            <a:r>
              <a:rPr lang="it-IT" sz="2800" dirty="0">
                <a:solidFill>
                  <a:srgbClr val="FF0000"/>
                </a:solidFill>
                <a:latin typeface="NimbusRomNo9L-Regu"/>
              </a:rPr>
              <a:t>(</a:t>
            </a:r>
            <a:r>
              <a:rPr lang="it-IT" sz="2800" dirty="0">
                <a:solidFill>
                  <a:srgbClr val="7030A0"/>
                </a:solidFill>
                <a:latin typeface="NimbusRomNo9L-Regu"/>
              </a:rPr>
              <a:t>\</a:t>
            </a:r>
            <a:r>
              <a:rPr lang="it-IT" sz="2800" dirty="0" err="1">
                <a:solidFill>
                  <a:srgbClr val="7030A0"/>
                </a:solidFill>
                <a:latin typeface="NimbusRomNo9L-Regu"/>
              </a:rPr>
              <a:t>forall</a:t>
            </a:r>
            <a:r>
              <a:rPr lang="it-IT" sz="2800" dirty="0">
                <a:solidFill>
                  <a:srgbClr val="7030A0"/>
                </a:solidFill>
                <a:latin typeface="NimbusRomNo9L-Regu"/>
              </a:rPr>
              <a:t> Carta c</a:t>
            </a:r>
            <a:r>
              <a:rPr lang="it-IT" sz="2800" dirty="0">
                <a:solidFill>
                  <a:srgbClr val="FF0000"/>
                </a:solidFill>
                <a:latin typeface="NimbusRomNo9L-Regu"/>
              </a:rPr>
              <a:t>; </a:t>
            </a:r>
            <a:endParaRPr lang="it-IT" sz="2800" dirty="0" smtClean="0">
              <a:solidFill>
                <a:srgbClr val="FF0000"/>
              </a:solidFill>
              <a:latin typeface="NimbusRomNo9L-Regu"/>
            </a:endParaRPr>
          </a:p>
          <a:p>
            <a:r>
              <a:rPr lang="it-IT" sz="2800" dirty="0" smtClean="0">
                <a:latin typeface="NimbusRomNo9L-Regu"/>
              </a:rPr>
              <a:t>//@ </a:t>
            </a:r>
            <a:r>
              <a:rPr lang="it-IT" sz="2800" dirty="0" smtClean="0">
                <a:solidFill>
                  <a:srgbClr val="0070C0"/>
                </a:solidFill>
                <a:latin typeface="NimbusRomNo9L-Regu"/>
              </a:rPr>
              <a:t>\</a:t>
            </a:r>
            <a:r>
              <a:rPr lang="it-IT" sz="2800" dirty="0" err="1">
                <a:solidFill>
                  <a:srgbClr val="0070C0"/>
                </a:solidFill>
                <a:latin typeface="NimbusRomNo9L-Regu"/>
              </a:rPr>
              <a:t>old</a:t>
            </a:r>
            <a:r>
              <a:rPr lang="it-IT" sz="2800" dirty="0">
                <a:solidFill>
                  <a:srgbClr val="0070C0"/>
                </a:solidFill>
                <a:latin typeface="NimbusRomNo9L-Regu"/>
              </a:rPr>
              <a:t>(carte().</a:t>
            </a:r>
            <a:r>
              <a:rPr lang="it-IT" sz="2800" dirty="0" err="1">
                <a:solidFill>
                  <a:srgbClr val="0070C0"/>
                </a:solidFill>
                <a:latin typeface="NimbusRomNo9L-Regu"/>
              </a:rPr>
              <a:t>contains</a:t>
            </a:r>
            <a:r>
              <a:rPr lang="it-IT" sz="2800" dirty="0">
                <a:solidFill>
                  <a:srgbClr val="0070C0"/>
                </a:solidFill>
                <a:latin typeface="NimbusRomNo9L-Regu"/>
              </a:rPr>
              <a:t>(c)) &amp;&amp; </a:t>
            </a:r>
            <a:endParaRPr lang="it-IT" sz="2800" dirty="0" smtClean="0">
              <a:solidFill>
                <a:srgbClr val="0070C0"/>
              </a:solidFill>
              <a:latin typeface="NimbusRomNo9L-Regu"/>
            </a:endParaRPr>
          </a:p>
          <a:p>
            <a:r>
              <a:rPr lang="it-IT" sz="2800" dirty="0" smtClean="0">
                <a:latin typeface="NimbusRomNo9L-Regu"/>
              </a:rPr>
              <a:t>//@     </a:t>
            </a:r>
            <a:r>
              <a:rPr lang="it-IT" sz="2800" dirty="0" smtClean="0">
                <a:solidFill>
                  <a:srgbClr val="0070C0"/>
                </a:solidFill>
                <a:latin typeface="NimbusRomNo9L-Regu"/>
              </a:rPr>
              <a:t>(</a:t>
            </a:r>
            <a:r>
              <a:rPr lang="it-IT" sz="2800" dirty="0" err="1">
                <a:solidFill>
                  <a:srgbClr val="0070C0"/>
                </a:solidFill>
                <a:latin typeface="NimbusRomNo9L-Regu"/>
              </a:rPr>
              <a:t>c.valore</a:t>
            </a:r>
            <a:r>
              <a:rPr lang="it-IT" sz="2800" dirty="0">
                <a:solidFill>
                  <a:srgbClr val="0070C0"/>
                </a:solidFill>
                <a:latin typeface="NimbusRomNo9L-Regu"/>
              </a:rPr>
              <a:t>()!=\</a:t>
            </a:r>
            <a:r>
              <a:rPr lang="it-IT" sz="2800" dirty="0" err="1">
                <a:solidFill>
                  <a:srgbClr val="0070C0"/>
                </a:solidFill>
                <a:latin typeface="NimbusRomNo9L-Regu"/>
              </a:rPr>
              <a:t>result.valore</a:t>
            </a:r>
            <a:r>
              <a:rPr lang="it-IT" sz="2800" dirty="0">
                <a:solidFill>
                  <a:srgbClr val="0070C0"/>
                </a:solidFill>
                <a:latin typeface="NimbusRomNo9L-Regu"/>
              </a:rPr>
              <a:t>() || </a:t>
            </a:r>
            <a:r>
              <a:rPr lang="it-IT" sz="2800" dirty="0" err="1" smtClean="0">
                <a:solidFill>
                  <a:srgbClr val="0070C0"/>
                </a:solidFill>
                <a:latin typeface="NimbusRomNo9L-Regu"/>
              </a:rPr>
              <a:t>c.seme</a:t>
            </a:r>
            <a:r>
              <a:rPr lang="it-IT" sz="2800" dirty="0">
                <a:solidFill>
                  <a:srgbClr val="0070C0"/>
                </a:solidFill>
                <a:latin typeface="NimbusRomNo9L-Regu"/>
              </a:rPr>
              <a:t>()!=\</a:t>
            </a:r>
            <a:r>
              <a:rPr lang="it-IT" sz="2800" dirty="0" err="1">
                <a:solidFill>
                  <a:srgbClr val="0070C0"/>
                </a:solidFill>
                <a:latin typeface="NimbusRomNo9L-Regu"/>
              </a:rPr>
              <a:t>result.seme</a:t>
            </a:r>
            <a:r>
              <a:rPr lang="it-IT" sz="2800" dirty="0">
                <a:solidFill>
                  <a:srgbClr val="0070C0"/>
                </a:solidFill>
                <a:latin typeface="NimbusRomNo9L-Regu"/>
              </a:rPr>
              <a:t>())</a:t>
            </a:r>
            <a:r>
              <a:rPr lang="it-IT" sz="2800" dirty="0">
                <a:solidFill>
                  <a:srgbClr val="FF0000"/>
                </a:solidFill>
                <a:latin typeface="NimbusRomNo9L-Regu"/>
              </a:rPr>
              <a:t>;</a:t>
            </a:r>
            <a:r>
              <a:rPr lang="it-IT" sz="2800" dirty="0">
                <a:latin typeface="NimbusRomNo9L-Regu"/>
              </a:rPr>
              <a:t> </a:t>
            </a:r>
            <a:endParaRPr lang="it-IT" sz="2800" dirty="0" smtClean="0">
              <a:latin typeface="NimbusRomNo9L-Regu"/>
            </a:endParaRPr>
          </a:p>
          <a:p>
            <a:r>
              <a:rPr lang="it-IT" sz="2800" dirty="0" smtClean="0">
                <a:latin typeface="NimbusRomNo9L-Regu"/>
              </a:rPr>
              <a:t>//@            </a:t>
            </a:r>
            <a:r>
              <a:rPr lang="it-IT" sz="2800" dirty="0" smtClean="0">
                <a:solidFill>
                  <a:srgbClr val="664A62"/>
                </a:solidFill>
                <a:latin typeface="NimbusRomNo9L-Regu"/>
              </a:rPr>
              <a:t>carte</a:t>
            </a:r>
            <a:r>
              <a:rPr lang="it-IT" sz="2800" dirty="0">
                <a:solidFill>
                  <a:srgbClr val="664A62"/>
                </a:solidFill>
                <a:latin typeface="NimbusRomNo9L-Regu"/>
              </a:rPr>
              <a:t>().</a:t>
            </a:r>
            <a:r>
              <a:rPr lang="it-IT" sz="2800" dirty="0" err="1">
                <a:solidFill>
                  <a:srgbClr val="664A62"/>
                </a:solidFill>
                <a:latin typeface="NimbusRomNo9L-Regu"/>
              </a:rPr>
              <a:t>contains</a:t>
            </a:r>
            <a:r>
              <a:rPr lang="it-IT" sz="2800" dirty="0">
                <a:solidFill>
                  <a:srgbClr val="664A62"/>
                </a:solidFill>
                <a:latin typeface="NimbusRomNo9L-Regu"/>
              </a:rPr>
              <a:t>(c)</a:t>
            </a:r>
            <a:r>
              <a:rPr lang="it-IT" sz="2800" dirty="0">
                <a:solidFill>
                  <a:srgbClr val="FF0000"/>
                </a:solidFill>
                <a:latin typeface="NimbusRomNo9L-Regu"/>
              </a:rPr>
              <a:t>)</a:t>
            </a:r>
            <a:r>
              <a:rPr lang="it-IT" sz="2800" dirty="0">
                <a:latin typeface="NimbusRomNo9L-Regu"/>
              </a:rPr>
              <a:t> &amp;&amp; </a:t>
            </a:r>
            <a:endParaRPr lang="it-IT" sz="2800" dirty="0" smtClean="0">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non posso aggiungere carte duplicate (vincolo sulla dimensione) </a:t>
            </a:r>
            <a:endParaRPr lang="it-IT" sz="2800" dirty="0" smtClean="0">
              <a:solidFill>
                <a:srgbClr val="FF0000"/>
              </a:solidFill>
              <a:latin typeface="NimbusRomNo9L-Regu"/>
            </a:endParaRPr>
          </a:p>
        </p:txBody>
      </p:sp>
    </p:spTree>
    <p:extLst>
      <p:ext uri="{BB962C8B-B14F-4D97-AF65-F5344CB8AC3E}">
        <p14:creationId xmlns:p14="http://schemas.microsoft.com/office/powerpoint/2010/main" val="3845543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6555641"/>
          </a:xfrm>
          <a:prstGeom prst="rect">
            <a:avLst/>
          </a:prstGeom>
        </p:spPr>
        <p:txBody>
          <a:bodyPr wrap="square">
            <a:spAutoFit/>
          </a:bodyPr>
          <a:lstStyle/>
          <a:p>
            <a:r>
              <a:rPr lang="it-IT" sz="2800" b="0" i="0" u="none" strike="noStrike" baseline="0" dirty="0" smtClean="0">
                <a:latin typeface="NimbusRomNo9L-Regu"/>
              </a:rPr>
              <a:t>SOLUZIONE</a:t>
            </a:r>
          </a:p>
          <a:p>
            <a:r>
              <a:rPr lang="it-IT" sz="2800" b="0" i="0" u="none" strike="noStrike" baseline="0" dirty="0" smtClean="0">
                <a:latin typeface="NimbusRomNo9L-Regu"/>
              </a:rPr>
              <a:t>Punto 2</a:t>
            </a:r>
          </a:p>
          <a:p>
            <a:r>
              <a:rPr lang="it-IT" sz="2800" dirty="0">
                <a:latin typeface="NimbusRomNo9L-Regu"/>
              </a:rPr>
              <a:t>//@</a:t>
            </a:r>
            <a:r>
              <a:rPr lang="it-IT" sz="2800" dirty="0" err="1">
                <a:solidFill>
                  <a:srgbClr val="00B050"/>
                </a:solidFill>
                <a:latin typeface="NimbusRomNo9L-Regu"/>
              </a:rPr>
              <a:t>requires</a:t>
            </a:r>
            <a:r>
              <a:rPr lang="it-IT" sz="2800" dirty="0">
                <a:latin typeface="NimbusRomNo9L-Regu"/>
              </a:rPr>
              <a:t> </a:t>
            </a:r>
            <a:r>
              <a:rPr lang="it-IT" sz="2800" dirty="0" err="1">
                <a:latin typeface="NimbusRomNo9L-Regu"/>
              </a:rPr>
              <a:t>carte.size</a:t>
            </a:r>
            <a:r>
              <a:rPr lang="it-IT" sz="2800" dirty="0" smtClean="0">
                <a:latin typeface="NimbusRomNo9L-Regu"/>
              </a:rPr>
              <a:t>()&gt;=1 </a:t>
            </a:r>
          </a:p>
          <a:p>
            <a:r>
              <a:rPr lang="it-IT" sz="2800" dirty="0" smtClean="0">
                <a:latin typeface="NimbusRomNo9L-Regu"/>
              </a:rPr>
              <a:t>//@</a:t>
            </a:r>
            <a:r>
              <a:rPr lang="it-IT" sz="2800" dirty="0" err="1">
                <a:solidFill>
                  <a:srgbClr val="00B050"/>
                </a:solidFill>
                <a:latin typeface="NimbusRomNo9L-Regu"/>
              </a:rPr>
              <a:t>ensures</a:t>
            </a:r>
            <a:r>
              <a:rPr lang="it-IT" sz="2800" dirty="0">
                <a:latin typeface="NimbusRomNo9L-Regu"/>
              </a:rPr>
              <a:t> \</a:t>
            </a:r>
            <a:r>
              <a:rPr lang="it-IT" sz="2800" dirty="0" err="1">
                <a:latin typeface="NimbusRomNo9L-Regu"/>
              </a:rPr>
              <a:t>result</a:t>
            </a:r>
            <a:r>
              <a:rPr lang="it-IT" sz="2800" dirty="0">
                <a:latin typeface="NimbusRomNo9L-Regu"/>
              </a:rPr>
              <a:t>!=</a:t>
            </a:r>
            <a:r>
              <a:rPr lang="it-IT" sz="2800" dirty="0" err="1">
                <a:latin typeface="NimbusRomNo9L-Regu"/>
              </a:rPr>
              <a:t>null</a:t>
            </a:r>
            <a:r>
              <a:rPr lang="it-IT" sz="2800" dirty="0">
                <a:latin typeface="NimbusRomNo9L-Regu"/>
              </a:rPr>
              <a:t> &amp;&amp; </a:t>
            </a:r>
            <a:endParaRPr lang="it-IT" sz="2800" dirty="0" smtClean="0">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la carta c’era prima </a:t>
            </a:r>
            <a:endParaRPr lang="it-IT" sz="2800" dirty="0" smtClean="0">
              <a:solidFill>
                <a:srgbClr val="FF0000"/>
              </a:solidFill>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a:t>
            </a:r>
            <a:r>
              <a:rPr lang="it-IT" sz="2800" dirty="0" err="1">
                <a:solidFill>
                  <a:srgbClr val="FF0000"/>
                </a:solidFill>
                <a:latin typeface="NimbusRomNo9L-Regu"/>
              </a:rPr>
              <a:t>old</a:t>
            </a:r>
            <a:r>
              <a:rPr lang="it-IT" sz="2800" dirty="0">
                <a:solidFill>
                  <a:srgbClr val="FF0000"/>
                </a:solidFill>
                <a:latin typeface="NimbusRomNo9L-Regu"/>
              </a:rPr>
              <a:t>(carte().</a:t>
            </a:r>
            <a:r>
              <a:rPr lang="it-IT" sz="2800" dirty="0" err="1">
                <a:solidFill>
                  <a:srgbClr val="FF0000"/>
                </a:solidFill>
                <a:latin typeface="NimbusRomNo9L-Regu"/>
              </a:rPr>
              <a:t>contains</a:t>
            </a:r>
            <a:r>
              <a:rPr lang="it-IT" sz="2800" dirty="0">
                <a:solidFill>
                  <a:srgbClr val="FF0000"/>
                </a:solidFill>
                <a:latin typeface="NimbusRomNo9L-Regu"/>
              </a:rPr>
              <a:t>(\</a:t>
            </a:r>
            <a:r>
              <a:rPr lang="it-IT" sz="2800" dirty="0" err="1">
                <a:solidFill>
                  <a:srgbClr val="FF0000"/>
                </a:solidFill>
                <a:latin typeface="NimbusRomNo9L-Regu"/>
              </a:rPr>
              <a:t>result</a:t>
            </a:r>
            <a:r>
              <a:rPr lang="it-IT" sz="2800" dirty="0">
                <a:solidFill>
                  <a:srgbClr val="FF0000"/>
                </a:solidFill>
                <a:latin typeface="NimbusRomNo9L-Regu"/>
              </a:rPr>
              <a:t>)))</a:t>
            </a:r>
            <a:r>
              <a:rPr lang="it-IT" sz="2800" dirty="0">
                <a:latin typeface="NimbusRomNo9L-Regu"/>
              </a:rPr>
              <a:t> &amp;&amp; </a:t>
            </a:r>
            <a:endParaRPr lang="it-IT" sz="2800" dirty="0" smtClean="0">
              <a:latin typeface="NimbusRomNo9L-Regu"/>
            </a:endParaRPr>
          </a:p>
          <a:p>
            <a:r>
              <a:rPr lang="it-IT" sz="2800" dirty="0" smtClean="0">
                <a:latin typeface="NimbusRomNo9L-Regu"/>
              </a:rPr>
              <a:t>// </a:t>
            </a:r>
            <a:r>
              <a:rPr lang="it-IT" sz="2800" dirty="0">
                <a:latin typeface="NimbusRomNo9L-Regu"/>
              </a:rPr>
              <a:t>la carta viene rimossa </a:t>
            </a:r>
            <a:endParaRPr lang="it-IT" sz="2800" dirty="0" smtClean="0">
              <a:latin typeface="NimbusRomNo9L-Regu"/>
            </a:endParaRPr>
          </a:p>
          <a:p>
            <a:r>
              <a:rPr lang="it-IT" sz="2800" dirty="0">
                <a:latin typeface="NimbusRomNo9L-Regu"/>
              </a:rPr>
              <a:t>//@ !(carte().</a:t>
            </a:r>
            <a:r>
              <a:rPr lang="it-IT" sz="2800" dirty="0" err="1">
                <a:latin typeface="NimbusRomNo9L-Regu"/>
              </a:rPr>
              <a:t>contains</a:t>
            </a:r>
            <a:r>
              <a:rPr lang="it-IT" sz="2800" dirty="0">
                <a:latin typeface="NimbusRomNo9L-Regu"/>
              </a:rPr>
              <a:t>(\</a:t>
            </a:r>
            <a:r>
              <a:rPr lang="it-IT" sz="2800" dirty="0" err="1">
                <a:latin typeface="NimbusRomNo9L-Regu"/>
              </a:rPr>
              <a:t>result</a:t>
            </a:r>
            <a:r>
              <a:rPr lang="it-IT" sz="2800" dirty="0">
                <a:latin typeface="NimbusRomNo9L-Regu"/>
              </a:rPr>
              <a:t>)) &amp;&amp; </a:t>
            </a:r>
          </a:p>
          <a:p>
            <a:r>
              <a:rPr lang="it-IT" sz="2800" dirty="0" smtClean="0">
                <a:solidFill>
                  <a:srgbClr val="FF0000"/>
                </a:solidFill>
                <a:latin typeface="NimbusRomNo9L-Regu"/>
              </a:rPr>
              <a:t>// </a:t>
            </a:r>
            <a:r>
              <a:rPr lang="it-IT" sz="2800" dirty="0">
                <a:solidFill>
                  <a:srgbClr val="FF0000"/>
                </a:solidFill>
                <a:latin typeface="NimbusRomNo9L-Regu"/>
              </a:rPr>
              <a:t>le altre carte devono rimanere uguali </a:t>
            </a:r>
            <a:endParaRPr lang="it-IT" sz="2800" dirty="0" smtClean="0">
              <a:solidFill>
                <a:srgbClr val="FF0000"/>
              </a:solidFill>
              <a:latin typeface="NimbusRomNo9L-Regu"/>
            </a:endParaRPr>
          </a:p>
          <a:p>
            <a:r>
              <a:rPr lang="it-IT" sz="2800" dirty="0" smtClean="0">
                <a:latin typeface="NimbusRomNo9L-Regu"/>
              </a:rPr>
              <a:t>//@ </a:t>
            </a:r>
            <a:r>
              <a:rPr lang="it-IT" sz="2800" dirty="0">
                <a:solidFill>
                  <a:srgbClr val="FF0000"/>
                </a:solidFill>
                <a:latin typeface="NimbusRomNo9L-Regu"/>
              </a:rPr>
              <a:t>(</a:t>
            </a:r>
            <a:r>
              <a:rPr lang="it-IT" sz="2800" dirty="0">
                <a:solidFill>
                  <a:srgbClr val="7030A0"/>
                </a:solidFill>
                <a:latin typeface="NimbusRomNo9L-Regu"/>
              </a:rPr>
              <a:t>\</a:t>
            </a:r>
            <a:r>
              <a:rPr lang="it-IT" sz="2800" dirty="0" err="1">
                <a:solidFill>
                  <a:srgbClr val="7030A0"/>
                </a:solidFill>
                <a:latin typeface="NimbusRomNo9L-Regu"/>
              </a:rPr>
              <a:t>forall</a:t>
            </a:r>
            <a:r>
              <a:rPr lang="it-IT" sz="2800" dirty="0">
                <a:solidFill>
                  <a:srgbClr val="7030A0"/>
                </a:solidFill>
                <a:latin typeface="NimbusRomNo9L-Regu"/>
              </a:rPr>
              <a:t> Carta c</a:t>
            </a:r>
            <a:r>
              <a:rPr lang="it-IT" sz="2800" dirty="0">
                <a:solidFill>
                  <a:srgbClr val="FF0000"/>
                </a:solidFill>
                <a:latin typeface="NimbusRomNo9L-Regu"/>
              </a:rPr>
              <a:t>; </a:t>
            </a:r>
            <a:endParaRPr lang="it-IT" sz="2800" dirty="0" smtClean="0">
              <a:solidFill>
                <a:srgbClr val="FF0000"/>
              </a:solidFill>
              <a:latin typeface="NimbusRomNo9L-Regu"/>
            </a:endParaRPr>
          </a:p>
          <a:p>
            <a:r>
              <a:rPr lang="it-IT" sz="2800" dirty="0" smtClean="0">
                <a:latin typeface="NimbusRomNo9L-Regu"/>
              </a:rPr>
              <a:t>//@ </a:t>
            </a:r>
            <a:r>
              <a:rPr lang="it-IT" sz="2800" dirty="0" smtClean="0">
                <a:solidFill>
                  <a:srgbClr val="0070C0"/>
                </a:solidFill>
                <a:latin typeface="NimbusRomNo9L-Regu"/>
              </a:rPr>
              <a:t>\</a:t>
            </a:r>
            <a:r>
              <a:rPr lang="it-IT" sz="2800" dirty="0" err="1">
                <a:solidFill>
                  <a:srgbClr val="0070C0"/>
                </a:solidFill>
                <a:latin typeface="NimbusRomNo9L-Regu"/>
              </a:rPr>
              <a:t>old</a:t>
            </a:r>
            <a:r>
              <a:rPr lang="it-IT" sz="2800" dirty="0">
                <a:solidFill>
                  <a:srgbClr val="0070C0"/>
                </a:solidFill>
                <a:latin typeface="NimbusRomNo9L-Regu"/>
              </a:rPr>
              <a:t>(carte().</a:t>
            </a:r>
            <a:r>
              <a:rPr lang="it-IT" sz="2800" dirty="0" err="1">
                <a:solidFill>
                  <a:srgbClr val="0070C0"/>
                </a:solidFill>
                <a:latin typeface="NimbusRomNo9L-Regu"/>
              </a:rPr>
              <a:t>contains</a:t>
            </a:r>
            <a:r>
              <a:rPr lang="it-IT" sz="2800" dirty="0">
                <a:solidFill>
                  <a:srgbClr val="0070C0"/>
                </a:solidFill>
                <a:latin typeface="NimbusRomNo9L-Regu"/>
              </a:rPr>
              <a:t>(c)) &amp;&amp; </a:t>
            </a:r>
            <a:endParaRPr lang="it-IT" sz="2800" dirty="0" smtClean="0">
              <a:solidFill>
                <a:srgbClr val="0070C0"/>
              </a:solidFill>
              <a:latin typeface="NimbusRomNo9L-Regu"/>
            </a:endParaRPr>
          </a:p>
          <a:p>
            <a:r>
              <a:rPr lang="it-IT" sz="2800" dirty="0" smtClean="0">
                <a:latin typeface="NimbusRomNo9L-Regu"/>
              </a:rPr>
              <a:t>//@     </a:t>
            </a:r>
            <a:r>
              <a:rPr lang="it-IT" sz="2800" dirty="0" smtClean="0">
                <a:solidFill>
                  <a:srgbClr val="0070C0"/>
                </a:solidFill>
                <a:latin typeface="NimbusRomNo9L-Regu"/>
              </a:rPr>
              <a:t>(</a:t>
            </a:r>
            <a:r>
              <a:rPr lang="it-IT" sz="2800" dirty="0" err="1">
                <a:solidFill>
                  <a:srgbClr val="0070C0"/>
                </a:solidFill>
                <a:latin typeface="NimbusRomNo9L-Regu"/>
              </a:rPr>
              <a:t>c.valore</a:t>
            </a:r>
            <a:r>
              <a:rPr lang="it-IT" sz="2800" dirty="0">
                <a:solidFill>
                  <a:srgbClr val="0070C0"/>
                </a:solidFill>
                <a:latin typeface="NimbusRomNo9L-Regu"/>
              </a:rPr>
              <a:t>()!=\</a:t>
            </a:r>
            <a:r>
              <a:rPr lang="it-IT" sz="2800" dirty="0" err="1">
                <a:solidFill>
                  <a:srgbClr val="0070C0"/>
                </a:solidFill>
                <a:latin typeface="NimbusRomNo9L-Regu"/>
              </a:rPr>
              <a:t>result.valore</a:t>
            </a:r>
            <a:r>
              <a:rPr lang="it-IT" sz="2800" dirty="0">
                <a:solidFill>
                  <a:srgbClr val="0070C0"/>
                </a:solidFill>
                <a:latin typeface="NimbusRomNo9L-Regu"/>
              </a:rPr>
              <a:t>() || </a:t>
            </a:r>
            <a:r>
              <a:rPr lang="it-IT" sz="2800" dirty="0" err="1" smtClean="0">
                <a:solidFill>
                  <a:srgbClr val="0070C0"/>
                </a:solidFill>
                <a:latin typeface="NimbusRomNo9L-Regu"/>
              </a:rPr>
              <a:t>c.seme</a:t>
            </a:r>
            <a:r>
              <a:rPr lang="it-IT" sz="2800" dirty="0">
                <a:solidFill>
                  <a:srgbClr val="0070C0"/>
                </a:solidFill>
                <a:latin typeface="NimbusRomNo9L-Regu"/>
              </a:rPr>
              <a:t>()!=\</a:t>
            </a:r>
            <a:r>
              <a:rPr lang="it-IT" sz="2800" dirty="0" err="1">
                <a:solidFill>
                  <a:srgbClr val="0070C0"/>
                </a:solidFill>
                <a:latin typeface="NimbusRomNo9L-Regu"/>
              </a:rPr>
              <a:t>result.seme</a:t>
            </a:r>
            <a:r>
              <a:rPr lang="it-IT" sz="2800" dirty="0">
                <a:solidFill>
                  <a:srgbClr val="0070C0"/>
                </a:solidFill>
                <a:latin typeface="NimbusRomNo9L-Regu"/>
              </a:rPr>
              <a:t>())</a:t>
            </a:r>
            <a:r>
              <a:rPr lang="it-IT" sz="2800" dirty="0">
                <a:solidFill>
                  <a:srgbClr val="FF0000"/>
                </a:solidFill>
                <a:latin typeface="NimbusRomNo9L-Regu"/>
              </a:rPr>
              <a:t>;</a:t>
            </a:r>
            <a:r>
              <a:rPr lang="it-IT" sz="2800" dirty="0">
                <a:latin typeface="NimbusRomNo9L-Regu"/>
              </a:rPr>
              <a:t> </a:t>
            </a:r>
            <a:endParaRPr lang="it-IT" sz="2800" dirty="0" smtClean="0">
              <a:latin typeface="NimbusRomNo9L-Regu"/>
            </a:endParaRPr>
          </a:p>
          <a:p>
            <a:r>
              <a:rPr lang="it-IT" sz="2800" dirty="0" smtClean="0">
                <a:latin typeface="NimbusRomNo9L-Regu"/>
              </a:rPr>
              <a:t>//@            </a:t>
            </a:r>
            <a:r>
              <a:rPr lang="it-IT" sz="2800" dirty="0" smtClean="0">
                <a:solidFill>
                  <a:srgbClr val="664A62"/>
                </a:solidFill>
                <a:latin typeface="NimbusRomNo9L-Regu"/>
              </a:rPr>
              <a:t>carte</a:t>
            </a:r>
            <a:r>
              <a:rPr lang="it-IT" sz="2800" dirty="0">
                <a:solidFill>
                  <a:srgbClr val="664A62"/>
                </a:solidFill>
                <a:latin typeface="NimbusRomNo9L-Regu"/>
              </a:rPr>
              <a:t>().</a:t>
            </a:r>
            <a:r>
              <a:rPr lang="it-IT" sz="2800" dirty="0" err="1">
                <a:solidFill>
                  <a:srgbClr val="664A62"/>
                </a:solidFill>
                <a:latin typeface="NimbusRomNo9L-Regu"/>
              </a:rPr>
              <a:t>contains</a:t>
            </a:r>
            <a:r>
              <a:rPr lang="it-IT" sz="2800" dirty="0">
                <a:solidFill>
                  <a:srgbClr val="664A62"/>
                </a:solidFill>
                <a:latin typeface="NimbusRomNo9L-Regu"/>
              </a:rPr>
              <a:t>(c)</a:t>
            </a:r>
            <a:r>
              <a:rPr lang="it-IT" sz="2800" dirty="0">
                <a:solidFill>
                  <a:srgbClr val="FF0000"/>
                </a:solidFill>
                <a:latin typeface="NimbusRomNo9L-Regu"/>
              </a:rPr>
              <a:t>)</a:t>
            </a:r>
            <a:r>
              <a:rPr lang="it-IT" sz="2800" dirty="0">
                <a:latin typeface="NimbusRomNo9L-Regu"/>
              </a:rPr>
              <a:t> &amp;&amp; </a:t>
            </a:r>
            <a:endParaRPr lang="it-IT" sz="2800" dirty="0" smtClean="0">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non posso aggiungere carte duplicate (vincolo sulla dimensione) </a:t>
            </a:r>
            <a:endParaRPr lang="it-IT" sz="2800" dirty="0" smtClean="0">
              <a:solidFill>
                <a:srgbClr val="FF0000"/>
              </a:solidFill>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carte().</a:t>
            </a:r>
            <a:r>
              <a:rPr lang="it-IT" sz="2800" dirty="0" err="1">
                <a:solidFill>
                  <a:srgbClr val="FF0000"/>
                </a:solidFill>
                <a:latin typeface="NimbusRomNo9L-Regu"/>
              </a:rPr>
              <a:t>size</a:t>
            </a:r>
            <a:r>
              <a:rPr lang="it-IT" sz="2800" dirty="0">
                <a:solidFill>
                  <a:srgbClr val="FF0000"/>
                </a:solidFill>
                <a:latin typeface="NimbusRomNo9L-Regu"/>
              </a:rPr>
              <a:t>()==\</a:t>
            </a:r>
            <a:r>
              <a:rPr lang="it-IT" sz="2800" dirty="0" err="1">
                <a:solidFill>
                  <a:srgbClr val="FF0000"/>
                </a:solidFill>
                <a:latin typeface="NimbusRomNo9L-Regu"/>
              </a:rPr>
              <a:t>old</a:t>
            </a:r>
            <a:r>
              <a:rPr lang="it-IT" sz="2800" dirty="0">
                <a:solidFill>
                  <a:srgbClr val="FF0000"/>
                </a:solidFill>
                <a:latin typeface="NimbusRomNo9L-Regu"/>
              </a:rPr>
              <a:t>(carte().</a:t>
            </a:r>
            <a:r>
              <a:rPr lang="it-IT" sz="2800" dirty="0" err="1">
                <a:solidFill>
                  <a:srgbClr val="FF0000"/>
                </a:solidFill>
                <a:latin typeface="NimbusRomNo9L-Regu"/>
              </a:rPr>
              <a:t>size</a:t>
            </a:r>
            <a:r>
              <a:rPr lang="it-IT" sz="2800" dirty="0">
                <a:solidFill>
                  <a:srgbClr val="FF0000"/>
                </a:solidFill>
                <a:latin typeface="NimbusRomNo9L-Regu"/>
              </a:rPr>
              <a:t>()-1) </a:t>
            </a:r>
            <a:endParaRPr lang="it-IT" sz="2800" dirty="0" smtClean="0">
              <a:solidFill>
                <a:srgbClr val="FF0000"/>
              </a:solidFill>
              <a:latin typeface="NimbusRomNo9L-Regu"/>
            </a:endParaRPr>
          </a:p>
        </p:txBody>
      </p:sp>
    </p:spTree>
    <p:extLst>
      <p:ext uri="{BB962C8B-B14F-4D97-AF65-F5344CB8AC3E}">
        <p14:creationId xmlns:p14="http://schemas.microsoft.com/office/powerpoint/2010/main" val="3510804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3108543"/>
          </a:xfrm>
          <a:prstGeom prst="rect">
            <a:avLst/>
          </a:prstGeom>
        </p:spPr>
        <p:txBody>
          <a:bodyPr wrap="square">
            <a:spAutoFit/>
          </a:bodyPr>
          <a:lstStyle/>
          <a:p>
            <a:r>
              <a:rPr lang="it-IT" sz="2800" b="0" i="0" u="none" strike="noStrike" baseline="0" dirty="0" smtClean="0">
                <a:latin typeface="NimbusRomNo9L-Regu"/>
              </a:rPr>
              <a:t>SOLUZIONE</a:t>
            </a:r>
          </a:p>
          <a:p>
            <a:r>
              <a:rPr lang="it-IT" sz="2800" b="0" i="0" u="none" strike="noStrike" baseline="0" dirty="0" smtClean="0">
                <a:latin typeface="NimbusRomNo9L-Regu"/>
              </a:rPr>
              <a:t>Punto </a:t>
            </a:r>
            <a:r>
              <a:rPr lang="it-IT" sz="2800" dirty="0" smtClean="0">
                <a:latin typeface="NimbusRomNo9L-Regu"/>
              </a:rPr>
              <a:t>3</a:t>
            </a:r>
          </a:p>
          <a:p>
            <a:r>
              <a:rPr lang="it-IT" sz="2800" dirty="0" smtClean="0">
                <a:latin typeface="NimbusRomNo9L-Regu"/>
              </a:rPr>
              <a:t>//@</a:t>
            </a:r>
            <a:r>
              <a:rPr lang="it-IT" sz="2800" dirty="0" err="1">
                <a:solidFill>
                  <a:srgbClr val="00B050"/>
                </a:solidFill>
                <a:latin typeface="NimbusRomNo9L-Regu"/>
              </a:rPr>
              <a:t>requires</a:t>
            </a:r>
            <a:r>
              <a:rPr lang="it-IT" sz="2800" dirty="0">
                <a:latin typeface="NimbusRomNo9L-Regu"/>
              </a:rPr>
              <a:t> </a:t>
            </a:r>
            <a:r>
              <a:rPr lang="it-IT" sz="2800" dirty="0" err="1">
                <a:latin typeface="NimbusRomNo9L-Regu"/>
              </a:rPr>
              <a:t>carte.size</a:t>
            </a:r>
            <a:r>
              <a:rPr lang="it-IT" sz="2800" dirty="0" smtClean="0">
                <a:latin typeface="NimbusRomNo9L-Regu"/>
              </a:rPr>
              <a:t>()&gt;=2 </a:t>
            </a:r>
          </a:p>
          <a:p>
            <a:r>
              <a:rPr lang="it-IT" sz="2800" dirty="0" smtClean="0">
                <a:latin typeface="NimbusRomNo9L-Regu"/>
              </a:rPr>
              <a:t>//@</a:t>
            </a:r>
            <a:r>
              <a:rPr lang="it-IT" sz="2800" dirty="0" err="1">
                <a:solidFill>
                  <a:srgbClr val="00B050"/>
                </a:solidFill>
                <a:latin typeface="NimbusRomNo9L-Regu"/>
              </a:rPr>
              <a:t>ensures</a:t>
            </a:r>
            <a:r>
              <a:rPr lang="it-IT" sz="2800" dirty="0">
                <a:latin typeface="NimbusRomNo9L-Regu"/>
              </a:rPr>
              <a:t> </a:t>
            </a:r>
            <a:endParaRPr lang="it-IT" sz="2800" dirty="0" smtClean="0">
              <a:latin typeface="NimbusRomNo9L-Regu"/>
            </a:endParaRPr>
          </a:p>
          <a:p>
            <a:r>
              <a:rPr lang="it-IT" sz="2800" dirty="0" smtClean="0">
                <a:latin typeface="NimbusRomNo9L-Regu"/>
              </a:rPr>
              <a:t>// </a:t>
            </a:r>
            <a:r>
              <a:rPr lang="it-IT" sz="2800" dirty="0">
                <a:latin typeface="NimbusRomNo9L-Regu"/>
              </a:rPr>
              <a:t>la dimensione non </a:t>
            </a:r>
            <a:r>
              <a:rPr lang="it-IT" sz="2800" dirty="0" smtClean="0">
                <a:latin typeface="NimbusRomNo9L-Regu"/>
              </a:rPr>
              <a:t>cambia</a:t>
            </a:r>
          </a:p>
          <a:p>
            <a:r>
              <a:rPr lang="it-IT" sz="2800" dirty="0" smtClean="0">
                <a:latin typeface="NimbusRomNo9L-Regu"/>
              </a:rPr>
              <a:t>// </a:t>
            </a:r>
            <a:r>
              <a:rPr lang="it-IT" sz="2800" dirty="0">
                <a:latin typeface="NimbusRomNo9L-Regu"/>
              </a:rPr>
              <a:t>tutte le carte di prima ci sono anche adesso </a:t>
            </a:r>
            <a:endParaRPr lang="it-IT" sz="2800" dirty="0" smtClean="0">
              <a:latin typeface="NimbusRomNo9L-Regu"/>
            </a:endParaRPr>
          </a:p>
          <a:p>
            <a:r>
              <a:rPr lang="it-IT" sz="2800" dirty="0" smtClean="0">
                <a:latin typeface="NimbusRomNo9L-Regu"/>
              </a:rPr>
              <a:t>// </a:t>
            </a:r>
            <a:r>
              <a:rPr lang="it-IT" sz="2800" dirty="0">
                <a:latin typeface="NimbusRomNo9L-Regu"/>
              </a:rPr>
              <a:t>tutte le carte di adesso c’erano anche prima </a:t>
            </a:r>
            <a:endParaRPr lang="it-IT" sz="2800" dirty="0" smtClean="0">
              <a:latin typeface="NimbusRomNo9L-Regu"/>
            </a:endParaRPr>
          </a:p>
        </p:txBody>
      </p:sp>
    </p:spTree>
    <p:extLst>
      <p:ext uri="{BB962C8B-B14F-4D97-AF65-F5344CB8AC3E}">
        <p14:creationId xmlns:p14="http://schemas.microsoft.com/office/powerpoint/2010/main" val="1852242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3539430"/>
          </a:xfrm>
          <a:prstGeom prst="rect">
            <a:avLst/>
          </a:prstGeom>
        </p:spPr>
        <p:txBody>
          <a:bodyPr wrap="square">
            <a:spAutoFit/>
          </a:bodyPr>
          <a:lstStyle/>
          <a:p>
            <a:r>
              <a:rPr lang="it-IT" sz="2800" b="0" i="0" u="none" strike="noStrike" baseline="0" dirty="0" smtClean="0">
                <a:latin typeface="NimbusRomNo9L-Regu"/>
              </a:rPr>
              <a:t>SOLUZIONE</a:t>
            </a:r>
          </a:p>
          <a:p>
            <a:r>
              <a:rPr lang="it-IT" sz="2800" b="0" i="0" u="none" strike="noStrike" baseline="0" dirty="0" smtClean="0">
                <a:latin typeface="NimbusRomNo9L-Regu"/>
              </a:rPr>
              <a:t>Punto </a:t>
            </a:r>
            <a:r>
              <a:rPr lang="it-IT" sz="2800" dirty="0" smtClean="0">
                <a:latin typeface="NimbusRomNo9L-Regu"/>
              </a:rPr>
              <a:t>3</a:t>
            </a:r>
          </a:p>
          <a:p>
            <a:r>
              <a:rPr lang="it-IT" sz="2800" dirty="0">
                <a:latin typeface="NimbusRomNo9L-Regu"/>
              </a:rPr>
              <a:t>//@</a:t>
            </a:r>
            <a:r>
              <a:rPr lang="it-IT" sz="2800" dirty="0" err="1">
                <a:solidFill>
                  <a:srgbClr val="00B050"/>
                </a:solidFill>
                <a:latin typeface="NimbusRomNo9L-Regu"/>
              </a:rPr>
              <a:t>requires</a:t>
            </a:r>
            <a:r>
              <a:rPr lang="it-IT" sz="2800" dirty="0">
                <a:latin typeface="NimbusRomNo9L-Regu"/>
              </a:rPr>
              <a:t> </a:t>
            </a:r>
            <a:r>
              <a:rPr lang="it-IT" sz="2800" dirty="0" err="1">
                <a:latin typeface="NimbusRomNo9L-Regu"/>
              </a:rPr>
              <a:t>carte.size</a:t>
            </a:r>
            <a:r>
              <a:rPr lang="it-IT" sz="2800" dirty="0">
                <a:latin typeface="NimbusRomNo9L-Regu"/>
              </a:rPr>
              <a:t>()&gt;=2 </a:t>
            </a:r>
          </a:p>
          <a:p>
            <a:r>
              <a:rPr lang="it-IT" sz="2800" dirty="0">
                <a:latin typeface="NimbusRomNo9L-Regu"/>
              </a:rPr>
              <a:t>//@</a:t>
            </a:r>
            <a:r>
              <a:rPr lang="it-IT" sz="2800" dirty="0" err="1">
                <a:solidFill>
                  <a:srgbClr val="00B050"/>
                </a:solidFill>
                <a:latin typeface="NimbusRomNo9L-Regu"/>
              </a:rPr>
              <a:t>ensures</a:t>
            </a:r>
            <a:r>
              <a:rPr lang="it-IT" sz="2800" dirty="0">
                <a:latin typeface="NimbusRomNo9L-Regu"/>
              </a:rPr>
              <a:t> </a:t>
            </a:r>
          </a:p>
          <a:p>
            <a:r>
              <a:rPr lang="it-IT" sz="2800" dirty="0">
                <a:latin typeface="NimbusRomNo9L-Regu"/>
              </a:rPr>
              <a:t>// la dimensione non cambia</a:t>
            </a:r>
          </a:p>
          <a:p>
            <a:r>
              <a:rPr lang="it-IT" sz="2800" dirty="0" smtClean="0">
                <a:latin typeface="NimbusRomNo9L-Regu"/>
              </a:rPr>
              <a:t>//@ </a:t>
            </a:r>
            <a:r>
              <a:rPr lang="it-IT" sz="2800" dirty="0">
                <a:latin typeface="NimbusRomNo9L-Regu"/>
              </a:rPr>
              <a:t>\</a:t>
            </a:r>
            <a:r>
              <a:rPr lang="it-IT" sz="2800" dirty="0" err="1">
                <a:latin typeface="NimbusRomNo9L-Regu"/>
              </a:rPr>
              <a:t>old</a:t>
            </a:r>
            <a:r>
              <a:rPr lang="it-IT" sz="2800" dirty="0">
                <a:latin typeface="NimbusRomNo9L-Regu"/>
              </a:rPr>
              <a:t>(carte().</a:t>
            </a:r>
            <a:r>
              <a:rPr lang="it-IT" sz="2800" dirty="0" err="1">
                <a:latin typeface="NimbusRomNo9L-Regu"/>
              </a:rPr>
              <a:t>size</a:t>
            </a:r>
            <a:r>
              <a:rPr lang="it-IT" sz="2800" dirty="0">
                <a:latin typeface="NimbusRomNo9L-Regu"/>
              </a:rPr>
              <a:t>())==carte().</a:t>
            </a:r>
            <a:r>
              <a:rPr lang="it-IT" sz="2800" dirty="0" err="1">
                <a:latin typeface="NimbusRomNo9L-Regu"/>
              </a:rPr>
              <a:t>size</a:t>
            </a:r>
            <a:r>
              <a:rPr lang="it-IT" sz="2800" dirty="0" smtClean="0">
                <a:latin typeface="NimbusRomNo9L-Regu"/>
              </a:rPr>
              <a:t>() &amp;&amp;</a:t>
            </a:r>
            <a:endParaRPr lang="it-IT" sz="2800" dirty="0">
              <a:latin typeface="NimbusRomNo9L-Regu"/>
            </a:endParaRPr>
          </a:p>
          <a:p>
            <a:r>
              <a:rPr lang="it-IT" sz="2800" dirty="0">
                <a:latin typeface="NimbusRomNo9L-Regu"/>
              </a:rPr>
              <a:t>// tutte le carte di prima ci sono anche adesso </a:t>
            </a:r>
            <a:endParaRPr lang="it-IT" sz="2800" dirty="0" smtClean="0">
              <a:latin typeface="NimbusRomNo9L-Regu"/>
            </a:endParaRPr>
          </a:p>
          <a:p>
            <a:r>
              <a:rPr lang="it-IT" sz="2800" dirty="0" smtClean="0">
                <a:latin typeface="NimbusRomNo9L-Regu"/>
              </a:rPr>
              <a:t>// </a:t>
            </a:r>
            <a:r>
              <a:rPr lang="it-IT" sz="2800" dirty="0">
                <a:latin typeface="NimbusRomNo9L-Regu"/>
              </a:rPr>
              <a:t>tutte le carte di adesso c’erano anche prima </a:t>
            </a:r>
            <a:endParaRPr lang="it-IT" sz="2800" dirty="0" smtClean="0">
              <a:latin typeface="NimbusRomNo9L-Regu"/>
            </a:endParaRPr>
          </a:p>
        </p:txBody>
      </p:sp>
    </p:spTree>
    <p:extLst>
      <p:ext uri="{BB962C8B-B14F-4D97-AF65-F5344CB8AC3E}">
        <p14:creationId xmlns:p14="http://schemas.microsoft.com/office/powerpoint/2010/main" val="3899731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4832092"/>
          </a:xfrm>
          <a:prstGeom prst="rect">
            <a:avLst/>
          </a:prstGeom>
        </p:spPr>
        <p:txBody>
          <a:bodyPr wrap="square">
            <a:spAutoFit/>
          </a:bodyPr>
          <a:lstStyle/>
          <a:p>
            <a:r>
              <a:rPr lang="it-IT" sz="2800" b="0" i="0" u="none" strike="noStrike" baseline="0" dirty="0" smtClean="0">
                <a:latin typeface="NimbusRomNo9L-Regu"/>
              </a:rPr>
              <a:t>SOLUZIONE</a:t>
            </a:r>
          </a:p>
          <a:p>
            <a:r>
              <a:rPr lang="it-IT" sz="2800" b="0" i="0" u="none" strike="noStrike" baseline="0" dirty="0" smtClean="0">
                <a:latin typeface="NimbusRomNo9L-Regu"/>
              </a:rPr>
              <a:t>Punto </a:t>
            </a:r>
            <a:r>
              <a:rPr lang="it-IT" sz="2800" dirty="0" smtClean="0">
                <a:latin typeface="NimbusRomNo9L-Regu"/>
              </a:rPr>
              <a:t>3</a:t>
            </a:r>
          </a:p>
          <a:p>
            <a:r>
              <a:rPr lang="it-IT" sz="2800" dirty="0">
                <a:latin typeface="NimbusRomNo9L-Regu"/>
              </a:rPr>
              <a:t>//@</a:t>
            </a:r>
            <a:r>
              <a:rPr lang="it-IT" sz="2800" dirty="0" err="1">
                <a:solidFill>
                  <a:srgbClr val="00B050"/>
                </a:solidFill>
                <a:latin typeface="NimbusRomNo9L-Regu"/>
              </a:rPr>
              <a:t>requires</a:t>
            </a:r>
            <a:r>
              <a:rPr lang="it-IT" sz="2800" dirty="0">
                <a:latin typeface="NimbusRomNo9L-Regu"/>
              </a:rPr>
              <a:t> </a:t>
            </a:r>
            <a:r>
              <a:rPr lang="it-IT" sz="2800" dirty="0" err="1">
                <a:latin typeface="NimbusRomNo9L-Regu"/>
              </a:rPr>
              <a:t>carte.size</a:t>
            </a:r>
            <a:r>
              <a:rPr lang="it-IT" sz="2800" dirty="0">
                <a:latin typeface="NimbusRomNo9L-Regu"/>
              </a:rPr>
              <a:t>()&gt;=2 </a:t>
            </a:r>
          </a:p>
          <a:p>
            <a:r>
              <a:rPr lang="it-IT" sz="2800" dirty="0">
                <a:latin typeface="NimbusRomNo9L-Regu"/>
              </a:rPr>
              <a:t>//@</a:t>
            </a:r>
            <a:r>
              <a:rPr lang="it-IT" sz="2800" dirty="0" err="1">
                <a:solidFill>
                  <a:srgbClr val="00B050"/>
                </a:solidFill>
                <a:latin typeface="NimbusRomNo9L-Regu"/>
              </a:rPr>
              <a:t>ensures</a:t>
            </a:r>
            <a:r>
              <a:rPr lang="it-IT" sz="2800" dirty="0">
                <a:latin typeface="NimbusRomNo9L-Regu"/>
              </a:rPr>
              <a:t> </a:t>
            </a:r>
          </a:p>
          <a:p>
            <a:r>
              <a:rPr lang="it-IT" sz="2800" dirty="0">
                <a:latin typeface="NimbusRomNo9L-Regu"/>
              </a:rPr>
              <a:t>// la dimensione non cambia</a:t>
            </a:r>
          </a:p>
          <a:p>
            <a:r>
              <a:rPr lang="it-IT" sz="2800" dirty="0" smtClean="0">
                <a:latin typeface="NimbusRomNo9L-Regu"/>
              </a:rPr>
              <a:t>//@ </a:t>
            </a:r>
            <a:r>
              <a:rPr lang="it-IT" sz="2800" dirty="0">
                <a:latin typeface="NimbusRomNo9L-Regu"/>
              </a:rPr>
              <a:t>\</a:t>
            </a:r>
            <a:r>
              <a:rPr lang="it-IT" sz="2800" dirty="0" err="1">
                <a:latin typeface="NimbusRomNo9L-Regu"/>
              </a:rPr>
              <a:t>old</a:t>
            </a:r>
            <a:r>
              <a:rPr lang="it-IT" sz="2800" dirty="0">
                <a:latin typeface="NimbusRomNo9L-Regu"/>
              </a:rPr>
              <a:t>(carte().</a:t>
            </a:r>
            <a:r>
              <a:rPr lang="it-IT" sz="2800" dirty="0" err="1">
                <a:latin typeface="NimbusRomNo9L-Regu"/>
              </a:rPr>
              <a:t>size</a:t>
            </a:r>
            <a:r>
              <a:rPr lang="it-IT" sz="2800" dirty="0">
                <a:latin typeface="NimbusRomNo9L-Regu"/>
              </a:rPr>
              <a:t>())==carte().</a:t>
            </a:r>
            <a:r>
              <a:rPr lang="it-IT" sz="2800" dirty="0" err="1">
                <a:latin typeface="NimbusRomNo9L-Regu"/>
              </a:rPr>
              <a:t>size</a:t>
            </a:r>
            <a:r>
              <a:rPr lang="it-IT" sz="2800" dirty="0" smtClean="0">
                <a:latin typeface="NimbusRomNo9L-Regu"/>
              </a:rPr>
              <a:t>() &amp;&amp;</a:t>
            </a:r>
            <a:endParaRPr lang="it-IT" sz="2800" dirty="0">
              <a:latin typeface="NimbusRomNo9L-Regu"/>
            </a:endParaRPr>
          </a:p>
          <a:p>
            <a:r>
              <a:rPr lang="it-IT" sz="2800" dirty="0">
                <a:latin typeface="NimbusRomNo9L-Regu"/>
              </a:rPr>
              <a:t>// tutte le carte di prima ci sono anche adesso </a:t>
            </a:r>
            <a:endParaRPr lang="it-IT" sz="2800" dirty="0" smtClean="0">
              <a:latin typeface="NimbusRomNo9L-Regu"/>
            </a:endParaRPr>
          </a:p>
          <a:p>
            <a:r>
              <a:rPr lang="it-IT" sz="2800" dirty="0" smtClean="0">
                <a:latin typeface="NimbusRomNo9L-Regu"/>
              </a:rPr>
              <a:t>//@ </a:t>
            </a:r>
            <a:r>
              <a:rPr lang="it-IT" sz="2800" dirty="0">
                <a:solidFill>
                  <a:srgbClr val="FF0000"/>
                </a:solidFill>
                <a:latin typeface="NimbusRomNo9L-Regu"/>
              </a:rPr>
              <a:t>(\</a:t>
            </a:r>
            <a:r>
              <a:rPr lang="it-IT" sz="2800" dirty="0" err="1">
                <a:solidFill>
                  <a:srgbClr val="FF0000"/>
                </a:solidFill>
                <a:latin typeface="NimbusRomNo9L-Regu"/>
              </a:rPr>
              <a:t>forall</a:t>
            </a:r>
            <a:r>
              <a:rPr lang="it-IT" sz="2800" dirty="0">
                <a:solidFill>
                  <a:srgbClr val="FF0000"/>
                </a:solidFill>
                <a:latin typeface="NimbusRomNo9L-Regu"/>
              </a:rPr>
              <a:t> Carta c; \</a:t>
            </a:r>
            <a:r>
              <a:rPr lang="it-IT" sz="2800" dirty="0" err="1">
                <a:solidFill>
                  <a:srgbClr val="FF0000"/>
                </a:solidFill>
                <a:latin typeface="NimbusRomNo9L-Regu"/>
              </a:rPr>
              <a:t>old</a:t>
            </a:r>
            <a:r>
              <a:rPr lang="it-IT" sz="2800" dirty="0">
                <a:solidFill>
                  <a:srgbClr val="FF0000"/>
                </a:solidFill>
                <a:latin typeface="NimbusRomNo9L-Regu"/>
              </a:rPr>
              <a:t>(carte().</a:t>
            </a:r>
            <a:r>
              <a:rPr lang="it-IT" sz="2800" dirty="0" err="1">
                <a:solidFill>
                  <a:srgbClr val="FF0000"/>
                </a:solidFill>
                <a:latin typeface="NimbusRomNo9L-Regu"/>
              </a:rPr>
              <a:t>contains</a:t>
            </a:r>
            <a:r>
              <a:rPr lang="it-IT" sz="2800" dirty="0">
                <a:solidFill>
                  <a:srgbClr val="FF0000"/>
                </a:solidFill>
                <a:latin typeface="NimbusRomNo9L-Regu"/>
              </a:rPr>
              <a:t>(c)); </a:t>
            </a:r>
            <a:endParaRPr lang="it-IT" sz="2800" dirty="0" smtClean="0">
              <a:solidFill>
                <a:srgbClr val="FF0000"/>
              </a:solidFill>
              <a:latin typeface="NimbusRomNo9L-Regu"/>
            </a:endParaRPr>
          </a:p>
          <a:p>
            <a:r>
              <a:rPr lang="it-IT" sz="2800" dirty="0" smtClean="0">
                <a:latin typeface="NimbusRomNo9L-Regu"/>
              </a:rPr>
              <a:t>//@   </a:t>
            </a:r>
            <a:r>
              <a:rPr lang="it-IT" sz="2800" dirty="0" smtClean="0">
                <a:solidFill>
                  <a:srgbClr val="0070C0"/>
                </a:solidFill>
                <a:latin typeface="NimbusRomNo9L-Regu"/>
              </a:rPr>
              <a:t>(\</a:t>
            </a:r>
            <a:r>
              <a:rPr lang="it-IT" sz="2800" dirty="0" err="1">
                <a:solidFill>
                  <a:srgbClr val="0070C0"/>
                </a:solidFill>
                <a:latin typeface="NimbusRomNo9L-Regu"/>
              </a:rPr>
              <a:t>exists</a:t>
            </a:r>
            <a:r>
              <a:rPr lang="it-IT" sz="2800" dirty="0">
                <a:solidFill>
                  <a:srgbClr val="0070C0"/>
                </a:solidFill>
                <a:latin typeface="NimbusRomNo9L-Regu"/>
              </a:rPr>
              <a:t> Carta d; carte().</a:t>
            </a:r>
            <a:r>
              <a:rPr lang="it-IT" sz="2800" dirty="0" err="1">
                <a:solidFill>
                  <a:srgbClr val="0070C0"/>
                </a:solidFill>
                <a:latin typeface="NimbusRomNo9L-Regu"/>
              </a:rPr>
              <a:t>contains</a:t>
            </a:r>
            <a:r>
              <a:rPr lang="it-IT" sz="2800" dirty="0">
                <a:solidFill>
                  <a:srgbClr val="0070C0"/>
                </a:solidFill>
                <a:latin typeface="NimbusRomNo9L-Regu"/>
              </a:rPr>
              <a:t>(d); </a:t>
            </a:r>
            <a:endParaRPr lang="it-IT" sz="2800" dirty="0" smtClean="0">
              <a:solidFill>
                <a:srgbClr val="0070C0"/>
              </a:solidFill>
              <a:latin typeface="NimbusRomNo9L-Regu"/>
            </a:endParaRPr>
          </a:p>
          <a:p>
            <a:r>
              <a:rPr lang="it-IT" sz="2800" dirty="0" smtClean="0">
                <a:latin typeface="NimbusRomNo9L-Regu"/>
              </a:rPr>
              <a:t>//@       </a:t>
            </a:r>
            <a:r>
              <a:rPr lang="it-IT" sz="2800" dirty="0" err="1" smtClean="0">
                <a:latin typeface="NimbusRomNo9L-Regu"/>
              </a:rPr>
              <a:t>d.valore</a:t>
            </a:r>
            <a:r>
              <a:rPr lang="it-IT" sz="2800" dirty="0">
                <a:latin typeface="NimbusRomNo9L-Regu"/>
              </a:rPr>
              <a:t>()==</a:t>
            </a:r>
            <a:r>
              <a:rPr lang="it-IT" sz="2800" dirty="0" err="1">
                <a:latin typeface="NimbusRomNo9L-Regu"/>
              </a:rPr>
              <a:t>c.valore</a:t>
            </a:r>
            <a:r>
              <a:rPr lang="it-IT" sz="2800" dirty="0">
                <a:latin typeface="NimbusRomNo9L-Regu"/>
              </a:rPr>
              <a:t>() &amp;&amp; </a:t>
            </a:r>
            <a:r>
              <a:rPr lang="it-IT" sz="2800" dirty="0" err="1">
                <a:latin typeface="NimbusRomNo9L-Regu"/>
              </a:rPr>
              <a:t>d.seme</a:t>
            </a:r>
            <a:r>
              <a:rPr lang="it-IT" sz="2800" dirty="0">
                <a:latin typeface="NimbusRomNo9L-Regu"/>
              </a:rPr>
              <a:t>()==</a:t>
            </a:r>
            <a:r>
              <a:rPr lang="it-IT" sz="2800" dirty="0" err="1">
                <a:latin typeface="NimbusRomNo9L-Regu"/>
              </a:rPr>
              <a:t>c.seme</a:t>
            </a:r>
            <a:r>
              <a:rPr lang="it-IT" sz="2800" dirty="0" smtClean="0">
                <a:latin typeface="NimbusRomNo9L-Regu"/>
              </a:rPr>
              <a:t>()</a:t>
            </a:r>
            <a:r>
              <a:rPr lang="it-IT" sz="2800" dirty="0" smtClean="0">
                <a:solidFill>
                  <a:srgbClr val="0070C0"/>
                </a:solidFill>
                <a:latin typeface="NimbusRomNo9L-Regu"/>
              </a:rPr>
              <a:t>)</a:t>
            </a:r>
            <a:r>
              <a:rPr lang="it-IT" sz="2800" dirty="0" smtClean="0">
                <a:solidFill>
                  <a:srgbClr val="FF0000"/>
                </a:solidFill>
                <a:latin typeface="NimbusRomNo9L-Regu"/>
              </a:rPr>
              <a:t>)</a:t>
            </a:r>
            <a:r>
              <a:rPr lang="it-IT" sz="2800" dirty="0" smtClean="0">
                <a:latin typeface="NimbusRomNo9L-Regu"/>
              </a:rPr>
              <a:t> &amp;&amp; </a:t>
            </a:r>
          </a:p>
          <a:p>
            <a:r>
              <a:rPr lang="it-IT" sz="2800" dirty="0" smtClean="0">
                <a:latin typeface="NimbusRomNo9L-Regu"/>
              </a:rPr>
              <a:t>// </a:t>
            </a:r>
            <a:r>
              <a:rPr lang="it-IT" sz="2800" dirty="0">
                <a:latin typeface="NimbusRomNo9L-Regu"/>
              </a:rPr>
              <a:t>tutte le carte di adesso c’erano anche prima </a:t>
            </a:r>
            <a:endParaRPr lang="it-IT" sz="2800" dirty="0" smtClean="0">
              <a:latin typeface="NimbusRomNo9L-Regu"/>
            </a:endParaRPr>
          </a:p>
        </p:txBody>
      </p:sp>
    </p:spTree>
    <p:extLst>
      <p:ext uri="{BB962C8B-B14F-4D97-AF65-F5344CB8AC3E}">
        <p14:creationId xmlns:p14="http://schemas.microsoft.com/office/powerpoint/2010/main" val="3019860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6124754"/>
          </a:xfrm>
          <a:prstGeom prst="rect">
            <a:avLst/>
          </a:prstGeom>
        </p:spPr>
        <p:txBody>
          <a:bodyPr wrap="square">
            <a:spAutoFit/>
          </a:bodyPr>
          <a:lstStyle/>
          <a:p>
            <a:r>
              <a:rPr lang="it-IT" sz="2800" b="0" i="0" u="none" strike="noStrike" baseline="0" dirty="0" smtClean="0">
                <a:latin typeface="NimbusRomNo9L-Regu"/>
              </a:rPr>
              <a:t>SOLUZIONE</a:t>
            </a:r>
          </a:p>
          <a:p>
            <a:r>
              <a:rPr lang="it-IT" sz="2800" b="0" i="0" u="none" strike="noStrike" baseline="0" dirty="0" smtClean="0">
                <a:latin typeface="NimbusRomNo9L-Regu"/>
              </a:rPr>
              <a:t>Punto </a:t>
            </a:r>
            <a:r>
              <a:rPr lang="it-IT" sz="2800" dirty="0" smtClean="0">
                <a:latin typeface="NimbusRomNo9L-Regu"/>
              </a:rPr>
              <a:t>3</a:t>
            </a:r>
          </a:p>
          <a:p>
            <a:r>
              <a:rPr lang="it-IT" sz="2800" dirty="0">
                <a:latin typeface="NimbusRomNo9L-Regu"/>
              </a:rPr>
              <a:t>//@</a:t>
            </a:r>
            <a:r>
              <a:rPr lang="it-IT" sz="2800" dirty="0" err="1">
                <a:solidFill>
                  <a:srgbClr val="00B050"/>
                </a:solidFill>
                <a:latin typeface="NimbusRomNo9L-Regu"/>
              </a:rPr>
              <a:t>requires</a:t>
            </a:r>
            <a:r>
              <a:rPr lang="it-IT" sz="2800" dirty="0">
                <a:latin typeface="NimbusRomNo9L-Regu"/>
              </a:rPr>
              <a:t> </a:t>
            </a:r>
            <a:r>
              <a:rPr lang="it-IT" sz="2800" dirty="0" err="1">
                <a:latin typeface="NimbusRomNo9L-Regu"/>
              </a:rPr>
              <a:t>carte.size</a:t>
            </a:r>
            <a:r>
              <a:rPr lang="it-IT" sz="2800" dirty="0">
                <a:latin typeface="NimbusRomNo9L-Regu"/>
              </a:rPr>
              <a:t>()&gt;=2 </a:t>
            </a:r>
          </a:p>
          <a:p>
            <a:r>
              <a:rPr lang="it-IT" sz="2800" dirty="0">
                <a:latin typeface="NimbusRomNo9L-Regu"/>
              </a:rPr>
              <a:t>//@</a:t>
            </a:r>
            <a:r>
              <a:rPr lang="it-IT" sz="2800" dirty="0" err="1">
                <a:solidFill>
                  <a:srgbClr val="00B050"/>
                </a:solidFill>
                <a:latin typeface="NimbusRomNo9L-Regu"/>
              </a:rPr>
              <a:t>ensures</a:t>
            </a:r>
            <a:r>
              <a:rPr lang="it-IT" sz="2800" dirty="0">
                <a:latin typeface="NimbusRomNo9L-Regu"/>
              </a:rPr>
              <a:t> </a:t>
            </a:r>
          </a:p>
          <a:p>
            <a:r>
              <a:rPr lang="it-IT" sz="2800" dirty="0">
                <a:latin typeface="NimbusRomNo9L-Regu"/>
              </a:rPr>
              <a:t>// la dimensione non cambia</a:t>
            </a:r>
          </a:p>
          <a:p>
            <a:r>
              <a:rPr lang="it-IT" sz="2800" dirty="0" smtClean="0">
                <a:latin typeface="NimbusRomNo9L-Regu"/>
              </a:rPr>
              <a:t>//@ </a:t>
            </a:r>
            <a:r>
              <a:rPr lang="it-IT" sz="2800" dirty="0">
                <a:latin typeface="NimbusRomNo9L-Regu"/>
              </a:rPr>
              <a:t>\</a:t>
            </a:r>
            <a:r>
              <a:rPr lang="it-IT" sz="2800" dirty="0" err="1">
                <a:latin typeface="NimbusRomNo9L-Regu"/>
              </a:rPr>
              <a:t>old</a:t>
            </a:r>
            <a:r>
              <a:rPr lang="it-IT" sz="2800" dirty="0">
                <a:latin typeface="NimbusRomNo9L-Regu"/>
              </a:rPr>
              <a:t>(carte().</a:t>
            </a:r>
            <a:r>
              <a:rPr lang="it-IT" sz="2800" dirty="0" err="1">
                <a:latin typeface="NimbusRomNo9L-Regu"/>
              </a:rPr>
              <a:t>size</a:t>
            </a:r>
            <a:r>
              <a:rPr lang="it-IT" sz="2800" dirty="0">
                <a:latin typeface="NimbusRomNo9L-Regu"/>
              </a:rPr>
              <a:t>())==carte().</a:t>
            </a:r>
            <a:r>
              <a:rPr lang="it-IT" sz="2800" dirty="0" err="1">
                <a:latin typeface="NimbusRomNo9L-Regu"/>
              </a:rPr>
              <a:t>size</a:t>
            </a:r>
            <a:r>
              <a:rPr lang="it-IT" sz="2800" dirty="0" smtClean="0">
                <a:latin typeface="NimbusRomNo9L-Regu"/>
              </a:rPr>
              <a:t>() &amp;&amp;</a:t>
            </a:r>
            <a:endParaRPr lang="it-IT" sz="2800" dirty="0">
              <a:latin typeface="NimbusRomNo9L-Regu"/>
            </a:endParaRPr>
          </a:p>
          <a:p>
            <a:r>
              <a:rPr lang="it-IT" sz="2800" dirty="0">
                <a:latin typeface="NimbusRomNo9L-Regu"/>
              </a:rPr>
              <a:t>// tutte le carte di prima ci sono anche adesso </a:t>
            </a:r>
            <a:endParaRPr lang="it-IT" sz="2800" dirty="0" smtClean="0">
              <a:latin typeface="NimbusRomNo9L-Regu"/>
            </a:endParaRPr>
          </a:p>
          <a:p>
            <a:r>
              <a:rPr lang="it-IT" sz="2800" dirty="0" smtClean="0">
                <a:latin typeface="NimbusRomNo9L-Regu"/>
              </a:rPr>
              <a:t>//@ </a:t>
            </a:r>
            <a:r>
              <a:rPr lang="it-IT" sz="2800" dirty="0">
                <a:solidFill>
                  <a:srgbClr val="FF0000"/>
                </a:solidFill>
                <a:latin typeface="NimbusRomNo9L-Regu"/>
              </a:rPr>
              <a:t>(\</a:t>
            </a:r>
            <a:r>
              <a:rPr lang="it-IT" sz="2800" dirty="0" err="1">
                <a:solidFill>
                  <a:srgbClr val="FF0000"/>
                </a:solidFill>
                <a:latin typeface="NimbusRomNo9L-Regu"/>
              </a:rPr>
              <a:t>forall</a:t>
            </a:r>
            <a:r>
              <a:rPr lang="it-IT" sz="2800" dirty="0">
                <a:solidFill>
                  <a:srgbClr val="FF0000"/>
                </a:solidFill>
                <a:latin typeface="NimbusRomNo9L-Regu"/>
              </a:rPr>
              <a:t> Carta c; \</a:t>
            </a:r>
            <a:r>
              <a:rPr lang="it-IT" sz="2800" dirty="0" err="1">
                <a:solidFill>
                  <a:srgbClr val="FF0000"/>
                </a:solidFill>
                <a:latin typeface="NimbusRomNo9L-Regu"/>
              </a:rPr>
              <a:t>old</a:t>
            </a:r>
            <a:r>
              <a:rPr lang="it-IT" sz="2800" dirty="0">
                <a:solidFill>
                  <a:srgbClr val="FF0000"/>
                </a:solidFill>
                <a:latin typeface="NimbusRomNo9L-Regu"/>
              </a:rPr>
              <a:t>(carte().</a:t>
            </a:r>
            <a:r>
              <a:rPr lang="it-IT" sz="2800" dirty="0" err="1">
                <a:solidFill>
                  <a:srgbClr val="FF0000"/>
                </a:solidFill>
                <a:latin typeface="NimbusRomNo9L-Regu"/>
              </a:rPr>
              <a:t>contains</a:t>
            </a:r>
            <a:r>
              <a:rPr lang="it-IT" sz="2800" dirty="0">
                <a:solidFill>
                  <a:srgbClr val="FF0000"/>
                </a:solidFill>
                <a:latin typeface="NimbusRomNo9L-Regu"/>
              </a:rPr>
              <a:t>(c)); </a:t>
            </a:r>
            <a:endParaRPr lang="it-IT" sz="2800" dirty="0" smtClean="0">
              <a:solidFill>
                <a:srgbClr val="FF0000"/>
              </a:solidFill>
              <a:latin typeface="NimbusRomNo9L-Regu"/>
            </a:endParaRPr>
          </a:p>
          <a:p>
            <a:r>
              <a:rPr lang="it-IT" sz="2800" dirty="0" smtClean="0">
                <a:latin typeface="NimbusRomNo9L-Regu"/>
              </a:rPr>
              <a:t>//@   </a:t>
            </a:r>
            <a:r>
              <a:rPr lang="it-IT" sz="2800" dirty="0" smtClean="0">
                <a:solidFill>
                  <a:srgbClr val="0070C0"/>
                </a:solidFill>
                <a:latin typeface="NimbusRomNo9L-Regu"/>
              </a:rPr>
              <a:t>(\</a:t>
            </a:r>
            <a:r>
              <a:rPr lang="it-IT" sz="2800" dirty="0" err="1">
                <a:solidFill>
                  <a:srgbClr val="0070C0"/>
                </a:solidFill>
                <a:latin typeface="NimbusRomNo9L-Regu"/>
              </a:rPr>
              <a:t>exists</a:t>
            </a:r>
            <a:r>
              <a:rPr lang="it-IT" sz="2800" dirty="0">
                <a:solidFill>
                  <a:srgbClr val="0070C0"/>
                </a:solidFill>
                <a:latin typeface="NimbusRomNo9L-Regu"/>
              </a:rPr>
              <a:t> Carta d; carte().</a:t>
            </a:r>
            <a:r>
              <a:rPr lang="it-IT" sz="2800" dirty="0" err="1">
                <a:solidFill>
                  <a:srgbClr val="0070C0"/>
                </a:solidFill>
                <a:latin typeface="NimbusRomNo9L-Regu"/>
              </a:rPr>
              <a:t>contains</a:t>
            </a:r>
            <a:r>
              <a:rPr lang="it-IT" sz="2800" dirty="0">
                <a:solidFill>
                  <a:srgbClr val="0070C0"/>
                </a:solidFill>
                <a:latin typeface="NimbusRomNo9L-Regu"/>
              </a:rPr>
              <a:t>(d); </a:t>
            </a:r>
            <a:endParaRPr lang="it-IT" sz="2800" dirty="0" smtClean="0">
              <a:solidFill>
                <a:srgbClr val="0070C0"/>
              </a:solidFill>
              <a:latin typeface="NimbusRomNo9L-Regu"/>
            </a:endParaRPr>
          </a:p>
          <a:p>
            <a:r>
              <a:rPr lang="it-IT" sz="2800" dirty="0" smtClean="0">
                <a:latin typeface="NimbusRomNo9L-Regu"/>
              </a:rPr>
              <a:t>//@       </a:t>
            </a:r>
            <a:r>
              <a:rPr lang="it-IT" sz="2800" dirty="0" err="1" smtClean="0">
                <a:latin typeface="NimbusRomNo9L-Regu"/>
              </a:rPr>
              <a:t>d.valore</a:t>
            </a:r>
            <a:r>
              <a:rPr lang="it-IT" sz="2800" dirty="0">
                <a:latin typeface="NimbusRomNo9L-Regu"/>
              </a:rPr>
              <a:t>()==</a:t>
            </a:r>
            <a:r>
              <a:rPr lang="it-IT" sz="2800" dirty="0" err="1">
                <a:latin typeface="NimbusRomNo9L-Regu"/>
              </a:rPr>
              <a:t>c.valore</a:t>
            </a:r>
            <a:r>
              <a:rPr lang="it-IT" sz="2800" dirty="0">
                <a:latin typeface="NimbusRomNo9L-Regu"/>
              </a:rPr>
              <a:t>() &amp;&amp; </a:t>
            </a:r>
            <a:r>
              <a:rPr lang="it-IT" sz="2800" dirty="0" err="1">
                <a:latin typeface="NimbusRomNo9L-Regu"/>
              </a:rPr>
              <a:t>d.seme</a:t>
            </a:r>
            <a:r>
              <a:rPr lang="it-IT" sz="2800" dirty="0">
                <a:latin typeface="NimbusRomNo9L-Regu"/>
              </a:rPr>
              <a:t>()==</a:t>
            </a:r>
            <a:r>
              <a:rPr lang="it-IT" sz="2800" dirty="0" err="1">
                <a:latin typeface="NimbusRomNo9L-Regu"/>
              </a:rPr>
              <a:t>c.seme</a:t>
            </a:r>
            <a:r>
              <a:rPr lang="it-IT" sz="2800" dirty="0" smtClean="0">
                <a:latin typeface="NimbusRomNo9L-Regu"/>
              </a:rPr>
              <a:t>()</a:t>
            </a:r>
            <a:r>
              <a:rPr lang="it-IT" sz="2800" dirty="0" smtClean="0">
                <a:solidFill>
                  <a:srgbClr val="0070C0"/>
                </a:solidFill>
                <a:latin typeface="NimbusRomNo9L-Regu"/>
              </a:rPr>
              <a:t>)</a:t>
            </a:r>
            <a:r>
              <a:rPr lang="it-IT" sz="2800" dirty="0" smtClean="0">
                <a:solidFill>
                  <a:srgbClr val="FF0000"/>
                </a:solidFill>
                <a:latin typeface="NimbusRomNo9L-Regu"/>
              </a:rPr>
              <a:t>)</a:t>
            </a:r>
            <a:r>
              <a:rPr lang="it-IT" sz="2800" dirty="0" smtClean="0">
                <a:latin typeface="NimbusRomNo9L-Regu"/>
              </a:rPr>
              <a:t> &amp;&amp; </a:t>
            </a:r>
          </a:p>
          <a:p>
            <a:r>
              <a:rPr lang="it-IT" sz="2800" dirty="0" smtClean="0">
                <a:latin typeface="NimbusRomNo9L-Regu"/>
              </a:rPr>
              <a:t>// </a:t>
            </a:r>
            <a:r>
              <a:rPr lang="it-IT" sz="2800" dirty="0">
                <a:latin typeface="NimbusRomNo9L-Regu"/>
              </a:rPr>
              <a:t>tutte le carte di adesso c’erano anche prima </a:t>
            </a:r>
            <a:endParaRPr lang="it-IT" sz="2800" dirty="0" smtClean="0">
              <a:latin typeface="NimbusRomNo9L-Regu"/>
            </a:endParaRPr>
          </a:p>
          <a:p>
            <a:r>
              <a:rPr lang="it-IT" sz="2800" dirty="0" smtClean="0">
                <a:latin typeface="NimbusRomNo9L-Regu"/>
              </a:rPr>
              <a:t>//@ </a:t>
            </a:r>
            <a:r>
              <a:rPr lang="it-IT" sz="2800" dirty="0">
                <a:solidFill>
                  <a:srgbClr val="FF0000"/>
                </a:solidFill>
                <a:latin typeface="NimbusRomNo9L-Regu"/>
              </a:rPr>
              <a:t>(\</a:t>
            </a:r>
            <a:r>
              <a:rPr lang="it-IT" sz="2800" dirty="0" err="1">
                <a:solidFill>
                  <a:srgbClr val="FF0000"/>
                </a:solidFill>
                <a:latin typeface="NimbusRomNo9L-Regu"/>
              </a:rPr>
              <a:t>forall</a:t>
            </a:r>
            <a:r>
              <a:rPr lang="it-IT" sz="2800" dirty="0">
                <a:solidFill>
                  <a:srgbClr val="FF0000"/>
                </a:solidFill>
                <a:latin typeface="NimbusRomNo9L-Regu"/>
              </a:rPr>
              <a:t> Carta c; carte().</a:t>
            </a:r>
            <a:r>
              <a:rPr lang="it-IT" sz="2800" dirty="0" err="1">
                <a:solidFill>
                  <a:srgbClr val="FF0000"/>
                </a:solidFill>
                <a:latin typeface="NimbusRomNo9L-Regu"/>
              </a:rPr>
              <a:t>contains</a:t>
            </a:r>
            <a:r>
              <a:rPr lang="it-IT" sz="2800" dirty="0">
                <a:solidFill>
                  <a:srgbClr val="FF0000"/>
                </a:solidFill>
                <a:latin typeface="NimbusRomNo9L-Regu"/>
              </a:rPr>
              <a:t>(c); </a:t>
            </a:r>
            <a:endParaRPr lang="it-IT" sz="2800" dirty="0" smtClean="0">
              <a:solidFill>
                <a:srgbClr val="FF0000"/>
              </a:solidFill>
              <a:latin typeface="NimbusRomNo9L-Regu"/>
            </a:endParaRPr>
          </a:p>
          <a:p>
            <a:r>
              <a:rPr lang="it-IT" sz="2800" dirty="0" smtClean="0">
                <a:latin typeface="NimbusRomNo9L-Regu"/>
              </a:rPr>
              <a:t>//@   </a:t>
            </a:r>
            <a:r>
              <a:rPr lang="it-IT" sz="2800" dirty="0" smtClean="0">
                <a:solidFill>
                  <a:srgbClr val="0070C0"/>
                </a:solidFill>
                <a:latin typeface="NimbusRomNo9L-Regu"/>
              </a:rPr>
              <a:t>(\</a:t>
            </a:r>
            <a:r>
              <a:rPr lang="it-IT" sz="2800" dirty="0" err="1">
                <a:solidFill>
                  <a:srgbClr val="0070C0"/>
                </a:solidFill>
                <a:latin typeface="NimbusRomNo9L-Regu"/>
              </a:rPr>
              <a:t>exists</a:t>
            </a:r>
            <a:r>
              <a:rPr lang="it-IT" sz="2800" dirty="0">
                <a:solidFill>
                  <a:srgbClr val="0070C0"/>
                </a:solidFill>
                <a:latin typeface="NimbusRomNo9L-Regu"/>
              </a:rPr>
              <a:t> Carta d; \</a:t>
            </a:r>
            <a:r>
              <a:rPr lang="it-IT" sz="2800" dirty="0" err="1">
                <a:solidFill>
                  <a:srgbClr val="0070C0"/>
                </a:solidFill>
                <a:latin typeface="NimbusRomNo9L-Regu"/>
              </a:rPr>
              <a:t>old</a:t>
            </a:r>
            <a:r>
              <a:rPr lang="it-IT" sz="2800" dirty="0">
                <a:solidFill>
                  <a:srgbClr val="0070C0"/>
                </a:solidFill>
                <a:latin typeface="NimbusRomNo9L-Regu"/>
              </a:rPr>
              <a:t>(carte().</a:t>
            </a:r>
            <a:r>
              <a:rPr lang="it-IT" sz="2800" dirty="0" err="1">
                <a:solidFill>
                  <a:srgbClr val="0070C0"/>
                </a:solidFill>
                <a:latin typeface="NimbusRomNo9L-Regu"/>
              </a:rPr>
              <a:t>contains</a:t>
            </a:r>
            <a:r>
              <a:rPr lang="it-IT" sz="2800" dirty="0">
                <a:solidFill>
                  <a:srgbClr val="0070C0"/>
                </a:solidFill>
                <a:latin typeface="NimbusRomNo9L-Regu"/>
              </a:rPr>
              <a:t>(d)); </a:t>
            </a:r>
            <a:endParaRPr lang="it-IT" sz="2800" dirty="0" smtClean="0">
              <a:solidFill>
                <a:srgbClr val="0070C0"/>
              </a:solidFill>
              <a:latin typeface="NimbusRomNo9L-Regu"/>
            </a:endParaRPr>
          </a:p>
          <a:p>
            <a:r>
              <a:rPr lang="it-IT" sz="2800" dirty="0" smtClean="0">
                <a:latin typeface="NimbusRomNo9L-Regu"/>
              </a:rPr>
              <a:t>//@       </a:t>
            </a:r>
            <a:r>
              <a:rPr lang="it-IT" sz="2800" dirty="0" err="1" smtClean="0">
                <a:latin typeface="NimbusRomNo9L-Regu"/>
              </a:rPr>
              <a:t>d.valore</a:t>
            </a:r>
            <a:r>
              <a:rPr lang="it-IT" sz="2800" dirty="0">
                <a:latin typeface="NimbusRomNo9L-Regu"/>
              </a:rPr>
              <a:t>()==</a:t>
            </a:r>
            <a:r>
              <a:rPr lang="it-IT" sz="2800" dirty="0" err="1">
                <a:latin typeface="NimbusRomNo9L-Regu"/>
              </a:rPr>
              <a:t>c.valore</a:t>
            </a:r>
            <a:r>
              <a:rPr lang="it-IT" sz="2800" dirty="0">
                <a:latin typeface="NimbusRomNo9L-Regu"/>
              </a:rPr>
              <a:t>() &amp;&amp; </a:t>
            </a:r>
            <a:r>
              <a:rPr lang="it-IT" sz="2800" dirty="0" err="1">
                <a:latin typeface="NimbusRomNo9L-Regu"/>
              </a:rPr>
              <a:t>d.seme</a:t>
            </a:r>
            <a:r>
              <a:rPr lang="it-IT" sz="2800" dirty="0">
                <a:latin typeface="NimbusRomNo9L-Regu"/>
              </a:rPr>
              <a:t>()==</a:t>
            </a:r>
            <a:r>
              <a:rPr lang="it-IT" sz="2800" dirty="0" err="1">
                <a:latin typeface="NimbusRomNo9L-Regu"/>
              </a:rPr>
              <a:t>c.seme</a:t>
            </a:r>
            <a:r>
              <a:rPr lang="it-IT" sz="2800" dirty="0" smtClean="0">
                <a:latin typeface="NimbusRomNo9L-Regu"/>
              </a:rPr>
              <a:t>()</a:t>
            </a:r>
            <a:r>
              <a:rPr lang="it-IT" sz="2800" dirty="0" smtClean="0">
                <a:solidFill>
                  <a:srgbClr val="0070C0"/>
                </a:solidFill>
                <a:latin typeface="NimbusRomNo9L-Regu"/>
              </a:rPr>
              <a:t>)</a:t>
            </a:r>
            <a:r>
              <a:rPr lang="it-IT" sz="2800" dirty="0" smtClean="0">
                <a:solidFill>
                  <a:srgbClr val="FF0000"/>
                </a:solidFill>
                <a:latin typeface="NimbusRomNo9L-Regu"/>
              </a:rPr>
              <a:t>)</a:t>
            </a:r>
            <a:r>
              <a:rPr lang="it-IT" sz="2800" dirty="0" smtClean="0">
                <a:latin typeface="NimbusRomNo9L-Regu"/>
              </a:rPr>
              <a:t>;</a:t>
            </a:r>
            <a:endParaRPr lang="it-IT" sz="2800" dirty="0">
              <a:latin typeface="NimbusRomNo9L-Regu"/>
            </a:endParaRPr>
          </a:p>
        </p:txBody>
      </p:sp>
    </p:spTree>
    <p:extLst>
      <p:ext uri="{BB962C8B-B14F-4D97-AF65-F5344CB8AC3E}">
        <p14:creationId xmlns:p14="http://schemas.microsoft.com/office/powerpoint/2010/main" val="3881820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2677656"/>
          </a:xfrm>
          <a:prstGeom prst="rect">
            <a:avLst/>
          </a:prstGeom>
        </p:spPr>
        <p:txBody>
          <a:bodyPr wrap="square">
            <a:spAutoFit/>
          </a:bodyPr>
          <a:lstStyle/>
          <a:p>
            <a:r>
              <a:rPr lang="it-IT" sz="2800" b="0" i="0" u="none" strike="noStrike" baseline="0" dirty="0" smtClean="0">
                <a:latin typeface="NimbusRomNo9L-Regu"/>
              </a:rPr>
              <a:t>SOLUZIONE</a:t>
            </a:r>
          </a:p>
          <a:p>
            <a:r>
              <a:rPr lang="it-IT" sz="2800" b="0" i="0" u="none" strike="noStrike" baseline="0" dirty="0" smtClean="0">
                <a:latin typeface="NimbusRomNo9L-Regu"/>
              </a:rPr>
              <a:t>Punto </a:t>
            </a:r>
            <a:r>
              <a:rPr lang="it-IT" sz="2800" dirty="0" smtClean="0">
                <a:latin typeface="NimbusRomNo9L-Regu"/>
              </a:rPr>
              <a:t>4</a:t>
            </a:r>
            <a:endParaRPr lang="it-IT" sz="2800" dirty="0">
              <a:latin typeface="NimbusRomNo9L-Regu"/>
            </a:endParaRPr>
          </a:p>
          <a:p>
            <a:r>
              <a:rPr lang="it-IT" sz="2800" dirty="0">
                <a:latin typeface="NimbusRomNo9L-Regu"/>
              </a:rPr>
              <a:t>No, in JML </a:t>
            </a:r>
            <a:r>
              <a:rPr lang="it-IT" sz="2800" dirty="0" smtClean="0">
                <a:latin typeface="NimbusRomNo9L-Regu"/>
              </a:rPr>
              <a:t>è </a:t>
            </a:r>
            <a:r>
              <a:rPr lang="it-IT" sz="2800" dirty="0">
                <a:latin typeface="NimbusRomNo9L-Regu"/>
              </a:rPr>
              <a:t>possibile </a:t>
            </a:r>
            <a:r>
              <a:rPr lang="it-IT" sz="2800" dirty="0" smtClean="0">
                <a:latin typeface="NimbusRomNo9L-Regu"/>
              </a:rPr>
              <a:t>specificare </a:t>
            </a:r>
            <a:r>
              <a:rPr lang="it-IT" sz="2800" dirty="0">
                <a:latin typeface="NimbusRomNo9L-Regu"/>
              </a:rPr>
              <a:t>le </a:t>
            </a:r>
            <a:r>
              <a:rPr lang="it-IT" sz="2800" dirty="0" err="1">
                <a:latin typeface="NimbusRomNo9L-Regu"/>
              </a:rPr>
              <a:t>pre</a:t>
            </a:r>
            <a:r>
              <a:rPr lang="it-IT" sz="2800" dirty="0">
                <a:latin typeface="NimbusRomNo9L-Regu"/>
              </a:rPr>
              <a:t> e post condizioni riguardanti la singola esecuzione del metodo. </a:t>
            </a:r>
            <a:endParaRPr lang="it-IT" sz="2800" dirty="0" smtClean="0">
              <a:latin typeface="NimbusRomNo9L-Regu"/>
            </a:endParaRPr>
          </a:p>
          <a:p>
            <a:r>
              <a:rPr lang="it-IT" sz="2800" dirty="0" smtClean="0">
                <a:latin typeface="NimbusRomNo9L-Regu"/>
              </a:rPr>
              <a:t>La proprietà </a:t>
            </a:r>
            <a:r>
              <a:rPr lang="it-IT" sz="2800" dirty="0">
                <a:latin typeface="NimbusRomNo9L-Regu"/>
              </a:rPr>
              <a:t>potrebbe essere tuttavia implicata (come nel caso corrente).</a:t>
            </a:r>
          </a:p>
          <a:p>
            <a:endParaRPr lang="it-IT" sz="2800" dirty="0" smtClean="0">
              <a:latin typeface="NimbusRomNo9L-Regu"/>
            </a:endParaRPr>
          </a:p>
        </p:txBody>
      </p:sp>
    </p:spTree>
    <p:extLst>
      <p:ext uri="{BB962C8B-B14F-4D97-AF65-F5344CB8AC3E}">
        <p14:creationId xmlns:p14="http://schemas.microsoft.com/office/powerpoint/2010/main" val="3856131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 y="1"/>
            <a:ext cx="12192000" cy="6555641"/>
          </a:xfrm>
          <a:prstGeom prst="rect">
            <a:avLst/>
          </a:prstGeom>
        </p:spPr>
        <p:txBody>
          <a:bodyPr wrap="square">
            <a:spAutoFit/>
          </a:bodyPr>
          <a:lstStyle/>
          <a:p>
            <a:r>
              <a:rPr lang="it-IT" sz="2000" b="0" i="0" u="none" strike="noStrike" baseline="0" dirty="0" smtClean="0">
                <a:latin typeface="NimbusRomNo9L-Regu"/>
              </a:rPr>
              <a:t>ESERCIZIO 2</a:t>
            </a:r>
          </a:p>
          <a:p>
            <a:r>
              <a:rPr lang="it-IT" sz="2000" dirty="0" smtClean="0">
                <a:latin typeface="NimbusRomNo9L-Regu"/>
              </a:rPr>
              <a:t>Si consideri l’insieme di impiegati di un’azienda</a:t>
            </a:r>
            <a:r>
              <a:rPr lang="it-IT" sz="2000" dirty="0">
                <a:latin typeface="NimbusRomNo9L-Regu"/>
              </a:rPr>
              <a:t>. </a:t>
            </a:r>
            <a:r>
              <a:rPr lang="it-IT" sz="2000" dirty="0" smtClean="0">
                <a:latin typeface="NimbusRomNo9L-Regu"/>
              </a:rPr>
              <a:t>Gli impiegati espongono tre metodi </a:t>
            </a:r>
            <a:r>
              <a:rPr lang="it-IT" sz="2000" dirty="0" err="1" smtClean="0">
                <a:latin typeface="NimbusRomNo9L-Regu"/>
              </a:rPr>
              <a:t>String</a:t>
            </a:r>
            <a:r>
              <a:rPr lang="it-IT" sz="2000" dirty="0" smtClean="0">
                <a:latin typeface="NimbusRomNo9L-Regu"/>
              </a:rPr>
              <a:t> </a:t>
            </a:r>
            <a:r>
              <a:rPr lang="it-IT" sz="2000" dirty="0" err="1">
                <a:latin typeface="NimbusRomNo9L-Regu"/>
              </a:rPr>
              <a:t>getName</a:t>
            </a:r>
            <a:r>
              <a:rPr lang="it-IT" sz="2000" dirty="0">
                <a:latin typeface="NimbusRomNo9L-Regu"/>
              </a:rPr>
              <a:t>() </a:t>
            </a:r>
            <a:r>
              <a:rPr lang="it-IT" sz="2000" dirty="0" smtClean="0">
                <a:latin typeface="NimbusRomNo9L-Regu"/>
              </a:rPr>
              <a:t>e </a:t>
            </a:r>
            <a:r>
              <a:rPr lang="it-IT" sz="2000" dirty="0" err="1" smtClean="0">
                <a:latin typeface="NimbusRomNo9L-Regu"/>
              </a:rPr>
              <a:t>String</a:t>
            </a:r>
            <a:r>
              <a:rPr lang="it-IT" sz="2000" dirty="0" smtClean="0">
                <a:latin typeface="NimbusRomNo9L-Regu"/>
              </a:rPr>
              <a:t> </a:t>
            </a:r>
            <a:r>
              <a:rPr lang="it-IT" sz="2000" dirty="0" err="1" smtClean="0">
                <a:latin typeface="NimbusRomNo9L-Regu"/>
              </a:rPr>
              <a:t>getOffice</a:t>
            </a:r>
            <a:r>
              <a:rPr lang="it-IT" sz="2000" dirty="0" smtClean="0">
                <a:latin typeface="NimbusRomNo9L-Regu"/>
              </a:rPr>
              <a:t>() che ritornano nome e </a:t>
            </a:r>
            <a:r>
              <a:rPr lang="it-IT" sz="2000" dirty="0" err="1" smtClean="0">
                <a:latin typeface="NimbusRomNo9L-Regu"/>
              </a:rPr>
              <a:t>ufﬁcio</a:t>
            </a:r>
            <a:r>
              <a:rPr lang="it-IT" sz="2000" dirty="0" smtClean="0">
                <a:latin typeface="NimbusRomNo9L-Regu"/>
              </a:rPr>
              <a:t> degli impiegati e </a:t>
            </a:r>
            <a:r>
              <a:rPr lang="it-IT" sz="2000" dirty="0" err="1" smtClean="0">
                <a:latin typeface="NimbusRomNo9L-Regu"/>
              </a:rPr>
              <a:t>String</a:t>
            </a:r>
            <a:r>
              <a:rPr lang="it-IT" sz="2000" dirty="0" smtClean="0">
                <a:latin typeface="NimbusRomNo9L-Regu"/>
              </a:rPr>
              <a:t> </a:t>
            </a:r>
            <a:r>
              <a:rPr lang="it-IT" sz="2000" dirty="0" err="1">
                <a:latin typeface="NimbusRomNo9L-Regu"/>
              </a:rPr>
              <a:t>getDescrizione</a:t>
            </a:r>
            <a:r>
              <a:rPr lang="it-IT" sz="2000" dirty="0">
                <a:latin typeface="NimbusRomNo9L-Regu"/>
              </a:rPr>
              <a:t>() che ritorna le mansioni dell’impiegato. Ci sono vari tipi di impiegato, per esempio gli ingegneri. Le </a:t>
            </a:r>
            <a:r>
              <a:rPr lang="it-IT" sz="2000" dirty="0" smtClean="0">
                <a:latin typeface="NimbusRomNo9L-Regu"/>
              </a:rPr>
              <a:t>responsabilità </a:t>
            </a:r>
            <a:r>
              <a:rPr lang="it-IT" sz="2000" dirty="0">
                <a:latin typeface="NimbusRomNo9L-Regu"/>
              </a:rPr>
              <a:t>degli impiegati (si considerino per </a:t>
            </a:r>
            <a:r>
              <a:rPr lang="it-IT" sz="2000" dirty="0" smtClean="0">
                <a:latin typeface="NimbusRomNo9L-Regu"/>
              </a:rPr>
              <a:t>semplicità </a:t>
            </a:r>
            <a:r>
              <a:rPr lang="it-IT" sz="2000" dirty="0">
                <a:latin typeface="NimbusRomNo9L-Regu"/>
              </a:rPr>
              <a:t>solo gli ingegneri) possono cambiare dinamicamente. In particolare, un ingegnere </a:t>
            </a:r>
            <a:r>
              <a:rPr lang="it-IT" sz="2000" dirty="0" smtClean="0">
                <a:latin typeface="NimbusRomNo9L-Regu"/>
              </a:rPr>
              <a:t>può </a:t>
            </a:r>
            <a:r>
              <a:rPr lang="it-IT" sz="2000" dirty="0">
                <a:latin typeface="NimbusRomNo9L-Regu"/>
              </a:rPr>
              <a:t>avere la </a:t>
            </a:r>
            <a:r>
              <a:rPr lang="it-IT" sz="2000" dirty="0" smtClean="0">
                <a:latin typeface="NimbusRomNo9L-Regu"/>
              </a:rPr>
              <a:t>responsabilità </a:t>
            </a:r>
            <a:r>
              <a:rPr lang="it-IT" sz="2000" dirty="0">
                <a:latin typeface="NimbusRomNo9L-Regu"/>
              </a:rPr>
              <a:t>di manager amministrativo o manager di progetto. Il comportamento del metodo </a:t>
            </a:r>
            <a:r>
              <a:rPr lang="it-IT" sz="2000" dirty="0" err="1">
                <a:latin typeface="NimbusRomNo9L-Regu"/>
              </a:rPr>
              <a:t>String</a:t>
            </a:r>
            <a:r>
              <a:rPr lang="it-IT" sz="2000" dirty="0">
                <a:latin typeface="NimbusRomNo9L-Regu"/>
              </a:rPr>
              <a:t> </a:t>
            </a:r>
            <a:r>
              <a:rPr lang="it-IT" sz="2000" dirty="0" err="1">
                <a:latin typeface="NimbusRomNo9L-Regu"/>
              </a:rPr>
              <a:t>getDescrizione</a:t>
            </a:r>
            <a:r>
              <a:rPr lang="it-IT" sz="2000" dirty="0">
                <a:latin typeface="NimbusRomNo9L-Regu"/>
              </a:rPr>
              <a:t>() viene </a:t>
            </a:r>
            <a:r>
              <a:rPr lang="it-IT" sz="2000" dirty="0" smtClean="0">
                <a:latin typeface="NimbusRomNo9L-Regu"/>
              </a:rPr>
              <a:t>modificato </a:t>
            </a:r>
            <a:r>
              <a:rPr lang="it-IT" sz="2000" dirty="0">
                <a:latin typeface="NimbusRomNo9L-Regu"/>
              </a:rPr>
              <a:t>opportunamente. Per esempio, se un ingegnere </a:t>
            </a:r>
            <a:r>
              <a:rPr lang="it-IT" sz="2000" dirty="0" smtClean="0">
                <a:latin typeface="NimbusRomNo9L-Regu"/>
              </a:rPr>
              <a:t>ING è </a:t>
            </a:r>
            <a:r>
              <a:rPr lang="it-IT" sz="2000" dirty="0">
                <a:latin typeface="NimbusRomNo9L-Regu"/>
              </a:rPr>
              <a:t>manager amministrativo di un’area A la stringa “Manager di A” viene concatenata alla descrizione ritornata dall’invocazione del metodo </a:t>
            </a:r>
            <a:r>
              <a:rPr lang="it-IT" sz="2000" dirty="0" err="1">
                <a:latin typeface="NimbusRomNo9L-Regu"/>
              </a:rPr>
              <a:t>getDescrizione</a:t>
            </a:r>
            <a:r>
              <a:rPr lang="it-IT" sz="2000" dirty="0">
                <a:latin typeface="NimbusRomNo9L-Regu"/>
              </a:rPr>
              <a:t>(). Se a </a:t>
            </a:r>
            <a:r>
              <a:rPr lang="it-IT" sz="2000" dirty="0" smtClean="0">
                <a:latin typeface="NimbusRomNo9L-Regu"/>
              </a:rPr>
              <a:t>ING </a:t>
            </a:r>
            <a:r>
              <a:rPr lang="it-IT" sz="2000" dirty="0">
                <a:latin typeface="NimbusRomNo9L-Regu"/>
              </a:rPr>
              <a:t>viene anche aggiunta la </a:t>
            </a:r>
            <a:r>
              <a:rPr lang="it-IT" sz="2000" dirty="0" smtClean="0">
                <a:latin typeface="NimbusRomNo9L-Regu"/>
              </a:rPr>
              <a:t>funzionalità </a:t>
            </a:r>
            <a:r>
              <a:rPr lang="it-IT" sz="2000" dirty="0">
                <a:latin typeface="NimbusRomNo9L-Regu"/>
              </a:rPr>
              <a:t>di manager amministrativo dell’area B, ottenendo l’oggetto </a:t>
            </a:r>
            <a:r>
              <a:rPr lang="it-IT" sz="2000" dirty="0" smtClean="0">
                <a:latin typeface="NimbusRomNo9L-Regu"/>
              </a:rPr>
              <a:t>ING1</a:t>
            </a:r>
            <a:r>
              <a:rPr lang="it-IT" sz="2000" dirty="0">
                <a:latin typeface="NimbusRomNo9L-Regu"/>
              </a:rPr>
              <a:t>, il metodo </a:t>
            </a:r>
            <a:r>
              <a:rPr lang="it-IT" sz="2000" dirty="0" err="1">
                <a:latin typeface="NimbusRomNo9L-Regu"/>
              </a:rPr>
              <a:t>getDescrizione</a:t>
            </a:r>
            <a:r>
              <a:rPr lang="it-IT" sz="2000" dirty="0">
                <a:latin typeface="NimbusRomNo9L-Regu"/>
              </a:rPr>
              <a:t>() invocato su </a:t>
            </a:r>
            <a:r>
              <a:rPr lang="it-IT" sz="2000" dirty="0" smtClean="0">
                <a:latin typeface="NimbusRomNo9L-Regu"/>
              </a:rPr>
              <a:t>ING1 </a:t>
            </a:r>
            <a:r>
              <a:rPr lang="it-IT" sz="2000" dirty="0">
                <a:latin typeface="NimbusRomNo9L-Regu"/>
              </a:rPr>
              <a:t>concatena la stringa “Manager di B” alla descrizione di </a:t>
            </a:r>
            <a:r>
              <a:rPr lang="it-IT" sz="2000" dirty="0" smtClean="0">
                <a:latin typeface="NimbusRomNo9L-Regu"/>
              </a:rPr>
              <a:t>ING. </a:t>
            </a:r>
            <a:r>
              <a:rPr lang="it-IT" sz="2000" dirty="0" err="1">
                <a:latin typeface="NimbusRomNo9L-Regu"/>
              </a:rPr>
              <a:t>Inﬁne</a:t>
            </a:r>
            <a:r>
              <a:rPr lang="it-IT" sz="2000" dirty="0">
                <a:latin typeface="NimbusRomNo9L-Regu"/>
              </a:rPr>
              <a:t> se a </a:t>
            </a:r>
            <a:r>
              <a:rPr lang="it-IT" sz="2000" dirty="0" smtClean="0">
                <a:latin typeface="NimbusRomNo9L-Regu"/>
              </a:rPr>
              <a:t>ING1 </a:t>
            </a:r>
            <a:r>
              <a:rPr lang="it-IT" sz="2000" dirty="0">
                <a:latin typeface="NimbusRomNo9L-Regu"/>
              </a:rPr>
              <a:t>viene aggiunta la </a:t>
            </a:r>
            <a:r>
              <a:rPr lang="it-IT" sz="2000" dirty="0" smtClean="0">
                <a:latin typeface="NimbusRomNo9L-Regu"/>
              </a:rPr>
              <a:t>funzionalità </a:t>
            </a:r>
            <a:r>
              <a:rPr lang="it-IT" sz="2000" dirty="0">
                <a:latin typeface="NimbusRomNo9L-Regu"/>
              </a:rPr>
              <a:t>manager del progetto P1, ottenendo l’oggetto </a:t>
            </a:r>
            <a:r>
              <a:rPr lang="it-IT" sz="2000" dirty="0" smtClean="0">
                <a:latin typeface="NimbusRomNo9L-Regu"/>
              </a:rPr>
              <a:t>ING2</a:t>
            </a:r>
            <a:r>
              <a:rPr lang="it-IT" sz="2000" dirty="0">
                <a:latin typeface="NimbusRomNo9L-Regu"/>
              </a:rPr>
              <a:t>, la stringa ottenuta invocando il metodo </a:t>
            </a:r>
            <a:r>
              <a:rPr lang="it-IT" sz="2000" dirty="0" err="1">
                <a:latin typeface="NimbusRomNo9L-Regu"/>
              </a:rPr>
              <a:t>getDescrizione</a:t>
            </a:r>
            <a:r>
              <a:rPr lang="it-IT" sz="2000" dirty="0">
                <a:latin typeface="NimbusRomNo9L-Regu"/>
              </a:rPr>
              <a:t>() sull’oggetto </a:t>
            </a:r>
            <a:r>
              <a:rPr lang="it-IT" sz="2000" dirty="0" smtClean="0">
                <a:latin typeface="NimbusRomNo9L-Regu"/>
              </a:rPr>
              <a:t>ING2 sarà </a:t>
            </a:r>
            <a:r>
              <a:rPr lang="it-IT" sz="2000" dirty="0">
                <a:latin typeface="NimbusRomNo9L-Regu"/>
              </a:rPr>
              <a:t>“Oltre ad essere </a:t>
            </a:r>
            <a:r>
              <a:rPr lang="it-IT" sz="2000" dirty="0" smtClean="0">
                <a:latin typeface="NimbusRomNo9L-Regu"/>
              </a:rPr>
              <a:t>(XXX) </a:t>
            </a:r>
            <a:r>
              <a:rPr lang="it-IT" sz="2000" dirty="0">
                <a:latin typeface="NimbusRomNo9L-Regu"/>
              </a:rPr>
              <a:t>sono Manager di P1”, dove XXX </a:t>
            </a:r>
            <a:r>
              <a:rPr lang="it-IT" sz="2000" dirty="0" smtClean="0">
                <a:latin typeface="NimbusRomNo9L-Regu"/>
              </a:rPr>
              <a:t>è </a:t>
            </a:r>
            <a:r>
              <a:rPr lang="it-IT" sz="2000" dirty="0">
                <a:latin typeface="NimbusRomNo9L-Regu"/>
              </a:rPr>
              <a:t>la stringa ritornata dal metodo </a:t>
            </a:r>
            <a:r>
              <a:rPr lang="it-IT" sz="2000" dirty="0" err="1">
                <a:latin typeface="NimbusRomNo9L-Regu"/>
              </a:rPr>
              <a:t>getDescrizione</a:t>
            </a:r>
            <a:r>
              <a:rPr lang="it-IT" sz="2000" dirty="0">
                <a:latin typeface="NimbusRomNo9L-Regu"/>
              </a:rPr>
              <a:t>() di </a:t>
            </a:r>
            <a:r>
              <a:rPr lang="it-IT" sz="2000" dirty="0" smtClean="0">
                <a:latin typeface="NimbusRomNo9L-Regu"/>
              </a:rPr>
              <a:t>ING1</a:t>
            </a:r>
            <a:r>
              <a:rPr lang="it-IT" sz="2000" dirty="0">
                <a:latin typeface="NimbusRomNo9L-Regu"/>
              </a:rPr>
              <a:t>. Come evidenziato dagli esempi, un ingegnere </a:t>
            </a:r>
            <a:r>
              <a:rPr lang="it-IT" sz="2000" dirty="0" smtClean="0">
                <a:latin typeface="NimbusRomNo9L-Regu"/>
              </a:rPr>
              <a:t>può </a:t>
            </a:r>
            <a:r>
              <a:rPr lang="it-IT" sz="2000" dirty="0">
                <a:latin typeface="NimbusRomNo9L-Regu"/>
              </a:rPr>
              <a:t>essere manager amministrativo di </a:t>
            </a:r>
            <a:r>
              <a:rPr lang="it-IT" sz="2000" dirty="0" smtClean="0">
                <a:latin typeface="NimbusRomNo9L-Regu"/>
              </a:rPr>
              <a:t>più </a:t>
            </a:r>
            <a:r>
              <a:rPr lang="it-IT" sz="2000" dirty="0">
                <a:latin typeface="NimbusRomNo9L-Regu"/>
              </a:rPr>
              <a:t>aree e/o manager di </a:t>
            </a:r>
            <a:r>
              <a:rPr lang="it-IT" sz="2000" dirty="0" smtClean="0">
                <a:latin typeface="NimbusRomNo9L-Regu"/>
              </a:rPr>
              <a:t>più </a:t>
            </a:r>
            <a:r>
              <a:rPr lang="it-IT" sz="2000" dirty="0">
                <a:latin typeface="NimbusRomNo9L-Regu"/>
              </a:rPr>
              <a:t>progetti.</a:t>
            </a:r>
          </a:p>
          <a:p>
            <a:pPr marL="514350" indent="-514350">
              <a:buFont typeface="+mj-lt"/>
              <a:buAutoNum type="arabicPeriod"/>
            </a:pPr>
            <a:r>
              <a:rPr lang="it-IT" sz="2000" dirty="0" smtClean="0">
                <a:latin typeface="NimbusRomNo9L-Regu"/>
              </a:rPr>
              <a:t>Si </a:t>
            </a:r>
            <a:r>
              <a:rPr lang="it-IT" sz="2000" dirty="0">
                <a:latin typeface="NimbusRomNo9L-Regu"/>
              </a:rPr>
              <a:t>modelli, attraverso un diagramma delle classi UML e un design pattern opportuno, una soluzione al problema sopra presentato. </a:t>
            </a:r>
            <a:endParaRPr lang="it-IT" sz="2000" dirty="0" smtClean="0">
              <a:latin typeface="NimbusRomNo9L-Regu"/>
            </a:endParaRPr>
          </a:p>
          <a:p>
            <a:pPr marL="514350" indent="-514350">
              <a:buFont typeface="+mj-lt"/>
              <a:buAutoNum type="arabicPeriod"/>
            </a:pPr>
            <a:r>
              <a:rPr lang="it-IT" sz="2000" dirty="0" smtClean="0">
                <a:latin typeface="NimbusRomNo9L-Regu"/>
              </a:rPr>
              <a:t>Si </a:t>
            </a:r>
            <a:r>
              <a:rPr lang="it-IT" sz="2000" dirty="0">
                <a:latin typeface="NimbusRomNo9L-Regu"/>
              </a:rPr>
              <a:t>scriva anche la struttura del codice Java risultante. Ovvero, si </a:t>
            </a:r>
            <a:r>
              <a:rPr lang="it-IT" sz="2000" dirty="0" smtClean="0">
                <a:latin typeface="NimbusRomNo9L-Regu"/>
              </a:rPr>
              <a:t>definiscano </a:t>
            </a:r>
            <a:r>
              <a:rPr lang="it-IT" sz="2000" dirty="0">
                <a:latin typeface="NimbusRomNo9L-Regu"/>
              </a:rPr>
              <a:t>le classi </a:t>
            </a:r>
            <a:r>
              <a:rPr lang="it-IT" sz="2000" dirty="0" smtClean="0">
                <a:latin typeface="NimbusRomNo9L-Regu"/>
              </a:rPr>
              <a:t>identificate </a:t>
            </a:r>
            <a:r>
              <a:rPr lang="it-IT" sz="2000" dirty="0">
                <a:latin typeface="NimbusRomNo9L-Regu"/>
              </a:rPr>
              <a:t>al passo precedente, le loro relazioni e le intestazioni dei metodi principali. </a:t>
            </a:r>
            <a:endParaRPr lang="it-IT" sz="2000" dirty="0" smtClean="0">
              <a:latin typeface="NimbusRomNo9L-Regu"/>
            </a:endParaRPr>
          </a:p>
          <a:p>
            <a:pPr marL="514350" indent="-514350">
              <a:buFont typeface="+mj-lt"/>
              <a:buAutoNum type="arabicPeriod"/>
            </a:pPr>
            <a:r>
              <a:rPr lang="it-IT" sz="2000" dirty="0" smtClean="0">
                <a:latin typeface="NimbusRomNo9L-Regu"/>
              </a:rPr>
              <a:t>Si </a:t>
            </a:r>
            <a:r>
              <a:rPr lang="it-IT" sz="2000" dirty="0">
                <a:latin typeface="NimbusRomNo9L-Regu"/>
              </a:rPr>
              <a:t>scriva il codice Java che crea un’istanza di un oggetto ingegnere con </a:t>
            </a:r>
            <a:r>
              <a:rPr lang="it-IT" sz="2000" dirty="0" smtClean="0">
                <a:latin typeface="NimbusRomNo9L-Regu"/>
              </a:rPr>
              <a:t>funzionalità </a:t>
            </a:r>
            <a:r>
              <a:rPr lang="it-IT" sz="2000" dirty="0">
                <a:latin typeface="NimbusRomNo9L-Regu"/>
              </a:rPr>
              <a:t>di manager amministrativo per l’area A e per l’area B e </a:t>
            </a:r>
            <a:r>
              <a:rPr lang="it-IT" sz="2000" dirty="0" err="1">
                <a:latin typeface="NimbusRomNo9L-Regu"/>
              </a:rPr>
              <a:t>project</a:t>
            </a:r>
            <a:r>
              <a:rPr lang="it-IT" sz="2000" dirty="0">
                <a:latin typeface="NimbusRomNo9L-Regu"/>
              </a:rPr>
              <a:t> manager del progetto P1</a:t>
            </a:r>
            <a:r>
              <a:rPr lang="it-IT" sz="2000" dirty="0" smtClean="0">
                <a:latin typeface="NimbusRomNo9L-Regu"/>
              </a:rPr>
              <a:t>.</a:t>
            </a:r>
          </a:p>
        </p:txBody>
      </p:sp>
    </p:spTree>
    <p:extLst>
      <p:ext uri="{BB962C8B-B14F-4D97-AF65-F5344CB8AC3E}">
        <p14:creationId xmlns:p14="http://schemas.microsoft.com/office/powerpoint/2010/main" val="122782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6740307"/>
          </a:xfrm>
          <a:prstGeom prst="rect">
            <a:avLst/>
          </a:prstGeom>
        </p:spPr>
        <p:txBody>
          <a:bodyPr wrap="square">
            <a:spAutoFit/>
          </a:bodyPr>
          <a:lstStyle/>
          <a:p>
            <a:r>
              <a:rPr lang="it-IT" sz="2400" b="0" i="0" u="none" strike="noStrike" baseline="0" dirty="0" smtClean="0">
                <a:latin typeface="NimbusRomNo9L-Regu"/>
              </a:rPr>
              <a:t>ESERCIZIO 1</a:t>
            </a:r>
          </a:p>
          <a:p>
            <a:endParaRPr lang="it-IT" sz="2400" dirty="0">
              <a:latin typeface="NimbusRomNo9L-Regu"/>
            </a:endParaRPr>
          </a:p>
          <a:p>
            <a:r>
              <a:rPr lang="it-IT" sz="2400" dirty="0">
                <a:latin typeface="NimbusRomNo9L-Regu"/>
              </a:rPr>
              <a:t>Si consideri la classe Mazzo di carte (da bridge). L’universo di tutte le possibili carte </a:t>
            </a:r>
            <a:r>
              <a:rPr lang="it-IT" sz="2400" dirty="0" smtClean="0">
                <a:latin typeface="NimbusRomNo9L-Regu"/>
              </a:rPr>
              <a:t>può </a:t>
            </a:r>
            <a:r>
              <a:rPr lang="it-IT" sz="2400" dirty="0">
                <a:latin typeface="NimbusRomNo9L-Regu"/>
              </a:rPr>
              <a:t>contenere anche carte di altro tipo per esempio carte da UNO. Ogni mazzo contiene inizialmente 52 carte, 13 per ogni seme (cuori = 0, quadri = 1, </a:t>
            </a:r>
            <a:r>
              <a:rPr lang="it-IT" sz="2400" dirty="0" err="1">
                <a:latin typeface="NimbusRomNo9L-Regu"/>
              </a:rPr>
              <a:t>ﬁori</a:t>
            </a:r>
            <a:r>
              <a:rPr lang="it-IT" sz="2400" dirty="0">
                <a:latin typeface="NimbusRomNo9L-Regu"/>
              </a:rPr>
              <a:t> = 2 e picche = 3) e 4 per ogni valore (da 1 a 13). Si </a:t>
            </a:r>
            <a:r>
              <a:rPr lang="it-IT" sz="2400" dirty="0" err="1">
                <a:latin typeface="NimbusRomNo9L-Regu"/>
              </a:rPr>
              <a:t>deﬁnisca</a:t>
            </a:r>
            <a:r>
              <a:rPr lang="it-IT" sz="2400" dirty="0">
                <a:latin typeface="NimbusRomNo9L-Regu"/>
              </a:rPr>
              <a:t> in JML:</a:t>
            </a:r>
          </a:p>
          <a:p>
            <a:pPr marL="457200" indent="-457200">
              <a:buFont typeface="+mj-lt"/>
              <a:buAutoNum type="arabicPeriod"/>
            </a:pPr>
            <a:r>
              <a:rPr lang="it-IT" sz="2400" dirty="0" smtClean="0">
                <a:latin typeface="NimbusRomNo9L-Regu"/>
              </a:rPr>
              <a:t>L’invariante </a:t>
            </a:r>
            <a:r>
              <a:rPr lang="it-IT" sz="2400" dirty="0">
                <a:latin typeface="NimbusRomNo9L-Regu"/>
              </a:rPr>
              <a:t>privato della classe Mazzo, ipotizzando che esista una classe Carta e che il rep sia un </a:t>
            </a:r>
            <a:r>
              <a:rPr lang="it-IT" sz="2400" dirty="0" err="1">
                <a:latin typeface="NimbusRomNo9L-Regu"/>
              </a:rPr>
              <a:t>ArrayList</a:t>
            </a:r>
            <a:r>
              <a:rPr lang="it-IT" sz="2400" dirty="0">
                <a:latin typeface="NimbusRomNo9L-Regu"/>
              </a:rPr>
              <a:t>&lt;Carta&gt; </a:t>
            </a:r>
            <a:r>
              <a:rPr lang="it-IT" sz="2400" dirty="0" err="1">
                <a:latin typeface="NimbusRomNo9L-Regu"/>
              </a:rPr>
              <a:t>carteMazzo</a:t>
            </a:r>
            <a:r>
              <a:rPr lang="it-IT" sz="2400" dirty="0">
                <a:latin typeface="NimbusRomNo9L-Regu"/>
              </a:rPr>
              <a:t>. La classe Carta fornisce anche due metodi </a:t>
            </a:r>
            <a:r>
              <a:rPr lang="it-IT" sz="2400" dirty="0" err="1">
                <a:latin typeface="NimbusRomNo9L-Regu"/>
              </a:rPr>
              <a:t>int</a:t>
            </a:r>
            <a:r>
              <a:rPr lang="it-IT" sz="2400" dirty="0">
                <a:latin typeface="NimbusRomNo9L-Regu"/>
              </a:rPr>
              <a:t> seme() e </a:t>
            </a:r>
            <a:r>
              <a:rPr lang="it-IT" sz="2400" dirty="0" err="1">
                <a:latin typeface="NimbusRomNo9L-Regu"/>
              </a:rPr>
              <a:t>int</a:t>
            </a:r>
            <a:r>
              <a:rPr lang="it-IT" sz="2400" dirty="0">
                <a:latin typeface="NimbusRomNo9L-Regu"/>
              </a:rPr>
              <a:t> valore() che restituiscono il seme e il valore di ogni carta come interi (secondo la numerazione esposta sopra). </a:t>
            </a:r>
            <a:endParaRPr lang="it-IT" sz="2400" dirty="0" smtClean="0">
              <a:latin typeface="NimbusRomNo9L-Regu"/>
            </a:endParaRPr>
          </a:p>
          <a:p>
            <a:pPr marL="457200" indent="-457200">
              <a:buFont typeface="+mj-lt"/>
              <a:buAutoNum type="arabicPeriod"/>
            </a:pPr>
            <a:r>
              <a:rPr lang="it-IT" sz="2400" dirty="0" smtClean="0">
                <a:latin typeface="NimbusRomNo9L-Regu"/>
              </a:rPr>
              <a:t>La </a:t>
            </a:r>
            <a:r>
              <a:rPr lang="it-IT" sz="2400" dirty="0" err="1">
                <a:latin typeface="NimbusRomNo9L-Regu"/>
              </a:rPr>
              <a:t>speciﬁca</a:t>
            </a:r>
            <a:r>
              <a:rPr lang="it-IT" sz="2400" dirty="0">
                <a:latin typeface="NimbusRomNo9L-Regu"/>
              </a:rPr>
              <a:t> del metodo pesca() che restituisce una Carta a caso dal mazzo. </a:t>
            </a:r>
            <a:endParaRPr lang="it-IT" sz="2400" dirty="0" smtClean="0">
              <a:latin typeface="NimbusRomNo9L-Regu"/>
            </a:endParaRPr>
          </a:p>
          <a:p>
            <a:pPr marL="457200" indent="-457200">
              <a:buFont typeface="+mj-lt"/>
              <a:buAutoNum type="arabicPeriod"/>
            </a:pPr>
            <a:r>
              <a:rPr lang="it-IT" sz="2400" dirty="0" smtClean="0">
                <a:latin typeface="NimbusRomNo9L-Regu"/>
              </a:rPr>
              <a:t>La </a:t>
            </a:r>
            <a:r>
              <a:rPr lang="it-IT" sz="2400" dirty="0" err="1">
                <a:latin typeface="NimbusRomNo9L-Regu"/>
              </a:rPr>
              <a:t>speciﬁca</a:t>
            </a:r>
            <a:r>
              <a:rPr lang="it-IT" sz="2400" dirty="0">
                <a:latin typeface="NimbusRomNo9L-Regu"/>
              </a:rPr>
              <a:t> del metodo mescola() che cambia l’ordine delle carte.</a:t>
            </a:r>
          </a:p>
          <a:p>
            <a:pPr marL="457200" indent="-457200">
              <a:buFont typeface="+mj-lt"/>
              <a:buAutoNum type="arabicPeriod"/>
            </a:pPr>
            <a:r>
              <a:rPr lang="it-IT" sz="2400" dirty="0" smtClean="0">
                <a:latin typeface="NimbusRomNo9L-Regu"/>
              </a:rPr>
              <a:t>Sempre </a:t>
            </a:r>
            <a:r>
              <a:rPr lang="it-IT" sz="2400" dirty="0">
                <a:latin typeface="NimbusRomNo9L-Regu"/>
              </a:rPr>
              <a:t>usando JML, sarebbe poi possibile </a:t>
            </a:r>
            <a:r>
              <a:rPr lang="it-IT" sz="2400" dirty="0" smtClean="0">
                <a:latin typeface="NimbusRomNo9L-Regu"/>
              </a:rPr>
              <a:t>specificare </a:t>
            </a:r>
            <a:r>
              <a:rPr lang="it-IT" sz="2400" dirty="0">
                <a:latin typeface="NimbusRomNo9L-Regu"/>
              </a:rPr>
              <a:t>che due, o </a:t>
            </a:r>
            <a:r>
              <a:rPr lang="it-IT" sz="2400" dirty="0" smtClean="0">
                <a:latin typeface="NimbusRomNo9L-Regu"/>
              </a:rPr>
              <a:t>più, </a:t>
            </a:r>
            <a:r>
              <a:rPr lang="it-IT" sz="2400" dirty="0">
                <a:latin typeface="NimbusRomNo9L-Regu"/>
              </a:rPr>
              <a:t>invocazioni successive del metodo pesca() restituiscono carte diverse</a:t>
            </a:r>
            <a:r>
              <a:rPr lang="it-IT" sz="2400" dirty="0" smtClean="0">
                <a:latin typeface="NimbusRomNo9L-Regu"/>
              </a:rPr>
              <a:t>?</a:t>
            </a:r>
          </a:p>
          <a:p>
            <a:endParaRPr lang="it-IT" sz="2400" dirty="0" smtClean="0">
              <a:latin typeface="NimbusRomNo9L-Regu"/>
            </a:endParaRPr>
          </a:p>
          <a:p>
            <a:r>
              <a:rPr lang="it-IT" sz="2400" dirty="0" smtClean="0">
                <a:latin typeface="NimbusRomNo9L-Regu"/>
              </a:rPr>
              <a:t>Per </a:t>
            </a:r>
            <a:r>
              <a:rPr lang="it-IT" sz="2400" dirty="0">
                <a:latin typeface="NimbusRomNo9L-Regu"/>
              </a:rPr>
              <a:t>rispondere ai punti 2 e 3, si supponga che Mazzo offra un metodo carte() che restituisce le carte rimaste nel mazzo come un </a:t>
            </a:r>
            <a:r>
              <a:rPr lang="it-IT" sz="2400" dirty="0" err="1">
                <a:latin typeface="NimbusRomNo9L-Regu"/>
              </a:rPr>
              <a:t>ArrayList</a:t>
            </a:r>
            <a:r>
              <a:rPr lang="it-IT" sz="2400" dirty="0">
                <a:latin typeface="NimbusRomNo9L-Regu"/>
              </a:rPr>
              <a:t>&lt;Carta&gt;. </a:t>
            </a:r>
          </a:p>
          <a:p>
            <a:pPr marL="457200" indent="-457200">
              <a:buFont typeface="+mj-lt"/>
              <a:buAutoNum type="arabicPeriod"/>
            </a:pPr>
            <a:endParaRPr lang="it-IT" sz="2400" dirty="0"/>
          </a:p>
        </p:txBody>
      </p:sp>
    </p:spTree>
    <p:extLst>
      <p:ext uri="{BB962C8B-B14F-4D97-AF65-F5344CB8AC3E}">
        <p14:creationId xmlns:p14="http://schemas.microsoft.com/office/powerpoint/2010/main" val="510462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1384995"/>
          </a:xfrm>
          <a:prstGeom prst="rect">
            <a:avLst/>
          </a:prstGeom>
        </p:spPr>
        <p:txBody>
          <a:bodyPr wrap="square">
            <a:spAutoFit/>
          </a:bodyPr>
          <a:lstStyle/>
          <a:p>
            <a:r>
              <a:rPr lang="it-IT" sz="2800" b="0" i="0" u="none" strike="noStrike" baseline="0" dirty="0" smtClean="0">
                <a:latin typeface="NimbusRomNo9L-Regu"/>
              </a:rPr>
              <a:t>SOLUZIONE</a:t>
            </a:r>
          </a:p>
          <a:p>
            <a:r>
              <a:rPr lang="it-IT" sz="2800" dirty="0" smtClean="0">
                <a:latin typeface="NimbusRomNo9L-Regu"/>
              </a:rPr>
              <a:t>Punto 1</a:t>
            </a:r>
            <a:endParaRPr lang="it-IT" sz="2800" b="0" i="0" u="none" strike="noStrike" baseline="0" dirty="0" smtClean="0">
              <a:latin typeface="NimbusRomNo9L-Regu"/>
            </a:endParaRPr>
          </a:p>
          <a:p>
            <a:r>
              <a:rPr lang="it-IT" sz="2800" dirty="0" smtClean="0">
                <a:latin typeface="NimbusRomNo9L-Regu"/>
              </a:rPr>
              <a:t>È possibile </a:t>
            </a:r>
            <a:r>
              <a:rPr lang="it-IT" sz="2800" dirty="0">
                <a:latin typeface="NimbusRomNo9L-Regu"/>
              </a:rPr>
              <a:t>usare un pattern Decorator</a:t>
            </a:r>
            <a:endParaRPr lang="it-IT" sz="2800" b="0" i="0" u="none" strike="noStrike" baseline="0" dirty="0" smtClean="0">
              <a:latin typeface="NimbusRomNo9L-Regu"/>
            </a:endParaRPr>
          </a:p>
        </p:txBody>
      </p:sp>
      <p:pic>
        <p:nvPicPr>
          <p:cNvPr id="3" name="Immagine 2"/>
          <p:cNvPicPr>
            <a:picLocks noChangeAspect="1"/>
          </p:cNvPicPr>
          <p:nvPr/>
        </p:nvPicPr>
        <p:blipFill>
          <a:blip r:embed="rId2"/>
          <a:stretch>
            <a:fillRect/>
          </a:stretch>
        </p:blipFill>
        <p:spPr>
          <a:xfrm>
            <a:off x="1307097" y="1491526"/>
            <a:ext cx="9648825" cy="5286375"/>
          </a:xfrm>
          <a:prstGeom prst="rect">
            <a:avLst/>
          </a:prstGeom>
        </p:spPr>
      </p:pic>
    </p:spTree>
    <p:extLst>
      <p:ext uri="{BB962C8B-B14F-4D97-AF65-F5344CB8AC3E}">
        <p14:creationId xmlns:p14="http://schemas.microsoft.com/office/powerpoint/2010/main" val="23603986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5632311"/>
          </a:xfrm>
          <a:prstGeom prst="rect">
            <a:avLst/>
          </a:prstGeom>
        </p:spPr>
        <p:txBody>
          <a:bodyPr wrap="square">
            <a:spAutoFit/>
          </a:bodyPr>
          <a:lstStyle/>
          <a:p>
            <a:r>
              <a:rPr lang="it-IT" sz="2400" b="0" i="0" u="none" strike="noStrike" baseline="0" dirty="0" smtClean="0">
                <a:latin typeface="NimbusRomNo9L-Regu"/>
              </a:rPr>
              <a:t>SOLUZIONE</a:t>
            </a:r>
          </a:p>
          <a:p>
            <a:r>
              <a:rPr lang="it-IT" sz="2400" b="0" i="0" u="none" strike="noStrike" baseline="0" dirty="0" smtClean="0">
                <a:latin typeface="NimbusRomNo9L-Regu"/>
              </a:rPr>
              <a:t>Punto </a:t>
            </a:r>
            <a:r>
              <a:rPr lang="it-IT" sz="2400" dirty="0" smtClean="0">
                <a:latin typeface="NimbusRomNo9L-Regu"/>
              </a:rPr>
              <a:t>2</a:t>
            </a:r>
          </a:p>
          <a:p>
            <a:r>
              <a:rPr lang="it-IT" sz="2400" dirty="0">
                <a:latin typeface="NimbusRomNo9L-Regu"/>
              </a:rPr>
              <a:t>public </a:t>
            </a:r>
            <a:r>
              <a:rPr lang="it-IT" sz="2400" dirty="0" err="1">
                <a:latin typeface="NimbusRomNo9L-Regu"/>
              </a:rPr>
              <a:t>interface</a:t>
            </a:r>
            <a:r>
              <a:rPr lang="it-IT" sz="2400" dirty="0">
                <a:latin typeface="NimbusRomNo9L-Regu"/>
              </a:rPr>
              <a:t> Impiegato { </a:t>
            </a:r>
            <a:endParaRPr lang="it-IT" sz="2400" dirty="0" smtClean="0">
              <a:latin typeface="NimbusRomNo9L-Regu"/>
            </a:endParaRPr>
          </a:p>
          <a:p>
            <a:r>
              <a:rPr lang="it-IT" sz="2400" dirty="0">
                <a:latin typeface="NimbusRomNo9L-Regu"/>
              </a:rPr>
              <a:t>	</a:t>
            </a:r>
            <a:r>
              <a:rPr lang="it-IT" sz="2400" dirty="0" err="1" smtClean="0">
                <a:latin typeface="NimbusRomNo9L-Regu"/>
              </a:rPr>
              <a:t>String</a:t>
            </a:r>
            <a:r>
              <a:rPr lang="it-IT" sz="2400" dirty="0" smtClean="0">
                <a:latin typeface="NimbusRomNo9L-Regu"/>
              </a:rPr>
              <a:t> </a:t>
            </a:r>
            <a:r>
              <a:rPr lang="it-IT" sz="2400" dirty="0" err="1">
                <a:latin typeface="NimbusRomNo9L-Regu"/>
              </a:rPr>
              <a:t>getName</a:t>
            </a:r>
            <a:r>
              <a:rPr lang="it-IT" sz="2400" dirty="0">
                <a:latin typeface="NimbusRomNo9L-Regu"/>
              </a:rPr>
              <a:t>(); </a:t>
            </a:r>
            <a:endParaRPr lang="it-IT" sz="2400" dirty="0" smtClean="0">
              <a:latin typeface="NimbusRomNo9L-Regu"/>
            </a:endParaRPr>
          </a:p>
          <a:p>
            <a:r>
              <a:rPr lang="it-IT" sz="2400" dirty="0">
                <a:latin typeface="NimbusRomNo9L-Regu"/>
              </a:rPr>
              <a:t>	</a:t>
            </a:r>
            <a:r>
              <a:rPr lang="it-IT" sz="2400" dirty="0" err="1" smtClean="0">
                <a:latin typeface="NimbusRomNo9L-Regu"/>
              </a:rPr>
              <a:t>String</a:t>
            </a:r>
            <a:r>
              <a:rPr lang="it-IT" sz="2400" dirty="0" smtClean="0">
                <a:latin typeface="NimbusRomNo9L-Regu"/>
              </a:rPr>
              <a:t> </a:t>
            </a:r>
            <a:r>
              <a:rPr lang="it-IT" sz="2400" dirty="0" err="1">
                <a:latin typeface="NimbusRomNo9L-Regu"/>
              </a:rPr>
              <a:t>getDescrizione</a:t>
            </a:r>
            <a:r>
              <a:rPr lang="it-IT" sz="2400" dirty="0">
                <a:latin typeface="NimbusRomNo9L-Regu"/>
              </a:rPr>
              <a:t>(); </a:t>
            </a:r>
            <a:endParaRPr lang="it-IT" sz="2400" dirty="0" smtClean="0">
              <a:latin typeface="NimbusRomNo9L-Regu"/>
            </a:endParaRPr>
          </a:p>
          <a:p>
            <a:r>
              <a:rPr lang="it-IT" sz="2400" dirty="0">
                <a:latin typeface="NimbusRomNo9L-Regu"/>
              </a:rPr>
              <a:t>	</a:t>
            </a:r>
            <a:r>
              <a:rPr lang="it-IT" sz="2400" dirty="0" err="1" smtClean="0">
                <a:latin typeface="NimbusRomNo9L-Regu"/>
              </a:rPr>
              <a:t>String</a:t>
            </a:r>
            <a:r>
              <a:rPr lang="it-IT" sz="2400" dirty="0" smtClean="0">
                <a:latin typeface="NimbusRomNo9L-Regu"/>
              </a:rPr>
              <a:t> </a:t>
            </a:r>
            <a:r>
              <a:rPr lang="it-IT" sz="2400" dirty="0" err="1">
                <a:latin typeface="NimbusRomNo9L-Regu"/>
              </a:rPr>
              <a:t>getOffice</a:t>
            </a:r>
            <a:r>
              <a:rPr lang="it-IT" sz="2400" dirty="0">
                <a:latin typeface="NimbusRomNo9L-Regu"/>
              </a:rPr>
              <a:t>(); </a:t>
            </a:r>
            <a:endParaRPr lang="it-IT" sz="2400" dirty="0" smtClean="0">
              <a:latin typeface="NimbusRomNo9L-Regu"/>
            </a:endParaRPr>
          </a:p>
          <a:p>
            <a:r>
              <a:rPr lang="it-IT" sz="2400" dirty="0" smtClean="0">
                <a:latin typeface="NimbusRomNo9L-Regu"/>
              </a:rPr>
              <a:t>}</a:t>
            </a:r>
            <a:endParaRPr lang="it-IT" sz="2400" dirty="0">
              <a:latin typeface="NimbusRomNo9L-Regu"/>
            </a:endParaRPr>
          </a:p>
          <a:p>
            <a:r>
              <a:rPr lang="it-IT" sz="2400" dirty="0">
                <a:latin typeface="NimbusRomNo9L-Regu"/>
              </a:rPr>
              <a:t>public </a:t>
            </a:r>
            <a:r>
              <a:rPr lang="it-IT" sz="2400" dirty="0" err="1">
                <a:latin typeface="NimbusRomNo9L-Regu"/>
              </a:rPr>
              <a:t>class</a:t>
            </a:r>
            <a:r>
              <a:rPr lang="it-IT" sz="2400" dirty="0">
                <a:latin typeface="NimbusRomNo9L-Regu"/>
              </a:rPr>
              <a:t> Ingegnere </a:t>
            </a:r>
            <a:r>
              <a:rPr lang="it-IT" sz="2400" dirty="0" err="1">
                <a:latin typeface="NimbusRomNo9L-Regu"/>
              </a:rPr>
              <a:t>implements</a:t>
            </a:r>
            <a:r>
              <a:rPr lang="it-IT" sz="2400" dirty="0">
                <a:latin typeface="NimbusRomNo9L-Regu"/>
              </a:rPr>
              <a:t> Impiegato { </a:t>
            </a:r>
            <a:endParaRPr lang="it-IT" sz="2400" dirty="0" smtClean="0">
              <a:latin typeface="NimbusRomNo9L-Regu"/>
            </a:endParaRPr>
          </a:p>
          <a:p>
            <a:r>
              <a:rPr lang="it-IT" sz="2400" dirty="0" smtClean="0">
                <a:latin typeface="NimbusRomNo9L-Regu"/>
              </a:rPr>
              <a:t>	@</a:t>
            </a:r>
            <a:r>
              <a:rPr lang="it-IT" sz="2400" dirty="0" err="1">
                <a:latin typeface="NimbusRomNo9L-Regu"/>
              </a:rPr>
              <a:t>Override</a:t>
            </a:r>
            <a:r>
              <a:rPr lang="it-IT" sz="2400" dirty="0">
                <a:latin typeface="NimbusRomNo9L-Regu"/>
              </a:rPr>
              <a:t> </a:t>
            </a:r>
            <a:endParaRPr lang="it-IT" sz="2400" dirty="0" smtClean="0">
              <a:latin typeface="NimbusRomNo9L-Regu"/>
            </a:endParaRPr>
          </a:p>
          <a:p>
            <a:r>
              <a:rPr lang="it-IT" sz="2400" dirty="0">
                <a:latin typeface="NimbusRomNo9L-Regu"/>
              </a:rPr>
              <a:t>	</a:t>
            </a:r>
            <a:r>
              <a:rPr lang="it-IT" sz="2400" dirty="0" smtClean="0">
                <a:latin typeface="NimbusRomNo9L-Regu"/>
              </a:rPr>
              <a:t>public </a:t>
            </a:r>
            <a:r>
              <a:rPr lang="it-IT" sz="2400" dirty="0" err="1">
                <a:latin typeface="NimbusRomNo9L-Regu"/>
              </a:rPr>
              <a:t>String</a:t>
            </a:r>
            <a:r>
              <a:rPr lang="it-IT" sz="2400" dirty="0">
                <a:latin typeface="NimbusRomNo9L-Regu"/>
              </a:rPr>
              <a:t> </a:t>
            </a:r>
            <a:r>
              <a:rPr lang="it-IT" sz="2400" dirty="0" err="1">
                <a:latin typeface="NimbusRomNo9L-Regu"/>
              </a:rPr>
              <a:t>getName</a:t>
            </a:r>
            <a:r>
              <a:rPr lang="it-IT" sz="2400" dirty="0">
                <a:latin typeface="NimbusRomNo9L-Regu"/>
              </a:rPr>
              <a:t>(){ ... </a:t>
            </a:r>
            <a:r>
              <a:rPr lang="it-IT" sz="2400" dirty="0" smtClean="0">
                <a:latin typeface="NimbusRomNo9L-Regu"/>
              </a:rPr>
              <a:t>}</a:t>
            </a:r>
          </a:p>
          <a:p>
            <a:r>
              <a:rPr lang="it-IT" sz="2400" dirty="0">
                <a:latin typeface="NimbusRomNo9L-Regu"/>
              </a:rPr>
              <a:t>	</a:t>
            </a:r>
            <a:r>
              <a:rPr lang="it-IT" sz="2400" dirty="0" smtClean="0">
                <a:latin typeface="NimbusRomNo9L-Regu"/>
              </a:rPr>
              <a:t>@</a:t>
            </a:r>
            <a:r>
              <a:rPr lang="it-IT" sz="2400" dirty="0" err="1">
                <a:latin typeface="NimbusRomNo9L-Regu"/>
              </a:rPr>
              <a:t>Override</a:t>
            </a:r>
            <a:r>
              <a:rPr lang="it-IT" sz="2400" dirty="0">
                <a:latin typeface="NimbusRomNo9L-Regu"/>
              </a:rPr>
              <a:t> </a:t>
            </a:r>
            <a:endParaRPr lang="it-IT" sz="2400" dirty="0" smtClean="0">
              <a:latin typeface="NimbusRomNo9L-Regu"/>
            </a:endParaRPr>
          </a:p>
          <a:p>
            <a:r>
              <a:rPr lang="it-IT" sz="2400" dirty="0">
                <a:latin typeface="NimbusRomNo9L-Regu"/>
              </a:rPr>
              <a:t>	</a:t>
            </a:r>
            <a:r>
              <a:rPr lang="it-IT" sz="2400" dirty="0" smtClean="0">
                <a:latin typeface="NimbusRomNo9L-Regu"/>
              </a:rPr>
              <a:t>public </a:t>
            </a:r>
            <a:r>
              <a:rPr lang="it-IT" sz="2400" dirty="0" err="1">
                <a:latin typeface="NimbusRomNo9L-Regu"/>
              </a:rPr>
              <a:t>String</a:t>
            </a:r>
            <a:r>
              <a:rPr lang="it-IT" sz="2400" dirty="0">
                <a:latin typeface="NimbusRomNo9L-Regu"/>
              </a:rPr>
              <a:t> </a:t>
            </a:r>
            <a:r>
              <a:rPr lang="it-IT" sz="2400" dirty="0" err="1">
                <a:latin typeface="NimbusRomNo9L-Regu"/>
              </a:rPr>
              <a:t>getDescrizione</a:t>
            </a:r>
            <a:r>
              <a:rPr lang="it-IT" sz="2400" dirty="0">
                <a:latin typeface="NimbusRomNo9L-Regu"/>
              </a:rPr>
              <a:t>(){ ... </a:t>
            </a:r>
            <a:r>
              <a:rPr lang="it-IT" sz="2400" dirty="0" smtClean="0">
                <a:latin typeface="NimbusRomNo9L-Regu"/>
              </a:rPr>
              <a:t>}</a:t>
            </a:r>
          </a:p>
          <a:p>
            <a:r>
              <a:rPr lang="it-IT" sz="2400" dirty="0">
                <a:latin typeface="NimbusRomNo9L-Regu"/>
              </a:rPr>
              <a:t>	</a:t>
            </a:r>
            <a:r>
              <a:rPr lang="it-IT" sz="2400" dirty="0" smtClean="0">
                <a:latin typeface="NimbusRomNo9L-Regu"/>
              </a:rPr>
              <a:t>@</a:t>
            </a:r>
            <a:r>
              <a:rPr lang="it-IT" sz="2400" dirty="0" err="1">
                <a:latin typeface="NimbusRomNo9L-Regu"/>
              </a:rPr>
              <a:t>Override</a:t>
            </a:r>
            <a:r>
              <a:rPr lang="it-IT" sz="2400" dirty="0">
                <a:latin typeface="NimbusRomNo9L-Regu"/>
              </a:rPr>
              <a:t> </a:t>
            </a:r>
            <a:endParaRPr lang="it-IT" sz="2400" dirty="0" smtClean="0">
              <a:latin typeface="NimbusRomNo9L-Regu"/>
            </a:endParaRPr>
          </a:p>
          <a:p>
            <a:r>
              <a:rPr lang="it-IT" sz="2400" dirty="0">
                <a:latin typeface="NimbusRomNo9L-Regu"/>
              </a:rPr>
              <a:t>	</a:t>
            </a:r>
            <a:r>
              <a:rPr lang="it-IT" sz="2400" dirty="0" smtClean="0">
                <a:latin typeface="NimbusRomNo9L-Regu"/>
              </a:rPr>
              <a:t>public </a:t>
            </a:r>
            <a:r>
              <a:rPr lang="it-IT" sz="2400" dirty="0" err="1">
                <a:latin typeface="NimbusRomNo9L-Regu"/>
              </a:rPr>
              <a:t>String</a:t>
            </a:r>
            <a:r>
              <a:rPr lang="it-IT" sz="2400" dirty="0">
                <a:latin typeface="NimbusRomNo9L-Regu"/>
              </a:rPr>
              <a:t> </a:t>
            </a:r>
            <a:r>
              <a:rPr lang="it-IT" sz="2400" dirty="0" err="1">
                <a:latin typeface="NimbusRomNo9L-Regu"/>
              </a:rPr>
              <a:t>getOffice</a:t>
            </a:r>
            <a:r>
              <a:rPr lang="it-IT" sz="2400" dirty="0">
                <a:latin typeface="NimbusRomNo9L-Regu"/>
              </a:rPr>
              <a:t>(){ ... }</a:t>
            </a:r>
          </a:p>
          <a:p>
            <a:r>
              <a:rPr lang="it-IT" sz="2400" dirty="0" smtClean="0">
                <a:latin typeface="NimbusRomNo9L-Regu"/>
              </a:rPr>
              <a:t>}</a:t>
            </a:r>
            <a:endParaRPr lang="it-IT" sz="2400" dirty="0">
              <a:latin typeface="NimbusRomNo9L-Regu"/>
            </a:endParaRPr>
          </a:p>
        </p:txBody>
      </p:sp>
    </p:spTree>
    <p:extLst>
      <p:ext uri="{BB962C8B-B14F-4D97-AF65-F5344CB8AC3E}">
        <p14:creationId xmlns:p14="http://schemas.microsoft.com/office/powerpoint/2010/main" val="3563048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4524315"/>
          </a:xfrm>
          <a:prstGeom prst="rect">
            <a:avLst/>
          </a:prstGeom>
        </p:spPr>
        <p:txBody>
          <a:bodyPr wrap="square">
            <a:spAutoFit/>
          </a:bodyPr>
          <a:lstStyle/>
          <a:p>
            <a:r>
              <a:rPr lang="it-IT" sz="2400" b="0" i="0" u="none" strike="noStrike" baseline="0" dirty="0" smtClean="0">
                <a:latin typeface="NimbusRomNo9L-Regu"/>
              </a:rPr>
              <a:t>SOLUZIONE</a:t>
            </a:r>
          </a:p>
          <a:p>
            <a:r>
              <a:rPr lang="it-IT" sz="2400" b="0" i="0" u="none" strike="noStrike" baseline="0" dirty="0" smtClean="0">
                <a:latin typeface="NimbusRomNo9L-Regu"/>
              </a:rPr>
              <a:t>Punto </a:t>
            </a:r>
            <a:r>
              <a:rPr lang="it-IT" sz="2400" dirty="0" smtClean="0">
                <a:latin typeface="NimbusRomNo9L-Regu"/>
              </a:rPr>
              <a:t>2</a:t>
            </a:r>
          </a:p>
          <a:p>
            <a:r>
              <a:rPr lang="it-IT" sz="2400" dirty="0">
                <a:latin typeface="NimbusRomNo9L-Regu"/>
              </a:rPr>
              <a:t>public </a:t>
            </a:r>
            <a:r>
              <a:rPr lang="it-IT" sz="2400" dirty="0" err="1">
                <a:latin typeface="NimbusRomNo9L-Regu"/>
              </a:rPr>
              <a:t>class</a:t>
            </a:r>
            <a:r>
              <a:rPr lang="it-IT" sz="2400" dirty="0">
                <a:latin typeface="NimbusRomNo9L-Regu"/>
              </a:rPr>
              <a:t> </a:t>
            </a:r>
            <a:r>
              <a:rPr lang="it-IT" sz="2400" dirty="0" err="1">
                <a:latin typeface="NimbusRomNo9L-Regu"/>
              </a:rPr>
              <a:t>LavoratoreResponsabile</a:t>
            </a:r>
            <a:r>
              <a:rPr lang="it-IT" sz="2400" dirty="0">
                <a:latin typeface="NimbusRomNo9L-Regu"/>
              </a:rPr>
              <a:t> </a:t>
            </a:r>
            <a:r>
              <a:rPr lang="it-IT" sz="2400" dirty="0" err="1">
                <a:latin typeface="NimbusRomNo9L-Regu"/>
              </a:rPr>
              <a:t>implements</a:t>
            </a:r>
            <a:r>
              <a:rPr lang="it-IT" sz="2400" dirty="0">
                <a:latin typeface="NimbusRomNo9L-Regu"/>
              </a:rPr>
              <a:t> Impiegato {</a:t>
            </a:r>
          </a:p>
          <a:p>
            <a:r>
              <a:rPr lang="it-IT" sz="2400" dirty="0" smtClean="0">
                <a:latin typeface="NimbusRomNo9L-Regu"/>
              </a:rPr>
              <a:t>	private </a:t>
            </a:r>
            <a:r>
              <a:rPr lang="it-IT" sz="2400" dirty="0">
                <a:latin typeface="NimbusRomNo9L-Regu"/>
              </a:rPr>
              <a:t>Impiegato </a:t>
            </a:r>
            <a:r>
              <a:rPr lang="it-IT" sz="2400" dirty="0" err="1">
                <a:latin typeface="NimbusRomNo9L-Regu"/>
              </a:rPr>
              <a:t>decorated</a:t>
            </a:r>
            <a:r>
              <a:rPr lang="it-IT" sz="2400" dirty="0">
                <a:latin typeface="NimbusRomNo9L-Regu"/>
              </a:rPr>
              <a:t>;</a:t>
            </a:r>
          </a:p>
          <a:p>
            <a:r>
              <a:rPr lang="it-IT" sz="2400" dirty="0" smtClean="0">
                <a:latin typeface="NimbusRomNo9L-Regu"/>
              </a:rPr>
              <a:t>	public </a:t>
            </a:r>
            <a:r>
              <a:rPr lang="it-IT" sz="2400" dirty="0" err="1">
                <a:latin typeface="NimbusRomNo9L-Regu"/>
              </a:rPr>
              <a:t>LavoratoreResponsabile</a:t>
            </a:r>
            <a:r>
              <a:rPr lang="it-IT" sz="2400" dirty="0">
                <a:latin typeface="NimbusRomNo9L-Regu"/>
              </a:rPr>
              <a:t>(Impiegato </a:t>
            </a:r>
            <a:r>
              <a:rPr lang="it-IT" sz="2400" dirty="0" err="1">
                <a:latin typeface="NimbusRomNo9L-Regu"/>
              </a:rPr>
              <a:t>decorated</a:t>
            </a:r>
            <a:r>
              <a:rPr lang="it-IT" sz="2400" dirty="0">
                <a:latin typeface="NimbusRomNo9L-Regu"/>
              </a:rPr>
              <a:t>){ ... }</a:t>
            </a:r>
          </a:p>
          <a:p>
            <a:r>
              <a:rPr lang="it-IT" sz="2400" dirty="0" smtClean="0">
                <a:latin typeface="NimbusRomNo9L-Regu"/>
              </a:rPr>
              <a:t>	@</a:t>
            </a:r>
            <a:r>
              <a:rPr lang="it-IT" sz="2400" dirty="0" err="1">
                <a:latin typeface="NimbusRomNo9L-Regu"/>
              </a:rPr>
              <a:t>Override</a:t>
            </a:r>
            <a:r>
              <a:rPr lang="it-IT" sz="2400" dirty="0">
                <a:latin typeface="NimbusRomNo9L-Regu"/>
              </a:rPr>
              <a:t> </a:t>
            </a:r>
            <a:endParaRPr lang="it-IT" sz="2400" dirty="0" smtClean="0">
              <a:latin typeface="NimbusRomNo9L-Regu"/>
            </a:endParaRPr>
          </a:p>
          <a:p>
            <a:r>
              <a:rPr lang="it-IT" sz="2400" dirty="0">
                <a:latin typeface="NimbusRomNo9L-Regu"/>
              </a:rPr>
              <a:t>	</a:t>
            </a:r>
            <a:r>
              <a:rPr lang="it-IT" sz="2400" dirty="0" smtClean="0">
                <a:latin typeface="NimbusRomNo9L-Regu"/>
              </a:rPr>
              <a:t>public </a:t>
            </a:r>
            <a:r>
              <a:rPr lang="it-IT" sz="2400" dirty="0" err="1">
                <a:latin typeface="NimbusRomNo9L-Regu"/>
              </a:rPr>
              <a:t>String</a:t>
            </a:r>
            <a:r>
              <a:rPr lang="it-IT" sz="2400" dirty="0">
                <a:latin typeface="NimbusRomNo9L-Regu"/>
              </a:rPr>
              <a:t> </a:t>
            </a:r>
            <a:r>
              <a:rPr lang="it-IT" sz="2400" dirty="0" err="1">
                <a:latin typeface="NimbusRomNo9L-Regu"/>
              </a:rPr>
              <a:t>getName</a:t>
            </a:r>
            <a:r>
              <a:rPr lang="it-IT" sz="2400" dirty="0">
                <a:latin typeface="NimbusRomNo9L-Regu"/>
              </a:rPr>
              <a:t>(){ ... </a:t>
            </a:r>
            <a:r>
              <a:rPr lang="it-IT" sz="2400" dirty="0" smtClean="0">
                <a:latin typeface="NimbusRomNo9L-Regu"/>
              </a:rPr>
              <a:t>}</a:t>
            </a:r>
          </a:p>
          <a:p>
            <a:r>
              <a:rPr lang="it-IT" sz="2400" dirty="0">
                <a:latin typeface="NimbusRomNo9L-Regu"/>
              </a:rPr>
              <a:t>	</a:t>
            </a:r>
            <a:r>
              <a:rPr lang="it-IT" sz="2400" dirty="0" smtClean="0">
                <a:latin typeface="NimbusRomNo9L-Regu"/>
              </a:rPr>
              <a:t>@</a:t>
            </a:r>
            <a:r>
              <a:rPr lang="it-IT" sz="2400" dirty="0" err="1">
                <a:latin typeface="NimbusRomNo9L-Regu"/>
              </a:rPr>
              <a:t>Override</a:t>
            </a:r>
            <a:r>
              <a:rPr lang="it-IT" sz="2400" dirty="0">
                <a:latin typeface="NimbusRomNo9L-Regu"/>
              </a:rPr>
              <a:t> </a:t>
            </a:r>
            <a:endParaRPr lang="it-IT" sz="2400" dirty="0" smtClean="0">
              <a:latin typeface="NimbusRomNo9L-Regu"/>
            </a:endParaRPr>
          </a:p>
          <a:p>
            <a:r>
              <a:rPr lang="it-IT" sz="2400" dirty="0">
                <a:latin typeface="NimbusRomNo9L-Regu"/>
              </a:rPr>
              <a:t>	</a:t>
            </a:r>
            <a:r>
              <a:rPr lang="it-IT" sz="2400" dirty="0" smtClean="0">
                <a:latin typeface="NimbusRomNo9L-Regu"/>
              </a:rPr>
              <a:t>public </a:t>
            </a:r>
            <a:r>
              <a:rPr lang="it-IT" sz="2400" dirty="0" err="1">
                <a:latin typeface="NimbusRomNo9L-Regu"/>
              </a:rPr>
              <a:t>String</a:t>
            </a:r>
            <a:r>
              <a:rPr lang="it-IT" sz="2400" dirty="0">
                <a:latin typeface="NimbusRomNo9L-Regu"/>
              </a:rPr>
              <a:t> </a:t>
            </a:r>
            <a:r>
              <a:rPr lang="it-IT" sz="2400" dirty="0" err="1">
                <a:latin typeface="NimbusRomNo9L-Regu"/>
              </a:rPr>
              <a:t>getDescrizione</a:t>
            </a:r>
            <a:r>
              <a:rPr lang="it-IT" sz="2400" dirty="0">
                <a:latin typeface="NimbusRomNo9L-Regu"/>
              </a:rPr>
              <a:t>(){ ... </a:t>
            </a:r>
            <a:r>
              <a:rPr lang="it-IT" sz="2400" dirty="0" smtClean="0">
                <a:latin typeface="NimbusRomNo9L-Regu"/>
              </a:rPr>
              <a:t>}</a:t>
            </a:r>
          </a:p>
          <a:p>
            <a:r>
              <a:rPr lang="it-IT" sz="2400" dirty="0">
                <a:latin typeface="NimbusRomNo9L-Regu"/>
              </a:rPr>
              <a:t>	</a:t>
            </a:r>
            <a:r>
              <a:rPr lang="it-IT" sz="2400" dirty="0" smtClean="0">
                <a:latin typeface="NimbusRomNo9L-Regu"/>
              </a:rPr>
              <a:t>@</a:t>
            </a:r>
            <a:r>
              <a:rPr lang="it-IT" sz="2400" dirty="0" err="1">
                <a:latin typeface="NimbusRomNo9L-Regu"/>
              </a:rPr>
              <a:t>Override</a:t>
            </a:r>
            <a:r>
              <a:rPr lang="it-IT" sz="2400" dirty="0">
                <a:latin typeface="NimbusRomNo9L-Regu"/>
              </a:rPr>
              <a:t> </a:t>
            </a:r>
            <a:endParaRPr lang="it-IT" sz="2400" dirty="0" smtClean="0">
              <a:latin typeface="NimbusRomNo9L-Regu"/>
            </a:endParaRPr>
          </a:p>
          <a:p>
            <a:r>
              <a:rPr lang="it-IT" sz="2400" dirty="0">
                <a:latin typeface="NimbusRomNo9L-Regu"/>
              </a:rPr>
              <a:t>	</a:t>
            </a:r>
            <a:r>
              <a:rPr lang="it-IT" sz="2400" dirty="0" smtClean="0">
                <a:latin typeface="NimbusRomNo9L-Regu"/>
              </a:rPr>
              <a:t>public </a:t>
            </a:r>
            <a:r>
              <a:rPr lang="it-IT" sz="2400" dirty="0" err="1">
                <a:latin typeface="NimbusRomNo9L-Regu"/>
              </a:rPr>
              <a:t>String</a:t>
            </a:r>
            <a:r>
              <a:rPr lang="it-IT" sz="2400" dirty="0">
                <a:latin typeface="NimbusRomNo9L-Regu"/>
              </a:rPr>
              <a:t> </a:t>
            </a:r>
            <a:r>
              <a:rPr lang="it-IT" sz="2400" dirty="0" err="1">
                <a:latin typeface="NimbusRomNo9L-Regu"/>
              </a:rPr>
              <a:t>getOffice</a:t>
            </a:r>
            <a:r>
              <a:rPr lang="it-IT" sz="2400" dirty="0">
                <a:latin typeface="NimbusRomNo9L-Regu"/>
              </a:rPr>
              <a:t>(){ ... }</a:t>
            </a:r>
          </a:p>
          <a:p>
            <a:r>
              <a:rPr lang="it-IT" sz="2400" dirty="0" smtClean="0">
                <a:latin typeface="NimbusRomNo9L-Regu"/>
              </a:rPr>
              <a:t>}</a:t>
            </a:r>
            <a:endParaRPr lang="it-IT" sz="2400" dirty="0">
              <a:latin typeface="NimbusRomNo9L-Regu"/>
            </a:endParaRPr>
          </a:p>
        </p:txBody>
      </p:sp>
    </p:spTree>
    <p:extLst>
      <p:ext uri="{BB962C8B-B14F-4D97-AF65-F5344CB8AC3E}">
        <p14:creationId xmlns:p14="http://schemas.microsoft.com/office/powerpoint/2010/main" val="308403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 y="1"/>
            <a:ext cx="12192000" cy="7216170"/>
          </a:xfrm>
          <a:prstGeom prst="rect">
            <a:avLst/>
          </a:prstGeom>
        </p:spPr>
        <p:txBody>
          <a:bodyPr wrap="square">
            <a:spAutoFit/>
          </a:bodyPr>
          <a:lstStyle/>
          <a:p>
            <a:r>
              <a:rPr lang="it-IT" sz="2400" b="0" i="0" u="none" strike="noStrike" baseline="0" dirty="0" smtClean="0">
                <a:latin typeface="NimbusRomNo9L-Regu"/>
              </a:rPr>
              <a:t>SOLUZIONE</a:t>
            </a:r>
          </a:p>
          <a:p>
            <a:r>
              <a:rPr lang="it-IT" sz="2400" b="0" i="0" u="none" strike="noStrike" baseline="0" dirty="0" smtClean="0">
                <a:latin typeface="NimbusRomNo9L-Regu"/>
              </a:rPr>
              <a:t>Punto </a:t>
            </a:r>
            <a:r>
              <a:rPr lang="it-IT" sz="2400" dirty="0" smtClean="0">
                <a:latin typeface="NimbusRomNo9L-Regu"/>
              </a:rPr>
              <a:t>2</a:t>
            </a:r>
          </a:p>
          <a:p>
            <a:r>
              <a:rPr lang="it-IT" sz="2400" dirty="0">
                <a:latin typeface="NimbusRomNo9L-Regu"/>
              </a:rPr>
              <a:t>public </a:t>
            </a:r>
            <a:r>
              <a:rPr lang="it-IT" sz="2400" dirty="0" err="1">
                <a:latin typeface="NimbusRomNo9L-Regu"/>
              </a:rPr>
              <a:t>class</a:t>
            </a:r>
            <a:r>
              <a:rPr lang="it-IT" sz="2400" dirty="0">
                <a:latin typeface="NimbusRomNo9L-Regu"/>
              </a:rPr>
              <a:t> </a:t>
            </a:r>
            <a:r>
              <a:rPr lang="it-IT" sz="2400" dirty="0" err="1">
                <a:latin typeface="NimbusRomNo9L-Regu"/>
              </a:rPr>
              <a:t>ManagerAmministrativo</a:t>
            </a:r>
            <a:r>
              <a:rPr lang="it-IT" sz="2400" dirty="0">
                <a:latin typeface="NimbusRomNo9L-Regu"/>
              </a:rPr>
              <a:t> </a:t>
            </a:r>
            <a:r>
              <a:rPr lang="it-IT" sz="2400" dirty="0" err="1">
                <a:latin typeface="NimbusRomNo9L-Regu"/>
              </a:rPr>
              <a:t>extends</a:t>
            </a:r>
            <a:r>
              <a:rPr lang="it-IT" sz="2400" dirty="0">
                <a:latin typeface="NimbusRomNo9L-Regu"/>
              </a:rPr>
              <a:t> </a:t>
            </a:r>
            <a:r>
              <a:rPr lang="it-IT" sz="2400" dirty="0" err="1">
                <a:latin typeface="NimbusRomNo9L-Regu"/>
              </a:rPr>
              <a:t>LavoratoreResponsabile</a:t>
            </a:r>
            <a:r>
              <a:rPr lang="it-IT" sz="2400" dirty="0">
                <a:latin typeface="NimbusRomNo9L-Regu"/>
              </a:rPr>
              <a:t> {</a:t>
            </a:r>
          </a:p>
          <a:p>
            <a:r>
              <a:rPr lang="it-IT" sz="2400" dirty="0" smtClean="0">
                <a:latin typeface="NimbusRomNo9L-Regu"/>
              </a:rPr>
              <a:t>	private </a:t>
            </a:r>
            <a:r>
              <a:rPr lang="it-IT" sz="2400" dirty="0" err="1">
                <a:latin typeface="NimbusRomNo9L-Regu"/>
              </a:rPr>
              <a:t>String</a:t>
            </a:r>
            <a:r>
              <a:rPr lang="it-IT" sz="2400" dirty="0">
                <a:latin typeface="NimbusRomNo9L-Regu"/>
              </a:rPr>
              <a:t> area;</a:t>
            </a:r>
          </a:p>
          <a:p>
            <a:r>
              <a:rPr lang="it-IT" sz="2400" dirty="0" smtClean="0">
                <a:latin typeface="NimbusRomNo9L-Regu"/>
              </a:rPr>
              <a:t>	public </a:t>
            </a:r>
            <a:r>
              <a:rPr lang="it-IT" sz="2400" dirty="0" err="1">
                <a:latin typeface="NimbusRomNo9L-Regu"/>
              </a:rPr>
              <a:t>ManagerAmministrativo</a:t>
            </a:r>
            <a:r>
              <a:rPr lang="it-IT" sz="2400" dirty="0">
                <a:latin typeface="NimbusRomNo9L-Regu"/>
              </a:rPr>
              <a:t>(</a:t>
            </a:r>
            <a:r>
              <a:rPr lang="it-IT" sz="2400" dirty="0" err="1">
                <a:latin typeface="NimbusRomNo9L-Regu"/>
              </a:rPr>
              <a:t>String</a:t>
            </a:r>
            <a:r>
              <a:rPr lang="it-IT" sz="2400" dirty="0">
                <a:latin typeface="NimbusRomNo9L-Regu"/>
              </a:rPr>
              <a:t> area, Impiegato </a:t>
            </a:r>
            <a:r>
              <a:rPr lang="it-IT" sz="2400" dirty="0" err="1">
                <a:latin typeface="NimbusRomNo9L-Regu"/>
              </a:rPr>
              <a:t>decorated</a:t>
            </a:r>
            <a:r>
              <a:rPr lang="it-IT" sz="2400" dirty="0">
                <a:latin typeface="NimbusRomNo9L-Regu"/>
              </a:rPr>
              <a:t>){ ... }</a:t>
            </a:r>
          </a:p>
          <a:p>
            <a:r>
              <a:rPr lang="it-IT" sz="2400" dirty="0" smtClean="0">
                <a:latin typeface="NimbusRomNo9L-Regu"/>
              </a:rPr>
              <a:t>	@</a:t>
            </a:r>
            <a:r>
              <a:rPr lang="it-IT" sz="2400" dirty="0" err="1">
                <a:latin typeface="NimbusRomNo9L-Regu"/>
              </a:rPr>
              <a:t>Override</a:t>
            </a:r>
            <a:r>
              <a:rPr lang="it-IT" sz="2400" dirty="0">
                <a:latin typeface="NimbusRomNo9L-Regu"/>
              </a:rPr>
              <a:t> </a:t>
            </a:r>
            <a:endParaRPr lang="it-IT" sz="2400" dirty="0" smtClean="0">
              <a:latin typeface="NimbusRomNo9L-Regu"/>
            </a:endParaRPr>
          </a:p>
          <a:p>
            <a:r>
              <a:rPr lang="it-IT" sz="2400" dirty="0">
                <a:latin typeface="NimbusRomNo9L-Regu"/>
              </a:rPr>
              <a:t>	</a:t>
            </a:r>
            <a:r>
              <a:rPr lang="it-IT" sz="2400" dirty="0" smtClean="0">
                <a:latin typeface="NimbusRomNo9L-Regu"/>
              </a:rPr>
              <a:t>public </a:t>
            </a:r>
            <a:r>
              <a:rPr lang="it-IT" sz="2400" dirty="0" err="1">
                <a:latin typeface="NimbusRomNo9L-Regu"/>
              </a:rPr>
              <a:t>String</a:t>
            </a:r>
            <a:r>
              <a:rPr lang="it-IT" sz="2400" dirty="0">
                <a:latin typeface="NimbusRomNo9L-Regu"/>
              </a:rPr>
              <a:t> </a:t>
            </a:r>
            <a:r>
              <a:rPr lang="it-IT" sz="2400" dirty="0" err="1">
                <a:latin typeface="NimbusRomNo9L-Regu"/>
              </a:rPr>
              <a:t>getDescrizione</a:t>
            </a:r>
            <a:r>
              <a:rPr lang="it-IT" sz="2400" dirty="0">
                <a:latin typeface="NimbusRomNo9L-Regu"/>
              </a:rPr>
              <a:t>(){ </a:t>
            </a:r>
            <a:endParaRPr lang="it-IT" sz="2400" dirty="0" smtClean="0">
              <a:latin typeface="NimbusRomNo9L-Regu"/>
            </a:endParaRPr>
          </a:p>
          <a:p>
            <a:r>
              <a:rPr lang="it-IT" sz="2400" dirty="0">
                <a:latin typeface="NimbusRomNo9L-Regu"/>
              </a:rPr>
              <a:t>	</a:t>
            </a:r>
            <a:r>
              <a:rPr lang="it-IT" sz="2400" dirty="0" smtClean="0">
                <a:latin typeface="NimbusRomNo9L-Regu"/>
              </a:rPr>
              <a:t>	</a:t>
            </a:r>
            <a:r>
              <a:rPr lang="it-IT" sz="2400" dirty="0" err="1" smtClean="0">
                <a:latin typeface="NimbusRomNo9L-Regu"/>
              </a:rPr>
              <a:t>return</a:t>
            </a:r>
            <a:r>
              <a:rPr lang="it-IT" sz="2400" dirty="0" smtClean="0">
                <a:latin typeface="NimbusRomNo9L-Regu"/>
              </a:rPr>
              <a:t> </a:t>
            </a:r>
            <a:r>
              <a:rPr lang="it-IT" sz="2400" dirty="0">
                <a:latin typeface="NimbusRomNo9L-Regu"/>
              </a:rPr>
              <a:t>"Manager di "+</a:t>
            </a:r>
            <a:r>
              <a:rPr lang="it-IT" sz="2400" dirty="0" err="1">
                <a:latin typeface="NimbusRomNo9L-Regu"/>
              </a:rPr>
              <a:t>area+super.getDescrizione</a:t>
            </a:r>
            <a:r>
              <a:rPr lang="it-IT" sz="2400" dirty="0">
                <a:latin typeface="NimbusRomNo9L-Regu"/>
              </a:rPr>
              <a:t>(); </a:t>
            </a:r>
            <a:endParaRPr lang="it-IT" sz="2400" dirty="0" smtClean="0">
              <a:latin typeface="NimbusRomNo9L-Regu"/>
            </a:endParaRPr>
          </a:p>
          <a:p>
            <a:r>
              <a:rPr lang="it-IT" sz="2400" dirty="0">
                <a:latin typeface="NimbusRomNo9L-Regu"/>
              </a:rPr>
              <a:t>	</a:t>
            </a:r>
            <a:r>
              <a:rPr lang="it-IT" sz="2400" dirty="0" smtClean="0">
                <a:latin typeface="NimbusRomNo9L-Regu"/>
              </a:rPr>
              <a:t>}</a:t>
            </a:r>
            <a:endParaRPr lang="it-IT" sz="2400" dirty="0">
              <a:latin typeface="NimbusRomNo9L-Regu"/>
            </a:endParaRPr>
          </a:p>
          <a:p>
            <a:r>
              <a:rPr lang="it-IT" sz="2400" dirty="0" smtClean="0">
                <a:latin typeface="NimbusRomNo9L-Regu"/>
              </a:rPr>
              <a:t>}</a:t>
            </a:r>
          </a:p>
          <a:p>
            <a:r>
              <a:rPr lang="it-IT" sz="2400" dirty="0" smtClean="0">
                <a:latin typeface="NimbusRomNo9L-Regu"/>
              </a:rPr>
              <a:t>public </a:t>
            </a:r>
            <a:r>
              <a:rPr lang="it-IT" sz="2400" dirty="0" err="1">
                <a:latin typeface="NimbusRomNo9L-Regu"/>
              </a:rPr>
              <a:t>class</a:t>
            </a:r>
            <a:r>
              <a:rPr lang="it-IT" sz="2400" dirty="0">
                <a:latin typeface="NimbusRomNo9L-Regu"/>
              </a:rPr>
              <a:t> </a:t>
            </a:r>
            <a:r>
              <a:rPr lang="it-IT" sz="2400" dirty="0" err="1">
                <a:latin typeface="NimbusRomNo9L-Regu"/>
              </a:rPr>
              <a:t>ManagerProgetto</a:t>
            </a:r>
            <a:r>
              <a:rPr lang="it-IT" sz="2400" dirty="0">
                <a:latin typeface="NimbusRomNo9L-Regu"/>
              </a:rPr>
              <a:t> </a:t>
            </a:r>
            <a:r>
              <a:rPr lang="it-IT" sz="2400" dirty="0" err="1">
                <a:latin typeface="NimbusRomNo9L-Regu"/>
              </a:rPr>
              <a:t>extends</a:t>
            </a:r>
            <a:r>
              <a:rPr lang="it-IT" sz="2400" dirty="0">
                <a:latin typeface="NimbusRomNo9L-Regu"/>
              </a:rPr>
              <a:t> </a:t>
            </a:r>
            <a:r>
              <a:rPr lang="it-IT" sz="2400" dirty="0" err="1">
                <a:latin typeface="NimbusRomNo9L-Regu"/>
              </a:rPr>
              <a:t>LavoratoreResponsabile</a:t>
            </a:r>
            <a:r>
              <a:rPr lang="it-IT" sz="2400" dirty="0">
                <a:latin typeface="NimbusRomNo9L-Regu"/>
              </a:rPr>
              <a:t> { </a:t>
            </a:r>
            <a:endParaRPr lang="it-IT" sz="2400" dirty="0" smtClean="0">
              <a:latin typeface="NimbusRomNo9L-Regu"/>
            </a:endParaRPr>
          </a:p>
          <a:p>
            <a:r>
              <a:rPr lang="it-IT" sz="2400" dirty="0">
                <a:latin typeface="NimbusRomNo9L-Regu"/>
              </a:rPr>
              <a:t>	</a:t>
            </a:r>
            <a:r>
              <a:rPr lang="it-IT" sz="2400" dirty="0" smtClean="0">
                <a:latin typeface="NimbusRomNo9L-Regu"/>
              </a:rPr>
              <a:t>private </a:t>
            </a:r>
            <a:r>
              <a:rPr lang="it-IT" sz="2400" dirty="0" err="1">
                <a:latin typeface="NimbusRomNo9L-Regu"/>
              </a:rPr>
              <a:t>String</a:t>
            </a:r>
            <a:r>
              <a:rPr lang="it-IT" sz="2400" dirty="0">
                <a:latin typeface="NimbusRomNo9L-Regu"/>
              </a:rPr>
              <a:t> progetto;</a:t>
            </a:r>
          </a:p>
          <a:p>
            <a:r>
              <a:rPr lang="it-IT" sz="2400" dirty="0" smtClean="0">
                <a:latin typeface="NimbusRomNo9L-Regu"/>
              </a:rPr>
              <a:t>	public </a:t>
            </a:r>
            <a:r>
              <a:rPr lang="it-IT" sz="2400" dirty="0" err="1">
                <a:latin typeface="NimbusRomNo9L-Regu"/>
              </a:rPr>
              <a:t>ManagerProgetto</a:t>
            </a:r>
            <a:r>
              <a:rPr lang="it-IT" sz="2400" dirty="0">
                <a:latin typeface="NimbusRomNo9L-Regu"/>
              </a:rPr>
              <a:t>(</a:t>
            </a:r>
            <a:r>
              <a:rPr lang="it-IT" sz="2400" dirty="0" err="1">
                <a:latin typeface="NimbusRomNo9L-Regu"/>
              </a:rPr>
              <a:t>String</a:t>
            </a:r>
            <a:r>
              <a:rPr lang="it-IT" sz="2400" dirty="0">
                <a:latin typeface="NimbusRomNo9L-Regu"/>
              </a:rPr>
              <a:t> progetto, Impiegato </a:t>
            </a:r>
            <a:r>
              <a:rPr lang="it-IT" sz="2400" dirty="0" err="1">
                <a:latin typeface="NimbusRomNo9L-Regu"/>
              </a:rPr>
              <a:t>decorated</a:t>
            </a:r>
            <a:r>
              <a:rPr lang="it-IT" sz="2400" dirty="0">
                <a:latin typeface="NimbusRomNo9L-Regu"/>
              </a:rPr>
              <a:t>){ ... }</a:t>
            </a:r>
          </a:p>
          <a:p>
            <a:r>
              <a:rPr lang="it-IT" sz="2400" dirty="0" smtClean="0">
                <a:latin typeface="NimbusRomNo9L-Regu"/>
              </a:rPr>
              <a:t>	@</a:t>
            </a:r>
            <a:r>
              <a:rPr lang="it-IT" sz="2400" dirty="0" err="1">
                <a:latin typeface="NimbusRomNo9L-Regu"/>
              </a:rPr>
              <a:t>Override</a:t>
            </a:r>
            <a:r>
              <a:rPr lang="it-IT" sz="2400" dirty="0">
                <a:latin typeface="NimbusRomNo9L-Regu"/>
              </a:rPr>
              <a:t> </a:t>
            </a:r>
            <a:endParaRPr lang="it-IT" sz="2400" dirty="0" smtClean="0">
              <a:latin typeface="NimbusRomNo9L-Regu"/>
            </a:endParaRPr>
          </a:p>
          <a:p>
            <a:r>
              <a:rPr lang="it-IT" sz="2400" dirty="0">
                <a:latin typeface="NimbusRomNo9L-Regu"/>
              </a:rPr>
              <a:t>	</a:t>
            </a:r>
            <a:r>
              <a:rPr lang="it-IT" sz="2400" dirty="0" smtClean="0">
                <a:latin typeface="NimbusRomNo9L-Regu"/>
              </a:rPr>
              <a:t>public </a:t>
            </a:r>
            <a:r>
              <a:rPr lang="it-IT" sz="2400" dirty="0" err="1">
                <a:latin typeface="NimbusRomNo9L-Regu"/>
              </a:rPr>
              <a:t>String</a:t>
            </a:r>
            <a:r>
              <a:rPr lang="it-IT" sz="2400" dirty="0">
                <a:latin typeface="NimbusRomNo9L-Regu"/>
              </a:rPr>
              <a:t> </a:t>
            </a:r>
            <a:r>
              <a:rPr lang="it-IT" sz="2400" dirty="0" err="1">
                <a:latin typeface="NimbusRomNo9L-Regu"/>
              </a:rPr>
              <a:t>getDescrizione</a:t>
            </a:r>
            <a:r>
              <a:rPr lang="it-IT" sz="2400" dirty="0" smtClean="0">
                <a:latin typeface="NimbusRomNo9L-Regu"/>
              </a:rPr>
              <a:t>(){</a:t>
            </a:r>
          </a:p>
          <a:p>
            <a:r>
              <a:rPr lang="it-IT" sz="2400" dirty="0" smtClean="0">
                <a:latin typeface="NimbusRomNo9L-Regu"/>
              </a:rPr>
              <a:t>		</a:t>
            </a:r>
            <a:r>
              <a:rPr lang="it-IT" sz="2400" dirty="0" err="1" smtClean="0">
                <a:latin typeface="NimbusRomNo9L-Regu"/>
              </a:rPr>
              <a:t>return</a:t>
            </a:r>
            <a:r>
              <a:rPr lang="it-IT" sz="2400" dirty="0" smtClean="0">
                <a:latin typeface="NimbusRomNo9L-Regu"/>
              </a:rPr>
              <a:t> </a:t>
            </a:r>
            <a:r>
              <a:rPr lang="it-IT" sz="2400" dirty="0">
                <a:latin typeface="NimbusRomNo9L-Regu"/>
              </a:rPr>
              <a:t>"Oltre ad essere &lt;"+</a:t>
            </a:r>
            <a:r>
              <a:rPr lang="it-IT" sz="2400" dirty="0" err="1">
                <a:latin typeface="NimbusRomNo9L-Regu"/>
              </a:rPr>
              <a:t>super.getDescrizione</a:t>
            </a:r>
            <a:r>
              <a:rPr lang="it-IT" sz="2400" dirty="0">
                <a:latin typeface="NimbusRomNo9L-Regu"/>
              </a:rPr>
              <a:t>()+"&gt;" </a:t>
            </a:r>
            <a:endParaRPr lang="it-IT" sz="2400" dirty="0" smtClean="0">
              <a:latin typeface="NimbusRomNo9L-Regu"/>
            </a:endParaRPr>
          </a:p>
          <a:p>
            <a:r>
              <a:rPr lang="it-IT" sz="2400" dirty="0">
                <a:latin typeface="NimbusRomNo9L-Regu"/>
              </a:rPr>
              <a:t>	</a:t>
            </a:r>
            <a:r>
              <a:rPr lang="it-IT" sz="2400" dirty="0" smtClean="0">
                <a:latin typeface="NimbusRomNo9L-Regu"/>
              </a:rPr>
              <a:t>		+" </a:t>
            </a:r>
            <a:r>
              <a:rPr lang="it-IT" sz="2400" dirty="0">
                <a:latin typeface="NimbusRomNo9L-Regu"/>
              </a:rPr>
              <a:t>sono anche Manager di "+progetto; </a:t>
            </a:r>
            <a:endParaRPr lang="it-IT" sz="2400" dirty="0" smtClean="0">
              <a:latin typeface="NimbusRomNo9L-Regu"/>
            </a:endParaRPr>
          </a:p>
          <a:p>
            <a:r>
              <a:rPr lang="it-IT" sz="2400" dirty="0">
                <a:latin typeface="NimbusRomNo9L-Regu"/>
              </a:rPr>
              <a:t>	</a:t>
            </a:r>
            <a:r>
              <a:rPr lang="it-IT" sz="2400" dirty="0" smtClean="0">
                <a:latin typeface="NimbusRomNo9L-Regu"/>
              </a:rPr>
              <a:t>}</a:t>
            </a:r>
            <a:endParaRPr lang="it-IT" sz="2400" dirty="0">
              <a:latin typeface="NimbusRomNo9L-Regu"/>
            </a:endParaRPr>
          </a:p>
          <a:p>
            <a:r>
              <a:rPr lang="it-IT" sz="2400" dirty="0">
                <a:latin typeface="NimbusRomNo9L-Regu"/>
              </a:rPr>
              <a:t>}</a:t>
            </a:r>
          </a:p>
        </p:txBody>
      </p:sp>
    </p:spTree>
    <p:extLst>
      <p:ext uri="{BB962C8B-B14F-4D97-AF65-F5344CB8AC3E}">
        <p14:creationId xmlns:p14="http://schemas.microsoft.com/office/powerpoint/2010/main" val="29991547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 y="1"/>
            <a:ext cx="12192000" cy="2677656"/>
          </a:xfrm>
          <a:prstGeom prst="rect">
            <a:avLst/>
          </a:prstGeom>
        </p:spPr>
        <p:txBody>
          <a:bodyPr wrap="square">
            <a:spAutoFit/>
          </a:bodyPr>
          <a:lstStyle/>
          <a:p>
            <a:r>
              <a:rPr lang="it-IT" sz="2400" b="0" i="0" u="none" strike="noStrike" baseline="0" dirty="0" smtClean="0">
                <a:latin typeface="NimbusRomNo9L-Regu"/>
              </a:rPr>
              <a:t>SOLUZIONE</a:t>
            </a:r>
          </a:p>
          <a:p>
            <a:r>
              <a:rPr lang="it-IT" sz="2400" b="0" i="0" u="none" strike="noStrike" baseline="0" dirty="0" smtClean="0">
                <a:latin typeface="NimbusRomNo9L-Regu"/>
              </a:rPr>
              <a:t>Punto </a:t>
            </a:r>
            <a:r>
              <a:rPr lang="it-IT" sz="2400" dirty="0" smtClean="0">
                <a:latin typeface="NimbusRomNo9L-Regu"/>
              </a:rPr>
              <a:t>3</a:t>
            </a:r>
          </a:p>
          <a:p>
            <a:r>
              <a:rPr lang="it-IT" sz="2400" dirty="0">
                <a:latin typeface="NimbusRomNo9L-Regu"/>
              </a:rPr>
              <a:t>Ingegnere base = new Ingegnere(...); </a:t>
            </a:r>
            <a:endParaRPr lang="it-IT" sz="2400" dirty="0" smtClean="0">
              <a:latin typeface="NimbusRomNo9L-Regu"/>
            </a:endParaRPr>
          </a:p>
          <a:p>
            <a:r>
              <a:rPr lang="it-IT" sz="2400" dirty="0" smtClean="0">
                <a:latin typeface="NimbusRomNo9L-Regu"/>
              </a:rPr>
              <a:t>Impiegato </a:t>
            </a:r>
            <a:r>
              <a:rPr lang="it-IT" sz="2400" dirty="0" err="1">
                <a:latin typeface="NimbusRomNo9L-Regu"/>
              </a:rPr>
              <a:t>managerP</a:t>
            </a:r>
            <a:r>
              <a:rPr lang="it-IT" sz="2400" dirty="0">
                <a:latin typeface="NimbusRomNo9L-Regu"/>
              </a:rPr>
              <a:t> = new </a:t>
            </a:r>
            <a:r>
              <a:rPr lang="it-IT" sz="2400" dirty="0" err="1">
                <a:latin typeface="NimbusRomNo9L-Regu"/>
              </a:rPr>
              <a:t>ManagerProgetto</a:t>
            </a:r>
            <a:r>
              <a:rPr lang="it-IT" sz="2400" dirty="0">
                <a:latin typeface="NimbusRomNo9L-Regu"/>
              </a:rPr>
              <a:t>("P1", base); </a:t>
            </a:r>
            <a:endParaRPr lang="it-IT" sz="2400" dirty="0" smtClean="0">
              <a:latin typeface="NimbusRomNo9L-Regu"/>
            </a:endParaRPr>
          </a:p>
          <a:p>
            <a:r>
              <a:rPr lang="it-IT" sz="2400" dirty="0" smtClean="0">
                <a:latin typeface="NimbusRomNo9L-Regu"/>
              </a:rPr>
              <a:t>Impiegato </a:t>
            </a:r>
            <a:r>
              <a:rPr lang="it-IT" sz="2400" dirty="0" err="1">
                <a:latin typeface="NimbusRomNo9L-Regu"/>
              </a:rPr>
              <a:t>managerBP</a:t>
            </a:r>
            <a:r>
              <a:rPr lang="it-IT" sz="2400" dirty="0">
                <a:latin typeface="NimbusRomNo9L-Regu"/>
              </a:rPr>
              <a:t> = new </a:t>
            </a:r>
            <a:r>
              <a:rPr lang="it-IT" sz="2400" dirty="0" err="1">
                <a:latin typeface="NimbusRomNo9L-Regu"/>
              </a:rPr>
              <a:t>ManagerAmministrativo</a:t>
            </a:r>
            <a:r>
              <a:rPr lang="it-IT" sz="2400" dirty="0">
                <a:latin typeface="NimbusRomNo9L-Regu"/>
              </a:rPr>
              <a:t>("B", </a:t>
            </a:r>
            <a:r>
              <a:rPr lang="it-IT" sz="2400" dirty="0" err="1">
                <a:latin typeface="NimbusRomNo9L-Regu"/>
              </a:rPr>
              <a:t>managerP</a:t>
            </a:r>
            <a:r>
              <a:rPr lang="it-IT" sz="2400" dirty="0">
                <a:latin typeface="NimbusRomNo9L-Regu"/>
              </a:rPr>
              <a:t>); </a:t>
            </a:r>
            <a:endParaRPr lang="it-IT" sz="2400" dirty="0" smtClean="0">
              <a:latin typeface="NimbusRomNo9L-Regu"/>
            </a:endParaRPr>
          </a:p>
          <a:p>
            <a:r>
              <a:rPr lang="it-IT" sz="2400" dirty="0" smtClean="0">
                <a:latin typeface="NimbusRomNo9L-Regu"/>
              </a:rPr>
              <a:t>Impiegato </a:t>
            </a:r>
            <a:r>
              <a:rPr lang="it-IT" sz="2400" dirty="0" err="1">
                <a:latin typeface="NimbusRomNo9L-Regu"/>
              </a:rPr>
              <a:t>managerABP</a:t>
            </a:r>
            <a:r>
              <a:rPr lang="it-IT" sz="2400" dirty="0">
                <a:latin typeface="NimbusRomNo9L-Regu"/>
              </a:rPr>
              <a:t> = new </a:t>
            </a:r>
            <a:r>
              <a:rPr lang="it-IT" sz="2400" dirty="0" err="1">
                <a:latin typeface="NimbusRomNo9L-Regu"/>
              </a:rPr>
              <a:t>ManagerAmministrativo</a:t>
            </a:r>
            <a:r>
              <a:rPr lang="it-IT" sz="2400" dirty="0">
                <a:latin typeface="NimbusRomNo9L-Regu"/>
              </a:rPr>
              <a:t>("A", </a:t>
            </a:r>
            <a:r>
              <a:rPr lang="it-IT" sz="2400" dirty="0" err="1">
                <a:latin typeface="NimbusRomNo9L-Regu"/>
              </a:rPr>
              <a:t>managerBP</a:t>
            </a:r>
            <a:r>
              <a:rPr lang="it-IT" sz="2400" dirty="0">
                <a:latin typeface="NimbusRomNo9L-Regu"/>
              </a:rPr>
              <a:t>);</a:t>
            </a:r>
          </a:p>
          <a:p>
            <a:endParaRPr lang="it-IT" sz="2400" dirty="0">
              <a:latin typeface="NimbusRomNo9L-Regu"/>
            </a:endParaRPr>
          </a:p>
        </p:txBody>
      </p:sp>
    </p:spTree>
    <p:extLst>
      <p:ext uri="{BB962C8B-B14F-4D97-AF65-F5344CB8AC3E}">
        <p14:creationId xmlns:p14="http://schemas.microsoft.com/office/powerpoint/2010/main" val="39063293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 y="1"/>
            <a:ext cx="12192000" cy="6370975"/>
          </a:xfrm>
          <a:prstGeom prst="rect">
            <a:avLst/>
          </a:prstGeom>
        </p:spPr>
        <p:txBody>
          <a:bodyPr wrap="square">
            <a:spAutoFit/>
          </a:bodyPr>
          <a:lstStyle/>
          <a:p>
            <a:r>
              <a:rPr lang="it-IT" sz="2400" b="0" i="0" u="none" strike="noStrike" baseline="0" dirty="0" smtClean="0">
                <a:latin typeface="NimbusRomNo9L-Regu"/>
              </a:rPr>
              <a:t>ESERCIZIO 3</a:t>
            </a:r>
          </a:p>
          <a:p>
            <a:r>
              <a:rPr lang="it-IT" sz="2400" dirty="0">
                <a:latin typeface="NimbusRomNo9L-Regu"/>
              </a:rPr>
              <a:t>Un gruppo di 50 studenti deve sostenere un esame orale all’università. Tre docenti sono a disposizione degli studenti, ma chiaramente possono interrogare uno studente per volta. Per semplicità, si supponga che ogni esame abbia una durata casuale. Alla fine dell’esame ogni docente propone un voto allo studente e, se questo lo accetta, il voto viene verbalizzato. </a:t>
            </a:r>
          </a:p>
          <a:p>
            <a:endParaRPr lang="it-IT" sz="2400" dirty="0">
              <a:latin typeface="NimbusRomNo9L-Regu"/>
            </a:endParaRPr>
          </a:p>
          <a:p>
            <a:r>
              <a:rPr lang="it-IT" sz="2400" dirty="0">
                <a:latin typeface="NimbusRomNo9L-Regu"/>
              </a:rPr>
              <a:t>Si completi il seguente programma (concorrente) Java che simula la situazione appena descritta. </a:t>
            </a:r>
          </a:p>
          <a:p>
            <a:endParaRPr lang="it-IT" sz="2400" dirty="0">
              <a:latin typeface="NimbusRomNo9L-Regu"/>
            </a:endParaRPr>
          </a:p>
          <a:p>
            <a:r>
              <a:rPr lang="it-IT" sz="2400" dirty="0">
                <a:latin typeface="NimbusRomNo9L-Regu"/>
              </a:rPr>
              <a:t>Il singleton Aula svolge il ruolo di coordinatore. Lo Studente cercherà di sostenere l’esame, ma dovrà mettersi in attesa se tutti i docenti fossero impegnati. Il Docente inizierà un esame e, dopo un tempo variabile, proporrà un voto. Lo Studente potrà accettarlo e quindi il voto verrà verbalizzato dal Docente. </a:t>
            </a:r>
          </a:p>
          <a:p>
            <a:endParaRPr lang="it-IT" sz="2400" dirty="0">
              <a:latin typeface="NimbusRomNo9L-Regu"/>
            </a:endParaRPr>
          </a:p>
          <a:p>
            <a:r>
              <a:rPr lang="it-IT" sz="2400" dirty="0">
                <a:latin typeface="NimbusRomNo9L-Regu"/>
              </a:rPr>
              <a:t>Si noti che si deve completare le intestazioni dei metodi, ove necessario, e il corpo dei metodi </a:t>
            </a:r>
            <a:r>
              <a:rPr lang="it-IT" sz="2400" dirty="0" err="1">
                <a:latin typeface="NimbusRomNo9L-Regu"/>
              </a:rPr>
              <a:t>iniziaEsame</a:t>
            </a:r>
            <a:r>
              <a:rPr lang="it-IT" sz="2400" dirty="0">
                <a:latin typeface="NimbusRomNo9L-Regu"/>
              </a:rPr>
              <a:t>, </a:t>
            </a:r>
            <a:r>
              <a:rPr lang="it-IT" sz="2400" dirty="0" err="1">
                <a:latin typeface="NimbusRomNo9L-Regu"/>
              </a:rPr>
              <a:t>terminaEsame</a:t>
            </a:r>
            <a:r>
              <a:rPr lang="it-IT" sz="2400" dirty="0">
                <a:latin typeface="NimbusRomNo9L-Regu"/>
              </a:rPr>
              <a:t> e </a:t>
            </a:r>
            <a:r>
              <a:rPr lang="it-IT" sz="2400" dirty="0" err="1">
                <a:latin typeface="NimbusRomNo9L-Regu"/>
              </a:rPr>
              <a:t>partecipaAEsame</a:t>
            </a:r>
            <a:r>
              <a:rPr lang="it-IT" sz="2400" dirty="0">
                <a:latin typeface="NimbusRomNo9L-Regu"/>
              </a:rPr>
              <a:t>. </a:t>
            </a:r>
          </a:p>
        </p:txBody>
      </p:sp>
    </p:spTree>
    <p:extLst>
      <p:ext uri="{BB962C8B-B14F-4D97-AF65-F5344CB8AC3E}">
        <p14:creationId xmlns:p14="http://schemas.microsoft.com/office/powerpoint/2010/main" val="1506914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 y="1"/>
            <a:ext cx="12192000" cy="461665"/>
          </a:xfrm>
          <a:prstGeom prst="rect">
            <a:avLst/>
          </a:prstGeom>
        </p:spPr>
        <p:txBody>
          <a:bodyPr wrap="square">
            <a:spAutoFit/>
          </a:bodyPr>
          <a:lstStyle/>
          <a:p>
            <a:r>
              <a:rPr lang="it-IT" sz="2400" b="0" i="0" u="none" strike="noStrike" baseline="0" dirty="0" smtClean="0">
                <a:latin typeface="NimbusRomNo9L-Regu"/>
              </a:rPr>
              <a:t>ESERCIZIO 3</a:t>
            </a:r>
          </a:p>
        </p:txBody>
      </p:sp>
      <p:pic>
        <p:nvPicPr>
          <p:cNvPr id="3" name="Immagine 2"/>
          <p:cNvPicPr>
            <a:picLocks noChangeAspect="1"/>
          </p:cNvPicPr>
          <p:nvPr/>
        </p:nvPicPr>
        <p:blipFill>
          <a:blip r:embed="rId2"/>
          <a:stretch>
            <a:fillRect/>
          </a:stretch>
        </p:blipFill>
        <p:spPr>
          <a:xfrm>
            <a:off x="1042707" y="461666"/>
            <a:ext cx="8137151" cy="4221047"/>
          </a:xfrm>
          <a:prstGeom prst="rect">
            <a:avLst/>
          </a:prstGeom>
        </p:spPr>
      </p:pic>
      <p:pic>
        <p:nvPicPr>
          <p:cNvPr id="4" name="Immagine 3"/>
          <p:cNvPicPr>
            <a:picLocks noChangeAspect="1"/>
          </p:cNvPicPr>
          <p:nvPr/>
        </p:nvPicPr>
        <p:blipFill>
          <a:blip r:embed="rId3"/>
          <a:stretch>
            <a:fillRect/>
          </a:stretch>
        </p:blipFill>
        <p:spPr>
          <a:xfrm>
            <a:off x="1759885" y="4682713"/>
            <a:ext cx="7662022" cy="1845008"/>
          </a:xfrm>
          <a:prstGeom prst="rect">
            <a:avLst/>
          </a:prstGeom>
        </p:spPr>
      </p:pic>
    </p:spTree>
    <p:extLst>
      <p:ext uri="{BB962C8B-B14F-4D97-AF65-F5344CB8AC3E}">
        <p14:creationId xmlns:p14="http://schemas.microsoft.com/office/powerpoint/2010/main" val="32563422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 y="1"/>
            <a:ext cx="12192000" cy="461665"/>
          </a:xfrm>
          <a:prstGeom prst="rect">
            <a:avLst/>
          </a:prstGeom>
        </p:spPr>
        <p:txBody>
          <a:bodyPr wrap="square">
            <a:spAutoFit/>
          </a:bodyPr>
          <a:lstStyle/>
          <a:p>
            <a:r>
              <a:rPr lang="it-IT" sz="2400" b="0" i="0" u="none" strike="noStrike" baseline="0" dirty="0" smtClean="0">
                <a:latin typeface="NimbusRomNo9L-Regu"/>
              </a:rPr>
              <a:t>ESERCIZIO 3</a:t>
            </a:r>
          </a:p>
        </p:txBody>
      </p:sp>
      <p:pic>
        <p:nvPicPr>
          <p:cNvPr id="4" name="Immagine 3"/>
          <p:cNvPicPr>
            <a:picLocks noChangeAspect="1"/>
          </p:cNvPicPr>
          <p:nvPr/>
        </p:nvPicPr>
        <p:blipFill>
          <a:blip r:embed="rId2"/>
          <a:stretch>
            <a:fillRect/>
          </a:stretch>
        </p:blipFill>
        <p:spPr>
          <a:xfrm>
            <a:off x="457200" y="471753"/>
            <a:ext cx="10515600" cy="6376562"/>
          </a:xfrm>
          <a:prstGeom prst="rect">
            <a:avLst/>
          </a:prstGeom>
        </p:spPr>
      </p:pic>
    </p:spTree>
    <p:extLst>
      <p:ext uri="{BB962C8B-B14F-4D97-AF65-F5344CB8AC3E}">
        <p14:creationId xmlns:p14="http://schemas.microsoft.com/office/powerpoint/2010/main" val="20919124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 y="1"/>
            <a:ext cx="12192000" cy="461665"/>
          </a:xfrm>
          <a:prstGeom prst="rect">
            <a:avLst/>
          </a:prstGeom>
        </p:spPr>
        <p:txBody>
          <a:bodyPr wrap="square">
            <a:spAutoFit/>
          </a:bodyPr>
          <a:lstStyle/>
          <a:p>
            <a:r>
              <a:rPr lang="it-IT" sz="2400" b="0" i="0" u="none" strike="noStrike" baseline="0" dirty="0" smtClean="0">
                <a:latin typeface="NimbusRomNo9L-Regu"/>
              </a:rPr>
              <a:t>ESERCIZIO 3</a:t>
            </a:r>
          </a:p>
        </p:txBody>
      </p:sp>
      <p:pic>
        <p:nvPicPr>
          <p:cNvPr id="3" name="Immagine 2"/>
          <p:cNvPicPr>
            <a:picLocks noChangeAspect="1"/>
          </p:cNvPicPr>
          <p:nvPr/>
        </p:nvPicPr>
        <p:blipFill>
          <a:blip r:embed="rId2"/>
          <a:stretch>
            <a:fillRect/>
          </a:stretch>
        </p:blipFill>
        <p:spPr>
          <a:xfrm>
            <a:off x="0" y="1820567"/>
            <a:ext cx="12192001" cy="3141958"/>
          </a:xfrm>
          <a:prstGeom prst="rect">
            <a:avLst/>
          </a:prstGeom>
        </p:spPr>
      </p:pic>
    </p:spTree>
    <p:extLst>
      <p:ext uri="{BB962C8B-B14F-4D97-AF65-F5344CB8AC3E}">
        <p14:creationId xmlns:p14="http://schemas.microsoft.com/office/powerpoint/2010/main" val="31270911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 y="1"/>
            <a:ext cx="12192000" cy="461665"/>
          </a:xfrm>
          <a:prstGeom prst="rect">
            <a:avLst/>
          </a:prstGeom>
        </p:spPr>
        <p:txBody>
          <a:bodyPr wrap="square">
            <a:spAutoFit/>
          </a:bodyPr>
          <a:lstStyle/>
          <a:p>
            <a:r>
              <a:rPr lang="it-IT" sz="2400" b="0" i="0" u="none" strike="noStrike" baseline="0" dirty="0" smtClean="0">
                <a:latin typeface="NimbusRomNo9L-Regu"/>
              </a:rPr>
              <a:t>ESERCIZIO 3</a:t>
            </a:r>
          </a:p>
        </p:txBody>
      </p:sp>
      <p:pic>
        <p:nvPicPr>
          <p:cNvPr id="4" name="Immagine 3"/>
          <p:cNvPicPr>
            <a:picLocks noChangeAspect="1"/>
          </p:cNvPicPr>
          <p:nvPr/>
        </p:nvPicPr>
        <p:blipFill>
          <a:blip r:embed="rId2"/>
          <a:stretch>
            <a:fillRect/>
          </a:stretch>
        </p:blipFill>
        <p:spPr>
          <a:xfrm>
            <a:off x="438150" y="1719262"/>
            <a:ext cx="11315700" cy="3419475"/>
          </a:xfrm>
          <a:prstGeom prst="rect">
            <a:avLst/>
          </a:prstGeom>
        </p:spPr>
      </p:pic>
    </p:spTree>
    <p:extLst>
      <p:ext uri="{BB962C8B-B14F-4D97-AF65-F5344CB8AC3E}">
        <p14:creationId xmlns:p14="http://schemas.microsoft.com/office/powerpoint/2010/main" val="2584582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3539430"/>
          </a:xfrm>
          <a:prstGeom prst="rect">
            <a:avLst/>
          </a:prstGeom>
        </p:spPr>
        <p:txBody>
          <a:bodyPr wrap="square">
            <a:spAutoFit/>
          </a:bodyPr>
          <a:lstStyle/>
          <a:p>
            <a:r>
              <a:rPr lang="it-IT" sz="2800" b="0" i="0" u="none" strike="noStrike" baseline="0" dirty="0" smtClean="0">
                <a:latin typeface="NimbusRomNo9L-Regu"/>
              </a:rPr>
              <a:t>SOLUZIONE</a:t>
            </a:r>
          </a:p>
          <a:p>
            <a:r>
              <a:rPr lang="it-IT" sz="2800" b="0" i="0" u="none" strike="noStrike" baseline="0" dirty="0" smtClean="0">
                <a:latin typeface="NimbusRomNo9L-Regu"/>
              </a:rPr>
              <a:t>Punto 1</a:t>
            </a:r>
          </a:p>
          <a:p>
            <a:r>
              <a:rPr lang="it-IT" sz="2800" dirty="0">
                <a:latin typeface="NimbusRomNo9L-Regu"/>
              </a:rPr>
              <a:t>//@private </a:t>
            </a:r>
            <a:r>
              <a:rPr lang="it-IT" sz="2800" dirty="0" err="1">
                <a:latin typeface="NimbusRomNo9L-Regu"/>
              </a:rPr>
              <a:t>invariant</a:t>
            </a:r>
            <a:r>
              <a:rPr lang="it-IT" sz="2800" dirty="0">
                <a:latin typeface="NimbusRomNo9L-Regu"/>
              </a:rPr>
              <a:t> </a:t>
            </a:r>
            <a:endParaRPr lang="it-IT" sz="2800" dirty="0" smtClean="0">
              <a:latin typeface="NimbusRomNo9L-Regu"/>
            </a:endParaRPr>
          </a:p>
          <a:p>
            <a:r>
              <a:rPr lang="it-IT" sz="2800" dirty="0" smtClean="0">
                <a:latin typeface="NimbusRomNo9L-Regu"/>
              </a:rPr>
              <a:t>// mazzo non </a:t>
            </a:r>
            <a:r>
              <a:rPr lang="it-IT" sz="2800" dirty="0" err="1" smtClean="0">
                <a:latin typeface="NimbusRomNo9L-Regu"/>
              </a:rPr>
              <a:t>null</a:t>
            </a:r>
            <a:r>
              <a:rPr lang="it-IT" sz="2800" dirty="0" smtClean="0">
                <a:latin typeface="NimbusRomNo9L-Regu"/>
              </a:rPr>
              <a:t> e con 52 carte</a:t>
            </a:r>
          </a:p>
          <a:p>
            <a:r>
              <a:rPr lang="it-IT" sz="2800" dirty="0" smtClean="0">
                <a:solidFill>
                  <a:srgbClr val="FF0000"/>
                </a:solidFill>
                <a:latin typeface="NimbusRomNo9L-Regu"/>
              </a:rPr>
              <a:t>// </a:t>
            </a:r>
            <a:r>
              <a:rPr lang="it-IT" sz="2800" dirty="0">
                <a:solidFill>
                  <a:srgbClr val="FF0000"/>
                </a:solidFill>
                <a:latin typeface="NimbusRomNo9L-Regu"/>
              </a:rPr>
              <a:t>nessuna carta </a:t>
            </a:r>
            <a:r>
              <a:rPr lang="it-IT" sz="2800" dirty="0" smtClean="0">
                <a:solidFill>
                  <a:srgbClr val="FF0000"/>
                </a:solidFill>
                <a:latin typeface="NimbusRomNo9L-Regu"/>
              </a:rPr>
              <a:t>è </a:t>
            </a:r>
            <a:r>
              <a:rPr lang="it-IT" sz="2800" dirty="0" err="1">
                <a:solidFill>
                  <a:srgbClr val="FF0000"/>
                </a:solidFill>
                <a:latin typeface="NimbusRomNo9L-Regu"/>
              </a:rPr>
              <a:t>null</a:t>
            </a:r>
            <a:r>
              <a:rPr lang="it-IT" sz="2800" dirty="0">
                <a:solidFill>
                  <a:srgbClr val="FF0000"/>
                </a:solidFill>
                <a:latin typeface="NimbusRomNo9L-Regu"/>
              </a:rPr>
              <a:t> </a:t>
            </a:r>
            <a:endParaRPr lang="it-IT" sz="2800" dirty="0" smtClean="0">
              <a:solidFill>
                <a:srgbClr val="FF0000"/>
              </a:solidFill>
              <a:latin typeface="NimbusRomNo9L-Regu"/>
            </a:endParaRPr>
          </a:p>
          <a:p>
            <a:r>
              <a:rPr lang="it-IT" sz="2800" dirty="0" smtClean="0">
                <a:solidFill>
                  <a:srgbClr val="0070C0"/>
                </a:solidFill>
                <a:latin typeface="NimbusRomNo9L-Regu"/>
              </a:rPr>
              <a:t>// </a:t>
            </a:r>
            <a:r>
              <a:rPr lang="it-IT" sz="2800" dirty="0">
                <a:solidFill>
                  <a:srgbClr val="0070C0"/>
                </a:solidFill>
                <a:latin typeface="NimbusRomNo9L-Regu"/>
              </a:rPr>
              <a:t>ogni carta contenuta deve essere di uno dei semi consentiti </a:t>
            </a:r>
            <a:endParaRPr lang="it-IT" sz="2800" dirty="0" smtClean="0">
              <a:solidFill>
                <a:srgbClr val="0070C0"/>
              </a:solidFill>
              <a:latin typeface="NimbusRomNo9L-Regu"/>
            </a:endParaRPr>
          </a:p>
          <a:p>
            <a:r>
              <a:rPr lang="it-IT" sz="2800" dirty="0" smtClean="0">
                <a:solidFill>
                  <a:srgbClr val="7030A0"/>
                </a:solidFill>
                <a:latin typeface="NimbusRomNo9L-Regu"/>
              </a:rPr>
              <a:t>// </a:t>
            </a:r>
            <a:r>
              <a:rPr lang="it-IT" sz="2800" dirty="0">
                <a:solidFill>
                  <a:srgbClr val="7030A0"/>
                </a:solidFill>
                <a:latin typeface="NimbusRomNo9L-Regu"/>
              </a:rPr>
              <a:t>ogni carta contenuta deve essere di uno dei valori consentiti </a:t>
            </a:r>
            <a:endParaRPr lang="it-IT" sz="2800" dirty="0" smtClean="0">
              <a:solidFill>
                <a:srgbClr val="7030A0"/>
              </a:solidFill>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ogni carta appare al </a:t>
            </a:r>
            <a:r>
              <a:rPr lang="it-IT" sz="2800" dirty="0" smtClean="0">
                <a:solidFill>
                  <a:srgbClr val="FF0000"/>
                </a:solidFill>
                <a:latin typeface="NimbusRomNo9L-Regu"/>
              </a:rPr>
              <a:t>più </a:t>
            </a:r>
            <a:r>
              <a:rPr lang="it-IT" sz="2800" dirty="0">
                <a:solidFill>
                  <a:srgbClr val="FF0000"/>
                </a:solidFill>
                <a:latin typeface="NimbusRomNo9L-Regu"/>
              </a:rPr>
              <a:t>una volta </a:t>
            </a:r>
            <a:endParaRPr lang="it-IT" sz="2800" dirty="0" smtClean="0">
              <a:solidFill>
                <a:srgbClr val="FF0000"/>
              </a:solidFill>
              <a:latin typeface="NimbusRomNo9L-Regu"/>
            </a:endParaRPr>
          </a:p>
        </p:txBody>
      </p:sp>
    </p:spTree>
    <p:extLst>
      <p:ext uri="{BB962C8B-B14F-4D97-AF65-F5344CB8AC3E}">
        <p14:creationId xmlns:p14="http://schemas.microsoft.com/office/powerpoint/2010/main" val="20143641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 y="1"/>
            <a:ext cx="12192000" cy="461665"/>
          </a:xfrm>
          <a:prstGeom prst="rect">
            <a:avLst/>
          </a:prstGeom>
        </p:spPr>
        <p:txBody>
          <a:bodyPr wrap="square">
            <a:spAutoFit/>
          </a:bodyPr>
          <a:lstStyle/>
          <a:p>
            <a:r>
              <a:rPr lang="it-IT" sz="2400" b="0" i="0" u="none" strike="noStrike" baseline="0" dirty="0" smtClean="0">
                <a:latin typeface="NimbusRomNo9L-Regu"/>
              </a:rPr>
              <a:t>ESERCIZIO 3</a:t>
            </a:r>
          </a:p>
        </p:txBody>
      </p:sp>
      <p:pic>
        <p:nvPicPr>
          <p:cNvPr id="3" name="Immagine 2"/>
          <p:cNvPicPr>
            <a:picLocks noChangeAspect="1"/>
          </p:cNvPicPr>
          <p:nvPr/>
        </p:nvPicPr>
        <p:blipFill>
          <a:blip r:embed="rId2"/>
          <a:stretch>
            <a:fillRect/>
          </a:stretch>
        </p:blipFill>
        <p:spPr>
          <a:xfrm>
            <a:off x="468125" y="461666"/>
            <a:ext cx="3743325" cy="1181100"/>
          </a:xfrm>
          <a:prstGeom prst="rect">
            <a:avLst/>
          </a:prstGeom>
        </p:spPr>
      </p:pic>
      <p:pic>
        <p:nvPicPr>
          <p:cNvPr id="5" name="Immagine 4"/>
          <p:cNvPicPr>
            <a:picLocks noChangeAspect="1"/>
          </p:cNvPicPr>
          <p:nvPr/>
        </p:nvPicPr>
        <p:blipFill>
          <a:blip r:embed="rId3"/>
          <a:stretch>
            <a:fillRect/>
          </a:stretch>
        </p:blipFill>
        <p:spPr>
          <a:xfrm>
            <a:off x="941011" y="1642766"/>
            <a:ext cx="7477125" cy="1828800"/>
          </a:xfrm>
          <a:prstGeom prst="rect">
            <a:avLst/>
          </a:prstGeom>
        </p:spPr>
      </p:pic>
      <p:pic>
        <p:nvPicPr>
          <p:cNvPr id="6" name="Immagine 5"/>
          <p:cNvPicPr>
            <a:picLocks noChangeAspect="1"/>
          </p:cNvPicPr>
          <p:nvPr/>
        </p:nvPicPr>
        <p:blipFill>
          <a:blip r:embed="rId4"/>
          <a:stretch>
            <a:fillRect/>
          </a:stretch>
        </p:blipFill>
        <p:spPr>
          <a:xfrm>
            <a:off x="198904" y="5512453"/>
            <a:ext cx="1162050" cy="638175"/>
          </a:xfrm>
          <a:prstGeom prst="rect">
            <a:avLst/>
          </a:prstGeom>
        </p:spPr>
      </p:pic>
    </p:spTree>
    <p:extLst>
      <p:ext uri="{BB962C8B-B14F-4D97-AF65-F5344CB8AC3E}">
        <p14:creationId xmlns:p14="http://schemas.microsoft.com/office/powerpoint/2010/main" val="2577022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 y="1"/>
            <a:ext cx="12192000" cy="461665"/>
          </a:xfrm>
          <a:prstGeom prst="rect">
            <a:avLst/>
          </a:prstGeom>
        </p:spPr>
        <p:txBody>
          <a:bodyPr wrap="square">
            <a:spAutoFit/>
          </a:bodyPr>
          <a:lstStyle/>
          <a:p>
            <a:r>
              <a:rPr lang="it-IT" sz="2400" b="0" i="0" u="none" strike="noStrike" baseline="0" dirty="0" smtClean="0">
                <a:latin typeface="NimbusRomNo9L-Regu"/>
              </a:rPr>
              <a:t>SOLUZIONE</a:t>
            </a:r>
          </a:p>
        </p:txBody>
      </p:sp>
      <p:pic>
        <p:nvPicPr>
          <p:cNvPr id="3" name="Immagine 2"/>
          <p:cNvPicPr>
            <a:picLocks noChangeAspect="1"/>
          </p:cNvPicPr>
          <p:nvPr/>
        </p:nvPicPr>
        <p:blipFill>
          <a:blip r:embed="rId2"/>
          <a:stretch>
            <a:fillRect/>
          </a:stretch>
        </p:blipFill>
        <p:spPr>
          <a:xfrm>
            <a:off x="465884" y="461666"/>
            <a:ext cx="10829925" cy="2228850"/>
          </a:xfrm>
          <a:prstGeom prst="rect">
            <a:avLst/>
          </a:prstGeom>
        </p:spPr>
      </p:pic>
      <p:pic>
        <p:nvPicPr>
          <p:cNvPr id="4" name="Immagine 3"/>
          <p:cNvPicPr>
            <a:picLocks noChangeAspect="1"/>
          </p:cNvPicPr>
          <p:nvPr/>
        </p:nvPicPr>
        <p:blipFill>
          <a:blip r:embed="rId3"/>
          <a:stretch>
            <a:fillRect/>
          </a:stretch>
        </p:blipFill>
        <p:spPr>
          <a:xfrm>
            <a:off x="71437" y="2725518"/>
            <a:ext cx="10534650" cy="4048125"/>
          </a:xfrm>
          <a:prstGeom prst="rect">
            <a:avLst/>
          </a:prstGeom>
        </p:spPr>
      </p:pic>
    </p:spTree>
    <p:extLst>
      <p:ext uri="{BB962C8B-B14F-4D97-AF65-F5344CB8AC3E}">
        <p14:creationId xmlns:p14="http://schemas.microsoft.com/office/powerpoint/2010/main" val="11422068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 y="1"/>
            <a:ext cx="12192000" cy="461665"/>
          </a:xfrm>
          <a:prstGeom prst="rect">
            <a:avLst/>
          </a:prstGeom>
        </p:spPr>
        <p:txBody>
          <a:bodyPr wrap="square">
            <a:spAutoFit/>
          </a:bodyPr>
          <a:lstStyle/>
          <a:p>
            <a:r>
              <a:rPr lang="it-IT" sz="2400" b="0" i="0" u="none" strike="noStrike" baseline="0" dirty="0" smtClean="0">
                <a:latin typeface="NimbusRomNo9L-Regu"/>
              </a:rPr>
              <a:t>SOLUZIONE</a:t>
            </a:r>
          </a:p>
        </p:txBody>
      </p:sp>
      <p:pic>
        <p:nvPicPr>
          <p:cNvPr id="5" name="Immagine 4"/>
          <p:cNvPicPr>
            <a:picLocks noChangeAspect="1"/>
          </p:cNvPicPr>
          <p:nvPr/>
        </p:nvPicPr>
        <p:blipFill>
          <a:blip r:embed="rId2"/>
          <a:stretch>
            <a:fillRect/>
          </a:stretch>
        </p:blipFill>
        <p:spPr>
          <a:xfrm>
            <a:off x="1328737" y="1471612"/>
            <a:ext cx="9534525" cy="3914775"/>
          </a:xfrm>
          <a:prstGeom prst="rect">
            <a:avLst/>
          </a:prstGeom>
        </p:spPr>
      </p:pic>
    </p:spTree>
    <p:extLst>
      <p:ext uri="{BB962C8B-B14F-4D97-AF65-F5344CB8AC3E}">
        <p14:creationId xmlns:p14="http://schemas.microsoft.com/office/powerpoint/2010/main" val="36575458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 y="1"/>
            <a:ext cx="12192000" cy="461665"/>
          </a:xfrm>
          <a:prstGeom prst="rect">
            <a:avLst/>
          </a:prstGeom>
        </p:spPr>
        <p:txBody>
          <a:bodyPr wrap="square">
            <a:spAutoFit/>
          </a:bodyPr>
          <a:lstStyle/>
          <a:p>
            <a:r>
              <a:rPr lang="it-IT" sz="2400" b="0" i="0" u="none" strike="noStrike" baseline="0" dirty="0" smtClean="0">
                <a:latin typeface="NimbusRomNo9L-Regu"/>
              </a:rPr>
              <a:t>SOLUZIONE</a:t>
            </a:r>
          </a:p>
        </p:txBody>
      </p:sp>
      <p:pic>
        <p:nvPicPr>
          <p:cNvPr id="3" name="Immagine 2"/>
          <p:cNvPicPr>
            <a:picLocks noChangeAspect="1"/>
          </p:cNvPicPr>
          <p:nvPr/>
        </p:nvPicPr>
        <p:blipFill>
          <a:blip r:embed="rId2"/>
          <a:stretch>
            <a:fillRect/>
          </a:stretch>
        </p:blipFill>
        <p:spPr>
          <a:xfrm>
            <a:off x="2381529" y="95250"/>
            <a:ext cx="8181975" cy="6667500"/>
          </a:xfrm>
          <a:prstGeom prst="rect">
            <a:avLst/>
          </a:prstGeom>
        </p:spPr>
      </p:pic>
    </p:spTree>
    <p:extLst>
      <p:ext uri="{BB962C8B-B14F-4D97-AF65-F5344CB8AC3E}">
        <p14:creationId xmlns:p14="http://schemas.microsoft.com/office/powerpoint/2010/main" val="37029801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 y="1"/>
            <a:ext cx="12192000" cy="7109639"/>
          </a:xfrm>
          <a:prstGeom prst="rect">
            <a:avLst/>
          </a:prstGeom>
        </p:spPr>
        <p:txBody>
          <a:bodyPr wrap="square">
            <a:spAutoFit/>
          </a:bodyPr>
          <a:lstStyle/>
          <a:p>
            <a:r>
              <a:rPr lang="it-IT" sz="2400" b="0" i="0" u="none" strike="noStrike" baseline="0" dirty="0" smtClean="0">
                <a:latin typeface="NimbusRomNo9L-Regu"/>
              </a:rPr>
              <a:t>ESERCIZIO 4</a:t>
            </a:r>
          </a:p>
          <a:p>
            <a:r>
              <a:rPr lang="it-IT" sz="2400" dirty="0">
                <a:latin typeface="NimbusRomNo9L-Regu"/>
              </a:rPr>
              <a:t>Si consideri il seguente metodo statico Java:</a:t>
            </a:r>
          </a:p>
          <a:p>
            <a:r>
              <a:rPr lang="it-IT" sz="2400" dirty="0">
                <a:latin typeface="NimbusRomNo9L-Regu"/>
              </a:rPr>
              <a:t>public </a:t>
            </a:r>
            <a:r>
              <a:rPr lang="it-IT" sz="2400" dirty="0" err="1">
                <a:latin typeface="NimbusRomNo9L-Regu"/>
              </a:rPr>
              <a:t>static</a:t>
            </a:r>
            <a:r>
              <a:rPr lang="it-IT" sz="2400" dirty="0">
                <a:latin typeface="NimbusRomNo9L-Regu"/>
              </a:rPr>
              <a:t> </a:t>
            </a:r>
            <a:r>
              <a:rPr lang="it-IT" sz="2400" dirty="0" err="1">
                <a:latin typeface="NimbusRomNo9L-Regu"/>
              </a:rPr>
              <a:t>int</a:t>
            </a:r>
            <a:r>
              <a:rPr lang="it-IT" sz="2400" dirty="0">
                <a:latin typeface="NimbusRomNo9L-Regu"/>
              </a:rPr>
              <a:t> </a:t>
            </a:r>
            <a:r>
              <a:rPr lang="it-IT" sz="2400" dirty="0" err="1">
                <a:latin typeface="NimbusRomNo9L-Regu"/>
              </a:rPr>
              <a:t>foo</a:t>
            </a:r>
            <a:r>
              <a:rPr lang="it-IT" sz="2400" dirty="0">
                <a:latin typeface="NimbusRomNo9L-Regu"/>
              </a:rPr>
              <a:t>(</a:t>
            </a:r>
            <a:r>
              <a:rPr lang="it-IT" sz="2400" dirty="0" err="1">
                <a:latin typeface="NimbusRomNo9L-Regu"/>
              </a:rPr>
              <a:t>int</a:t>
            </a:r>
            <a:r>
              <a:rPr lang="it-IT" sz="2400" dirty="0">
                <a:latin typeface="NimbusRomNo9L-Regu"/>
              </a:rPr>
              <a:t> a, </a:t>
            </a:r>
            <a:r>
              <a:rPr lang="it-IT" sz="2400" dirty="0" err="1">
                <a:latin typeface="NimbusRomNo9L-Regu"/>
              </a:rPr>
              <a:t>int</a:t>
            </a:r>
            <a:r>
              <a:rPr lang="it-IT" sz="2400" dirty="0">
                <a:latin typeface="NimbusRomNo9L-Regu"/>
              </a:rPr>
              <a:t> b) {</a:t>
            </a:r>
          </a:p>
          <a:p>
            <a:r>
              <a:rPr lang="it-IT" sz="2400" dirty="0" smtClean="0">
                <a:latin typeface="NimbusRomNo9L-Regu"/>
              </a:rPr>
              <a:t>	</a:t>
            </a:r>
            <a:r>
              <a:rPr lang="it-IT" sz="2400" dirty="0" err="1" smtClean="0">
                <a:latin typeface="NimbusRomNo9L-Regu"/>
              </a:rPr>
              <a:t>int</a:t>
            </a:r>
            <a:r>
              <a:rPr lang="it-IT" sz="2400" dirty="0" smtClean="0">
                <a:latin typeface="NimbusRomNo9L-Regu"/>
              </a:rPr>
              <a:t> </a:t>
            </a:r>
            <a:r>
              <a:rPr lang="it-IT" sz="2400" dirty="0">
                <a:latin typeface="NimbusRomNo9L-Regu"/>
              </a:rPr>
              <a:t>n = 3;</a:t>
            </a:r>
          </a:p>
          <a:p>
            <a:r>
              <a:rPr lang="it-IT" sz="2400" dirty="0" smtClean="0">
                <a:latin typeface="NimbusRomNo9L-Regu"/>
              </a:rPr>
              <a:t>	</a:t>
            </a:r>
            <a:r>
              <a:rPr lang="it-IT" sz="2400" dirty="0" err="1" smtClean="0">
                <a:latin typeface="NimbusRomNo9L-Regu"/>
              </a:rPr>
              <a:t>if</a:t>
            </a:r>
            <a:r>
              <a:rPr lang="it-IT" sz="2400" dirty="0" smtClean="0">
                <a:latin typeface="NimbusRomNo9L-Regu"/>
              </a:rPr>
              <a:t> </a:t>
            </a:r>
            <a:r>
              <a:rPr lang="it-IT" sz="2400" dirty="0">
                <a:latin typeface="NimbusRomNo9L-Regu"/>
              </a:rPr>
              <a:t>(a == 0 || b == 0) </a:t>
            </a:r>
            <a:endParaRPr lang="it-IT" sz="2400" dirty="0" smtClean="0">
              <a:latin typeface="NimbusRomNo9L-Regu"/>
            </a:endParaRPr>
          </a:p>
          <a:p>
            <a:r>
              <a:rPr lang="it-IT" sz="2400" dirty="0">
                <a:latin typeface="NimbusRomNo9L-Regu"/>
              </a:rPr>
              <a:t>	</a:t>
            </a:r>
            <a:r>
              <a:rPr lang="it-IT" sz="2400" dirty="0" smtClean="0">
                <a:latin typeface="NimbusRomNo9L-Regu"/>
              </a:rPr>
              <a:t>	</a:t>
            </a:r>
            <a:r>
              <a:rPr lang="it-IT" sz="2400" dirty="0" err="1" smtClean="0">
                <a:latin typeface="NimbusRomNo9L-Regu"/>
              </a:rPr>
              <a:t>return</a:t>
            </a:r>
            <a:r>
              <a:rPr lang="it-IT" sz="2400" dirty="0" smtClean="0">
                <a:latin typeface="NimbusRomNo9L-Regu"/>
              </a:rPr>
              <a:t> </a:t>
            </a:r>
            <a:r>
              <a:rPr lang="it-IT" sz="2400" dirty="0">
                <a:latin typeface="NimbusRomNo9L-Regu"/>
              </a:rPr>
              <a:t>1; </a:t>
            </a:r>
            <a:endParaRPr lang="it-IT" sz="2400" dirty="0" smtClean="0">
              <a:latin typeface="NimbusRomNo9L-Regu"/>
            </a:endParaRPr>
          </a:p>
          <a:p>
            <a:r>
              <a:rPr lang="it-IT" sz="2400" dirty="0">
                <a:latin typeface="NimbusRomNo9L-Regu"/>
              </a:rPr>
              <a:t>	</a:t>
            </a:r>
            <a:r>
              <a:rPr lang="it-IT" sz="2400" dirty="0" smtClean="0">
                <a:latin typeface="NimbusRomNo9L-Regu"/>
              </a:rPr>
              <a:t>else </a:t>
            </a:r>
          </a:p>
          <a:p>
            <a:r>
              <a:rPr lang="it-IT" sz="2400" dirty="0">
                <a:latin typeface="NimbusRomNo9L-Regu"/>
              </a:rPr>
              <a:t>	</a:t>
            </a:r>
            <a:r>
              <a:rPr lang="it-IT" sz="2400" dirty="0" smtClean="0">
                <a:latin typeface="NimbusRomNo9L-Regu"/>
              </a:rPr>
              <a:t>	</a:t>
            </a:r>
            <a:r>
              <a:rPr lang="it-IT" sz="2400" dirty="0" err="1" smtClean="0">
                <a:latin typeface="NimbusRomNo9L-Regu"/>
              </a:rPr>
              <a:t>while</a:t>
            </a:r>
            <a:r>
              <a:rPr lang="it-IT" sz="2400" dirty="0" smtClean="0">
                <a:latin typeface="NimbusRomNo9L-Regu"/>
              </a:rPr>
              <a:t> </a:t>
            </a:r>
            <a:r>
              <a:rPr lang="it-IT" sz="2400" dirty="0">
                <a:latin typeface="NimbusRomNo9L-Regu"/>
              </a:rPr>
              <a:t>(</a:t>
            </a:r>
            <a:r>
              <a:rPr lang="it-IT" sz="2400" dirty="0" err="1">
                <a:latin typeface="NimbusRomNo9L-Regu"/>
              </a:rPr>
              <a:t>a%n</a:t>
            </a:r>
            <a:r>
              <a:rPr lang="it-IT" sz="2400" dirty="0">
                <a:latin typeface="NimbusRomNo9L-Regu"/>
              </a:rPr>
              <a:t> != 0) </a:t>
            </a:r>
            <a:endParaRPr lang="it-IT" sz="2400" dirty="0" smtClean="0">
              <a:latin typeface="NimbusRomNo9L-Regu"/>
            </a:endParaRPr>
          </a:p>
          <a:p>
            <a:r>
              <a:rPr lang="it-IT" sz="2400" dirty="0">
                <a:latin typeface="NimbusRomNo9L-Regu"/>
              </a:rPr>
              <a:t>	</a:t>
            </a:r>
            <a:r>
              <a:rPr lang="it-IT" sz="2400" dirty="0" smtClean="0">
                <a:latin typeface="NimbusRomNo9L-Regu"/>
              </a:rPr>
              <a:t>		</a:t>
            </a:r>
            <a:r>
              <a:rPr lang="it-IT" sz="2400" dirty="0" err="1" smtClean="0">
                <a:latin typeface="NimbusRomNo9L-Regu"/>
              </a:rPr>
              <a:t>if</a:t>
            </a:r>
            <a:r>
              <a:rPr lang="it-IT" sz="2400" dirty="0" smtClean="0">
                <a:latin typeface="NimbusRomNo9L-Regu"/>
              </a:rPr>
              <a:t> </a:t>
            </a:r>
            <a:r>
              <a:rPr lang="it-IT" sz="2400" dirty="0">
                <a:latin typeface="NimbusRomNo9L-Regu"/>
              </a:rPr>
              <a:t>(a &gt; b) </a:t>
            </a:r>
            <a:endParaRPr lang="it-IT" sz="2400" dirty="0" smtClean="0">
              <a:latin typeface="NimbusRomNo9L-Regu"/>
            </a:endParaRPr>
          </a:p>
          <a:p>
            <a:r>
              <a:rPr lang="it-IT" sz="2400" dirty="0">
                <a:latin typeface="NimbusRomNo9L-Regu"/>
              </a:rPr>
              <a:t>	</a:t>
            </a:r>
            <a:r>
              <a:rPr lang="it-IT" sz="2400" dirty="0" smtClean="0">
                <a:latin typeface="NimbusRomNo9L-Regu"/>
              </a:rPr>
              <a:t>			a </a:t>
            </a:r>
            <a:r>
              <a:rPr lang="it-IT" sz="2400" dirty="0">
                <a:latin typeface="NimbusRomNo9L-Regu"/>
              </a:rPr>
              <a:t>-= b; </a:t>
            </a:r>
            <a:endParaRPr lang="it-IT" sz="2400" dirty="0" smtClean="0">
              <a:latin typeface="NimbusRomNo9L-Regu"/>
            </a:endParaRPr>
          </a:p>
          <a:p>
            <a:endParaRPr lang="it-IT" sz="2400" dirty="0" smtClean="0">
              <a:latin typeface="NimbusRomNo9L-Regu"/>
            </a:endParaRPr>
          </a:p>
          <a:p>
            <a:r>
              <a:rPr lang="it-IT" sz="2400" dirty="0">
                <a:latin typeface="NimbusRomNo9L-Regu"/>
              </a:rPr>
              <a:t>	</a:t>
            </a:r>
            <a:r>
              <a:rPr lang="it-IT" sz="2400" dirty="0" err="1" smtClean="0">
                <a:latin typeface="NimbusRomNo9L-Regu"/>
              </a:rPr>
              <a:t>return</a:t>
            </a:r>
            <a:r>
              <a:rPr lang="it-IT" sz="2400" dirty="0" smtClean="0">
                <a:latin typeface="NimbusRomNo9L-Regu"/>
              </a:rPr>
              <a:t> </a:t>
            </a:r>
            <a:r>
              <a:rPr lang="it-IT" sz="2400" dirty="0">
                <a:latin typeface="NimbusRomNo9L-Regu"/>
              </a:rPr>
              <a:t>b;</a:t>
            </a:r>
          </a:p>
          <a:p>
            <a:r>
              <a:rPr lang="it-IT" sz="2400" dirty="0">
                <a:latin typeface="NimbusRomNo9L-Regu"/>
              </a:rPr>
              <a:t>}</a:t>
            </a:r>
          </a:p>
          <a:p>
            <a:r>
              <a:rPr lang="it-IT" sz="2400" dirty="0">
                <a:latin typeface="NimbusRomNo9L-Regu"/>
              </a:rPr>
              <a:t>e si </a:t>
            </a:r>
            <a:r>
              <a:rPr lang="it-IT" sz="2400" dirty="0" err="1">
                <a:latin typeface="NimbusRomNo9L-Regu"/>
              </a:rPr>
              <a:t>deﬁnisca</a:t>
            </a:r>
            <a:r>
              <a:rPr lang="it-IT" sz="2400" dirty="0">
                <a:latin typeface="NimbusRomNo9L-Regu"/>
              </a:rPr>
              <a:t>:</a:t>
            </a:r>
          </a:p>
          <a:p>
            <a:pPr marL="457200" indent="-457200">
              <a:buFont typeface="+mj-lt"/>
              <a:buAutoNum type="arabicPeriod"/>
            </a:pPr>
            <a:r>
              <a:rPr lang="it-IT" sz="2400" dirty="0" smtClean="0">
                <a:latin typeface="NimbusRomNo9L-Regu"/>
              </a:rPr>
              <a:t>un </a:t>
            </a:r>
            <a:r>
              <a:rPr lang="it-IT" sz="2400" dirty="0">
                <a:latin typeface="NimbusRomNo9L-Regu"/>
              </a:rPr>
              <a:t>insieme minimo di casi di test che coprano tutte le istruzioni; </a:t>
            </a:r>
            <a:endParaRPr lang="it-IT" sz="2400" dirty="0" smtClean="0">
              <a:latin typeface="NimbusRomNo9L-Regu"/>
            </a:endParaRPr>
          </a:p>
          <a:p>
            <a:pPr marL="457200" indent="-457200">
              <a:buFont typeface="+mj-lt"/>
              <a:buAutoNum type="arabicPeriod"/>
            </a:pPr>
            <a:r>
              <a:rPr lang="it-IT" sz="2400" dirty="0" smtClean="0">
                <a:latin typeface="NimbusRomNo9L-Regu"/>
              </a:rPr>
              <a:t>un </a:t>
            </a:r>
            <a:r>
              <a:rPr lang="it-IT" sz="2400" dirty="0">
                <a:latin typeface="NimbusRomNo9L-Regu"/>
              </a:rPr>
              <a:t>insieme di casi di test che copra tutti i </a:t>
            </a:r>
            <a:r>
              <a:rPr lang="it-IT" sz="2400" dirty="0" err="1">
                <a:latin typeface="NimbusRomNo9L-Regu"/>
              </a:rPr>
              <a:t>branch</a:t>
            </a:r>
            <a:r>
              <a:rPr lang="it-IT" sz="2400" dirty="0">
                <a:latin typeface="NimbusRomNo9L-Regu"/>
              </a:rPr>
              <a:t>;</a:t>
            </a:r>
          </a:p>
          <a:p>
            <a:pPr marL="457200" indent="-457200">
              <a:buFont typeface="+mj-lt"/>
              <a:buAutoNum type="arabicPeriod"/>
            </a:pPr>
            <a:r>
              <a:rPr lang="it-IT" sz="2400" dirty="0">
                <a:latin typeface="NimbusRomNo9L-Regu"/>
              </a:rPr>
              <a:t>Quali (probabili) errori sono evidenziati dall’insieme di test </a:t>
            </a:r>
            <a:r>
              <a:rPr lang="it-IT" sz="2400" dirty="0" err="1">
                <a:latin typeface="NimbusRomNo9L-Regu"/>
              </a:rPr>
              <a:t>deﬁnito</a:t>
            </a:r>
            <a:r>
              <a:rPr lang="it-IT" sz="2400" dirty="0">
                <a:latin typeface="NimbusRomNo9L-Regu"/>
              </a:rPr>
              <a:t> al punto precedente?</a:t>
            </a:r>
          </a:p>
          <a:p>
            <a:pPr marL="457200" indent="-457200">
              <a:buFont typeface="+mj-lt"/>
              <a:buAutoNum type="arabicPeriod"/>
            </a:pPr>
            <a:endParaRPr lang="it-IT" sz="2400" b="0" i="0" u="none" strike="noStrike" baseline="0" dirty="0" smtClean="0">
              <a:latin typeface="NimbusRomNo9L-Regu"/>
            </a:endParaRPr>
          </a:p>
        </p:txBody>
      </p:sp>
    </p:spTree>
    <p:extLst>
      <p:ext uri="{BB962C8B-B14F-4D97-AF65-F5344CB8AC3E}">
        <p14:creationId xmlns:p14="http://schemas.microsoft.com/office/powerpoint/2010/main" val="16460000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 y="1"/>
            <a:ext cx="12192000" cy="4401205"/>
          </a:xfrm>
          <a:prstGeom prst="rect">
            <a:avLst/>
          </a:prstGeom>
        </p:spPr>
        <p:txBody>
          <a:bodyPr wrap="square">
            <a:spAutoFit/>
          </a:bodyPr>
          <a:lstStyle/>
          <a:p>
            <a:r>
              <a:rPr lang="it-IT" sz="2800" b="0" i="0" u="none" strike="noStrike" baseline="0" dirty="0" smtClean="0">
                <a:latin typeface="NimbusRomNo9L-Regu"/>
              </a:rPr>
              <a:t>SOLUZIONE</a:t>
            </a:r>
          </a:p>
          <a:p>
            <a:endParaRPr lang="it-IT" sz="2800" b="0" i="0" u="none" strike="noStrike" baseline="0" dirty="0" smtClean="0">
              <a:latin typeface="NimbusRomNo9L-Regu"/>
            </a:endParaRPr>
          </a:p>
          <a:p>
            <a:r>
              <a:rPr lang="it-IT" sz="2800" dirty="0">
                <a:latin typeface="NimbusRomNo9L-Regu"/>
              </a:rPr>
              <a:t>PUNTO </a:t>
            </a:r>
            <a:r>
              <a:rPr lang="it-IT" sz="2800" dirty="0" smtClean="0">
                <a:latin typeface="NimbusRomNo9L-Regu"/>
              </a:rPr>
              <a:t>1 </a:t>
            </a:r>
          </a:p>
          <a:p>
            <a:r>
              <a:rPr lang="it-IT" sz="2800" dirty="0" smtClean="0">
                <a:latin typeface="NimbusRomNo9L-Regu"/>
              </a:rPr>
              <a:t>(</a:t>
            </a:r>
            <a:r>
              <a:rPr lang="it-IT" sz="2800" dirty="0">
                <a:latin typeface="NimbusRomNo9L-Regu"/>
              </a:rPr>
              <a:t>A=1, B=0), (A=4, B=1)</a:t>
            </a:r>
          </a:p>
          <a:p>
            <a:endParaRPr lang="it-IT" sz="2800" dirty="0" smtClean="0">
              <a:latin typeface="NimbusRomNo9L-Regu"/>
            </a:endParaRPr>
          </a:p>
          <a:p>
            <a:r>
              <a:rPr lang="it-IT" sz="2800" dirty="0" smtClean="0">
                <a:latin typeface="NimbusRomNo9L-Regu"/>
              </a:rPr>
              <a:t>PUNTO 2 </a:t>
            </a:r>
          </a:p>
          <a:p>
            <a:r>
              <a:rPr lang="it-IT" sz="2800" dirty="0" smtClean="0">
                <a:latin typeface="NimbusRomNo9L-Regu"/>
              </a:rPr>
              <a:t>(</a:t>
            </a:r>
            <a:r>
              <a:rPr lang="it-IT" sz="2800" dirty="0">
                <a:latin typeface="NimbusRomNo9L-Regu"/>
              </a:rPr>
              <a:t>A=1, B=0), (A=4, B=1), (A=4, B=2)</a:t>
            </a:r>
          </a:p>
          <a:p>
            <a:endParaRPr lang="it-IT" sz="2800" dirty="0" smtClean="0">
              <a:latin typeface="NimbusRomNo9L-Regu"/>
            </a:endParaRPr>
          </a:p>
          <a:p>
            <a:r>
              <a:rPr lang="it-IT" sz="2800" dirty="0" smtClean="0">
                <a:latin typeface="NimbusRomNo9L-Regu"/>
              </a:rPr>
              <a:t>PUNTO 3 </a:t>
            </a:r>
          </a:p>
          <a:p>
            <a:r>
              <a:rPr lang="it-IT" sz="2800" dirty="0" smtClean="0">
                <a:latin typeface="NimbusRomNo9L-Regu"/>
              </a:rPr>
              <a:t>Probabili </a:t>
            </a:r>
            <a:r>
              <a:rPr lang="it-IT" sz="2800" dirty="0">
                <a:latin typeface="NimbusRomNo9L-Regu"/>
              </a:rPr>
              <a:t>errori: </a:t>
            </a:r>
            <a:r>
              <a:rPr lang="it-IT" sz="2800" dirty="0" err="1">
                <a:latin typeface="NimbusRomNo9L-Regu"/>
              </a:rPr>
              <a:t>inﬁnite</a:t>
            </a:r>
            <a:r>
              <a:rPr lang="it-IT" sz="2800" dirty="0">
                <a:latin typeface="NimbusRomNo9L-Regu"/>
              </a:rPr>
              <a:t> </a:t>
            </a:r>
            <a:r>
              <a:rPr lang="it-IT" sz="2800" dirty="0" err="1">
                <a:latin typeface="NimbusRomNo9L-Regu"/>
              </a:rPr>
              <a:t>loop</a:t>
            </a:r>
            <a:r>
              <a:rPr lang="it-IT" sz="2800" dirty="0">
                <a:latin typeface="NimbusRomNo9L-Regu"/>
              </a:rPr>
              <a:t> per i valori A=4, </a:t>
            </a:r>
            <a:r>
              <a:rPr lang="it-IT" sz="2800" dirty="0" smtClean="0">
                <a:latin typeface="NimbusRomNo9L-Regu"/>
              </a:rPr>
              <a:t>B=2</a:t>
            </a:r>
            <a:endParaRPr lang="it-IT" sz="2800" b="0" i="0" u="none" strike="noStrike" baseline="0" dirty="0" smtClean="0">
              <a:latin typeface="NimbusRomNo9L-Regu"/>
            </a:endParaRPr>
          </a:p>
        </p:txBody>
      </p:sp>
    </p:spTree>
    <p:extLst>
      <p:ext uri="{BB962C8B-B14F-4D97-AF65-F5344CB8AC3E}">
        <p14:creationId xmlns:p14="http://schemas.microsoft.com/office/powerpoint/2010/main" val="17844312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TDE 25-9-2015</a:t>
            </a:r>
            <a:endParaRPr lang="it-IT" dirty="0"/>
          </a:p>
        </p:txBody>
      </p:sp>
      <p:sp>
        <p:nvSpPr>
          <p:cNvPr id="3" name="Sottotitolo 2"/>
          <p:cNvSpPr>
            <a:spLocks noGrp="1"/>
          </p:cNvSpPr>
          <p:nvPr>
            <p:ph type="subTitle" idx="1"/>
          </p:nvPr>
        </p:nvSpPr>
        <p:spPr/>
        <p:txBody>
          <a:bodyPr/>
          <a:lstStyle/>
          <a:p>
            <a:endParaRPr lang="it-IT"/>
          </a:p>
        </p:txBody>
      </p:sp>
    </p:spTree>
    <p:extLst>
      <p:ext uri="{BB962C8B-B14F-4D97-AF65-F5344CB8AC3E}">
        <p14:creationId xmlns:p14="http://schemas.microsoft.com/office/powerpoint/2010/main" val="42290872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3785652"/>
          </a:xfrm>
          <a:prstGeom prst="rect">
            <a:avLst/>
          </a:prstGeom>
        </p:spPr>
        <p:txBody>
          <a:bodyPr wrap="square">
            <a:spAutoFit/>
          </a:bodyPr>
          <a:lstStyle/>
          <a:p>
            <a:r>
              <a:rPr lang="it-IT" sz="2400" b="0" i="0" u="none" strike="noStrike" baseline="0" dirty="0" smtClean="0">
                <a:latin typeface="NimbusRomNo9L-Regu"/>
              </a:rPr>
              <a:t>ESERCIZIO 1</a:t>
            </a:r>
          </a:p>
          <a:p>
            <a:endParaRPr lang="it-IT" sz="2400" dirty="0">
              <a:latin typeface="NimbusRomNo9L-Regu"/>
            </a:endParaRPr>
          </a:p>
          <a:p>
            <a:r>
              <a:rPr lang="it-IT" sz="2400" dirty="0" smtClean="0">
                <a:latin typeface="NimbusRomNo9L-Regu"/>
              </a:rPr>
              <a:t>Si consideri la seguente </a:t>
            </a:r>
            <a:r>
              <a:rPr lang="it-IT" sz="2400" dirty="0" err="1" smtClean="0">
                <a:latin typeface="NimbusRomNo9L-Regu"/>
              </a:rPr>
              <a:t>speciﬁca</a:t>
            </a:r>
            <a:r>
              <a:rPr lang="it-IT" sz="2400" dirty="0" smtClean="0">
                <a:latin typeface="NimbusRomNo9L-Regu"/>
              </a:rPr>
              <a:t> di un tipo di dato astratto </a:t>
            </a:r>
            <a:r>
              <a:rPr lang="it-IT" sz="2400" dirty="0">
                <a:latin typeface="NimbusRomNo9L-Regu"/>
              </a:rPr>
              <a:t>gara </a:t>
            </a:r>
            <a:r>
              <a:rPr lang="it-IT" sz="2400" dirty="0" smtClean="0">
                <a:latin typeface="NimbusRomNo9L-Regu"/>
              </a:rPr>
              <a:t>che rappresenta una gara di atletica leggera </a:t>
            </a:r>
            <a:r>
              <a:rPr lang="it-IT" sz="2400" dirty="0">
                <a:latin typeface="NimbusRomNo9L-Regu"/>
              </a:rPr>
              <a:t>(salti e lanci). Alla gara partecipano un numero di atleti </a:t>
            </a:r>
            <a:r>
              <a:rPr lang="it-IT" sz="2400" dirty="0" smtClean="0">
                <a:latin typeface="NimbusRomNo9L-Regu"/>
              </a:rPr>
              <a:t>fissato </a:t>
            </a:r>
            <a:r>
              <a:rPr lang="it-IT" sz="2400" dirty="0">
                <a:latin typeface="NimbusRomNo9L-Regu"/>
              </a:rPr>
              <a:t>nel momento in cui la gara viene creata. Ad ogni atleta corrisponde un numero di pettorale: 1,2,...,n, dove n </a:t>
            </a:r>
            <a:r>
              <a:rPr lang="it-IT" sz="2400" dirty="0" smtClean="0">
                <a:latin typeface="NimbusRomNo9L-Regu"/>
              </a:rPr>
              <a:t>è </a:t>
            </a:r>
            <a:r>
              <a:rPr lang="it-IT" sz="2400" dirty="0">
                <a:latin typeface="NimbusRomNo9L-Regu"/>
              </a:rPr>
              <a:t>il numero dei partecipanti alla gara. </a:t>
            </a:r>
            <a:endParaRPr lang="it-IT" sz="2400" dirty="0" smtClean="0">
              <a:latin typeface="NimbusRomNo9L-Regu"/>
            </a:endParaRPr>
          </a:p>
          <a:p>
            <a:r>
              <a:rPr lang="it-IT" sz="2400" dirty="0" smtClean="0">
                <a:latin typeface="NimbusRomNo9L-Regu"/>
              </a:rPr>
              <a:t>L’operazione </a:t>
            </a:r>
            <a:r>
              <a:rPr lang="it-IT" sz="2400" dirty="0">
                <a:latin typeface="NimbusRomNo9L-Regu"/>
              </a:rPr>
              <a:t>gareggia(</a:t>
            </a:r>
            <a:r>
              <a:rPr lang="it-IT" sz="2400" dirty="0" err="1">
                <a:latin typeface="NimbusRomNo9L-Regu"/>
              </a:rPr>
              <a:t>x,ris</a:t>
            </a:r>
            <a:r>
              <a:rPr lang="it-IT" sz="2400" dirty="0">
                <a:latin typeface="NimbusRomNo9L-Regu"/>
              </a:rPr>
              <a:t>) </a:t>
            </a:r>
            <a:r>
              <a:rPr lang="it-IT" sz="2400" dirty="0" smtClean="0">
                <a:latin typeface="NimbusRomNo9L-Regu"/>
              </a:rPr>
              <a:t>indica </a:t>
            </a:r>
            <a:r>
              <a:rPr lang="it-IT" sz="2400" dirty="0">
                <a:latin typeface="NimbusRomNo9L-Regu"/>
              </a:rPr>
              <a:t>che l’atleta con il numero di pettorale x ha gareggiato ottenendo il risultato </a:t>
            </a:r>
            <a:r>
              <a:rPr lang="it-IT" sz="2400" dirty="0" err="1">
                <a:latin typeface="NimbusRomNo9L-Regu"/>
              </a:rPr>
              <a:t>ris</a:t>
            </a:r>
            <a:r>
              <a:rPr lang="it-IT" sz="2400" dirty="0">
                <a:latin typeface="NimbusRomNo9L-Regu"/>
              </a:rPr>
              <a:t> (per esempio, se si tratta di una gara di salto in alto, </a:t>
            </a:r>
            <a:r>
              <a:rPr lang="it-IT" sz="2400" dirty="0" err="1">
                <a:latin typeface="NimbusRomNo9L-Regu"/>
              </a:rPr>
              <a:t>ris</a:t>
            </a:r>
            <a:r>
              <a:rPr lang="it-IT" sz="2400" dirty="0">
                <a:latin typeface="NimbusRomNo9L-Regu"/>
              </a:rPr>
              <a:t> rappresenta l’altezza di salto in cm). L’operazione primo() restituisce il numero di pettorale dell’atleta in testa al momento in cui l’operazione viene eseguita.</a:t>
            </a:r>
          </a:p>
        </p:txBody>
      </p:sp>
    </p:spTree>
    <p:extLst>
      <p:ext uri="{BB962C8B-B14F-4D97-AF65-F5344CB8AC3E}">
        <p14:creationId xmlns:p14="http://schemas.microsoft.com/office/powerpoint/2010/main" val="35128690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461665"/>
          </a:xfrm>
          <a:prstGeom prst="rect">
            <a:avLst/>
          </a:prstGeom>
        </p:spPr>
        <p:txBody>
          <a:bodyPr wrap="square">
            <a:spAutoFit/>
          </a:bodyPr>
          <a:lstStyle/>
          <a:p>
            <a:r>
              <a:rPr lang="it-IT" sz="2400" b="0" i="0" u="none" strike="noStrike" baseline="0" dirty="0" smtClean="0">
                <a:latin typeface="NimbusRomNo9L-Regu"/>
              </a:rPr>
              <a:t>ESERCIZIO 1</a:t>
            </a:r>
            <a:endParaRPr lang="it-IT" sz="2400" dirty="0">
              <a:latin typeface="NimbusRomNo9L-Regu"/>
            </a:endParaRPr>
          </a:p>
        </p:txBody>
      </p:sp>
      <p:pic>
        <p:nvPicPr>
          <p:cNvPr id="3" name="Immagine 2"/>
          <p:cNvPicPr>
            <a:picLocks noChangeAspect="1"/>
          </p:cNvPicPr>
          <p:nvPr/>
        </p:nvPicPr>
        <p:blipFill>
          <a:blip r:embed="rId2"/>
          <a:stretch>
            <a:fillRect/>
          </a:stretch>
        </p:blipFill>
        <p:spPr>
          <a:xfrm>
            <a:off x="757237" y="476250"/>
            <a:ext cx="10677525" cy="6381750"/>
          </a:xfrm>
          <a:prstGeom prst="rect">
            <a:avLst/>
          </a:prstGeom>
        </p:spPr>
      </p:pic>
    </p:spTree>
    <p:extLst>
      <p:ext uri="{BB962C8B-B14F-4D97-AF65-F5344CB8AC3E}">
        <p14:creationId xmlns:p14="http://schemas.microsoft.com/office/powerpoint/2010/main" val="20414204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3785652"/>
          </a:xfrm>
          <a:prstGeom prst="rect">
            <a:avLst/>
          </a:prstGeom>
        </p:spPr>
        <p:txBody>
          <a:bodyPr wrap="square">
            <a:spAutoFit/>
          </a:bodyPr>
          <a:lstStyle/>
          <a:p>
            <a:r>
              <a:rPr lang="it-IT" sz="2400" b="0" i="0" u="none" strike="noStrike" baseline="0" dirty="0" smtClean="0">
                <a:latin typeface="NimbusRomNo9L-Regu"/>
              </a:rPr>
              <a:t>ESERCIZIO 1</a:t>
            </a:r>
          </a:p>
          <a:p>
            <a:endParaRPr lang="it-IT" sz="2400" dirty="0">
              <a:latin typeface="NimbusRomNo9L-Regu"/>
            </a:endParaRPr>
          </a:p>
          <a:p>
            <a:pPr marL="457200" indent="-457200">
              <a:buFont typeface="+mj-lt"/>
              <a:buAutoNum type="arabicPeriod"/>
            </a:pPr>
            <a:r>
              <a:rPr lang="it-IT" sz="2400" dirty="0">
                <a:latin typeface="NimbusRomNo9L-Regu"/>
              </a:rPr>
              <a:t>Si </a:t>
            </a:r>
            <a:r>
              <a:rPr lang="it-IT" sz="2400" dirty="0" smtClean="0">
                <a:latin typeface="NimbusRomNo9L-Regu"/>
              </a:rPr>
              <a:t>specifichino </a:t>
            </a:r>
            <a:r>
              <a:rPr lang="it-IT" sz="2400" dirty="0">
                <a:latin typeface="NimbusRomNo9L-Regu"/>
              </a:rPr>
              <a:t>i metodi gareggia e primo in </a:t>
            </a:r>
            <a:r>
              <a:rPr lang="it-IT" sz="2400" dirty="0" smtClean="0">
                <a:latin typeface="NimbusRomNo9L-Regu"/>
              </a:rPr>
              <a:t>JML</a:t>
            </a:r>
          </a:p>
          <a:p>
            <a:pPr marL="457200" indent="-457200">
              <a:buFont typeface="+mj-lt"/>
              <a:buAutoNum type="arabicPeriod"/>
            </a:pPr>
            <a:r>
              <a:rPr lang="it-IT" sz="2400" dirty="0">
                <a:latin typeface="NimbusRomNo9L-Regu"/>
              </a:rPr>
              <a:t>Si </a:t>
            </a:r>
            <a:r>
              <a:rPr lang="it-IT" sz="2400" dirty="0" err="1">
                <a:latin typeface="NimbusRomNo9L-Regu"/>
              </a:rPr>
              <a:t>deﬁnisca</a:t>
            </a:r>
            <a:r>
              <a:rPr lang="it-IT" sz="2400" dirty="0">
                <a:latin typeface="NimbusRomNo9L-Regu"/>
              </a:rPr>
              <a:t> un’implementazione ragionevolmente </a:t>
            </a:r>
            <a:r>
              <a:rPr lang="it-IT" sz="2400" dirty="0" err="1">
                <a:latin typeface="NimbusRomNo9L-Regu"/>
              </a:rPr>
              <a:t>efﬁciente</a:t>
            </a:r>
            <a:r>
              <a:rPr lang="it-IT" sz="2400" dirty="0">
                <a:latin typeface="NimbusRomNo9L-Regu"/>
              </a:rPr>
              <a:t> per il calcolo del vincitore. Si scrivano pertanto una rep, il suo invariante di rappresentazione e la sua funzione di </a:t>
            </a:r>
            <a:r>
              <a:rPr lang="it-IT" sz="2400" dirty="0" smtClean="0">
                <a:latin typeface="NimbusRomNo9L-Regu"/>
              </a:rPr>
              <a:t>astrazione</a:t>
            </a:r>
            <a:endParaRPr lang="it-IT" sz="2400" dirty="0">
              <a:latin typeface="NimbusRomNo9L-Regu"/>
            </a:endParaRPr>
          </a:p>
          <a:p>
            <a:pPr marL="457200" indent="-457200">
              <a:buFont typeface="+mj-lt"/>
              <a:buAutoNum type="arabicPeriod"/>
            </a:pPr>
            <a:r>
              <a:rPr lang="it-IT" sz="2400" dirty="0">
                <a:latin typeface="NimbusRomNo9L-Regu"/>
              </a:rPr>
              <a:t>Si fornisca un’implementazione del costruttore e del metodo gareggia() descrivendo brevemente, per ciascuno di essi, (1) </a:t>
            </a:r>
            <a:r>
              <a:rPr lang="it-IT" sz="2400" dirty="0" smtClean="0">
                <a:latin typeface="NimbusRomNo9L-Regu"/>
              </a:rPr>
              <a:t>perché </a:t>
            </a:r>
            <a:r>
              <a:rPr lang="it-IT" sz="2400" dirty="0">
                <a:latin typeface="NimbusRomNo9L-Regu"/>
              </a:rPr>
              <a:t>il rep </a:t>
            </a:r>
            <a:r>
              <a:rPr lang="it-IT" sz="2400" dirty="0" err="1">
                <a:latin typeface="NimbusRomNo9L-Regu"/>
              </a:rPr>
              <a:t>invariant</a:t>
            </a:r>
            <a:r>
              <a:rPr lang="it-IT" sz="2400" dirty="0">
                <a:latin typeface="NimbusRomNo9L-Regu"/>
              </a:rPr>
              <a:t> viene effettivamente mantenuto e (2) </a:t>
            </a:r>
            <a:r>
              <a:rPr lang="it-IT" sz="2400" dirty="0" smtClean="0">
                <a:latin typeface="NimbusRomNo9L-Regu"/>
              </a:rPr>
              <a:t>perché </a:t>
            </a:r>
            <a:r>
              <a:rPr lang="it-IT" sz="2400" dirty="0">
                <a:latin typeface="NimbusRomNo9L-Regu"/>
              </a:rPr>
              <a:t>la loro </a:t>
            </a:r>
            <a:r>
              <a:rPr lang="it-IT" sz="2400" dirty="0" smtClean="0">
                <a:latin typeface="NimbusRomNo9L-Regu"/>
              </a:rPr>
              <a:t>specifica </a:t>
            </a:r>
            <a:r>
              <a:rPr lang="it-IT" sz="2400" dirty="0">
                <a:latin typeface="NimbusRomNo9L-Regu"/>
              </a:rPr>
              <a:t>viene </a:t>
            </a:r>
            <a:r>
              <a:rPr lang="it-IT" sz="2400" dirty="0" smtClean="0">
                <a:latin typeface="NimbusRomNo9L-Regu"/>
              </a:rPr>
              <a:t>rispettata.</a:t>
            </a:r>
          </a:p>
          <a:p>
            <a:pPr marL="457200" indent="-457200">
              <a:buFont typeface="+mj-lt"/>
              <a:buAutoNum type="arabicPeriod"/>
            </a:pPr>
            <a:endParaRPr lang="it-IT" sz="2400" dirty="0">
              <a:latin typeface="NimbusRomNo9L-Regu"/>
            </a:endParaRPr>
          </a:p>
        </p:txBody>
      </p:sp>
    </p:spTree>
    <p:extLst>
      <p:ext uri="{BB962C8B-B14F-4D97-AF65-F5344CB8AC3E}">
        <p14:creationId xmlns:p14="http://schemas.microsoft.com/office/powerpoint/2010/main" val="1459490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3539430"/>
          </a:xfrm>
          <a:prstGeom prst="rect">
            <a:avLst/>
          </a:prstGeom>
        </p:spPr>
        <p:txBody>
          <a:bodyPr wrap="square">
            <a:spAutoFit/>
          </a:bodyPr>
          <a:lstStyle/>
          <a:p>
            <a:r>
              <a:rPr lang="it-IT" sz="2800" b="0" i="0" u="none" strike="noStrike" baseline="0" dirty="0" smtClean="0">
                <a:latin typeface="NimbusRomNo9L-Regu"/>
              </a:rPr>
              <a:t>SOLUZIONE</a:t>
            </a:r>
          </a:p>
          <a:p>
            <a:r>
              <a:rPr lang="it-IT" sz="2800" b="0" i="0" u="none" strike="noStrike" baseline="0" dirty="0" smtClean="0">
                <a:latin typeface="NimbusRomNo9L-Regu"/>
              </a:rPr>
              <a:t>Punto 1</a:t>
            </a:r>
          </a:p>
          <a:p>
            <a:r>
              <a:rPr lang="it-IT" sz="2800" dirty="0">
                <a:latin typeface="NimbusRomNo9L-Regu"/>
              </a:rPr>
              <a:t>//@private </a:t>
            </a:r>
            <a:r>
              <a:rPr lang="it-IT" sz="2800" dirty="0" err="1">
                <a:latin typeface="NimbusRomNo9L-Regu"/>
              </a:rPr>
              <a:t>invariant</a:t>
            </a:r>
            <a:r>
              <a:rPr lang="it-IT" sz="2800" dirty="0">
                <a:latin typeface="NimbusRomNo9L-Regu"/>
              </a:rPr>
              <a:t> </a:t>
            </a:r>
            <a:endParaRPr lang="it-IT" sz="2800" dirty="0" smtClean="0">
              <a:latin typeface="NimbusRomNo9L-Regu"/>
            </a:endParaRPr>
          </a:p>
          <a:p>
            <a:r>
              <a:rPr lang="it-IT" sz="2800" dirty="0" smtClean="0">
                <a:latin typeface="NimbusRomNo9L-Regu"/>
              </a:rPr>
              <a:t>//@ </a:t>
            </a:r>
            <a:r>
              <a:rPr lang="it-IT" sz="2800" dirty="0" err="1">
                <a:latin typeface="NimbusRomNo9L-Regu"/>
              </a:rPr>
              <a:t>carteMazzo</a:t>
            </a:r>
            <a:r>
              <a:rPr lang="it-IT" sz="2800" dirty="0">
                <a:latin typeface="NimbusRomNo9L-Regu"/>
              </a:rPr>
              <a:t>!=</a:t>
            </a:r>
            <a:r>
              <a:rPr lang="it-IT" sz="2800" dirty="0" err="1">
                <a:latin typeface="NimbusRomNo9L-Regu"/>
              </a:rPr>
              <a:t>null</a:t>
            </a:r>
            <a:r>
              <a:rPr lang="it-IT" sz="2800" dirty="0">
                <a:latin typeface="NimbusRomNo9L-Regu"/>
              </a:rPr>
              <a:t> &amp;&amp; </a:t>
            </a:r>
            <a:r>
              <a:rPr lang="it-IT" sz="2800" dirty="0" err="1">
                <a:latin typeface="NimbusRomNo9L-Regu"/>
              </a:rPr>
              <a:t>carteMazzo.size</a:t>
            </a:r>
            <a:r>
              <a:rPr lang="it-IT" sz="2800" dirty="0">
                <a:latin typeface="NimbusRomNo9L-Regu"/>
              </a:rPr>
              <a:t>()&lt;=52 </a:t>
            </a:r>
            <a:endParaRPr lang="it-IT" sz="2800" dirty="0" smtClean="0">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nessuna carta </a:t>
            </a:r>
            <a:r>
              <a:rPr lang="it-IT" sz="2800" dirty="0" smtClean="0">
                <a:solidFill>
                  <a:srgbClr val="FF0000"/>
                </a:solidFill>
                <a:latin typeface="NimbusRomNo9L-Regu"/>
              </a:rPr>
              <a:t>è </a:t>
            </a:r>
            <a:r>
              <a:rPr lang="it-IT" sz="2800" dirty="0" err="1">
                <a:solidFill>
                  <a:srgbClr val="FF0000"/>
                </a:solidFill>
                <a:latin typeface="NimbusRomNo9L-Regu"/>
              </a:rPr>
              <a:t>null</a:t>
            </a:r>
            <a:r>
              <a:rPr lang="it-IT" sz="2800" dirty="0">
                <a:solidFill>
                  <a:srgbClr val="FF0000"/>
                </a:solidFill>
                <a:latin typeface="NimbusRomNo9L-Regu"/>
              </a:rPr>
              <a:t> </a:t>
            </a:r>
            <a:endParaRPr lang="it-IT" sz="2800" dirty="0" smtClean="0">
              <a:solidFill>
                <a:srgbClr val="FF0000"/>
              </a:solidFill>
              <a:latin typeface="NimbusRomNo9L-Regu"/>
            </a:endParaRPr>
          </a:p>
          <a:p>
            <a:r>
              <a:rPr lang="it-IT" sz="2800" dirty="0" smtClean="0">
                <a:solidFill>
                  <a:srgbClr val="0070C0"/>
                </a:solidFill>
                <a:latin typeface="NimbusRomNo9L-Regu"/>
              </a:rPr>
              <a:t>// </a:t>
            </a:r>
            <a:r>
              <a:rPr lang="it-IT" sz="2800" dirty="0">
                <a:solidFill>
                  <a:srgbClr val="0070C0"/>
                </a:solidFill>
                <a:latin typeface="NimbusRomNo9L-Regu"/>
              </a:rPr>
              <a:t>ogni carta contenuta deve essere di uno dei semi consentiti </a:t>
            </a:r>
            <a:endParaRPr lang="it-IT" sz="2800" dirty="0" smtClean="0">
              <a:solidFill>
                <a:srgbClr val="0070C0"/>
              </a:solidFill>
              <a:latin typeface="NimbusRomNo9L-Regu"/>
            </a:endParaRPr>
          </a:p>
          <a:p>
            <a:r>
              <a:rPr lang="it-IT" sz="2800" dirty="0" smtClean="0">
                <a:solidFill>
                  <a:srgbClr val="7030A0"/>
                </a:solidFill>
                <a:latin typeface="NimbusRomNo9L-Regu"/>
              </a:rPr>
              <a:t>// </a:t>
            </a:r>
            <a:r>
              <a:rPr lang="it-IT" sz="2800" dirty="0">
                <a:solidFill>
                  <a:srgbClr val="7030A0"/>
                </a:solidFill>
                <a:latin typeface="NimbusRomNo9L-Regu"/>
              </a:rPr>
              <a:t>ogni carta contenuta deve essere di uno dei valori consentiti </a:t>
            </a:r>
            <a:endParaRPr lang="it-IT" sz="2800" dirty="0" smtClean="0">
              <a:solidFill>
                <a:srgbClr val="7030A0"/>
              </a:solidFill>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ogni carta appare al </a:t>
            </a:r>
            <a:r>
              <a:rPr lang="it-IT" sz="2800" dirty="0" smtClean="0">
                <a:solidFill>
                  <a:srgbClr val="FF0000"/>
                </a:solidFill>
                <a:latin typeface="NimbusRomNo9L-Regu"/>
              </a:rPr>
              <a:t>più </a:t>
            </a:r>
            <a:r>
              <a:rPr lang="it-IT" sz="2800" dirty="0">
                <a:solidFill>
                  <a:srgbClr val="FF0000"/>
                </a:solidFill>
                <a:latin typeface="NimbusRomNo9L-Regu"/>
              </a:rPr>
              <a:t>una volta </a:t>
            </a:r>
            <a:endParaRPr lang="it-IT" sz="2800" dirty="0" smtClean="0">
              <a:solidFill>
                <a:srgbClr val="FF0000"/>
              </a:solidFill>
              <a:latin typeface="NimbusRomNo9L-Regu"/>
            </a:endParaRPr>
          </a:p>
        </p:txBody>
      </p:sp>
    </p:spTree>
    <p:extLst>
      <p:ext uri="{BB962C8B-B14F-4D97-AF65-F5344CB8AC3E}">
        <p14:creationId xmlns:p14="http://schemas.microsoft.com/office/powerpoint/2010/main" val="23351138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6740307"/>
          </a:xfrm>
          <a:prstGeom prst="rect">
            <a:avLst/>
          </a:prstGeom>
        </p:spPr>
        <p:txBody>
          <a:bodyPr wrap="square">
            <a:spAutoFit/>
          </a:bodyPr>
          <a:lstStyle/>
          <a:p>
            <a:r>
              <a:rPr lang="it-IT" sz="2400" b="0" i="0" u="none" strike="noStrike" baseline="0" dirty="0" smtClean="0">
                <a:latin typeface="NimbusRomNo9L-Regu"/>
              </a:rPr>
              <a:t>SOLUZIONE: Punto </a:t>
            </a:r>
            <a:r>
              <a:rPr lang="it-IT" sz="2400" b="0" i="0" u="none" strike="noStrike" baseline="0" dirty="0" smtClean="0">
                <a:latin typeface="NimbusRomNo9L-Regu"/>
              </a:rPr>
              <a:t>1</a:t>
            </a:r>
          </a:p>
          <a:p>
            <a:r>
              <a:rPr lang="it-IT" sz="2400" dirty="0">
                <a:latin typeface="NimbusRomNo9L-Regu"/>
              </a:rPr>
              <a:t>//@</a:t>
            </a:r>
            <a:r>
              <a:rPr lang="it-IT" sz="2400" dirty="0" err="1">
                <a:latin typeface="NimbusRomNo9L-Regu"/>
              </a:rPr>
              <a:t>ensures</a:t>
            </a:r>
            <a:r>
              <a:rPr lang="it-IT" sz="2400" dirty="0">
                <a:latin typeface="NimbusRomNo9L-Regu"/>
              </a:rPr>
              <a:t> p&gt;0 &amp;&amp; risultati().</a:t>
            </a:r>
            <a:r>
              <a:rPr lang="it-IT" sz="2400" dirty="0" err="1">
                <a:latin typeface="NimbusRomNo9L-Regu"/>
              </a:rPr>
              <a:t>size</a:t>
            </a:r>
            <a:r>
              <a:rPr lang="it-IT" sz="2400" dirty="0">
                <a:latin typeface="NimbusRomNo9L-Regu"/>
              </a:rPr>
              <a:t>()==p &amp;&amp; </a:t>
            </a:r>
            <a:endParaRPr lang="it-IT" sz="2400" dirty="0" smtClean="0">
              <a:latin typeface="NimbusRomNo9L-Regu"/>
            </a:endParaRPr>
          </a:p>
          <a:p>
            <a:r>
              <a:rPr lang="it-IT" sz="2400" dirty="0" smtClean="0">
                <a:latin typeface="NimbusRomNo9L-Regu"/>
              </a:rPr>
              <a:t>//@ </a:t>
            </a:r>
            <a:r>
              <a:rPr lang="it-IT" sz="2400" dirty="0">
                <a:latin typeface="NimbusRomNo9L-Regu"/>
              </a:rPr>
              <a:t>(\</a:t>
            </a:r>
            <a:r>
              <a:rPr lang="it-IT" sz="2400" dirty="0" err="1">
                <a:latin typeface="NimbusRomNo9L-Regu"/>
              </a:rPr>
              <a:t>forall</a:t>
            </a:r>
            <a:r>
              <a:rPr lang="it-IT" sz="2400" dirty="0">
                <a:latin typeface="NimbusRomNo9L-Regu"/>
              </a:rPr>
              <a:t> </a:t>
            </a:r>
            <a:r>
              <a:rPr lang="it-IT" sz="2400" dirty="0" err="1">
                <a:latin typeface="NimbusRomNo9L-Regu"/>
              </a:rPr>
              <a:t>int</a:t>
            </a:r>
            <a:r>
              <a:rPr lang="it-IT" sz="2400" dirty="0">
                <a:latin typeface="NimbusRomNo9L-Regu"/>
              </a:rPr>
              <a:t> i; 0&lt;= i &amp;&amp; i&lt;p; risultati().</a:t>
            </a:r>
            <a:r>
              <a:rPr lang="it-IT" sz="2400" dirty="0" err="1">
                <a:latin typeface="NimbusRomNo9L-Regu"/>
              </a:rPr>
              <a:t>get</a:t>
            </a:r>
            <a:r>
              <a:rPr lang="it-IT" sz="2400" dirty="0">
                <a:latin typeface="NimbusRomNo9L-Regu"/>
              </a:rPr>
              <a:t>(i)==-1); </a:t>
            </a:r>
            <a:endParaRPr lang="it-IT" sz="2400" dirty="0" smtClean="0">
              <a:latin typeface="NimbusRomNo9L-Regu"/>
            </a:endParaRPr>
          </a:p>
          <a:p>
            <a:r>
              <a:rPr lang="it-IT" sz="2400" dirty="0">
                <a:latin typeface="NimbusRomNo9L-Regu"/>
              </a:rPr>
              <a:t>//@</a:t>
            </a:r>
            <a:r>
              <a:rPr lang="it-IT" sz="2400" dirty="0" err="1">
                <a:latin typeface="NimbusRomNo9L-Regu"/>
              </a:rPr>
              <a:t>signals</a:t>
            </a:r>
            <a:r>
              <a:rPr lang="it-IT" sz="2400" dirty="0">
                <a:latin typeface="NimbusRomNo9L-Regu"/>
              </a:rPr>
              <a:t> </a:t>
            </a:r>
            <a:r>
              <a:rPr lang="it-IT" sz="2400" dirty="0" smtClean="0">
                <a:latin typeface="NimbusRomNo9L-Regu"/>
              </a:rPr>
              <a:t>(</a:t>
            </a:r>
            <a:r>
              <a:rPr lang="it-IT" sz="2400" dirty="0" err="1" smtClean="0">
                <a:latin typeface="NimbusRomNo9L-Regu"/>
              </a:rPr>
              <a:t>NonEsisteGara</a:t>
            </a:r>
            <a:r>
              <a:rPr lang="it-IT" sz="2400" dirty="0" smtClean="0">
                <a:latin typeface="NimbusRomNo9L-Regu"/>
              </a:rPr>
              <a:t> </a:t>
            </a:r>
            <a:r>
              <a:rPr lang="it-IT" sz="2400" dirty="0">
                <a:latin typeface="NimbusRomNo9L-Regu"/>
              </a:rPr>
              <a:t>e) </a:t>
            </a:r>
            <a:r>
              <a:rPr lang="it-IT" sz="2400" dirty="0" smtClean="0">
                <a:latin typeface="NimbusRomNo9L-Regu"/>
              </a:rPr>
              <a:t>p&lt;=0; </a:t>
            </a:r>
            <a:endParaRPr lang="it-IT" sz="2400" dirty="0">
              <a:latin typeface="NimbusRomNo9L-Regu"/>
            </a:endParaRPr>
          </a:p>
          <a:p>
            <a:r>
              <a:rPr lang="it-IT" sz="2400" dirty="0" smtClean="0">
                <a:latin typeface="NimbusRomNo9L-Regu"/>
              </a:rPr>
              <a:t>public </a:t>
            </a:r>
            <a:r>
              <a:rPr lang="it-IT" sz="2400" dirty="0">
                <a:latin typeface="NimbusRomNo9L-Regu"/>
              </a:rPr>
              <a:t>Gara(</a:t>
            </a:r>
            <a:r>
              <a:rPr lang="it-IT" sz="2400" dirty="0" err="1">
                <a:latin typeface="NimbusRomNo9L-Regu"/>
              </a:rPr>
              <a:t>int</a:t>
            </a:r>
            <a:r>
              <a:rPr lang="it-IT" sz="2400" dirty="0">
                <a:latin typeface="NimbusRomNo9L-Regu"/>
              </a:rPr>
              <a:t> p) </a:t>
            </a:r>
            <a:r>
              <a:rPr lang="it-IT" sz="2400" dirty="0" err="1">
                <a:latin typeface="NimbusRomNo9L-Regu"/>
              </a:rPr>
              <a:t>throws</a:t>
            </a:r>
            <a:r>
              <a:rPr lang="it-IT" sz="2400" dirty="0">
                <a:latin typeface="NimbusRomNo9L-Regu"/>
              </a:rPr>
              <a:t> </a:t>
            </a:r>
            <a:r>
              <a:rPr lang="it-IT" sz="2400" dirty="0" err="1" smtClean="0">
                <a:latin typeface="NimbusRomNo9L-Regu"/>
              </a:rPr>
              <a:t>NonEsisteGaraException</a:t>
            </a:r>
            <a:endParaRPr lang="it-IT" sz="2400" dirty="0" smtClean="0">
              <a:latin typeface="NimbusRomNo9L-Regu"/>
            </a:endParaRPr>
          </a:p>
          <a:p>
            <a:r>
              <a:rPr lang="it-IT" sz="2400" dirty="0" smtClean="0">
                <a:solidFill>
                  <a:srgbClr val="FF0000"/>
                </a:solidFill>
                <a:latin typeface="NimbusRomNo9L-Regu"/>
              </a:rPr>
              <a:t>//@</a:t>
            </a:r>
            <a:r>
              <a:rPr lang="it-IT" sz="2400" dirty="0" err="1">
                <a:solidFill>
                  <a:srgbClr val="FF0000"/>
                </a:solidFill>
                <a:latin typeface="NimbusRomNo9L-Regu"/>
              </a:rPr>
              <a:t>ensures</a:t>
            </a:r>
            <a:r>
              <a:rPr lang="it-IT" sz="2400" dirty="0">
                <a:solidFill>
                  <a:srgbClr val="FF0000"/>
                </a:solidFill>
                <a:latin typeface="NimbusRomNo9L-Regu"/>
              </a:rPr>
              <a:t> 0&lt;x &amp;&amp; x&lt;= risultati().</a:t>
            </a:r>
            <a:r>
              <a:rPr lang="it-IT" sz="2400" dirty="0" err="1">
                <a:solidFill>
                  <a:srgbClr val="FF0000"/>
                </a:solidFill>
                <a:latin typeface="NimbusRomNo9L-Regu"/>
              </a:rPr>
              <a:t>size</a:t>
            </a:r>
            <a:r>
              <a:rPr lang="it-IT" sz="2400" dirty="0">
                <a:solidFill>
                  <a:srgbClr val="FF0000"/>
                </a:solidFill>
                <a:latin typeface="NimbusRomNo9L-Regu"/>
              </a:rPr>
              <a:t>() &amp;&amp; </a:t>
            </a:r>
            <a:endParaRPr lang="it-IT" sz="2400" dirty="0" smtClean="0">
              <a:solidFill>
                <a:srgbClr val="FF0000"/>
              </a:solidFill>
              <a:latin typeface="NimbusRomNo9L-Regu"/>
            </a:endParaRPr>
          </a:p>
          <a:p>
            <a:r>
              <a:rPr lang="it-IT" sz="2400" dirty="0" smtClean="0">
                <a:solidFill>
                  <a:srgbClr val="FF0000"/>
                </a:solidFill>
                <a:latin typeface="NimbusRomNo9L-Regu"/>
              </a:rPr>
              <a:t>//@                             risultati</a:t>
            </a:r>
            <a:r>
              <a:rPr lang="it-IT" sz="2400" dirty="0">
                <a:solidFill>
                  <a:srgbClr val="FF0000"/>
                </a:solidFill>
                <a:latin typeface="NimbusRomNo9L-Regu"/>
              </a:rPr>
              <a:t>().</a:t>
            </a:r>
            <a:r>
              <a:rPr lang="it-IT" sz="2400" dirty="0" err="1">
                <a:solidFill>
                  <a:srgbClr val="FF0000"/>
                </a:solidFill>
                <a:latin typeface="NimbusRomNo9L-Regu"/>
              </a:rPr>
              <a:t>size</a:t>
            </a:r>
            <a:r>
              <a:rPr lang="it-IT" sz="2400" dirty="0">
                <a:solidFill>
                  <a:srgbClr val="FF0000"/>
                </a:solidFill>
                <a:latin typeface="NimbusRomNo9L-Regu"/>
              </a:rPr>
              <a:t>()== \</a:t>
            </a:r>
            <a:r>
              <a:rPr lang="it-IT" sz="2400" dirty="0" err="1">
                <a:solidFill>
                  <a:srgbClr val="FF0000"/>
                </a:solidFill>
                <a:latin typeface="NimbusRomNo9L-Regu"/>
              </a:rPr>
              <a:t>old</a:t>
            </a:r>
            <a:r>
              <a:rPr lang="it-IT" sz="2400" dirty="0">
                <a:solidFill>
                  <a:srgbClr val="FF0000"/>
                </a:solidFill>
                <a:latin typeface="NimbusRomNo9L-Regu"/>
              </a:rPr>
              <a:t>(risultati().</a:t>
            </a:r>
            <a:r>
              <a:rPr lang="it-IT" sz="2400" dirty="0" err="1">
                <a:solidFill>
                  <a:srgbClr val="FF0000"/>
                </a:solidFill>
                <a:latin typeface="NimbusRomNo9L-Regu"/>
              </a:rPr>
              <a:t>size</a:t>
            </a:r>
            <a:r>
              <a:rPr lang="it-IT" sz="2400" dirty="0">
                <a:solidFill>
                  <a:srgbClr val="FF0000"/>
                </a:solidFill>
                <a:latin typeface="NimbusRomNo9L-Regu"/>
              </a:rPr>
              <a:t>() &amp;&amp; </a:t>
            </a:r>
            <a:endParaRPr lang="it-IT" sz="2400" dirty="0" smtClean="0">
              <a:solidFill>
                <a:srgbClr val="FF0000"/>
              </a:solidFill>
              <a:latin typeface="NimbusRomNo9L-Regu"/>
            </a:endParaRPr>
          </a:p>
          <a:p>
            <a:r>
              <a:rPr lang="it-IT" sz="2400" dirty="0" smtClean="0">
                <a:solidFill>
                  <a:srgbClr val="FF0000"/>
                </a:solidFill>
                <a:latin typeface="NimbusRomNo9L-Regu"/>
              </a:rPr>
              <a:t>//@ </a:t>
            </a:r>
            <a:r>
              <a:rPr lang="it-IT" sz="2400" dirty="0">
                <a:solidFill>
                  <a:srgbClr val="FF0000"/>
                </a:solidFill>
                <a:latin typeface="NimbusRomNo9L-Regu"/>
              </a:rPr>
              <a:t>(\</a:t>
            </a:r>
            <a:r>
              <a:rPr lang="it-IT" sz="2400" dirty="0" err="1">
                <a:solidFill>
                  <a:srgbClr val="FF0000"/>
                </a:solidFill>
                <a:latin typeface="NimbusRomNo9L-Regu"/>
              </a:rPr>
              <a:t>forall</a:t>
            </a:r>
            <a:r>
              <a:rPr lang="it-IT" sz="2400" dirty="0">
                <a:solidFill>
                  <a:srgbClr val="FF0000"/>
                </a:solidFill>
                <a:latin typeface="NimbusRomNo9L-Regu"/>
              </a:rPr>
              <a:t> </a:t>
            </a:r>
            <a:r>
              <a:rPr lang="it-IT" sz="2400" dirty="0" err="1">
                <a:solidFill>
                  <a:srgbClr val="FF0000"/>
                </a:solidFill>
                <a:latin typeface="NimbusRomNo9L-Regu"/>
              </a:rPr>
              <a:t>int</a:t>
            </a:r>
            <a:r>
              <a:rPr lang="it-IT" sz="2400" dirty="0">
                <a:solidFill>
                  <a:srgbClr val="FF0000"/>
                </a:solidFill>
                <a:latin typeface="NimbusRomNo9L-Regu"/>
              </a:rPr>
              <a:t> i; 0&lt;= i &amp;&amp; i&lt;risultati().</a:t>
            </a:r>
            <a:r>
              <a:rPr lang="it-IT" sz="2400" dirty="0" err="1">
                <a:solidFill>
                  <a:srgbClr val="FF0000"/>
                </a:solidFill>
                <a:latin typeface="NimbusRomNo9L-Regu"/>
              </a:rPr>
              <a:t>size</a:t>
            </a:r>
            <a:r>
              <a:rPr lang="it-IT" sz="2400" dirty="0">
                <a:solidFill>
                  <a:srgbClr val="FF0000"/>
                </a:solidFill>
                <a:latin typeface="NimbusRomNo9L-Regu"/>
              </a:rPr>
              <a:t>(); </a:t>
            </a:r>
            <a:endParaRPr lang="it-IT" sz="2400" dirty="0" smtClean="0">
              <a:solidFill>
                <a:srgbClr val="FF0000"/>
              </a:solidFill>
              <a:latin typeface="NimbusRomNo9L-Regu"/>
            </a:endParaRPr>
          </a:p>
          <a:p>
            <a:r>
              <a:rPr lang="it-IT" sz="2400" dirty="0" smtClean="0">
                <a:solidFill>
                  <a:srgbClr val="FF0000"/>
                </a:solidFill>
                <a:latin typeface="NimbusRomNo9L-Regu"/>
              </a:rPr>
              <a:t>//@                           </a:t>
            </a:r>
            <a:r>
              <a:rPr lang="it-IT" sz="2400" dirty="0" smtClean="0">
                <a:solidFill>
                  <a:srgbClr val="0070C0"/>
                </a:solidFill>
                <a:latin typeface="NimbusRomNo9L-Regu"/>
              </a:rPr>
              <a:t>(i</a:t>
            </a:r>
            <a:r>
              <a:rPr lang="it-IT" sz="2400" dirty="0">
                <a:solidFill>
                  <a:srgbClr val="0070C0"/>
                </a:solidFill>
                <a:latin typeface="NimbusRomNo9L-Regu"/>
              </a:rPr>
              <a:t>==x-1 </a:t>
            </a:r>
            <a:r>
              <a:rPr lang="it-IT" sz="2400" dirty="0" smtClean="0">
                <a:solidFill>
                  <a:srgbClr val="0070C0"/>
                </a:solidFill>
                <a:latin typeface="NimbusRomNo9L-Regu"/>
              </a:rPr>
              <a:t>&amp;&amp; </a:t>
            </a:r>
            <a:r>
              <a:rPr lang="it-IT" sz="2400" dirty="0">
                <a:solidFill>
                  <a:srgbClr val="0070C0"/>
                </a:solidFill>
                <a:latin typeface="NimbusRomNo9L-Regu"/>
              </a:rPr>
              <a:t>risultati().</a:t>
            </a:r>
            <a:r>
              <a:rPr lang="it-IT" sz="2400" dirty="0" err="1">
                <a:solidFill>
                  <a:srgbClr val="0070C0"/>
                </a:solidFill>
                <a:latin typeface="NimbusRomNo9L-Regu"/>
              </a:rPr>
              <a:t>get</a:t>
            </a:r>
            <a:r>
              <a:rPr lang="it-IT" sz="2400" dirty="0">
                <a:solidFill>
                  <a:srgbClr val="0070C0"/>
                </a:solidFill>
                <a:latin typeface="NimbusRomNo9L-Regu"/>
              </a:rPr>
              <a:t>(i) == </a:t>
            </a:r>
            <a:r>
              <a:rPr lang="it-IT" sz="2400" dirty="0" err="1" smtClean="0">
                <a:solidFill>
                  <a:srgbClr val="0070C0"/>
                </a:solidFill>
                <a:latin typeface="NimbusRomNo9L-Regu"/>
              </a:rPr>
              <a:t>result</a:t>
            </a:r>
            <a:r>
              <a:rPr lang="it-IT" sz="2400" dirty="0" smtClean="0">
                <a:solidFill>
                  <a:srgbClr val="0070C0"/>
                </a:solidFill>
                <a:latin typeface="NimbusRomNo9L-Regu"/>
              </a:rPr>
              <a:t>) </a:t>
            </a:r>
          </a:p>
          <a:p>
            <a:r>
              <a:rPr lang="it-IT" sz="2400" dirty="0" smtClean="0">
                <a:solidFill>
                  <a:srgbClr val="FF0000"/>
                </a:solidFill>
                <a:latin typeface="NimbusRomNo9L-Regu"/>
              </a:rPr>
              <a:t>//@    </a:t>
            </a:r>
            <a:r>
              <a:rPr lang="it-IT" sz="2400" dirty="0" smtClean="0">
                <a:solidFill>
                  <a:srgbClr val="0070C0"/>
                </a:solidFill>
                <a:latin typeface="NimbusRomNo9L-Regu"/>
              </a:rPr>
              <a:t>                            ||  risultati</a:t>
            </a:r>
            <a:r>
              <a:rPr lang="it-IT" sz="2400" dirty="0">
                <a:solidFill>
                  <a:srgbClr val="0070C0"/>
                </a:solidFill>
                <a:latin typeface="NimbusRomNo9L-Regu"/>
              </a:rPr>
              <a:t>().</a:t>
            </a:r>
            <a:r>
              <a:rPr lang="it-IT" sz="2400" dirty="0" err="1">
                <a:solidFill>
                  <a:srgbClr val="0070C0"/>
                </a:solidFill>
                <a:latin typeface="NimbusRomNo9L-Regu"/>
              </a:rPr>
              <a:t>get</a:t>
            </a:r>
            <a:r>
              <a:rPr lang="it-IT" sz="2400" dirty="0">
                <a:solidFill>
                  <a:srgbClr val="0070C0"/>
                </a:solidFill>
                <a:latin typeface="NimbusRomNo9L-Regu"/>
              </a:rPr>
              <a:t>(i) == \</a:t>
            </a:r>
            <a:r>
              <a:rPr lang="it-IT" sz="2400" dirty="0" err="1">
                <a:solidFill>
                  <a:srgbClr val="0070C0"/>
                </a:solidFill>
                <a:latin typeface="NimbusRomNo9L-Regu"/>
              </a:rPr>
              <a:t>old</a:t>
            </a:r>
            <a:r>
              <a:rPr lang="it-IT" sz="2400" dirty="0">
                <a:solidFill>
                  <a:srgbClr val="0070C0"/>
                </a:solidFill>
                <a:latin typeface="NimbusRomNo9L-Regu"/>
              </a:rPr>
              <a:t>(risultati().</a:t>
            </a:r>
            <a:r>
              <a:rPr lang="it-IT" sz="2400" dirty="0" err="1">
                <a:solidFill>
                  <a:srgbClr val="0070C0"/>
                </a:solidFill>
                <a:latin typeface="NimbusRomNo9L-Regu"/>
              </a:rPr>
              <a:t>get</a:t>
            </a:r>
            <a:r>
              <a:rPr lang="it-IT" sz="2400" dirty="0">
                <a:solidFill>
                  <a:srgbClr val="0070C0"/>
                </a:solidFill>
                <a:latin typeface="NimbusRomNo9L-Regu"/>
              </a:rPr>
              <a:t>(i</a:t>
            </a:r>
            <a:r>
              <a:rPr lang="it-IT" sz="2400" dirty="0" smtClean="0">
                <a:solidFill>
                  <a:srgbClr val="0070C0"/>
                </a:solidFill>
                <a:latin typeface="NimbusRomNo9L-Regu"/>
              </a:rPr>
              <a:t>))</a:t>
            </a:r>
            <a:r>
              <a:rPr lang="it-IT" sz="2400" dirty="0" smtClean="0">
                <a:solidFill>
                  <a:srgbClr val="FF0000"/>
                </a:solidFill>
                <a:latin typeface="NimbusRomNo9L-Regu"/>
              </a:rPr>
              <a:t>); </a:t>
            </a:r>
          </a:p>
          <a:p>
            <a:r>
              <a:rPr lang="it-IT" sz="2400" dirty="0" smtClean="0">
                <a:solidFill>
                  <a:srgbClr val="FF0000"/>
                </a:solidFill>
                <a:latin typeface="NimbusRomNo9L-Regu"/>
              </a:rPr>
              <a:t>//@</a:t>
            </a:r>
            <a:r>
              <a:rPr lang="it-IT" sz="2400" dirty="0" err="1">
                <a:solidFill>
                  <a:srgbClr val="FF0000"/>
                </a:solidFill>
                <a:latin typeface="NimbusRomNo9L-Regu"/>
              </a:rPr>
              <a:t>signals</a:t>
            </a:r>
            <a:r>
              <a:rPr lang="it-IT" sz="2400" dirty="0">
                <a:solidFill>
                  <a:srgbClr val="FF0000"/>
                </a:solidFill>
                <a:latin typeface="NimbusRomNo9L-Regu"/>
              </a:rPr>
              <a:t> (</a:t>
            </a:r>
            <a:r>
              <a:rPr lang="it-IT" sz="2400" dirty="0" err="1">
                <a:solidFill>
                  <a:srgbClr val="FF0000"/>
                </a:solidFill>
                <a:latin typeface="NimbusRomNo9L-Regu"/>
              </a:rPr>
              <a:t>AtletaInesistenteException</a:t>
            </a:r>
            <a:r>
              <a:rPr lang="it-IT" sz="2400" dirty="0">
                <a:solidFill>
                  <a:srgbClr val="FF0000"/>
                </a:solidFill>
                <a:latin typeface="NimbusRomNo9L-Regu"/>
              </a:rPr>
              <a:t> e) (x&lt;=0 || x&gt;risultati().</a:t>
            </a:r>
            <a:r>
              <a:rPr lang="it-IT" sz="2400" dirty="0" err="1">
                <a:solidFill>
                  <a:srgbClr val="FF0000"/>
                </a:solidFill>
                <a:latin typeface="NimbusRomNo9L-Regu"/>
              </a:rPr>
              <a:t>size</a:t>
            </a:r>
            <a:r>
              <a:rPr lang="it-IT" sz="2400" dirty="0">
                <a:solidFill>
                  <a:srgbClr val="FF0000"/>
                </a:solidFill>
                <a:latin typeface="NimbusRomNo9L-Regu"/>
              </a:rPr>
              <a:t>()) &amp;&amp; </a:t>
            </a:r>
            <a:endParaRPr lang="it-IT" sz="2400" dirty="0" smtClean="0">
              <a:solidFill>
                <a:srgbClr val="FF0000"/>
              </a:solidFill>
              <a:latin typeface="NimbusRomNo9L-Regu"/>
            </a:endParaRPr>
          </a:p>
          <a:p>
            <a:r>
              <a:rPr lang="it-IT" sz="2400" dirty="0" smtClean="0">
                <a:solidFill>
                  <a:srgbClr val="FF0000"/>
                </a:solidFill>
                <a:latin typeface="NimbusRomNo9L-Regu"/>
              </a:rPr>
              <a:t>//@ </a:t>
            </a:r>
            <a:r>
              <a:rPr lang="it-IT" sz="2400" dirty="0">
                <a:solidFill>
                  <a:srgbClr val="FF0000"/>
                </a:solidFill>
                <a:latin typeface="NimbusRomNo9L-Regu"/>
              </a:rPr>
              <a:t>risultati().</a:t>
            </a:r>
            <a:r>
              <a:rPr lang="it-IT" sz="2400" dirty="0" err="1">
                <a:solidFill>
                  <a:srgbClr val="FF0000"/>
                </a:solidFill>
                <a:latin typeface="NimbusRomNo9L-Regu"/>
              </a:rPr>
              <a:t>equals</a:t>
            </a:r>
            <a:r>
              <a:rPr lang="it-IT" sz="2400" dirty="0">
                <a:solidFill>
                  <a:srgbClr val="FF0000"/>
                </a:solidFill>
                <a:latin typeface="NimbusRomNo9L-Regu"/>
              </a:rPr>
              <a:t>(\</a:t>
            </a:r>
            <a:r>
              <a:rPr lang="it-IT" sz="2400" dirty="0" err="1">
                <a:solidFill>
                  <a:srgbClr val="FF0000"/>
                </a:solidFill>
                <a:latin typeface="NimbusRomNo9L-Regu"/>
              </a:rPr>
              <a:t>old</a:t>
            </a:r>
            <a:r>
              <a:rPr lang="it-IT" sz="2400" dirty="0">
                <a:solidFill>
                  <a:srgbClr val="FF0000"/>
                </a:solidFill>
                <a:latin typeface="NimbusRomNo9L-Regu"/>
              </a:rPr>
              <a:t>(risultati().clone</a:t>
            </a:r>
            <a:r>
              <a:rPr lang="it-IT" sz="2400" dirty="0" smtClean="0">
                <a:solidFill>
                  <a:srgbClr val="FF0000"/>
                </a:solidFill>
                <a:latin typeface="NimbusRomNo9L-Regu"/>
              </a:rPr>
              <a:t>()); </a:t>
            </a:r>
          </a:p>
          <a:p>
            <a:r>
              <a:rPr lang="it-IT" sz="2400" dirty="0" smtClean="0">
                <a:solidFill>
                  <a:srgbClr val="FF0000"/>
                </a:solidFill>
                <a:latin typeface="NimbusRomNo9L-Regu"/>
              </a:rPr>
              <a:t>public </a:t>
            </a:r>
            <a:r>
              <a:rPr lang="it-IT" sz="2400" dirty="0" err="1">
                <a:solidFill>
                  <a:srgbClr val="FF0000"/>
                </a:solidFill>
                <a:latin typeface="NimbusRomNo9L-Regu"/>
              </a:rPr>
              <a:t>void</a:t>
            </a:r>
            <a:r>
              <a:rPr lang="it-IT" sz="2400" dirty="0">
                <a:solidFill>
                  <a:srgbClr val="FF0000"/>
                </a:solidFill>
                <a:latin typeface="NimbusRomNo9L-Regu"/>
              </a:rPr>
              <a:t> gareggia(</a:t>
            </a:r>
            <a:r>
              <a:rPr lang="it-IT" sz="2400" dirty="0" err="1">
                <a:solidFill>
                  <a:srgbClr val="FF0000"/>
                </a:solidFill>
                <a:latin typeface="NimbusRomNo9L-Regu"/>
              </a:rPr>
              <a:t>int</a:t>
            </a:r>
            <a:r>
              <a:rPr lang="it-IT" sz="2400" dirty="0">
                <a:solidFill>
                  <a:srgbClr val="FF0000"/>
                </a:solidFill>
                <a:latin typeface="NimbusRomNo9L-Regu"/>
              </a:rPr>
              <a:t> x, float </a:t>
            </a:r>
            <a:r>
              <a:rPr lang="it-IT" sz="2400" dirty="0" err="1">
                <a:solidFill>
                  <a:srgbClr val="FF0000"/>
                </a:solidFill>
                <a:latin typeface="NimbusRomNo9L-Regu"/>
              </a:rPr>
              <a:t>result</a:t>
            </a:r>
            <a:r>
              <a:rPr lang="it-IT" sz="2400" dirty="0">
                <a:solidFill>
                  <a:srgbClr val="FF0000"/>
                </a:solidFill>
                <a:latin typeface="NimbusRomNo9L-Regu"/>
              </a:rPr>
              <a:t>) </a:t>
            </a:r>
            <a:r>
              <a:rPr lang="it-IT" sz="2400" dirty="0" err="1">
                <a:solidFill>
                  <a:srgbClr val="FF0000"/>
                </a:solidFill>
                <a:latin typeface="NimbusRomNo9L-Regu"/>
              </a:rPr>
              <a:t>throws</a:t>
            </a:r>
            <a:r>
              <a:rPr lang="it-IT" sz="2400" dirty="0">
                <a:solidFill>
                  <a:srgbClr val="FF0000"/>
                </a:solidFill>
                <a:latin typeface="NimbusRomNo9L-Regu"/>
              </a:rPr>
              <a:t> </a:t>
            </a:r>
            <a:r>
              <a:rPr lang="it-IT" sz="2400" dirty="0" err="1" smtClean="0">
                <a:solidFill>
                  <a:srgbClr val="FF0000"/>
                </a:solidFill>
                <a:latin typeface="NimbusRomNo9L-Regu"/>
              </a:rPr>
              <a:t>AtletaInesistenteException</a:t>
            </a:r>
            <a:endParaRPr lang="it-IT" sz="2400" dirty="0" smtClean="0">
              <a:latin typeface="NimbusRomNo9L-Regu"/>
            </a:endParaRPr>
          </a:p>
          <a:p>
            <a:r>
              <a:rPr lang="it-IT" sz="2400" dirty="0" smtClean="0">
                <a:latin typeface="NimbusRomNo9L-Regu"/>
              </a:rPr>
              <a:t>//@</a:t>
            </a:r>
            <a:r>
              <a:rPr lang="it-IT" sz="2400" dirty="0" err="1">
                <a:latin typeface="NimbusRomNo9L-Regu"/>
              </a:rPr>
              <a:t>ensures</a:t>
            </a:r>
            <a:r>
              <a:rPr lang="it-IT" sz="2400" dirty="0">
                <a:latin typeface="NimbusRomNo9L-Regu"/>
              </a:rPr>
              <a:t> risultati().</a:t>
            </a:r>
            <a:r>
              <a:rPr lang="it-IT" sz="2400" dirty="0" err="1">
                <a:latin typeface="NimbusRomNo9L-Regu"/>
              </a:rPr>
              <a:t>get</a:t>
            </a:r>
            <a:r>
              <a:rPr lang="it-IT" sz="2400" dirty="0">
                <a:latin typeface="NimbusRomNo9L-Regu"/>
              </a:rPr>
              <a:t>(\</a:t>
            </a:r>
            <a:r>
              <a:rPr lang="it-IT" sz="2400" dirty="0" err="1">
                <a:latin typeface="NimbusRomNo9L-Regu"/>
              </a:rPr>
              <a:t>result</a:t>
            </a:r>
            <a:r>
              <a:rPr lang="it-IT" sz="2400" dirty="0">
                <a:latin typeface="NimbusRomNo9L-Regu"/>
              </a:rPr>
              <a:t> -1) == </a:t>
            </a:r>
            <a:endParaRPr lang="it-IT" sz="2400" dirty="0" smtClean="0">
              <a:latin typeface="NimbusRomNo9L-Regu"/>
            </a:endParaRPr>
          </a:p>
          <a:p>
            <a:r>
              <a:rPr lang="it-IT" sz="2400" dirty="0" smtClean="0">
                <a:latin typeface="NimbusRomNo9L-Regu"/>
              </a:rPr>
              <a:t>//@ </a:t>
            </a:r>
            <a:r>
              <a:rPr lang="it-IT" sz="2400" dirty="0">
                <a:latin typeface="NimbusRomNo9L-Regu"/>
              </a:rPr>
              <a:t>(\</a:t>
            </a:r>
            <a:r>
              <a:rPr lang="it-IT" sz="2400" dirty="0" err="1">
                <a:latin typeface="NimbusRomNo9L-Regu"/>
              </a:rPr>
              <a:t>max</a:t>
            </a:r>
            <a:r>
              <a:rPr lang="it-IT" sz="2400" dirty="0">
                <a:latin typeface="NimbusRomNo9L-Regu"/>
              </a:rPr>
              <a:t> </a:t>
            </a:r>
            <a:r>
              <a:rPr lang="it-IT" sz="2400" dirty="0" err="1">
                <a:latin typeface="NimbusRomNo9L-Regu"/>
              </a:rPr>
              <a:t>int</a:t>
            </a:r>
            <a:r>
              <a:rPr lang="it-IT" sz="2400" dirty="0">
                <a:latin typeface="NimbusRomNo9L-Regu"/>
              </a:rPr>
              <a:t> i; 0&lt;=i &amp;&amp; i&lt;risultati().</a:t>
            </a:r>
            <a:r>
              <a:rPr lang="it-IT" sz="2400" dirty="0" err="1">
                <a:latin typeface="NimbusRomNo9L-Regu"/>
              </a:rPr>
              <a:t>size</a:t>
            </a:r>
            <a:r>
              <a:rPr lang="it-IT" sz="2400" dirty="0">
                <a:latin typeface="NimbusRomNo9L-Regu"/>
              </a:rPr>
              <a:t>(); risultati().</a:t>
            </a:r>
            <a:r>
              <a:rPr lang="it-IT" sz="2400" dirty="0" err="1">
                <a:latin typeface="NimbusRomNo9L-Regu"/>
              </a:rPr>
              <a:t>get</a:t>
            </a:r>
            <a:r>
              <a:rPr lang="it-IT" sz="2400" dirty="0">
                <a:latin typeface="NimbusRomNo9L-Regu"/>
              </a:rPr>
              <a:t>(i));</a:t>
            </a:r>
          </a:p>
          <a:p>
            <a:r>
              <a:rPr lang="it-IT" sz="2400" dirty="0">
                <a:latin typeface="NimbusRomNo9L-Regu"/>
              </a:rPr>
              <a:t>public /*@ pure @*/ </a:t>
            </a:r>
            <a:r>
              <a:rPr lang="it-IT" sz="2400" dirty="0" err="1">
                <a:latin typeface="NimbusRomNo9L-Regu"/>
              </a:rPr>
              <a:t>int</a:t>
            </a:r>
            <a:r>
              <a:rPr lang="it-IT" sz="2400" dirty="0">
                <a:latin typeface="NimbusRomNo9L-Regu"/>
              </a:rPr>
              <a:t> primo()</a:t>
            </a:r>
          </a:p>
          <a:p>
            <a:r>
              <a:rPr lang="it-IT" sz="2400" dirty="0" smtClean="0">
                <a:latin typeface="NimbusRomNo9L-Regu"/>
              </a:rPr>
              <a:t>Si è ipotizzato che primo() restituisca un pettorale qualunque quando sia chiamato prima di avere inserito almeno </a:t>
            </a:r>
            <a:r>
              <a:rPr lang="it-IT" sz="2400" dirty="0">
                <a:latin typeface="NimbusRomNo9L-Regu"/>
              </a:rPr>
              <a:t>un risultato.</a:t>
            </a:r>
            <a:endParaRPr lang="it-IT" sz="2400" dirty="0" smtClean="0">
              <a:solidFill>
                <a:srgbClr val="FF0000"/>
              </a:solidFill>
              <a:latin typeface="NimbusRomNo9L-Regu"/>
            </a:endParaRPr>
          </a:p>
        </p:txBody>
      </p:sp>
    </p:spTree>
    <p:extLst>
      <p:ext uri="{BB962C8B-B14F-4D97-AF65-F5344CB8AC3E}">
        <p14:creationId xmlns:p14="http://schemas.microsoft.com/office/powerpoint/2010/main" val="356602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5262979"/>
          </a:xfrm>
          <a:prstGeom prst="rect">
            <a:avLst/>
          </a:prstGeom>
        </p:spPr>
        <p:txBody>
          <a:bodyPr wrap="square">
            <a:spAutoFit/>
          </a:bodyPr>
          <a:lstStyle/>
          <a:p>
            <a:r>
              <a:rPr lang="it-IT" sz="2400" b="0" i="0" u="none" strike="noStrike" baseline="0" dirty="0" smtClean="0">
                <a:latin typeface="NimbusRomNo9L-Regu"/>
              </a:rPr>
              <a:t>SOLUZIONE</a:t>
            </a:r>
          </a:p>
          <a:p>
            <a:r>
              <a:rPr lang="it-IT" sz="2400" b="0" i="0" u="none" strike="noStrike" baseline="0" dirty="0" smtClean="0">
                <a:latin typeface="NimbusRomNo9L-Regu"/>
              </a:rPr>
              <a:t>Punto 2</a:t>
            </a:r>
          </a:p>
          <a:p>
            <a:r>
              <a:rPr lang="it-IT" sz="2400" dirty="0">
                <a:latin typeface="NimbusRomNo9L-Regu"/>
              </a:rPr>
              <a:t>Per </a:t>
            </a:r>
            <a:r>
              <a:rPr lang="it-IT" sz="2400" dirty="0" smtClean="0">
                <a:latin typeface="NimbusRomNo9L-Regu"/>
              </a:rPr>
              <a:t>semplificare </a:t>
            </a:r>
            <a:r>
              <a:rPr lang="it-IT" sz="2400" dirty="0">
                <a:latin typeface="NimbusRomNo9L-Regu"/>
              </a:rPr>
              <a:t>il calcolo del vincitore </a:t>
            </a:r>
            <a:r>
              <a:rPr lang="it-IT" sz="2400" dirty="0" smtClean="0">
                <a:latin typeface="NimbusRomNo9L-Regu"/>
              </a:rPr>
              <a:t>è </a:t>
            </a:r>
            <a:r>
              <a:rPr lang="it-IT" sz="2400" dirty="0">
                <a:latin typeface="NimbusRomNo9L-Regu"/>
              </a:rPr>
              <a:t>utile memorizzare il pettorale dell’atleta col migliore risultato. </a:t>
            </a:r>
            <a:endParaRPr lang="it-IT" sz="2400" dirty="0" smtClean="0">
              <a:latin typeface="NimbusRomNo9L-Regu"/>
            </a:endParaRPr>
          </a:p>
          <a:p>
            <a:r>
              <a:rPr lang="it-IT" sz="2400" dirty="0" smtClean="0">
                <a:latin typeface="NimbusRomNo9L-Regu"/>
              </a:rPr>
              <a:t>I </a:t>
            </a:r>
            <a:r>
              <a:rPr lang="it-IT" sz="2400" dirty="0">
                <a:latin typeface="NimbusRomNo9L-Regu"/>
              </a:rPr>
              <a:t>risultati possono essere memorizzati semplicemente in un array (la cui dimensione non cambia </a:t>
            </a:r>
            <a:r>
              <a:rPr lang="it-IT" sz="2400" dirty="0" smtClean="0">
                <a:latin typeface="NimbusRomNo9L-Regu"/>
              </a:rPr>
              <a:t>dopo la costruzione</a:t>
            </a:r>
            <a:r>
              <a:rPr lang="it-IT" sz="2400" dirty="0">
                <a:latin typeface="NimbusRomNo9L-Regu"/>
              </a:rPr>
              <a:t>). </a:t>
            </a:r>
            <a:endParaRPr lang="it-IT" sz="2400" dirty="0" smtClean="0">
              <a:latin typeface="NimbusRomNo9L-Regu"/>
            </a:endParaRPr>
          </a:p>
          <a:p>
            <a:r>
              <a:rPr lang="it-IT" sz="2400" dirty="0" smtClean="0">
                <a:latin typeface="NimbusRomNo9L-Regu"/>
              </a:rPr>
              <a:t>Occorre poi fare attenzione che i pettorali partono da 1 mentre gli indici dell’array </a:t>
            </a:r>
            <a:r>
              <a:rPr lang="it-IT" sz="2400" dirty="0">
                <a:latin typeface="NimbusRomNo9L-Regu"/>
              </a:rPr>
              <a:t>da 0.</a:t>
            </a:r>
          </a:p>
          <a:p>
            <a:endParaRPr lang="it-IT" sz="2400" dirty="0" smtClean="0">
              <a:latin typeface="NimbusRomNo9L-Regu"/>
            </a:endParaRPr>
          </a:p>
          <a:p>
            <a:r>
              <a:rPr lang="it-IT" sz="2400" dirty="0" smtClean="0">
                <a:latin typeface="NimbusRomNo9L-Regu"/>
              </a:rPr>
              <a:t>private </a:t>
            </a:r>
            <a:r>
              <a:rPr lang="it-IT" sz="2400" dirty="0" err="1">
                <a:latin typeface="NimbusRomNo9L-Regu"/>
              </a:rPr>
              <a:t>int</a:t>
            </a:r>
            <a:r>
              <a:rPr lang="it-IT" sz="2400" dirty="0">
                <a:latin typeface="NimbusRomNo9L-Regu"/>
              </a:rPr>
              <a:t> primo; </a:t>
            </a:r>
            <a:endParaRPr lang="it-IT" sz="2400" dirty="0" smtClean="0">
              <a:latin typeface="NimbusRomNo9L-Regu"/>
            </a:endParaRPr>
          </a:p>
          <a:p>
            <a:r>
              <a:rPr lang="it-IT" sz="2400" dirty="0" smtClean="0">
                <a:latin typeface="NimbusRomNo9L-Regu"/>
              </a:rPr>
              <a:t>private </a:t>
            </a:r>
            <a:r>
              <a:rPr lang="it-IT" sz="2400" dirty="0">
                <a:latin typeface="NimbusRomNo9L-Regu"/>
              </a:rPr>
              <a:t>float[] </a:t>
            </a:r>
            <a:r>
              <a:rPr lang="it-IT" sz="2400" dirty="0" err="1">
                <a:latin typeface="NimbusRomNo9L-Regu"/>
              </a:rPr>
              <a:t>ris</a:t>
            </a:r>
            <a:r>
              <a:rPr lang="it-IT" sz="2400" dirty="0">
                <a:latin typeface="NimbusRomNo9L-Regu"/>
              </a:rPr>
              <a:t>;</a:t>
            </a:r>
          </a:p>
          <a:p>
            <a:endParaRPr lang="it-IT" sz="2400" dirty="0" smtClean="0">
              <a:latin typeface="NimbusRomNo9L-Regu"/>
            </a:endParaRPr>
          </a:p>
          <a:p>
            <a:r>
              <a:rPr lang="it-IT" sz="2400" dirty="0" smtClean="0">
                <a:latin typeface="NimbusRomNo9L-Regu"/>
              </a:rPr>
              <a:t>//</a:t>
            </a:r>
            <a:r>
              <a:rPr lang="it-IT" sz="2400" dirty="0">
                <a:latin typeface="NimbusRomNo9L-Regu"/>
              </a:rPr>
              <a:t>RI: private </a:t>
            </a:r>
            <a:r>
              <a:rPr lang="it-IT" sz="2400" dirty="0" err="1">
                <a:latin typeface="NimbusRomNo9L-Regu"/>
              </a:rPr>
              <a:t>invariant</a:t>
            </a:r>
            <a:r>
              <a:rPr lang="it-IT" sz="2400" dirty="0">
                <a:latin typeface="NimbusRomNo9L-Regu"/>
              </a:rPr>
              <a:t> </a:t>
            </a:r>
            <a:r>
              <a:rPr lang="it-IT" sz="2400" dirty="0" err="1">
                <a:latin typeface="NimbusRomNo9L-Regu"/>
              </a:rPr>
              <a:t>ris</a:t>
            </a:r>
            <a:r>
              <a:rPr lang="it-IT" sz="2400" dirty="0">
                <a:latin typeface="NimbusRomNo9L-Regu"/>
              </a:rPr>
              <a:t> !=</a:t>
            </a:r>
            <a:r>
              <a:rPr lang="it-IT" sz="2400" dirty="0" err="1">
                <a:latin typeface="NimbusRomNo9L-Regu"/>
              </a:rPr>
              <a:t>null</a:t>
            </a:r>
            <a:r>
              <a:rPr lang="it-IT" sz="2400" dirty="0">
                <a:latin typeface="NimbusRomNo9L-Regu"/>
              </a:rPr>
              <a:t> &amp;&amp; </a:t>
            </a:r>
            <a:r>
              <a:rPr lang="it-IT" sz="2400" dirty="0" err="1">
                <a:latin typeface="NimbusRomNo9L-Regu"/>
              </a:rPr>
              <a:t>ris</a:t>
            </a:r>
            <a:r>
              <a:rPr lang="it-IT" sz="2400" dirty="0">
                <a:latin typeface="NimbusRomNo9L-Regu"/>
              </a:rPr>
              <a:t>[primo-1] == (\</a:t>
            </a:r>
            <a:r>
              <a:rPr lang="it-IT" sz="2400" dirty="0" err="1">
                <a:latin typeface="NimbusRomNo9L-Regu"/>
              </a:rPr>
              <a:t>max</a:t>
            </a:r>
            <a:r>
              <a:rPr lang="it-IT" sz="2400" dirty="0">
                <a:latin typeface="NimbusRomNo9L-Regu"/>
              </a:rPr>
              <a:t> </a:t>
            </a:r>
            <a:r>
              <a:rPr lang="it-IT" sz="2400" dirty="0" err="1">
                <a:latin typeface="NimbusRomNo9L-Regu"/>
              </a:rPr>
              <a:t>int</a:t>
            </a:r>
            <a:r>
              <a:rPr lang="it-IT" sz="2400" dirty="0">
                <a:latin typeface="NimbusRomNo9L-Regu"/>
              </a:rPr>
              <a:t> i; 0&lt;=i &amp;&amp; i&lt;</a:t>
            </a:r>
            <a:r>
              <a:rPr lang="it-IT" sz="2400" dirty="0" err="1">
                <a:latin typeface="NimbusRomNo9L-Regu"/>
              </a:rPr>
              <a:t>ris.length</a:t>
            </a:r>
            <a:r>
              <a:rPr lang="it-IT" sz="2400" dirty="0">
                <a:latin typeface="NimbusRomNo9L-Regu"/>
              </a:rPr>
              <a:t>; </a:t>
            </a:r>
            <a:r>
              <a:rPr lang="it-IT" sz="2400" dirty="0" err="1">
                <a:latin typeface="NimbusRomNo9L-Regu"/>
              </a:rPr>
              <a:t>ris</a:t>
            </a:r>
            <a:r>
              <a:rPr lang="it-IT" sz="2400" dirty="0">
                <a:latin typeface="NimbusRomNo9L-Regu"/>
              </a:rPr>
              <a:t>[i]);</a:t>
            </a:r>
          </a:p>
          <a:p>
            <a:endParaRPr lang="it-IT" sz="2400" dirty="0" smtClean="0">
              <a:latin typeface="NimbusRomNo9L-Regu"/>
            </a:endParaRPr>
          </a:p>
          <a:p>
            <a:r>
              <a:rPr lang="it-IT" sz="2400" dirty="0" smtClean="0">
                <a:latin typeface="NimbusRomNo9L-Regu"/>
              </a:rPr>
              <a:t>//</a:t>
            </a:r>
            <a:r>
              <a:rPr lang="it-IT" sz="2400" dirty="0">
                <a:latin typeface="NimbusRomNo9L-Regu"/>
              </a:rPr>
              <a:t>AF: private </a:t>
            </a:r>
            <a:r>
              <a:rPr lang="it-IT" sz="2400" dirty="0" err="1">
                <a:latin typeface="NimbusRomNo9L-Regu"/>
              </a:rPr>
              <a:t>invariant</a:t>
            </a:r>
            <a:r>
              <a:rPr lang="it-IT" sz="2400" dirty="0">
                <a:latin typeface="NimbusRomNo9L-Regu"/>
              </a:rPr>
              <a:t> primo</a:t>
            </a:r>
            <a:r>
              <a:rPr lang="it-IT" sz="2400" dirty="0" smtClean="0">
                <a:latin typeface="NimbusRomNo9L-Regu"/>
              </a:rPr>
              <a:t>() == </a:t>
            </a:r>
            <a:r>
              <a:rPr lang="it-IT" sz="2400" dirty="0">
                <a:latin typeface="NimbusRomNo9L-Regu"/>
              </a:rPr>
              <a:t>primo &amp;&amp; </a:t>
            </a:r>
            <a:r>
              <a:rPr lang="it-IT" sz="2400" dirty="0" err="1">
                <a:latin typeface="NimbusRomNo9L-Regu"/>
              </a:rPr>
              <a:t>ris.equals</a:t>
            </a:r>
            <a:r>
              <a:rPr lang="it-IT" sz="2400" dirty="0">
                <a:latin typeface="NimbusRomNo9L-Regu"/>
              </a:rPr>
              <a:t>(risultati().</a:t>
            </a:r>
            <a:r>
              <a:rPr lang="it-IT" sz="2400" dirty="0" err="1">
                <a:latin typeface="NimbusRomNo9L-Regu"/>
              </a:rPr>
              <a:t>toArray</a:t>
            </a:r>
            <a:r>
              <a:rPr lang="it-IT" sz="2400" dirty="0">
                <a:latin typeface="NimbusRomNo9L-Regu"/>
              </a:rPr>
              <a:t>())</a:t>
            </a:r>
          </a:p>
        </p:txBody>
      </p:sp>
    </p:spTree>
    <p:extLst>
      <p:ext uri="{BB962C8B-B14F-4D97-AF65-F5344CB8AC3E}">
        <p14:creationId xmlns:p14="http://schemas.microsoft.com/office/powerpoint/2010/main" val="31193074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6555641"/>
          </a:xfrm>
          <a:prstGeom prst="rect">
            <a:avLst/>
          </a:prstGeom>
        </p:spPr>
        <p:txBody>
          <a:bodyPr wrap="square">
            <a:spAutoFit/>
          </a:bodyPr>
          <a:lstStyle/>
          <a:p>
            <a:r>
              <a:rPr lang="it-IT" sz="2000" b="0" i="0" u="none" strike="noStrike" baseline="0" dirty="0" smtClean="0">
                <a:latin typeface="NimbusRomNo9L-Regu"/>
              </a:rPr>
              <a:t>SOLUZIONE</a:t>
            </a:r>
          </a:p>
          <a:p>
            <a:r>
              <a:rPr lang="it-IT" sz="2000" b="0" i="0" u="none" strike="noStrike" baseline="0" dirty="0" smtClean="0">
                <a:latin typeface="NimbusRomNo9L-Regu"/>
              </a:rPr>
              <a:t>Punto 3</a:t>
            </a:r>
          </a:p>
          <a:p>
            <a:r>
              <a:rPr lang="it-IT" sz="2000" dirty="0">
                <a:latin typeface="NimbusRomNo9L-Regu"/>
              </a:rPr>
              <a:t>public Gara(</a:t>
            </a:r>
            <a:r>
              <a:rPr lang="it-IT" sz="2000" dirty="0" err="1">
                <a:latin typeface="NimbusRomNo9L-Regu"/>
              </a:rPr>
              <a:t>int</a:t>
            </a:r>
            <a:r>
              <a:rPr lang="it-IT" sz="2000" dirty="0">
                <a:latin typeface="NimbusRomNo9L-Regu"/>
              </a:rPr>
              <a:t> p) </a:t>
            </a:r>
            <a:r>
              <a:rPr lang="it-IT" sz="2000" dirty="0" err="1">
                <a:latin typeface="NimbusRomNo9L-Regu"/>
              </a:rPr>
              <a:t>throws</a:t>
            </a:r>
            <a:r>
              <a:rPr lang="it-IT" sz="2000" dirty="0">
                <a:latin typeface="NimbusRomNo9L-Regu"/>
              </a:rPr>
              <a:t> </a:t>
            </a:r>
            <a:r>
              <a:rPr lang="it-IT" sz="2000" dirty="0" err="1">
                <a:latin typeface="NimbusRomNo9L-Regu"/>
              </a:rPr>
              <a:t>NonEsisteGaraException</a:t>
            </a:r>
            <a:r>
              <a:rPr lang="it-IT" sz="2000" dirty="0">
                <a:latin typeface="NimbusRomNo9L-Regu"/>
              </a:rPr>
              <a:t> { </a:t>
            </a:r>
            <a:endParaRPr lang="it-IT" sz="2000" dirty="0" smtClean="0">
              <a:latin typeface="NimbusRomNo9L-Regu"/>
            </a:endParaRPr>
          </a:p>
          <a:p>
            <a:r>
              <a:rPr lang="it-IT" sz="2000" dirty="0">
                <a:latin typeface="NimbusRomNo9L-Regu"/>
              </a:rPr>
              <a:t>	</a:t>
            </a:r>
            <a:r>
              <a:rPr lang="it-IT" sz="2000" dirty="0" err="1" smtClean="0">
                <a:latin typeface="NimbusRomNo9L-Regu"/>
              </a:rPr>
              <a:t>if</a:t>
            </a:r>
            <a:r>
              <a:rPr lang="it-IT" sz="2000" dirty="0" smtClean="0">
                <a:latin typeface="NimbusRomNo9L-Regu"/>
              </a:rPr>
              <a:t> </a:t>
            </a:r>
            <a:r>
              <a:rPr lang="it-IT" sz="2000" dirty="0">
                <a:latin typeface="NimbusRomNo9L-Regu"/>
              </a:rPr>
              <a:t>(p&lt;=0</a:t>
            </a:r>
            <a:r>
              <a:rPr lang="it-IT" sz="2000" dirty="0" smtClean="0">
                <a:latin typeface="NimbusRomNo9L-Regu"/>
              </a:rPr>
              <a:t>)</a:t>
            </a:r>
          </a:p>
          <a:p>
            <a:r>
              <a:rPr lang="it-IT" sz="2000" dirty="0" smtClean="0">
                <a:latin typeface="NimbusRomNo9L-Regu"/>
              </a:rPr>
              <a:t>		</a:t>
            </a:r>
            <a:r>
              <a:rPr lang="it-IT" sz="2000" dirty="0" err="1" smtClean="0">
                <a:latin typeface="NimbusRomNo9L-Regu"/>
              </a:rPr>
              <a:t>throw</a:t>
            </a:r>
            <a:r>
              <a:rPr lang="it-IT" sz="2000" dirty="0" smtClean="0">
                <a:latin typeface="NimbusRomNo9L-Regu"/>
              </a:rPr>
              <a:t> </a:t>
            </a:r>
            <a:r>
              <a:rPr lang="it-IT" sz="2000" dirty="0">
                <a:latin typeface="NimbusRomNo9L-Regu"/>
              </a:rPr>
              <a:t>new </a:t>
            </a:r>
            <a:r>
              <a:rPr lang="it-IT" sz="2000" dirty="0" err="1">
                <a:latin typeface="NimbusRomNo9L-Regu"/>
              </a:rPr>
              <a:t>NonEsisteGaraException</a:t>
            </a:r>
            <a:r>
              <a:rPr lang="it-IT" sz="2000" dirty="0">
                <a:latin typeface="NimbusRomNo9L-Regu"/>
              </a:rPr>
              <a:t>(); </a:t>
            </a:r>
            <a:endParaRPr lang="it-IT" sz="2000" dirty="0" smtClean="0">
              <a:latin typeface="NimbusRomNo9L-Regu"/>
            </a:endParaRPr>
          </a:p>
          <a:p>
            <a:r>
              <a:rPr lang="it-IT" sz="2000" dirty="0">
                <a:latin typeface="NimbusRomNo9L-Regu"/>
              </a:rPr>
              <a:t>	</a:t>
            </a:r>
            <a:r>
              <a:rPr lang="it-IT" sz="2000" dirty="0" err="1" smtClean="0">
                <a:latin typeface="NimbusRomNo9L-Regu"/>
              </a:rPr>
              <a:t>ris</a:t>
            </a:r>
            <a:r>
              <a:rPr lang="it-IT" sz="2000" dirty="0" smtClean="0">
                <a:latin typeface="NimbusRomNo9L-Regu"/>
              </a:rPr>
              <a:t> </a:t>
            </a:r>
            <a:r>
              <a:rPr lang="it-IT" sz="2000" dirty="0">
                <a:latin typeface="NimbusRomNo9L-Regu"/>
              </a:rPr>
              <a:t>= new Float[p-1]; primo=1; </a:t>
            </a:r>
            <a:r>
              <a:rPr lang="it-IT" sz="2000" dirty="0" err="1">
                <a:latin typeface="NimbusRomNo9L-Regu"/>
              </a:rPr>
              <a:t>Arrays.fill</a:t>
            </a:r>
            <a:r>
              <a:rPr lang="it-IT" sz="2000" dirty="0">
                <a:latin typeface="NimbusRomNo9L-Regu"/>
              </a:rPr>
              <a:t>(ris,-1); </a:t>
            </a:r>
            <a:endParaRPr lang="it-IT" sz="2000" dirty="0" smtClean="0">
              <a:latin typeface="NimbusRomNo9L-Regu"/>
            </a:endParaRPr>
          </a:p>
          <a:p>
            <a:r>
              <a:rPr lang="it-IT" sz="2000" dirty="0" smtClean="0">
                <a:latin typeface="NimbusRomNo9L-Regu"/>
              </a:rPr>
              <a:t>} </a:t>
            </a:r>
          </a:p>
          <a:p>
            <a:r>
              <a:rPr lang="it-IT" sz="2000" dirty="0" smtClean="0">
                <a:latin typeface="NimbusRomNo9L-Regu"/>
              </a:rPr>
              <a:t>Il RI è banalmente vero (ogni elemento dell’array </a:t>
            </a:r>
            <a:r>
              <a:rPr lang="it-IT" sz="2000" dirty="0" err="1" smtClean="0">
                <a:latin typeface="NimbusRomNo9L-Regu"/>
              </a:rPr>
              <a:t>ris</a:t>
            </a:r>
            <a:r>
              <a:rPr lang="it-IT" sz="2000" dirty="0" smtClean="0">
                <a:latin typeface="NimbusRomNo9L-Regu"/>
              </a:rPr>
              <a:t> è inizializzato a -1 e il primo è il pettorale numero </a:t>
            </a:r>
            <a:r>
              <a:rPr lang="it-IT" sz="2000" dirty="0">
                <a:latin typeface="NimbusRomNo9L-Regu"/>
              </a:rPr>
              <a:t>1, che </a:t>
            </a:r>
            <a:r>
              <a:rPr lang="it-IT" sz="2000" dirty="0" smtClean="0">
                <a:latin typeface="NimbusRomNo9L-Regu"/>
              </a:rPr>
              <a:t>è </a:t>
            </a:r>
            <a:r>
              <a:rPr lang="it-IT" sz="2000" dirty="0">
                <a:latin typeface="NimbusRomNo9L-Regu"/>
              </a:rPr>
              <a:t>un pettorale valido). </a:t>
            </a:r>
            <a:r>
              <a:rPr lang="it-IT" sz="2000" dirty="0" smtClean="0">
                <a:latin typeface="NimbusRomNo9L-Regu"/>
              </a:rPr>
              <a:t>La </a:t>
            </a:r>
            <a:r>
              <a:rPr lang="it-IT" sz="2000" dirty="0" err="1">
                <a:latin typeface="NimbusRomNo9L-Regu"/>
              </a:rPr>
              <a:t>speciﬁca</a:t>
            </a:r>
            <a:r>
              <a:rPr lang="it-IT" sz="2000" dirty="0">
                <a:latin typeface="NimbusRomNo9L-Regu"/>
              </a:rPr>
              <a:t> </a:t>
            </a:r>
            <a:r>
              <a:rPr lang="it-IT" sz="2000" dirty="0" smtClean="0">
                <a:latin typeface="NimbusRomNo9L-Regu"/>
              </a:rPr>
              <a:t>è </a:t>
            </a:r>
            <a:r>
              <a:rPr lang="it-IT" sz="2000" dirty="0">
                <a:latin typeface="NimbusRomNo9L-Regu"/>
              </a:rPr>
              <a:t>pure banalmente vera: in base alla funzione di astrazione </a:t>
            </a:r>
            <a:r>
              <a:rPr lang="it-IT" sz="2000" dirty="0" err="1">
                <a:latin typeface="NimbusRomNo9L-Regu"/>
              </a:rPr>
              <a:t>ris</a:t>
            </a:r>
            <a:r>
              <a:rPr lang="it-IT" sz="2000" dirty="0">
                <a:latin typeface="NimbusRomNo9L-Regu"/>
              </a:rPr>
              <a:t> corrisponde esattamente a risultati(), e </a:t>
            </a:r>
            <a:r>
              <a:rPr lang="it-IT" sz="2000" dirty="0" err="1">
                <a:latin typeface="NimbusRomNo9L-Regu"/>
              </a:rPr>
              <a:t>ris</a:t>
            </a:r>
            <a:r>
              <a:rPr lang="it-IT" sz="2000" dirty="0">
                <a:latin typeface="NimbusRomNo9L-Regu"/>
              </a:rPr>
              <a:t> ha dimensione p ed </a:t>
            </a:r>
            <a:r>
              <a:rPr lang="it-IT" sz="2000" dirty="0" smtClean="0">
                <a:latin typeface="NimbusRomNo9L-Regu"/>
              </a:rPr>
              <a:t>è </a:t>
            </a:r>
            <a:r>
              <a:rPr lang="it-IT" sz="2000" dirty="0">
                <a:latin typeface="NimbusRomNo9L-Regu"/>
              </a:rPr>
              <a:t>inizializzato interamente a -1.</a:t>
            </a:r>
          </a:p>
          <a:p>
            <a:r>
              <a:rPr lang="it-IT" sz="2000" dirty="0">
                <a:latin typeface="NimbusRomNo9L-Regu"/>
              </a:rPr>
              <a:t>public </a:t>
            </a:r>
            <a:r>
              <a:rPr lang="it-IT" sz="2000" dirty="0" err="1">
                <a:latin typeface="NimbusRomNo9L-Regu"/>
              </a:rPr>
              <a:t>void</a:t>
            </a:r>
            <a:r>
              <a:rPr lang="it-IT" sz="2000" dirty="0">
                <a:latin typeface="NimbusRomNo9L-Regu"/>
              </a:rPr>
              <a:t> gareggia(</a:t>
            </a:r>
            <a:r>
              <a:rPr lang="it-IT" sz="2000" dirty="0" err="1">
                <a:latin typeface="NimbusRomNo9L-Regu"/>
              </a:rPr>
              <a:t>int</a:t>
            </a:r>
            <a:r>
              <a:rPr lang="it-IT" sz="2000" dirty="0">
                <a:latin typeface="NimbusRomNo9L-Regu"/>
              </a:rPr>
              <a:t> x, float </a:t>
            </a:r>
            <a:r>
              <a:rPr lang="it-IT" sz="2000" dirty="0" err="1">
                <a:latin typeface="NimbusRomNo9L-Regu"/>
              </a:rPr>
              <a:t>result</a:t>
            </a:r>
            <a:r>
              <a:rPr lang="it-IT" sz="2000" dirty="0">
                <a:latin typeface="NimbusRomNo9L-Regu"/>
              </a:rPr>
              <a:t>) </a:t>
            </a:r>
            <a:r>
              <a:rPr lang="it-IT" sz="2000" dirty="0" err="1">
                <a:latin typeface="NimbusRomNo9L-Regu"/>
              </a:rPr>
              <a:t>throws</a:t>
            </a:r>
            <a:r>
              <a:rPr lang="it-IT" sz="2000" dirty="0">
                <a:latin typeface="NimbusRomNo9L-Regu"/>
              </a:rPr>
              <a:t> </a:t>
            </a:r>
            <a:r>
              <a:rPr lang="it-IT" sz="2000" dirty="0" err="1">
                <a:latin typeface="NimbusRomNo9L-Regu"/>
              </a:rPr>
              <a:t>AtletaInesistenteException</a:t>
            </a:r>
            <a:r>
              <a:rPr lang="it-IT" sz="2000" dirty="0">
                <a:latin typeface="NimbusRomNo9L-Regu"/>
              </a:rPr>
              <a:t> { </a:t>
            </a:r>
            <a:endParaRPr lang="it-IT" sz="2000" dirty="0" smtClean="0">
              <a:latin typeface="NimbusRomNo9L-Regu"/>
            </a:endParaRPr>
          </a:p>
          <a:p>
            <a:r>
              <a:rPr lang="it-IT" sz="2000" dirty="0">
                <a:latin typeface="NimbusRomNo9L-Regu"/>
              </a:rPr>
              <a:t>	</a:t>
            </a:r>
            <a:r>
              <a:rPr lang="it-IT" sz="2000" dirty="0" err="1" smtClean="0">
                <a:latin typeface="NimbusRomNo9L-Regu"/>
              </a:rPr>
              <a:t>if</a:t>
            </a:r>
            <a:r>
              <a:rPr lang="it-IT" sz="2000" dirty="0" smtClean="0">
                <a:latin typeface="NimbusRomNo9L-Regu"/>
              </a:rPr>
              <a:t> </a:t>
            </a:r>
            <a:r>
              <a:rPr lang="it-IT" sz="2000" dirty="0">
                <a:latin typeface="NimbusRomNo9L-Regu"/>
              </a:rPr>
              <a:t>(x&lt;=0 || x&gt;= </a:t>
            </a:r>
            <a:r>
              <a:rPr lang="it-IT" sz="2000" dirty="0" err="1">
                <a:latin typeface="NimbusRomNo9L-Regu"/>
              </a:rPr>
              <a:t>ris.length</a:t>
            </a:r>
            <a:r>
              <a:rPr lang="it-IT" sz="2000" dirty="0">
                <a:latin typeface="NimbusRomNo9L-Regu"/>
              </a:rPr>
              <a:t>) </a:t>
            </a:r>
            <a:endParaRPr lang="it-IT" sz="2000" dirty="0" smtClean="0">
              <a:latin typeface="NimbusRomNo9L-Regu"/>
            </a:endParaRPr>
          </a:p>
          <a:p>
            <a:r>
              <a:rPr lang="it-IT" sz="2000" dirty="0">
                <a:latin typeface="NimbusRomNo9L-Regu"/>
              </a:rPr>
              <a:t>	</a:t>
            </a:r>
            <a:r>
              <a:rPr lang="it-IT" sz="2000" dirty="0" smtClean="0">
                <a:latin typeface="NimbusRomNo9L-Regu"/>
              </a:rPr>
              <a:t>	</a:t>
            </a:r>
            <a:r>
              <a:rPr lang="it-IT" sz="2000" dirty="0" err="1" smtClean="0">
                <a:latin typeface="NimbusRomNo9L-Regu"/>
              </a:rPr>
              <a:t>throw</a:t>
            </a:r>
            <a:r>
              <a:rPr lang="it-IT" sz="2000" dirty="0" smtClean="0">
                <a:latin typeface="NimbusRomNo9L-Regu"/>
              </a:rPr>
              <a:t> </a:t>
            </a:r>
            <a:r>
              <a:rPr lang="it-IT" sz="2000" dirty="0">
                <a:latin typeface="NimbusRomNo9L-Regu"/>
              </a:rPr>
              <a:t>new </a:t>
            </a:r>
            <a:r>
              <a:rPr lang="it-IT" sz="2000" dirty="0" err="1">
                <a:latin typeface="NimbusRomNo9L-Regu"/>
              </a:rPr>
              <a:t>AtletaInesistenteException</a:t>
            </a:r>
            <a:r>
              <a:rPr lang="it-IT" sz="2000" dirty="0">
                <a:latin typeface="NimbusRomNo9L-Regu"/>
              </a:rPr>
              <a:t>(); </a:t>
            </a:r>
            <a:endParaRPr lang="it-IT" sz="2000" dirty="0" smtClean="0">
              <a:latin typeface="NimbusRomNo9L-Regu"/>
            </a:endParaRPr>
          </a:p>
          <a:p>
            <a:r>
              <a:rPr lang="it-IT" sz="2000" dirty="0">
                <a:latin typeface="NimbusRomNo9L-Regu"/>
              </a:rPr>
              <a:t>	</a:t>
            </a:r>
            <a:r>
              <a:rPr lang="it-IT" sz="2000" dirty="0" err="1" smtClean="0">
                <a:latin typeface="NimbusRomNo9L-Regu"/>
              </a:rPr>
              <a:t>ris</a:t>
            </a:r>
            <a:r>
              <a:rPr lang="it-IT" sz="2000" dirty="0" smtClean="0">
                <a:latin typeface="NimbusRomNo9L-Regu"/>
              </a:rPr>
              <a:t>[x-1</a:t>
            </a:r>
            <a:r>
              <a:rPr lang="it-IT" sz="2000" dirty="0">
                <a:latin typeface="NimbusRomNo9L-Regu"/>
              </a:rPr>
              <a:t>] = </a:t>
            </a:r>
            <a:r>
              <a:rPr lang="it-IT" sz="2000" dirty="0" err="1">
                <a:latin typeface="NimbusRomNo9L-Regu"/>
              </a:rPr>
              <a:t>result</a:t>
            </a:r>
            <a:r>
              <a:rPr lang="it-IT" sz="2000" dirty="0">
                <a:latin typeface="NimbusRomNo9L-Regu"/>
              </a:rPr>
              <a:t>; </a:t>
            </a:r>
            <a:endParaRPr lang="it-IT" sz="2000" dirty="0" smtClean="0">
              <a:latin typeface="NimbusRomNo9L-Regu"/>
            </a:endParaRPr>
          </a:p>
          <a:p>
            <a:r>
              <a:rPr lang="it-IT" sz="2000" dirty="0">
                <a:latin typeface="NimbusRomNo9L-Regu"/>
              </a:rPr>
              <a:t>	</a:t>
            </a:r>
            <a:r>
              <a:rPr lang="it-IT" sz="2000" dirty="0" err="1" smtClean="0">
                <a:latin typeface="NimbusRomNo9L-Regu"/>
              </a:rPr>
              <a:t>if</a:t>
            </a:r>
            <a:r>
              <a:rPr lang="it-IT" sz="2000" dirty="0" smtClean="0">
                <a:latin typeface="NimbusRomNo9L-Regu"/>
              </a:rPr>
              <a:t> </a:t>
            </a:r>
            <a:r>
              <a:rPr lang="it-IT" sz="2000" dirty="0">
                <a:latin typeface="NimbusRomNo9L-Regu"/>
              </a:rPr>
              <a:t>(</a:t>
            </a:r>
            <a:r>
              <a:rPr lang="it-IT" sz="2000" dirty="0" err="1">
                <a:latin typeface="NimbusRomNo9L-Regu"/>
              </a:rPr>
              <a:t>result</a:t>
            </a:r>
            <a:r>
              <a:rPr lang="it-IT" sz="2000" dirty="0">
                <a:latin typeface="NimbusRomNo9L-Regu"/>
              </a:rPr>
              <a:t>&gt;</a:t>
            </a:r>
            <a:r>
              <a:rPr lang="it-IT" sz="2000" dirty="0" err="1">
                <a:latin typeface="NimbusRomNo9L-Regu"/>
              </a:rPr>
              <a:t>ris</a:t>
            </a:r>
            <a:r>
              <a:rPr lang="it-IT" sz="2000" dirty="0">
                <a:latin typeface="NimbusRomNo9L-Regu"/>
              </a:rPr>
              <a:t>[primo-1]) </a:t>
            </a:r>
            <a:endParaRPr lang="it-IT" sz="2000" dirty="0" smtClean="0">
              <a:latin typeface="NimbusRomNo9L-Regu"/>
            </a:endParaRPr>
          </a:p>
          <a:p>
            <a:r>
              <a:rPr lang="it-IT" sz="2000" dirty="0" smtClean="0">
                <a:latin typeface="NimbusRomNo9L-Regu"/>
              </a:rPr>
              <a:t>		primo </a:t>
            </a:r>
            <a:r>
              <a:rPr lang="it-IT" sz="2000" dirty="0">
                <a:latin typeface="NimbusRomNo9L-Regu"/>
              </a:rPr>
              <a:t>= x; </a:t>
            </a:r>
            <a:endParaRPr lang="it-IT" sz="2000" dirty="0" smtClean="0">
              <a:latin typeface="NimbusRomNo9L-Regu"/>
            </a:endParaRPr>
          </a:p>
          <a:p>
            <a:r>
              <a:rPr lang="it-IT" sz="2000" dirty="0" smtClean="0">
                <a:latin typeface="NimbusRomNo9L-Regu"/>
              </a:rPr>
              <a:t>}</a:t>
            </a:r>
            <a:endParaRPr lang="it-IT" sz="2000" dirty="0">
              <a:latin typeface="NimbusRomNo9L-Regu"/>
            </a:endParaRPr>
          </a:p>
          <a:p>
            <a:r>
              <a:rPr lang="it-IT" sz="2000" dirty="0">
                <a:latin typeface="NimbusRomNo9L-Regu"/>
              </a:rPr>
              <a:t>Se RI vale all’entrata del metodo allora </a:t>
            </a:r>
            <a:r>
              <a:rPr lang="it-IT" sz="2000" dirty="0" err="1">
                <a:latin typeface="NimbusRomNo9L-Regu"/>
              </a:rPr>
              <a:t>ris</a:t>
            </a:r>
            <a:r>
              <a:rPr lang="it-IT" sz="2000" dirty="0">
                <a:latin typeface="NimbusRomNo9L-Regu"/>
              </a:rPr>
              <a:t>[primo-1] contiene il risultato migliore (ossia massimo). Se </a:t>
            </a:r>
            <a:r>
              <a:rPr lang="it-IT" sz="2000" dirty="0" err="1" smtClean="0">
                <a:latin typeface="NimbusRomNo9L-Regu"/>
              </a:rPr>
              <a:t>result</a:t>
            </a:r>
            <a:r>
              <a:rPr lang="it-IT" sz="2000" dirty="0" smtClean="0">
                <a:latin typeface="NimbusRomNo9L-Regu"/>
              </a:rPr>
              <a:t> è maggiore del massimo corrente allora il codice garantisce di memorizzare in primo il pettorale </a:t>
            </a:r>
            <a:r>
              <a:rPr lang="it-IT" sz="2000" dirty="0">
                <a:latin typeface="NimbusRomNo9L-Regu"/>
              </a:rPr>
              <a:t>x. La </a:t>
            </a:r>
            <a:r>
              <a:rPr lang="it-IT" sz="2000" dirty="0" smtClean="0">
                <a:latin typeface="NimbusRomNo9L-Regu"/>
              </a:rPr>
              <a:t>specifica </a:t>
            </a:r>
            <a:r>
              <a:rPr lang="it-IT" sz="2000" dirty="0">
                <a:latin typeface="NimbusRomNo9L-Regu"/>
              </a:rPr>
              <a:t>vale in quanto il codice </a:t>
            </a:r>
            <a:r>
              <a:rPr lang="it-IT" sz="2000" dirty="0" smtClean="0">
                <a:latin typeface="NimbusRomNo9L-Regu"/>
              </a:rPr>
              <a:t>memorizza </a:t>
            </a:r>
            <a:r>
              <a:rPr lang="it-IT" sz="2000" dirty="0">
                <a:latin typeface="NimbusRomNo9L-Regu"/>
              </a:rPr>
              <a:t>in </a:t>
            </a:r>
            <a:r>
              <a:rPr lang="it-IT" sz="2000" dirty="0" err="1">
                <a:latin typeface="NimbusRomNo9L-Regu"/>
              </a:rPr>
              <a:t>ris</a:t>
            </a:r>
            <a:r>
              <a:rPr lang="it-IT" sz="2000" dirty="0">
                <a:latin typeface="NimbusRomNo9L-Regu"/>
              </a:rPr>
              <a:t>[x-1] il valore di </a:t>
            </a:r>
            <a:r>
              <a:rPr lang="it-IT" sz="2000" dirty="0" err="1">
                <a:latin typeface="NimbusRomNo9L-Regu"/>
              </a:rPr>
              <a:t>result</a:t>
            </a:r>
            <a:r>
              <a:rPr lang="it-IT" sz="2000" dirty="0">
                <a:latin typeface="NimbusRomNo9L-Regu"/>
              </a:rPr>
              <a:t> e, per la funzione di astrazione, </a:t>
            </a:r>
            <a:r>
              <a:rPr lang="it-IT" sz="2000" dirty="0" err="1">
                <a:latin typeface="NimbusRomNo9L-Regu"/>
              </a:rPr>
              <a:t>ris</a:t>
            </a:r>
            <a:r>
              <a:rPr lang="it-IT" sz="2000" dirty="0">
                <a:latin typeface="NimbusRomNo9L-Regu"/>
              </a:rPr>
              <a:t>[x-1] corrisponde a risultati().</a:t>
            </a:r>
            <a:r>
              <a:rPr lang="it-IT" sz="2000" dirty="0" err="1">
                <a:latin typeface="NimbusRomNo9L-Regu"/>
              </a:rPr>
              <a:t>get</a:t>
            </a:r>
            <a:r>
              <a:rPr lang="it-IT" sz="2000" dirty="0">
                <a:latin typeface="NimbusRomNo9L-Regu"/>
              </a:rPr>
              <a:t>(x-1); tutti gli altri </a:t>
            </a:r>
            <a:r>
              <a:rPr lang="it-IT" sz="2000" dirty="0" smtClean="0">
                <a:latin typeface="NimbusRomNo9L-Regu"/>
              </a:rPr>
              <a:t>valori </a:t>
            </a:r>
            <a:r>
              <a:rPr lang="it-IT" sz="2000" dirty="0">
                <a:latin typeface="NimbusRomNo9L-Regu"/>
              </a:rPr>
              <a:t>restano invariati.</a:t>
            </a:r>
          </a:p>
        </p:txBody>
      </p:sp>
    </p:spTree>
    <p:extLst>
      <p:ext uri="{BB962C8B-B14F-4D97-AF65-F5344CB8AC3E}">
        <p14:creationId xmlns:p14="http://schemas.microsoft.com/office/powerpoint/2010/main" val="11446934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3170099"/>
          </a:xfrm>
          <a:prstGeom prst="rect">
            <a:avLst/>
          </a:prstGeom>
        </p:spPr>
        <p:txBody>
          <a:bodyPr wrap="square">
            <a:spAutoFit/>
          </a:bodyPr>
          <a:lstStyle/>
          <a:p>
            <a:r>
              <a:rPr lang="it-IT" sz="2000" b="0" i="0" u="none" strike="noStrike" baseline="0" dirty="0" smtClean="0">
                <a:latin typeface="NimbusRomNo9L-Regu"/>
              </a:rPr>
              <a:t>ESERCIZIO 1</a:t>
            </a:r>
          </a:p>
          <a:p>
            <a:endParaRPr lang="it-IT" sz="2000" dirty="0">
              <a:latin typeface="NimbusRomNo9L-Regu"/>
            </a:endParaRPr>
          </a:p>
          <a:p>
            <a:pPr marL="457200" indent="-457200">
              <a:buFont typeface="+mj-lt"/>
              <a:buAutoNum type="arabicPeriod" startAt="4"/>
            </a:pPr>
            <a:r>
              <a:rPr lang="it-IT" sz="2000" dirty="0" smtClean="0">
                <a:latin typeface="NimbusRomNo9L-Regu"/>
              </a:rPr>
              <a:t>Si vuole ora trattare un caso leggermente più generale di gara</a:t>
            </a:r>
            <a:r>
              <a:rPr lang="it-IT" sz="2000" dirty="0">
                <a:latin typeface="NimbusRomNo9L-Regu"/>
              </a:rPr>
              <a:t>: </a:t>
            </a:r>
            <a:r>
              <a:rPr lang="it-IT" sz="2000" dirty="0" smtClean="0">
                <a:latin typeface="NimbusRomNo9L-Regu"/>
              </a:rPr>
              <a:t>il vincitore può essere scelto anche come </a:t>
            </a:r>
            <a:r>
              <a:rPr lang="it-IT" sz="2000" dirty="0">
                <a:latin typeface="NimbusRomNo9L-Regu"/>
              </a:rPr>
              <a:t>l’atleta che ha il punteggio minimo invece che quello con il punteggio massimo (ad esempio quando il punteggio rappresenta il tempo impiegato per una gara di corsa). Si </a:t>
            </a:r>
            <a:r>
              <a:rPr lang="it-IT" sz="2000" dirty="0" smtClean="0">
                <a:latin typeface="NimbusRomNo9L-Regu"/>
              </a:rPr>
              <a:t>definisca </a:t>
            </a:r>
            <a:r>
              <a:rPr lang="it-IT" sz="2000" dirty="0">
                <a:latin typeface="NimbusRomNo9L-Regu"/>
              </a:rPr>
              <a:t>quindi una classe </a:t>
            </a:r>
            <a:r>
              <a:rPr lang="it-IT" sz="2000" dirty="0" err="1">
                <a:latin typeface="NimbusRomNo9L-Regu"/>
              </a:rPr>
              <a:t>GaraEstesa</a:t>
            </a:r>
            <a:r>
              <a:rPr lang="it-IT" sz="2000" dirty="0">
                <a:latin typeface="NimbusRomNo9L-Regu"/>
              </a:rPr>
              <a:t>, che estende la classe Gara. In essa il costruttore riceve un parametro addizionale tipo, il cui valore </a:t>
            </a:r>
            <a:r>
              <a:rPr lang="it-IT" sz="2000" dirty="0" smtClean="0">
                <a:latin typeface="NimbusRomNo9L-Regu"/>
              </a:rPr>
              <a:t>può </a:t>
            </a:r>
            <a:r>
              <a:rPr lang="it-IT" sz="2000" dirty="0">
                <a:latin typeface="NimbusRomNo9L-Regu"/>
              </a:rPr>
              <a:t>essere solo il carattere ’&lt;’ o ’&gt;’, per stabilire l’ordinamento, che non </a:t>
            </a:r>
            <a:r>
              <a:rPr lang="it-IT" sz="2000" dirty="0" smtClean="0">
                <a:latin typeface="NimbusRomNo9L-Regu"/>
              </a:rPr>
              <a:t>può </a:t>
            </a:r>
            <a:r>
              <a:rPr lang="it-IT" sz="2000" dirty="0">
                <a:latin typeface="NimbusRomNo9L-Regu"/>
              </a:rPr>
              <a:t>essere </a:t>
            </a:r>
            <a:r>
              <a:rPr lang="it-IT" sz="2000" dirty="0" smtClean="0">
                <a:latin typeface="NimbusRomNo9L-Regu"/>
              </a:rPr>
              <a:t>modificato </a:t>
            </a:r>
            <a:r>
              <a:rPr lang="it-IT" sz="2000" dirty="0">
                <a:latin typeface="NimbusRomNo9L-Regu"/>
              </a:rPr>
              <a:t>dopo la costruzione.</a:t>
            </a:r>
            <a:endParaRPr lang="it-IT" sz="2000" dirty="0" smtClean="0">
              <a:latin typeface="NimbusRomNo9L-Regu"/>
            </a:endParaRPr>
          </a:p>
          <a:p>
            <a:pPr marL="457200" indent="-457200">
              <a:buFont typeface="+mj-lt"/>
              <a:buAutoNum type="arabicPeriod" startAt="4"/>
            </a:pPr>
            <a:endParaRPr lang="it-IT" sz="2000" dirty="0" smtClean="0">
              <a:latin typeface="NimbusRomNo9L-Regu"/>
            </a:endParaRPr>
          </a:p>
          <a:p>
            <a:pPr marL="457200" indent="-457200">
              <a:buFont typeface="+mj-lt"/>
              <a:buAutoNum type="arabicPeriod" startAt="4"/>
            </a:pPr>
            <a:endParaRPr lang="it-IT" sz="2000" dirty="0">
              <a:latin typeface="NimbusRomNo9L-Regu"/>
            </a:endParaRPr>
          </a:p>
        </p:txBody>
      </p:sp>
      <p:pic>
        <p:nvPicPr>
          <p:cNvPr id="3" name="Immagine 2"/>
          <p:cNvPicPr>
            <a:picLocks noChangeAspect="1"/>
          </p:cNvPicPr>
          <p:nvPr/>
        </p:nvPicPr>
        <p:blipFill>
          <a:blip r:embed="rId2"/>
          <a:stretch>
            <a:fillRect/>
          </a:stretch>
        </p:blipFill>
        <p:spPr>
          <a:xfrm>
            <a:off x="669552" y="2744882"/>
            <a:ext cx="5276850" cy="400050"/>
          </a:xfrm>
          <a:prstGeom prst="rect">
            <a:avLst/>
          </a:prstGeom>
        </p:spPr>
      </p:pic>
      <p:pic>
        <p:nvPicPr>
          <p:cNvPr id="4" name="Immagine 3"/>
          <p:cNvPicPr>
            <a:picLocks noChangeAspect="1"/>
          </p:cNvPicPr>
          <p:nvPr/>
        </p:nvPicPr>
        <p:blipFill>
          <a:blip r:embed="rId3"/>
          <a:stretch>
            <a:fillRect/>
          </a:stretch>
        </p:blipFill>
        <p:spPr>
          <a:xfrm>
            <a:off x="1264864" y="3144932"/>
            <a:ext cx="9363075" cy="2019300"/>
          </a:xfrm>
          <a:prstGeom prst="rect">
            <a:avLst/>
          </a:prstGeom>
        </p:spPr>
      </p:pic>
      <p:pic>
        <p:nvPicPr>
          <p:cNvPr id="5" name="Immagine 4"/>
          <p:cNvPicPr>
            <a:picLocks noChangeAspect="1"/>
          </p:cNvPicPr>
          <p:nvPr/>
        </p:nvPicPr>
        <p:blipFill>
          <a:blip r:embed="rId4"/>
          <a:stretch>
            <a:fillRect/>
          </a:stretch>
        </p:blipFill>
        <p:spPr>
          <a:xfrm>
            <a:off x="710033" y="5164232"/>
            <a:ext cx="257175" cy="419100"/>
          </a:xfrm>
          <a:prstGeom prst="rect">
            <a:avLst/>
          </a:prstGeom>
        </p:spPr>
      </p:pic>
      <p:sp>
        <p:nvSpPr>
          <p:cNvPr id="6" name="Rettangolo 5"/>
          <p:cNvSpPr/>
          <p:nvPr/>
        </p:nvSpPr>
        <p:spPr>
          <a:xfrm>
            <a:off x="412376" y="5564282"/>
            <a:ext cx="11689977" cy="1200329"/>
          </a:xfrm>
          <a:prstGeom prst="rect">
            <a:avLst/>
          </a:prstGeom>
        </p:spPr>
        <p:txBody>
          <a:bodyPr wrap="square">
            <a:spAutoFit/>
          </a:bodyPr>
          <a:lstStyle/>
          <a:p>
            <a:r>
              <a:rPr lang="it-IT" sz="2400" dirty="0" smtClean="0"/>
              <a:t>Si completi la specifica dei metodi di </a:t>
            </a:r>
            <a:r>
              <a:rPr lang="it-IT" sz="2400" dirty="0" err="1" smtClean="0"/>
              <a:t>GaraEstesa</a:t>
            </a:r>
            <a:r>
              <a:rPr lang="it-IT" sz="2400" dirty="0" smtClean="0"/>
              <a:t>, aggiungendo eventualmente tutti e soli i metodi </a:t>
            </a:r>
            <a:r>
              <a:rPr lang="it-IT" sz="2400" dirty="0"/>
              <a:t>che si ritengono necessari. </a:t>
            </a:r>
            <a:endParaRPr lang="it-IT" sz="2400" dirty="0" smtClean="0"/>
          </a:p>
          <a:p>
            <a:r>
              <a:rPr lang="it-IT" sz="2400" dirty="0"/>
              <a:t>La classe </a:t>
            </a:r>
            <a:r>
              <a:rPr lang="it-IT" sz="2400" dirty="0" err="1"/>
              <a:t>GaraEstesa</a:t>
            </a:r>
            <a:r>
              <a:rPr lang="it-IT" sz="2400" dirty="0"/>
              <a:t> </a:t>
            </a:r>
            <a:r>
              <a:rPr lang="it-IT" sz="2400" dirty="0" smtClean="0"/>
              <a:t>verifica </a:t>
            </a:r>
            <a:r>
              <a:rPr lang="it-IT" sz="2400" dirty="0"/>
              <a:t>il principio di sostituzione? </a:t>
            </a:r>
            <a:r>
              <a:rPr lang="it-IT" sz="2400" dirty="0" smtClean="0"/>
              <a:t>Giustificare </a:t>
            </a:r>
            <a:r>
              <a:rPr lang="it-IT" sz="2400" dirty="0"/>
              <a:t>la risposta</a:t>
            </a:r>
            <a:r>
              <a:rPr lang="it-IT" sz="2400" dirty="0" smtClean="0"/>
              <a:t>.</a:t>
            </a:r>
            <a:endParaRPr lang="it-IT" sz="2400" dirty="0"/>
          </a:p>
        </p:txBody>
      </p:sp>
    </p:spTree>
    <p:extLst>
      <p:ext uri="{BB962C8B-B14F-4D97-AF65-F5344CB8AC3E}">
        <p14:creationId xmlns:p14="http://schemas.microsoft.com/office/powerpoint/2010/main" val="3072008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5016758"/>
          </a:xfrm>
          <a:prstGeom prst="rect">
            <a:avLst/>
          </a:prstGeom>
        </p:spPr>
        <p:txBody>
          <a:bodyPr wrap="square">
            <a:spAutoFit/>
          </a:bodyPr>
          <a:lstStyle/>
          <a:p>
            <a:r>
              <a:rPr lang="it-IT" sz="2000" b="0" i="0" u="none" strike="noStrike" baseline="0" dirty="0" smtClean="0">
                <a:latin typeface="NimbusRomNo9L-Regu"/>
              </a:rPr>
              <a:t>SOLUZIONE</a:t>
            </a:r>
          </a:p>
          <a:p>
            <a:r>
              <a:rPr lang="it-IT" sz="2000" b="0" i="0" u="none" strike="noStrike" baseline="0" dirty="0" smtClean="0">
                <a:latin typeface="NimbusRomNo9L-Regu"/>
              </a:rPr>
              <a:t>Punto 4</a:t>
            </a:r>
          </a:p>
          <a:p>
            <a:r>
              <a:rPr lang="it-IT" sz="2000" dirty="0" smtClean="0">
                <a:latin typeface="NimbusRomNo9L-Regu"/>
              </a:rPr>
              <a:t>È necessario </a:t>
            </a:r>
            <a:r>
              <a:rPr lang="it-IT" sz="2000" dirty="0">
                <a:latin typeface="NimbusRomNo9L-Regu"/>
              </a:rPr>
              <a:t>aggiungere un metodo puro che restituisca il tipo della gara:</a:t>
            </a:r>
          </a:p>
          <a:p>
            <a:r>
              <a:rPr lang="it-IT" sz="2000" dirty="0">
                <a:latin typeface="NimbusRomNo9L-Regu"/>
              </a:rPr>
              <a:t>public /*@ pure @*/ </a:t>
            </a:r>
            <a:r>
              <a:rPr lang="it-IT" sz="2000" dirty="0" err="1">
                <a:latin typeface="NimbusRomNo9L-Regu"/>
              </a:rPr>
              <a:t>char</a:t>
            </a:r>
            <a:r>
              <a:rPr lang="it-IT" sz="2000" dirty="0">
                <a:latin typeface="NimbusRomNo9L-Regu"/>
              </a:rPr>
              <a:t> tipo();</a:t>
            </a:r>
          </a:p>
          <a:p>
            <a:endParaRPr lang="it-IT" sz="2000" dirty="0" smtClean="0">
              <a:latin typeface="NimbusRomNo9L-Regu"/>
            </a:endParaRPr>
          </a:p>
          <a:p>
            <a:r>
              <a:rPr lang="it-IT" sz="2000" dirty="0" err="1" smtClean="0">
                <a:latin typeface="NimbusRomNo9L-Regu"/>
              </a:rPr>
              <a:t>Speciﬁche</a:t>
            </a:r>
            <a:r>
              <a:rPr lang="it-IT" sz="2000" dirty="0" smtClean="0">
                <a:latin typeface="NimbusRomNo9L-Regu"/>
              </a:rPr>
              <a:t> </a:t>
            </a:r>
            <a:r>
              <a:rPr lang="it-IT" sz="2000" dirty="0">
                <a:latin typeface="NimbusRomNo9L-Regu"/>
              </a:rPr>
              <a:t>(sotto l’ipotesi che i risultati validi siano positivi).</a:t>
            </a:r>
          </a:p>
          <a:p>
            <a:r>
              <a:rPr lang="it-IT" sz="2000" b="1" dirty="0">
                <a:latin typeface="NimbusRomNo9L-Regu"/>
              </a:rPr>
              <a:t>//@</a:t>
            </a:r>
            <a:r>
              <a:rPr lang="it-IT" sz="2000" b="1" dirty="0" err="1">
                <a:latin typeface="NimbusRomNo9L-Regu"/>
              </a:rPr>
              <a:t>requires</a:t>
            </a:r>
            <a:r>
              <a:rPr lang="it-IT" sz="2000" b="1" dirty="0">
                <a:latin typeface="NimbusRomNo9L-Regu"/>
              </a:rPr>
              <a:t> tipo ==’&lt;’ || tipo ==’&gt;’; </a:t>
            </a:r>
            <a:endParaRPr lang="it-IT" sz="2000" b="1" dirty="0" smtClean="0">
              <a:latin typeface="NimbusRomNo9L-Regu"/>
            </a:endParaRPr>
          </a:p>
          <a:p>
            <a:r>
              <a:rPr lang="it-IT" sz="2000" b="1" dirty="0" smtClean="0">
                <a:latin typeface="NimbusRomNo9L-Regu"/>
              </a:rPr>
              <a:t>//@</a:t>
            </a:r>
            <a:r>
              <a:rPr lang="it-IT" sz="2000" b="1" dirty="0" err="1">
                <a:latin typeface="NimbusRomNo9L-Regu"/>
              </a:rPr>
              <a:t>ensures</a:t>
            </a:r>
            <a:r>
              <a:rPr lang="it-IT" sz="2000" b="1" dirty="0">
                <a:latin typeface="NimbusRomNo9L-Regu"/>
              </a:rPr>
              <a:t> p&gt;0 &amp;&amp; risultati().</a:t>
            </a:r>
            <a:r>
              <a:rPr lang="it-IT" sz="2000" b="1" dirty="0" err="1">
                <a:latin typeface="NimbusRomNo9L-Regu"/>
              </a:rPr>
              <a:t>size</a:t>
            </a:r>
            <a:r>
              <a:rPr lang="it-IT" sz="2000" b="1" dirty="0">
                <a:latin typeface="NimbusRomNo9L-Regu"/>
              </a:rPr>
              <a:t>()==p &amp;&amp; </a:t>
            </a:r>
            <a:endParaRPr lang="it-IT" sz="2000" b="1" dirty="0" smtClean="0">
              <a:latin typeface="NimbusRomNo9L-Regu"/>
            </a:endParaRPr>
          </a:p>
          <a:p>
            <a:r>
              <a:rPr lang="it-IT" sz="2000" b="1" dirty="0" smtClean="0">
                <a:latin typeface="NimbusRomNo9L-Regu"/>
              </a:rPr>
              <a:t>//@ </a:t>
            </a:r>
            <a:r>
              <a:rPr lang="it-IT" sz="2000" b="1" dirty="0">
                <a:latin typeface="NimbusRomNo9L-Regu"/>
              </a:rPr>
              <a:t>tipo()==tipo &amp;&amp; </a:t>
            </a:r>
            <a:endParaRPr lang="it-IT" sz="2000" b="1" dirty="0" smtClean="0">
              <a:latin typeface="NimbusRomNo9L-Regu"/>
            </a:endParaRPr>
          </a:p>
          <a:p>
            <a:r>
              <a:rPr lang="it-IT" sz="2000" b="1" dirty="0" smtClean="0">
                <a:latin typeface="NimbusRomNo9L-Regu"/>
              </a:rPr>
              <a:t>//@ </a:t>
            </a:r>
            <a:r>
              <a:rPr lang="it-IT" sz="2000" b="1" dirty="0">
                <a:latin typeface="NimbusRomNo9L-Regu"/>
              </a:rPr>
              <a:t>(\</a:t>
            </a:r>
            <a:r>
              <a:rPr lang="it-IT" sz="2000" b="1" dirty="0" err="1">
                <a:latin typeface="NimbusRomNo9L-Regu"/>
              </a:rPr>
              <a:t>forall</a:t>
            </a:r>
            <a:r>
              <a:rPr lang="it-IT" sz="2000" b="1" dirty="0">
                <a:latin typeface="NimbusRomNo9L-Regu"/>
              </a:rPr>
              <a:t> </a:t>
            </a:r>
            <a:r>
              <a:rPr lang="it-IT" sz="2000" b="1" dirty="0" err="1">
                <a:latin typeface="NimbusRomNo9L-Regu"/>
              </a:rPr>
              <a:t>int</a:t>
            </a:r>
            <a:r>
              <a:rPr lang="it-IT" sz="2000" b="1" dirty="0">
                <a:latin typeface="NimbusRomNo9L-Regu"/>
              </a:rPr>
              <a:t> i; 0&lt;= i &amp;&amp; i&lt;p; risultati().</a:t>
            </a:r>
            <a:r>
              <a:rPr lang="it-IT" sz="2000" b="1" dirty="0" err="1">
                <a:latin typeface="NimbusRomNo9L-Regu"/>
              </a:rPr>
              <a:t>get</a:t>
            </a:r>
            <a:r>
              <a:rPr lang="it-IT" sz="2000" b="1" dirty="0">
                <a:latin typeface="NimbusRomNo9L-Regu"/>
              </a:rPr>
              <a:t>(i)==-1); </a:t>
            </a:r>
            <a:endParaRPr lang="it-IT" sz="2000" b="1" dirty="0" smtClean="0">
              <a:latin typeface="NimbusRomNo9L-Regu"/>
            </a:endParaRPr>
          </a:p>
          <a:p>
            <a:r>
              <a:rPr lang="it-IT" sz="2000" b="1" dirty="0" smtClean="0">
                <a:latin typeface="NimbusRomNo9L-Regu"/>
              </a:rPr>
              <a:t>public </a:t>
            </a:r>
            <a:r>
              <a:rPr lang="it-IT" sz="2000" b="1" dirty="0" err="1">
                <a:latin typeface="NimbusRomNo9L-Regu"/>
              </a:rPr>
              <a:t>GaraEstesa</a:t>
            </a:r>
            <a:r>
              <a:rPr lang="it-IT" sz="2000" b="1" dirty="0">
                <a:latin typeface="NimbusRomNo9L-Regu"/>
              </a:rPr>
              <a:t>(</a:t>
            </a:r>
            <a:r>
              <a:rPr lang="it-IT" sz="2000" b="1" dirty="0" err="1">
                <a:latin typeface="NimbusRomNo9L-Regu"/>
              </a:rPr>
              <a:t>int</a:t>
            </a:r>
            <a:r>
              <a:rPr lang="it-IT" sz="2000" b="1" dirty="0">
                <a:latin typeface="NimbusRomNo9L-Regu"/>
              </a:rPr>
              <a:t> p, </a:t>
            </a:r>
            <a:r>
              <a:rPr lang="it-IT" sz="2000" b="1" dirty="0" err="1">
                <a:latin typeface="NimbusRomNo9L-Regu"/>
              </a:rPr>
              <a:t>char</a:t>
            </a:r>
            <a:r>
              <a:rPr lang="it-IT" sz="2000" b="1" dirty="0">
                <a:latin typeface="NimbusRomNo9L-Regu"/>
              </a:rPr>
              <a:t> tipo) </a:t>
            </a:r>
            <a:r>
              <a:rPr lang="it-IT" sz="2000" b="1" dirty="0" err="1">
                <a:latin typeface="NimbusRomNo9L-Regu"/>
              </a:rPr>
              <a:t>throws</a:t>
            </a:r>
            <a:r>
              <a:rPr lang="it-IT" sz="2000" b="1" dirty="0">
                <a:latin typeface="NimbusRomNo9L-Regu"/>
              </a:rPr>
              <a:t> </a:t>
            </a:r>
            <a:r>
              <a:rPr lang="it-IT" sz="2000" b="1" dirty="0" err="1">
                <a:latin typeface="NimbusRomNo9L-Regu"/>
              </a:rPr>
              <a:t>NonEsisteGaraException</a:t>
            </a:r>
            <a:r>
              <a:rPr lang="it-IT" sz="2000" b="1" dirty="0">
                <a:latin typeface="NimbusRomNo9L-Regu"/>
              </a:rPr>
              <a:t>;</a:t>
            </a:r>
          </a:p>
          <a:p>
            <a:endParaRPr lang="it-IT" sz="2000" b="1" dirty="0" smtClean="0">
              <a:latin typeface="NimbusRomNo9L-Regu"/>
            </a:endParaRPr>
          </a:p>
          <a:p>
            <a:r>
              <a:rPr lang="it-IT" sz="2000" b="1" dirty="0" smtClean="0">
                <a:latin typeface="NimbusRomNo9L-Regu"/>
              </a:rPr>
              <a:t>//@</a:t>
            </a:r>
            <a:r>
              <a:rPr lang="it-IT" sz="2000" b="1" dirty="0" err="1">
                <a:latin typeface="NimbusRomNo9L-Regu"/>
              </a:rPr>
              <a:t>ensures</a:t>
            </a:r>
            <a:r>
              <a:rPr lang="it-IT" sz="2000" b="1" dirty="0">
                <a:latin typeface="NimbusRomNo9L-Regu"/>
              </a:rPr>
              <a:t> risultati().</a:t>
            </a:r>
            <a:r>
              <a:rPr lang="it-IT" sz="2000" b="1" dirty="0" err="1">
                <a:latin typeface="NimbusRomNo9L-Regu"/>
              </a:rPr>
              <a:t>get</a:t>
            </a:r>
            <a:r>
              <a:rPr lang="it-IT" sz="2000" b="1" dirty="0">
                <a:latin typeface="NimbusRomNo9L-Regu"/>
              </a:rPr>
              <a:t>(\</a:t>
            </a:r>
            <a:r>
              <a:rPr lang="it-IT" sz="2000" b="1" dirty="0" err="1">
                <a:latin typeface="NimbusRomNo9L-Regu"/>
              </a:rPr>
              <a:t>result</a:t>
            </a:r>
            <a:r>
              <a:rPr lang="it-IT" sz="2000" b="1" dirty="0">
                <a:latin typeface="NimbusRomNo9L-Regu"/>
              </a:rPr>
              <a:t> -1) == </a:t>
            </a:r>
            <a:endParaRPr lang="it-IT" sz="2000" b="1" dirty="0" smtClean="0">
              <a:latin typeface="NimbusRomNo9L-Regu"/>
            </a:endParaRPr>
          </a:p>
          <a:p>
            <a:r>
              <a:rPr lang="it-IT" sz="2000" b="1" dirty="0" smtClean="0">
                <a:latin typeface="NimbusRomNo9L-Regu"/>
              </a:rPr>
              <a:t>//@ </a:t>
            </a:r>
            <a:r>
              <a:rPr lang="it-IT" sz="2000" b="1" dirty="0" smtClean="0">
                <a:solidFill>
                  <a:srgbClr val="FF0000"/>
                </a:solidFill>
                <a:latin typeface="NimbusRomNo9L-Regu"/>
              </a:rPr>
              <a:t>(</a:t>
            </a:r>
            <a:r>
              <a:rPr lang="it-IT" sz="2000" b="1" dirty="0" smtClean="0">
                <a:solidFill>
                  <a:srgbClr val="7030A0"/>
                </a:solidFill>
                <a:latin typeface="NimbusRomNo9L-Regu"/>
              </a:rPr>
              <a:t>(</a:t>
            </a:r>
            <a:r>
              <a:rPr lang="it-IT" sz="2000" b="1" dirty="0" smtClean="0">
                <a:latin typeface="NimbusRomNo9L-Regu"/>
              </a:rPr>
              <a:t>tipo</a:t>
            </a:r>
            <a:r>
              <a:rPr lang="it-IT" sz="2000" b="1" dirty="0">
                <a:latin typeface="NimbusRomNo9L-Regu"/>
              </a:rPr>
              <a:t>()==’&gt;’ </a:t>
            </a:r>
            <a:r>
              <a:rPr lang="it-IT" sz="2000" b="1" dirty="0" smtClean="0">
                <a:solidFill>
                  <a:srgbClr val="7030A0"/>
                </a:solidFill>
                <a:latin typeface="NimbusRomNo9L-Regu"/>
              </a:rPr>
              <a:t>&amp;&amp;</a:t>
            </a:r>
            <a:r>
              <a:rPr lang="it-IT" sz="2000" b="1" dirty="0" smtClean="0">
                <a:latin typeface="NimbusRomNo9L-Regu"/>
              </a:rPr>
              <a:t> </a:t>
            </a:r>
            <a:r>
              <a:rPr lang="it-IT" sz="2000" b="1" dirty="0">
                <a:solidFill>
                  <a:srgbClr val="00B050"/>
                </a:solidFill>
                <a:latin typeface="NimbusRomNo9L-Regu"/>
              </a:rPr>
              <a:t>(</a:t>
            </a:r>
            <a:r>
              <a:rPr lang="it-IT" sz="2000" b="1" dirty="0">
                <a:latin typeface="NimbusRomNo9L-Regu"/>
              </a:rPr>
              <a:t>\</a:t>
            </a:r>
            <a:r>
              <a:rPr lang="it-IT" sz="2000" b="1" dirty="0" err="1">
                <a:latin typeface="NimbusRomNo9L-Regu"/>
              </a:rPr>
              <a:t>max</a:t>
            </a:r>
            <a:r>
              <a:rPr lang="it-IT" sz="2000" b="1" dirty="0">
                <a:latin typeface="NimbusRomNo9L-Regu"/>
              </a:rPr>
              <a:t> </a:t>
            </a:r>
            <a:r>
              <a:rPr lang="it-IT" sz="2000" b="1" dirty="0" err="1">
                <a:latin typeface="NimbusRomNo9L-Regu"/>
              </a:rPr>
              <a:t>int</a:t>
            </a:r>
            <a:r>
              <a:rPr lang="it-IT" sz="2000" b="1" dirty="0">
                <a:latin typeface="NimbusRomNo9L-Regu"/>
              </a:rPr>
              <a:t> i</a:t>
            </a:r>
            <a:r>
              <a:rPr lang="it-IT" sz="2000" b="1" dirty="0">
                <a:solidFill>
                  <a:srgbClr val="00B050"/>
                </a:solidFill>
                <a:latin typeface="NimbusRomNo9L-Regu"/>
              </a:rPr>
              <a:t>;</a:t>
            </a:r>
            <a:r>
              <a:rPr lang="it-IT" sz="2000" b="1" dirty="0">
                <a:latin typeface="NimbusRomNo9L-Regu"/>
              </a:rPr>
              <a:t> 0&lt;=i &amp;&amp; i&lt;risultati().</a:t>
            </a:r>
            <a:r>
              <a:rPr lang="it-IT" sz="2000" b="1" dirty="0" err="1">
                <a:latin typeface="NimbusRomNo9L-Regu"/>
              </a:rPr>
              <a:t>size</a:t>
            </a:r>
            <a:r>
              <a:rPr lang="it-IT" sz="2000" b="1" dirty="0">
                <a:latin typeface="NimbusRomNo9L-Regu"/>
              </a:rPr>
              <a:t>()</a:t>
            </a:r>
            <a:r>
              <a:rPr lang="it-IT" sz="2000" b="1" dirty="0">
                <a:solidFill>
                  <a:srgbClr val="00B050"/>
                </a:solidFill>
                <a:latin typeface="NimbusRomNo9L-Regu"/>
              </a:rPr>
              <a:t>;</a:t>
            </a:r>
            <a:r>
              <a:rPr lang="it-IT" sz="2000" b="1" dirty="0">
                <a:latin typeface="NimbusRomNo9L-Regu"/>
              </a:rPr>
              <a:t> risultati().</a:t>
            </a:r>
            <a:r>
              <a:rPr lang="it-IT" sz="2000" b="1" dirty="0" err="1">
                <a:latin typeface="NimbusRomNo9L-Regu"/>
              </a:rPr>
              <a:t>get</a:t>
            </a:r>
            <a:r>
              <a:rPr lang="it-IT" sz="2000" b="1" dirty="0">
                <a:latin typeface="NimbusRomNo9L-Regu"/>
              </a:rPr>
              <a:t>(i</a:t>
            </a:r>
            <a:r>
              <a:rPr lang="it-IT" sz="2000" b="1" dirty="0" smtClean="0">
                <a:latin typeface="NimbusRomNo9L-Regu"/>
              </a:rPr>
              <a:t>))</a:t>
            </a:r>
            <a:r>
              <a:rPr lang="it-IT" sz="2000" b="1" dirty="0" smtClean="0">
                <a:solidFill>
                  <a:srgbClr val="00B050"/>
                </a:solidFill>
                <a:latin typeface="NimbusRomNo9L-Regu"/>
              </a:rPr>
              <a:t>)</a:t>
            </a:r>
            <a:r>
              <a:rPr lang="it-IT" sz="2000" b="1" dirty="0" smtClean="0">
                <a:latin typeface="NimbusRomNo9L-Regu"/>
              </a:rPr>
              <a:t> </a:t>
            </a:r>
            <a:r>
              <a:rPr lang="it-IT" sz="2000" b="1" dirty="0" smtClean="0">
                <a:solidFill>
                  <a:srgbClr val="7030A0"/>
                </a:solidFill>
                <a:latin typeface="NimbusRomNo9L-Regu"/>
              </a:rPr>
              <a:t>)</a:t>
            </a:r>
          </a:p>
          <a:p>
            <a:r>
              <a:rPr lang="it-IT" sz="2000" b="1" dirty="0" smtClean="0">
                <a:latin typeface="NimbusRomNo9L-Regu"/>
              </a:rPr>
              <a:t>//@        </a:t>
            </a:r>
            <a:r>
              <a:rPr lang="it-IT" sz="2000" b="1" dirty="0" smtClean="0">
                <a:solidFill>
                  <a:srgbClr val="FF0000"/>
                </a:solidFill>
                <a:latin typeface="NimbusRomNo9L-Regu"/>
              </a:rPr>
              <a:t>|| </a:t>
            </a:r>
            <a:r>
              <a:rPr lang="it-IT" sz="2000" b="1" dirty="0" smtClean="0">
                <a:solidFill>
                  <a:srgbClr val="7030A0"/>
                </a:solidFill>
                <a:latin typeface="NimbusRomNo9L-Regu"/>
              </a:rPr>
              <a:t>(</a:t>
            </a:r>
            <a:r>
              <a:rPr lang="it-IT" sz="2000" b="1" dirty="0">
                <a:latin typeface="NimbusRomNo9L-Regu"/>
              </a:rPr>
              <a:t>tipo</a:t>
            </a:r>
            <a:r>
              <a:rPr lang="it-IT" sz="2000" b="1" dirty="0" smtClean="0">
                <a:latin typeface="NimbusRomNo9L-Regu"/>
              </a:rPr>
              <a:t>()==’&lt;’ </a:t>
            </a:r>
            <a:r>
              <a:rPr lang="it-IT" sz="2000" b="1" dirty="0">
                <a:solidFill>
                  <a:srgbClr val="7030A0"/>
                </a:solidFill>
                <a:latin typeface="NimbusRomNo9L-Regu"/>
              </a:rPr>
              <a:t>&amp;&amp;</a:t>
            </a:r>
            <a:r>
              <a:rPr lang="it-IT" sz="2000" b="1" dirty="0" smtClean="0">
                <a:latin typeface="NimbusRomNo9L-Regu"/>
              </a:rPr>
              <a:t> </a:t>
            </a:r>
            <a:r>
              <a:rPr lang="it-IT" sz="2000" b="1" dirty="0">
                <a:solidFill>
                  <a:srgbClr val="00B050"/>
                </a:solidFill>
                <a:latin typeface="NimbusRomNo9L-Regu"/>
              </a:rPr>
              <a:t>(</a:t>
            </a:r>
            <a:r>
              <a:rPr lang="it-IT" sz="2000" b="1" dirty="0">
                <a:latin typeface="NimbusRomNo9L-Regu"/>
              </a:rPr>
              <a:t>\</a:t>
            </a:r>
            <a:r>
              <a:rPr lang="it-IT" sz="2000" b="1" dirty="0" err="1">
                <a:latin typeface="NimbusRomNo9L-Regu"/>
              </a:rPr>
              <a:t>min</a:t>
            </a:r>
            <a:r>
              <a:rPr lang="it-IT" sz="2000" b="1" dirty="0">
                <a:latin typeface="NimbusRomNo9L-Regu"/>
              </a:rPr>
              <a:t> </a:t>
            </a:r>
            <a:r>
              <a:rPr lang="it-IT" sz="2000" b="1" dirty="0" err="1">
                <a:latin typeface="NimbusRomNo9L-Regu"/>
              </a:rPr>
              <a:t>int</a:t>
            </a:r>
            <a:r>
              <a:rPr lang="it-IT" sz="2000" b="1" dirty="0">
                <a:latin typeface="NimbusRomNo9L-Regu"/>
              </a:rPr>
              <a:t> i</a:t>
            </a:r>
            <a:r>
              <a:rPr lang="it-IT" sz="2000" b="1" dirty="0">
                <a:solidFill>
                  <a:srgbClr val="00B050"/>
                </a:solidFill>
                <a:latin typeface="NimbusRomNo9L-Regu"/>
              </a:rPr>
              <a:t>;</a:t>
            </a:r>
            <a:r>
              <a:rPr lang="it-IT" sz="2000" b="1" dirty="0">
                <a:latin typeface="NimbusRomNo9L-Regu"/>
              </a:rPr>
              <a:t> 0&lt;=i&amp;&amp;i&lt;risultati().</a:t>
            </a:r>
            <a:r>
              <a:rPr lang="it-IT" sz="2000" b="1" dirty="0" err="1">
                <a:latin typeface="NimbusRomNo9L-Regu"/>
              </a:rPr>
              <a:t>size</a:t>
            </a:r>
            <a:r>
              <a:rPr lang="it-IT" sz="2000" b="1" dirty="0">
                <a:latin typeface="NimbusRomNo9L-Regu"/>
              </a:rPr>
              <a:t>()&amp;&amp;risultati().</a:t>
            </a:r>
            <a:r>
              <a:rPr lang="it-IT" sz="2000" b="1" dirty="0" err="1">
                <a:latin typeface="NimbusRomNo9L-Regu"/>
              </a:rPr>
              <a:t>get</a:t>
            </a:r>
            <a:r>
              <a:rPr lang="it-IT" sz="2000" b="1" dirty="0">
                <a:latin typeface="NimbusRomNo9L-Regu"/>
              </a:rPr>
              <a:t>(i)&gt;0</a:t>
            </a:r>
            <a:r>
              <a:rPr lang="it-IT" sz="2000" b="1" dirty="0">
                <a:solidFill>
                  <a:srgbClr val="00B050"/>
                </a:solidFill>
                <a:latin typeface="NimbusRomNo9L-Regu"/>
              </a:rPr>
              <a:t>;</a:t>
            </a:r>
            <a:r>
              <a:rPr lang="it-IT" sz="2000" b="1" dirty="0">
                <a:latin typeface="NimbusRomNo9L-Regu"/>
              </a:rPr>
              <a:t> risultati().</a:t>
            </a:r>
            <a:r>
              <a:rPr lang="it-IT" sz="2000" b="1" dirty="0" err="1">
                <a:latin typeface="NimbusRomNo9L-Regu"/>
              </a:rPr>
              <a:t>get</a:t>
            </a:r>
            <a:r>
              <a:rPr lang="it-IT" sz="2000" b="1" dirty="0">
                <a:latin typeface="NimbusRomNo9L-Regu"/>
              </a:rPr>
              <a:t>(i</a:t>
            </a:r>
            <a:r>
              <a:rPr lang="it-IT" sz="2000" b="1" dirty="0" smtClean="0">
                <a:latin typeface="NimbusRomNo9L-Regu"/>
              </a:rPr>
              <a:t>)</a:t>
            </a:r>
            <a:r>
              <a:rPr lang="it-IT" sz="2000" b="1" dirty="0" smtClean="0">
                <a:solidFill>
                  <a:srgbClr val="00B050"/>
                </a:solidFill>
                <a:latin typeface="NimbusRomNo9L-Regu"/>
              </a:rPr>
              <a:t>)</a:t>
            </a:r>
            <a:r>
              <a:rPr lang="it-IT" sz="2000" b="1" dirty="0">
                <a:solidFill>
                  <a:srgbClr val="7030A0"/>
                </a:solidFill>
                <a:latin typeface="NimbusRomNo9L-Regu"/>
              </a:rPr>
              <a:t> )</a:t>
            </a:r>
            <a:r>
              <a:rPr lang="it-IT" sz="2000" b="1" dirty="0" smtClean="0">
                <a:solidFill>
                  <a:srgbClr val="FF0000"/>
                </a:solidFill>
                <a:latin typeface="NimbusRomNo9L-Regu"/>
              </a:rPr>
              <a:t>)</a:t>
            </a:r>
            <a:r>
              <a:rPr lang="it-IT" sz="2000" b="1" dirty="0" smtClean="0">
                <a:latin typeface="NimbusRomNo9L-Regu"/>
              </a:rPr>
              <a:t>; </a:t>
            </a:r>
          </a:p>
          <a:p>
            <a:r>
              <a:rPr lang="it-IT" sz="2000" b="1" dirty="0" smtClean="0">
                <a:latin typeface="NimbusRomNo9L-Regu"/>
              </a:rPr>
              <a:t>public </a:t>
            </a:r>
            <a:r>
              <a:rPr lang="it-IT" sz="2000" b="1" dirty="0">
                <a:latin typeface="NimbusRomNo9L-Regu"/>
              </a:rPr>
              <a:t>/*@ pure @*/ </a:t>
            </a:r>
            <a:r>
              <a:rPr lang="it-IT" sz="2000" b="1" dirty="0" err="1">
                <a:latin typeface="NimbusRomNo9L-Regu"/>
              </a:rPr>
              <a:t>int</a:t>
            </a:r>
            <a:r>
              <a:rPr lang="it-IT" sz="2000" b="1" dirty="0">
                <a:latin typeface="NimbusRomNo9L-Regu"/>
              </a:rPr>
              <a:t> primo</a:t>
            </a:r>
            <a:r>
              <a:rPr lang="it-IT" sz="2000" b="1" dirty="0" smtClean="0">
                <a:latin typeface="NimbusRomNo9L-Regu"/>
              </a:rPr>
              <a:t>()</a:t>
            </a:r>
          </a:p>
        </p:txBody>
      </p:sp>
    </p:spTree>
    <p:extLst>
      <p:ext uri="{BB962C8B-B14F-4D97-AF65-F5344CB8AC3E}">
        <p14:creationId xmlns:p14="http://schemas.microsoft.com/office/powerpoint/2010/main" val="29588244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6247864"/>
          </a:xfrm>
          <a:prstGeom prst="rect">
            <a:avLst/>
          </a:prstGeom>
        </p:spPr>
        <p:txBody>
          <a:bodyPr wrap="square">
            <a:spAutoFit/>
          </a:bodyPr>
          <a:lstStyle/>
          <a:p>
            <a:r>
              <a:rPr lang="it-IT" sz="2000" b="0" i="0" u="none" strike="noStrike" baseline="0" dirty="0" smtClean="0">
                <a:latin typeface="NimbusRomNo9L-Regu"/>
              </a:rPr>
              <a:t>SOLUZIONE</a:t>
            </a:r>
          </a:p>
          <a:p>
            <a:r>
              <a:rPr lang="it-IT" sz="2000" b="0" i="0" u="none" strike="noStrike" baseline="0" dirty="0" smtClean="0">
                <a:latin typeface="NimbusRomNo9L-Regu"/>
              </a:rPr>
              <a:t>Punto 4</a:t>
            </a:r>
          </a:p>
          <a:p>
            <a:r>
              <a:rPr lang="it-IT" sz="2000" dirty="0" smtClean="0">
                <a:latin typeface="NimbusRomNo9L-Regu"/>
              </a:rPr>
              <a:t>È necessario </a:t>
            </a:r>
            <a:r>
              <a:rPr lang="it-IT" sz="2000" dirty="0">
                <a:latin typeface="NimbusRomNo9L-Regu"/>
              </a:rPr>
              <a:t>aggiungere un metodo puro che restituisca il tipo della gara:</a:t>
            </a:r>
          </a:p>
          <a:p>
            <a:r>
              <a:rPr lang="it-IT" sz="2000" dirty="0">
                <a:latin typeface="NimbusRomNo9L-Regu"/>
              </a:rPr>
              <a:t>public /*@ pure @*/ </a:t>
            </a:r>
            <a:r>
              <a:rPr lang="it-IT" sz="2000" dirty="0" err="1">
                <a:latin typeface="NimbusRomNo9L-Regu"/>
              </a:rPr>
              <a:t>char</a:t>
            </a:r>
            <a:r>
              <a:rPr lang="it-IT" sz="2000" dirty="0">
                <a:latin typeface="NimbusRomNo9L-Regu"/>
              </a:rPr>
              <a:t> tipo();</a:t>
            </a:r>
          </a:p>
          <a:p>
            <a:endParaRPr lang="it-IT" sz="2000" dirty="0" smtClean="0">
              <a:latin typeface="NimbusRomNo9L-Regu"/>
            </a:endParaRPr>
          </a:p>
          <a:p>
            <a:r>
              <a:rPr lang="it-IT" sz="2000" dirty="0" err="1" smtClean="0">
                <a:latin typeface="NimbusRomNo9L-Regu"/>
              </a:rPr>
              <a:t>Speciﬁche</a:t>
            </a:r>
            <a:r>
              <a:rPr lang="it-IT" sz="2000" dirty="0" smtClean="0">
                <a:latin typeface="NimbusRomNo9L-Regu"/>
              </a:rPr>
              <a:t> </a:t>
            </a:r>
            <a:r>
              <a:rPr lang="it-IT" sz="2000" dirty="0">
                <a:latin typeface="NimbusRomNo9L-Regu"/>
              </a:rPr>
              <a:t>(sotto l’ipotesi che i risultati validi siano positivi).</a:t>
            </a:r>
          </a:p>
          <a:p>
            <a:r>
              <a:rPr lang="it-IT" sz="2000" b="1" dirty="0">
                <a:latin typeface="NimbusRomNo9L-Regu"/>
              </a:rPr>
              <a:t>//@</a:t>
            </a:r>
            <a:r>
              <a:rPr lang="it-IT" sz="2000" b="1" dirty="0" err="1">
                <a:latin typeface="NimbusRomNo9L-Regu"/>
              </a:rPr>
              <a:t>requires</a:t>
            </a:r>
            <a:r>
              <a:rPr lang="it-IT" sz="2000" b="1" dirty="0">
                <a:latin typeface="NimbusRomNo9L-Regu"/>
              </a:rPr>
              <a:t> tipo ==’&lt;’ || tipo ==’&gt;’; </a:t>
            </a:r>
            <a:endParaRPr lang="it-IT" sz="2000" b="1" dirty="0" smtClean="0">
              <a:latin typeface="NimbusRomNo9L-Regu"/>
            </a:endParaRPr>
          </a:p>
          <a:p>
            <a:r>
              <a:rPr lang="it-IT" sz="2000" b="1" dirty="0" smtClean="0">
                <a:latin typeface="NimbusRomNo9L-Regu"/>
              </a:rPr>
              <a:t>//@</a:t>
            </a:r>
            <a:r>
              <a:rPr lang="it-IT" sz="2000" b="1" dirty="0" err="1">
                <a:latin typeface="NimbusRomNo9L-Regu"/>
              </a:rPr>
              <a:t>ensures</a:t>
            </a:r>
            <a:r>
              <a:rPr lang="it-IT" sz="2000" b="1" dirty="0">
                <a:latin typeface="NimbusRomNo9L-Regu"/>
              </a:rPr>
              <a:t> p&gt;0 &amp;&amp; risultati().</a:t>
            </a:r>
            <a:r>
              <a:rPr lang="it-IT" sz="2000" b="1" dirty="0" err="1">
                <a:latin typeface="NimbusRomNo9L-Regu"/>
              </a:rPr>
              <a:t>size</a:t>
            </a:r>
            <a:r>
              <a:rPr lang="it-IT" sz="2000" b="1" dirty="0">
                <a:latin typeface="NimbusRomNo9L-Regu"/>
              </a:rPr>
              <a:t>()==p &amp;&amp; </a:t>
            </a:r>
            <a:endParaRPr lang="it-IT" sz="2000" b="1" dirty="0" smtClean="0">
              <a:latin typeface="NimbusRomNo9L-Regu"/>
            </a:endParaRPr>
          </a:p>
          <a:p>
            <a:r>
              <a:rPr lang="it-IT" sz="2000" b="1" dirty="0" smtClean="0">
                <a:latin typeface="NimbusRomNo9L-Regu"/>
              </a:rPr>
              <a:t>//@ </a:t>
            </a:r>
            <a:r>
              <a:rPr lang="it-IT" sz="2000" b="1" dirty="0">
                <a:latin typeface="NimbusRomNo9L-Regu"/>
              </a:rPr>
              <a:t>tipo()==tipo &amp;&amp; </a:t>
            </a:r>
            <a:endParaRPr lang="it-IT" sz="2000" b="1" dirty="0" smtClean="0">
              <a:latin typeface="NimbusRomNo9L-Regu"/>
            </a:endParaRPr>
          </a:p>
          <a:p>
            <a:r>
              <a:rPr lang="it-IT" sz="2000" b="1" dirty="0" smtClean="0">
                <a:latin typeface="NimbusRomNo9L-Regu"/>
              </a:rPr>
              <a:t>//@ </a:t>
            </a:r>
            <a:r>
              <a:rPr lang="it-IT" sz="2000" b="1" dirty="0">
                <a:latin typeface="NimbusRomNo9L-Regu"/>
              </a:rPr>
              <a:t>(\</a:t>
            </a:r>
            <a:r>
              <a:rPr lang="it-IT" sz="2000" b="1" dirty="0" err="1">
                <a:latin typeface="NimbusRomNo9L-Regu"/>
              </a:rPr>
              <a:t>forall</a:t>
            </a:r>
            <a:r>
              <a:rPr lang="it-IT" sz="2000" b="1" dirty="0">
                <a:latin typeface="NimbusRomNo9L-Regu"/>
              </a:rPr>
              <a:t> </a:t>
            </a:r>
            <a:r>
              <a:rPr lang="it-IT" sz="2000" b="1" dirty="0" err="1">
                <a:latin typeface="NimbusRomNo9L-Regu"/>
              </a:rPr>
              <a:t>int</a:t>
            </a:r>
            <a:r>
              <a:rPr lang="it-IT" sz="2000" b="1" dirty="0">
                <a:latin typeface="NimbusRomNo9L-Regu"/>
              </a:rPr>
              <a:t> i; 0&lt;= i &amp;&amp; i&lt;p; risultati().</a:t>
            </a:r>
            <a:r>
              <a:rPr lang="it-IT" sz="2000" b="1" dirty="0" err="1">
                <a:latin typeface="NimbusRomNo9L-Regu"/>
              </a:rPr>
              <a:t>get</a:t>
            </a:r>
            <a:r>
              <a:rPr lang="it-IT" sz="2000" b="1" dirty="0">
                <a:latin typeface="NimbusRomNo9L-Regu"/>
              </a:rPr>
              <a:t>(i)==-1); </a:t>
            </a:r>
            <a:endParaRPr lang="it-IT" sz="2000" b="1" dirty="0" smtClean="0">
              <a:latin typeface="NimbusRomNo9L-Regu"/>
            </a:endParaRPr>
          </a:p>
          <a:p>
            <a:r>
              <a:rPr lang="it-IT" sz="2000" b="1" dirty="0" smtClean="0">
                <a:latin typeface="NimbusRomNo9L-Regu"/>
              </a:rPr>
              <a:t>public </a:t>
            </a:r>
            <a:r>
              <a:rPr lang="it-IT" sz="2000" b="1" dirty="0" err="1">
                <a:latin typeface="NimbusRomNo9L-Regu"/>
              </a:rPr>
              <a:t>GaraEstesa</a:t>
            </a:r>
            <a:r>
              <a:rPr lang="it-IT" sz="2000" b="1" dirty="0">
                <a:latin typeface="NimbusRomNo9L-Regu"/>
              </a:rPr>
              <a:t>(</a:t>
            </a:r>
            <a:r>
              <a:rPr lang="it-IT" sz="2000" b="1" dirty="0" err="1">
                <a:latin typeface="NimbusRomNo9L-Regu"/>
              </a:rPr>
              <a:t>int</a:t>
            </a:r>
            <a:r>
              <a:rPr lang="it-IT" sz="2000" b="1" dirty="0">
                <a:latin typeface="NimbusRomNo9L-Regu"/>
              </a:rPr>
              <a:t> p, </a:t>
            </a:r>
            <a:r>
              <a:rPr lang="it-IT" sz="2000" b="1" dirty="0" err="1">
                <a:latin typeface="NimbusRomNo9L-Regu"/>
              </a:rPr>
              <a:t>char</a:t>
            </a:r>
            <a:r>
              <a:rPr lang="it-IT" sz="2000" b="1" dirty="0">
                <a:latin typeface="NimbusRomNo9L-Regu"/>
              </a:rPr>
              <a:t> tipo) </a:t>
            </a:r>
            <a:r>
              <a:rPr lang="it-IT" sz="2000" b="1" dirty="0" err="1">
                <a:latin typeface="NimbusRomNo9L-Regu"/>
              </a:rPr>
              <a:t>throws</a:t>
            </a:r>
            <a:r>
              <a:rPr lang="it-IT" sz="2000" b="1" dirty="0">
                <a:latin typeface="NimbusRomNo9L-Regu"/>
              </a:rPr>
              <a:t> </a:t>
            </a:r>
            <a:r>
              <a:rPr lang="it-IT" sz="2000" b="1" dirty="0" err="1">
                <a:latin typeface="NimbusRomNo9L-Regu"/>
              </a:rPr>
              <a:t>NonEsisteGaraException</a:t>
            </a:r>
            <a:r>
              <a:rPr lang="it-IT" sz="2000" b="1" dirty="0">
                <a:latin typeface="NimbusRomNo9L-Regu"/>
              </a:rPr>
              <a:t>;</a:t>
            </a:r>
          </a:p>
          <a:p>
            <a:endParaRPr lang="it-IT" sz="2000" b="1" dirty="0" smtClean="0">
              <a:latin typeface="NimbusRomNo9L-Regu"/>
            </a:endParaRPr>
          </a:p>
          <a:p>
            <a:r>
              <a:rPr lang="it-IT" sz="2000" b="1" dirty="0" smtClean="0">
                <a:latin typeface="NimbusRomNo9L-Regu"/>
              </a:rPr>
              <a:t>//@</a:t>
            </a:r>
            <a:r>
              <a:rPr lang="it-IT" sz="2000" b="1" dirty="0" err="1">
                <a:latin typeface="NimbusRomNo9L-Regu"/>
              </a:rPr>
              <a:t>ensures</a:t>
            </a:r>
            <a:r>
              <a:rPr lang="it-IT" sz="2000" b="1" dirty="0">
                <a:latin typeface="NimbusRomNo9L-Regu"/>
              </a:rPr>
              <a:t> risultati().</a:t>
            </a:r>
            <a:r>
              <a:rPr lang="it-IT" sz="2000" b="1" dirty="0" err="1">
                <a:latin typeface="NimbusRomNo9L-Regu"/>
              </a:rPr>
              <a:t>get</a:t>
            </a:r>
            <a:r>
              <a:rPr lang="it-IT" sz="2000" b="1" dirty="0">
                <a:latin typeface="NimbusRomNo9L-Regu"/>
              </a:rPr>
              <a:t>(\</a:t>
            </a:r>
            <a:r>
              <a:rPr lang="it-IT" sz="2000" b="1" dirty="0" err="1">
                <a:latin typeface="NimbusRomNo9L-Regu"/>
              </a:rPr>
              <a:t>result</a:t>
            </a:r>
            <a:r>
              <a:rPr lang="it-IT" sz="2000" b="1" dirty="0">
                <a:latin typeface="NimbusRomNo9L-Regu"/>
              </a:rPr>
              <a:t> -1) == </a:t>
            </a:r>
            <a:endParaRPr lang="it-IT" sz="2000" b="1" dirty="0" smtClean="0">
              <a:latin typeface="NimbusRomNo9L-Regu"/>
            </a:endParaRPr>
          </a:p>
          <a:p>
            <a:r>
              <a:rPr lang="it-IT" sz="2000" b="1" dirty="0" smtClean="0">
                <a:latin typeface="NimbusRomNo9L-Regu"/>
              </a:rPr>
              <a:t>//@ </a:t>
            </a:r>
            <a:r>
              <a:rPr lang="it-IT" sz="2000" b="1" dirty="0" smtClean="0">
                <a:solidFill>
                  <a:srgbClr val="FF0000"/>
                </a:solidFill>
                <a:latin typeface="NimbusRomNo9L-Regu"/>
              </a:rPr>
              <a:t>(</a:t>
            </a:r>
            <a:r>
              <a:rPr lang="it-IT" sz="2000" b="1" dirty="0" smtClean="0">
                <a:solidFill>
                  <a:srgbClr val="7030A0"/>
                </a:solidFill>
                <a:latin typeface="NimbusRomNo9L-Regu"/>
              </a:rPr>
              <a:t>(</a:t>
            </a:r>
            <a:r>
              <a:rPr lang="it-IT" sz="2000" b="1" dirty="0" smtClean="0">
                <a:latin typeface="NimbusRomNo9L-Regu"/>
              </a:rPr>
              <a:t>tipo</a:t>
            </a:r>
            <a:r>
              <a:rPr lang="it-IT" sz="2000" b="1" dirty="0">
                <a:latin typeface="NimbusRomNo9L-Regu"/>
              </a:rPr>
              <a:t>()==’&gt;’ </a:t>
            </a:r>
            <a:r>
              <a:rPr lang="it-IT" sz="2000" b="1" dirty="0" smtClean="0">
                <a:solidFill>
                  <a:srgbClr val="7030A0"/>
                </a:solidFill>
                <a:latin typeface="NimbusRomNo9L-Regu"/>
              </a:rPr>
              <a:t>&amp;&amp;</a:t>
            </a:r>
            <a:r>
              <a:rPr lang="it-IT" sz="2000" b="1" dirty="0" smtClean="0">
                <a:latin typeface="NimbusRomNo9L-Regu"/>
              </a:rPr>
              <a:t> </a:t>
            </a:r>
            <a:r>
              <a:rPr lang="it-IT" sz="2000" b="1" dirty="0">
                <a:solidFill>
                  <a:srgbClr val="00B050"/>
                </a:solidFill>
                <a:latin typeface="NimbusRomNo9L-Regu"/>
              </a:rPr>
              <a:t>(</a:t>
            </a:r>
            <a:r>
              <a:rPr lang="it-IT" sz="2000" b="1" dirty="0">
                <a:latin typeface="NimbusRomNo9L-Regu"/>
              </a:rPr>
              <a:t>\</a:t>
            </a:r>
            <a:r>
              <a:rPr lang="it-IT" sz="2000" b="1" dirty="0" err="1">
                <a:latin typeface="NimbusRomNo9L-Regu"/>
              </a:rPr>
              <a:t>max</a:t>
            </a:r>
            <a:r>
              <a:rPr lang="it-IT" sz="2000" b="1" dirty="0">
                <a:latin typeface="NimbusRomNo9L-Regu"/>
              </a:rPr>
              <a:t> </a:t>
            </a:r>
            <a:r>
              <a:rPr lang="it-IT" sz="2000" b="1" dirty="0" err="1">
                <a:latin typeface="NimbusRomNo9L-Regu"/>
              </a:rPr>
              <a:t>int</a:t>
            </a:r>
            <a:r>
              <a:rPr lang="it-IT" sz="2000" b="1" dirty="0">
                <a:latin typeface="NimbusRomNo9L-Regu"/>
              </a:rPr>
              <a:t> i</a:t>
            </a:r>
            <a:r>
              <a:rPr lang="it-IT" sz="2000" b="1" dirty="0">
                <a:solidFill>
                  <a:srgbClr val="00B050"/>
                </a:solidFill>
                <a:latin typeface="NimbusRomNo9L-Regu"/>
              </a:rPr>
              <a:t>;</a:t>
            </a:r>
            <a:r>
              <a:rPr lang="it-IT" sz="2000" b="1" dirty="0">
                <a:latin typeface="NimbusRomNo9L-Regu"/>
              </a:rPr>
              <a:t> 0&lt;=i &amp;&amp; i&lt;risultati().</a:t>
            </a:r>
            <a:r>
              <a:rPr lang="it-IT" sz="2000" b="1" dirty="0" err="1">
                <a:latin typeface="NimbusRomNo9L-Regu"/>
              </a:rPr>
              <a:t>size</a:t>
            </a:r>
            <a:r>
              <a:rPr lang="it-IT" sz="2000" b="1" dirty="0">
                <a:latin typeface="NimbusRomNo9L-Regu"/>
              </a:rPr>
              <a:t>()</a:t>
            </a:r>
            <a:r>
              <a:rPr lang="it-IT" sz="2000" b="1" dirty="0">
                <a:solidFill>
                  <a:srgbClr val="00B050"/>
                </a:solidFill>
                <a:latin typeface="NimbusRomNo9L-Regu"/>
              </a:rPr>
              <a:t>;</a:t>
            </a:r>
            <a:r>
              <a:rPr lang="it-IT" sz="2000" b="1" dirty="0">
                <a:latin typeface="NimbusRomNo9L-Regu"/>
              </a:rPr>
              <a:t> risultati().</a:t>
            </a:r>
            <a:r>
              <a:rPr lang="it-IT" sz="2000" b="1" dirty="0" err="1">
                <a:latin typeface="NimbusRomNo9L-Regu"/>
              </a:rPr>
              <a:t>get</a:t>
            </a:r>
            <a:r>
              <a:rPr lang="it-IT" sz="2000" b="1" dirty="0">
                <a:latin typeface="NimbusRomNo9L-Regu"/>
              </a:rPr>
              <a:t>(i</a:t>
            </a:r>
            <a:r>
              <a:rPr lang="it-IT" sz="2000" b="1" dirty="0" smtClean="0">
                <a:latin typeface="NimbusRomNo9L-Regu"/>
              </a:rPr>
              <a:t>))</a:t>
            </a:r>
            <a:r>
              <a:rPr lang="it-IT" sz="2000" b="1" dirty="0" smtClean="0">
                <a:solidFill>
                  <a:srgbClr val="00B050"/>
                </a:solidFill>
                <a:latin typeface="NimbusRomNo9L-Regu"/>
              </a:rPr>
              <a:t>)</a:t>
            </a:r>
            <a:r>
              <a:rPr lang="it-IT" sz="2000" b="1" dirty="0" smtClean="0">
                <a:latin typeface="NimbusRomNo9L-Regu"/>
              </a:rPr>
              <a:t> </a:t>
            </a:r>
            <a:r>
              <a:rPr lang="it-IT" sz="2000" b="1" dirty="0" smtClean="0">
                <a:solidFill>
                  <a:srgbClr val="7030A0"/>
                </a:solidFill>
                <a:latin typeface="NimbusRomNo9L-Regu"/>
              </a:rPr>
              <a:t>)</a:t>
            </a:r>
          </a:p>
          <a:p>
            <a:r>
              <a:rPr lang="it-IT" sz="2000" b="1" smtClean="0">
                <a:latin typeface="NimbusRomNo9L-Regu"/>
              </a:rPr>
              <a:t>//@        </a:t>
            </a:r>
            <a:r>
              <a:rPr lang="it-IT" sz="2000" b="1" smtClean="0">
                <a:solidFill>
                  <a:srgbClr val="FF0000"/>
                </a:solidFill>
                <a:latin typeface="NimbusRomNo9L-Regu"/>
              </a:rPr>
              <a:t>|| </a:t>
            </a:r>
            <a:r>
              <a:rPr lang="it-IT" sz="2000" b="1" smtClean="0">
                <a:solidFill>
                  <a:srgbClr val="7030A0"/>
                </a:solidFill>
                <a:latin typeface="NimbusRomNo9L-Regu"/>
              </a:rPr>
              <a:t>(</a:t>
            </a:r>
            <a:r>
              <a:rPr lang="it-IT" sz="2000" b="1" dirty="0">
                <a:latin typeface="NimbusRomNo9L-Regu"/>
              </a:rPr>
              <a:t>tipo</a:t>
            </a:r>
            <a:r>
              <a:rPr lang="it-IT" sz="2000" b="1" dirty="0" smtClean="0">
                <a:latin typeface="NimbusRomNo9L-Regu"/>
              </a:rPr>
              <a:t>()==’&lt;’ </a:t>
            </a:r>
            <a:r>
              <a:rPr lang="it-IT" sz="2000" b="1" dirty="0">
                <a:solidFill>
                  <a:srgbClr val="7030A0"/>
                </a:solidFill>
                <a:latin typeface="NimbusRomNo9L-Regu"/>
              </a:rPr>
              <a:t>&amp;&amp;</a:t>
            </a:r>
            <a:r>
              <a:rPr lang="it-IT" sz="2000" b="1" dirty="0" smtClean="0">
                <a:latin typeface="NimbusRomNo9L-Regu"/>
              </a:rPr>
              <a:t> </a:t>
            </a:r>
            <a:r>
              <a:rPr lang="it-IT" sz="2000" b="1" dirty="0">
                <a:solidFill>
                  <a:srgbClr val="00B050"/>
                </a:solidFill>
                <a:latin typeface="NimbusRomNo9L-Regu"/>
              </a:rPr>
              <a:t>(</a:t>
            </a:r>
            <a:r>
              <a:rPr lang="it-IT" sz="2000" b="1" dirty="0">
                <a:latin typeface="NimbusRomNo9L-Regu"/>
              </a:rPr>
              <a:t>\</a:t>
            </a:r>
            <a:r>
              <a:rPr lang="it-IT" sz="2000" b="1" dirty="0" err="1">
                <a:latin typeface="NimbusRomNo9L-Regu"/>
              </a:rPr>
              <a:t>min</a:t>
            </a:r>
            <a:r>
              <a:rPr lang="it-IT" sz="2000" b="1" dirty="0">
                <a:latin typeface="NimbusRomNo9L-Regu"/>
              </a:rPr>
              <a:t> </a:t>
            </a:r>
            <a:r>
              <a:rPr lang="it-IT" sz="2000" b="1" dirty="0" err="1">
                <a:latin typeface="NimbusRomNo9L-Regu"/>
              </a:rPr>
              <a:t>int</a:t>
            </a:r>
            <a:r>
              <a:rPr lang="it-IT" sz="2000" b="1" dirty="0">
                <a:latin typeface="NimbusRomNo9L-Regu"/>
              </a:rPr>
              <a:t> i</a:t>
            </a:r>
            <a:r>
              <a:rPr lang="it-IT" sz="2000" b="1" dirty="0">
                <a:solidFill>
                  <a:srgbClr val="00B050"/>
                </a:solidFill>
                <a:latin typeface="NimbusRomNo9L-Regu"/>
              </a:rPr>
              <a:t>;</a:t>
            </a:r>
            <a:r>
              <a:rPr lang="it-IT" sz="2000" b="1" dirty="0">
                <a:latin typeface="NimbusRomNo9L-Regu"/>
              </a:rPr>
              <a:t> 0&lt;=i&amp;&amp;i&lt;risultati().</a:t>
            </a:r>
            <a:r>
              <a:rPr lang="it-IT" sz="2000" b="1" dirty="0" err="1">
                <a:latin typeface="NimbusRomNo9L-Regu"/>
              </a:rPr>
              <a:t>size</a:t>
            </a:r>
            <a:r>
              <a:rPr lang="it-IT" sz="2000" b="1" dirty="0">
                <a:latin typeface="NimbusRomNo9L-Regu"/>
              </a:rPr>
              <a:t>()&amp;&amp;risultati().</a:t>
            </a:r>
            <a:r>
              <a:rPr lang="it-IT" sz="2000" b="1" dirty="0" err="1">
                <a:latin typeface="NimbusRomNo9L-Regu"/>
              </a:rPr>
              <a:t>get</a:t>
            </a:r>
            <a:r>
              <a:rPr lang="it-IT" sz="2000" b="1" dirty="0">
                <a:latin typeface="NimbusRomNo9L-Regu"/>
              </a:rPr>
              <a:t>(i)&gt;0</a:t>
            </a:r>
            <a:r>
              <a:rPr lang="it-IT" sz="2000" b="1" dirty="0">
                <a:solidFill>
                  <a:srgbClr val="00B050"/>
                </a:solidFill>
                <a:latin typeface="NimbusRomNo9L-Regu"/>
              </a:rPr>
              <a:t>;</a:t>
            </a:r>
            <a:r>
              <a:rPr lang="it-IT" sz="2000" b="1" dirty="0">
                <a:latin typeface="NimbusRomNo9L-Regu"/>
              </a:rPr>
              <a:t> risultati().</a:t>
            </a:r>
            <a:r>
              <a:rPr lang="it-IT" sz="2000" b="1" dirty="0" err="1">
                <a:latin typeface="NimbusRomNo9L-Regu"/>
              </a:rPr>
              <a:t>get</a:t>
            </a:r>
            <a:r>
              <a:rPr lang="it-IT" sz="2000" b="1" dirty="0">
                <a:latin typeface="NimbusRomNo9L-Regu"/>
              </a:rPr>
              <a:t>(i</a:t>
            </a:r>
            <a:r>
              <a:rPr lang="it-IT" sz="2000" b="1" dirty="0" smtClean="0">
                <a:latin typeface="NimbusRomNo9L-Regu"/>
              </a:rPr>
              <a:t>)</a:t>
            </a:r>
            <a:r>
              <a:rPr lang="it-IT" sz="2000" b="1" dirty="0" smtClean="0">
                <a:solidFill>
                  <a:srgbClr val="00B050"/>
                </a:solidFill>
                <a:latin typeface="NimbusRomNo9L-Regu"/>
              </a:rPr>
              <a:t>)</a:t>
            </a:r>
            <a:r>
              <a:rPr lang="it-IT" sz="2000" b="1" dirty="0">
                <a:solidFill>
                  <a:srgbClr val="7030A0"/>
                </a:solidFill>
                <a:latin typeface="NimbusRomNo9L-Regu"/>
              </a:rPr>
              <a:t> )</a:t>
            </a:r>
            <a:r>
              <a:rPr lang="it-IT" sz="2000" b="1" dirty="0" smtClean="0">
                <a:solidFill>
                  <a:srgbClr val="FF0000"/>
                </a:solidFill>
                <a:latin typeface="NimbusRomNo9L-Regu"/>
              </a:rPr>
              <a:t>)</a:t>
            </a:r>
            <a:r>
              <a:rPr lang="it-IT" sz="2000" b="1" dirty="0" smtClean="0">
                <a:latin typeface="NimbusRomNo9L-Regu"/>
              </a:rPr>
              <a:t>; </a:t>
            </a:r>
          </a:p>
          <a:p>
            <a:r>
              <a:rPr lang="it-IT" sz="2000" b="1" dirty="0" smtClean="0">
                <a:latin typeface="NimbusRomNo9L-Regu"/>
              </a:rPr>
              <a:t>public </a:t>
            </a:r>
            <a:r>
              <a:rPr lang="it-IT" sz="2000" b="1" dirty="0">
                <a:latin typeface="NimbusRomNo9L-Regu"/>
              </a:rPr>
              <a:t>/*@ pure @*/ </a:t>
            </a:r>
            <a:r>
              <a:rPr lang="it-IT" sz="2000" b="1" dirty="0" err="1">
                <a:latin typeface="NimbusRomNo9L-Regu"/>
              </a:rPr>
              <a:t>int</a:t>
            </a:r>
            <a:r>
              <a:rPr lang="it-IT" sz="2000" b="1" dirty="0">
                <a:latin typeface="NimbusRomNo9L-Regu"/>
              </a:rPr>
              <a:t> primo</a:t>
            </a:r>
            <a:r>
              <a:rPr lang="it-IT" sz="2000" b="1" dirty="0" smtClean="0">
                <a:latin typeface="NimbusRomNo9L-Regu"/>
              </a:rPr>
              <a:t>()</a:t>
            </a:r>
          </a:p>
          <a:p>
            <a:endParaRPr lang="it-IT" sz="2000" b="1" dirty="0">
              <a:latin typeface="NimbusRomNo9L-Regu"/>
            </a:endParaRPr>
          </a:p>
          <a:p>
            <a:r>
              <a:rPr lang="it-IT" sz="2000" dirty="0">
                <a:latin typeface="NimbusRomNo9L-Regu"/>
              </a:rPr>
              <a:t>No, non verifica il principio di sostituzione in quanto il metodo primo() viola la regola dei metodi: quando il tipo è ’&lt;’, restituisce il concorrente arrivato ultimo, </a:t>
            </a:r>
            <a:r>
              <a:rPr lang="it-IT" sz="2000" dirty="0" smtClean="0">
                <a:latin typeface="NimbusRomNo9L-Regu"/>
              </a:rPr>
              <a:t>anziché </a:t>
            </a:r>
            <a:r>
              <a:rPr lang="it-IT" sz="2000" dirty="0">
                <a:latin typeface="NimbusRomNo9L-Regu"/>
              </a:rPr>
              <a:t>il primo. La </a:t>
            </a:r>
            <a:r>
              <a:rPr lang="it-IT" sz="2000" dirty="0" err="1">
                <a:latin typeface="NimbusRomNo9L-Regu"/>
              </a:rPr>
              <a:t>postcondizione</a:t>
            </a:r>
            <a:r>
              <a:rPr lang="it-IT" sz="2000" dirty="0">
                <a:latin typeface="NimbusRomNo9L-Regu"/>
              </a:rPr>
              <a:t> è pertanto violata.</a:t>
            </a:r>
          </a:p>
          <a:p>
            <a:endParaRPr lang="it-IT" sz="2000" dirty="0">
              <a:latin typeface="NimbusRomNo9L-Regu"/>
            </a:endParaRPr>
          </a:p>
        </p:txBody>
      </p:sp>
    </p:spTree>
    <p:extLst>
      <p:ext uri="{BB962C8B-B14F-4D97-AF65-F5344CB8AC3E}">
        <p14:creationId xmlns:p14="http://schemas.microsoft.com/office/powerpoint/2010/main" val="3754230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4708981"/>
          </a:xfrm>
          <a:prstGeom prst="rect">
            <a:avLst/>
          </a:prstGeom>
        </p:spPr>
        <p:txBody>
          <a:bodyPr wrap="square">
            <a:spAutoFit/>
          </a:bodyPr>
          <a:lstStyle/>
          <a:p>
            <a:r>
              <a:rPr lang="it-IT" sz="2000" b="0" i="0" u="none" strike="noStrike" baseline="0" dirty="0" smtClean="0">
                <a:latin typeface="NimbusRomNo9L-Regu"/>
              </a:rPr>
              <a:t>ESERCIZIO 2 </a:t>
            </a:r>
          </a:p>
          <a:p>
            <a:endParaRPr lang="it-IT" sz="2000" dirty="0">
              <a:latin typeface="NimbusRomNo9L-Regu"/>
            </a:endParaRPr>
          </a:p>
          <a:p>
            <a:r>
              <a:rPr lang="it-IT" sz="2000" b="0" i="0" u="none" strike="noStrike" baseline="0" dirty="0" smtClean="0">
                <a:latin typeface="NimbusRomNo9L-Regu"/>
              </a:rPr>
              <a:t>A VOI FARLO!!!!!!!!</a:t>
            </a:r>
          </a:p>
          <a:p>
            <a:endParaRPr lang="it-IT" sz="2000" b="0" i="0" u="none" strike="noStrike" baseline="0" dirty="0" smtClean="0">
              <a:latin typeface="NimbusRomNo9L-Regu"/>
            </a:endParaRPr>
          </a:p>
          <a:p>
            <a:r>
              <a:rPr lang="it-IT" sz="2000" dirty="0">
                <a:latin typeface="NimbusRomNo9L-Regu"/>
              </a:rPr>
              <a:t>Un impianto industriale coordinata tre bracci meccanici per il confezionamento di caramelle: </a:t>
            </a:r>
            <a:endParaRPr lang="it-IT" sz="2000" dirty="0" smtClean="0">
              <a:latin typeface="NimbusRomNo9L-Regu"/>
            </a:endParaRPr>
          </a:p>
          <a:p>
            <a:pPr marL="342900" indent="-342900">
              <a:buFont typeface="Arial" panose="020B0604020202020204" pitchFamily="34" charset="0"/>
              <a:buChar char="•"/>
            </a:pPr>
            <a:r>
              <a:rPr lang="it-IT" sz="2000" dirty="0" smtClean="0">
                <a:latin typeface="NimbusRomNo9L-Regu"/>
              </a:rPr>
              <a:t>Ogni </a:t>
            </a:r>
            <a:r>
              <a:rPr lang="it-IT" sz="2000" dirty="0">
                <a:latin typeface="NimbusRomNo9L-Regu"/>
              </a:rPr>
              <a:t>robot preleva le caramelle da confezionare da un unico contenitore; </a:t>
            </a:r>
            <a:endParaRPr lang="it-IT" sz="2000" dirty="0" smtClean="0">
              <a:latin typeface="NimbusRomNo9L-Regu"/>
            </a:endParaRPr>
          </a:p>
          <a:p>
            <a:pPr marL="342900" indent="-342900">
              <a:buFont typeface="Arial" panose="020B0604020202020204" pitchFamily="34" charset="0"/>
              <a:buChar char="•"/>
            </a:pPr>
            <a:r>
              <a:rPr lang="it-IT" sz="2000" dirty="0" smtClean="0">
                <a:latin typeface="NimbusRomNo9L-Regu"/>
              </a:rPr>
              <a:t>Il </a:t>
            </a:r>
            <a:r>
              <a:rPr lang="it-IT" sz="2000" dirty="0">
                <a:latin typeface="NimbusRomNo9L-Regu"/>
              </a:rPr>
              <a:t>contenitore </a:t>
            </a:r>
            <a:r>
              <a:rPr lang="it-IT" sz="2000" dirty="0" smtClean="0">
                <a:latin typeface="NimbusRomNo9L-Regu"/>
              </a:rPr>
              <a:t>è </a:t>
            </a:r>
            <a:r>
              <a:rPr lang="it-IT" sz="2000" dirty="0">
                <a:latin typeface="NimbusRomNo9L-Regu"/>
              </a:rPr>
              <a:t>riempito ad intervalli regolari con 10.000 caramelle; </a:t>
            </a:r>
            <a:endParaRPr lang="it-IT" sz="2000" dirty="0" smtClean="0">
              <a:latin typeface="NimbusRomNo9L-Regu"/>
            </a:endParaRPr>
          </a:p>
          <a:p>
            <a:pPr marL="342900" indent="-342900">
              <a:buFont typeface="Arial" panose="020B0604020202020204" pitchFamily="34" charset="0"/>
              <a:buChar char="•"/>
            </a:pPr>
            <a:r>
              <a:rPr lang="it-IT" sz="2000" dirty="0" smtClean="0">
                <a:latin typeface="NimbusRomNo9L-Regu"/>
              </a:rPr>
              <a:t>Ogni </a:t>
            </a:r>
            <a:r>
              <a:rPr lang="it-IT" sz="2000" dirty="0">
                <a:latin typeface="NimbusRomNo9L-Regu"/>
              </a:rPr>
              <a:t>robot </a:t>
            </a:r>
            <a:r>
              <a:rPr lang="it-IT" sz="2000" dirty="0" smtClean="0">
                <a:latin typeface="NimbusRomNo9L-Regu"/>
              </a:rPr>
              <a:t>può </a:t>
            </a:r>
            <a:r>
              <a:rPr lang="it-IT" sz="2000" dirty="0">
                <a:latin typeface="NimbusRomNo9L-Regu"/>
              </a:rPr>
              <a:t>solo prelevare 5 caramelle per volta dal contenitore comune</a:t>
            </a:r>
            <a:r>
              <a:rPr lang="it-IT" sz="2000" dirty="0" smtClean="0">
                <a:latin typeface="NimbusRomNo9L-Regu"/>
              </a:rPr>
              <a:t>;</a:t>
            </a:r>
          </a:p>
          <a:p>
            <a:pPr marL="342900" indent="-342900">
              <a:buFont typeface="Arial" panose="020B0604020202020204" pitchFamily="34" charset="0"/>
              <a:buChar char="•"/>
            </a:pPr>
            <a:r>
              <a:rPr lang="it-IT" sz="2000" dirty="0" smtClean="0">
                <a:latin typeface="NimbusRomNo9L-Regu"/>
              </a:rPr>
              <a:t>Ogni </a:t>
            </a:r>
            <a:r>
              <a:rPr lang="it-IT" sz="2000" dirty="0">
                <a:latin typeface="NimbusRomNo9L-Regu"/>
              </a:rPr>
              <a:t>robot </a:t>
            </a:r>
            <a:r>
              <a:rPr lang="it-IT" sz="2000" dirty="0" smtClean="0">
                <a:latin typeface="NimbusRomNo9L-Regu"/>
              </a:rPr>
              <a:t>può </a:t>
            </a:r>
            <a:r>
              <a:rPr lang="it-IT" sz="2000" dirty="0">
                <a:latin typeface="NimbusRomNo9L-Regu"/>
              </a:rPr>
              <a:t>gestire confezioni da 5, 10 e 15 caramelle; </a:t>
            </a:r>
            <a:endParaRPr lang="it-IT" sz="2000" dirty="0" smtClean="0">
              <a:latin typeface="NimbusRomNo9L-Regu"/>
            </a:endParaRPr>
          </a:p>
          <a:p>
            <a:pPr marL="342900" indent="-342900">
              <a:buFont typeface="Arial" panose="020B0604020202020204" pitchFamily="34" charset="0"/>
              <a:buChar char="•"/>
            </a:pPr>
            <a:r>
              <a:rPr lang="it-IT" sz="2000" dirty="0" smtClean="0">
                <a:latin typeface="NimbusRomNo9L-Regu"/>
              </a:rPr>
              <a:t>L’accesso </a:t>
            </a:r>
            <a:r>
              <a:rPr lang="it-IT" sz="2000" dirty="0">
                <a:latin typeface="NimbusRomNo9L-Regu"/>
              </a:rPr>
              <a:t>al contenitore </a:t>
            </a:r>
            <a:r>
              <a:rPr lang="it-IT" sz="2000" dirty="0" smtClean="0">
                <a:latin typeface="NimbusRomNo9L-Regu"/>
              </a:rPr>
              <a:t>è </a:t>
            </a:r>
            <a:r>
              <a:rPr lang="it-IT" sz="2000" dirty="0">
                <a:latin typeface="NimbusRomNo9L-Regu"/>
              </a:rPr>
              <a:t>consentito solamente a due robot per volta; </a:t>
            </a:r>
            <a:endParaRPr lang="it-IT" sz="2000" dirty="0" smtClean="0">
              <a:latin typeface="NimbusRomNo9L-Regu"/>
            </a:endParaRPr>
          </a:p>
          <a:p>
            <a:r>
              <a:rPr lang="it-IT" sz="2000" dirty="0" smtClean="0">
                <a:latin typeface="NimbusRomNo9L-Regu"/>
              </a:rPr>
              <a:t>Si </a:t>
            </a:r>
            <a:r>
              <a:rPr lang="it-IT" sz="2000" dirty="0">
                <a:latin typeface="NimbusRomNo9L-Regu"/>
              </a:rPr>
              <a:t>scriva il codice Java delle classi Robot, Controllore e Impianto tenendo presente che: (a) il sistema deve essere progettato per la massima </a:t>
            </a:r>
            <a:r>
              <a:rPr lang="it-IT" sz="2000" dirty="0" smtClean="0">
                <a:latin typeface="NimbusRomNo9L-Regu"/>
              </a:rPr>
              <a:t>flessibilità, </a:t>
            </a:r>
            <a:r>
              <a:rPr lang="it-IT" sz="2000" dirty="0">
                <a:latin typeface="NimbusRomNo9L-Regu"/>
              </a:rPr>
              <a:t>ovvero in futuro il numero di robot e di contenitori della caramelle potrebbero cambiare. Inoltre, in un certo istante, tutti i robot devono gestire confezioni dello stesso tipo. Ad esempio, se un robot </a:t>
            </a:r>
            <a:r>
              <a:rPr lang="it-IT" sz="2000" dirty="0" smtClean="0">
                <a:latin typeface="NimbusRomNo9L-Regu"/>
              </a:rPr>
              <a:t>è configurato </a:t>
            </a:r>
            <a:r>
              <a:rPr lang="it-IT" sz="2000" dirty="0">
                <a:latin typeface="NimbusRomNo9L-Regu"/>
              </a:rPr>
              <a:t>per confezioni da 10 caramelle, anche gli altri devono confezionare allo stesso modo.</a:t>
            </a:r>
          </a:p>
        </p:txBody>
      </p:sp>
    </p:spTree>
    <p:extLst>
      <p:ext uri="{BB962C8B-B14F-4D97-AF65-F5344CB8AC3E}">
        <p14:creationId xmlns:p14="http://schemas.microsoft.com/office/powerpoint/2010/main" val="13414227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400110"/>
          </a:xfrm>
          <a:prstGeom prst="rect">
            <a:avLst/>
          </a:prstGeom>
        </p:spPr>
        <p:txBody>
          <a:bodyPr wrap="square">
            <a:spAutoFit/>
          </a:bodyPr>
          <a:lstStyle/>
          <a:p>
            <a:r>
              <a:rPr lang="it-IT" sz="2000" b="0" i="0" u="none" strike="noStrike" baseline="0" dirty="0" smtClean="0">
                <a:latin typeface="NimbusRomNo9L-Regu"/>
              </a:rPr>
              <a:t>ESERCIZIO</a:t>
            </a:r>
            <a:r>
              <a:rPr lang="it-IT" sz="2000" b="0" i="0" u="none" strike="noStrike" dirty="0" smtClean="0">
                <a:latin typeface="NimbusRomNo9L-Regu"/>
              </a:rPr>
              <a:t> 3</a:t>
            </a:r>
            <a:endParaRPr lang="it-IT" sz="2000" dirty="0">
              <a:latin typeface="NimbusRomNo9L-Regu"/>
            </a:endParaRPr>
          </a:p>
        </p:txBody>
      </p:sp>
      <p:pic>
        <p:nvPicPr>
          <p:cNvPr id="3" name="Immagine 2"/>
          <p:cNvPicPr>
            <a:picLocks noChangeAspect="1"/>
          </p:cNvPicPr>
          <p:nvPr/>
        </p:nvPicPr>
        <p:blipFill>
          <a:blip r:embed="rId2"/>
          <a:stretch>
            <a:fillRect/>
          </a:stretch>
        </p:blipFill>
        <p:spPr>
          <a:xfrm>
            <a:off x="0" y="474960"/>
            <a:ext cx="8202706" cy="4235002"/>
          </a:xfrm>
          <a:prstGeom prst="rect">
            <a:avLst/>
          </a:prstGeom>
        </p:spPr>
      </p:pic>
      <p:sp>
        <p:nvSpPr>
          <p:cNvPr id="4" name="Rettangolo 3"/>
          <p:cNvSpPr/>
          <p:nvPr/>
        </p:nvSpPr>
        <p:spPr>
          <a:xfrm>
            <a:off x="0" y="4616824"/>
            <a:ext cx="12191999" cy="1938992"/>
          </a:xfrm>
          <a:prstGeom prst="rect">
            <a:avLst/>
          </a:prstGeom>
        </p:spPr>
        <p:txBody>
          <a:bodyPr wrap="square">
            <a:spAutoFit/>
          </a:bodyPr>
          <a:lstStyle/>
          <a:p>
            <a:pPr marL="342900" indent="-342900">
              <a:buFont typeface="+mj-lt"/>
              <a:buAutoNum type="arabicPeriod"/>
            </a:pPr>
            <a:r>
              <a:rPr lang="it-IT" sz="2400" dirty="0"/>
              <a:t>Si scriva la </a:t>
            </a:r>
            <a:r>
              <a:rPr lang="it-IT" sz="2400" dirty="0" err="1"/>
              <a:t>path</a:t>
            </a:r>
            <a:r>
              <a:rPr lang="it-IT" sz="2400" dirty="0"/>
              <a:t> </a:t>
            </a:r>
            <a:r>
              <a:rPr lang="it-IT" sz="2400" dirty="0" err="1"/>
              <a:t>condition</a:t>
            </a:r>
            <a:r>
              <a:rPr lang="it-IT" sz="2400" dirty="0"/>
              <a:t> e si sintetizzi un dato di test per percorrere il cammino seguente: 1, 2, 3, 4, 5, 7, 3, 4, 6, 7, 3, 4, 6, 7, </a:t>
            </a:r>
            <a:r>
              <a:rPr lang="it-IT" sz="2400" dirty="0" smtClean="0"/>
              <a:t>3, 8</a:t>
            </a:r>
            <a:r>
              <a:rPr lang="it-IT" sz="2400" dirty="0"/>
              <a:t>. </a:t>
            </a:r>
            <a:r>
              <a:rPr lang="it-IT" sz="2400" dirty="0" smtClean="0"/>
              <a:t> </a:t>
            </a:r>
          </a:p>
          <a:p>
            <a:pPr marL="342900" indent="-342900">
              <a:buFont typeface="+mj-lt"/>
              <a:buAutoNum type="arabicPeriod"/>
            </a:pPr>
            <a:r>
              <a:rPr lang="it-IT" sz="2400" dirty="0" smtClean="0"/>
              <a:t>Qual è </a:t>
            </a:r>
            <a:r>
              <a:rPr lang="it-IT" sz="2400" dirty="0"/>
              <a:t>il numero minimo di dati di test necessari per coprire tutte le condizioni del programma? </a:t>
            </a:r>
            <a:endParaRPr lang="it-IT" sz="2400" dirty="0" smtClean="0"/>
          </a:p>
          <a:p>
            <a:pPr marL="342900" indent="-342900">
              <a:buFont typeface="+mj-lt"/>
              <a:buAutoNum type="arabicPeriod"/>
            </a:pPr>
            <a:r>
              <a:rPr lang="it-IT" sz="2400" dirty="0" smtClean="0"/>
              <a:t>Si </a:t>
            </a:r>
            <a:r>
              <a:rPr lang="it-IT" sz="2400" dirty="0"/>
              <a:t>sintetizzino i dati di test che soddisfano il requisito di cui al punto (2).</a:t>
            </a:r>
          </a:p>
        </p:txBody>
      </p:sp>
    </p:spTree>
    <p:extLst>
      <p:ext uri="{BB962C8B-B14F-4D97-AF65-F5344CB8AC3E}">
        <p14:creationId xmlns:p14="http://schemas.microsoft.com/office/powerpoint/2010/main" val="37657295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3170099"/>
          </a:xfrm>
          <a:prstGeom prst="rect">
            <a:avLst/>
          </a:prstGeom>
        </p:spPr>
        <p:txBody>
          <a:bodyPr wrap="square">
            <a:spAutoFit/>
          </a:bodyPr>
          <a:lstStyle/>
          <a:p>
            <a:r>
              <a:rPr lang="it-IT" sz="2000" b="0" i="0" u="none" strike="noStrike" baseline="0" dirty="0" smtClean="0">
                <a:latin typeface="NimbusRomNo9L-Regu"/>
              </a:rPr>
              <a:t>SOLUZIONE</a:t>
            </a:r>
          </a:p>
          <a:p>
            <a:endParaRPr lang="it-IT" sz="2000" dirty="0">
              <a:latin typeface="NimbusRomNo9L-Regu"/>
            </a:endParaRPr>
          </a:p>
          <a:p>
            <a:pPr marL="457200" indent="-457200">
              <a:buAutoNum type="arabicPeriod"/>
            </a:pPr>
            <a:r>
              <a:rPr lang="it-IT" sz="2000" dirty="0" smtClean="0">
                <a:latin typeface="NimbusRomNo9L-Regu"/>
              </a:rPr>
              <a:t>Si </a:t>
            </a:r>
            <a:r>
              <a:rPr lang="it-IT" sz="2000" dirty="0">
                <a:latin typeface="NimbusRomNo9L-Regu"/>
              </a:rPr>
              <a:t>scriva la </a:t>
            </a:r>
            <a:r>
              <a:rPr lang="it-IT" sz="2000" dirty="0" err="1">
                <a:latin typeface="NimbusRomNo9L-Regu"/>
              </a:rPr>
              <a:t>path</a:t>
            </a:r>
            <a:r>
              <a:rPr lang="it-IT" sz="2000" dirty="0">
                <a:latin typeface="NimbusRomNo9L-Regu"/>
              </a:rPr>
              <a:t> </a:t>
            </a:r>
            <a:r>
              <a:rPr lang="it-IT" sz="2000" dirty="0" err="1">
                <a:latin typeface="NimbusRomNo9L-Regu"/>
              </a:rPr>
              <a:t>condition</a:t>
            </a:r>
            <a:r>
              <a:rPr lang="it-IT" sz="2000" dirty="0">
                <a:latin typeface="NimbusRomNo9L-Regu"/>
              </a:rPr>
              <a:t> e si sintetizzi un dato di test per percorrere il cammino seguente: 1, 2, 3, 4, 5, 7, 3, 4, 6, 7, 3, 4, 6, 7, 8. </a:t>
            </a:r>
            <a:endParaRPr lang="it-IT" sz="2000" dirty="0" smtClean="0">
              <a:latin typeface="NimbusRomNo9L-Regu"/>
            </a:endParaRPr>
          </a:p>
          <a:p>
            <a:pPr marL="457200" indent="-457200">
              <a:buAutoNum type="arabicPeriod"/>
            </a:pPr>
            <a:endParaRPr lang="it-IT" sz="2000" dirty="0">
              <a:latin typeface="NimbusRomNo9L-Regu"/>
            </a:endParaRPr>
          </a:p>
          <a:p>
            <a:r>
              <a:rPr lang="it-IT" sz="2000" dirty="0" smtClean="0">
                <a:latin typeface="NimbusRomNo9L-Regu"/>
              </a:rPr>
              <a:t>	b=3 </a:t>
            </a:r>
            <a:r>
              <a:rPr lang="it-IT" sz="2000" dirty="0">
                <a:latin typeface="NimbusRomNo9L-Regu"/>
              </a:rPr>
              <a:t>&amp;&amp; a&gt;0 (es. b=3 &amp;&amp; a = 1</a:t>
            </a:r>
            <a:r>
              <a:rPr lang="it-IT" sz="2000" dirty="0" smtClean="0">
                <a:latin typeface="NimbusRomNo9L-Regu"/>
              </a:rPr>
              <a:t>)</a:t>
            </a:r>
          </a:p>
          <a:p>
            <a:endParaRPr lang="it-IT" sz="2000" dirty="0">
              <a:latin typeface="NimbusRomNo9L-Regu"/>
            </a:endParaRPr>
          </a:p>
          <a:p>
            <a:r>
              <a:rPr lang="it-IT" sz="2000" dirty="0" smtClean="0">
                <a:latin typeface="NimbusRomNo9L-Regu"/>
              </a:rPr>
              <a:t>2. Qual è </a:t>
            </a:r>
            <a:r>
              <a:rPr lang="it-IT" sz="2000" dirty="0">
                <a:latin typeface="NimbusRomNo9L-Regu"/>
              </a:rPr>
              <a:t>il numero minimo di dati di test necessari per coprire tutte le condizioni del programma? </a:t>
            </a:r>
            <a:endParaRPr lang="it-IT" sz="2000" dirty="0" smtClean="0">
              <a:latin typeface="NimbusRomNo9L-Regu"/>
            </a:endParaRPr>
          </a:p>
          <a:p>
            <a:endParaRPr lang="it-IT" sz="2000" dirty="0">
              <a:latin typeface="NimbusRomNo9L-Regu"/>
            </a:endParaRPr>
          </a:p>
          <a:p>
            <a:r>
              <a:rPr lang="it-IT" sz="2000" dirty="0">
                <a:latin typeface="NimbusRomNo9L-Regu"/>
              </a:rPr>
              <a:t>3. Si sintetizzino i dati di test che soddisfano il requisito di cui al </a:t>
            </a:r>
            <a:r>
              <a:rPr lang="it-IT" sz="2000" dirty="0" smtClean="0">
                <a:latin typeface="NimbusRomNo9L-Regu"/>
              </a:rPr>
              <a:t>punto.</a:t>
            </a:r>
            <a:endParaRPr lang="it-IT" sz="2000" dirty="0">
              <a:latin typeface="NimbusRomNo9L-Regu"/>
            </a:endParaRPr>
          </a:p>
        </p:txBody>
      </p:sp>
    </p:spTree>
    <p:extLst>
      <p:ext uri="{BB962C8B-B14F-4D97-AF65-F5344CB8AC3E}">
        <p14:creationId xmlns:p14="http://schemas.microsoft.com/office/powerpoint/2010/main" val="2167050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6555641"/>
          </a:xfrm>
          <a:prstGeom prst="rect">
            <a:avLst/>
          </a:prstGeom>
        </p:spPr>
        <p:txBody>
          <a:bodyPr wrap="square">
            <a:spAutoFit/>
          </a:bodyPr>
          <a:lstStyle/>
          <a:p>
            <a:r>
              <a:rPr lang="it-IT" sz="2000" b="0" i="0" u="none" strike="noStrike" baseline="0" dirty="0" smtClean="0">
                <a:latin typeface="NimbusRomNo9L-Regu"/>
              </a:rPr>
              <a:t>SOLUZIONE</a:t>
            </a:r>
          </a:p>
          <a:p>
            <a:endParaRPr lang="it-IT" sz="2000" dirty="0">
              <a:latin typeface="NimbusRomNo9L-Regu"/>
            </a:endParaRPr>
          </a:p>
          <a:p>
            <a:pPr marL="457200" indent="-457200">
              <a:buAutoNum type="arabicPeriod"/>
            </a:pPr>
            <a:r>
              <a:rPr lang="it-IT" sz="2000" dirty="0" smtClean="0">
                <a:latin typeface="NimbusRomNo9L-Regu"/>
              </a:rPr>
              <a:t>Si </a:t>
            </a:r>
            <a:r>
              <a:rPr lang="it-IT" sz="2000" dirty="0">
                <a:latin typeface="NimbusRomNo9L-Regu"/>
              </a:rPr>
              <a:t>scriva la </a:t>
            </a:r>
            <a:r>
              <a:rPr lang="it-IT" sz="2000" dirty="0" err="1">
                <a:latin typeface="NimbusRomNo9L-Regu"/>
              </a:rPr>
              <a:t>path</a:t>
            </a:r>
            <a:r>
              <a:rPr lang="it-IT" sz="2000" dirty="0">
                <a:latin typeface="NimbusRomNo9L-Regu"/>
              </a:rPr>
              <a:t> </a:t>
            </a:r>
            <a:r>
              <a:rPr lang="it-IT" sz="2000" dirty="0" err="1">
                <a:latin typeface="NimbusRomNo9L-Regu"/>
              </a:rPr>
              <a:t>condition</a:t>
            </a:r>
            <a:r>
              <a:rPr lang="it-IT" sz="2000" dirty="0">
                <a:latin typeface="NimbusRomNo9L-Regu"/>
              </a:rPr>
              <a:t> e si sintetizzi un dato di test per percorrere il cammino seguente: 1, 2, 3, 4, 5, 7, 3, 4, 6, 7, 3, 4, 6, 7, 8. </a:t>
            </a:r>
            <a:endParaRPr lang="it-IT" sz="2000" dirty="0" smtClean="0">
              <a:latin typeface="NimbusRomNo9L-Regu"/>
            </a:endParaRPr>
          </a:p>
          <a:p>
            <a:pPr marL="457200" indent="-457200">
              <a:buAutoNum type="arabicPeriod"/>
            </a:pPr>
            <a:endParaRPr lang="it-IT" sz="2000" dirty="0">
              <a:latin typeface="NimbusRomNo9L-Regu"/>
            </a:endParaRPr>
          </a:p>
          <a:p>
            <a:r>
              <a:rPr lang="it-IT" sz="2000" dirty="0" smtClean="0">
                <a:latin typeface="NimbusRomNo9L-Regu"/>
              </a:rPr>
              <a:t>	b=3 </a:t>
            </a:r>
            <a:r>
              <a:rPr lang="it-IT" sz="2000" dirty="0">
                <a:latin typeface="NimbusRomNo9L-Regu"/>
              </a:rPr>
              <a:t>&amp;&amp; a&gt;0 (es. b=3 &amp;&amp; a = 1</a:t>
            </a:r>
            <a:r>
              <a:rPr lang="it-IT" sz="2000" dirty="0" smtClean="0">
                <a:latin typeface="NimbusRomNo9L-Regu"/>
              </a:rPr>
              <a:t>)</a:t>
            </a:r>
          </a:p>
          <a:p>
            <a:endParaRPr lang="it-IT" sz="2000" dirty="0">
              <a:latin typeface="NimbusRomNo9L-Regu"/>
            </a:endParaRPr>
          </a:p>
          <a:p>
            <a:r>
              <a:rPr lang="it-IT" sz="2000" dirty="0" smtClean="0">
                <a:latin typeface="NimbusRomNo9L-Regu"/>
              </a:rPr>
              <a:t>2. Qual è </a:t>
            </a:r>
            <a:r>
              <a:rPr lang="it-IT" sz="2000" dirty="0">
                <a:latin typeface="NimbusRomNo9L-Regu"/>
              </a:rPr>
              <a:t>il numero minimo di dati di test necessari per coprire tutte le condizioni del programma? </a:t>
            </a:r>
            <a:endParaRPr lang="it-IT" sz="2000" dirty="0" smtClean="0">
              <a:latin typeface="NimbusRomNo9L-Regu"/>
            </a:endParaRPr>
          </a:p>
          <a:p>
            <a:endParaRPr lang="it-IT" sz="2000" dirty="0" smtClean="0">
              <a:latin typeface="NimbusRomNo9L-Regu"/>
            </a:endParaRPr>
          </a:p>
          <a:p>
            <a:r>
              <a:rPr lang="it-IT" sz="2000" dirty="0" smtClean="0">
                <a:latin typeface="NimbusRomNo9L-Regu"/>
              </a:rPr>
              <a:t>Il caso trovato nel punto precedente copre già le condizioni del </a:t>
            </a:r>
            <a:r>
              <a:rPr lang="it-IT" sz="2000" dirty="0" err="1" smtClean="0">
                <a:latin typeface="NimbusRomNo9L-Regu"/>
              </a:rPr>
              <a:t>while</a:t>
            </a:r>
            <a:r>
              <a:rPr lang="it-IT" sz="2000" dirty="0" smtClean="0">
                <a:latin typeface="NimbusRomNo9L-Regu"/>
              </a:rPr>
              <a:t> e del secondo </a:t>
            </a:r>
            <a:r>
              <a:rPr lang="it-IT" sz="2000" dirty="0" err="1" smtClean="0">
                <a:latin typeface="NimbusRomNo9L-Regu"/>
              </a:rPr>
              <a:t>if</a:t>
            </a:r>
            <a:r>
              <a:rPr lang="it-IT" sz="2000" dirty="0" smtClean="0">
                <a:latin typeface="NimbusRomNo9L-Regu"/>
              </a:rPr>
              <a:t> (durante le varie </a:t>
            </a:r>
            <a:r>
              <a:rPr lang="it-IT" sz="2000" dirty="0">
                <a:latin typeface="NimbusRomNo9L-Regu"/>
              </a:rPr>
              <a:t>iterazioni del ciclo). Basta quindi coprire il caso false del primo </a:t>
            </a:r>
            <a:r>
              <a:rPr lang="it-IT" sz="2000" dirty="0" err="1">
                <a:latin typeface="NimbusRomNo9L-Regu"/>
              </a:rPr>
              <a:t>if</a:t>
            </a:r>
            <a:r>
              <a:rPr lang="it-IT" sz="2000" dirty="0">
                <a:latin typeface="NimbusRomNo9L-Regu"/>
              </a:rPr>
              <a:t> (con due casi di test). </a:t>
            </a:r>
            <a:r>
              <a:rPr lang="it-IT" sz="2000" dirty="0" smtClean="0">
                <a:latin typeface="NimbusRomNo9L-Regu"/>
              </a:rPr>
              <a:t>I </a:t>
            </a:r>
            <a:r>
              <a:rPr lang="it-IT" sz="2000" dirty="0">
                <a:latin typeface="NimbusRomNo9L-Regu"/>
              </a:rPr>
              <a:t>casi di test minimi sono quindi solo 3:</a:t>
            </a:r>
          </a:p>
          <a:p>
            <a:pPr marL="457200" indent="-457200">
              <a:buAutoNum type="arabicParenR"/>
            </a:pPr>
            <a:r>
              <a:rPr lang="it-IT" sz="2000" dirty="0" smtClean="0">
                <a:latin typeface="NimbusRomNo9L-Regu"/>
              </a:rPr>
              <a:t>b&lt;0 </a:t>
            </a:r>
            <a:r>
              <a:rPr lang="it-IT" sz="2000" dirty="0">
                <a:latin typeface="NimbusRomNo9L-Regu"/>
              </a:rPr>
              <a:t>(es- b=-1) </a:t>
            </a:r>
            <a:endParaRPr lang="it-IT" sz="2000" dirty="0" smtClean="0">
              <a:latin typeface="NimbusRomNo9L-Regu"/>
            </a:endParaRPr>
          </a:p>
          <a:p>
            <a:pPr marL="457200" indent="-457200">
              <a:buAutoNum type="arabicParenR"/>
            </a:pPr>
            <a:r>
              <a:rPr lang="it-IT" sz="2000" dirty="0" smtClean="0">
                <a:latin typeface="NimbusRomNo9L-Regu"/>
              </a:rPr>
              <a:t>b</a:t>
            </a:r>
            <a:r>
              <a:rPr lang="it-IT" sz="2000" dirty="0">
                <a:latin typeface="NimbusRomNo9L-Regu"/>
              </a:rPr>
              <a:t>&gt;=0 &amp;&amp; a&lt;=0 (es. b=1 &amp;&amp; a=0) </a:t>
            </a:r>
            <a:endParaRPr lang="it-IT" sz="2000" dirty="0" smtClean="0">
              <a:latin typeface="NimbusRomNo9L-Regu"/>
            </a:endParaRPr>
          </a:p>
          <a:p>
            <a:pPr marL="457200" indent="-457200">
              <a:buAutoNum type="arabicParenR"/>
            </a:pPr>
            <a:r>
              <a:rPr lang="it-IT" sz="2000" dirty="0" smtClean="0">
                <a:latin typeface="NimbusRomNo9L-Regu"/>
              </a:rPr>
              <a:t>b=3 </a:t>
            </a:r>
            <a:r>
              <a:rPr lang="it-IT" sz="2000" dirty="0">
                <a:latin typeface="NimbusRomNo9L-Regu"/>
              </a:rPr>
              <a:t>&amp;&amp; </a:t>
            </a:r>
            <a:r>
              <a:rPr lang="it-IT" sz="2000" dirty="0" smtClean="0">
                <a:latin typeface="NimbusRomNo9L-Regu"/>
              </a:rPr>
              <a:t>a=1</a:t>
            </a:r>
          </a:p>
          <a:p>
            <a:pPr marL="457200" indent="-457200">
              <a:buAutoNum type="arabicParenR"/>
            </a:pPr>
            <a:endParaRPr lang="it-IT" sz="2000" dirty="0">
              <a:latin typeface="NimbusRomNo9L-Regu"/>
            </a:endParaRPr>
          </a:p>
          <a:p>
            <a:r>
              <a:rPr lang="en-US" sz="2000" dirty="0">
                <a:latin typeface="NimbusRomNo9L-Regu"/>
              </a:rPr>
              <a:t>The &amp;&amp; and || operators "short-circuit", meaning they don't evaluate the right hand side if it isn't necessary.</a:t>
            </a:r>
          </a:p>
          <a:p>
            <a:endParaRPr lang="en-US" sz="2000" dirty="0">
              <a:latin typeface="NimbusRomNo9L-Regu"/>
            </a:endParaRPr>
          </a:p>
          <a:p>
            <a:r>
              <a:rPr lang="en-US" sz="2000">
                <a:latin typeface="NimbusRomNo9L-Regu"/>
              </a:rPr>
              <a:t>The &amp; and | operators, when used as logical operators, always evaluate both sides.</a:t>
            </a:r>
            <a:endParaRPr lang="it-IT" sz="2000" dirty="0" smtClean="0">
              <a:latin typeface="NimbusRomNo9L-Regu"/>
            </a:endParaRPr>
          </a:p>
          <a:p>
            <a:pPr marL="457200" indent="-457200">
              <a:buAutoNum type="arabicParenR"/>
            </a:pPr>
            <a:endParaRPr lang="it-IT" sz="2000" dirty="0">
              <a:latin typeface="NimbusRomNo9L-Regu"/>
            </a:endParaRPr>
          </a:p>
          <a:p>
            <a:r>
              <a:rPr lang="it-IT" sz="2000" dirty="0">
                <a:latin typeface="NimbusRomNo9L-Regu"/>
              </a:rPr>
              <a:t>3. Si sintetizzino i dati di test che soddisfano il requisito di cui al </a:t>
            </a:r>
            <a:r>
              <a:rPr lang="it-IT" sz="2000" dirty="0" smtClean="0">
                <a:latin typeface="NimbusRomNo9L-Regu"/>
              </a:rPr>
              <a:t>punto.</a:t>
            </a:r>
            <a:endParaRPr lang="it-IT" sz="2000" dirty="0">
              <a:latin typeface="NimbusRomNo9L-Regu"/>
            </a:endParaRPr>
          </a:p>
        </p:txBody>
      </p:sp>
    </p:spTree>
    <p:extLst>
      <p:ext uri="{BB962C8B-B14F-4D97-AF65-F5344CB8AC3E}">
        <p14:creationId xmlns:p14="http://schemas.microsoft.com/office/powerpoint/2010/main" val="3177364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3970318"/>
          </a:xfrm>
          <a:prstGeom prst="rect">
            <a:avLst/>
          </a:prstGeom>
        </p:spPr>
        <p:txBody>
          <a:bodyPr wrap="square">
            <a:spAutoFit/>
          </a:bodyPr>
          <a:lstStyle/>
          <a:p>
            <a:r>
              <a:rPr lang="it-IT" sz="2800" b="0" i="0" u="none" strike="noStrike" baseline="0" dirty="0" smtClean="0">
                <a:latin typeface="NimbusRomNo9L-Regu"/>
              </a:rPr>
              <a:t>SOLUZIONE</a:t>
            </a:r>
          </a:p>
          <a:p>
            <a:r>
              <a:rPr lang="it-IT" sz="2800" b="0" i="0" u="none" strike="noStrike" baseline="0" dirty="0" smtClean="0">
                <a:latin typeface="NimbusRomNo9L-Regu"/>
              </a:rPr>
              <a:t>Punto 1</a:t>
            </a:r>
          </a:p>
          <a:p>
            <a:r>
              <a:rPr lang="it-IT" sz="2800" dirty="0">
                <a:latin typeface="NimbusRomNo9L-Regu"/>
              </a:rPr>
              <a:t>//@private </a:t>
            </a:r>
            <a:r>
              <a:rPr lang="it-IT" sz="2800" dirty="0" err="1">
                <a:latin typeface="NimbusRomNo9L-Regu"/>
              </a:rPr>
              <a:t>invariant</a:t>
            </a:r>
            <a:r>
              <a:rPr lang="it-IT" sz="2800" dirty="0">
                <a:latin typeface="NimbusRomNo9L-Regu"/>
              </a:rPr>
              <a:t> </a:t>
            </a:r>
            <a:endParaRPr lang="it-IT" sz="2800" dirty="0" smtClean="0">
              <a:latin typeface="NimbusRomNo9L-Regu"/>
            </a:endParaRPr>
          </a:p>
          <a:p>
            <a:r>
              <a:rPr lang="it-IT" sz="2800" dirty="0" smtClean="0">
                <a:latin typeface="NimbusRomNo9L-Regu"/>
              </a:rPr>
              <a:t>//@ </a:t>
            </a:r>
            <a:r>
              <a:rPr lang="it-IT" sz="2800" dirty="0" err="1">
                <a:latin typeface="NimbusRomNo9L-Regu"/>
              </a:rPr>
              <a:t>carteMazzo</a:t>
            </a:r>
            <a:r>
              <a:rPr lang="it-IT" sz="2800" dirty="0">
                <a:latin typeface="NimbusRomNo9L-Regu"/>
              </a:rPr>
              <a:t>!=</a:t>
            </a:r>
            <a:r>
              <a:rPr lang="it-IT" sz="2800" dirty="0" err="1">
                <a:latin typeface="NimbusRomNo9L-Regu"/>
              </a:rPr>
              <a:t>null</a:t>
            </a:r>
            <a:r>
              <a:rPr lang="it-IT" sz="2800" dirty="0">
                <a:latin typeface="NimbusRomNo9L-Regu"/>
              </a:rPr>
              <a:t> &amp;&amp; </a:t>
            </a:r>
            <a:r>
              <a:rPr lang="it-IT" sz="2800" dirty="0" err="1">
                <a:latin typeface="NimbusRomNo9L-Regu"/>
              </a:rPr>
              <a:t>carteMazzo.size</a:t>
            </a:r>
            <a:r>
              <a:rPr lang="it-IT" sz="2800" dirty="0">
                <a:latin typeface="NimbusRomNo9L-Regu"/>
              </a:rPr>
              <a:t>()&lt;=52 </a:t>
            </a:r>
            <a:endParaRPr lang="it-IT" sz="2800" dirty="0" smtClean="0">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nessuna carta </a:t>
            </a:r>
            <a:r>
              <a:rPr lang="it-IT" sz="2800" dirty="0" smtClean="0">
                <a:solidFill>
                  <a:srgbClr val="FF0000"/>
                </a:solidFill>
                <a:latin typeface="NimbusRomNo9L-Regu"/>
              </a:rPr>
              <a:t>è </a:t>
            </a:r>
            <a:r>
              <a:rPr lang="it-IT" sz="2800" dirty="0" err="1">
                <a:solidFill>
                  <a:srgbClr val="FF0000"/>
                </a:solidFill>
                <a:latin typeface="NimbusRomNo9L-Regu"/>
              </a:rPr>
              <a:t>null</a:t>
            </a:r>
            <a:r>
              <a:rPr lang="it-IT" sz="2800" dirty="0">
                <a:solidFill>
                  <a:srgbClr val="FF0000"/>
                </a:solidFill>
                <a:latin typeface="NimbusRomNo9L-Regu"/>
              </a:rPr>
              <a:t> </a:t>
            </a:r>
            <a:endParaRPr lang="it-IT" sz="2800" dirty="0" smtClean="0">
              <a:solidFill>
                <a:srgbClr val="FF0000"/>
              </a:solidFill>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a:t>
            </a:r>
            <a:r>
              <a:rPr lang="it-IT" sz="2800" dirty="0" err="1">
                <a:solidFill>
                  <a:srgbClr val="FF0000"/>
                </a:solidFill>
                <a:latin typeface="NimbusRomNo9L-Regu"/>
              </a:rPr>
              <a:t>forall</a:t>
            </a:r>
            <a:r>
              <a:rPr lang="it-IT" sz="2800" dirty="0">
                <a:solidFill>
                  <a:srgbClr val="FF0000"/>
                </a:solidFill>
                <a:latin typeface="NimbusRomNo9L-Regu"/>
              </a:rPr>
              <a:t> </a:t>
            </a:r>
            <a:r>
              <a:rPr lang="it-IT" sz="2800" dirty="0" err="1">
                <a:solidFill>
                  <a:srgbClr val="FF0000"/>
                </a:solidFill>
                <a:latin typeface="NimbusRomNo9L-Regu"/>
              </a:rPr>
              <a:t>int</a:t>
            </a:r>
            <a:r>
              <a:rPr lang="it-IT" sz="2800" dirty="0">
                <a:solidFill>
                  <a:srgbClr val="FF0000"/>
                </a:solidFill>
                <a:latin typeface="NimbusRomNo9L-Regu"/>
              </a:rPr>
              <a:t> i; i&gt;=0&amp;&amp;i&lt;</a:t>
            </a:r>
            <a:r>
              <a:rPr lang="it-IT" sz="2800" dirty="0" err="1">
                <a:solidFill>
                  <a:srgbClr val="FF0000"/>
                </a:solidFill>
                <a:latin typeface="NimbusRomNo9L-Regu"/>
              </a:rPr>
              <a:t>carteMazzo.size</a:t>
            </a:r>
            <a:r>
              <a:rPr lang="it-IT" sz="2800" dirty="0">
                <a:solidFill>
                  <a:srgbClr val="FF0000"/>
                </a:solidFill>
                <a:latin typeface="NimbusRomNo9L-Regu"/>
              </a:rPr>
              <a:t>(); </a:t>
            </a:r>
            <a:r>
              <a:rPr lang="it-IT" sz="2800" dirty="0" err="1">
                <a:solidFill>
                  <a:srgbClr val="FF0000"/>
                </a:solidFill>
                <a:latin typeface="NimbusRomNo9L-Regu"/>
              </a:rPr>
              <a:t>carteMazzo.get</a:t>
            </a:r>
            <a:r>
              <a:rPr lang="it-IT" sz="2800" dirty="0">
                <a:solidFill>
                  <a:srgbClr val="FF0000"/>
                </a:solidFill>
                <a:latin typeface="NimbusRomNo9L-Regu"/>
              </a:rPr>
              <a:t>(i)!=</a:t>
            </a:r>
            <a:r>
              <a:rPr lang="it-IT" sz="2800" dirty="0" err="1">
                <a:solidFill>
                  <a:srgbClr val="FF0000"/>
                </a:solidFill>
                <a:latin typeface="NimbusRomNo9L-Regu"/>
              </a:rPr>
              <a:t>null</a:t>
            </a:r>
            <a:r>
              <a:rPr lang="it-IT" sz="2800" dirty="0">
                <a:solidFill>
                  <a:srgbClr val="FF0000"/>
                </a:solidFill>
                <a:latin typeface="NimbusRomNo9L-Regu"/>
              </a:rPr>
              <a:t>) </a:t>
            </a:r>
            <a:endParaRPr lang="it-IT" sz="2800" dirty="0" smtClean="0">
              <a:solidFill>
                <a:srgbClr val="FF0000"/>
              </a:solidFill>
              <a:latin typeface="NimbusRomNo9L-Regu"/>
            </a:endParaRPr>
          </a:p>
          <a:p>
            <a:r>
              <a:rPr lang="it-IT" sz="2800" dirty="0" smtClean="0">
                <a:solidFill>
                  <a:srgbClr val="0070C0"/>
                </a:solidFill>
                <a:latin typeface="NimbusRomNo9L-Regu"/>
              </a:rPr>
              <a:t>// </a:t>
            </a:r>
            <a:r>
              <a:rPr lang="it-IT" sz="2800" dirty="0">
                <a:solidFill>
                  <a:srgbClr val="0070C0"/>
                </a:solidFill>
                <a:latin typeface="NimbusRomNo9L-Regu"/>
              </a:rPr>
              <a:t>ogni carta contenuta deve essere di uno dei semi consentiti </a:t>
            </a:r>
            <a:endParaRPr lang="it-IT" sz="2800" dirty="0" smtClean="0">
              <a:solidFill>
                <a:srgbClr val="0070C0"/>
              </a:solidFill>
              <a:latin typeface="NimbusRomNo9L-Regu"/>
            </a:endParaRPr>
          </a:p>
          <a:p>
            <a:r>
              <a:rPr lang="it-IT" sz="2800" dirty="0" smtClean="0">
                <a:solidFill>
                  <a:srgbClr val="7030A0"/>
                </a:solidFill>
                <a:latin typeface="NimbusRomNo9L-Regu"/>
              </a:rPr>
              <a:t>// </a:t>
            </a:r>
            <a:r>
              <a:rPr lang="it-IT" sz="2800" dirty="0">
                <a:solidFill>
                  <a:srgbClr val="7030A0"/>
                </a:solidFill>
                <a:latin typeface="NimbusRomNo9L-Regu"/>
              </a:rPr>
              <a:t>ogni carta contenuta deve essere di uno dei valori consentiti </a:t>
            </a:r>
            <a:endParaRPr lang="it-IT" sz="2800" dirty="0" smtClean="0">
              <a:solidFill>
                <a:srgbClr val="7030A0"/>
              </a:solidFill>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ogni carta appare al </a:t>
            </a:r>
            <a:r>
              <a:rPr lang="it-IT" sz="2800" dirty="0" smtClean="0">
                <a:solidFill>
                  <a:srgbClr val="FF0000"/>
                </a:solidFill>
                <a:latin typeface="NimbusRomNo9L-Regu"/>
              </a:rPr>
              <a:t>più </a:t>
            </a:r>
            <a:r>
              <a:rPr lang="it-IT" sz="2800" dirty="0">
                <a:solidFill>
                  <a:srgbClr val="FF0000"/>
                </a:solidFill>
                <a:latin typeface="NimbusRomNo9L-Regu"/>
              </a:rPr>
              <a:t>una volta </a:t>
            </a:r>
            <a:endParaRPr lang="it-IT" sz="2800" dirty="0" smtClean="0">
              <a:solidFill>
                <a:srgbClr val="FF0000"/>
              </a:solidFill>
              <a:latin typeface="NimbusRomNo9L-Regu"/>
            </a:endParaRPr>
          </a:p>
        </p:txBody>
      </p:sp>
    </p:spTree>
    <p:extLst>
      <p:ext uri="{BB962C8B-B14F-4D97-AF65-F5344CB8AC3E}">
        <p14:creationId xmlns:p14="http://schemas.microsoft.com/office/powerpoint/2010/main" val="36830425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707886"/>
          </a:xfrm>
          <a:prstGeom prst="rect">
            <a:avLst/>
          </a:prstGeom>
        </p:spPr>
        <p:txBody>
          <a:bodyPr wrap="square">
            <a:spAutoFit/>
          </a:bodyPr>
          <a:lstStyle/>
          <a:p>
            <a:r>
              <a:rPr lang="it-IT" sz="2000" b="0" i="0" u="none" strike="noStrike" baseline="0" dirty="0" smtClean="0">
                <a:latin typeface="NimbusRomNo9L-Regu"/>
              </a:rPr>
              <a:t>ESERCIZIO</a:t>
            </a:r>
            <a:r>
              <a:rPr lang="it-IT" sz="2000" b="0" i="0" u="none" strike="noStrike" dirty="0" smtClean="0">
                <a:latin typeface="NimbusRomNo9L-Regu"/>
              </a:rPr>
              <a:t> 4</a:t>
            </a:r>
          </a:p>
          <a:p>
            <a:r>
              <a:rPr lang="it-IT" sz="2000" dirty="0">
                <a:latin typeface="NimbusRomNo9L-Regu"/>
              </a:rPr>
              <a:t>Si considerino le seguenti classi Java</a:t>
            </a:r>
            <a:r>
              <a:rPr lang="it-IT" sz="2000" dirty="0" smtClean="0">
                <a:latin typeface="NimbusRomNo9L-Regu"/>
              </a:rPr>
              <a:t>:</a:t>
            </a:r>
            <a:endParaRPr lang="it-IT" sz="2000" dirty="0">
              <a:latin typeface="NimbusRomNo9L-Regu"/>
            </a:endParaRPr>
          </a:p>
        </p:txBody>
      </p:sp>
      <p:pic>
        <p:nvPicPr>
          <p:cNvPr id="5" name="Immagine 4"/>
          <p:cNvPicPr>
            <a:picLocks noChangeAspect="1"/>
          </p:cNvPicPr>
          <p:nvPr/>
        </p:nvPicPr>
        <p:blipFill>
          <a:blip r:embed="rId2"/>
          <a:stretch>
            <a:fillRect/>
          </a:stretch>
        </p:blipFill>
        <p:spPr>
          <a:xfrm>
            <a:off x="1395132" y="782735"/>
            <a:ext cx="9488021" cy="6161544"/>
          </a:xfrm>
          <a:prstGeom prst="rect">
            <a:avLst/>
          </a:prstGeom>
        </p:spPr>
      </p:pic>
    </p:spTree>
    <p:extLst>
      <p:ext uri="{BB962C8B-B14F-4D97-AF65-F5344CB8AC3E}">
        <p14:creationId xmlns:p14="http://schemas.microsoft.com/office/powerpoint/2010/main" val="3199128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400110"/>
          </a:xfrm>
          <a:prstGeom prst="rect">
            <a:avLst/>
          </a:prstGeom>
        </p:spPr>
        <p:txBody>
          <a:bodyPr wrap="square">
            <a:spAutoFit/>
          </a:bodyPr>
          <a:lstStyle/>
          <a:p>
            <a:r>
              <a:rPr lang="it-IT" sz="2000" b="0" i="0" u="none" strike="noStrike" baseline="0" dirty="0" smtClean="0">
                <a:latin typeface="NimbusRomNo9L-Regu"/>
              </a:rPr>
              <a:t>ESERCIZIO</a:t>
            </a:r>
            <a:r>
              <a:rPr lang="it-IT" sz="2000" b="0" i="0" u="none" strike="noStrike" dirty="0" smtClean="0">
                <a:latin typeface="NimbusRomNo9L-Regu"/>
              </a:rPr>
              <a:t> 4</a:t>
            </a:r>
            <a:endParaRPr lang="it-IT" sz="2000" dirty="0">
              <a:latin typeface="NimbusRomNo9L-Regu"/>
            </a:endParaRPr>
          </a:p>
        </p:txBody>
      </p:sp>
      <p:pic>
        <p:nvPicPr>
          <p:cNvPr id="3" name="Immagine 2"/>
          <p:cNvPicPr>
            <a:picLocks noChangeAspect="1"/>
          </p:cNvPicPr>
          <p:nvPr/>
        </p:nvPicPr>
        <p:blipFill>
          <a:blip r:embed="rId2"/>
          <a:stretch>
            <a:fillRect/>
          </a:stretch>
        </p:blipFill>
        <p:spPr>
          <a:xfrm>
            <a:off x="1433512" y="1852612"/>
            <a:ext cx="9324975" cy="3152775"/>
          </a:xfrm>
          <a:prstGeom prst="rect">
            <a:avLst/>
          </a:prstGeom>
        </p:spPr>
      </p:pic>
    </p:spTree>
    <p:extLst>
      <p:ext uri="{BB962C8B-B14F-4D97-AF65-F5344CB8AC3E}">
        <p14:creationId xmlns:p14="http://schemas.microsoft.com/office/powerpoint/2010/main" val="144259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400110"/>
          </a:xfrm>
          <a:prstGeom prst="rect">
            <a:avLst/>
          </a:prstGeom>
        </p:spPr>
        <p:txBody>
          <a:bodyPr wrap="square">
            <a:spAutoFit/>
          </a:bodyPr>
          <a:lstStyle/>
          <a:p>
            <a:r>
              <a:rPr lang="it-IT" sz="2000" b="0" i="0" u="none" strike="noStrike" baseline="0" dirty="0" smtClean="0">
                <a:latin typeface="NimbusRomNo9L-Regu"/>
              </a:rPr>
              <a:t>ESERCIZIO</a:t>
            </a:r>
            <a:r>
              <a:rPr lang="it-IT" sz="2000" b="0" i="0" u="none" strike="noStrike" dirty="0" smtClean="0">
                <a:latin typeface="NimbusRomNo9L-Regu"/>
              </a:rPr>
              <a:t> 4</a:t>
            </a:r>
            <a:endParaRPr lang="it-IT" sz="2000" dirty="0">
              <a:latin typeface="NimbusRomNo9L-Regu"/>
            </a:endParaRPr>
          </a:p>
        </p:txBody>
      </p:sp>
      <p:pic>
        <p:nvPicPr>
          <p:cNvPr id="4" name="Immagine 3"/>
          <p:cNvPicPr>
            <a:picLocks noChangeAspect="1"/>
          </p:cNvPicPr>
          <p:nvPr/>
        </p:nvPicPr>
        <p:blipFill>
          <a:blip r:embed="rId2"/>
          <a:stretch>
            <a:fillRect/>
          </a:stretch>
        </p:blipFill>
        <p:spPr>
          <a:xfrm>
            <a:off x="2009331" y="74850"/>
            <a:ext cx="10182669" cy="6716800"/>
          </a:xfrm>
          <a:prstGeom prst="rect">
            <a:avLst/>
          </a:prstGeom>
        </p:spPr>
      </p:pic>
    </p:spTree>
    <p:extLst>
      <p:ext uri="{BB962C8B-B14F-4D97-AF65-F5344CB8AC3E}">
        <p14:creationId xmlns:p14="http://schemas.microsoft.com/office/powerpoint/2010/main" val="10445312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3108543"/>
          </a:xfrm>
          <a:prstGeom prst="rect">
            <a:avLst/>
          </a:prstGeom>
        </p:spPr>
        <p:txBody>
          <a:bodyPr wrap="square">
            <a:spAutoFit/>
          </a:bodyPr>
          <a:lstStyle/>
          <a:p>
            <a:r>
              <a:rPr lang="it-IT" sz="2800" b="0" i="0" u="none" strike="noStrike" baseline="0" dirty="0" smtClean="0">
                <a:latin typeface="NimbusRomNo9L-Regu"/>
              </a:rPr>
              <a:t>SOLUZIONE</a:t>
            </a:r>
          </a:p>
          <a:p>
            <a:endParaRPr lang="it-IT" sz="2800" dirty="0">
              <a:latin typeface="NimbusRomNo9L-Regu"/>
            </a:endParaRPr>
          </a:p>
          <a:p>
            <a:r>
              <a:rPr lang="it-IT" sz="2800" dirty="0">
                <a:latin typeface="NimbusRomNo9L-Regu"/>
              </a:rPr>
              <a:t>Albero: Melo Albero </a:t>
            </a:r>
            <a:endParaRPr lang="it-IT" sz="2800" dirty="0" smtClean="0">
              <a:latin typeface="NimbusRomNo9L-Regu"/>
            </a:endParaRPr>
          </a:p>
          <a:p>
            <a:r>
              <a:rPr lang="it-IT" sz="2800" dirty="0" smtClean="0">
                <a:latin typeface="NimbusRomNo9L-Regu"/>
              </a:rPr>
              <a:t>Albero</a:t>
            </a:r>
            <a:r>
              <a:rPr lang="it-IT" sz="2800" dirty="0">
                <a:latin typeface="NimbusRomNo9L-Regu"/>
              </a:rPr>
              <a:t>: Arancio Albero </a:t>
            </a:r>
            <a:endParaRPr lang="it-IT" sz="2800" dirty="0" smtClean="0">
              <a:latin typeface="NimbusRomNo9L-Regu"/>
            </a:endParaRPr>
          </a:p>
          <a:p>
            <a:r>
              <a:rPr lang="it-IT" sz="2800" dirty="0" smtClean="0">
                <a:latin typeface="NimbusRomNo9L-Regu"/>
              </a:rPr>
              <a:t>Melo</a:t>
            </a:r>
            <a:r>
              <a:rPr lang="it-IT" sz="2800" dirty="0">
                <a:latin typeface="NimbusRomNo9L-Regu"/>
              </a:rPr>
              <a:t>: Melo </a:t>
            </a:r>
            <a:r>
              <a:rPr lang="it-IT" sz="2800" dirty="0" err="1">
                <a:latin typeface="NimbusRomNo9L-Regu"/>
              </a:rPr>
              <a:t>Melo</a:t>
            </a:r>
            <a:r>
              <a:rPr lang="it-IT" sz="2800" dirty="0">
                <a:latin typeface="NimbusRomNo9L-Regu"/>
              </a:rPr>
              <a:t> </a:t>
            </a:r>
            <a:endParaRPr lang="it-IT" sz="2800" dirty="0" smtClean="0">
              <a:latin typeface="NimbusRomNo9L-Regu"/>
            </a:endParaRPr>
          </a:p>
          <a:p>
            <a:r>
              <a:rPr lang="it-IT" sz="2800" dirty="0" smtClean="0">
                <a:latin typeface="NimbusRomNo9L-Regu"/>
              </a:rPr>
              <a:t>Albero</a:t>
            </a:r>
            <a:r>
              <a:rPr lang="it-IT" sz="2800" dirty="0">
                <a:latin typeface="NimbusRomNo9L-Regu"/>
              </a:rPr>
              <a:t>: Melo </a:t>
            </a:r>
            <a:r>
              <a:rPr lang="it-IT" sz="2800" dirty="0" err="1">
                <a:latin typeface="NimbusRomNo9L-Regu"/>
              </a:rPr>
              <a:t>Melo</a:t>
            </a:r>
            <a:r>
              <a:rPr lang="it-IT" sz="2800" dirty="0">
                <a:latin typeface="NimbusRomNo9L-Regu"/>
              </a:rPr>
              <a:t> </a:t>
            </a:r>
            <a:endParaRPr lang="it-IT" sz="2800" dirty="0" smtClean="0">
              <a:latin typeface="NimbusRomNo9L-Regu"/>
            </a:endParaRPr>
          </a:p>
          <a:p>
            <a:r>
              <a:rPr lang="it-IT" sz="2800" dirty="0" smtClean="0">
                <a:latin typeface="NimbusRomNo9L-Regu"/>
              </a:rPr>
              <a:t>Albero</a:t>
            </a:r>
            <a:r>
              <a:rPr lang="it-IT" sz="2800" dirty="0">
                <a:latin typeface="NimbusRomNo9L-Regu"/>
              </a:rPr>
              <a:t>: Arancio </a:t>
            </a:r>
            <a:r>
              <a:rPr lang="it-IT" sz="2800" dirty="0" err="1">
                <a:latin typeface="NimbusRomNo9L-Regu"/>
              </a:rPr>
              <a:t>Arancio</a:t>
            </a:r>
            <a:endParaRPr lang="it-IT" sz="2800" dirty="0">
              <a:latin typeface="NimbusRomNo9L-Regu"/>
            </a:endParaRPr>
          </a:p>
        </p:txBody>
      </p:sp>
    </p:spTree>
    <p:extLst>
      <p:ext uri="{BB962C8B-B14F-4D97-AF65-F5344CB8AC3E}">
        <p14:creationId xmlns:p14="http://schemas.microsoft.com/office/powerpoint/2010/main" val="31015146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TDE 9-7-2015</a:t>
            </a:r>
            <a:endParaRPr lang="it-IT" dirty="0"/>
          </a:p>
        </p:txBody>
      </p:sp>
      <p:sp>
        <p:nvSpPr>
          <p:cNvPr id="3" name="Sottotitolo 2"/>
          <p:cNvSpPr>
            <a:spLocks noGrp="1"/>
          </p:cNvSpPr>
          <p:nvPr>
            <p:ph type="subTitle" idx="1"/>
          </p:nvPr>
        </p:nvSpPr>
        <p:spPr/>
        <p:txBody>
          <a:bodyPr/>
          <a:lstStyle/>
          <a:p>
            <a:endParaRPr lang="it-IT"/>
          </a:p>
        </p:txBody>
      </p:sp>
    </p:spTree>
    <p:extLst>
      <p:ext uri="{BB962C8B-B14F-4D97-AF65-F5344CB8AC3E}">
        <p14:creationId xmlns:p14="http://schemas.microsoft.com/office/powerpoint/2010/main" val="10202961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6432530"/>
          </a:xfrm>
          <a:prstGeom prst="rect">
            <a:avLst/>
          </a:prstGeom>
        </p:spPr>
        <p:txBody>
          <a:bodyPr wrap="square">
            <a:spAutoFit/>
          </a:bodyPr>
          <a:lstStyle/>
          <a:p>
            <a:r>
              <a:rPr lang="it-IT" sz="2400" b="0" i="0" u="none" strike="noStrike" baseline="0" dirty="0" smtClean="0">
                <a:latin typeface="NimbusRomNo9L-Regu"/>
              </a:rPr>
              <a:t>ESERCIZIO 1</a:t>
            </a:r>
          </a:p>
          <a:p>
            <a:endParaRPr lang="it-IT" sz="2400" dirty="0">
              <a:latin typeface="NimbusRomNo9L-Regu"/>
            </a:endParaRPr>
          </a:p>
          <a:p>
            <a:r>
              <a:rPr lang="it-IT" sz="2800" dirty="0"/>
              <a:t>Si consideri un’astrazione sui dati che definisce un conto corrente bancario (classe CCB), che fornisce le</a:t>
            </a:r>
          </a:p>
          <a:p>
            <a:r>
              <a:rPr lang="it-IT" sz="2800" dirty="0"/>
              <a:t>operazioni seguenti:</a:t>
            </a:r>
          </a:p>
          <a:p>
            <a:pPr marL="285750" indent="-285750">
              <a:buFont typeface="Arial" panose="020B0604020202020204" pitchFamily="34" charset="0"/>
              <a:buChar char="•"/>
            </a:pPr>
            <a:r>
              <a:rPr lang="it-IT" sz="2800" dirty="0" smtClean="0"/>
              <a:t>creazione </a:t>
            </a:r>
            <a:r>
              <a:rPr lang="it-IT" sz="2800" dirty="0"/>
              <a:t>di un CCB, che crea un conto corrente con saldo 0;</a:t>
            </a:r>
          </a:p>
          <a:p>
            <a:pPr marL="285750" indent="-285750">
              <a:buFont typeface="Arial" panose="020B0604020202020204" pitchFamily="34" charset="0"/>
              <a:buChar char="•"/>
            </a:pPr>
            <a:r>
              <a:rPr lang="it-IT" sz="2800" dirty="0" smtClean="0"/>
              <a:t>deposito </a:t>
            </a:r>
            <a:r>
              <a:rPr lang="it-IT" sz="2800" dirty="0"/>
              <a:t>nel CCB, che ha per parametro un valore float rappresentante il valore depositato;</a:t>
            </a:r>
          </a:p>
          <a:p>
            <a:pPr marL="285750" indent="-285750">
              <a:buFont typeface="Arial" panose="020B0604020202020204" pitchFamily="34" charset="0"/>
              <a:buChar char="•"/>
            </a:pPr>
            <a:r>
              <a:rPr lang="it-IT" sz="2800" dirty="0" smtClean="0"/>
              <a:t>prelievo </a:t>
            </a:r>
            <a:r>
              <a:rPr lang="it-IT" sz="2800" dirty="0"/>
              <a:t>dal CCB, che ha per parametro un valore float che rappresenta il valore da prelevare</a:t>
            </a:r>
            <a:r>
              <a:rPr lang="it-IT" sz="2800" dirty="0" smtClean="0"/>
              <a:t>. L’operazione può </a:t>
            </a:r>
            <a:r>
              <a:rPr lang="it-IT" sz="2800" dirty="0"/>
              <a:t>avvenire soltanto se il conto corrente non va in rosso</a:t>
            </a:r>
            <a:r>
              <a:rPr lang="it-IT" sz="2800" dirty="0" smtClean="0"/>
              <a:t>;</a:t>
            </a:r>
          </a:p>
          <a:p>
            <a:pPr marL="285750" indent="-285750">
              <a:buFont typeface="Arial" panose="020B0604020202020204" pitchFamily="34" charset="0"/>
              <a:buChar char="•"/>
            </a:pPr>
            <a:r>
              <a:rPr lang="it-IT" sz="2800" dirty="0" smtClean="0"/>
              <a:t>calcolo </a:t>
            </a:r>
            <a:r>
              <a:rPr lang="it-IT" sz="2800" dirty="0"/>
              <a:t>del saldo del CCB</a:t>
            </a:r>
            <a:r>
              <a:rPr lang="it-IT" sz="2800" dirty="0" smtClean="0"/>
              <a:t>;</a:t>
            </a:r>
          </a:p>
          <a:p>
            <a:pPr marL="285750" indent="-285750">
              <a:buFont typeface="Arial" panose="020B0604020202020204" pitchFamily="34" charset="0"/>
              <a:buChar char="•"/>
            </a:pPr>
            <a:r>
              <a:rPr lang="it-IT" sz="2800" dirty="0" smtClean="0"/>
              <a:t>calcolo </a:t>
            </a:r>
            <a:r>
              <a:rPr lang="it-IT" sz="2800" dirty="0"/>
              <a:t>dei movimenti effettuati: viene prodotto l’elenco di tutte le operazioni fatte sul CCB dalla </a:t>
            </a:r>
            <a:r>
              <a:rPr lang="it-IT" sz="2800" dirty="0" smtClean="0"/>
              <a:t>sua creazione </a:t>
            </a:r>
            <a:r>
              <a:rPr lang="it-IT" sz="2800" dirty="0"/>
              <a:t>in ordine cronologico. Ogni movimento </a:t>
            </a:r>
            <a:r>
              <a:rPr lang="it-IT" sz="2800" dirty="0" smtClean="0"/>
              <a:t>è </a:t>
            </a:r>
            <a:r>
              <a:rPr lang="it-IT" sz="2800" dirty="0"/>
              <a:t>un valore positivo se si </a:t>
            </a:r>
            <a:r>
              <a:rPr lang="it-IT" sz="2800" dirty="0" smtClean="0"/>
              <a:t>è </a:t>
            </a:r>
            <a:r>
              <a:rPr lang="it-IT" sz="2800" dirty="0"/>
              <a:t>trattato di un </a:t>
            </a:r>
            <a:r>
              <a:rPr lang="it-IT" sz="2800" dirty="0" smtClean="0"/>
              <a:t>deposito, negativo </a:t>
            </a:r>
            <a:r>
              <a:rPr lang="it-IT" sz="2800" dirty="0"/>
              <a:t>se di un prelievo</a:t>
            </a:r>
            <a:r>
              <a:rPr lang="it-IT" sz="2800" dirty="0" smtClean="0"/>
              <a:t>.</a:t>
            </a:r>
            <a:endParaRPr lang="it-IT" sz="2800" dirty="0"/>
          </a:p>
        </p:txBody>
      </p:sp>
    </p:spTree>
    <p:extLst>
      <p:ext uri="{BB962C8B-B14F-4D97-AF65-F5344CB8AC3E}">
        <p14:creationId xmlns:p14="http://schemas.microsoft.com/office/powerpoint/2010/main" val="19946531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6001643"/>
          </a:xfrm>
          <a:prstGeom prst="rect">
            <a:avLst/>
          </a:prstGeom>
        </p:spPr>
        <p:txBody>
          <a:bodyPr wrap="square">
            <a:spAutoFit/>
          </a:bodyPr>
          <a:lstStyle/>
          <a:p>
            <a:r>
              <a:rPr lang="it-IT" sz="2400" b="0" i="0" u="none" strike="noStrike" baseline="0" dirty="0" smtClean="0">
                <a:latin typeface="NimbusRomNo9L-Regu"/>
              </a:rPr>
              <a:t>ESERCIZIO 1</a:t>
            </a:r>
          </a:p>
          <a:p>
            <a:endParaRPr lang="it-IT" sz="2400" dirty="0">
              <a:latin typeface="NimbusRomNo9L-Regu"/>
            </a:endParaRPr>
          </a:p>
          <a:p>
            <a:r>
              <a:rPr lang="it-IT" sz="2800" dirty="0"/>
              <a:t>Si consideri il seguente scheletro di specifica della classe CCB:</a:t>
            </a:r>
          </a:p>
          <a:p>
            <a:r>
              <a:rPr lang="it-IT" sz="2800" dirty="0"/>
              <a:t>public </a:t>
            </a:r>
            <a:r>
              <a:rPr lang="it-IT" sz="2800" dirty="0" err="1"/>
              <a:t>class</a:t>
            </a:r>
            <a:r>
              <a:rPr lang="it-IT" sz="2800" dirty="0"/>
              <a:t> CCB {</a:t>
            </a:r>
          </a:p>
          <a:p>
            <a:r>
              <a:rPr lang="it-IT" sz="2800" dirty="0" smtClean="0"/>
              <a:t>	public </a:t>
            </a:r>
            <a:r>
              <a:rPr lang="it-IT" sz="2800" dirty="0"/>
              <a:t>CCB(){...}</a:t>
            </a:r>
          </a:p>
          <a:p>
            <a:r>
              <a:rPr lang="it-IT" sz="2800" dirty="0" smtClean="0"/>
              <a:t>	public </a:t>
            </a:r>
            <a:r>
              <a:rPr lang="it-IT" sz="2800" dirty="0"/>
              <a:t>List&lt;Float&gt; movimenti(){...}</a:t>
            </a:r>
          </a:p>
          <a:p>
            <a:r>
              <a:rPr lang="it-IT" sz="2800" dirty="0" smtClean="0"/>
              <a:t>	public </a:t>
            </a:r>
            <a:r>
              <a:rPr lang="it-IT" sz="2800" dirty="0" err="1"/>
              <a:t>void</a:t>
            </a:r>
            <a:r>
              <a:rPr lang="it-IT" sz="2800" dirty="0"/>
              <a:t> deposito(float x){...}</a:t>
            </a:r>
          </a:p>
          <a:p>
            <a:r>
              <a:rPr lang="en-US" sz="2800" dirty="0" smtClean="0"/>
              <a:t>	public </a:t>
            </a:r>
            <a:r>
              <a:rPr lang="en-US" sz="2800" dirty="0"/>
              <a:t>void </a:t>
            </a:r>
            <a:r>
              <a:rPr lang="en-US" sz="2800" dirty="0" err="1"/>
              <a:t>prelievo</a:t>
            </a:r>
            <a:r>
              <a:rPr lang="en-US" sz="2800" dirty="0"/>
              <a:t> (float x){...}</a:t>
            </a:r>
          </a:p>
          <a:p>
            <a:r>
              <a:rPr lang="it-IT" sz="2800" dirty="0" smtClean="0"/>
              <a:t>	public </a:t>
            </a:r>
            <a:r>
              <a:rPr lang="it-IT" sz="2800" dirty="0"/>
              <a:t>float saldo(){...}</a:t>
            </a:r>
          </a:p>
          <a:p>
            <a:r>
              <a:rPr lang="it-IT" sz="2800" dirty="0" smtClean="0"/>
              <a:t>}</a:t>
            </a:r>
          </a:p>
          <a:p>
            <a:endParaRPr lang="it-IT" sz="2800" dirty="0"/>
          </a:p>
          <a:p>
            <a:r>
              <a:rPr lang="it-IT" sz="2800" dirty="0"/>
              <a:t>Precisare a fianco di ciascun metodo della classe se esso </a:t>
            </a:r>
            <a:r>
              <a:rPr lang="it-IT" sz="2800" dirty="0" smtClean="0"/>
              <a:t>è </a:t>
            </a:r>
            <a:r>
              <a:rPr lang="it-IT" sz="2800" dirty="0"/>
              <a:t>puro. Si fornisca la specifica JML in </a:t>
            </a:r>
            <a:r>
              <a:rPr lang="it-IT" sz="2800" dirty="0" smtClean="0"/>
              <a:t>termini di </a:t>
            </a:r>
            <a:r>
              <a:rPr lang="it-IT" sz="2800" dirty="0" err="1"/>
              <a:t>pre</a:t>
            </a:r>
            <a:r>
              <a:rPr lang="it-IT" sz="2800" dirty="0"/>
              <a:t>- e post-condizioni delle operazioni CCB, prelievo e saldo, cercando se possibile di </a:t>
            </a:r>
            <a:r>
              <a:rPr lang="it-IT" sz="2800" dirty="0" smtClean="0"/>
              <a:t>definire operazioni </a:t>
            </a:r>
            <a:r>
              <a:rPr lang="it-IT" sz="2800" dirty="0"/>
              <a:t>totali.</a:t>
            </a:r>
          </a:p>
        </p:txBody>
      </p:sp>
    </p:spTree>
    <p:extLst>
      <p:ext uri="{BB962C8B-B14F-4D97-AF65-F5344CB8AC3E}">
        <p14:creationId xmlns:p14="http://schemas.microsoft.com/office/powerpoint/2010/main" val="25162785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6594113"/>
          </a:xfrm>
          <a:prstGeom prst="rect">
            <a:avLst/>
          </a:prstGeom>
        </p:spPr>
        <p:txBody>
          <a:bodyPr wrap="square">
            <a:spAutoFit/>
          </a:bodyPr>
          <a:lstStyle/>
          <a:p>
            <a:r>
              <a:rPr lang="it-IT" sz="2800" b="0" i="0" u="none" strike="noStrike" baseline="0" dirty="0" smtClean="0">
                <a:latin typeface="NimbusRomNo9L-Regu"/>
              </a:rPr>
              <a:t>SOLUZIONE</a:t>
            </a:r>
          </a:p>
          <a:p>
            <a:r>
              <a:rPr lang="it-IT" sz="2400" dirty="0">
                <a:latin typeface="NimbusRomNo9L-Regu"/>
              </a:rPr>
              <a:t>Sono /*@ pure @*/ i metodi saldo(), movimenti(). Non </a:t>
            </a:r>
            <a:r>
              <a:rPr lang="it-IT" sz="2400" dirty="0" smtClean="0">
                <a:latin typeface="NimbusRomNo9L-Regu"/>
              </a:rPr>
              <a:t>è </a:t>
            </a:r>
            <a:r>
              <a:rPr lang="it-IT" sz="2400" dirty="0">
                <a:latin typeface="NimbusRomNo9L-Regu"/>
              </a:rPr>
              <a:t>invece necessario</a:t>
            </a:r>
          </a:p>
          <a:p>
            <a:r>
              <a:rPr lang="it-IT" sz="2400" dirty="0">
                <a:latin typeface="NimbusRomNo9L-Regu"/>
              </a:rPr>
              <a:t>(pur se non errato) specificare come puro il costruttore CCB (in quanto non ha parametri e non </a:t>
            </a:r>
            <a:r>
              <a:rPr lang="it-IT" sz="2400" dirty="0" smtClean="0">
                <a:latin typeface="NimbusRomNo9L-Regu"/>
              </a:rPr>
              <a:t>serve richiamarlo </a:t>
            </a:r>
            <a:r>
              <a:rPr lang="it-IT" sz="2400" dirty="0">
                <a:latin typeface="NimbusRomNo9L-Regu"/>
              </a:rPr>
              <a:t>nella specifica di altri metodi</a:t>
            </a:r>
            <a:r>
              <a:rPr lang="it-IT" sz="2400" dirty="0" smtClean="0">
                <a:latin typeface="NimbusRomNo9L-Regu"/>
              </a:rPr>
              <a:t>).</a:t>
            </a:r>
          </a:p>
          <a:p>
            <a:endParaRPr lang="it-IT" sz="1050" dirty="0">
              <a:latin typeface="NimbusRomNo9L-Regu"/>
            </a:endParaRPr>
          </a:p>
          <a:p>
            <a:r>
              <a:rPr lang="it-IT" sz="2800" dirty="0" smtClean="0">
                <a:latin typeface="NimbusRomNo9L-Regu"/>
              </a:rPr>
              <a:t>//@</a:t>
            </a:r>
            <a:r>
              <a:rPr lang="it-IT" sz="2800" dirty="0" err="1">
                <a:latin typeface="NimbusRomNo9L-Regu"/>
              </a:rPr>
              <a:t>ensures</a:t>
            </a:r>
            <a:r>
              <a:rPr lang="it-IT" sz="2800" dirty="0">
                <a:latin typeface="NimbusRomNo9L-Regu"/>
              </a:rPr>
              <a:t> \</a:t>
            </a:r>
            <a:r>
              <a:rPr lang="it-IT" sz="2800" dirty="0" err="1">
                <a:latin typeface="NimbusRomNo9L-Regu"/>
              </a:rPr>
              <a:t>result</a:t>
            </a:r>
            <a:r>
              <a:rPr lang="it-IT" sz="2800" dirty="0">
                <a:latin typeface="NimbusRomNo9L-Regu"/>
              </a:rPr>
              <a:t> \</a:t>
            </a:r>
            <a:r>
              <a:rPr lang="it-IT" sz="2800" dirty="0" err="1">
                <a:latin typeface="NimbusRomNo9L-Regu"/>
              </a:rPr>
              <a:t>neq</a:t>
            </a:r>
            <a:r>
              <a:rPr lang="it-IT" sz="2800" dirty="0">
                <a:latin typeface="NimbusRomNo9L-Regu"/>
              </a:rPr>
              <a:t> </a:t>
            </a:r>
            <a:r>
              <a:rPr lang="it-IT" sz="2800" dirty="0" err="1">
                <a:latin typeface="NimbusRomNo9L-Regu"/>
              </a:rPr>
              <a:t>null</a:t>
            </a:r>
            <a:r>
              <a:rPr lang="it-IT" sz="2800" dirty="0">
                <a:latin typeface="NimbusRomNo9L-Regu"/>
              </a:rPr>
              <a:t> &amp;&amp; (*\</a:t>
            </a:r>
            <a:r>
              <a:rPr lang="it-IT" sz="2800" dirty="0" err="1">
                <a:latin typeface="NimbusRomNo9L-Regu"/>
              </a:rPr>
              <a:t>result</a:t>
            </a:r>
            <a:r>
              <a:rPr lang="it-IT" sz="2800" dirty="0">
                <a:latin typeface="NimbusRomNo9L-Regu"/>
              </a:rPr>
              <a:t> </a:t>
            </a:r>
            <a:r>
              <a:rPr lang="it-IT" sz="2800" dirty="0" smtClean="0">
                <a:latin typeface="NimbusRomNo9L-Regu"/>
              </a:rPr>
              <a:t>è </a:t>
            </a:r>
            <a:r>
              <a:rPr lang="it-IT" sz="2800" dirty="0">
                <a:latin typeface="NimbusRomNo9L-Regu"/>
              </a:rPr>
              <a:t>una lista di</a:t>
            </a:r>
          </a:p>
          <a:p>
            <a:r>
              <a:rPr lang="it-IT" sz="2800" dirty="0">
                <a:latin typeface="NimbusRomNo9L-Regu"/>
              </a:rPr>
              <a:t>//@ tutte le operazioni di deposito o prelievo su </a:t>
            </a:r>
            <a:r>
              <a:rPr lang="it-IT" sz="2800" dirty="0" err="1">
                <a:latin typeface="NimbusRomNo9L-Regu"/>
              </a:rPr>
              <a:t>this</a:t>
            </a:r>
            <a:r>
              <a:rPr lang="it-IT" sz="2800" dirty="0">
                <a:latin typeface="NimbusRomNo9L-Regu"/>
              </a:rPr>
              <a:t> in ordine cronologico*);</a:t>
            </a:r>
          </a:p>
          <a:p>
            <a:r>
              <a:rPr lang="it-IT" sz="2800" dirty="0">
                <a:latin typeface="NimbusRomNo9L-Regu"/>
              </a:rPr>
              <a:t>public /*@pure@*/ List&lt;Float&gt; movimenti</a:t>
            </a:r>
            <a:r>
              <a:rPr lang="it-IT" sz="2800" dirty="0" smtClean="0">
                <a:latin typeface="NimbusRomNo9L-Regu"/>
              </a:rPr>
              <a:t>()</a:t>
            </a:r>
          </a:p>
          <a:p>
            <a:endParaRPr lang="it-IT" sz="1600" dirty="0">
              <a:latin typeface="NimbusRomNo9L-Regu"/>
            </a:endParaRPr>
          </a:p>
          <a:p>
            <a:r>
              <a:rPr lang="it-IT" sz="2800" dirty="0">
                <a:latin typeface="NimbusRomNo9L-Regu"/>
              </a:rPr>
              <a:t>//@</a:t>
            </a:r>
            <a:r>
              <a:rPr lang="it-IT" sz="2800" dirty="0" err="1">
                <a:latin typeface="NimbusRomNo9L-Regu"/>
              </a:rPr>
              <a:t>ensures</a:t>
            </a:r>
            <a:r>
              <a:rPr lang="it-IT" sz="2800" dirty="0">
                <a:latin typeface="NimbusRomNo9L-Regu"/>
              </a:rPr>
              <a:t> movimenti().</a:t>
            </a:r>
            <a:r>
              <a:rPr lang="it-IT" sz="2800" dirty="0" err="1">
                <a:latin typeface="NimbusRomNo9L-Regu"/>
              </a:rPr>
              <a:t>size</a:t>
            </a:r>
            <a:r>
              <a:rPr lang="it-IT" sz="2800" dirty="0">
                <a:latin typeface="NimbusRomNo9L-Regu"/>
              </a:rPr>
              <a:t>()==</a:t>
            </a:r>
            <a:r>
              <a:rPr lang="it-IT" sz="2800" dirty="0" smtClean="0">
                <a:latin typeface="NimbusRomNo9L-Regu"/>
              </a:rPr>
              <a:t>0 &amp;&amp; saldo()==0;</a:t>
            </a:r>
            <a:endParaRPr lang="it-IT" sz="2800" dirty="0">
              <a:latin typeface="NimbusRomNo9L-Regu"/>
            </a:endParaRPr>
          </a:p>
          <a:p>
            <a:r>
              <a:rPr lang="it-IT" sz="2800" dirty="0">
                <a:latin typeface="NimbusRomNo9L-Regu"/>
              </a:rPr>
              <a:t>public CCB</a:t>
            </a:r>
            <a:r>
              <a:rPr lang="it-IT" sz="2800" dirty="0" smtClean="0">
                <a:latin typeface="NimbusRomNo9L-Regu"/>
              </a:rPr>
              <a:t>()</a:t>
            </a:r>
          </a:p>
          <a:p>
            <a:r>
              <a:rPr lang="it-IT" sz="2800" dirty="0" smtClean="0">
                <a:latin typeface="NimbusRomNo9L-Regu"/>
              </a:rPr>
              <a:t>Il </a:t>
            </a:r>
            <a:r>
              <a:rPr lang="it-IT" sz="2800" dirty="0">
                <a:latin typeface="NimbusRomNo9L-Regu"/>
              </a:rPr>
              <a:t>metodo movimenti() è l’unico metodo puro “primitivo”, ossia che deve essere </a:t>
            </a:r>
            <a:r>
              <a:rPr lang="it-IT" sz="2800" dirty="0" smtClean="0">
                <a:latin typeface="NimbusRomNo9L-Regu"/>
              </a:rPr>
              <a:t>specificato con </a:t>
            </a:r>
            <a:r>
              <a:rPr lang="it-IT" sz="2800" dirty="0">
                <a:latin typeface="NimbusRomNo9L-Regu"/>
              </a:rPr>
              <a:t>un commento</a:t>
            </a:r>
            <a:endParaRPr lang="it-IT" sz="2800" dirty="0">
              <a:latin typeface="NimbusRomNo9L-Regu"/>
            </a:endParaRPr>
          </a:p>
          <a:p>
            <a:endParaRPr lang="it-IT" sz="1600" dirty="0" smtClean="0">
              <a:latin typeface="NimbusRomNo9L-Regu"/>
            </a:endParaRPr>
          </a:p>
          <a:p>
            <a:r>
              <a:rPr lang="it-IT" sz="2800" dirty="0" smtClean="0">
                <a:latin typeface="NimbusRomNo9L-Regu"/>
              </a:rPr>
              <a:t>//@</a:t>
            </a:r>
            <a:r>
              <a:rPr lang="it-IT" sz="2800" dirty="0" err="1">
                <a:latin typeface="NimbusRomNo9L-Regu"/>
              </a:rPr>
              <a:t>ensures</a:t>
            </a:r>
            <a:r>
              <a:rPr lang="it-IT" sz="2800" dirty="0">
                <a:latin typeface="NimbusRomNo9L-Regu"/>
              </a:rPr>
              <a:t> \</a:t>
            </a:r>
            <a:r>
              <a:rPr lang="it-IT" sz="2800" dirty="0" err="1">
                <a:latin typeface="NimbusRomNo9L-Regu"/>
              </a:rPr>
              <a:t>result</a:t>
            </a:r>
            <a:r>
              <a:rPr lang="it-IT" sz="2800" dirty="0">
                <a:latin typeface="NimbusRomNo9L-Regu"/>
              </a:rPr>
              <a:t> ==</a:t>
            </a:r>
          </a:p>
          <a:p>
            <a:r>
              <a:rPr lang="it-IT" sz="2800" dirty="0">
                <a:latin typeface="NimbusRomNo9L-Regu"/>
              </a:rPr>
              <a:t>//@ (\sum </a:t>
            </a:r>
            <a:r>
              <a:rPr lang="it-IT" sz="2800" dirty="0" err="1">
                <a:latin typeface="NimbusRomNo9L-Regu"/>
              </a:rPr>
              <a:t>int</a:t>
            </a:r>
            <a:r>
              <a:rPr lang="it-IT" sz="2800" dirty="0">
                <a:latin typeface="NimbusRomNo9L-Regu"/>
              </a:rPr>
              <a:t> i; 0 &lt;=i &amp;&amp; i &lt; movimenti().</a:t>
            </a:r>
            <a:r>
              <a:rPr lang="it-IT" sz="2800" dirty="0" err="1">
                <a:latin typeface="NimbusRomNo9L-Regu"/>
              </a:rPr>
              <a:t>size</a:t>
            </a:r>
            <a:r>
              <a:rPr lang="it-IT" sz="2800" dirty="0">
                <a:latin typeface="NimbusRomNo9L-Regu"/>
              </a:rPr>
              <a:t>(); movimenti().</a:t>
            </a:r>
            <a:r>
              <a:rPr lang="it-IT" sz="2800" dirty="0" err="1">
                <a:latin typeface="NimbusRomNo9L-Regu"/>
              </a:rPr>
              <a:t>get</a:t>
            </a:r>
            <a:r>
              <a:rPr lang="it-IT" sz="2800" dirty="0">
                <a:latin typeface="NimbusRomNo9L-Regu"/>
              </a:rPr>
              <a:t>(i));</a:t>
            </a:r>
          </a:p>
          <a:p>
            <a:r>
              <a:rPr lang="it-IT" sz="2800" dirty="0">
                <a:latin typeface="NimbusRomNo9L-Regu"/>
              </a:rPr>
              <a:t>public /*@pure@*/ float saldo</a:t>
            </a:r>
            <a:r>
              <a:rPr lang="it-IT" sz="2800" dirty="0" smtClean="0">
                <a:latin typeface="NimbusRomNo9L-Regu"/>
              </a:rPr>
              <a:t>()</a:t>
            </a:r>
            <a:endParaRPr lang="it-IT" sz="2800" dirty="0">
              <a:latin typeface="NimbusRomNo9L-Regu"/>
            </a:endParaRPr>
          </a:p>
        </p:txBody>
      </p:sp>
    </p:spTree>
    <p:extLst>
      <p:ext uri="{BB962C8B-B14F-4D97-AF65-F5344CB8AC3E}">
        <p14:creationId xmlns:p14="http://schemas.microsoft.com/office/powerpoint/2010/main" val="4820781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6555641"/>
          </a:xfrm>
          <a:prstGeom prst="rect">
            <a:avLst/>
          </a:prstGeom>
        </p:spPr>
        <p:txBody>
          <a:bodyPr wrap="square">
            <a:spAutoFit/>
          </a:bodyPr>
          <a:lstStyle/>
          <a:p>
            <a:r>
              <a:rPr lang="it-IT" sz="2800" b="0" i="0" u="none" strike="noStrike" baseline="0" dirty="0" smtClean="0">
                <a:latin typeface="NimbusRomNo9L-Regu"/>
              </a:rPr>
              <a:t>SOLUZIONE</a:t>
            </a:r>
          </a:p>
          <a:p>
            <a:r>
              <a:rPr lang="it-IT" sz="2800" dirty="0">
                <a:latin typeface="NimbusRomNo9L-Regu"/>
              </a:rPr>
              <a:t>//@</a:t>
            </a:r>
            <a:r>
              <a:rPr lang="it-IT" sz="2800" dirty="0" err="1">
                <a:latin typeface="NimbusRomNo9L-Regu"/>
              </a:rPr>
              <a:t>ensures</a:t>
            </a:r>
            <a:r>
              <a:rPr lang="it-IT" sz="2800" dirty="0">
                <a:latin typeface="NimbusRomNo9L-Regu"/>
              </a:rPr>
              <a:t> x&gt;0 &amp;&amp; \</a:t>
            </a:r>
            <a:r>
              <a:rPr lang="it-IT" sz="2800" dirty="0" err="1">
                <a:latin typeface="NimbusRomNo9L-Regu"/>
              </a:rPr>
              <a:t>old</a:t>
            </a:r>
            <a:r>
              <a:rPr lang="it-IT" sz="2800" dirty="0">
                <a:latin typeface="NimbusRomNo9L-Regu"/>
              </a:rPr>
              <a:t>(saldo()&gt;=x) &amp;&amp;</a:t>
            </a:r>
          </a:p>
          <a:p>
            <a:r>
              <a:rPr lang="it-IT" sz="2800" dirty="0">
                <a:latin typeface="NimbusRomNo9L-Regu"/>
              </a:rPr>
              <a:t>//@ movimenti().</a:t>
            </a:r>
            <a:r>
              <a:rPr lang="it-IT" sz="2800" dirty="0" err="1">
                <a:latin typeface="NimbusRomNo9L-Regu"/>
              </a:rPr>
              <a:t>size</a:t>
            </a:r>
            <a:r>
              <a:rPr lang="it-IT" sz="2800" dirty="0">
                <a:latin typeface="NimbusRomNo9L-Regu"/>
              </a:rPr>
              <a:t>() == 1+\</a:t>
            </a:r>
            <a:r>
              <a:rPr lang="it-IT" sz="2800" dirty="0" err="1">
                <a:latin typeface="NimbusRomNo9L-Regu"/>
              </a:rPr>
              <a:t>old</a:t>
            </a:r>
            <a:r>
              <a:rPr lang="it-IT" sz="2800" dirty="0">
                <a:latin typeface="NimbusRomNo9L-Regu"/>
              </a:rPr>
              <a:t>(movimenti().</a:t>
            </a:r>
            <a:r>
              <a:rPr lang="it-IT" sz="2800" dirty="0" err="1">
                <a:latin typeface="NimbusRomNo9L-Regu"/>
              </a:rPr>
              <a:t>size</a:t>
            </a:r>
            <a:r>
              <a:rPr lang="it-IT" sz="2800" dirty="0">
                <a:latin typeface="NimbusRomNo9L-Regu"/>
              </a:rPr>
              <a:t>()) &amp;&amp;</a:t>
            </a:r>
            <a:endParaRPr lang="it-IT" sz="2800" dirty="0">
              <a:solidFill>
                <a:srgbClr val="FF0000"/>
              </a:solidFill>
              <a:latin typeface="NimbusRomNo9L-Regu"/>
            </a:endParaRPr>
          </a:p>
          <a:p>
            <a:r>
              <a:rPr lang="it-IT" sz="2800" dirty="0" smtClean="0"/>
              <a:t>//@ </a:t>
            </a:r>
            <a:r>
              <a:rPr lang="it-IT" sz="2800" dirty="0"/>
              <a:t>movimenti().</a:t>
            </a:r>
            <a:r>
              <a:rPr lang="it-IT" sz="2800" dirty="0" err="1"/>
              <a:t>get</a:t>
            </a:r>
            <a:r>
              <a:rPr lang="it-IT" sz="2800" dirty="0"/>
              <a:t>(movimenti().</a:t>
            </a:r>
            <a:r>
              <a:rPr lang="it-IT" sz="2800" dirty="0" err="1"/>
              <a:t>size</a:t>
            </a:r>
            <a:r>
              <a:rPr lang="it-IT" sz="2800" dirty="0"/>
              <a:t>()-1) == -x &amp;&amp;</a:t>
            </a:r>
          </a:p>
          <a:p>
            <a:r>
              <a:rPr lang="it-IT" sz="2800" dirty="0"/>
              <a:t>//@ movimenti().</a:t>
            </a:r>
            <a:r>
              <a:rPr lang="it-IT" sz="2800" dirty="0" err="1"/>
              <a:t>sublist</a:t>
            </a:r>
            <a:r>
              <a:rPr lang="it-IT" sz="2800" dirty="0"/>
              <a:t>(0,movimenti().</a:t>
            </a:r>
            <a:r>
              <a:rPr lang="it-IT" sz="2800" dirty="0" err="1"/>
              <a:t>size</a:t>
            </a:r>
            <a:r>
              <a:rPr lang="it-IT" sz="2800" dirty="0"/>
              <a:t>()-2).</a:t>
            </a:r>
            <a:r>
              <a:rPr lang="it-IT" sz="2800" dirty="0" err="1"/>
              <a:t>equals</a:t>
            </a:r>
            <a:r>
              <a:rPr lang="it-IT" sz="2800" dirty="0"/>
              <a:t>(\</a:t>
            </a:r>
            <a:r>
              <a:rPr lang="it-IT" sz="2800" dirty="0" err="1"/>
              <a:t>old</a:t>
            </a:r>
            <a:r>
              <a:rPr lang="it-IT" sz="2800" dirty="0"/>
              <a:t>(movimenti());</a:t>
            </a:r>
          </a:p>
          <a:p>
            <a:r>
              <a:rPr lang="en-US" sz="2800" dirty="0"/>
              <a:t>//@signals (</a:t>
            </a:r>
            <a:r>
              <a:rPr lang="en-US" sz="2800" dirty="0" err="1"/>
              <a:t>NegativeException</a:t>
            </a:r>
            <a:r>
              <a:rPr lang="en-US" sz="2800" dirty="0"/>
              <a:t> e) (x&lt;0 || \old(</a:t>
            </a:r>
            <a:r>
              <a:rPr lang="en-US" sz="2800" dirty="0" err="1"/>
              <a:t>saldo</a:t>
            </a:r>
            <a:r>
              <a:rPr lang="en-US" sz="2800" dirty="0"/>
              <a:t>()&lt;x)) &amp;&amp;</a:t>
            </a:r>
          </a:p>
          <a:p>
            <a:r>
              <a:rPr lang="it-IT" sz="2800" dirty="0"/>
              <a:t>//@ movimenti().</a:t>
            </a:r>
            <a:r>
              <a:rPr lang="it-IT" sz="2800" dirty="0" err="1"/>
              <a:t>equals</a:t>
            </a:r>
            <a:r>
              <a:rPr lang="it-IT" sz="2800" dirty="0"/>
              <a:t>(\</a:t>
            </a:r>
            <a:r>
              <a:rPr lang="it-IT" sz="2800" dirty="0" err="1"/>
              <a:t>old</a:t>
            </a:r>
            <a:r>
              <a:rPr lang="it-IT" sz="2800" dirty="0"/>
              <a:t>(movimenti()));</a:t>
            </a:r>
          </a:p>
          <a:p>
            <a:r>
              <a:rPr lang="en-US" sz="2800" dirty="0"/>
              <a:t>public void </a:t>
            </a:r>
            <a:r>
              <a:rPr lang="en-US" sz="2800" dirty="0" err="1"/>
              <a:t>prelievo</a:t>
            </a:r>
            <a:r>
              <a:rPr lang="en-US" sz="2800" dirty="0"/>
              <a:t> (float x) throws </a:t>
            </a:r>
            <a:r>
              <a:rPr lang="en-US" sz="2800" dirty="0" err="1"/>
              <a:t>NegativeException</a:t>
            </a:r>
            <a:r>
              <a:rPr lang="en-US" sz="2800" dirty="0" smtClean="0"/>
              <a:t>;</a:t>
            </a:r>
          </a:p>
          <a:p>
            <a:endParaRPr lang="en-US" sz="2800" dirty="0"/>
          </a:p>
          <a:p>
            <a:r>
              <a:rPr lang="it-IT" sz="2800" dirty="0"/>
              <a:t>//@</a:t>
            </a:r>
            <a:r>
              <a:rPr lang="it-IT" sz="2800" dirty="0" err="1"/>
              <a:t>ensures</a:t>
            </a:r>
            <a:r>
              <a:rPr lang="it-IT" sz="2800" dirty="0"/>
              <a:t> x&gt;0 &amp;&amp;</a:t>
            </a:r>
          </a:p>
          <a:p>
            <a:r>
              <a:rPr lang="it-IT" sz="2800" dirty="0"/>
              <a:t>//@ movimenti().</a:t>
            </a:r>
            <a:r>
              <a:rPr lang="it-IT" sz="2800" dirty="0" err="1"/>
              <a:t>size</a:t>
            </a:r>
            <a:r>
              <a:rPr lang="it-IT" sz="2800" dirty="0"/>
              <a:t>() == 1+\</a:t>
            </a:r>
            <a:r>
              <a:rPr lang="it-IT" sz="2800" dirty="0" err="1"/>
              <a:t>old</a:t>
            </a:r>
            <a:r>
              <a:rPr lang="it-IT" sz="2800" dirty="0"/>
              <a:t>(movimenti().</a:t>
            </a:r>
            <a:r>
              <a:rPr lang="it-IT" sz="2800" dirty="0" err="1"/>
              <a:t>size</a:t>
            </a:r>
            <a:r>
              <a:rPr lang="it-IT" sz="2800" dirty="0"/>
              <a:t>()) &amp;&amp;</a:t>
            </a:r>
          </a:p>
          <a:p>
            <a:r>
              <a:rPr lang="it-IT" sz="2800" dirty="0"/>
              <a:t>//@ movimenti().</a:t>
            </a:r>
            <a:r>
              <a:rPr lang="it-IT" sz="2800" dirty="0" err="1"/>
              <a:t>get</a:t>
            </a:r>
            <a:r>
              <a:rPr lang="it-IT" sz="2800" dirty="0"/>
              <a:t>(movimenti().</a:t>
            </a:r>
            <a:r>
              <a:rPr lang="it-IT" sz="2800" dirty="0" err="1"/>
              <a:t>size</a:t>
            </a:r>
            <a:r>
              <a:rPr lang="it-IT" sz="2800" dirty="0"/>
              <a:t>()-1) == x &amp;&amp;</a:t>
            </a:r>
          </a:p>
          <a:p>
            <a:r>
              <a:rPr lang="it-IT" sz="2800" dirty="0"/>
              <a:t>//@ movimenti().</a:t>
            </a:r>
            <a:r>
              <a:rPr lang="it-IT" sz="2800" dirty="0" err="1"/>
              <a:t>sublist</a:t>
            </a:r>
            <a:r>
              <a:rPr lang="it-IT" sz="2800" dirty="0"/>
              <a:t>(0,movimenti().</a:t>
            </a:r>
            <a:r>
              <a:rPr lang="it-IT" sz="2800" dirty="0" err="1"/>
              <a:t>size</a:t>
            </a:r>
            <a:r>
              <a:rPr lang="it-IT" sz="2800" dirty="0"/>
              <a:t>()-2).</a:t>
            </a:r>
            <a:r>
              <a:rPr lang="it-IT" sz="2800" dirty="0" err="1"/>
              <a:t>equals</a:t>
            </a:r>
            <a:r>
              <a:rPr lang="it-IT" sz="2800" dirty="0"/>
              <a:t>(\</a:t>
            </a:r>
            <a:r>
              <a:rPr lang="it-IT" sz="2800" dirty="0" err="1"/>
              <a:t>old</a:t>
            </a:r>
            <a:r>
              <a:rPr lang="it-IT" sz="2800" dirty="0"/>
              <a:t>(movimenti());</a:t>
            </a:r>
          </a:p>
          <a:p>
            <a:r>
              <a:rPr lang="en-US" sz="2800" dirty="0"/>
              <a:t>//@signals (</a:t>
            </a:r>
            <a:r>
              <a:rPr lang="en-US" sz="2800" dirty="0" err="1"/>
              <a:t>NegativeException</a:t>
            </a:r>
            <a:r>
              <a:rPr lang="en-US" sz="2800" dirty="0"/>
              <a:t> e) x&lt;0 &amp;&amp; </a:t>
            </a:r>
            <a:r>
              <a:rPr lang="en-US" sz="2800" dirty="0" err="1"/>
              <a:t>movimenti</a:t>
            </a:r>
            <a:r>
              <a:rPr lang="en-US" sz="2800" dirty="0"/>
              <a:t>().equals(\old(</a:t>
            </a:r>
            <a:r>
              <a:rPr lang="en-US" sz="2800" dirty="0" err="1"/>
              <a:t>movimenti</a:t>
            </a:r>
            <a:r>
              <a:rPr lang="en-US" sz="2800" dirty="0"/>
              <a:t>()));</a:t>
            </a:r>
          </a:p>
          <a:p>
            <a:r>
              <a:rPr lang="en-US" sz="2800" dirty="0"/>
              <a:t>public void </a:t>
            </a:r>
            <a:r>
              <a:rPr lang="en-US" sz="2800" dirty="0" err="1"/>
              <a:t>deposito</a:t>
            </a:r>
            <a:r>
              <a:rPr lang="en-US" sz="2800" dirty="0"/>
              <a:t> (float x) throws </a:t>
            </a:r>
            <a:r>
              <a:rPr lang="en-US" sz="2800" dirty="0" err="1"/>
              <a:t>NegativeException</a:t>
            </a:r>
            <a:r>
              <a:rPr lang="en-US" sz="2800" dirty="0"/>
              <a:t>;</a:t>
            </a:r>
            <a:endParaRPr lang="it-IT" sz="4000" dirty="0" smtClean="0">
              <a:solidFill>
                <a:srgbClr val="FF0000"/>
              </a:solidFill>
              <a:latin typeface="NimbusRomNo9L-Regu"/>
            </a:endParaRPr>
          </a:p>
        </p:txBody>
      </p:sp>
    </p:spTree>
    <p:extLst>
      <p:ext uri="{BB962C8B-B14F-4D97-AF65-F5344CB8AC3E}">
        <p14:creationId xmlns:p14="http://schemas.microsoft.com/office/powerpoint/2010/main" val="34275975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1692771"/>
          </a:xfrm>
          <a:prstGeom prst="rect">
            <a:avLst/>
          </a:prstGeom>
        </p:spPr>
        <p:txBody>
          <a:bodyPr wrap="square">
            <a:spAutoFit/>
          </a:bodyPr>
          <a:lstStyle/>
          <a:p>
            <a:r>
              <a:rPr lang="it-IT" sz="2400" b="0" i="0" u="none" strike="noStrike" baseline="0" dirty="0" smtClean="0">
                <a:latin typeface="NimbusRomNo9L-Regu"/>
              </a:rPr>
              <a:t>ESERCIZIO 1</a:t>
            </a:r>
          </a:p>
          <a:p>
            <a:endParaRPr lang="it-IT" sz="2400" dirty="0">
              <a:latin typeface="NimbusRomNo9L-Regu"/>
            </a:endParaRPr>
          </a:p>
          <a:p>
            <a:r>
              <a:rPr lang="it-IT" sz="2800" dirty="0"/>
              <a:t>Specificare l’invariante astratto che il saldo </a:t>
            </a:r>
            <a:r>
              <a:rPr lang="it-IT" sz="2800" dirty="0" smtClean="0"/>
              <a:t>è </a:t>
            </a:r>
            <a:r>
              <a:rPr lang="it-IT" sz="2800" dirty="0"/>
              <a:t>sempre non negativo. Mostrare che questa </a:t>
            </a:r>
            <a:r>
              <a:rPr lang="it-IT" sz="2800" dirty="0" smtClean="0"/>
              <a:t>proprietà è effettivamente garantita </a:t>
            </a:r>
            <a:r>
              <a:rPr lang="it-IT" sz="2800" dirty="0"/>
              <a:t>dalla specifica fornita delle operazioni.</a:t>
            </a:r>
          </a:p>
        </p:txBody>
      </p:sp>
    </p:spTree>
    <p:extLst>
      <p:ext uri="{BB962C8B-B14F-4D97-AF65-F5344CB8AC3E}">
        <p14:creationId xmlns:p14="http://schemas.microsoft.com/office/powerpoint/2010/main" val="1256518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4401205"/>
          </a:xfrm>
          <a:prstGeom prst="rect">
            <a:avLst/>
          </a:prstGeom>
        </p:spPr>
        <p:txBody>
          <a:bodyPr wrap="square">
            <a:spAutoFit/>
          </a:bodyPr>
          <a:lstStyle/>
          <a:p>
            <a:r>
              <a:rPr lang="it-IT" sz="2800" b="0" i="0" u="none" strike="noStrike" baseline="0" dirty="0" smtClean="0">
                <a:latin typeface="NimbusRomNo9L-Regu"/>
              </a:rPr>
              <a:t>SOLUZIONE</a:t>
            </a:r>
          </a:p>
          <a:p>
            <a:r>
              <a:rPr lang="it-IT" sz="2800" b="0" i="0" u="none" strike="noStrike" baseline="0" dirty="0" smtClean="0">
                <a:latin typeface="NimbusRomNo9L-Regu"/>
              </a:rPr>
              <a:t>Punto 1</a:t>
            </a:r>
          </a:p>
          <a:p>
            <a:r>
              <a:rPr lang="it-IT" sz="2800" dirty="0">
                <a:latin typeface="NimbusRomNo9L-Regu"/>
              </a:rPr>
              <a:t>//@private </a:t>
            </a:r>
            <a:r>
              <a:rPr lang="it-IT" sz="2800" dirty="0" err="1">
                <a:latin typeface="NimbusRomNo9L-Regu"/>
              </a:rPr>
              <a:t>invariant</a:t>
            </a:r>
            <a:r>
              <a:rPr lang="it-IT" sz="2800" dirty="0">
                <a:latin typeface="NimbusRomNo9L-Regu"/>
              </a:rPr>
              <a:t> </a:t>
            </a:r>
            <a:endParaRPr lang="it-IT" sz="2800" dirty="0" smtClean="0">
              <a:latin typeface="NimbusRomNo9L-Regu"/>
            </a:endParaRPr>
          </a:p>
          <a:p>
            <a:r>
              <a:rPr lang="it-IT" sz="2800" dirty="0" smtClean="0">
                <a:latin typeface="NimbusRomNo9L-Regu"/>
              </a:rPr>
              <a:t>//@ </a:t>
            </a:r>
            <a:r>
              <a:rPr lang="it-IT" sz="2800" dirty="0" err="1">
                <a:latin typeface="NimbusRomNo9L-Regu"/>
              </a:rPr>
              <a:t>carteMazzo</a:t>
            </a:r>
            <a:r>
              <a:rPr lang="it-IT" sz="2800" dirty="0">
                <a:latin typeface="NimbusRomNo9L-Regu"/>
              </a:rPr>
              <a:t>!=</a:t>
            </a:r>
            <a:r>
              <a:rPr lang="it-IT" sz="2800" dirty="0" err="1">
                <a:latin typeface="NimbusRomNo9L-Regu"/>
              </a:rPr>
              <a:t>null</a:t>
            </a:r>
            <a:r>
              <a:rPr lang="it-IT" sz="2800" dirty="0">
                <a:latin typeface="NimbusRomNo9L-Regu"/>
              </a:rPr>
              <a:t> &amp;&amp; </a:t>
            </a:r>
            <a:r>
              <a:rPr lang="it-IT" sz="2800" dirty="0" err="1">
                <a:latin typeface="NimbusRomNo9L-Regu"/>
              </a:rPr>
              <a:t>carteMazzo.size</a:t>
            </a:r>
            <a:r>
              <a:rPr lang="it-IT" sz="2800" dirty="0">
                <a:latin typeface="NimbusRomNo9L-Regu"/>
              </a:rPr>
              <a:t>()&lt;=52 </a:t>
            </a:r>
            <a:endParaRPr lang="it-IT" sz="2800" dirty="0" smtClean="0">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nessuna carta </a:t>
            </a:r>
            <a:r>
              <a:rPr lang="it-IT" sz="2800" dirty="0" smtClean="0">
                <a:solidFill>
                  <a:srgbClr val="FF0000"/>
                </a:solidFill>
                <a:latin typeface="NimbusRomNo9L-Regu"/>
              </a:rPr>
              <a:t>è </a:t>
            </a:r>
            <a:r>
              <a:rPr lang="it-IT" sz="2800" dirty="0" err="1">
                <a:solidFill>
                  <a:srgbClr val="FF0000"/>
                </a:solidFill>
                <a:latin typeface="NimbusRomNo9L-Regu"/>
              </a:rPr>
              <a:t>null</a:t>
            </a:r>
            <a:r>
              <a:rPr lang="it-IT" sz="2800" dirty="0">
                <a:solidFill>
                  <a:srgbClr val="FF0000"/>
                </a:solidFill>
                <a:latin typeface="NimbusRomNo9L-Regu"/>
              </a:rPr>
              <a:t> </a:t>
            </a:r>
            <a:endParaRPr lang="it-IT" sz="2800" dirty="0" smtClean="0">
              <a:solidFill>
                <a:srgbClr val="FF0000"/>
              </a:solidFill>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a:t>
            </a:r>
            <a:r>
              <a:rPr lang="it-IT" sz="2800" dirty="0" err="1">
                <a:solidFill>
                  <a:srgbClr val="FF0000"/>
                </a:solidFill>
                <a:latin typeface="NimbusRomNo9L-Regu"/>
              </a:rPr>
              <a:t>forall</a:t>
            </a:r>
            <a:r>
              <a:rPr lang="it-IT" sz="2800" dirty="0">
                <a:solidFill>
                  <a:srgbClr val="FF0000"/>
                </a:solidFill>
                <a:latin typeface="NimbusRomNo9L-Regu"/>
              </a:rPr>
              <a:t> </a:t>
            </a:r>
            <a:r>
              <a:rPr lang="it-IT" sz="2800" dirty="0" err="1">
                <a:solidFill>
                  <a:srgbClr val="FF0000"/>
                </a:solidFill>
                <a:latin typeface="NimbusRomNo9L-Regu"/>
              </a:rPr>
              <a:t>int</a:t>
            </a:r>
            <a:r>
              <a:rPr lang="it-IT" sz="2800" dirty="0">
                <a:solidFill>
                  <a:srgbClr val="FF0000"/>
                </a:solidFill>
                <a:latin typeface="NimbusRomNo9L-Regu"/>
              </a:rPr>
              <a:t> i; i&gt;=0&amp;&amp;i&lt;</a:t>
            </a:r>
            <a:r>
              <a:rPr lang="it-IT" sz="2800" dirty="0" err="1">
                <a:solidFill>
                  <a:srgbClr val="FF0000"/>
                </a:solidFill>
                <a:latin typeface="NimbusRomNo9L-Regu"/>
              </a:rPr>
              <a:t>carteMazzo.size</a:t>
            </a:r>
            <a:r>
              <a:rPr lang="it-IT" sz="2800" dirty="0">
                <a:solidFill>
                  <a:srgbClr val="FF0000"/>
                </a:solidFill>
                <a:latin typeface="NimbusRomNo9L-Regu"/>
              </a:rPr>
              <a:t>(); </a:t>
            </a:r>
            <a:r>
              <a:rPr lang="it-IT" sz="2800" dirty="0" err="1">
                <a:solidFill>
                  <a:srgbClr val="FF0000"/>
                </a:solidFill>
                <a:latin typeface="NimbusRomNo9L-Regu"/>
              </a:rPr>
              <a:t>carteMazzo.get</a:t>
            </a:r>
            <a:r>
              <a:rPr lang="it-IT" sz="2800" dirty="0">
                <a:solidFill>
                  <a:srgbClr val="FF0000"/>
                </a:solidFill>
                <a:latin typeface="NimbusRomNo9L-Regu"/>
              </a:rPr>
              <a:t>(i)!=</a:t>
            </a:r>
            <a:r>
              <a:rPr lang="it-IT" sz="2800" dirty="0" err="1">
                <a:solidFill>
                  <a:srgbClr val="FF0000"/>
                </a:solidFill>
                <a:latin typeface="NimbusRomNo9L-Regu"/>
              </a:rPr>
              <a:t>null</a:t>
            </a:r>
            <a:r>
              <a:rPr lang="it-IT" sz="2800" dirty="0">
                <a:solidFill>
                  <a:srgbClr val="FF0000"/>
                </a:solidFill>
                <a:latin typeface="NimbusRomNo9L-Regu"/>
              </a:rPr>
              <a:t>) </a:t>
            </a:r>
            <a:endParaRPr lang="it-IT" sz="2800" dirty="0" smtClean="0">
              <a:solidFill>
                <a:srgbClr val="FF0000"/>
              </a:solidFill>
              <a:latin typeface="NimbusRomNo9L-Regu"/>
            </a:endParaRPr>
          </a:p>
          <a:p>
            <a:r>
              <a:rPr lang="it-IT" sz="2800" dirty="0" smtClean="0">
                <a:solidFill>
                  <a:srgbClr val="0070C0"/>
                </a:solidFill>
                <a:latin typeface="NimbusRomNo9L-Regu"/>
              </a:rPr>
              <a:t>// </a:t>
            </a:r>
            <a:r>
              <a:rPr lang="it-IT" sz="2800" dirty="0">
                <a:solidFill>
                  <a:srgbClr val="0070C0"/>
                </a:solidFill>
                <a:latin typeface="NimbusRomNo9L-Regu"/>
              </a:rPr>
              <a:t>ogni carta contenuta deve essere di uno dei semi consentiti </a:t>
            </a:r>
            <a:endParaRPr lang="it-IT" sz="2800" dirty="0" smtClean="0">
              <a:solidFill>
                <a:srgbClr val="0070C0"/>
              </a:solidFill>
              <a:latin typeface="NimbusRomNo9L-Regu"/>
            </a:endParaRPr>
          </a:p>
          <a:p>
            <a:r>
              <a:rPr lang="it-IT" sz="2800" dirty="0" smtClean="0">
                <a:solidFill>
                  <a:srgbClr val="0070C0"/>
                </a:solidFill>
                <a:latin typeface="NimbusRomNo9L-Regu"/>
              </a:rPr>
              <a:t>//@ </a:t>
            </a:r>
            <a:r>
              <a:rPr lang="it-IT" sz="2800" dirty="0">
                <a:solidFill>
                  <a:srgbClr val="0070C0"/>
                </a:solidFill>
                <a:latin typeface="NimbusRomNo9L-Regu"/>
              </a:rPr>
              <a:t>(\</a:t>
            </a:r>
            <a:r>
              <a:rPr lang="it-IT" sz="2800" dirty="0" err="1">
                <a:solidFill>
                  <a:srgbClr val="0070C0"/>
                </a:solidFill>
                <a:latin typeface="NimbusRomNo9L-Regu"/>
              </a:rPr>
              <a:t>forall</a:t>
            </a:r>
            <a:r>
              <a:rPr lang="it-IT" sz="2800" dirty="0">
                <a:solidFill>
                  <a:srgbClr val="0070C0"/>
                </a:solidFill>
                <a:latin typeface="NimbusRomNo9L-Regu"/>
              </a:rPr>
              <a:t> Carta c; </a:t>
            </a:r>
            <a:r>
              <a:rPr lang="it-IT" sz="2800" dirty="0" err="1">
                <a:solidFill>
                  <a:srgbClr val="0070C0"/>
                </a:solidFill>
                <a:latin typeface="NimbusRomNo9L-Regu"/>
              </a:rPr>
              <a:t>carteMazzo.contains</a:t>
            </a:r>
            <a:r>
              <a:rPr lang="it-IT" sz="2800" dirty="0">
                <a:solidFill>
                  <a:srgbClr val="0070C0"/>
                </a:solidFill>
                <a:latin typeface="NimbusRomNo9L-Regu"/>
              </a:rPr>
              <a:t>(c); </a:t>
            </a:r>
            <a:r>
              <a:rPr lang="it-IT" sz="2800" dirty="0" err="1">
                <a:solidFill>
                  <a:srgbClr val="0070C0"/>
                </a:solidFill>
                <a:latin typeface="NimbusRomNo9L-Regu"/>
              </a:rPr>
              <a:t>c.seme</a:t>
            </a:r>
            <a:r>
              <a:rPr lang="it-IT" sz="2800" dirty="0">
                <a:solidFill>
                  <a:srgbClr val="0070C0"/>
                </a:solidFill>
                <a:latin typeface="NimbusRomNo9L-Regu"/>
              </a:rPr>
              <a:t>()&gt;=0 &amp;&amp; </a:t>
            </a:r>
            <a:r>
              <a:rPr lang="it-IT" sz="2800" dirty="0" err="1">
                <a:solidFill>
                  <a:srgbClr val="0070C0"/>
                </a:solidFill>
                <a:latin typeface="NimbusRomNo9L-Regu"/>
              </a:rPr>
              <a:t>c.seme</a:t>
            </a:r>
            <a:r>
              <a:rPr lang="it-IT" sz="2800" dirty="0">
                <a:solidFill>
                  <a:srgbClr val="0070C0"/>
                </a:solidFill>
                <a:latin typeface="NimbusRomNo9L-Regu"/>
              </a:rPr>
              <a:t>()&lt;4) </a:t>
            </a:r>
            <a:endParaRPr lang="it-IT" sz="2800" dirty="0" smtClean="0">
              <a:solidFill>
                <a:srgbClr val="0070C0"/>
              </a:solidFill>
              <a:latin typeface="NimbusRomNo9L-Regu"/>
            </a:endParaRPr>
          </a:p>
          <a:p>
            <a:r>
              <a:rPr lang="it-IT" sz="2800" dirty="0" smtClean="0">
                <a:solidFill>
                  <a:srgbClr val="7030A0"/>
                </a:solidFill>
                <a:latin typeface="NimbusRomNo9L-Regu"/>
              </a:rPr>
              <a:t>// </a:t>
            </a:r>
            <a:r>
              <a:rPr lang="it-IT" sz="2800" dirty="0">
                <a:solidFill>
                  <a:srgbClr val="7030A0"/>
                </a:solidFill>
                <a:latin typeface="NimbusRomNo9L-Regu"/>
              </a:rPr>
              <a:t>ogni carta contenuta deve essere di uno dei valori consentiti </a:t>
            </a:r>
            <a:endParaRPr lang="it-IT" sz="2800" dirty="0" smtClean="0">
              <a:solidFill>
                <a:srgbClr val="7030A0"/>
              </a:solidFill>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ogni carta appare al </a:t>
            </a:r>
            <a:r>
              <a:rPr lang="it-IT" sz="2800" dirty="0" smtClean="0">
                <a:solidFill>
                  <a:srgbClr val="FF0000"/>
                </a:solidFill>
                <a:latin typeface="NimbusRomNo9L-Regu"/>
              </a:rPr>
              <a:t>più </a:t>
            </a:r>
            <a:r>
              <a:rPr lang="it-IT" sz="2800" dirty="0">
                <a:solidFill>
                  <a:srgbClr val="FF0000"/>
                </a:solidFill>
                <a:latin typeface="NimbusRomNo9L-Regu"/>
              </a:rPr>
              <a:t>una volta </a:t>
            </a:r>
            <a:endParaRPr lang="it-IT" sz="2800" dirty="0" smtClean="0">
              <a:solidFill>
                <a:srgbClr val="FF0000"/>
              </a:solidFill>
              <a:latin typeface="NimbusRomNo9L-Regu"/>
            </a:endParaRPr>
          </a:p>
        </p:txBody>
      </p:sp>
    </p:spTree>
    <p:extLst>
      <p:ext uri="{BB962C8B-B14F-4D97-AF65-F5344CB8AC3E}">
        <p14:creationId xmlns:p14="http://schemas.microsoft.com/office/powerpoint/2010/main" val="10033363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6124754"/>
          </a:xfrm>
          <a:prstGeom prst="rect">
            <a:avLst/>
          </a:prstGeom>
        </p:spPr>
        <p:txBody>
          <a:bodyPr wrap="square">
            <a:spAutoFit/>
          </a:bodyPr>
          <a:lstStyle/>
          <a:p>
            <a:r>
              <a:rPr lang="it-IT" sz="2800" b="0" i="0" u="none" strike="noStrike" baseline="0" dirty="0" smtClean="0">
                <a:latin typeface="NimbusRomNo9L-Regu"/>
              </a:rPr>
              <a:t>SOLUZIONE</a:t>
            </a:r>
          </a:p>
          <a:p>
            <a:r>
              <a:rPr lang="it-IT" sz="2800" dirty="0">
                <a:latin typeface="NimbusRomNo9L-Regu"/>
              </a:rPr>
              <a:t>public </a:t>
            </a:r>
            <a:r>
              <a:rPr lang="it-IT" sz="2800" dirty="0" err="1">
                <a:latin typeface="NimbusRomNo9L-Regu"/>
              </a:rPr>
              <a:t>invariant</a:t>
            </a:r>
            <a:r>
              <a:rPr lang="it-IT" sz="2800" dirty="0">
                <a:latin typeface="NimbusRomNo9L-Regu"/>
              </a:rPr>
              <a:t> saldo()&gt;=0;</a:t>
            </a:r>
          </a:p>
          <a:p>
            <a:r>
              <a:rPr lang="it-IT" sz="2800" dirty="0">
                <a:latin typeface="NimbusRomNo9L-Regu"/>
              </a:rPr>
              <a:t>Il costruttore verifica l’invariante in quanto definisce un CCB con saldo=0. Mostriamo che se </a:t>
            </a:r>
            <a:r>
              <a:rPr lang="it-IT" sz="2800" dirty="0" smtClean="0">
                <a:latin typeface="NimbusRomNo9L-Regu"/>
              </a:rPr>
              <a:t>l’invariante vale </a:t>
            </a:r>
            <a:r>
              <a:rPr lang="it-IT" sz="2800" dirty="0">
                <a:latin typeface="NimbusRomNo9L-Regu"/>
              </a:rPr>
              <a:t>al momento della chiamata dei metodi non puri di CCB allora vale anche all’uscita. </a:t>
            </a:r>
            <a:endParaRPr lang="it-IT" sz="2800" dirty="0" smtClean="0">
              <a:latin typeface="NimbusRomNo9L-Regu"/>
            </a:endParaRPr>
          </a:p>
          <a:p>
            <a:r>
              <a:rPr lang="it-IT" sz="2800" dirty="0" smtClean="0">
                <a:latin typeface="NimbusRomNo9L-Regu"/>
              </a:rPr>
              <a:t>Ci sono solo </a:t>
            </a:r>
            <a:r>
              <a:rPr lang="it-IT" sz="2800" dirty="0">
                <a:latin typeface="NimbusRomNo9L-Regu"/>
              </a:rPr>
              <a:t>due metodi non puri: </a:t>
            </a:r>
            <a:endParaRPr lang="it-IT" sz="2800" dirty="0" smtClean="0">
              <a:latin typeface="NimbusRomNo9L-Regu"/>
            </a:endParaRPr>
          </a:p>
          <a:p>
            <a:pPr marL="342900" indent="-342900">
              <a:buFont typeface="Arial" panose="020B0604020202020204" pitchFamily="34" charset="0"/>
              <a:buChar char="•"/>
            </a:pPr>
            <a:r>
              <a:rPr lang="it-IT" sz="2800" dirty="0" smtClean="0">
                <a:latin typeface="NimbusRomNo9L-Regu"/>
              </a:rPr>
              <a:t>deposito</a:t>
            </a:r>
            <a:r>
              <a:rPr lang="it-IT" sz="2800" dirty="0">
                <a:latin typeface="NimbusRomNo9L-Regu"/>
              </a:rPr>
              <a:t>: </a:t>
            </a:r>
            <a:r>
              <a:rPr lang="it-IT" sz="2800" dirty="0" smtClean="0">
                <a:latin typeface="NimbusRomNo9L-Regu"/>
              </a:rPr>
              <a:t>può </a:t>
            </a:r>
            <a:r>
              <a:rPr lang="it-IT" sz="2800" dirty="0">
                <a:latin typeface="NimbusRomNo9L-Regu"/>
              </a:rPr>
              <a:t>solo aumentare il saldo (a patto che sia stato specificato </a:t>
            </a:r>
            <a:r>
              <a:rPr lang="it-IT" sz="2800" dirty="0" smtClean="0">
                <a:latin typeface="NimbusRomNo9L-Regu"/>
              </a:rPr>
              <a:t>correttamente il </a:t>
            </a:r>
            <a:r>
              <a:rPr lang="it-IT" sz="2800" dirty="0">
                <a:latin typeface="NimbusRomNo9L-Regu"/>
              </a:rPr>
              <a:t>lancio di un’eccezione se l’argomento </a:t>
            </a:r>
            <a:r>
              <a:rPr lang="it-IT" sz="2800" dirty="0" smtClean="0">
                <a:latin typeface="NimbusRomNo9L-Regu"/>
              </a:rPr>
              <a:t>è </a:t>
            </a:r>
            <a:r>
              <a:rPr lang="it-IT" sz="2800" dirty="0">
                <a:latin typeface="NimbusRomNo9L-Regu"/>
              </a:rPr>
              <a:t>negativo); </a:t>
            </a:r>
            <a:endParaRPr lang="it-IT" sz="2800" dirty="0" smtClean="0">
              <a:latin typeface="NimbusRomNo9L-Regu"/>
            </a:endParaRPr>
          </a:p>
          <a:p>
            <a:pPr marL="342900" indent="-342900">
              <a:buFont typeface="Arial" panose="020B0604020202020204" pitchFamily="34" charset="0"/>
              <a:buChar char="•"/>
            </a:pPr>
            <a:r>
              <a:rPr lang="it-IT" sz="2800" dirty="0" smtClean="0">
                <a:latin typeface="NimbusRomNo9L-Regu"/>
              </a:rPr>
              <a:t>prelievo</a:t>
            </a:r>
            <a:r>
              <a:rPr lang="it-IT" sz="2800" dirty="0">
                <a:latin typeface="NimbusRomNo9L-Regu"/>
              </a:rPr>
              <a:t>: la sua post-condizione </a:t>
            </a:r>
            <a:r>
              <a:rPr lang="it-IT" sz="2800" dirty="0" smtClean="0">
                <a:latin typeface="NimbusRomNo9L-Regu"/>
              </a:rPr>
              <a:t>prevede</a:t>
            </a:r>
          </a:p>
          <a:p>
            <a:r>
              <a:rPr lang="it-IT" sz="2800" dirty="0">
                <a:latin typeface="NimbusRomNo9L-Regu"/>
              </a:rPr>
              <a:t> </a:t>
            </a:r>
            <a:r>
              <a:rPr lang="it-IT" sz="2800" dirty="0" smtClean="0">
                <a:latin typeface="NimbusRomNo9L-Regu"/>
              </a:rPr>
              <a:t>    \</a:t>
            </a:r>
            <a:r>
              <a:rPr lang="it-IT" sz="2800" dirty="0" err="1" smtClean="0">
                <a:latin typeface="NimbusRomNo9L-Regu"/>
              </a:rPr>
              <a:t>old</a:t>
            </a:r>
            <a:r>
              <a:rPr lang="it-IT" sz="2800" dirty="0" smtClean="0">
                <a:latin typeface="NimbusRomNo9L-Regu"/>
              </a:rPr>
              <a:t>(saldo</a:t>
            </a:r>
            <a:r>
              <a:rPr lang="it-IT" sz="2800" dirty="0">
                <a:latin typeface="NimbusRomNo9L-Regu"/>
              </a:rPr>
              <a:t>()&gt;=x), pertanto \</a:t>
            </a:r>
            <a:r>
              <a:rPr lang="it-IT" sz="2800" dirty="0" err="1">
                <a:latin typeface="NimbusRomNo9L-Regu"/>
              </a:rPr>
              <a:t>old</a:t>
            </a:r>
            <a:r>
              <a:rPr lang="it-IT" sz="2800" dirty="0">
                <a:latin typeface="NimbusRomNo9L-Regu"/>
              </a:rPr>
              <a:t>(saldo()) + movimenti().</a:t>
            </a:r>
            <a:r>
              <a:rPr lang="it-IT" sz="2800" dirty="0" err="1">
                <a:latin typeface="NimbusRomNo9L-Regu"/>
              </a:rPr>
              <a:t>get</a:t>
            </a:r>
            <a:r>
              <a:rPr lang="it-IT" sz="2800" dirty="0">
                <a:latin typeface="NimbusRomNo9L-Regu"/>
              </a:rPr>
              <a:t>(</a:t>
            </a:r>
            <a:r>
              <a:rPr lang="it-IT" sz="2800" dirty="0" err="1">
                <a:latin typeface="NimbusRomNo9L-Regu"/>
              </a:rPr>
              <a:t>size</a:t>
            </a:r>
            <a:r>
              <a:rPr lang="it-IT" sz="2800" dirty="0">
                <a:latin typeface="NimbusRomNo9L-Regu"/>
              </a:rPr>
              <a:t>()-1) &gt;=</a:t>
            </a:r>
            <a:r>
              <a:rPr lang="it-IT" sz="2800" dirty="0" smtClean="0">
                <a:latin typeface="NimbusRomNo9L-Regu"/>
              </a:rPr>
              <a:t>0 </a:t>
            </a:r>
          </a:p>
          <a:p>
            <a:r>
              <a:rPr lang="it-IT" sz="2800" dirty="0" smtClean="0">
                <a:latin typeface="NimbusRomNo9L-Regu"/>
              </a:rPr>
              <a:t>Il nuovo </a:t>
            </a:r>
            <a:r>
              <a:rPr lang="it-IT" sz="2800" dirty="0">
                <a:latin typeface="NimbusRomNo9L-Regu"/>
              </a:rPr>
              <a:t>saldo() al termine </a:t>
            </a:r>
            <a:r>
              <a:rPr lang="it-IT" sz="2800" dirty="0" smtClean="0">
                <a:latin typeface="NimbusRomNo9L-Regu"/>
              </a:rPr>
              <a:t>sarà </a:t>
            </a:r>
            <a:r>
              <a:rPr lang="it-IT" sz="2800" dirty="0">
                <a:latin typeface="NimbusRomNo9L-Regu"/>
              </a:rPr>
              <a:t>uguale alla somma di tutti i nuovi movimenti, ossia la somma di quelli </a:t>
            </a:r>
            <a:r>
              <a:rPr lang="it-IT" sz="2800" dirty="0" smtClean="0">
                <a:latin typeface="NimbusRomNo9L-Regu"/>
              </a:rPr>
              <a:t>vecchi (uguale </a:t>
            </a:r>
            <a:r>
              <a:rPr lang="it-IT" sz="2800" dirty="0">
                <a:latin typeface="NimbusRomNo9L-Regu"/>
              </a:rPr>
              <a:t>a \</a:t>
            </a:r>
            <a:r>
              <a:rPr lang="it-IT" sz="2800" dirty="0" err="1">
                <a:latin typeface="NimbusRomNo9L-Regu"/>
              </a:rPr>
              <a:t>old</a:t>
            </a:r>
            <a:r>
              <a:rPr lang="it-IT" sz="2800" dirty="0">
                <a:latin typeface="NimbusRomNo9L-Regu"/>
              </a:rPr>
              <a:t>(saldo)) </a:t>
            </a:r>
            <a:r>
              <a:rPr lang="it-IT" sz="2800" dirty="0" smtClean="0">
                <a:latin typeface="NimbusRomNo9L-Regu"/>
              </a:rPr>
              <a:t>più </a:t>
            </a:r>
            <a:r>
              <a:rPr lang="it-IT" sz="2800" dirty="0">
                <a:latin typeface="NimbusRomNo9L-Regu"/>
              </a:rPr>
              <a:t>il nuovo movimento uguale a -x, ossia proprio</a:t>
            </a:r>
            <a:r>
              <a:rPr lang="it-IT" sz="2800" dirty="0" smtClean="0">
                <a:latin typeface="NimbusRomNo9L-Regu"/>
              </a:rPr>
              <a:t>: </a:t>
            </a:r>
          </a:p>
          <a:p>
            <a:r>
              <a:rPr lang="it-IT" sz="2800" dirty="0" smtClean="0">
                <a:latin typeface="NimbusRomNo9L-Regu"/>
              </a:rPr>
              <a:t>\</a:t>
            </a:r>
            <a:r>
              <a:rPr lang="it-IT" sz="2800" dirty="0" err="1">
                <a:latin typeface="NimbusRomNo9L-Regu"/>
              </a:rPr>
              <a:t>old</a:t>
            </a:r>
            <a:r>
              <a:rPr lang="it-IT" sz="2800" dirty="0">
                <a:latin typeface="NimbusRomNo9L-Regu"/>
              </a:rPr>
              <a:t>(saldo())+ movimenti().</a:t>
            </a:r>
            <a:r>
              <a:rPr lang="it-IT" sz="2800" dirty="0" err="1">
                <a:latin typeface="NimbusRomNo9L-Regu"/>
              </a:rPr>
              <a:t>get</a:t>
            </a:r>
            <a:r>
              <a:rPr lang="it-IT" sz="2800" dirty="0">
                <a:latin typeface="NimbusRomNo9L-Regu"/>
              </a:rPr>
              <a:t>(</a:t>
            </a:r>
            <a:r>
              <a:rPr lang="it-IT" sz="2800" dirty="0" err="1">
                <a:latin typeface="NimbusRomNo9L-Regu"/>
              </a:rPr>
              <a:t>size</a:t>
            </a:r>
            <a:r>
              <a:rPr lang="it-IT" sz="2800" dirty="0">
                <a:latin typeface="NimbusRomNo9L-Regu"/>
              </a:rPr>
              <a:t>()-1) == saldo() con x&gt;=0.</a:t>
            </a:r>
          </a:p>
        </p:txBody>
      </p:sp>
    </p:spTree>
    <p:extLst>
      <p:ext uri="{BB962C8B-B14F-4D97-AF65-F5344CB8AC3E}">
        <p14:creationId xmlns:p14="http://schemas.microsoft.com/office/powerpoint/2010/main" val="7067081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4278094"/>
          </a:xfrm>
          <a:prstGeom prst="rect">
            <a:avLst/>
          </a:prstGeom>
        </p:spPr>
        <p:txBody>
          <a:bodyPr wrap="square">
            <a:spAutoFit/>
          </a:bodyPr>
          <a:lstStyle/>
          <a:p>
            <a:r>
              <a:rPr lang="it-IT" sz="2400" b="0" i="0" u="none" strike="noStrike" baseline="0" dirty="0" smtClean="0">
                <a:latin typeface="NimbusRomNo9L-Regu"/>
              </a:rPr>
              <a:t>ESERCIZIO 1</a:t>
            </a:r>
          </a:p>
          <a:p>
            <a:endParaRPr lang="it-IT" sz="2400" dirty="0">
              <a:latin typeface="NimbusRomNo9L-Regu"/>
            </a:endParaRPr>
          </a:p>
          <a:p>
            <a:r>
              <a:rPr lang="it-IT" sz="2800" dirty="0"/>
              <a:t>Si consideri una rep costituita da</a:t>
            </a:r>
          </a:p>
          <a:p>
            <a:pPr marL="514350" indent="-514350">
              <a:buFont typeface="+mj-lt"/>
              <a:buAutoNum type="arabicPeriod"/>
            </a:pPr>
            <a:r>
              <a:rPr lang="it-IT" sz="2800" dirty="0" smtClean="0"/>
              <a:t>un </a:t>
            </a:r>
            <a:r>
              <a:rPr lang="it-IT" sz="2800" dirty="0" err="1"/>
              <a:t>ArrayList</a:t>
            </a:r>
            <a:r>
              <a:rPr lang="it-IT" sz="2800" dirty="0"/>
              <a:t>&lt;Float&gt; lista in cui sono memorizzate, in ordine cronologico, tutte le </a:t>
            </a:r>
            <a:r>
              <a:rPr lang="it-IT" sz="2800" dirty="0" smtClean="0"/>
              <a:t>operazioni di </a:t>
            </a:r>
            <a:r>
              <a:rPr lang="it-IT" sz="2800" dirty="0"/>
              <a:t>prelievo o deposito.</a:t>
            </a:r>
          </a:p>
          <a:p>
            <a:pPr marL="514350" indent="-514350">
              <a:buFont typeface="+mj-lt"/>
              <a:buAutoNum type="arabicPeriod"/>
            </a:pPr>
            <a:r>
              <a:rPr lang="it-IT" sz="2800" dirty="0" smtClean="0"/>
              <a:t>un </a:t>
            </a:r>
            <a:r>
              <a:rPr lang="it-IT" sz="2800" dirty="0" err="1"/>
              <a:t>ArrayList</a:t>
            </a:r>
            <a:r>
              <a:rPr lang="it-IT" sz="2800" dirty="0"/>
              <a:t>&lt;Long&gt; tempo, nella cui posizione i-esima è</a:t>
            </a:r>
            <a:r>
              <a:rPr lang="it-IT" sz="2800" dirty="0" smtClean="0"/>
              <a:t> </a:t>
            </a:r>
            <a:r>
              <a:rPr lang="it-IT" sz="2800" dirty="0"/>
              <a:t>memorizzato (come un numero </a:t>
            </a:r>
            <a:r>
              <a:rPr lang="it-IT" sz="2800" dirty="0" smtClean="0"/>
              <a:t>Long positivo</a:t>
            </a:r>
            <a:r>
              <a:rPr lang="it-IT" sz="2800" dirty="0"/>
              <a:t>) l’istante di tempo in cui </a:t>
            </a:r>
            <a:r>
              <a:rPr lang="it-IT" sz="2800" dirty="0" smtClean="0"/>
              <a:t>è </a:t>
            </a:r>
            <a:r>
              <a:rPr lang="it-IT" sz="2800" dirty="0"/>
              <a:t>stata effettuata l’operazione i-esima dalla </a:t>
            </a:r>
            <a:r>
              <a:rPr lang="it-IT" sz="2800" dirty="0" smtClean="0"/>
              <a:t>creazione.</a:t>
            </a:r>
          </a:p>
          <a:p>
            <a:r>
              <a:rPr lang="it-IT" sz="2800" dirty="0" smtClean="0"/>
              <a:t>Si </a:t>
            </a:r>
            <a:r>
              <a:rPr lang="it-IT" sz="2800" dirty="0"/>
              <a:t>scriva l’invariante di rappresentazione della classe e la funzione di astrazione (scegliendo </a:t>
            </a:r>
            <a:r>
              <a:rPr lang="it-IT" sz="2800" dirty="0" smtClean="0"/>
              <a:t>liberamente per </a:t>
            </a:r>
            <a:r>
              <a:rPr lang="it-IT" sz="2800" dirty="0"/>
              <a:t>quest’ultima la notazione da usare).</a:t>
            </a:r>
          </a:p>
        </p:txBody>
      </p:sp>
    </p:spTree>
    <p:extLst>
      <p:ext uri="{BB962C8B-B14F-4D97-AF65-F5344CB8AC3E}">
        <p14:creationId xmlns:p14="http://schemas.microsoft.com/office/powerpoint/2010/main" val="12767581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4401205"/>
          </a:xfrm>
          <a:prstGeom prst="rect">
            <a:avLst/>
          </a:prstGeom>
        </p:spPr>
        <p:txBody>
          <a:bodyPr wrap="square">
            <a:spAutoFit/>
          </a:bodyPr>
          <a:lstStyle/>
          <a:p>
            <a:r>
              <a:rPr lang="it-IT" sz="2800" b="0" i="0" u="none" strike="noStrike" baseline="0" dirty="0" smtClean="0">
                <a:latin typeface="NimbusRomNo9L-Regu"/>
              </a:rPr>
              <a:t>SOLUZIONE</a:t>
            </a:r>
          </a:p>
          <a:p>
            <a:r>
              <a:rPr lang="it-IT" sz="2800" dirty="0">
                <a:latin typeface="NimbusRomNo9L-Regu"/>
              </a:rPr>
              <a:t>RI:</a:t>
            </a:r>
          </a:p>
          <a:p>
            <a:r>
              <a:rPr lang="it-IT" sz="2800" dirty="0">
                <a:latin typeface="NimbusRomNo9L-Regu"/>
              </a:rPr>
              <a:t>private </a:t>
            </a:r>
            <a:r>
              <a:rPr lang="it-IT" sz="2800" dirty="0" err="1">
                <a:latin typeface="NimbusRomNo9L-Regu"/>
              </a:rPr>
              <a:t>invariant</a:t>
            </a:r>
            <a:r>
              <a:rPr lang="it-IT" sz="2800" dirty="0">
                <a:latin typeface="NimbusRomNo9L-Regu"/>
              </a:rPr>
              <a:t> lista!= </a:t>
            </a:r>
            <a:r>
              <a:rPr lang="it-IT" sz="2800" dirty="0" err="1">
                <a:latin typeface="NimbusRomNo9L-Regu"/>
              </a:rPr>
              <a:t>null</a:t>
            </a:r>
            <a:r>
              <a:rPr lang="it-IT" sz="2800" dirty="0">
                <a:latin typeface="NimbusRomNo9L-Regu"/>
              </a:rPr>
              <a:t> &amp;&amp; tempo!=</a:t>
            </a:r>
            <a:r>
              <a:rPr lang="it-IT" sz="2800" dirty="0" err="1">
                <a:latin typeface="NimbusRomNo9L-Regu"/>
              </a:rPr>
              <a:t>null</a:t>
            </a:r>
            <a:r>
              <a:rPr lang="it-IT" sz="2800" dirty="0">
                <a:latin typeface="NimbusRomNo9L-Regu"/>
              </a:rPr>
              <a:t> &amp;&amp;</a:t>
            </a:r>
          </a:p>
          <a:p>
            <a:r>
              <a:rPr lang="it-IT" sz="2800" dirty="0">
                <a:latin typeface="NimbusRomNo9L-Regu"/>
              </a:rPr>
              <a:t>!</a:t>
            </a:r>
            <a:r>
              <a:rPr lang="it-IT" sz="2800" dirty="0" err="1">
                <a:latin typeface="NimbusRomNo9L-Regu"/>
              </a:rPr>
              <a:t>lista.contains</a:t>
            </a:r>
            <a:r>
              <a:rPr lang="it-IT" sz="2800" dirty="0">
                <a:latin typeface="NimbusRomNo9L-Regu"/>
              </a:rPr>
              <a:t>(</a:t>
            </a:r>
            <a:r>
              <a:rPr lang="it-IT" sz="2800" dirty="0" err="1">
                <a:latin typeface="NimbusRomNo9L-Regu"/>
              </a:rPr>
              <a:t>null</a:t>
            </a:r>
            <a:r>
              <a:rPr lang="it-IT" sz="2800" dirty="0">
                <a:latin typeface="NimbusRomNo9L-Regu"/>
              </a:rPr>
              <a:t>) &amp;&amp; !</a:t>
            </a:r>
            <a:r>
              <a:rPr lang="it-IT" sz="2800" dirty="0" err="1">
                <a:latin typeface="NimbusRomNo9L-Regu"/>
              </a:rPr>
              <a:t>tempo.contains</a:t>
            </a:r>
            <a:r>
              <a:rPr lang="it-IT" sz="2800" dirty="0">
                <a:latin typeface="NimbusRomNo9L-Regu"/>
              </a:rPr>
              <a:t>(</a:t>
            </a:r>
            <a:r>
              <a:rPr lang="it-IT" sz="2800" dirty="0" err="1">
                <a:latin typeface="NimbusRomNo9L-Regu"/>
              </a:rPr>
              <a:t>null</a:t>
            </a:r>
            <a:r>
              <a:rPr lang="it-IT" sz="2800" dirty="0">
                <a:latin typeface="NimbusRomNo9L-Regu"/>
              </a:rPr>
              <a:t>) &amp;&amp;</a:t>
            </a:r>
          </a:p>
          <a:p>
            <a:r>
              <a:rPr lang="it-IT" sz="2800" dirty="0" err="1">
                <a:latin typeface="NimbusRomNo9L-Regu"/>
              </a:rPr>
              <a:t>lista.size</a:t>
            </a:r>
            <a:r>
              <a:rPr lang="it-IT" sz="2800" dirty="0">
                <a:latin typeface="NimbusRomNo9L-Regu"/>
              </a:rPr>
              <a:t>()== </a:t>
            </a:r>
            <a:r>
              <a:rPr lang="it-IT" sz="2800" dirty="0" err="1">
                <a:latin typeface="NimbusRomNo9L-Regu"/>
              </a:rPr>
              <a:t>tempo.size</a:t>
            </a:r>
            <a:r>
              <a:rPr lang="it-IT" sz="2800" dirty="0">
                <a:latin typeface="NimbusRomNo9L-Regu"/>
              </a:rPr>
              <a:t>() &amp;&amp;</a:t>
            </a:r>
          </a:p>
          <a:p>
            <a:r>
              <a:rPr lang="it-IT" sz="2800" dirty="0">
                <a:latin typeface="NimbusRomNo9L-Regu"/>
              </a:rPr>
              <a:t>(\</a:t>
            </a:r>
            <a:r>
              <a:rPr lang="it-IT" sz="2800" dirty="0" err="1">
                <a:latin typeface="NimbusRomNo9L-Regu"/>
              </a:rPr>
              <a:t>forall</a:t>
            </a:r>
            <a:r>
              <a:rPr lang="it-IT" sz="2800" dirty="0">
                <a:latin typeface="NimbusRomNo9L-Regu"/>
              </a:rPr>
              <a:t> </a:t>
            </a:r>
            <a:r>
              <a:rPr lang="it-IT" sz="2800" dirty="0" err="1">
                <a:latin typeface="NimbusRomNo9L-Regu"/>
              </a:rPr>
              <a:t>int</a:t>
            </a:r>
            <a:r>
              <a:rPr lang="it-IT" sz="2800" dirty="0">
                <a:latin typeface="NimbusRomNo9L-Regu"/>
              </a:rPr>
              <a:t> i; 0 &lt;=i &amp;&amp; i&lt;</a:t>
            </a:r>
            <a:r>
              <a:rPr lang="it-IT" sz="2800" dirty="0" err="1">
                <a:latin typeface="NimbusRomNo9L-Regu"/>
              </a:rPr>
              <a:t>tempo.size</a:t>
            </a:r>
            <a:r>
              <a:rPr lang="it-IT" sz="2800" dirty="0">
                <a:latin typeface="NimbusRomNo9L-Regu"/>
              </a:rPr>
              <a:t>()-1;</a:t>
            </a:r>
          </a:p>
          <a:p>
            <a:r>
              <a:rPr lang="it-IT" sz="2800" dirty="0" smtClean="0">
                <a:latin typeface="NimbusRomNo9L-Regu"/>
              </a:rPr>
              <a:t>		0&lt;tempo(i</a:t>
            </a:r>
            <a:r>
              <a:rPr lang="it-IT" sz="2800" dirty="0">
                <a:latin typeface="NimbusRomNo9L-Regu"/>
              </a:rPr>
              <a:t>) &amp;&amp; </a:t>
            </a:r>
            <a:r>
              <a:rPr lang="it-IT" sz="2800" dirty="0" err="1">
                <a:latin typeface="NimbusRomNo9L-Regu"/>
              </a:rPr>
              <a:t>tempo.get</a:t>
            </a:r>
            <a:r>
              <a:rPr lang="it-IT" sz="2800" dirty="0">
                <a:latin typeface="NimbusRomNo9L-Regu"/>
              </a:rPr>
              <a:t>(i) &lt; tempo. </a:t>
            </a:r>
            <a:r>
              <a:rPr lang="it-IT" sz="2800" dirty="0" err="1">
                <a:latin typeface="NimbusRomNo9L-Regu"/>
              </a:rPr>
              <a:t>get</a:t>
            </a:r>
            <a:r>
              <a:rPr lang="it-IT" sz="2800" dirty="0">
                <a:latin typeface="NimbusRomNo9L-Regu"/>
              </a:rPr>
              <a:t>(i+1));</a:t>
            </a:r>
          </a:p>
          <a:p>
            <a:endParaRPr lang="it-IT" sz="2800" dirty="0" smtClean="0">
              <a:latin typeface="NimbusRomNo9L-Regu"/>
            </a:endParaRPr>
          </a:p>
          <a:p>
            <a:r>
              <a:rPr lang="it-IT" sz="2800" dirty="0" smtClean="0">
                <a:latin typeface="NimbusRomNo9L-Regu"/>
              </a:rPr>
              <a:t>AF</a:t>
            </a:r>
            <a:r>
              <a:rPr lang="it-IT" sz="2800" dirty="0">
                <a:latin typeface="NimbusRomNo9L-Regu"/>
              </a:rPr>
              <a:t>:</a:t>
            </a:r>
          </a:p>
          <a:p>
            <a:r>
              <a:rPr lang="it-IT" sz="2800" dirty="0">
                <a:latin typeface="NimbusRomNo9L-Regu"/>
              </a:rPr>
              <a:t>private </a:t>
            </a:r>
            <a:r>
              <a:rPr lang="it-IT" sz="2800" dirty="0" err="1">
                <a:latin typeface="NimbusRomNo9L-Regu"/>
              </a:rPr>
              <a:t>invariant</a:t>
            </a:r>
            <a:r>
              <a:rPr lang="it-IT" sz="2800" dirty="0">
                <a:latin typeface="NimbusRomNo9L-Regu"/>
              </a:rPr>
              <a:t> movimenti().</a:t>
            </a:r>
            <a:r>
              <a:rPr lang="it-IT" sz="2800" dirty="0" err="1">
                <a:latin typeface="NimbusRomNo9L-Regu"/>
              </a:rPr>
              <a:t>equals</a:t>
            </a:r>
            <a:r>
              <a:rPr lang="it-IT" sz="2800" dirty="0">
                <a:latin typeface="NimbusRomNo9L-Regu"/>
              </a:rPr>
              <a:t>(lista</a:t>
            </a:r>
            <a:r>
              <a:rPr lang="it-IT" sz="2800" dirty="0" smtClean="0">
                <a:latin typeface="NimbusRomNo9L-Regu"/>
              </a:rPr>
              <a:t>);</a:t>
            </a:r>
            <a:endParaRPr lang="it-IT" sz="2800" dirty="0">
              <a:latin typeface="NimbusRomNo9L-Regu"/>
            </a:endParaRPr>
          </a:p>
        </p:txBody>
      </p:sp>
    </p:spTree>
    <p:extLst>
      <p:ext uri="{BB962C8B-B14F-4D97-AF65-F5344CB8AC3E}">
        <p14:creationId xmlns:p14="http://schemas.microsoft.com/office/powerpoint/2010/main" val="42044163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1692771"/>
          </a:xfrm>
          <a:prstGeom prst="rect">
            <a:avLst/>
          </a:prstGeom>
        </p:spPr>
        <p:txBody>
          <a:bodyPr wrap="square">
            <a:spAutoFit/>
          </a:bodyPr>
          <a:lstStyle/>
          <a:p>
            <a:r>
              <a:rPr lang="it-IT" sz="2400" b="0" i="0" u="none" strike="noStrike" baseline="0" dirty="0" smtClean="0">
                <a:latin typeface="NimbusRomNo9L-Regu"/>
              </a:rPr>
              <a:t>ESERCIZIO 1</a:t>
            </a:r>
          </a:p>
          <a:p>
            <a:endParaRPr lang="it-IT" sz="2400" dirty="0">
              <a:latin typeface="NimbusRomNo9L-Regu"/>
            </a:endParaRPr>
          </a:p>
          <a:p>
            <a:r>
              <a:rPr lang="it-IT" sz="2800" dirty="0"/>
              <a:t>Si mostri un’implementazione scorretta del metodo movimenti che esponga la rep e si spieghi </a:t>
            </a:r>
            <a:r>
              <a:rPr lang="it-IT" sz="2800" dirty="0" smtClean="0"/>
              <a:t>perché ciò </a:t>
            </a:r>
            <a:r>
              <a:rPr lang="it-IT" sz="2800" dirty="0"/>
              <a:t>sia assolutamente da evitare.</a:t>
            </a:r>
          </a:p>
        </p:txBody>
      </p:sp>
    </p:spTree>
    <p:extLst>
      <p:ext uri="{BB962C8B-B14F-4D97-AF65-F5344CB8AC3E}">
        <p14:creationId xmlns:p14="http://schemas.microsoft.com/office/powerpoint/2010/main" val="2274182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3108543"/>
          </a:xfrm>
          <a:prstGeom prst="rect">
            <a:avLst/>
          </a:prstGeom>
        </p:spPr>
        <p:txBody>
          <a:bodyPr wrap="square">
            <a:spAutoFit/>
          </a:bodyPr>
          <a:lstStyle/>
          <a:p>
            <a:r>
              <a:rPr lang="it-IT" sz="2800" b="0" i="0" u="none" strike="noStrike" baseline="0" dirty="0" smtClean="0">
                <a:latin typeface="NimbusRomNo9L-Regu"/>
              </a:rPr>
              <a:t>SOLUZIONE</a:t>
            </a:r>
          </a:p>
          <a:p>
            <a:r>
              <a:rPr lang="it-IT" sz="2800" dirty="0" err="1">
                <a:latin typeface="NimbusRomNo9L-Regu"/>
              </a:rPr>
              <a:t>return</a:t>
            </a:r>
            <a:r>
              <a:rPr lang="it-IT" sz="2800" dirty="0">
                <a:latin typeface="NimbusRomNo9L-Regu"/>
              </a:rPr>
              <a:t> lista</a:t>
            </a:r>
            <a:r>
              <a:rPr lang="it-IT" sz="2800" dirty="0" smtClean="0">
                <a:latin typeface="NimbusRomNo9L-Regu"/>
              </a:rPr>
              <a:t>;</a:t>
            </a:r>
          </a:p>
          <a:p>
            <a:endParaRPr lang="it-IT" sz="2800" dirty="0">
              <a:latin typeface="NimbusRomNo9L-Regu"/>
            </a:endParaRPr>
          </a:p>
          <a:p>
            <a:r>
              <a:rPr lang="it-IT" sz="2800" dirty="0">
                <a:latin typeface="NimbusRomNo9L-Regu"/>
              </a:rPr>
              <a:t>Il metodo espone la parte mutabile della rep, consentendo al codice cliente di modificare direttamente </a:t>
            </a:r>
            <a:r>
              <a:rPr lang="it-IT" sz="2800" dirty="0" smtClean="0">
                <a:latin typeface="NimbusRomNo9L-Regu"/>
              </a:rPr>
              <a:t>lo stato </a:t>
            </a:r>
            <a:r>
              <a:rPr lang="it-IT" sz="2800" dirty="0">
                <a:latin typeface="NimbusRomNo9L-Regu"/>
              </a:rPr>
              <a:t>concreto di un oggetto, aggirando information </a:t>
            </a:r>
            <a:r>
              <a:rPr lang="it-IT" sz="2800" dirty="0" err="1">
                <a:latin typeface="NimbusRomNo9L-Regu"/>
              </a:rPr>
              <a:t>hiding</a:t>
            </a:r>
            <a:r>
              <a:rPr lang="it-IT" sz="2800" dirty="0">
                <a:latin typeface="NimbusRomNo9L-Regu"/>
              </a:rPr>
              <a:t>, e causando potenziali violazioni del RI tramite</a:t>
            </a:r>
          </a:p>
          <a:p>
            <a:r>
              <a:rPr lang="it-IT" sz="2800" dirty="0">
                <a:latin typeface="NimbusRomNo9L-Regu"/>
              </a:rPr>
              <a:t>effetti collaterali.</a:t>
            </a:r>
          </a:p>
        </p:txBody>
      </p:sp>
    </p:spTree>
    <p:extLst>
      <p:ext uri="{BB962C8B-B14F-4D97-AF65-F5344CB8AC3E}">
        <p14:creationId xmlns:p14="http://schemas.microsoft.com/office/powerpoint/2010/main" val="34806942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892552"/>
          </a:xfrm>
          <a:prstGeom prst="rect">
            <a:avLst/>
          </a:prstGeom>
        </p:spPr>
        <p:txBody>
          <a:bodyPr wrap="square">
            <a:spAutoFit/>
          </a:bodyPr>
          <a:lstStyle/>
          <a:p>
            <a:r>
              <a:rPr lang="it-IT" sz="2400" b="0" i="0" u="none" strike="noStrike" baseline="0" dirty="0" smtClean="0">
                <a:latin typeface="NimbusRomNo9L-Regu"/>
              </a:rPr>
              <a:t>ESERCIZIO 2</a:t>
            </a:r>
          </a:p>
          <a:p>
            <a:r>
              <a:rPr lang="it-IT" sz="2800" dirty="0"/>
              <a:t>Si consideri questo frammento di codice Java:</a:t>
            </a:r>
          </a:p>
        </p:txBody>
      </p:sp>
      <p:pic>
        <p:nvPicPr>
          <p:cNvPr id="3" name="Immagine 2"/>
          <p:cNvPicPr>
            <a:picLocks noChangeAspect="1"/>
          </p:cNvPicPr>
          <p:nvPr/>
        </p:nvPicPr>
        <p:blipFill>
          <a:blip r:embed="rId2"/>
          <a:stretch>
            <a:fillRect/>
          </a:stretch>
        </p:blipFill>
        <p:spPr>
          <a:xfrm>
            <a:off x="95691" y="989201"/>
            <a:ext cx="5249167" cy="5868799"/>
          </a:xfrm>
          <a:prstGeom prst="rect">
            <a:avLst/>
          </a:prstGeom>
        </p:spPr>
      </p:pic>
      <p:sp>
        <p:nvSpPr>
          <p:cNvPr id="4" name="Rettangolo 3"/>
          <p:cNvSpPr/>
          <p:nvPr/>
        </p:nvSpPr>
        <p:spPr>
          <a:xfrm>
            <a:off x="5955792" y="5424392"/>
            <a:ext cx="6096000" cy="1323439"/>
          </a:xfrm>
          <a:prstGeom prst="rect">
            <a:avLst/>
          </a:prstGeom>
        </p:spPr>
        <p:txBody>
          <a:bodyPr>
            <a:spAutoFit/>
          </a:bodyPr>
          <a:lstStyle/>
          <a:p>
            <a:r>
              <a:rPr lang="it-IT" sz="2000" dirty="0">
                <a:latin typeface="NimbusRomNo9L-Regu"/>
              </a:rPr>
              <a:t>Marcare </a:t>
            </a:r>
            <a:r>
              <a:rPr lang="it-IT" sz="2000" dirty="0" smtClean="0">
                <a:latin typeface="NimbusRomNo9L-Regu"/>
              </a:rPr>
              <a:t>che </a:t>
            </a:r>
            <a:r>
              <a:rPr lang="it-IT" sz="2000" dirty="0">
                <a:latin typeface="NimbusRomNo9L-Regu"/>
              </a:rPr>
              <a:t>generano un errore in compilazione.</a:t>
            </a:r>
          </a:p>
          <a:p>
            <a:r>
              <a:rPr lang="it-IT" sz="2000" dirty="0" smtClean="0">
                <a:latin typeface="NimbusRomNo9L-Regu"/>
              </a:rPr>
              <a:t>A </a:t>
            </a:r>
            <a:r>
              <a:rPr lang="it-IT" sz="2000" dirty="0">
                <a:latin typeface="NimbusRomNo9L-Regu"/>
              </a:rPr>
              <a:t>fianco di ciascuna chiamata di metodo che non generi errore, si scriva quale sarebbe il </a:t>
            </a:r>
            <a:r>
              <a:rPr lang="it-IT" sz="2000" dirty="0" smtClean="0">
                <a:latin typeface="NimbusRomNo9L-Regu"/>
              </a:rPr>
              <a:t>valore stampato </a:t>
            </a:r>
            <a:r>
              <a:rPr lang="it-IT" sz="2000" dirty="0">
                <a:latin typeface="NimbusRomNo9L-Regu"/>
              </a:rPr>
              <a:t>in uscita.</a:t>
            </a:r>
            <a:endParaRPr lang="it-IT" sz="2000" dirty="0"/>
          </a:p>
        </p:txBody>
      </p:sp>
      <p:pic>
        <p:nvPicPr>
          <p:cNvPr id="5" name="Immagine 4"/>
          <p:cNvPicPr>
            <a:picLocks noChangeAspect="1"/>
          </p:cNvPicPr>
          <p:nvPr/>
        </p:nvPicPr>
        <p:blipFill>
          <a:blip r:embed="rId3"/>
          <a:stretch>
            <a:fillRect/>
          </a:stretch>
        </p:blipFill>
        <p:spPr>
          <a:xfrm>
            <a:off x="5789104" y="846963"/>
            <a:ext cx="6429375" cy="4286250"/>
          </a:xfrm>
          <a:prstGeom prst="rect">
            <a:avLst/>
          </a:prstGeom>
        </p:spPr>
      </p:pic>
      <p:cxnSp>
        <p:nvCxnSpPr>
          <p:cNvPr id="7" name="Connettore diritto 6"/>
          <p:cNvCxnSpPr/>
          <p:nvPr/>
        </p:nvCxnSpPr>
        <p:spPr>
          <a:xfrm>
            <a:off x="5641848" y="967401"/>
            <a:ext cx="36576" cy="578043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2089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4955203"/>
          </a:xfrm>
          <a:prstGeom prst="rect">
            <a:avLst/>
          </a:prstGeom>
        </p:spPr>
        <p:txBody>
          <a:bodyPr wrap="square">
            <a:spAutoFit/>
          </a:bodyPr>
          <a:lstStyle/>
          <a:p>
            <a:r>
              <a:rPr lang="it-IT" sz="2800" b="0" i="0" u="none" strike="noStrike" baseline="0" dirty="0" smtClean="0">
                <a:latin typeface="NimbusRomNo9L-Regu"/>
              </a:rPr>
              <a:t>SOLUZIONE</a:t>
            </a:r>
          </a:p>
          <a:p>
            <a:r>
              <a:rPr lang="it-IT" sz="3200" dirty="0" err="1"/>
              <a:t>CaneDaCaccia</a:t>
            </a:r>
            <a:r>
              <a:rPr lang="it-IT" sz="3200" dirty="0"/>
              <a:t> </a:t>
            </a:r>
            <a:r>
              <a:rPr lang="it-IT" sz="3200" dirty="0" err="1"/>
              <a:t>pippo</a:t>
            </a:r>
            <a:r>
              <a:rPr lang="it-IT" sz="3200" dirty="0"/>
              <a:t> = new Cane(); //ERRATA</a:t>
            </a:r>
          </a:p>
          <a:p>
            <a:r>
              <a:rPr lang="it-IT" sz="3200" dirty="0" err="1"/>
              <a:t>fido.abbaia</a:t>
            </a:r>
            <a:r>
              <a:rPr lang="it-IT" sz="3200" dirty="0"/>
              <a:t>(); //bau</a:t>
            </a:r>
          </a:p>
          <a:p>
            <a:r>
              <a:rPr lang="it-IT" sz="3200" dirty="0" err="1"/>
              <a:t>pluto.abbaia</a:t>
            </a:r>
            <a:r>
              <a:rPr lang="it-IT" sz="3200" dirty="0"/>
              <a:t>(); //</a:t>
            </a:r>
            <a:r>
              <a:rPr lang="it-IT" sz="3200" dirty="0" err="1"/>
              <a:t>woo</a:t>
            </a:r>
            <a:endParaRPr lang="it-IT" sz="3200" dirty="0"/>
          </a:p>
          <a:p>
            <a:r>
              <a:rPr lang="it-IT" sz="3200" dirty="0" err="1"/>
              <a:t>febo.abbaia</a:t>
            </a:r>
            <a:r>
              <a:rPr lang="it-IT" sz="3200" dirty="0"/>
              <a:t>(); //</a:t>
            </a:r>
            <a:r>
              <a:rPr lang="it-IT" sz="3200" dirty="0" err="1"/>
              <a:t>woo</a:t>
            </a:r>
            <a:endParaRPr lang="it-IT" sz="3200" dirty="0"/>
          </a:p>
          <a:p>
            <a:r>
              <a:rPr lang="it-IT" sz="3200" dirty="0" err="1"/>
              <a:t>pippo.abbaia</a:t>
            </a:r>
            <a:r>
              <a:rPr lang="it-IT" sz="3200" dirty="0"/>
              <a:t>(); //</a:t>
            </a:r>
            <a:r>
              <a:rPr lang="it-IT" sz="3200" dirty="0" err="1"/>
              <a:t>pippo</a:t>
            </a:r>
            <a:r>
              <a:rPr lang="it-IT" sz="3200" dirty="0"/>
              <a:t> non </a:t>
            </a:r>
            <a:r>
              <a:rPr lang="it-IT" sz="3200" dirty="0" smtClean="0"/>
              <a:t>può </a:t>
            </a:r>
            <a:r>
              <a:rPr lang="it-IT" sz="3200" dirty="0"/>
              <a:t>essere inizializzato</a:t>
            </a:r>
          </a:p>
          <a:p>
            <a:r>
              <a:rPr lang="it-IT" sz="3200" dirty="0" err="1"/>
              <a:t>fido.abbaia</a:t>
            </a:r>
            <a:r>
              <a:rPr lang="it-IT" sz="3200" dirty="0"/>
              <a:t>(3); //bau </a:t>
            </a:r>
            <a:r>
              <a:rPr lang="it-IT" sz="3200" dirty="0" err="1"/>
              <a:t>bau</a:t>
            </a:r>
            <a:r>
              <a:rPr lang="it-IT" sz="3200" dirty="0"/>
              <a:t> </a:t>
            </a:r>
            <a:r>
              <a:rPr lang="it-IT" sz="3200" dirty="0" err="1"/>
              <a:t>bau</a:t>
            </a:r>
            <a:endParaRPr lang="it-IT" sz="3200" dirty="0"/>
          </a:p>
          <a:p>
            <a:r>
              <a:rPr lang="it-IT" sz="3200" dirty="0" err="1"/>
              <a:t>pluto.abbaia</a:t>
            </a:r>
            <a:r>
              <a:rPr lang="it-IT" sz="3200" dirty="0"/>
              <a:t>(3); //bau </a:t>
            </a:r>
            <a:r>
              <a:rPr lang="it-IT" sz="3200" dirty="0" err="1"/>
              <a:t>bau</a:t>
            </a:r>
            <a:r>
              <a:rPr lang="it-IT" sz="3200" dirty="0"/>
              <a:t> </a:t>
            </a:r>
            <a:r>
              <a:rPr lang="it-IT" sz="3200" dirty="0" err="1"/>
              <a:t>bau</a:t>
            </a:r>
            <a:endParaRPr lang="it-IT" sz="3200" dirty="0"/>
          </a:p>
          <a:p>
            <a:r>
              <a:rPr lang="it-IT" sz="3200" dirty="0" err="1"/>
              <a:t>febo.abbaia</a:t>
            </a:r>
            <a:r>
              <a:rPr lang="it-IT" sz="3200" dirty="0"/>
              <a:t>(3); //bau </a:t>
            </a:r>
            <a:r>
              <a:rPr lang="it-IT" sz="3200" dirty="0" err="1"/>
              <a:t>bau</a:t>
            </a:r>
            <a:r>
              <a:rPr lang="it-IT" sz="3200" dirty="0"/>
              <a:t> </a:t>
            </a:r>
            <a:r>
              <a:rPr lang="it-IT" sz="3200" dirty="0" err="1"/>
              <a:t>bau</a:t>
            </a:r>
            <a:endParaRPr lang="it-IT" sz="3200" dirty="0"/>
          </a:p>
          <a:p>
            <a:r>
              <a:rPr lang="it-IT" sz="3200" dirty="0" err="1"/>
              <a:t>pippo.abbaia</a:t>
            </a:r>
            <a:r>
              <a:rPr lang="it-IT" sz="3200" dirty="0"/>
              <a:t>(3); //</a:t>
            </a:r>
            <a:r>
              <a:rPr lang="it-IT" sz="3200" dirty="0" err="1"/>
              <a:t>pippo</a:t>
            </a:r>
            <a:r>
              <a:rPr lang="it-IT" sz="3200" dirty="0"/>
              <a:t> non </a:t>
            </a:r>
            <a:r>
              <a:rPr lang="it-IT" sz="3200" dirty="0" smtClean="0"/>
              <a:t>può </a:t>
            </a:r>
            <a:r>
              <a:rPr lang="it-IT" sz="3200" dirty="0"/>
              <a:t>essere inizializzato</a:t>
            </a:r>
            <a:endParaRPr lang="it-IT" sz="4400" dirty="0">
              <a:latin typeface="NimbusRomNo9L-Regu"/>
            </a:endParaRPr>
          </a:p>
        </p:txBody>
      </p:sp>
    </p:spTree>
    <p:extLst>
      <p:ext uri="{BB962C8B-B14F-4D97-AF65-F5344CB8AC3E}">
        <p14:creationId xmlns:p14="http://schemas.microsoft.com/office/powerpoint/2010/main" val="35818068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5570756"/>
          </a:xfrm>
          <a:prstGeom prst="rect">
            <a:avLst/>
          </a:prstGeom>
        </p:spPr>
        <p:txBody>
          <a:bodyPr wrap="square">
            <a:spAutoFit/>
          </a:bodyPr>
          <a:lstStyle/>
          <a:p>
            <a:r>
              <a:rPr lang="it-IT" sz="2400" b="0" i="0" u="none" strike="noStrike" baseline="0" dirty="0" smtClean="0">
                <a:latin typeface="NimbusRomNo9L-Regu"/>
              </a:rPr>
              <a:t>ESERCIZIO 3</a:t>
            </a:r>
          </a:p>
          <a:p>
            <a:endParaRPr lang="it-IT" sz="2400" dirty="0">
              <a:latin typeface="NimbusRomNo9L-Regu"/>
            </a:endParaRPr>
          </a:p>
          <a:p>
            <a:r>
              <a:rPr lang="it-IT" sz="2800" dirty="0"/>
              <a:t>Si consideri la seguente specifica di un metodo statico:</a:t>
            </a:r>
          </a:p>
          <a:p>
            <a:r>
              <a:rPr lang="it-IT" sz="2800" dirty="0"/>
              <a:t>//@ </a:t>
            </a:r>
            <a:r>
              <a:rPr lang="it-IT" sz="2800" dirty="0" err="1"/>
              <a:t>requires</a:t>
            </a:r>
            <a:r>
              <a:rPr lang="it-IT" sz="2800" dirty="0"/>
              <a:t> </a:t>
            </a:r>
            <a:r>
              <a:rPr lang="it-IT" sz="2800" dirty="0" err="1"/>
              <a:t>true</a:t>
            </a:r>
            <a:r>
              <a:rPr lang="it-IT" sz="2800" dirty="0"/>
              <a:t>;</a:t>
            </a:r>
          </a:p>
          <a:p>
            <a:r>
              <a:rPr lang="it-IT" sz="2800" dirty="0"/>
              <a:t>//@ </a:t>
            </a:r>
            <a:r>
              <a:rPr lang="it-IT" sz="2800" dirty="0" err="1"/>
              <a:t>ensures</a:t>
            </a:r>
            <a:r>
              <a:rPr lang="it-IT" sz="2800" dirty="0"/>
              <a:t> \</a:t>
            </a:r>
            <a:r>
              <a:rPr lang="it-IT" sz="2800" dirty="0" err="1"/>
              <a:t>result</a:t>
            </a:r>
            <a:r>
              <a:rPr lang="it-IT" sz="2800" dirty="0"/>
              <a:t> &lt;==&gt; (\</a:t>
            </a:r>
            <a:r>
              <a:rPr lang="it-IT" sz="2800" dirty="0" err="1"/>
              <a:t>exists</a:t>
            </a:r>
            <a:r>
              <a:rPr lang="it-IT" sz="2800" dirty="0"/>
              <a:t> </a:t>
            </a:r>
            <a:r>
              <a:rPr lang="it-IT" sz="2800" dirty="0" err="1"/>
              <a:t>int</a:t>
            </a:r>
            <a:r>
              <a:rPr lang="it-IT" sz="2800" dirty="0"/>
              <a:t> i; 1&lt;=i &amp;&amp; i &lt;</a:t>
            </a:r>
            <a:r>
              <a:rPr lang="it-IT" sz="2800" dirty="0" err="1"/>
              <a:t>elements.size</a:t>
            </a:r>
            <a:r>
              <a:rPr lang="it-IT" sz="2800" dirty="0"/>
              <a:t>();</a:t>
            </a:r>
          </a:p>
          <a:p>
            <a:r>
              <a:rPr lang="it-IT" sz="2800" dirty="0"/>
              <a:t>//@ </a:t>
            </a:r>
            <a:r>
              <a:rPr lang="it-IT" sz="2800" dirty="0" err="1"/>
              <a:t>elements.get</a:t>
            </a:r>
            <a:r>
              <a:rPr lang="it-IT" sz="2800" dirty="0"/>
              <a:t>(i).</a:t>
            </a:r>
            <a:r>
              <a:rPr lang="it-IT" sz="2800" dirty="0" err="1"/>
              <a:t>equals</a:t>
            </a:r>
            <a:r>
              <a:rPr lang="it-IT" sz="2800" dirty="0"/>
              <a:t>(</a:t>
            </a:r>
            <a:r>
              <a:rPr lang="it-IT" sz="2800" dirty="0" err="1"/>
              <a:t>elements.get</a:t>
            </a:r>
            <a:r>
              <a:rPr lang="it-IT" sz="2800" dirty="0"/>
              <a:t>(i-1)) ||</a:t>
            </a:r>
          </a:p>
          <a:p>
            <a:r>
              <a:rPr lang="it-IT" sz="2800" dirty="0"/>
              <a:t>//@ (</a:t>
            </a:r>
            <a:r>
              <a:rPr lang="it-IT" sz="2800" dirty="0" err="1"/>
              <a:t>elements.get</a:t>
            </a:r>
            <a:r>
              <a:rPr lang="it-IT" sz="2800" dirty="0"/>
              <a:t>(i).</a:t>
            </a:r>
            <a:r>
              <a:rPr lang="it-IT" sz="2800" dirty="0" err="1"/>
              <a:t>equals</a:t>
            </a:r>
            <a:r>
              <a:rPr lang="it-IT" sz="2800" dirty="0"/>
              <a:t>(</a:t>
            </a:r>
            <a:r>
              <a:rPr lang="it-IT" sz="2800" dirty="0" err="1"/>
              <a:t>elements.get</a:t>
            </a:r>
            <a:r>
              <a:rPr lang="it-IT" sz="2800" dirty="0"/>
              <a:t>(i-2)) &amp;&amp; i&gt;1))</a:t>
            </a:r>
          </a:p>
          <a:p>
            <a:r>
              <a:rPr lang="it-IT" sz="2800" dirty="0"/>
              <a:t>//@ </a:t>
            </a:r>
            <a:r>
              <a:rPr lang="it-IT" sz="2800" dirty="0" err="1"/>
              <a:t>signals</a:t>
            </a:r>
            <a:r>
              <a:rPr lang="it-IT" sz="2800" dirty="0"/>
              <a:t> (</a:t>
            </a:r>
            <a:r>
              <a:rPr lang="it-IT" sz="2800" dirty="0" err="1"/>
              <a:t>BadArgumentException</a:t>
            </a:r>
            <a:r>
              <a:rPr lang="it-IT" sz="2800" dirty="0"/>
              <a:t> e) </a:t>
            </a:r>
            <a:r>
              <a:rPr lang="it-IT" sz="2800" dirty="0" err="1"/>
              <a:t>elements</a:t>
            </a:r>
            <a:r>
              <a:rPr lang="it-IT" sz="2800" dirty="0"/>
              <a:t>==</a:t>
            </a:r>
            <a:r>
              <a:rPr lang="it-IT" sz="2800" dirty="0" err="1"/>
              <a:t>null</a:t>
            </a:r>
            <a:r>
              <a:rPr lang="it-IT" sz="2800" dirty="0"/>
              <a:t> ||</a:t>
            </a:r>
          </a:p>
          <a:p>
            <a:r>
              <a:rPr lang="it-IT" sz="2800" dirty="0"/>
              <a:t>//@ (\</a:t>
            </a:r>
            <a:r>
              <a:rPr lang="it-IT" sz="2800" dirty="0" err="1"/>
              <a:t>exists</a:t>
            </a:r>
            <a:r>
              <a:rPr lang="it-IT" sz="2800" dirty="0"/>
              <a:t> </a:t>
            </a:r>
            <a:r>
              <a:rPr lang="it-IT" sz="2800" dirty="0" err="1"/>
              <a:t>int</a:t>
            </a:r>
            <a:r>
              <a:rPr lang="it-IT" sz="2800" dirty="0"/>
              <a:t> i; 0&lt;=i &amp;&amp; i &lt; </a:t>
            </a:r>
            <a:r>
              <a:rPr lang="it-IT" sz="2800" dirty="0" err="1"/>
              <a:t>elements.size</a:t>
            </a:r>
            <a:r>
              <a:rPr lang="it-IT" sz="2800" dirty="0"/>
              <a:t>(); </a:t>
            </a:r>
            <a:r>
              <a:rPr lang="it-IT" sz="2800" dirty="0" err="1"/>
              <a:t>elements.get</a:t>
            </a:r>
            <a:r>
              <a:rPr lang="it-IT" sz="2800" dirty="0"/>
              <a:t>(i)== 0)</a:t>
            </a:r>
          </a:p>
          <a:p>
            <a:r>
              <a:rPr lang="it-IT" sz="2800" dirty="0"/>
              <a:t>public </a:t>
            </a:r>
            <a:r>
              <a:rPr lang="it-IT" sz="2800" dirty="0" err="1"/>
              <a:t>static</a:t>
            </a:r>
            <a:r>
              <a:rPr lang="it-IT" sz="2800" dirty="0"/>
              <a:t> /*@pure @*/ </a:t>
            </a:r>
            <a:r>
              <a:rPr lang="it-IT" sz="2800" dirty="0" err="1"/>
              <a:t>boolean</a:t>
            </a:r>
            <a:r>
              <a:rPr lang="it-IT" sz="2800" dirty="0"/>
              <a:t> </a:t>
            </a:r>
            <a:r>
              <a:rPr lang="it-IT" sz="2800" dirty="0" err="1"/>
              <a:t>twoNext</a:t>
            </a:r>
            <a:r>
              <a:rPr lang="it-IT" sz="2800" dirty="0"/>
              <a:t>(</a:t>
            </a:r>
            <a:r>
              <a:rPr lang="it-IT" sz="2800" dirty="0" err="1"/>
              <a:t>ArrayList</a:t>
            </a:r>
            <a:r>
              <a:rPr lang="it-IT" sz="2800" dirty="0"/>
              <a:t>&lt;</a:t>
            </a:r>
            <a:r>
              <a:rPr lang="it-IT" sz="2800" dirty="0" err="1"/>
              <a:t>Integer</a:t>
            </a:r>
            <a:r>
              <a:rPr lang="it-IT" sz="2800" dirty="0"/>
              <a:t>&gt; </a:t>
            </a:r>
            <a:r>
              <a:rPr lang="it-IT" sz="2800" dirty="0" err="1"/>
              <a:t>elements</a:t>
            </a:r>
            <a:r>
              <a:rPr lang="it-IT" sz="2800" dirty="0" smtClean="0"/>
              <a:t>)</a:t>
            </a:r>
          </a:p>
          <a:p>
            <a:r>
              <a:rPr lang="it-IT" sz="2800" dirty="0" smtClean="0"/>
              <a:t>								</a:t>
            </a:r>
            <a:r>
              <a:rPr lang="it-IT" sz="2800" dirty="0" err="1" smtClean="0"/>
              <a:t>throws</a:t>
            </a:r>
            <a:r>
              <a:rPr lang="it-IT" sz="2800" dirty="0" smtClean="0"/>
              <a:t> </a:t>
            </a:r>
            <a:r>
              <a:rPr lang="it-IT" sz="2800" dirty="0" err="1"/>
              <a:t>BadArgumentException</a:t>
            </a:r>
            <a:endParaRPr lang="it-IT" sz="2800" dirty="0"/>
          </a:p>
          <a:p>
            <a:r>
              <a:rPr lang="it-IT" sz="2800" dirty="0"/>
              <a:t>Definire un insieme di casi di test secondo una strategia </a:t>
            </a:r>
            <a:r>
              <a:rPr lang="it-IT" sz="2800" dirty="0" err="1"/>
              <a:t>black</a:t>
            </a:r>
            <a:r>
              <a:rPr lang="it-IT" sz="2800" dirty="0"/>
              <a:t>-box e fornire un sintetico commento </a:t>
            </a:r>
            <a:r>
              <a:rPr lang="it-IT" sz="2800" dirty="0" smtClean="0"/>
              <a:t>che giustifichi perché </a:t>
            </a:r>
            <a:r>
              <a:rPr lang="it-IT" sz="2800" dirty="0"/>
              <a:t>si ritiene significativo questo insieme.</a:t>
            </a:r>
          </a:p>
        </p:txBody>
      </p:sp>
    </p:spTree>
    <p:extLst>
      <p:ext uri="{BB962C8B-B14F-4D97-AF65-F5344CB8AC3E}">
        <p14:creationId xmlns:p14="http://schemas.microsoft.com/office/powerpoint/2010/main" val="29202129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3539430"/>
          </a:xfrm>
          <a:prstGeom prst="rect">
            <a:avLst/>
          </a:prstGeom>
        </p:spPr>
        <p:txBody>
          <a:bodyPr wrap="square">
            <a:spAutoFit/>
          </a:bodyPr>
          <a:lstStyle/>
          <a:p>
            <a:r>
              <a:rPr lang="it-IT" sz="2800" b="0" i="0" u="none" strike="noStrike" baseline="0" dirty="0" smtClean="0">
                <a:latin typeface="NimbusRomNo9L-Regu"/>
              </a:rPr>
              <a:t>SOLUZIONE</a:t>
            </a:r>
          </a:p>
          <a:p>
            <a:r>
              <a:rPr lang="it-IT" sz="2800" dirty="0">
                <a:latin typeface="NimbusRomNo9L-Regu"/>
              </a:rPr>
              <a:t>Nel </a:t>
            </a:r>
            <a:r>
              <a:rPr lang="it-IT" sz="2800" dirty="0" err="1">
                <a:latin typeface="NimbusRomNo9L-Regu"/>
              </a:rPr>
              <a:t>testing</a:t>
            </a:r>
            <a:r>
              <a:rPr lang="it-IT" sz="2800" dirty="0">
                <a:latin typeface="NimbusRomNo9L-Regu"/>
              </a:rPr>
              <a:t> </a:t>
            </a:r>
            <a:r>
              <a:rPr lang="it-IT" sz="2800" dirty="0" err="1">
                <a:latin typeface="NimbusRomNo9L-Regu"/>
              </a:rPr>
              <a:t>black</a:t>
            </a:r>
            <a:r>
              <a:rPr lang="it-IT" sz="2800" dirty="0">
                <a:latin typeface="NimbusRomNo9L-Regu"/>
              </a:rPr>
              <a:t> box, la specifica fornisce uno strumento che consente di partizionare il dominio di input.</a:t>
            </a:r>
          </a:p>
          <a:p>
            <a:r>
              <a:rPr lang="it-IT" sz="2800" dirty="0">
                <a:latin typeface="NimbusRomNo9L-Regu"/>
              </a:rPr>
              <a:t>Una volta partizionato il dominio </a:t>
            </a:r>
            <a:r>
              <a:rPr lang="it-IT" sz="2800" dirty="0" smtClean="0">
                <a:latin typeface="NimbusRomNo9L-Regu"/>
              </a:rPr>
              <a:t>è </a:t>
            </a:r>
            <a:r>
              <a:rPr lang="it-IT" sz="2800" dirty="0">
                <a:latin typeface="NimbusRomNo9L-Regu"/>
              </a:rPr>
              <a:t>necessario</a:t>
            </a:r>
            <a:r>
              <a:rPr lang="it-IT" sz="2800" dirty="0" smtClean="0">
                <a:latin typeface="NimbusRomNo9L-Regu"/>
              </a:rPr>
              <a:t>: </a:t>
            </a:r>
            <a:r>
              <a:rPr lang="it-IT" sz="2800" dirty="0">
                <a:latin typeface="NimbusRomNo9L-Regu"/>
              </a:rPr>
              <a:t>testare ogni categoria (Metodo delle combinazioni</a:t>
            </a:r>
            <a:r>
              <a:rPr lang="it-IT" sz="2800" dirty="0" smtClean="0">
                <a:latin typeface="NimbusRomNo9L-Regu"/>
              </a:rPr>
              <a:t>) e testare </a:t>
            </a:r>
            <a:r>
              <a:rPr lang="it-IT" sz="2800" dirty="0">
                <a:latin typeface="NimbusRomNo9L-Regu"/>
              </a:rPr>
              <a:t>i valori ai confini delle categorie (Metodo dei casi limite).</a:t>
            </a:r>
          </a:p>
          <a:p>
            <a:r>
              <a:rPr lang="it-IT" sz="2800" dirty="0" smtClean="0">
                <a:latin typeface="NimbusRomNo9L-Regu"/>
              </a:rPr>
              <a:t>È necessario </a:t>
            </a:r>
            <a:r>
              <a:rPr lang="it-IT" sz="2800" dirty="0">
                <a:latin typeface="NimbusRomNo9L-Regu"/>
              </a:rPr>
              <a:t>come prima cosa andare ad identificare le categorie di interesse utilizzando la specifica</a:t>
            </a:r>
            <a:r>
              <a:rPr lang="it-IT" sz="2800" dirty="0" smtClean="0">
                <a:latin typeface="NimbusRomNo9L-Regu"/>
              </a:rPr>
              <a:t>.</a:t>
            </a:r>
            <a:endParaRPr lang="it-IT" sz="2800" dirty="0">
              <a:latin typeface="NimbusRomNo9L-Regu"/>
            </a:endParaRPr>
          </a:p>
        </p:txBody>
      </p:sp>
    </p:spTree>
    <p:extLst>
      <p:ext uri="{BB962C8B-B14F-4D97-AF65-F5344CB8AC3E}">
        <p14:creationId xmlns:p14="http://schemas.microsoft.com/office/powerpoint/2010/main" val="22153777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6124754"/>
          </a:xfrm>
          <a:prstGeom prst="rect">
            <a:avLst/>
          </a:prstGeom>
        </p:spPr>
        <p:txBody>
          <a:bodyPr wrap="square">
            <a:spAutoFit/>
          </a:bodyPr>
          <a:lstStyle/>
          <a:p>
            <a:r>
              <a:rPr lang="it-IT" sz="2800" b="0" i="0" u="none" strike="noStrike" baseline="0" dirty="0" smtClean="0">
                <a:latin typeface="NimbusRomNo9L-Regu"/>
              </a:rPr>
              <a:t>SOLUZIONE</a:t>
            </a:r>
          </a:p>
          <a:p>
            <a:r>
              <a:rPr lang="it-IT" sz="2800" dirty="0">
                <a:latin typeface="NimbusRomNo9L-Regu"/>
              </a:rPr>
              <a:t>Iniziamo con l’analisi della </a:t>
            </a:r>
            <a:r>
              <a:rPr lang="it-IT" sz="2800" dirty="0" err="1">
                <a:latin typeface="NimbusRomNo9L-Regu"/>
              </a:rPr>
              <a:t>postcondizione</a:t>
            </a:r>
            <a:r>
              <a:rPr lang="it-IT" sz="2800" dirty="0">
                <a:latin typeface="NimbusRomNo9L-Regu"/>
              </a:rPr>
              <a:t> normale:</a:t>
            </a:r>
          </a:p>
          <a:p>
            <a:r>
              <a:rPr lang="it-IT" sz="2800" dirty="0">
                <a:latin typeface="NimbusRomNo9L-Regu"/>
              </a:rPr>
              <a:t>//@ (\</a:t>
            </a:r>
            <a:r>
              <a:rPr lang="it-IT" sz="2800" dirty="0" err="1">
                <a:latin typeface="NimbusRomNo9L-Regu"/>
              </a:rPr>
              <a:t>exists</a:t>
            </a:r>
            <a:r>
              <a:rPr lang="it-IT" sz="2800" dirty="0">
                <a:latin typeface="NimbusRomNo9L-Regu"/>
              </a:rPr>
              <a:t> </a:t>
            </a:r>
            <a:r>
              <a:rPr lang="it-IT" sz="2800" dirty="0" err="1">
                <a:latin typeface="NimbusRomNo9L-Regu"/>
              </a:rPr>
              <a:t>int</a:t>
            </a:r>
            <a:r>
              <a:rPr lang="it-IT" sz="2800" dirty="0">
                <a:latin typeface="NimbusRomNo9L-Regu"/>
              </a:rPr>
              <a:t> i; 1&lt;=i &amp;&amp; i &lt;</a:t>
            </a:r>
            <a:r>
              <a:rPr lang="it-IT" sz="2800" dirty="0" err="1">
                <a:latin typeface="NimbusRomNo9L-Regu"/>
              </a:rPr>
              <a:t>elements.size</a:t>
            </a:r>
            <a:r>
              <a:rPr lang="it-IT" sz="2800" dirty="0">
                <a:latin typeface="NimbusRomNo9L-Regu"/>
              </a:rPr>
              <a:t>();</a:t>
            </a:r>
          </a:p>
          <a:p>
            <a:r>
              <a:rPr lang="it-IT" sz="2800" dirty="0" smtClean="0">
                <a:latin typeface="NimbusRomNo9L-Regu"/>
              </a:rPr>
              <a:t>//@                         </a:t>
            </a:r>
            <a:r>
              <a:rPr lang="it-IT" sz="2800" dirty="0" err="1">
                <a:latin typeface="NimbusRomNo9L-Regu"/>
              </a:rPr>
              <a:t>elements.get</a:t>
            </a:r>
            <a:r>
              <a:rPr lang="it-IT" sz="2800" dirty="0">
                <a:latin typeface="NimbusRomNo9L-Regu"/>
              </a:rPr>
              <a:t>(i).</a:t>
            </a:r>
            <a:r>
              <a:rPr lang="it-IT" sz="2800" dirty="0" err="1">
                <a:latin typeface="NimbusRomNo9L-Regu"/>
              </a:rPr>
              <a:t>equals</a:t>
            </a:r>
            <a:r>
              <a:rPr lang="it-IT" sz="2800" dirty="0">
                <a:latin typeface="NimbusRomNo9L-Regu"/>
              </a:rPr>
              <a:t>(</a:t>
            </a:r>
            <a:r>
              <a:rPr lang="it-IT" sz="2800" dirty="0" err="1">
                <a:latin typeface="NimbusRomNo9L-Regu"/>
              </a:rPr>
              <a:t>elements.get</a:t>
            </a:r>
            <a:r>
              <a:rPr lang="it-IT" sz="2800" dirty="0">
                <a:latin typeface="NimbusRomNo9L-Regu"/>
              </a:rPr>
              <a:t>(i-1)) ||</a:t>
            </a:r>
          </a:p>
          <a:p>
            <a:r>
              <a:rPr lang="it-IT" sz="2800" dirty="0">
                <a:latin typeface="NimbusRomNo9L-Regu"/>
              </a:rPr>
              <a:t>//@ (</a:t>
            </a:r>
            <a:r>
              <a:rPr lang="it-IT" sz="2800" dirty="0" err="1">
                <a:latin typeface="NimbusRomNo9L-Regu"/>
              </a:rPr>
              <a:t>elements.get</a:t>
            </a:r>
            <a:r>
              <a:rPr lang="it-IT" sz="2800" dirty="0">
                <a:latin typeface="NimbusRomNo9L-Regu"/>
              </a:rPr>
              <a:t>(i).</a:t>
            </a:r>
            <a:r>
              <a:rPr lang="it-IT" sz="2800" dirty="0" err="1">
                <a:latin typeface="NimbusRomNo9L-Regu"/>
              </a:rPr>
              <a:t>equals</a:t>
            </a:r>
            <a:r>
              <a:rPr lang="it-IT" sz="2800" dirty="0">
                <a:latin typeface="NimbusRomNo9L-Regu"/>
              </a:rPr>
              <a:t>(</a:t>
            </a:r>
            <a:r>
              <a:rPr lang="it-IT" sz="2800" dirty="0" err="1">
                <a:latin typeface="NimbusRomNo9L-Regu"/>
              </a:rPr>
              <a:t>elements.get</a:t>
            </a:r>
            <a:r>
              <a:rPr lang="it-IT" sz="2800" dirty="0">
                <a:latin typeface="NimbusRomNo9L-Regu"/>
              </a:rPr>
              <a:t>(i-2)) &amp;&amp; i&gt;1))</a:t>
            </a:r>
          </a:p>
          <a:p>
            <a:r>
              <a:rPr lang="it-IT" sz="2800" dirty="0">
                <a:latin typeface="NimbusRomNo9L-Regu"/>
              </a:rPr>
              <a:t>è vera in due condizioni:</a:t>
            </a:r>
          </a:p>
          <a:p>
            <a:r>
              <a:rPr lang="it-IT" sz="2800" dirty="0">
                <a:latin typeface="NimbusRomNo9L-Regu"/>
              </a:rPr>
              <a:t>\</a:t>
            </a:r>
            <a:r>
              <a:rPr lang="it-IT" sz="2800" dirty="0" err="1">
                <a:latin typeface="NimbusRomNo9L-Regu"/>
              </a:rPr>
              <a:t>exists</a:t>
            </a:r>
            <a:r>
              <a:rPr lang="it-IT" sz="2800" dirty="0">
                <a:latin typeface="NimbusRomNo9L-Regu"/>
              </a:rPr>
              <a:t> </a:t>
            </a:r>
            <a:r>
              <a:rPr lang="it-IT" sz="2800" dirty="0" err="1">
                <a:latin typeface="NimbusRomNo9L-Regu"/>
              </a:rPr>
              <a:t>int</a:t>
            </a:r>
            <a:r>
              <a:rPr lang="it-IT" sz="2800" dirty="0">
                <a:latin typeface="NimbusRomNo9L-Regu"/>
              </a:rPr>
              <a:t> i; 1&lt;=i &amp;&amp; i &lt;</a:t>
            </a:r>
            <a:r>
              <a:rPr lang="it-IT" sz="2800" dirty="0" err="1">
                <a:latin typeface="NimbusRomNo9L-Regu"/>
              </a:rPr>
              <a:t>elements.size</a:t>
            </a:r>
            <a:r>
              <a:rPr lang="it-IT" sz="2800" dirty="0">
                <a:latin typeface="NimbusRomNo9L-Regu"/>
              </a:rPr>
              <a:t>();</a:t>
            </a:r>
          </a:p>
          <a:p>
            <a:r>
              <a:rPr lang="it-IT" sz="2800" dirty="0">
                <a:latin typeface="NimbusRomNo9L-Regu"/>
              </a:rPr>
              <a:t>		</a:t>
            </a:r>
            <a:r>
              <a:rPr lang="it-IT" sz="2800" dirty="0" err="1">
                <a:latin typeface="NimbusRomNo9L-Regu"/>
              </a:rPr>
              <a:t>elements.get</a:t>
            </a:r>
            <a:r>
              <a:rPr lang="it-IT" sz="2800" dirty="0">
                <a:latin typeface="NimbusRomNo9L-Regu"/>
              </a:rPr>
              <a:t>(i).</a:t>
            </a:r>
            <a:r>
              <a:rPr lang="it-IT" sz="2800" dirty="0" err="1">
                <a:latin typeface="NimbusRomNo9L-Regu"/>
              </a:rPr>
              <a:t>equals</a:t>
            </a:r>
            <a:r>
              <a:rPr lang="it-IT" sz="2800" dirty="0">
                <a:latin typeface="NimbusRomNo9L-Regu"/>
              </a:rPr>
              <a:t>(</a:t>
            </a:r>
            <a:r>
              <a:rPr lang="it-IT" sz="2800" dirty="0" err="1">
                <a:latin typeface="NimbusRomNo9L-Regu"/>
              </a:rPr>
              <a:t>elements.get</a:t>
            </a:r>
            <a:r>
              <a:rPr lang="it-IT" sz="2800" dirty="0">
                <a:latin typeface="NimbusRomNo9L-Regu"/>
              </a:rPr>
              <a:t>(i-1))</a:t>
            </a:r>
          </a:p>
          <a:p>
            <a:r>
              <a:rPr lang="it-IT" sz="2800" dirty="0">
                <a:latin typeface="NimbusRomNo9L-Regu"/>
              </a:rPr>
              <a:t>esiste un elemento uguale al suo predecessore (condizione A).</a:t>
            </a:r>
          </a:p>
          <a:p>
            <a:endParaRPr lang="it-IT" sz="2800" dirty="0">
              <a:latin typeface="NimbusRomNo9L-Regu"/>
            </a:endParaRPr>
          </a:p>
          <a:p>
            <a:r>
              <a:rPr lang="it-IT" sz="2800" dirty="0">
                <a:latin typeface="NimbusRomNo9L-Regu"/>
              </a:rPr>
              <a:t>\</a:t>
            </a:r>
            <a:r>
              <a:rPr lang="it-IT" sz="2800" dirty="0" err="1">
                <a:latin typeface="NimbusRomNo9L-Regu"/>
              </a:rPr>
              <a:t>exists</a:t>
            </a:r>
            <a:r>
              <a:rPr lang="it-IT" sz="2800" dirty="0">
                <a:latin typeface="NimbusRomNo9L-Regu"/>
              </a:rPr>
              <a:t> </a:t>
            </a:r>
            <a:r>
              <a:rPr lang="it-IT" sz="2800" dirty="0" err="1">
                <a:latin typeface="NimbusRomNo9L-Regu"/>
              </a:rPr>
              <a:t>int</a:t>
            </a:r>
            <a:r>
              <a:rPr lang="it-IT" sz="2800" dirty="0">
                <a:latin typeface="NimbusRomNo9L-Regu"/>
              </a:rPr>
              <a:t> i; 1&lt;=i &amp;&amp; i &lt;</a:t>
            </a:r>
            <a:r>
              <a:rPr lang="it-IT" sz="2800" dirty="0" err="1">
                <a:latin typeface="NimbusRomNo9L-Regu"/>
              </a:rPr>
              <a:t>elements.size</a:t>
            </a:r>
            <a:r>
              <a:rPr lang="it-IT" sz="2800" dirty="0">
                <a:latin typeface="NimbusRomNo9L-Regu"/>
              </a:rPr>
              <a:t>();</a:t>
            </a:r>
          </a:p>
          <a:p>
            <a:r>
              <a:rPr lang="it-IT" sz="2800" dirty="0">
                <a:latin typeface="NimbusRomNo9L-Regu"/>
              </a:rPr>
              <a:t>		(</a:t>
            </a:r>
            <a:r>
              <a:rPr lang="it-IT" sz="2800" dirty="0" err="1">
                <a:latin typeface="NimbusRomNo9L-Regu"/>
              </a:rPr>
              <a:t>elements.get</a:t>
            </a:r>
            <a:r>
              <a:rPr lang="it-IT" sz="2800" dirty="0">
                <a:latin typeface="NimbusRomNo9L-Regu"/>
              </a:rPr>
              <a:t>(i).</a:t>
            </a:r>
            <a:r>
              <a:rPr lang="it-IT" sz="2800" dirty="0" err="1">
                <a:latin typeface="NimbusRomNo9L-Regu"/>
              </a:rPr>
              <a:t>equals</a:t>
            </a:r>
            <a:r>
              <a:rPr lang="it-IT" sz="2800" dirty="0">
                <a:latin typeface="NimbusRomNo9L-Regu"/>
              </a:rPr>
              <a:t>(</a:t>
            </a:r>
            <a:r>
              <a:rPr lang="it-IT" sz="2800" dirty="0" err="1">
                <a:latin typeface="NimbusRomNo9L-Regu"/>
              </a:rPr>
              <a:t>elements.get</a:t>
            </a:r>
            <a:r>
              <a:rPr lang="it-IT" sz="2800" dirty="0">
                <a:latin typeface="NimbusRomNo9L-Regu"/>
              </a:rPr>
              <a:t>(i-2)) &amp;&amp; i&gt;1))</a:t>
            </a:r>
          </a:p>
          <a:p>
            <a:r>
              <a:rPr lang="it-IT" sz="2800" dirty="0">
                <a:latin typeface="NimbusRomNo9L-Regu"/>
              </a:rPr>
              <a:t>esiste un elemento uguale al predecessore del suo predecessore (condizione B</a:t>
            </a:r>
            <a:r>
              <a:rPr lang="it-IT" sz="2800" dirty="0" smtClean="0">
                <a:latin typeface="NimbusRomNo9L-Regu"/>
              </a:rPr>
              <a:t>).</a:t>
            </a:r>
            <a:endParaRPr lang="it-IT" sz="2800" dirty="0">
              <a:latin typeface="NimbusRomNo9L-Regu"/>
            </a:endParaRPr>
          </a:p>
        </p:txBody>
      </p:sp>
    </p:spTree>
    <p:extLst>
      <p:ext uri="{BB962C8B-B14F-4D97-AF65-F5344CB8AC3E}">
        <p14:creationId xmlns:p14="http://schemas.microsoft.com/office/powerpoint/2010/main" val="168066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4832092"/>
          </a:xfrm>
          <a:prstGeom prst="rect">
            <a:avLst/>
          </a:prstGeom>
        </p:spPr>
        <p:txBody>
          <a:bodyPr wrap="square">
            <a:spAutoFit/>
          </a:bodyPr>
          <a:lstStyle/>
          <a:p>
            <a:r>
              <a:rPr lang="it-IT" sz="2800" b="0" i="0" u="none" strike="noStrike" baseline="0" dirty="0" smtClean="0">
                <a:latin typeface="NimbusRomNo9L-Regu"/>
              </a:rPr>
              <a:t>SOLUZIONE</a:t>
            </a:r>
          </a:p>
          <a:p>
            <a:r>
              <a:rPr lang="it-IT" sz="2800" b="0" i="0" u="none" strike="noStrike" baseline="0" dirty="0" smtClean="0">
                <a:latin typeface="NimbusRomNo9L-Regu"/>
              </a:rPr>
              <a:t>Punto 1</a:t>
            </a:r>
          </a:p>
          <a:p>
            <a:r>
              <a:rPr lang="it-IT" sz="2800" dirty="0">
                <a:latin typeface="NimbusRomNo9L-Regu"/>
              </a:rPr>
              <a:t>//@private </a:t>
            </a:r>
            <a:r>
              <a:rPr lang="it-IT" sz="2800" dirty="0" err="1">
                <a:latin typeface="NimbusRomNo9L-Regu"/>
              </a:rPr>
              <a:t>invariant</a:t>
            </a:r>
            <a:r>
              <a:rPr lang="it-IT" sz="2800" dirty="0">
                <a:latin typeface="NimbusRomNo9L-Regu"/>
              </a:rPr>
              <a:t> </a:t>
            </a:r>
            <a:endParaRPr lang="it-IT" sz="2800" dirty="0" smtClean="0">
              <a:latin typeface="NimbusRomNo9L-Regu"/>
            </a:endParaRPr>
          </a:p>
          <a:p>
            <a:r>
              <a:rPr lang="it-IT" sz="2800" dirty="0" smtClean="0">
                <a:latin typeface="NimbusRomNo9L-Regu"/>
              </a:rPr>
              <a:t>//@ </a:t>
            </a:r>
            <a:r>
              <a:rPr lang="it-IT" sz="2800" dirty="0" err="1">
                <a:latin typeface="NimbusRomNo9L-Regu"/>
              </a:rPr>
              <a:t>carteMazzo</a:t>
            </a:r>
            <a:r>
              <a:rPr lang="it-IT" sz="2800" dirty="0">
                <a:latin typeface="NimbusRomNo9L-Regu"/>
              </a:rPr>
              <a:t>!=</a:t>
            </a:r>
            <a:r>
              <a:rPr lang="it-IT" sz="2800" dirty="0" err="1">
                <a:latin typeface="NimbusRomNo9L-Regu"/>
              </a:rPr>
              <a:t>null</a:t>
            </a:r>
            <a:r>
              <a:rPr lang="it-IT" sz="2800" dirty="0">
                <a:latin typeface="NimbusRomNo9L-Regu"/>
              </a:rPr>
              <a:t> &amp;&amp; </a:t>
            </a:r>
            <a:r>
              <a:rPr lang="it-IT" sz="2800" dirty="0" err="1">
                <a:latin typeface="NimbusRomNo9L-Regu"/>
              </a:rPr>
              <a:t>carteMazzo.size</a:t>
            </a:r>
            <a:r>
              <a:rPr lang="it-IT" sz="2800" dirty="0">
                <a:latin typeface="NimbusRomNo9L-Regu"/>
              </a:rPr>
              <a:t>()&lt;=52 </a:t>
            </a:r>
            <a:endParaRPr lang="it-IT" sz="2800" dirty="0" smtClean="0">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nessuna carta </a:t>
            </a:r>
            <a:r>
              <a:rPr lang="it-IT" sz="2800" dirty="0" smtClean="0">
                <a:solidFill>
                  <a:srgbClr val="FF0000"/>
                </a:solidFill>
                <a:latin typeface="NimbusRomNo9L-Regu"/>
              </a:rPr>
              <a:t>è </a:t>
            </a:r>
            <a:r>
              <a:rPr lang="it-IT" sz="2800" dirty="0" err="1">
                <a:solidFill>
                  <a:srgbClr val="FF0000"/>
                </a:solidFill>
                <a:latin typeface="NimbusRomNo9L-Regu"/>
              </a:rPr>
              <a:t>null</a:t>
            </a:r>
            <a:r>
              <a:rPr lang="it-IT" sz="2800" dirty="0">
                <a:solidFill>
                  <a:srgbClr val="FF0000"/>
                </a:solidFill>
                <a:latin typeface="NimbusRomNo9L-Regu"/>
              </a:rPr>
              <a:t> </a:t>
            </a:r>
            <a:endParaRPr lang="it-IT" sz="2800" dirty="0" smtClean="0">
              <a:solidFill>
                <a:srgbClr val="FF0000"/>
              </a:solidFill>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a:t>
            </a:r>
            <a:r>
              <a:rPr lang="it-IT" sz="2800" dirty="0" err="1">
                <a:solidFill>
                  <a:srgbClr val="FF0000"/>
                </a:solidFill>
                <a:latin typeface="NimbusRomNo9L-Regu"/>
              </a:rPr>
              <a:t>forall</a:t>
            </a:r>
            <a:r>
              <a:rPr lang="it-IT" sz="2800" dirty="0">
                <a:solidFill>
                  <a:srgbClr val="FF0000"/>
                </a:solidFill>
                <a:latin typeface="NimbusRomNo9L-Regu"/>
              </a:rPr>
              <a:t> </a:t>
            </a:r>
            <a:r>
              <a:rPr lang="it-IT" sz="2800" dirty="0" err="1">
                <a:solidFill>
                  <a:srgbClr val="FF0000"/>
                </a:solidFill>
                <a:latin typeface="NimbusRomNo9L-Regu"/>
              </a:rPr>
              <a:t>int</a:t>
            </a:r>
            <a:r>
              <a:rPr lang="it-IT" sz="2800" dirty="0">
                <a:solidFill>
                  <a:srgbClr val="FF0000"/>
                </a:solidFill>
                <a:latin typeface="NimbusRomNo9L-Regu"/>
              </a:rPr>
              <a:t> i; i&gt;=0&amp;&amp;i&lt;</a:t>
            </a:r>
            <a:r>
              <a:rPr lang="it-IT" sz="2800" dirty="0" err="1">
                <a:solidFill>
                  <a:srgbClr val="FF0000"/>
                </a:solidFill>
                <a:latin typeface="NimbusRomNo9L-Regu"/>
              </a:rPr>
              <a:t>carteMazzo.size</a:t>
            </a:r>
            <a:r>
              <a:rPr lang="it-IT" sz="2800" dirty="0">
                <a:solidFill>
                  <a:srgbClr val="FF0000"/>
                </a:solidFill>
                <a:latin typeface="NimbusRomNo9L-Regu"/>
              </a:rPr>
              <a:t>(); </a:t>
            </a:r>
            <a:r>
              <a:rPr lang="it-IT" sz="2800" dirty="0" err="1">
                <a:solidFill>
                  <a:srgbClr val="FF0000"/>
                </a:solidFill>
                <a:latin typeface="NimbusRomNo9L-Regu"/>
              </a:rPr>
              <a:t>carteMazzo.get</a:t>
            </a:r>
            <a:r>
              <a:rPr lang="it-IT" sz="2800" dirty="0">
                <a:solidFill>
                  <a:srgbClr val="FF0000"/>
                </a:solidFill>
                <a:latin typeface="NimbusRomNo9L-Regu"/>
              </a:rPr>
              <a:t>(i)!=</a:t>
            </a:r>
            <a:r>
              <a:rPr lang="it-IT" sz="2800" dirty="0" err="1">
                <a:solidFill>
                  <a:srgbClr val="FF0000"/>
                </a:solidFill>
                <a:latin typeface="NimbusRomNo9L-Regu"/>
              </a:rPr>
              <a:t>null</a:t>
            </a:r>
            <a:r>
              <a:rPr lang="it-IT" sz="2800" dirty="0">
                <a:solidFill>
                  <a:srgbClr val="FF0000"/>
                </a:solidFill>
                <a:latin typeface="NimbusRomNo9L-Regu"/>
              </a:rPr>
              <a:t>) </a:t>
            </a:r>
            <a:endParaRPr lang="it-IT" sz="2800" dirty="0" smtClean="0">
              <a:solidFill>
                <a:srgbClr val="FF0000"/>
              </a:solidFill>
              <a:latin typeface="NimbusRomNo9L-Regu"/>
            </a:endParaRPr>
          </a:p>
          <a:p>
            <a:r>
              <a:rPr lang="it-IT" sz="2800" dirty="0" smtClean="0">
                <a:solidFill>
                  <a:srgbClr val="0070C0"/>
                </a:solidFill>
                <a:latin typeface="NimbusRomNo9L-Regu"/>
              </a:rPr>
              <a:t>// </a:t>
            </a:r>
            <a:r>
              <a:rPr lang="it-IT" sz="2800" dirty="0">
                <a:solidFill>
                  <a:srgbClr val="0070C0"/>
                </a:solidFill>
                <a:latin typeface="NimbusRomNo9L-Regu"/>
              </a:rPr>
              <a:t>ogni carta contenuta deve essere di uno dei semi consentiti </a:t>
            </a:r>
            <a:endParaRPr lang="it-IT" sz="2800" dirty="0" smtClean="0">
              <a:solidFill>
                <a:srgbClr val="0070C0"/>
              </a:solidFill>
              <a:latin typeface="NimbusRomNo9L-Regu"/>
            </a:endParaRPr>
          </a:p>
          <a:p>
            <a:r>
              <a:rPr lang="it-IT" sz="2800" dirty="0" smtClean="0">
                <a:solidFill>
                  <a:srgbClr val="0070C0"/>
                </a:solidFill>
                <a:latin typeface="NimbusRomNo9L-Regu"/>
              </a:rPr>
              <a:t>//@ </a:t>
            </a:r>
            <a:r>
              <a:rPr lang="it-IT" sz="2800" dirty="0">
                <a:solidFill>
                  <a:srgbClr val="0070C0"/>
                </a:solidFill>
                <a:latin typeface="NimbusRomNo9L-Regu"/>
              </a:rPr>
              <a:t>(\</a:t>
            </a:r>
            <a:r>
              <a:rPr lang="it-IT" sz="2800" dirty="0" err="1">
                <a:solidFill>
                  <a:srgbClr val="0070C0"/>
                </a:solidFill>
                <a:latin typeface="NimbusRomNo9L-Regu"/>
              </a:rPr>
              <a:t>forall</a:t>
            </a:r>
            <a:r>
              <a:rPr lang="it-IT" sz="2800" dirty="0">
                <a:solidFill>
                  <a:srgbClr val="0070C0"/>
                </a:solidFill>
                <a:latin typeface="NimbusRomNo9L-Regu"/>
              </a:rPr>
              <a:t> Carta c; </a:t>
            </a:r>
            <a:r>
              <a:rPr lang="it-IT" sz="2800" dirty="0" err="1">
                <a:solidFill>
                  <a:srgbClr val="0070C0"/>
                </a:solidFill>
                <a:latin typeface="NimbusRomNo9L-Regu"/>
              </a:rPr>
              <a:t>carteMazzo.contains</a:t>
            </a:r>
            <a:r>
              <a:rPr lang="it-IT" sz="2800" dirty="0">
                <a:solidFill>
                  <a:srgbClr val="0070C0"/>
                </a:solidFill>
                <a:latin typeface="NimbusRomNo9L-Regu"/>
              </a:rPr>
              <a:t>(c); </a:t>
            </a:r>
            <a:r>
              <a:rPr lang="it-IT" sz="2800" dirty="0" err="1">
                <a:solidFill>
                  <a:srgbClr val="0070C0"/>
                </a:solidFill>
                <a:latin typeface="NimbusRomNo9L-Regu"/>
              </a:rPr>
              <a:t>c.seme</a:t>
            </a:r>
            <a:r>
              <a:rPr lang="it-IT" sz="2800" dirty="0">
                <a:solidFill>
                  <a:srgbClr val="0070C0"/>
                </a:solidFill>
                <a:latin typeface="NimbusRomNo9L-Regu"/>
              </a:rPr>
              <a:t>()&gt;=0 &amp;&amp; </a:t>
            </a:r>
            <a:r>
              <a:rPr lang="it-IT" sz="2800" dirty="0" err="1">
                <a:solidFill>
                  <a:srgbClr val="0070C0"/>
                </a:solidFill>
                <a:latin typeface="NimbusRomNo9L-Regu"/>
              </a:rPr>
              <a:t>c.seme</a:t>
            </a:r>
            <a:r>
              <a:rPr lang="it-IT" sz="2800" dirty="0">
                <a:solidFill>
                  <a:srgbClr val="0070C0"/>
                </a:solidFill>
                <a:latin typeface="NimbusRomNo9L-Regu"/>
              </a:rPr>
              <a:t>()&lt;4) </a:t>
            </a:r>
            <a:endParaRPr lang="it-IT" sz="2800" dirty="0" smtClean="0">
              <a:solidFill>
                <a:srgbClr val="0070C0"/>
              </a:solidFill>
              <a:latin typeface="NimbusRomNo9L-Regu"/>
            </a:endParaRPr>
          </a:p>
          <a:p>
            <a:r>
              <a:rPr lang="it-IT" sz="2800" dirty="0" smtClean="0">
                <a:solidFill>
                  <a:srgbClr val="7030A0"/>
                </a:solidFill>
                <a:latin typeface="NimbusRomNo9L-Regu"/>
              </a:rPr>
              <a:t>// </a:t>
            </a:r>
            <a:r>
              <a:rPr lang="it-IT" sz="2800" dirty="0">
                <a:solidFill>
                  <a:srgbClr val="7030A0"/>
                </a:solidFill>
                <a:latin typeface="NimbusRomNo9L-Regu"/>
              </a:rPr>
              <a:t>ogni carta contenuta deve essere di uno dei valori consentiti </a:t>
            </a:r>
            <a:endParaRPr lang="it-IT" sz="2800" dirty="0" smtClean="0">
              <a:solidFill>
                <a:srgbClr val="7030A0"/>
              </a:solidFill>
              <a:latin typeface="NimbusRomNo9L-Regu"/>
            </a:endParaRPr>
          </a:p>
          <a:p>
            <a:r>
              <a:rPr lang="it-IT" sz="2800" dirty="0" smtClean="0">
                <a:solidFill>
                  <a:srgbClr val="7030A0"/>
                </a:solidFill>
                <a:latin typeface="NimbusRomNo9L-Regu"/>
              </a:rPr>
              <a:t>//@ </a:t>
            </a:r>
            <a:r>
              <a:rPr lang="it-IT" sz="2800" dirty="0">
                <a:solidFill>
                  <a:srgbClr val="7030A0"/>
                </a:solidFill>
                <a:latin typeface="NimbusRomNo9L-Regu"/>
              </a:rPr>
              <a:t>(\</a:t>
            </a:r>
            <a:r>
              <a:rPr lang="it-IT" sz="2800" dirty="0" err="1">
                <a:solidFill>
                  <a:srgbClr val="7030A0"/>
                </a:solidFill>
                <a:latin typeface="NimbusRomNo9L-Regu"/>
              </a:rPr>
              <a:t>forall</a:t>
            </a:r>
            <a:r>
              <a:rPr lang="it-IT" sz="2800" dirty="0">
                <a:solidFill>
                  <a:srgbClr val="7030A0"/>
                </a:solidFill>
                <a:latin typeface="NimbusRomNo9L-Regu"/>
              </a:rPr>
              <a:t> Carta c; </a:t>
            </a:r>
            <a:r>
              <a:rPr lang="it-IT" sz="2800" dirty="0" err="1">
                <a:solidFill>
                  <a:srgbClr val="7030A0"/>
                </a:solidFill>
                <a:latin typeface="NimbusRomNo9L-Regu"/>
              </a:rPr>
              <a:t>carteMazzo.contains</a:t>
            </a:r>
            <a:r>
              <a:rPr lang="it-IT" sz="2800" dirty="0">
                <a:solidFill>
                  <a:srgbClr val="7030A0"/>
                </a:solidFill>
                <a:latin typeface="NimbusRomNo9L-Regu"/>
              </a:rPr>
              <a:t>(c</a:t>
            </a:r>
            <a:r>
              <a:rPr lang="it-IT" sz="2800" dirty="0" smtClean="0">
                <a:solidFill>
                  <a:srgbClr val="7030A0"/>
                </a:solidFill>
                <a:latin typeface="NimbusRomNo9L-Regu"/>
              </a:rPr>
              <a:t>);</a:t>
            </a:r>
            <a:r>
              <a:rPr lang="it-IT" sz="2800" dirty="0" err="1" smtClean="0">
                <a:solidFill>
                  <a:srgbClr val="7030A0"/>
                </a:solidFill>
                <a:latin typeface="NimbusRomNo9L-Regu"/>
              </a:rPr>
              <a:t>c.valore</a:t>
            </a:r>
            <a:r>
              <a:rPr lang="it-IT" sz="2800" dirty="0">
                <a:solidFill>
                  <a:srgbClr val="7030A0"/>
                </a:solidFill>
                <a:latin typeface="NimbusRomNo9L-Regu"/>
              </a:rPr>
              <a:t>()&gt;=0 &amp;&amp; </a:t>
            </a:r>
            <a:r>
              <a:rPr lang="it-IT" sz="2800" dirty="0" err="1">
                <a:solidFill>
                  <a:srgbClr val="7030A0"/>
                </a:solidFill>
                <a:latin typeface="NimbusRomNo9L-Regu"/>
              </a:rPr>
              <a:t>c.valore</a:t>
            </a:r>
            <a:r>
              <a:rPr lang="it-IT" sz="2800" dirty="0">
                <a:solidFill>
                  <a:srgbClr val="7030A0"/>
                </a:solidFill>
                <a:latin typeface="NimbusRomNo9L-Regu"/>
              </a:rPr>
              <a:t>()&lt;14) </a:t>
            </a:r>
            <a:r>
              <a:rPr lang="it-IT" sz="2800" dirty="0">
                <a:solidFill>
                  <a:srgbClr val="FF0000"/>
                </a:solidFill>
                <a:latin typeface="NimbusRomNo9L-Regu"/>
              </a:rPr>
              <a:t>// ogni carta appare al </a:t>
            </a:r>
            <a:r>
              <a:rPr lang="it-IT" sz="2800" dirty="0" smtClean="0">
                <a:solidFill>
                  <a:srgbClr val="FF0000"/>
                </a:solidFill>
                <a:latin typeface="NimbusRomNo9L-Regu"/>
              </a:rPr>
              <a:t>più </a:t>
            </a:r>
            <a:r>
              <a:rPr lang="it-IT" sz="2800" dirty="0">
                <a:solidFill>
                  <a:srgbClr val="FF0000"/>
                </a:solidFill>
                <a:latin typeface="NimbusRomNo9L-Regu"/>
              </a:rPr>
              <a:t>una volta </a:t>
            </a:r>
            <a:endParaRPr lang="it-IT" sz="2800" dirty="0" smtClean="0">
              <a:solidFill>
                <a:srgbClr val="FF0000"/>
              </a:solidFill>
              <a:latin typeface="NimbusRomNo9L-Regu"/>
            </a:endParaRPr>
          </a:p>
        </p:txBody>
      </p:sp>
    </p:spTree>
    <p:extLst>
      <p:ext uri="{BB962C8B-B14F-4D97-AF65-F5344CB8AC3E}">
        <p14:creationId xmlns:p14="http://schemas.microsoft.com/office/powerpoint/2010/main" val="26821942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5693866"/>
          </a:xfrm>
          <a:prstGeom prst="rect">
            <a:avLst/>
          </a:prstGeom>
        </p:spPr>
        <p:txBody>
          <a:bodyPr wrap="square">
            <a:spAutoFit/>
          </a:bodyPr>
          <a:lstStyle/>
          <a:p>
            <a:r>
              <a:rPr lang="it-IT" sz="2800" b="0" i="0" u="none" strike="noStrike" baseline="0" dirty="0" smtClean="0">
                <a:latin typeface="NimbusRomNo9L-Regu"/>
              </a:rPr>
              <a:t>SOLUZIONE</a:t>
            </a:r>
          </a:p>
          <a:p>
            <a:r>
              <a:rPr lang="it-IT" sz="2800" dirty="0">
                <a:latin typeface="NimbusRomNo9L-Regu"/>
              </a:rPr>
              <a:t>Possiamo a questo punto analizzare la post-condizione eccezionale anch’essa fatta da due clausole:</a:t>
            </a:r>
          </a:p>
          <a:p>
            <a:r>
              <a:rPr lang="it-IT" sz="2800" dirty="0" err="1">
                <a:latin typeface="NimbusRomNo9L-Regu"/>
              </a:rPr>
              <a:t>elements</a:t>
            </a:r>
            <a:r>
              <a:rPr lang="it-IT" sz="2800" dirty="0">
                <a:latin typeface="NimbusRomNo9L-Regu"/>
              </a:rPr>
              <a:t>==</a:t>
            </a:r>
            <a:r>
              <a:rPr lang="it-IT" sz="2800" dirty="0" err="1">
                <a:latin typeface="NimbusRomNo9L-Regu"/>
              </a:rPr>
              <a:t>null</a:t>
            </a:r>
            <a:endParaRPr lang="it-IT" sz="2800" dirty="0">
              <a:latin typeface="NimbusRomNo9L-Regu"/>
            </a:endParaRPr>
          </a:p>
          <a:p>
            <a:r>
              <a:rPr lang="it-IT" sz="2800" dirty="0" err="1">
                <a:latin typeface="NimbusRomNo9L-Regu"/>
              </a:rPr>
              <a:t>elements</a:t>
            </a:r>
            <a:r>
              <a:rPr lang="it-IT" sz="2800" dirty="0">
                <a:latin typeface="NimbusRomNo9L-Regu"/>
              </a:rPr>
              <a:t> è nullo. (condizione D)</a:t>
            </a:r>
          </a:p>
          <a:p>
            <a:r>
              <a:rPr lang="it-IT" sz="2800" dirty="0">
                <a:latin typeface="NimbusRomNo9L-Regu"/>
              </a:rPr>
              <a:t>(\</a:t>
            </a:r>
            <a:r>
              <a:rPr lang="it-IT" sz="2800" dirty="0" err="1">
                <a:latin typeface="NimbusRomNo9L-Regu"/>
              </a:rPr>
              <a:t>exists</a:t>
            </a:r>
            <a:r>
              <a:rPr lang="it-IT" sz="2800" dirty="0">
                <a:latin typeface="NimbusRomNo9L-Regu"/>
              </a:rPr>
              <a:t> </a:t>
            </a:r>
            <a:r>
              <a:rPr lang="it-IT" sz="2800" dirty="0" err="1">
                <a:latin typeface="NimbusRomNo9L-Regu"/>
              </a:rPr>
              <a:t>int</a:t>
            </a:r>
            <a:r>
              <a:rPr lang="it-IT" sz="2800" dirty="0">
                <a:latin typeface="NimbusRomNo9L-Regu"/>
              </a:rPr>
              <a:t> i; 0&lt;=i &amp;&amp; i &lt; </a:t>
            </a:r>
            <a:r>
              <a:rPr lang="it-IT" sz="2800" dirty="0" err="1">
                <a:latin typeface="NimbusRomNo9L-Regu"/>
              </a:rPr>
              <a:t>elements.size</a:t>
            </a:r>
            <a:r>
              <a:rPr lang="it-IT" sz="2800" dirty="0">
                <a:latin typeface="NimbusRomNo9L-Regu"/>
              </a:rPr>
              <a:t>(); </a:t>
            </a:r>
            <a:r>
              <a:rPr lang="it-IT" sz="2800" dirty="0" err="1">
                <a:latin typeface="NimbusRomNo9L-Regu"/>
              </a:rPr>
              <a:t>elements.get</a:t>
            </a:r>
            <a:r>
              <a:rPr lang="it-IT" sz="2800" dirty="0">
                <a:latin typeface="NimbusRomNo9L-Regu"/>
              </a:rPr>
              <a:t>(i)== 0)</a:t>
            </a:r>
          </a:p>
          <a:p>
            <a:r>
              <a:rPr lang="it-IT" sz="2800" dirty="0" err="1">
                <a:latin typeface="NimbusRomNo9L-Regu"/>
              </a:rPr>
              <a:t>elements</a:t>
            </a:r>
            <a:r>
              <a:rPr lang="it-IT" sz="2800" dirty="0">
                <a:latin typeface="NimbusRomNo9L-Regu"/>
              </a:rPr>
              <a:t> contiene un valore zero (condizione C)</a:t>
            </a:r>
          </a:p>
          <a:p>
            <a:endParaRPr lang="it-IT" sz="2800" dirty="0">
              <a:latin typeface="NimbusRomNo9L-Regu"/>
            </a:endParaRPr>
          </a:p>
          <a:p>
            <a:r>
              <a:rPr lang="it-IT" sz="2800" dirty="0">
                <a:latin typeface="NimbusRomNo9L-Regu"/>
              </a:rPr>
              <a:t>Partiamo con il test di categoria. Il primo test associa a </a:t>
            </a:r>
            <a:r>
              <a:rPr lang="it-IT" sz="2800" dirty="0" err="1">
                <a:latin typeface="NimbusRomNo9L-Regu"/>
              </a:rPr>
              <a:t>elements</a:t>
            </a:r>
            <a:r>
              <a:rPr lang="it-IT" sz="2800" dirty="0">
                <a:latin typeface="NimbusRomNo9L-Regu"/>
              </a:rPr>
              <a:t> il valore </a:t>
            </a:r>
            <a:r>
              <a:rPr lang="it-IT" sz="2800" dirty="0" err="1">
                <a:latin typeface="NimbusRomNo9L-Regu"/>
              </a:rPr>
              <a:t>null</a:t>
            </a:r>
            <a:r>
              <a:rPr lang="it-IT" sz="2800" dirty="0">
                <a:latin typeface="NimbusRomNo9L-Regu"/>
              </a:rPr>
              <a:t> rende soddisfatta </a:t>
            </a:r>
            <a:r>
              <a:rPr lang="it-IT" sz="2800" dirty="0" smtClean="0">
                <a:latin typeface="NimbusRomNo9L-Regu"/>
              </a:rPr>
              <a:t>la condizione </a:t>
            </a:r>
            <a:r>
              <a:rPr lang="it-IT" sz="2800" dirty="0">
                <a:latin typeface="NimbusRomNo9L-Regu"/>
              </a:rPr>
              <a:t>D.</a:t>
            </a:r>
          </a:p>
          <a:p>
            <a:r>
              <a:rPr lang="it-IT" sz="2800" dirty="0">
                <a:latin typeface="NimbusRomNo9L-Regu"/>
              </a:rPr>
              <a:t>Si noti che la Condizione D </a:t>
            </a:r>
            <a:r>
              <a:rPr lang="it-IT" sz="2800" dirty="0" smtClean="0">
                <a:latin typeface="NimbusRomNo9L-Regu"/>
              </a:rPr>
              <a:t>è </a:t>
            </a:r>
            <a:r>
              <a:rPr lang="it-IT" sz="2800" dirty="0">
                <a:latin typeface="NimbusRomNo9L-Regu"/>
              </a:rPr>
              <a:t>mutuamente esclusiva con A, B e C. </a:t>
            </a:r>
            <a:endParaRPr lang="it-IT" sz="2800" dirty="0" smtClean="0">
              <a:latin typeface="NimbusRomNo9L-Regu"/>
            </a:endParaRPr>
          </a:p>
          <a:p>
            <a:r>
              <a:rPr lang="it-IT" sz="2800" dirty="0" smtClean="0">
                <a:latin typeface="NimbusRomNo9L-Regu"/>
              </a:rPr>
              <a:t>C </a:t>
            </a:r>
            <a:r>
              <a:rPr lang="it-IT" sz="2800" dirty="0">
                <a:latin typeface="NimbusRomNo9L-Regu"/>
              </a:rPr>
              <a:t>invece non </a:t>
            </a:r>
            <a:r>
              <a:rPr lang="it-IT" sz="2800" dirty="0" smtClean="0">
                <a:latin typeface="NimbusRomNo9L-Regu"/>
              </a:rPr>
              <a:t>è </a:t>
            </a:r>
            <a:r>
              <a:rPr lang="it-IT" sz="2800" dirty="0">
                <a:latin typeface="NimbusRomNo9L-Regu"/>
              </a:rPr>
              <a:t>mutuamente </a:t>
            </a:r>
            <a:r>
              <a:rPr lang="it-IT" sz="2800" dirty="0" smtClean="0">
                <a:latin typeface="NimbusRomNo9L-Regu"/>
              </a:rPr>
              <a:t>esclusiva con </a:t>
            </a:r>
            <a:r>
              <a:rPr lang="it-IT" sz="2800" dirty="0">
                <a:latin typeface="NimbusRomNo9L-Regu"/>
              </a:rPr>
              <a:t>A e B e pertanto occorre considerare tutte le </a:t>
            </a:r>
            <a:r>
              <a:rPr lang="it-IT" sz="2800" dirty="0" smtClean="0">
                <a:latin typeface="NimbusRomNo9L-Regu"/>
              </a:rPr>
              <a:t>possibilità.</a:t>
            </a:r>
            <a:endParaRPr lang="it-IT" sz="2800" dirty="0">
              <a:latin typeface="NimbusRomNo9L-Regu"/>
            </a:endParaRPr>
          </a:p>
        </p:txBody>
      </p:sp>
    </p:spTree>
    <p:extLst>
      <p:ext uri="{BB962C8B-B14F-4D97-AF65-F5344CB8AC3E}">
        <p14:creationId xmlns:p14="http://schemas.microsoft.com/office/powerpoint/2010/main" val="20691558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523220"/>
          </a:xfrm>
          <a:prstGeom prst="rect">
            <a:avLst/>
          </a:prstGeom>
        </p:spPr>
        <p:txBody>
          <a:bodyPr wrap="square">
            <a:spAutoFit/>
          </a:bodyPr>
          <a:lstStyle/>
          <a:p>
            <a:r>
              <a:rPr lang="it-IT" sz="2800" b="0" i="0" u="none" strike="noStrike" baseline="0" dirty="0" smtClean="0">
                <a:latin typeface="NimbusRomNo9L-Regu"/>
              </a:rPr>
              <a:t>SOLUZIONE</a:t>
            </a:r>
          </a:p>
        </p:txBody>
      </p:sp>
      <p:pic>
        <p:nvPicPr>
          <p:cNvPr id="3" name="Immagine 2"/>
          <p:cNvPicPr>
            <a:picLocks noChangeAspect="1"/>
          </p:cNvPicPr>
          <p:nvPr/>
        </p:nvPicPr>
        <p:blipFill>
          <a:blip r:embed="rId3"/>
          <a:stretch>
            <a:fillRect/>
          </a:stretch>
        </p:blipFill>
        <p:spPr>
          <a:xfrm>
            <a:off x="392697" y="571500"/>
            <a:ext cx="11477625" cy="6286500"/>
          </a:xfrm>
          <a:prstGeom prst="rect">
            <a:avLst/>
          </a:prstGeom>
        </p:spPr>
      </p:pic>
    </p:spTree>
    <p:extLst>
      <p:ext uri="{BB962C8B-B14F-4D97-AF65-F5344CB8AC3E}">
        <p14:creationId xmlns:p14="http://schemas.microsoft.com/office/powerpoint/2010/main" val="11124013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6494085"/>
          </a:xfrm>
          <a:prstGeom prst="rect">
            <a:avLst/>
          </a:prstGeom>
        </p:spPr>
        <p:txBody>
          <a:bodyPr wrap="square">
            <a:spAutoFit/>
          </a:bodyPr>
          <a:lstStyle/>
          <a:p>
            <a:r>
              <a:rPr lang="it-IT" sz="2400" b="0" i="0" u="none" strike="noStrike" baseline="0" dirty="0" smtClean="0">
                <a:latin typeface="NimbusRomNo9L-Regu"/>
              </a:rPr>
              <a:t>ESERCIZIO </a:t>
            </a:r>
            <a:r>
              <a:rPr lang="it-IT" sz="2400" dirty="0" smtClean="0">
                <a:latin typeface="NimbusRomNo9L-Regu"/>
              </a:rPr>
              <a:t>4</a:t>
            </a:r>
          </a:p>
          <a:p>
            <a:r>
              <a:rPr lang="it-IT" sz="2800" dirty="0"/>
              <a:t>Si usi il design pattern Decorator per modellare un </a:t>
            </a:r>
            <a:r>
              <a:rPr lang="it-IT" sz="2800" dirty="0" err="1"/>
              <a:t>AlberoDiNatale</a:t>
            </a:r>
            <a:r>
              <a:rPr lang="it-IT" sz="2800" dirty="0"/>
              <a:t>, come componente di base, e </a:t>
            </a:r>
            <a:r>
              <a:rPr lang="it-IT" sz="2800" dirty="0" smtClean="0"/>
              <a:t>le sue </a:t>
            </a:r>
            <a:r>
              <a:rPr lang="it-IT" sz="2800" dirty="0"/>
              <a:t>solite decorazioni (Decorazione) </a:t>
            </a:r>
            <a:r>
              <a:rPr lang="it-IT" sz="2800" dirty="0" smtClean="0"/>
              <a:t>come ad </a:t>
            </a:r>
            <a:r>
              <a:rPr lang="it-IT" sz="2800" dirty="0"/>
              <a:t>esempio, Luci, Ghirlanda e Dolcetto. Si assuma </a:t>
            </a:r>
            <a:r>
              <a:rPr lang="it-IT" sz="2800" dirty="0" smtClean="0"/>
              <a:t>che ogni </a:t>
            </a:r>
            <a:r>
              <a:rPr lang="it-IT" sz="2800" dirty="0"/>
              <a:t>tipo di decorazione </a:t>
            </a:r>
            <a:r>
              <a:rPr lang="it-IT" sz="2800" dirty="0" smtClean="0"/>
              <a:t>è </a:t>
            </a:r>
            <a:r>
              <a:rPr lang="it-IT" sz="2800" dirty="0"/>
              <a:t>aggiunto una sola volta. </a:t>
            </a:r>
            <a:r>
              <a:rPr lang="it-IT" sz="2800" dirty="0" err="1"/>
              <a:t>AlberoDiNatale</a:t>
            </a:r>
            <a:r>
              <a:rPr lang="it-IT" sz="2800" dirty="0"/>
              <a:t> ha un metodo show() che </a:t>
            </a:r>
            <a:r>
              <a:rPr lang="it-IT" sz="2800" dirty="0" smtClean="0"/>
              <a:t>disegna l’albero </a:t>
            </a:r>
            <a:r>
              <a:rPr lang="it-IT" sz="2800" dirty="0"/>
              <a:t>sullo schermo. Ogni decorazione ha pure un metodo show() che disegna la decorazione stessa. </a:t>
            </a:r>
            <a:r>
              <a:rPr lang="it-IT" sz="2800" dirty="0" smtClean="0"/>
              <a:t>Attraverso il </a:t>
            </a:r>
            <a:r>
              <a:rPr lang="it-IT" sz="2800" dirty="0"/>
              <a:t>pattern Decorator, l’albero completo viene disegnato attraverso l’invocazione del metodo show</a:t>
            </a:r>
            <a:r>
              <a:rPr lang="it-IT" sz="2800" dirty="0" smtClean="0"/>
              <a:t>() della </a:t>
            </a:r>
            <a:r>
              <a:rPr lang="it-IT" sz="2800" dirty="0"/>
              <a:t>classe </a:t>
            </a:r>
            <a:r>
              <a:rPr lang="it-IT" sz="2800" dirty="0" err="1"/>
              <a:t>AlberoDiNatale</a:t>
            </a:r>
            <a:r>
              <a:rPr lang="it-IT" sz="2800" dirty="0"/>
              <a:t> opportunamente gestito attraverso la gerarchia di classi definita.</a:t>
            </a:r>
          </a:p>
          <a:p>
            <a:r>
              <a:rPr lang="it-IT" sz="2800" dirty="0"/>
              <a:t>Si realizzi il diagramma UML delle classi per la soluzione proposta e lo si esemplifichi con un paio </a:t>
            </a:r>
            <a:r>
              <a:rPr lang="it-IT" sz="2800" dirty="0" smtClean="0"/>
              <a:t>di configurazioni </a:t>
            </a:r>
            <a:r>
              <a:rPr lang="it-IT" sz="2800" dirty="0"/>
              <a:t>significative. Si mostri in particolare che cosa accade invocando il metodo show() su </a:t>
            </a:r>
            <a:r>
              <a:rPr lang="it-IT" sz="2800" dirty="0" smtClean="0"/>
              <a:t>un oggetto </a:t>
            </a:r>
            <a:r>
              <a:rPr lang="it-IT" sz="2800" dirty="0"/>
              <a:t>di tipo </a:t>
            </a:r>
            <a:r>
              <a:rPr lang="it-IT" sz="2800" dirty="0" err="1"/>
              <a:t>AlberoDiNatale</a:t>
            </a:r>
            <a:r>
              <a:rPr lang="it-IT" sz="2800" dirty="0"/>
              <a:t> che </a:t>
            </a:r>
            <a:r>
              <a:rPr lang="it-IT" sz="2800" dirty="0" smtClean="0"/>
              <a:t>è </a:t>
            </a:r>
            <a:r>
              <a:rPr lang="it-IT" sz="2800" dirty="0"/>
              <a:t>stato decorato, nell’ordine, con i decoratori Luci, </a:t>
            </a:r>
            <a:r>
              <a:rPr lang="it-IT" sz="2800" dirty="0" smtClean="0"/>
              <a:t>Ghirlanda e </a:t>
            </a:r>
            <a:r>
              <a:rPr lang="it-IT" sz="2800" dirty="0"/>
              <a:t>Dolcetto; si ipotizzi per </a:t>
            </a:r>
            <a:r>
              <a:rPr lang="it-IT" sz="2800" dirty="0" smtClean="0"/>
              <a:t>semplicità </a:t>
            </a:r>
            <a:r>
              <a:rPr lang="it-IT" sz="2800" dirty="0"/>
              <a:t>che ciascun metodo show() stampi semplicemente il nome della</a:t>
            </a:r>
          </a:p>
          <a:p>
            <a:r>
              <a:rPr lang="it-IT" sz="2800" dirty="0"/>
              <a:t>classe in cui </a:t>
            </a:r>
            <a:r>
              <a:rPr lang="it-IT" sz="2800" dirty="0" smtClean="0"/>
              <a:t>è </a:t>
            </a:r>
            <a:r>
              <a:rPr lang="it-IT" sz="2800" dirty="0"/>
              <a:t>definito.</a:t>
            </a:r>
          </a:p>
        </p:txBody>
      </p:sp>
    </p:spTree>
    <p:extLst>
      <p:ext uri="{BB962C8B-B14F-4D97-AF65-F5344CB8AC3E}">
        <p14:creationId xmlns:p14="http://schemas.microsoft.com/office/powerpoint/2010/main" val="42549140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89743"/>
            <a:ext cx="12192000" cy="7109639"/>
          </a:xfrm>
          <a:prstGeom prst="rect">
            <a:avLst/>
          </a:prstGeom>
        </p:spPr>
        <p:txBody>
          <a:bodyPr wrap="square">
            <a:spAutoFit/>
          </a:bodyPr>
          <a:lstStyle/>
          <a:p>
            <a:r>
              <a:rPr lang="it-IT" sz="2400" b="0" i="0" u="none" strike="noStrike" baseline="0" dirty="0" smtClean="0">
                <a:latin typeface="NimbusRomNo9L-Regu"/>
              </a:rPr>
              <a:t>SOLUZIONE</a:t>
            </a:r>
          </a:p>
          <a:p>
            <a:r>
              <a:rPr lang="it-IT" sz="2400" dirty="0"/>
              <a:t>Il pattern decorator permette di incapsulare un oggetto all’interno di un altro oggetto che ne “decora” </a:t>
            </a:r>
            <a:r>
              <a:rPr lang="it-IT" sz="2400" dirty="0" smtClean="0"/>
              <a:t>il comportamento</a:t>
            </a:r>
            <a:r>
              <a:rPr lang="it-IT" sz="2400" dirty="0"/>
              <a:t>. Il decorator ha la stessa interfaccia del componente che decora per cui la sua presenza </a:t>
            </a:r>
            <a:r>
              <a:rPr lang="it-IT" sz="2400" dirty="0" smtClean="0"/>
              <a:t>è trasparente </a:t>
            </a:r>
            <a:r>
              <a:rPr lang="it-IT" sz="2400" dirty="0"/>
              <a:t>a un client. Il decorator chiama i metodi dell’oggetto che incapsula, ma li </a:t>
            </a:r>
            <a:r>
              <a:rPr lang="it-IT" sz="2400" dirty="0" smtClean="0"/>
              <a:t>può </a:t>
            </a:r>
            <a:r>
              <a:rPr lang="it-IT" sz="2400" dirty="0"/>
              <a:t>appunto </a:t>
            </a:r>
            <a:r>
              <a:rPr lang="it-IT" sz="2400" dirty="0" smtClean="0"/>
              <a:t>decorare eseguendo </a:t>
            </a:r>
            <a:r>
              <a:rPr lang="it-IT" sz="2400" dirty="0"/>
              <a:t>operazioni addizionali. Il fatto che il decoratore sia trasparente permette di includere il </a:t>
            </a:r>
            <a:r>
              <a:rPr lang="it-IT" sz="2400" dirty="0" smtClean="0"/>
              <a:t>decoratore in </a:t>
            </a:r>
            <a:r>
              <a:rPr lang="it-IT" sz="2400" dirty="0"/>
              <a:t>un altro decoratore ricorsivamente (una specie di matrioska di decoratori) in cui ogni decoratore decora </a:t>
            </a:r>
            <a:r>
              <a:rPr lang="it-IT" sz="2400" dirty="0" smtClean="0"/>
              <a:t>le funzionalità </a:t>
            </a:r>
            <a:r>
              <a:rPr lang="it-IT" sz="2400" dirty="0"/>
              <a:t>di quello che </a:t>
            </a:r>
            <a:r>
              <a:rPr lang="it-IT" sz="2400" dirty="0" smtClean="0"/>
              <a:t>contiene. Nel </a:t>
            </a:r>
            <a:r>
              <a:rPr lang="it-IT" sz="2400" dirty="0"/>
              <a:t>caso in questione, il componente base </a:t>
            </a:r>
            <a:r>
              <a:rPr lang="it-IT" sz="2400" dirty="0" smtClean="0"/>
              <a:t>è </a:t>
            </a:r>
            <a:r>
              <a:rPr lang="it-IT" sz="2400" dirty="0"/>
              <a:t>di tipo </a:t>
            </a:r>
            <a:r>
              <a:rPr lang="it-IT" sz="2400" dirty="0" err="1"/>
              <a:t>AlberoDiNatale</a:t>
            </a:r>
            <a:r>
              <a:rPr lang="it-IT" sz="2400" dirty="0"/>
              <a:t>, sottoclasse della classe astratta Ornamento. Questa classe, possiede un metodo show(), che stampa </a:t>
            </a:r>
            <a:r>
              <a:rPr lang="it-IT" sz="2400" dirty="0" smtClean="0"/>
              <a:t>le caratteristiche </a:t>
            </a:r>
            <a:r>
              <a:rPr lang="it-IT" sz="2400" dirty="0"/>
              <a:t>dell’Ornamento</a:t>
            </a:r>
            <a:r>
              <a:rPr lang="it-IT" sz="2400" dirty="0" smtClean="0"/>
              <a:t>. È possibile </a:t>
            </a:r>
            <a:r>
              <a:rPr lang="it-IT" sz="2400" dirty="0"/>
              <a:t>decorare il metodo show dell’albero mediante i vari </a:t>
            </a:r>
            <a:r>
              <a:rPr lang="it-IT" sz="2400" dirty="0" smtClean="0"/>
              <a:t>ornamenti che </a:t>
            </a:r>
            <a:r>
              <a:rPr lang="it-IT" sz="2400" dirty="0"/>
              <a:t>possono essere aggiunti via via all’albero. Nel caso specifico le decorazioni, sottoclassi della classe </a:t>
            </a:r>
            <a:r>
              <a:rPr lang="it-IT" sz="2400" dirty="0" smtClean="0"/>
              <a:t>astratta Decorazione (sottoclasse </a:t>
            </a:r>
            <a:r>
              <a:rPr lang="it-IT" sz="2400" dirty="0"/>
              <a:t>di ornamento), includono Luci, Ghirlanda e </a:t>
            </a:r>
            <a:r>
              <a:rPr lang="it-IT" sz="2400" dirty="0" smtClean="0"/>
              <a:t>Dolcetto. Ogni </a:t>
            </a:r>
            <a:r>
              <a:rPr lang="it-IT" sz="2400" dirty="0"/>
              <a:t>decorazione ha un </a:t>
            </a:r>
            <a:r>
              <a:rPr lang="it-IT" sz="2400" dirty="0" err="1"/>
              <a:t>reference</a:t>
            </a:r>
            <a:r>
              <a:rPr lang="it-IT" sz="2400" dirty="0"/>
              <a:t> all’Ornamento decorato. Inoltre, le decorazioni possono contenere </a:t>
            </a:r>
            <a:r>
              <a:rPr lang="it-IT" sz="2400" dirty="0" smtClean="0"/>
              <a:t>attributi addizionali (per </a:t>
            </a:r>
            <a:r>
              <a:rPr lang="it-IT" sz="2400" dirty="0"/>
              <a:t>esempio le Luci potrebbero avere un colore, i dolcetti potrebbero avere un gusto etc</a:t>
            </a:r>
            <a:r>
              <a:rPr lang="it-IT" sz="2400" dirty="0" smtClean="0"/>
              <a:t>.). Quando </a:t>
            </a:r>
            <a:r>
              <a:rPr lang="it-IT" sz="2400" dirty="0"/>
              <a:t>viene invocato il metodo show su una decorazione, il metodo show del componente contenuto </a:t>
            </a:r>
            <a:r>
              <a:rPr lang="it-IT" sz="2400" dirty="0" smtClean="0"/>
              <a:t>viene chiamato</a:t>
            </a:r>
            <a:r>
              <a:rPr lang="it-IT" sz="2400" dirty="0"/>
              <a:t>, e il risultato viene decorato con il nuovo componente. Per esempio, nel caso delle Luci </a:t>
            </a:r>
            <a:r>
              <a:rPr lang="it-IT" sz="2400" dirty="0" smtClean="0"/>
              <a:t>viene effettuata </a:t>
            </a:r>
            <a:r>
              <a:rPr lang="it-IT" sz="2400" dirty="0"/>
              <a:t>una stampa che specifica che l’albero </a:t>
            </a:r>
            <a:r>
              <a:rPr lang="it-IT" sz="2400" dirty="0" smtClean="0"/>
              <a:t>è </a:t>
            </a:r>
            <a:r>
              <a:rPr lang="it-IT" sz="2400" dirty="0"/>
              <a:t>decorato per mezzo di luci di un determinato colore, </a:t>
            </a:r>
            <a:r>
              <a:rPr lang="it-IT" sz="2400" dirty="0" smtClean="0"/>
              <a:t>mentre nel </a:t>
            </a:r>
            <a:r>
              <a:rPr lang="it-IT" sz="2400" dirty="0"/>
              <a:t>caso dei Dolcetti la decorazione </a:t>
            </a:r>
            <a:r>
              <a:rPr lang="it-IT" sz="2400" dirty="0" smtClean="0"/>
              <a:t>è </a:t>
            </a:r>
            <a:r>
              <a:rPr lang="it-IT" sz="2400" dirty="0"/>
              <a:t>composta da Dolcetti di un dato sapore.</a:t>
            </a:r>
          </a:p>
        </p:txBody>
      </p:sp>
    </p:spTree>
    <p:extLst>
      <p:ext uri="{BB962C8B-B14F-4D97-AF65-F5344CB8AC3E}">
        <p14:creationId xmlns:p14="http://schemas.microsoft.com/office/powerpoint/2010/main" val="3253077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stretch>
            <a:fillRect/>
          </a:stretch>
        </p:blipFill>
        <p:spPr>
          <a:xfrm>
            <a:off x="1124712" y="43842"/>
            <a:ext cx="10108120" cy="6814158"/>
          </a:xfrm>
          <a:prstGeom prst="rect">
            <a:avLst/>
          </a:prstGeom>
        </p:spPr>
      </p:pic>
    </p:spTree>
    <p:extLst>
      <p:ext uri="{BB962C8B-B14F-4D97-AF65-F5344CB8AC3E}">
        <p14:creationId xmlns:p14="http://schemas.microsoft.com/office/powerpoint/2010/main" val="428745498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stretch>
            <a:fillRect/>
          </a:stretch>
        </p:blipFill>
        <p:spPr>
          <a:xfrm>
            <a:off x="38100" y="881062"/>
            <a:ext cx="12115800" cy="5095875"/>
          </a:xfrm>
          <a:prstGeom prst="rect">
            <a:avLst/>
          </a:prstGeom>
        </p:spPr>
      </p:pic>
    </p:spTree>
    <p:extLst>
      <p:ext uri="{BB962C8B-B14F-4D97-AF65-F5344CB8AC3E}">
        <p14:creationId xmlns:p14="http://schemas.microsoft.com/office/powerpoint/2010/main" val="19323082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TDE 23-7-2015</a:t>
            </a:r>
            <a:endParaRPr lang="it-IT" dirty="0"/>
          </a:p>
        </p:txBody>
      </p:sp>
      <p:sp>
        <p:nvSpPr>
          <p:cNvPr id="3" name="Sottotitolo 2"/>
          <p:cNvSpPr>
            <a:spLocks noGrp="1"/>
          </p:cNvSpPr>
          <p:nvPr>
            <p:ph type="subTitle" idx="1"/>
          </p:nvPr>
        </p:nvSpPr>
        <p:spPr/>
        <p:txBody>
          <a:bodyPr/>
          <a:lstStyle/>
          <a:p>
            <a:endParaRPr lang="it-IT"/>
          </a:p>
        </p:txBody>
      </p:sp>
    </p:spTree>
    <p:extLst>
      <p:ext uri="{BB962C8B-B14F-4D97-AF65-F5344CB8AC3E}">
        <p14:creationId xmlns:p14="http://schemas.microsoft.com/office/powerpoint/2010/main" val="42916045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74849"/>
            <a:ext cx="12192000" cy="2123658"/>
          </a:xfrm>
          <a:prstGeom prst="rect">
            <a:avLst/>
          </a:prstGeom>
        </p:spPr>
        <p:txBody>
          <a:bodyPr wrap="square">
            <a:spAutoFit/>
          </a:bodyPr>
          <a:lstStyle/>
          <a:p>
            <a:r>
              <a:rPr lang="it-IT" sz="2400" b="0" i="0" u="none" strike="noStrike" baseline="0" dirty="0" smtClean="0">
                <a:latin typeface="NimbusRomNo9L-Regu"/>
              </a:rPr>
              <a:t>ESERCIZIO 1</a:t>
            </a:r>
          </a:p>
          <a:p>
            <a:endParaRPr lang="it-IT" sz="2400" dirty="0">
              <a:latin typeface="NimbusRomNo9L-Regu"/>
            </a:endParaRPr>
          </a:p>
          <a:p>
            <a:r>
              <a:rPr lang="it-IT" sz="2800" dirty="0"/>
              <a:t>Si consideri la seguente interfaccia Java Albero&lt;T&gt; che specifica i metodi pubblici di un ADT Albero. </a:t>
            </a:r>
            <a:r>
              <a:rPr lang="it-IT" sz="2800" dirty="0" smtClean="0"/>
              <a:t>I nodi </a:t>
            </a:r>
            <a:r>
              <a:rPr lang="it-IT" sz="2800" dirty="0"/>
              <a:t>dell’albero sono oggetti di una classe immutabile, detta Nodo&lt;T&gt;, precisata nel seguito. Ogni </a:t>
            </a:r>
            <a:r>
              <a:rPr lang="it-IT" sz="2800" dirty="0" smtClean="0"/>
              <a:t>nodo memorizza </a:t>
            </a:r>
            <a:r>
              <a:rPr lang="it-IT" sz="2800" dirty="0"/>
              <a:t>un valore di tipo T.</a:t>
            </a:r>
          </a:p>
        </p:txBody>
      </p:sp>
      <p:pic>
        <p:nvPicPr>
          <p:cNvPr id="3" name="Immagine 2"/>
          <p:cNvPicPr>
            <a:picLocks noChangeAspect="1"/>
          </p:cNvPicPr>
          <p:nvPr/>
        </p:nvPicPr>
        <p:blipFill>
          <a:blip r:embed="rId2"/>
          <a:stretch>
            <a:fillRect/>
          </a:stretch>
        </p:blipFill>
        <p:spPr>
          <a:xfrm>
            <a:off x="216979" y="2700528"/>
            <a:ext cx="8886825" cy="2133600"/>
          </a:xfrm>
          <a:prstGeom prst="rect">
            <a:avLst/>
          </a:prstGeom>
        </p:spPr>
      </p:pic>
    </p:spTree>
    <p:extLst>
      <p:ext uri="{BB962C8B-B14F-4D97-AF65-F5344CB8AC3E}">
        <p14:creationId xmlns:p14="http://schemas.microsoft.com/office/powerpoint/2010/main" val="365696169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523220"/>
          </a:xfrm>
          <a:prstGeom prst="rect">
            <a:avLst/>
          </a:prstGeom>
        </p:spPr>
        <p:txBody>
          <a:bodyPr wrap="square">
            <a:spAutoFit/>
          </a:bodyPr>
          <a:lstStyle/>
          <a:p>
            <a:r>
              <a:rPr lang="it-IT" sz="2800" b="0" i="0" u="none" strike="noStrike" baseline="0" dirty="0" smtClean="0">
                <a:latin typeface="NimbusRomNo9L-Regu"/>
              </a:rPr>
              <a:t>ESERCIZIO 1</a:t>
            </a:r>
          </a:p>
        </p:txBody>
      </p:sp>
      <p:pic>
        <p:nvPicPr>
          <p:cNvPr id="3" name="Immagine 2"/>
          <p:cNvPicPr>
            <a:picLocks noChangeAspect="1"/>
          </p:cNvPicPr>
          <p:nvPr/>
        </p:nvPicPr>
        <p:blipFill>
          <a:blip r:embed="rId3"/>
          <a:stretch>
            <a:fillRect/>
          </a:stretch>
        </p:blipFill>
        <p:spPr>
          <a:xfrm>
            <a:off x="484137" y="467327"/>
            <a:ext cx="11294745" cy="6390673"/>
          </a:xfrm>
          <a:prstGeom prst="rect">
            <a:avLst/>
          </a:prstGeom>
        </p:spPr>
      </p:pic>
    </p:spTree>
    <p:extLst>
      <p:ext uri="{BB962C8B-B14F-4D97-AF65-F5344CB8AC3E}">
        <p14:creationId xmlns:p14="http://schemas.microsoft.com/office/powerpoint/2010/main" val="26677472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1815882"/>
          </a:xfrm>
          <a:prstGeom prst="rect">
            <a:avLst/>
          </a:prstGeom>
        </p:spPr>
        <p:txBody>
          <a:bodyPr wrap="square">
            <a:spAutoFit/>
          </a:bodyPr>
          <a:lstStyle/>
          <a:p>
            <a:r>
              <a:rPr lang="it-IT" sz="2800" b="0" i="0" u="none" strike="noStrike" baseline="0" dirty="0" smtClean="0">
                <a:latin typeface="NimbusRomNo9L-Regu"/>
              </a:rPr>
              <a:t>ESERCIZIO 1</a:t>
            </a:r>
          </a:p>
          <a:p>
            <a:r>
              <a:rPr lang="it-IT" sz="2800" dirty="0">
                <a:latin typeface="NimbusRomNo9L-Regu"/>
              </a:rPr>
              <a:t>Considerando come date le specifiche dei metodi puri padre(), nodi() e radice() descrivere in </a:t>
            </a:r>
            <a:r>
              <a:rPr lang="it-IT" sz="2800" dirty="0" smtClean="0">
                <a:latin typeface="NimbusRomNo9L-Regu"/>
              </a:rPr>
              <a:t>JML la </a:t>
            </a:r>
            <a:r>
              <a:rPr lang="it-IT" sz="2800" dirty="0">
                <a:latin typeface="NimbusRomNo9L-Regu"/>
              </a:rPr>
              <a:t>specifica dei metodi </a:t>
            </a:r>
            <a:r>
              <a:rPr lang="it-IT" sz="2800" dirty="0" err="1">
                <a:latin typeface="NimbusRomNo9L-Regu"/>
              </a:rPr>
              <a:t>size</a:t>
            </a:r>
            <a:r>
              <a:rPr lang="it-IT" sz="2800" dirty="0">
                <a:latin typeface="NimbusRomNo9L-Regu"/>
              </a:rPr>
              <a:t>() e inserisci(). Definire anche, in base alla </a:t>
            </a:r>
            <a:r>
              <a:rPr lang="it-IT" sz="2800" dirty="0" err="1">
                <a:latin typeface="NimbusRomNo9L-Regu"/>
              </a:rPr>
              <a:t>overview</a:t>
            </a:r>
            <a:r>
              <a:rPr lang="it-IT" sz="2800" dirty="0">
                <a:latin typeface="NimbusRomNo9L-Regu"/>
              </a:rPr>
              <a:t>, un </a:t>
            </a:r>
            <a:r>
              <a:rPr lang="it-IT" sz="2800" dirty="0" smtClean="0">
                <a:latin typeface="NimbusRomNo9L-Regu"/>
              </a:rPr>
              <a:t>opportuno invariante </a:t>
            </a:r>
            <a:r>
              <a:rPr lang="it-IT" sz="2800" dirty="0">
                <a:latin typeface="NimbusRomNo9L-Regu"/>
              </a:rPr>
              <a:t>astratto.</a:t>
            </a:r>
            <a:endParaRPr lang="it-IT" sz="2800" b="0" i="0" u="none" strike="noStrike" baseline="0" dirty="0" smtClean="0">
              <a:latin typeface="NimbusRomNo9L-Regu"/>
            </a:endParaRPr>
          </a:p>
        </p:txBody>
      </p:sp>
    </p:spTree>
    <p:extLst>
      <p:ext uri="{BB962C8B-B14F-4D97-AF65-F5344CB8AC3E}">
        <p14:creationId xmlns:p14="http://schemas.microsoft.com/office/powerpoint/2010/main" val="1900012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6555641"/>
          </a:xfrm>
          <a:prstGeom prst="rect">
            <a:avLst/>
          </a:prstGeom>
        </p:spPr>
        <p:txBody>
          <a:bodyPr wrap="square">
            <a:spAutoFit/>
          </a:bodyPr>
          <a:lstStyle/>
          <a:p>
            <a:r>
              <a:rPr lang="it-IT" sz="2800" b="0" i="0" u="none" strike="noStrike" baseline="0" dirty="0" smtClean="0">
                <a:latin typeface="NimbusRomNo9L-Regu"/>
              </a:rPr>
              <a:t>SOLUZIONE</a:t>
            </a:r>
          </a:p>
          <a:p>
            <a:r>
              <a:rPr lang="it-IT" sz="2800" b="0" i="0" u="none" strike="noStrike" baseline="0" dirty="0" smtClean="0">
                <a:latin typeface="NimbusRomNo9L-Regu"/>
              </a:rPr>
              <a:t>Punto 1</a:t>
            </a:r>
          </a:p>
          <a:p>
            <a:r>
              <a:rPr lang="it-IT" sz="2800" dirty="0">
                <a:latin typeface="NimbusRomNo9L-Regu"/>
              </a:rPr>
              <a:t>//@private </a:t>
            </a:r>
            <a:r>
              <a:rPr lang="it-IT" sz="2800" dirty="0" err="1">
                <a:latin typeface="NimbusRomNo9L-Regu"/>
              </a:rPr>
              <a:t>invariant</a:t>
            </a:r>
            <a:r>
              <a:rPr lang="it-IT" sz="2800" dirty="0">
                <a:latin typeface="NimbusRomNo9L-Regu"/>
              </a:rPr>
              <a:t> </a:t>
            </a:r>
            <a:endParaRPr lang="it-IT" sz="2800" dirty="0" smtClean="0">
              <a:latin typeface="NimbusRomNo9L-Regu"/>
            </a:endParaRPr>
          </a:p>
          <a:p>
            <a:r>
              <a:rPr lang="it-IT" sz="2800" dirty="0" smtClean="0">
                <a:latin typeface="NimbusRomNo9L-Regu"/>
              </a:rPr>
              <a:t>//@ </a:t>
            </a:r>
            <a:r>
              <a:rPr lang="it-IT" sz="2800" dirty="0" err="1">
                <a:latin typeface="NimbusRomNo9L-Regu"/>
              </a:rPr>
              <a:t>carteMazzo</a:t>
            </a:r>
            <a:r>
              <a:rPr lang="it-IT" sz="2800" dirty="0">
                <a:latin typeface="NimbusRomNo9L-Regu"/>
              </a:rPr>
              <a:t>!=</a:t>
            </a:r>
            <a:r>
              <a:rPr lang="it-IT" sz="2800" dirty="0" err="1">
                <a:latin typeface="NimbusRomNo9L-Regu"/>
              </a:rPr>
              <a:t>null</a:t>
            </a:r>
            <a:r>
              <a:rPr lang="it-IT" sz="2800" dirty="0">
                <a:latin typeface="NimbusRomNo9L-Regu"/>
              </a:rPr>
              <a:t> &amp;&amp; </a:t>
            </a:r>
            <a:r>
              <a:rPr lang="it-IT" sz="2800" dirty="0" err="1">
                <a:latin typeface="NimbusRomNo9L-Regu"/>
              </a:rPr>
              <a:t>carteMazzo.size</a:t>
            </a:r>
            <a:r>
              <a:rPr lang="it-IT" sz="2800" dirty="0">
                <a:latin typeface="NimbusRomNo9L-Regu"/>
              </a:rPr>
              <a:t>()&lt;=52 </a:t>
            </a:r>
            <a:endParaRPr lang="it-IT" sz="2800" dirty="0" smtClean="0">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nessuna carta </a:t>
            </a:r>
            <a:r>
              <a:rPr lang="it-IT" sz="2800" dirty="0" smtClean="0">
                <a:solidFill>
                  <a:srgbClr val="FF0000"/>
                </a:solidFill>
                <a:latin typeface="NimbusRomNo9L-Regu"/>
              </a:rPr>
              <a:t>è </a:t>
            </a:r>
            <a:r>
              <a:rPr lang="it-IT" sz="2800" dirty="0" err="1">
                <a:solidFill>
                  <a:srgbClr val="FF0000"/>
                </a:solidFill>
                <a:latin typeface="NimbusRomNo9L-Regu"/>
              </a:rPr>
              <a:t>null</a:t>
            </a:r>
            <a:r>
              <a:rPr lang="it-IT" sz="2800" dirty="0">
                <a:solidFill>
                  <a:srgbClr val="FF0000"/>
                </a:solidFill>
                <a:latin typeface="NimbusRomNo9L-Regu"/>
              </a:rPr>
              <a:t> </a:t>
            </a:r>
            <a:endParaRPr lang="it-IT" sz="2800" dirty="0" smtClean="0">
              <a:solidFill>
                <a:srgbClr val="FF0000"/>
              </a:solidFill>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a:t>
            </a:r>
            <a:r>
              <a:rPr lang="it-IT" sz="2800" dirty="0" err="1">
                <a:solidFill>
                  <a:srgbClr val="FF0000"/>
                </a:solidFill>
                <a:latin typeface="NimbusRomNo9L-Regu"/>
              </a:rPr>
              <a:t>forall</a:t>
            </a:r>
            <a:r>
              <a:rPr lang="it-IT" sz="2800" dirty="0">
                <a:solidFill>
                  <a:srgbClr val="FF0000"/>
                </a:solidFill>
                <a:latin typeface="NimbusRomNo9L-Regu"/>
              </a:rPr>
              <a:t> </a:t>
            </a:r>
            <a:r>
              <a:rPr lang="it-IT" sz="2800" dirty="0" err="1">
                <a:solidFill>
                  <a:srgbClr val="FF0000"/>
                </a:solidFill>
                <a:latin typeface="NimbusRomNo9L-Regu"/>
              </a:rPr>
              <a:t>int</a:t>
            </a:r>
            <a:r>
              <a:rPr lang="it-IT" sz="2800" dirty="0">
                <a:solidFill>
                  <a:srgbClr val="FF0000"/>
                </a:solidFill>
                <a:latin typeface="NimbusRomNo9L-Regu"/>
              </a:rPr>
              <a:t> i; i&gt;=0&amp;&amp;i&lt;</a:t>
            </a:r>
            <a:r>
              <a:rPr lang="it-IT" sz="2800" dirty="0" err="1">
                <a:solidFill>
                  <a:srgbClr val="FF0000"/>
                </a:solidFill>
                <a:latin typeface="NimbusRomNo9L-Regu"/>
              </a:rPr>
              <a:t>carteMazzo.size</a:t>
            </a:r>
            <a:r>
              <a:rPr lang="it-IT" sz="2800" dirty="0">
                <a:solidFill>
                  <a:srgbClr val="FF0000"/>
                </a:solidFill>
                <a:latin typeface="NimbusRomNo9L-Regu"/>
              </a:rPr>
              <a:t>(); </a:t>
            </a:r>
            <a:r>
              <a:rPr lang="it-IT" sz="2800" dirty="0" err="1">
                <a:solidFill>
                  <a:srgbClr val="FF0000"/>
                </a:solidFill>
                <a:latin typeface="NimbusRomNo9L-Regu"/>
              </a:rPr>
              <a:t>carteMazzo.get</a:t>
            </a:r>
            <a:r>
              <a:rPr lang="it-IT" sz="2800" dirty="0">
                <a:solidFill>
                  <a:srgbClr val="FF0000"/>
                </a:solidFill>
                <a:latin typeface="NimbusRomNo9L-Regu"/>
              </a:rPr>
              <a:t>(i)!=</a:t>
            </a:r>
            <a:r>
              <a:rPr lang="it-IT" sz="2800" dirty="0" err="1">
                <a:solidFill>
                  <a:srgbClr val="FF0000"/>
                </a:solidFill>
                <a:latin typeface="NimbusRomNo9L-Regu"/>
              </a:rPr>
              <a:t>null</a:t>
            </a:r>
            <a:r>
              <a:rPr lang="it-IT" sz="2800" dirty="0">
                <a:solidFill>
                  <a:srgbClr val="FF0000"/>
                </a:solidFill>
                <a:latin typeface="NimbusRomNo9L-Regu"/>
              </a:rPr>
              <a:t>) </a:t>
            </a:r>
            <a:endParaRPr lang="it-IT" sz="2800" dirty="0" smtClean="0">
              <a:solidFill>
                <a:srgbClr val="FF0000"/>
              </a:solidFill>
              <a:latin typeface="NimbusRomNo9L-Regu"/>
            </a:endParaRPr>
          </a:p>
          <a:p>
            <a:r>
              <a:rPr lang="it-IT" sz="2800" dirty="0" smtClean="0">
                <a:solidFill>
                  <a:srgbClr val="0070C0"/>
                </a:solidFill>
                <a:latin typeface="NimbusRomNo9L-Regu"/>
              </a:rPr>
              <a:t>// </a:t>
            </a:r>
            <a:r>
              <a:rPr lang="it-IT" sz="2800" dirty="0">
                <a:solidFill>
                  <a:srgbClr val="0070C0"/>
                </a:solidFill>
                <a:latin typeface="NimbusRomNo9L-Regu"/>
              </a:rPr>
              <a:t>ogni carta contenuta deve essere di uno dei semi consentiti </a:t>
            </a:r>
            <a:endParaRPr lang="it-IT" sz="2800" dirty="0" smtClean="0">
              <a:solidFill>
                <a:srgbClr val="0070C0"/>
              </a:solidFill>
              <a:latin typeface="NimbusRomNo9L-Regu"/>
            </a:endParaRPr>
          </a:p>
          <a:p>
            <a:r>
              <a:rPr lang="it-IT" sz="2800" dirty="0" smtClean="0">
                <a:solidFill>
                  <a:srgbClr val="0070C0"/>
                </a:solidFill>
                <a:latin typeface="NimbusRomNo9L-Regu"/>
              </a:rPr>
              <a:t>//@ </a:t>
            </a:r>
            <a:r>
              <a:rPr lang="it-IT" sz="2800" dirty="0">
                <a:solidFill>
                  <a:srgbClr val="0070C0"/>
                </a:solidFill>
                <a:latin typeface="NimbusRomNo9L-Regu"/>
              </a:rPr>
              <a:t>(\</a:t>
            </a:r>
            <a:r>
              <a:rPr lang="it-IT" sz="2800" dirty="0" err="1">
                <a:solidFill>
                  <a:srgbClr val="0070C0"/>
                </a:solidFill>
                <a:latin typeface="NimbusRomNo9L-Regu"/>
              </a:rPr>
              <a:t>forall</a:t>
            </a:r>
            <a:r>
              <a:rPr lang="it-IT" sz="2800" dirty="0">
                <a:solidFill>
                  <a:srgbClr val="0070C0"/>
                </a:solidFill>
                <a:latin typeface="NimbusRomNo9L-Regu"/>
              </a:rPr>
              <a:t> Carta c; </a:t>
            </a:r>
            <a:r>
              <a:rPr lang="it-IT" sz="2800" dirty="0" err="1">
                <a:solidFill>
                  <a:srgbClr val="0070C0"/>
                </a:solidFill>
                <a:latin typeface="NimbusRomNo9L-Regu"/>
              </a:rPr>
              <a:t>carteMazzo.contains</a:t>
            </a:r>
            <a:r>
              <a:rPr lang="it-IT" sz="2800" dirty="0">
                <a:solidFill>
                  <a:srgbClr val="0070C0"/>
                </a:solidFill>
                <a:latin typeface="NimbusRomNo9L-Regu"/>
              </a:rPr>
              <a:t>(c); </a:t>
            </a:r>
            <a:r>
              <a:rPr lang="it-IT" sz="2800" dirty="0" err="1">
                <a:solidFill>
                  <a:srgbClr val="0070C0"/>
                </a:solidFill>
                <a:latin typeface="NimbusRomNo9L-Regu"/>
              </a:rPr>
              <a:t>c.seme</a:t>
            </a:r>
            <a:r>
              <a:rPr lang="it-IT" sz="2800" dirty="0">
                <a:solidFill>
                  <a:srgbClr val="0070C0"/>
                </a:solidFill>
                <a:latin typeface="NimbusRomNo9L-Regu"/>
              </a:rPr>
              <a:t>()&gt;=0 &amp;&amp; </a:t>
            </a:r>
            <a:r>
              <a:rPr lang="it-IT" sz="2800" dirty="0" err="1">
                <a:solidFill>
                  <a:srgbClr val="0070C0"/>
                </a:solidFill>
                <a:latin typeface="NimbusRomNo9L-Regu"/>
              </a:rPr>
              <a:t>c.seme</a:t>
            </a:r>
            <a:r>
              <a:rPr lang="it-IT" sz="2800" dirty="0">
                <a:solidFill>
                  <a:srgbClr val="0070C0"/>
                </a:solidFill>
                <a:latin typeface="NimbusRomNo9L-Regu"/>
              </a:rPr>
              <a:t>()&lt;4) </a:t>
            </a:r>
            <a:endParaRPr lang="it-IT" sz="2800" dirty="0" smtClean="0">
              <a:solidFill>
                <a:srgbClr val="0070C0"/>
              </a:solidFill>
              <a:latin typeface="NimbusRomNo9L-Regu"/>
            </a:endParaRPr>
          </a:p>
          <a:p>
            <a:r>
              <a:rPr lang="it-IT" sz="2800" dirty="0" smtClean="0">
                <a:solidFill>
                  <a:srgbClr val="7030A0"/>
                </a:solidFill>
                <a:latin typeface="NimbusRomNo9L-Regu"/>
              </a:rPr>
              <a:t>// </a:t>
            </a:r>
            <a:r>
              <a:rPr lang="it-IT" sz="2800" dirty="0">
                <a:solidFill>
                  <a:srgbClr val="7030A0"/>
                </a:solidFill>
                <a:latin typeface="NimbusRomNo9L-Regu"/>
              </a:rPr>
              <a:t>ogni carta contenuta deve essere di uno dei valori consentiti </a:t>
            </a:r>
            <a:endParaRPr lang="it-IT" sz="2800" dirty="0" smtClean="0">
              <a:solidFill>
                <a:srgbClr val="7030A0"/>
              </a:solidFill>
              <a:latin typeface="NimbusRomNo9L-Regu"/>
            </a:endParaRPr>
          </a:p>
          <a:p>
            <a:r>
              <a:rPr lang="it-IT" sz="2800" dirty="0" smtClean="0">
                <a:solidFill>
                  <a:srgbClr val="7030A0"/>
                </a:solidFill>
                <a:latin typeface="NimbusRomNo9L-Regu"/>
              </a:rPr>
              <a:t>//@ </a:t>
            </a:r>
            <a:r>
              <a:rPr lang="it-IT" sz="2800" dirty="0">
                <a:solidFill>
                  <a:srgbClr val="7030A0"/>
                </a:solidFill>
                <a:latin typeface="NimbusRomNo9L-Regu"/>
              </a:rPr>
              <a:t>(\</a:t>
            </a:r>
            <a:r>
              <a:rPr lang="it-IT" sz="2800" dirty="0" err="1">
                <a:solidFill>
                  <a:srgbClr val="7030A0"/>
                </a:solidFill>
                <a:latin typeface="NimbusRomNo9L-Regu"/>
              </a:rPr>
              <a:t>forall</a:t>
            </a:r>
            <a:r>
              <a:rPr lang="it-IT" sz="2800" dirty="0">
                <a:solidFill>
                  <a:srgbClr val="7030A0"/>
                </a:solidFill>
                <a:latin typeface="NimbusRomNo9L-Regu"/>
              </a:rPr>
              <a:t> Carta c; </a:t>
            </a:r>
            <a:r>
              <a:rPr lang="it-IT" sz="2800" dirty="0" err="1">
                <a:solidFill>
                  <a:srgbClr val="7030A0"/>
                </a:solidFill>
                <a:latin typeface="NimbusRomNo9L-Regu"/>
              </a:rPr>
              <a:t>carteMazzo.contains</a:t>
            </a:r>
            <a:r>
              <a:rPr lang="it-IT" sz="2800" dirty="0">
                <a:solidFill>
                  <a:srgbClr val="7030A0"/>
                </a:solidFill>
                <a:latin typeface="NimbusRomNo9L-Regu"/>
              </a:rPr>
              <a:t>(c</a:t>
            </a:r>
            <a:r>
              <a:rPr lang="it-IT" sz="2800" dirty="0" smtClean="0">
                <a:solidFill>
                  <a:srgbClr val="7030A0"/>
                </a:solidFill>
                <a:latin typeface="NimbusRomNo9L-Regu"/>
              </a:rPr>
              <a:t>);</a:t>
            </a:r>
            <a:r>
              <a:rPr lang="it-IT" sz="2800" dirty="0" err="1" smtClean="0">
                <a:solidFill>
                  <a:srgbClr val="7030A0"/>
                </a:solidFill>
                <a:latin typeface="NimbusRomNo9L-Regu"/>
              </a:rPr>
              <a:t>c.valore</a:t>
            </a:r>
            <a:r>
              <a:rPr lang="it-IT" sz="2800" dirty="0">
                <a:solidFill>
                  <a:srgbClr val="7030A0"/>
                </a:solidFill>
                <a:latin typeface="NimbusRomNo9L-Regu"/>
              </a:rPr>
              <a:t>()&gt;=0 &amp;&amp; </a:t>
            </a:r>
            <a:r>
              <a:rPr lang="it-IT" sz="2800" dirty="0" err="1">
                <a:solidFill>
                  <a:srgbClr val="7030A0"/>
                </a:solidFill>
                <a:latin typeface="NimbusRomNo9L-Regu"/>
              </a:rPr>
              <a:t>c.valore</a:t>
            </a:r>
            <a:r>
              <a:rPr lang="it-IT" sz="2800" dirty="0">
                <a:solidFill>
                  <a:srgbClr val="7030A0"/>
                </a:solidFill>
                <a:latin typeface="NimbusRomNo9L-Regu"/>
              </a:rPr>
              <a:t>()&lt;14) </a:t>
            </a:r>
            <a:r>
              <a:rPr lang="it-IT" sz="2800" dirty="0">
                <a:solidFill>
                  <a:srgbClr val="FF0000"/>
                </a:solidFill>
                <a:latin typeface="NimbusRomNo9L-Regu"/>
              </a:rPr>
              <a:t>// ogni carta appare al </a:t>
            </a:r>
            <a:r>
              <a:rPr lang="it-IT" sz="2800" dirty="0" smtClean="0">
                <a:solidFill>
                  <a:srgbClr val="FF0000"/>
                </a:solidFill>
                <a:latin typeface="NimbusRomNo9L-Regu"/>
              </a:rPr>
              <a:t>più </a:t>
            </a:r>
            <a:r>
              <a:rPr lang="it-IT" sz="2800" dirty="0">
                <a:solidFill>
                  <a:srgbClr val="FF0000"/>
                </a:solidFill>
                <a:latin typeface="NimbusRomNo9L-Regu"/>
              </a:rPr>
              <a:t>una volta </a:t>
            </a:r>
            <a:endParaRPr lang="it-IT" sz="2800" dirty="0" smtClean="0">
              <a:solidFill>
                <a:srgbClr val="FF0000"/>
              </a:solidFill>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a:t>
            </a:r>
            <a:r>
              <a:rPr lang="it-IT" sz="2800" dirty="0">
                <a:solidFill>
                  <a:srgbClr val="7030A0"/>
                </a:solidFill>
                <a:latin typeface="NimbusRomNo9L-Regu"/>
              </a:rPr>
              <a:t>\</a:t>
            </a:r>
            <a:r>
              <a:rPr lang="it-IT" sz="2800" dirty="0" err="1">
                <a:solidFill>
                  <a:srgbClr val="7030A0"/>
                </a:solidFill>
                <a:latin typeface="NimbusRomNo9L-Regu"/>
              </a:rPr>
              <a:t>forall</a:t>
            </a:r>
            <a:r>
              <a:rPr lang="it-IT" sz="2800" dirty="0">
                <a:solidFill>
                  <a:srgbClr val="7030A0"/>
                </a:solidFill>
                <a:latin typeface="NimbusRomNo9L-Regu"/>
              </a:rPr>
              <a:t> </a:t>
            </a:r>
            <a:r>
              <a:rPr lang="it-IT" sz="2800" dirty="0" err="1">
                <a:solidFill>
                  <a:srgbClr val="7030A0"/>
                </a:solidFill>
                <a:latin typeface="NimbusRomNo9L-Regu"/>
              </a:rPr>
              <a:t>int</a:t>
            </a:r>
            <a:r>
              <a:rPr lang="it-IT" sz="2800" dirty="0">
                <a:solidFill>
                  <a:srgbClr val="7030A0"/>
                </a:solidFill>
                <a:latin typeface="NimbusRomNo9L-Regu"/>
              </a:rPr>
              <a:t> i; i&gt;=0 &amp;&amp; i&lt;</a:t>
            </a:r>
            <a:r>
              <a:rPr lang="it-IT" sz="2800" dirty="0" err="1">
                <a:solidFill>
                  <a:srgbClr val="7030A0"/>
                </a:solidFill>
                <a:latin typeface="NimbusRomNo9L-Regu"/>
              </a:rPr>
              <a:t>carteMazzo.size</a:t>
            </a:r>
            <a:r>
              <a:rPr lang="it-IT" sz="2800" dirty="0">
                <a:solidFill>
                  <a:srgbClr val="7030A0"/>
                </a:solidFill>
                <a:latin typeface="NimbusRomNo9L-Regu"/>
              </a:rPr>
              <a:t>(); </a:t>
            </a:r>
            <a:endParaRPr lang="it-IT" sz="2800" dirty="0" smtClean="0">
              <a:solidFill>
                <a:srgbClr val="7030A0"/>
              </a:solidFill>
              <a:latin typeface="NimbusRomNo9L-Regu"/>
            </a:endParaRPr>
          </a:p>
          <a:p>
            <a:r>
              <a:rPr lang="it-IT" sz="2800" dirty="0">
                <a:latin typeface="NimbusRomNo9L-Regu"/>
              </a:rPr>
              <a:t>//@ </a:t>
            </a:r>
            <a:r>
              <a:rPr lang="it-IT" sz="2800" dirty="0" smtClean="0">
                <a:latin typeface="NimbusRomNo9L-Regu"/>
              </a:rPr>
              <a:t>    </a:t>
            </a:r>
            <a:r>
              <a:rPr lang="it-IT" sz="2800" dirty="0" smtClean="0">
                <a:solidFill>
                  <a:srgbClr val="0070C0"/>
                </a:solidFill>
                <a:latin typeface="NimbusRomNo9L-Regu"/>
              </a:rPr>
              <a:t>\</a:t>
            </a:r>
            <a:r>
              <a:rPr lang="it-IT" sz="2800" dirty="0" err="1">
                <a:solidFill>
                  <a:srgbClr val="0070C0"/>
                </a:solidFill>
                <a:latin typeface="NimbusRomNo9L-Regu"/>
              </a:rPr>
              <a:t>forall</a:t>
            </a:r>
            <a:r>
              <a:rPr lang="it-IT" sz="2800" dirty="0">
                <a:solidFill>
                  <a:srgbClr val="0070C0"/>
                </a:solidFill>
                <a:latin typeface="NimbusRomNo9L-Regu"/>
              </a:rPr>
              <a:t> </a:t>
            </a:r>
            <a:r>
              <a:rPr lang="it-IT" sz="2800" dirty="0" err="1">
                <a:solidFill>
                  <a:srgbClr val="0070C0"/>
                </a:solidFill>
                <a:latin typeface="NimbusRomNo9L-Regu"/>
              </a:rPr>
              <a:t>int</a:t>
            </a:r>
            <a:r>
              <a:rPr lang="it-IT" sz="2800" dirty="0">
                <a:solidFill>
                  <a:srgbClr val="0070C0"/>
                </a:solidFill>
                <a:latin typeface="NimbusRomNo9L-Regu"/>
              </a:rPr>
              <a:t> j; j&gt;i &amp;&amp; j&lt;</a:t>
            </a:r>
            <a:r>
              <a:rPr lang="it-IT" sz="2800" dirty="0" err="1">
                <a:solidFill>
                  <a:srgbClr val="0070C0"/>
                </a:solidFill>
                <a:latin typeface="NimbusRomNo9L-Regu"/>
              </a:rPr>
              <a:t>carteMazzo.size</a:t>
            </a:r>
            <a:r>
              <a:rPr lang="it-IT" sz="2800" dirty="0">
                <a:solidFill>
                  <a:srgbClr val="0070C0"/>
                </a:solidFill>
                <a:latin typeface="NimbusRomNo9L-Regu"/>
              </a:rPr>
              <a:t>(); </a:t>
            </a:r>
            <a:endParaRPr lang="it-IT" sz="2800" dirty="0" smtClean="0">
              <a:solidFill>
                <a:srgbClr val="0070C0"/>
              </a:solidFill>
              <a:latin typeface="NimbusRomNo9L-Regu"/>
            </a:endParaRPr>
          </a:p>
          <a:p>
            <a:r>
              <a:rPr lang="it-IT" sz="2800" dirty="0" smtClean="0">
                <a:latin typeface="NimbusRomNo9L-Regu"/>
              </a:rPr>
              <a:t>//@        </a:t>
            </a:r>
            <a:r>
              <a:rPr lang="it-IT" sz="2800" dirty="0" smtClean="0">
                <a:solidFill>
                  <a:srgbClr val="0070C0"/>
                </a:solidFill>
                <a:latin typeface="NimbusRomNo9L-Regu"/>
              </a:rPr>
              <a:t>(</a:t>
            </a:r>
            <a:r>
              <a:rPr lang="it-IT" sz="2800" dirty="0" err="1">
                <a:latin typeface="NimbusRomNo9L-Regu"/>
              </a:rPr>
              <a:t>carteMazzo.get</a:t>
            </a:r>
            <a:r>
              <a:rPr lang="it-IT" sz="2800" dirty="0">
                <a:latin typeface="NimbusRomNo9L-Regu"/>
              </a:rPr>
              <a:t>(i).seme() != </a:t>
            </a:r>
            <a:r>
              <a:rPr lang="it-IT" sz="2800" dirty="0" err="1">
                <a:latin typeface="NimbusRomNo9L-Regu"/>
              </a:rPr>
              <a:t>carteMazzo.get</a:t>
            </a:r>
            <a:r>
              <a:rPr lang="it-IT" sz="2800" dirty="0">
                <a:latin typeface="NimbusRomNo9L-Regu"/>
              </a:rPr>
              <a:t>(j).seme() </a:t>
            </a:r>
            <a:r>
              <a:rPr lang="it-IT" sz="2800" dirty="0">
                <a:solidFill>
                  <a:srgbClr val="0070C0"/>
                </a:solidFill>
                <a:latin typeface="NimbusRomNo9L-Regu"/>
              </a:rPr>
              <a:t>|| </a:t>
            </a:r>
            <a:endParaRPr lang="it-IT" sz="2800" dirty="0" smtClean="0">
              <a:solidFill>
                <a:srgbClr val="0070C0"/>
              </a:solidFill>
              <a:latin typeface="NimbusRomNo9L-Regu"/>
            </a:endParaRPr>
          </a:p>
          <a:p>
            <a:r>
              <a:rPr lang="it-IT" sz="2800" dirty="0" smtClean="0">
                <a:latin typeface="NimbusRomNo9L-Regu"/>
              </a:rPr>
              <a:t>//@            </a:t>
            </a:r>
            <a:r>
              <a:rPr lang="it-IT" sz="2800" dirty="0" err="1" smtClean="0">
                <a:latin typeface="NimbusRomNo9L-Regu"/>
              </a:rPr>
              <a:t>carteMazzo.get</a:t>
            </a:r>
            <a:r>
              <a:rPr lang="it-IT" sz="2800" dirty="0" smtClean="0">
                <a:latin typeface="NimbusRomNo9L-Regu"/>
              </a:rPr>
              <a:t>(i</a:t>
            </a:r>
            <a:r>
              <a:rPr lang="it-IT" sz="2800" dirty="0">
                <a:latin typeface="NimbusRomNo9L-Regu"/>
              </a:rPr>
              <a:t>).valore() != </a:t>
            </a:r>
            <a:r>
              <a:rPr lang="it-IT" sz="2800" dirty="0" err="1">
                <a:latin typeface="NimbusRomNo9L-Regu"/>
              </a:rPr>
              <a:t>carteMazzo.get</a:t>
            </a:r>
            <a:r>
              <a:rPr lang="it-IT" sz="2800" dirty="0">
                <a:latin typeface="NimbusRomNo9L-Regu"/>
              </a:rPr>
              <a:t>(j).valore()</a:t>
            </a:r>
            <a:r>
              <a:rPr lang="it-IT" sz="2800" dirty="0">
                <a:solidFill>
                  <a:srgbClr val="0070C0"/>
                </a:solidFill>
                <a:latin typeface="NimbusRomNo9L-Regu"/>
              </a:rPr>
              <a:t>)</a:t>
            </a:r>
            <a:r>
              <a:rPr lang="it-IT" sz="2800" dirty="0">
                <a:solidFill>
                  <a:srgbClr val="FF0000"/>
                </a:solidFill>
                <a:latin typeface="NimbusRomNo9L-Regu"/>
              </a:rPr>
              <a:t>)</a:t>
            </a:r>
            <a:r>
              <a:rPr lang="it-IT" sz="2800" dirty="0">
                <a:latin typeface="NimbusRomNo9L-Regu"/>
              </a:rPr>
              <a:t> </a:t>
            </a:r>
            <a:endParaRPr lang="it-IT" sz="2800" b="0" i="0" u="none" strike="noStrike" baseline="0" dirty="0" smtClean="0">
              <a:latin typeface="NimbusMonL-Regu"/>
            </a:endParaRPr>
          </a:p>
        </p:txBody>
      </p:sp>
    </p:spTree>
    <p:extLst>
      <p:ext uri="{BB962C8B-B14F-4D97-AF65-F5344CB8AC3E}">
        <p14:creationId xmlns:p14="http://schemas.microsoft.com/office/powerpoint/2010/main" val="332682590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1200329"/>
          </a:xfrm>
          <a:prstGeom prst="rect">
            <a:avLst/>
          </a:prstGeom>
        </p:spPr>
        <p:txBody>
          <a:bodyPr wrap="square">
            <a:spAutoFit/>
          </a:bodyPr>
          <a:lstStyle/>
          <a:p>
            <a:r>
              <a:rPr lang="it-IT" sz="2400" b="0" i="0" u="none" strike="noStrike" baseline="0" dirty="0" smtClean="0">
                <a:latin typeface="NimbusRomNo9L-Regu"/>
              </a:rPr>
              <a:t>SOLUZIONE</a:t>
            </a:r>
          </a:p>
          <a:p>
            <a:r>
              <a:rPr lang="it-IT" sz="2400" dirty="0">
                <a:latin typeface="NimbusRomNo9L-Regu"/>
              </a:rPr>
              <a:t>//@</a:t>
            </a:r>
            <a:r>
              <a:rPr lang="it-IT" sz="2400" dirty="0" err="1">
                <a:latin typeface="NimbusRomNo9L-Regu"/>
              </a:rPr>
              <a:t>ensures</a:t>
            </a:r>
            <a:r>
              <a:rPr lang="it-IT" sz="2400" dirty="0">
                <a:latin typeface="NimbusRomNo9L-Regu"/>
              </a:rPr>
              <a:t> \</a:t>
            </a:r>
            <a:r>
              <a:rPr lang="it-IT" sz="2400" dirty="0" err="1">
                <a:latin typeface="NimbusRomNo9L-Regu"/>
              </a:rPr>
              <a:t>result</a:t>
            </a:r>
            <a:r>
              <a:rPr lang="it-IT" sz="2400" dirty="0">
                <a:latin typeface="NimbusRomNo9L-Regu"/>
              </a:rPr>
              <a:t>==nodi().</a:t>
            </a:r>
            <a:r>
              <a:rPr lang="it-IT" sz="2400" dirty="0" err="1">
                <a:latin typeface="NimbusRomNo9L-Regu"/>
              </a:rPr>
              <a:t>size</a:t>
            </a:r>
            <a:r>
              <a:rPr lang="it-IT" sz="2400" dirty="0">
                <a:latin typeface="NimbusRomNo9L-Regu"/>
              </a:rPr>
              <a:t>();</a:t>
            </a:r>
          </a:p>
          <a:p>
            <a:r>
              <a:rPr lang="it-IT" sz="2400" dirty="0">
                <a:latin typeface="NimbusRomNo9L-Regu"/>
              </a:rPr>
              <a:t>public /*@ pure @*/ </a:t>
            </a:r>
            <a:r>
              <a:rPr lang="it-IT" sz="2400" dirty="0" err="1">
                <a:latin typeface="NimbusRomNo9L-Regu"/>
              </a:rPr>
              <a:t>int</a:t>
            </a:r>
            <a:r>
              <a:rPr lang="it-IT" sz="2400" dirty="0">
                <a:latin typeface="NimbusRomNo9L-Regu"/>
              </a:rPr>
              <a:t> </a:t>
            </a:r>
            <a:r>
              <a:rPr lang="it-IT" sz="2400" dirty="0" err="1">
                <a:latin typeface="NimbusRomNo9L-Regu"/>
              </a:rPr>
              <a:t>size</a:t>
            </a:r>
            <a:r>
              <a:rPr lang="it-IT" sz="2400" dirty="0" smtClean="0">
                <a:latin typeface="NimbusRomNo9L-Regu"/>
              </a:rPr>
              <a:t>();</a:t>
            </a:r>
            <a:endParaRPr lang="it-IT" sz="2400" dirty="0">
              <a:latin typeface="NimbusRomNo9L-Regu"/>
            </a:endParaRPr>
          </a:p>
        </p:txBody>
      </p:sp>
    </p:spTree>
    <p:extLst>
      <p:ext uri="{BB962C8B-B14F-4D97-AF65-F5344CB8AC3E}">
        <p14:creationId xmlns:p14="http://schemas.microsoft.com/office/powerpoint/2010/main" val="15122173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3416320"/>
          </a:xfrm>
          <a:prstGeom prst="rect">
            <a:avLst/>
          </a:prstGeom>
        </p:spPr>
        <p:txBody>
          <a:bodyPr wrap="square">
            <a:spAutoFit/>
          </a:bodyPr>
          <a:lstStyle/>
          <a:p>
            <a:r>
              <a:rPr lang="it-IT" sz="2400" b="0" i="0" u="none" strike="noStrike" baseline="0" dirty="0" smtClean="0">
                <a:latin typeface="NimbusRomNo9L-Regu"/>
              </a:rPr>
              <a:t>SOLUZIONE</a:t>
            </a:r>
          </a:p>
          <a:p>
            <a:r>
              <a:rPr lang="it-IT" sz="2400" dirty="0" smtClean="0">
                <a:latin typeface="NimbusRomNo9L-Regu"/>
              </a:rPr>
              <a:t>Il </a:t>
            </a:r>
            <a:r>
              <a:rPr lang="it-IT" sz="2400" dirty="0">
                <a:latin typeface="NimbusRomNo9L-Regu"/>
              </a:rPr>
              <a:t>metodo inserisci deve garantire che il nodo creato (rappresentato da </a:t>
            </a:r>
            <a:r>
              <a:rPr lang="it-IT" sz="2400" dirty="0" err="1">
                <a:latin typeface="NimbusRomNo9L-Regu"/>
              </a:rPr>
              <a:t>result</a:t>
            </a:r>
            <a:r>
              <a:rPr lang="it-IT" sz="2400" dirty="0">
                <a:latin typeface="NimbusRomNo9L-Regu"/>
              </a:rPr>
              <a:t>) </a:t>
            </a:r>
            <a:r>
              <a:rPr lang="it-IT" sz="2400" dirty="0" smtClean="0">
                <a:latin typeface="NimbusRomNo9L-Regu"/>
              </a:rPr>
              <a:t>è </a:t>
            </a:r>
            <a:r>
              <a:rPr lang="it-IT" sz="2400" dirty="0">
                <a:latin typeface="NimbusRomNo9L-Regu"/>
              </a:rPr>
              <a:t>effettivamente un </a:t>
            </a:r>
            <a:r>
              <a:rPr lang="it-IT" sz="2400" dirty="0" smtClean="0">
                <a:latin typeface="NimbusRomNo9L-Regu"/>
              </a:rPr>
              <a:t>nodo nuovo</a:t>
            </a:r>
            <a:r>
              <a:rPr lang="it-IT" sz="2400" dirty="0">
                <a:latin typeface="NimbusRomNo9L-Regu"/>
              </a:rPr>
              <a:t>, di valore x, ed </a:t>
            </a:r>
            <a:r>
              <a:rPr lang="it-IT" sz="2400" dirty="0" smtClean="0">
                <a:latin typeface="NimbusRomNo9L-Regu"/>
              </a:rPr>
              <a:t>è </a:t>
            </a:r>
            <a:r>
              <a:rPr lang="it-IT" sz="2400" dirty="0">
                <a:latin typeface="NimbusRomNo9L-Regu"/>
              </a:rPr>
              <a:t>figlio del nodo n (che deve essere parte dell’albero al momento della chiamata).</a:t>
            </a:r>
          </a:p>
          <a:p>
            <a:r>
              <a:rPr lang="it-IT" sz="2400" dirty="0">
                <a:latin typeface="NimbusRomNo9L-Regu"/>
              </a:rPr>
              <a:t>Inoltre, il resto dell’albero non cambia, ossia ogni nodo esistente </a:t>
            </a:r>
            <a:r>
              <a:rPr lang="it-IT" sz="2400" dirty="0" smtClean="0">
                <a:latin typeface="NimbusRomNo9L-Regu"/>
              </a:rPr>
              <a:t>è </a:t>
            </a:r>
            <a:r>
              <a:rPr lang="it-IT" sz="2400" dirty="0">
                <a:latin typeface="NimbusRomNo9L-Regu"/>
              </a:rPr>
              <a:t>ancora presente nell’albero ed </a:t>
            </a:r>
            <a:r>
              <a:rPr lang="it-IT" sz="2400" dirty="0" smtClean="0">
                <a:latin typeface="NimbusRomNo9L-Regu"/>
              </a:rPr>
              <a:t>è ancora figlio </a:t>
            </a:r>
            <a:r>
              <a:rPr lang="it-IT" sz="2400" dirty="0">
                <a:latin typeface="NimbusRomNo9L-Regu"/>
              </a:rPr>
              <a:t>dello stesso padre. Il lancio dell’eccezione comporta che il nodo n non sia parte dell’albero al momento</a:t>
            </a:r>
          </a:p>
          <a:p>
            <a:r>
              <a:rPr lang="it-IT" sz="2400" dirty="0">
                <a:latin typeface="NimbusRomNo9L-Regu"/>
              </a:rPr>
              <a:t>della chiamata; occorre anche segnalare che l’albero no cambia (con una condizione molto simile a </a:t>
            </a:r>
            <a:r>
              <a:rPr lang="it-IT" sz="2400" dirty="0" smtClean="0">
                <a:latin typeface="NimbusRomNo9L-Regu"/>
              </a:rPr>
              <a:t>quella della </a:t>
            </a:r>
            <a:r>
              <a:rPr lang="it-IT" sz="2400" dirty="0" err="1">
                <a:latin typeface="NimbusRomNo9L-Regu"/>
              </a:rPr>
              <a:t>postcondizione</a:t>
            </a:r>
            <a:r>
              <a:rPr lang="it-IT" sz="2400" dirty="0">
                <a:latin typeface="NimbusRomNo9L-Regu"/>
              </a:rPr>
              <a:t> normale</a:t>
            </a:r>
            <a:r>
              <a:rPr lang="it-IT" sz="2400" dirty="0" smtClean="0">
                <a:latin typeface="NimbusRomNo9L-Regu"/>
              </a:rPr>
              <a:t>).</a:t>
            </a:r>
            <a:endParaRPr lang="it-IT" sz="2400" dirty="0">
              <a:latin typeface="NimbusRomNo9L-Regu"/>
            </a:endParaRPr>
          </a:p>
        </p:txBody>
      </p:sp>
    </p:spTree>
    <p:extLst>
      <p:ext uri="{BB962C8B-B14F-4D97-AF65-F5344CB8AC3E}">
        <p14:creationId xmlns:p14="http://schemas.microsoft.com/office/powerpoint/2010/main" val="42243182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6001643"/>
          </a:xfrm>
          <a:prstGeom prst="rect">
            <a:avLst/>
          </a:prstGeom>
        </p:spPr>
        <p:txBody>
          <a:bodyPr wrap="square">
            <a:spAutoFit/>
          </a:bodyPr>
          <a:lstStyle/>
          <a:p>
            <a:r>
              <a:rPr lang="it-IT" sz="2400" b="0" i="0" u="none" strike="noStrike" baseline="0" dirty="0" smtClean="0">
                <a:latin typeface="NimbusRomNo9L-Regu"/>
              </a:rPr>
              <a:t>SOLUZIONE</a:t>
            </a:r>
          </a:p>
          <a:p>
            <a:r>
              <a:rPr lang="it-IT" sz="2400" dirty="0" smtClean="0">
                <a:latin typeface="NimbusRomNo9L-Regu"/>
              </a:rPr>
              <a:t>//@</a:t>
            </a:r>
            <a:r>
              <a:rPr lang="it-IT" sz="2400" dirty="0" err="1">
                <a:latin typeface="NimbusRomNo9L-Regu"/>
              </a:rPr>
              <a:t>ensures</a:t>
            </a:r>
            <a:r>
              <a:rPr lang="it-IT" sz="2400" dirty="0">
                <a:latin typeface="NimbusRomNo9L-Regu"/>
              </a:rPr>
              <a:t> </a:t>
            </a:r>
            <a:endParaRPr lang="it-IT" sz="2400" dirty="0" smtClean="0">
              <a:latin typeface="NimbusRomNo9L-Regu"/>
            </a:endParaRPr>
          </a:p>
          <a:p>
            <a:r>
              <a:rPr lang="it-IT" sz="2400" dirty="0" smtClean="0">
                <a:latin typeface="NimbusRomNo9L-Regu"/>
              </a:rPr>
              <a:t>//@ n </a:t>
            </a:r>
            <a:r>
              <a:rPr lang="it-IT" sz="2400" dirty="0">
                <a:latin typeface="NimbusRomNo9L-Regu"/>
              </a:rPr>
              <a:t>!=</a:t>
            </a:r>
            <a:r>
              <a:rPr lang="it-IT" sz="2400" dirty="0" err="1">
                <a:latin typeface="NimbusRomNo9L-Regu"/>
              </a:rPr>
              <a:t>null</a:t>
            </a:r>
            <a:r>
              <a:rPr lang="it-IT" sz="2400" dirty="0">
                <a:latin typeface="NimbusRomNo9L-Regu"/>
              </a:rPr>
              <a:t> &amp;&amp; \</a:t>
            </a:r>
            <a:r>
              <a:rPr lang="it-IT" sz="2400" dirty="0" err="1">
                <a:latin typeface="NimbusRomNo9L-Regu"/>
              </a:rPr>
              <a:t>old</a:t>
            </a:r>
            <a:r>
              <a:rPr lang="it-IT" sz="2400" dirty="0">
                <a:latin typeface="NimbusRomNo9L-Regu"/>
              </a:rPr>
              <a:t>(nodi().</a:t>
            </a:r>
            <a:r>
              <a:rPr lang="it-IT" sz="2400" dirty="0" err="1">
                <a:latin typeface="NimbusRomNo9L-Regu"/>
              </a:rPr>
              <a:t>contains</a:t>
            </a:r>
            <a:r>
              <a:rPr lang="it-IT" sz="2400" dirty="0">
                <a:latin typeface="NimbusRomNo9L-Regu"/>
              </a:rPr>
              <a:t>(n)) &amp;&amp;</a:t>
            </a:r>
          </a:p>
          <a:p>
            <a:r>
              <a:rPr lang="it-IT" sz="2400" dirty="0">
                <a:latin typeface="NimbusRomNo9L-Regu"/>
              </a:rPr>
              <a:t>//@ nodi().</a:t>
            </a:r>
            <a:r>
              <a:rPr lang="it-IT" sz="2400" dirty="0" err="1">
                <a:latin typeface="NimbusRomNo9L-Regu"/>
              </a:rPr>
              <a:t>contains</a:t>
            </a:r>
            <a:r>
              <a:rPr lang="it-IT" sz="2400" dirty="0">
                <a:latin typeface="NimbusRomNo9L-Regu"/>
              </a:rPr>
              <a:t>(\</a:t>
            </a:r>
            <a:r>
              <a:rPr lang="it-IT" sz="2400" dirty="0" err="1">
                <a:latin typeface="NimbusRomNo9L-Regu"/>
              </a:rPr>
              <a:t>result</a:t>
            </a:r>
            <a:r>
              <a:rPr lang="it-IT" sz="2400" dirty="0">
                <a:latin typeface="NimbusRomNo9L-Regu"/>
              </a:rPr>
              <a:t>) &amp;&amp;</a:t>
            </a:r>
          </a:p>
          <a:p>
            <a:r>
              <a:rPr lang="it-IT" sz="2400" dirty="0">
                <a:latin typeface="NimbusRomNo9L-Regu"/>
              </a:rPr>
              <a:t>//@ !\</a:t>
            </a:r>
            <a:r>
              <a:rPr lang="it-IT" sz="2400" dirty="0" err="1">
                <a:latin typeface="NimbusRomNo9L-Regu"/>
              </a:rPr>
              <a:t>old</a:t>
            </a:r>
            <a:r>
              <a:rPr lang="it-IT" sz="2400" dirty="0">
                <a:latin typeface="NimbusRomNo9L-Regu"/>
              </a:rPr>
              <a:t>(nodi().</a:t>
            </a:r>
            <a:r>
              <a:rPr lang="it-IT" sz="2400" dirty="0" err="1">
                <a:latin typeface="NimbusRomNo9L-Regu"/>
              </a:rPr>
              <a:t>contains</a:t>
            </a:r>
            <a:r>
              <a:rPr lang="it-IT" sz="2400" dirty="0">
                <a:latin typeface="NimbusRomNo9L-Regu"/>
              </a:rPr>
              <a:t>(\</a:t>
            </a:r>
            <a:r>
              <a:rPr lang="it-IT" sz="2400" dirty="0" err="1">
                <a:latin typeface="NimbusRomNo9L-Regu"/>
              </a:rPr>
              <a:t>result</a:t>
            </a:r>
            <a:r>
              <a:rPr lang="it-IT" sz="2400" dirty="0">
                <a:latin typeface="NimbusRomNo9L-Regu"/>
              </a:rPr>
              <a:t>)) &amp;&amp;</a:t>
            </a:r>
          </a:p>
          <a:p>
            <a:r>
              <a:rPr lang="it-IT" sz="2400" dirty="0">
                <a:latin typeface="NimbusRomNo9L-Regu"/>
              </a:rPr>
              <a:t>//@ \</a:t>
            </a:r>
            <a:r>
              <a:rPr lang="it-IT" sz="2400" dirty="0" err="1">
                <a:latin typeface="NimbusRomNo9L-Regu"/>
              </a:rPr>
              <a:t>result</a:t>
            </a:r>
            <a:r>
              <a:rPr lang="it-IT" sz="2400" dirty="0">
                <a:latin typeface="NimbusRomNo9L-Regu"/>
              </a:rPr>
              <a:t> !=</a:t>
            </a:r>
            <a:r>
              <a:rPr lang="it-IT" sz="2400" dirty="0" err="1">
                <a:latin typeface="NimbusRomNo9L-Regu"/>
              </a:rPr>
              <a:t>null</a:t>
            </a:r>
            <a:r>
              <a:rPr lang="it-IT" sz="2400" dirty="0">
                <a:latin typeface="NimbusRomNo9L-Regu"/>
              </a:rPr>
              <a:t> &amp;&amp; \</a:t>
            </a:r>
            <a:r>
              <a:rPr lang="it-IT" sz="2400" dirty="0" err="1">
                <a:latin typeface="NimbusRomNo9L-Regu"/>
              </a:rPr>
              <a:t>result.getValore</a:t>
            </a:r>
            <a:r>
              <a:rPr lang="it-IT" sz="2400" dirty="0">
                <a:latin typeface="NimbusRomNo9L-Regu"/>
              </a:rPr>
              <a:t>().</a:t>
            </a:r>
            <a:r>
              <a:rPr lang="it-IT" sz="2400" dirty="0" err="1">
                <a:latin typeface="NimbusRomNo9L-Regu"/>
              </a:rPr>
              <a:t>equals</a:t>
            </a:r>
            <a:r>
              <a:rPr lang="it-IT" sz="2400" dirty="0">
                <a:latin typeface="NimbusRomNo9L-Regu"/>
              </a:rPr>
              <a:t>(x)) &amp;&amp;</a:t>
            </a:r>
          </a:p>
          <a:p>
            <a:r>
              <a:rPr lang="it-IT" sz="2400" dirty="0">
                <a:latin typeface="NimbusRomNo9L-Regu"/>
              </a:rPr>
              <a:t>//@ padre(\</a:t>
            </a:r>
            <a:r>
              <a:rPr lang="it-IT" sz="2400" dirty="0" err="1">
                <a:latin typeface="NimbusRomNo9L-Regu"/>
              </a:rPr>
              <a:t>result</a:t>
            </a:r>
            <a:r>
              <a:rPr lang="it-IT" sz="2400" dirty="0">
                <a:latin typeface="NimbusRomNo9L-Regu"/>
              </a:rPr>
              <a:t>) == n &amp;&amp;</a:t>
            </a:r>
          </a:p>
          <a:p>
            <a:r>
              <a:rPr lang="it-IT" sz="2400" dirty="0">
                <a:latin typeface="NimbusRomNo9L-Regu"/>
              </a:rPr>
              <a:t>//@ nodi().</a:t>
            </a:r>
            <a:r>
              <a:rPr lang="it-IT" sz="2400" dirty="0" err="1">
                <a:latin typeface="NimbusRomNo9L-Regu"/>
              </a:rPr>
              <a:t>size</a:t>
            </a:r>
            <a:r>
              <a:rPr lang="it-IT" sz="2400" dirty="0">
                <a:latin typeface="NimbusRomNo9L-Regu"/>
              </a:rPr>
              <a:t>()==1+\</a:t>
            </a:r>
            <a:r>
              <a:rPr lang="it-IT" sz="2400" dirty="0" err="1">
                <a:latin typeface="NimbusRomNo9L-Regu"/>
              </a:rPr>
              <a:t>old</a:t>
            </a:r>
            <a:r>
              <a:rPr lang="it-IT" sz="2400" dirty="0">
                <a:latin typeface="NimbusRomNo9L-Regu"/>
              </a:rPr>
              <a:t>(nodi().</a:t>
            </a:r>
            <a:r>
              <a:rPr lang="it-IT" sz="2400" dirty="0" err="1">
                <a:latin typeface="NimbusRomNo9L-Regu"/>
              </a:rPr>
              <a:t>size</a:t>
            </a:r>
            <a:r>
              <a:rPr lang="it-IT" sz="2400" dirty="0">
                <a:latin typeface="NimbusRomNo9L-Regu"/>
              </a:rPr>
              <a:t>()) &amp;&amp;</a:t>
            </a:r>
          </a:p>
          <a:p>
            <a:r>
              <a:rPr lang="it-IT" sz="2400" dirty="0">
                <a:latin typeface="NimbusRomNo9L-Regu"/>
              </a:rPr>
              <a:t>//@ nodi().</a:t>
            </a:r>
            <a:r>
              <a:rPr lang="it-IT" sz="2400" dirty="0" err="1">
                <a:latin typeface="NimbusRomNo9L-Regu"/>
              </a:rPr>
              <a:t>containsAll</a:t>
            </a:r>
            <a:r>
              <a:rPr lang="it-IT" sz="2400" dirty="0">
                <a:latin typeface="NimbusRomNo9L-Regu"/>
              </a:rPr>
              <a:t>(\</a:t>
            </a:r>
            <a:r>
              <a:rPr lang="it-IT" sz="2400" dirty="0" err="1">
                <a:latin typeface="NimbusRomNo9L-Regu"/>
              </a:rPr>
              <a:t>old</a:t>
            </a:r>
            <a:r>
              <a:rPr lang="it-IT" sz="2400" dirty="0">
                <a:latin typeface="NimbusRomNo9L-Regu"/>
              </a:rPr>
              <a:t>(nodi()) &amp;&amp;</a:t>
            </a:r>
          </a:p>
          <a:p>
            <a:r>
              <a:rPr lang="it-IT" sz="2400" dirty="0">
                <a:latin typeface="NimbusRomNo9L-Regu"/>
              </a:rPr>
              <a:t>//@ (\</a:t>
            </a:r>
            <a:r>
              <a:rPr lang="it-IT" sz="2400" dirty="0" err="1">
                <a:latin typeface="NimbusRomNo9L-Regu"/>
              </a:rPr>
              <a:t>forall</a:t>
            </a:r>
            <a:r>
              <a:rPr lang="it-IT" sz="2400" dirty="0">
                <a:latin typeface="NimbusRomNo9L-Regu"/>
              </a:rPr>
              <a:t> Nodo&lt;T&gt; n1; \</a:t>
            </a:r>
            <a:r>
              <a:rPr lang="it-IT" sz="2400" dirty="0" err="1">
                <a:latin typeface="NimbusRomNo9L-Regu"/>
              </a:rPr>
              <a:t>old</a:t>
            </a:r>
            <a:r>
              <a:rPr lang="it-IT" sz="2400" dirty="0">
                <a:latin typeface="NimbusRomNo9L-Regu"/>
              </a:rPr>
              <a:t>(nodi().</a:t>
            </a:r>
            <a:r>
              <a:rPr lang="it-IT" sz="2400" dirty="0" err="1">
                <a:latin typeface="NimbusRomNo9L-Regu"/>
              </a:rPr>
              <a:t>contains</a:t>
            </a:r>
            <a:r>
              <a:rPr lang="it-IT" sz="2400" dirty="0">
                <a:latin typeface="NimbusRomNo9L-Regu"/>
              </a:rPr>
              <a:t>(n1));</a:t>
            </a:r>
          </a:p>
          <a:p>
            <a:r>
              <a:rPr lang="it-IT" sz="2400" dirty="0">
                <a:latin typeface="NimbusRomNo9L-Regu"/>
              </a:rPr>
              <a:t>//@ </a:t>
            </a:r>
            <a:r>
              <a:rPr lang="it-IT" sz="2400" dirty="0" smtClean="0">
                <a:latin typeface="NimbusRomNo9L-Regu"/>
              </a:rPr>
              <a:t>           n1</a:t>
            </a:r>
            <a:r>
              <a:rPr lang="it-IT" sz="2400" dirty="0">
                <a:latin typeface="NimbusRomNo9L-Regu"/>
              </a:rPr>
              <a:t>!= radice() ==&gt; n1.padre() == \</a:t>
            </a:r>
            <a:r>
              <a:rPr lang="it-IT" sz="2400" dirty="0" err="1">
                <a:latin typeface="NimbusRomNo9L-Regu"/>
              </a:rPr>
              <a:t>old</a:t>
            </a:r>
            <a:r>
              <a:rPr lang="it-IT" sz="2400" dirty="0">
                <a:latin typeface="NimbusRomNo9L-Regu"/>
              </a:rPr>
              <a:t>(n1.padre());</a:t>
            </a:r>
          </a:p>
          <a:p>
            <a:r>
              <a:rPr lang="it-IT" sz="2400" dirty="0">
                <a:latin typeface="NimbusRomNo9L-Regu"/>
              </a:rPr>
              <a:t>//@</a:t>
            </a:r>
            <a:r>
              <a:rPr lang="it-IT" sz="2400" dirty="0" err="1">
                <a:latin typeface="NimbusRomNo9L-Regu"/>
              </a:rPr>
              <a:t>signals</a:t>
            </a:r>
            <a:r>
              <a:rPr lang="it-IT" sz="2400" dirty="0">
                <a:latin typeface="NimbusRomNo9L-Regu"/>
              </a:rPr>
              <a:t> (</a:t>
            </a:r>
            <a:r>
              <a:rPr lang="it-IT" sz="2400" dirty="0" err="1">
                <a:latin typeface="NimbusRomNo9L-Regu"/>
              </a:rPr>
              <a:t>InvalidNodeException</a:t>
            </a:r>
            <a:r>
              <a:rPr lang="it-IT" sz="2400" dirty="0">
                <a:latin typeface="NimbusRomNo9L-Regu"/>
              </a:rPr>
              <a:t> e) (!\</a:t>
            </a:r>
            <a:r>
              <a:rPr lang="it-IT" sz="2400" dirty="0" err="1">
                <a:latin typeface="NimbusRomNo9L-Regu"/>
              </a:rPr>
              <a:t>old</a:t>
            </a:r>
            <a:r>
              <a:rPr lang="it-IT" sz="2400" dirty="0">
                <a:latin typeface="NimbusRomNo9L-Regu"/>
              </a:rPr>
              <a:t>(nodi().</a:t>
            </a:r>
            <a:r>
              <a:rPr lang="it-IT" sz="2400" dirty="0" err="1">
                <a:latin typeface="NimbusRomNo9L-Regu"/>
              </a:rPr>
              <a:t>contains</a:t>
            </a:r>
            <a:r>
              <a:rPr lang="it-IT" sz="2400" dirty="0">
                <a:latin typeface="NimbusRomNo9L-Regu"/>
              </a:rPr>
              <a:t>(n)) || n == </a:t>
            </a:r>
            <a:r>
              <a:rPr lang="it-IT" sz="2400" dirty="0" err="1">
                <a:latin typeface="NimbusRomNo9L-Regu"/>
              </a:rPr>
              <a:t>null</a:t>
            </a:r>
            <a:r>
              <a:rPr lang="it-IT" sz="2400" dirty="0">
                <a:latin typeface="NimbusRomNo9L-Regu"/>
              </a:rPr>
              <a:t>) &amp;&amp;</a:t>
            </a:r>
          </a:p>
          <a:p>
            <a:r>
              <a:rPr lang="it-IT" sz="2400" dirty="0">
                <a:latin typeface="NimbusRomNo9L-Regu"/>
              </a:rPr>
              <a:t>//@ </a:t>
            </a:r>
            <a:r>
              <a:rPr lang="it-IT" sz="2400" dirty="0" smtClean="0">
                <a:latin typeface="NimbusRomNo9L-Regu"/>
              </a:rPr>
              <a:t>       nodi</a:t>
            </a:r>
            <a:r>
              <a:rPr lang="it-IT" sz="2400" dirty="0">
                <a:latin typeface="NimbusRomNo9L-Regu"/>
              </a:rPr>
              <a:t>().</a:t>
            </a:r>
            <a:r>
              <a:rPr lang="it-IT" sz="2400" dirty="0" err="1">
                <a:latin typeface="NimbusRomNo9L-Regu"/>
              </a:rPr>
              <a:t>equals</a:t>
            </a:r>
            <a:r>
              <a:rPr lang="it-IT" sz="2400" dirty="0">
                <a:latin typeface="NimbusRomNo9L-Regu"/>
              </a:rPr>
              <a:t>(\</a:t>
            </a:r>
            <a:r>
              <a:rPr lang="it-IT" sz="2400" dirty="0" err="1">
                <a:latin typeface="NimbusRomNo9L-Regu"/>
              </a:rPr>
              <a:t>old</a:t>
            </a:r>
            <a:r>
              <a:rPr lang="it-IT" sz="2400" dirty="0">
                <a:latin typeface="NimbusRomNo9L-Regu"/>
              </a:rPr>
              <a:t>(nodi()) &amp;&amp;</a:t>
            </a:r>
          </a:p>
          <a:p>
            <a:r>
              <a:rPr lang="it-IT" sz="2400" dirty="0">
                <a:latin typeface="NimbusRomNo9L-Regu"/>
              </a:rPr>
              <a:t>//@ </a:t>
            </a:r>
            <a:r>
              <a:rPr lang="it-IT" sz="2400" dirty="0" smtClean="0">
                <a:latin typeface="NimbusRomNo9L-Regu"/>
              </a:rPr>
              <a:t>       (\</a:t>
            </a:r>
            <a:r>
              <a:rPr lang="it-IT" sz="2400" dirty="0" err="1">
                <a:latin typeface="NimbusRomNo9L-Regu"/>
              </a:rPr>
              <a:t>forall</a:t>
            </a:r>
            <a:r>
              <a:rPr lang="it-IT" sz="2400" dirty="0">
                <a:latin typeface="NimbusRomNo9L-Regu"/>
              </a:rPr>
              <a:t> Nodo&lt;T&gt; n1; \</a:t>
            </a:r>
            <a:r>
              <a:rPr lang="it-IT" sz="2400" dirty="0" err="1">
                <a:latin typeface="NimbusRomNo9L-Regu"/>
              </a:rPr>
              <a:t>old</a:t>
            </a:r>
            <a:r>
              <a:rPr lang="it-IT" sz="2400" dirty="0">
                <a:latin typeface="NimbusRomNo9L-Regu"/>
              </a:rPr>
              <a:t>(nodi().</a:t>
            </a:r>
            <a:r>
              <a:rPr lang="it-IT" sz="2400" dirty="0" err="1">
                <a:latin typeface="NimbusRomNo9L-Regu"/>
              </a:rPr>
              <a:t>contains</a:t>
            </a:r>
            <a:r>
              <a:rPr lang="it-IT" sz="2400" dirty="0">
                <a:latin typeface="NimbusRomNo9L-Regu"/>
              </a:rPr>
              <a:t>(n1));</a:t>
            </a:r>
          </a:p>
          <a:p>
            <a:r>
              <a:rPr lang="it-IT" sz="2400" dirty="0">
                <a:latin typeface="NimbusRomNo9L-Regu"/>
              </a:rPr>
              <a:t>//@ </a:t>
            </a:r>
            <a:r>
              <a:rPr lang="it-IT" sz="2400" dirty="0" smtClean="0">
                <a:latin typeface="NimbusRomNo9L-Regu"/>
              </a:rPr>
              <a:t>                              n1</a:t>
            </a:r>
            <a:r>
              <a:rPr lang="it-IT" sz="2400" dirty="0">
                <a:latin typeface="NimbusRomNo9L-Regu"/>
              </a:rPr>
              <a:t>!= radice() ==&gt; n1.padre() == \</a:t>
            </a:r>
            <a:r>
              <a:rPr lang="it-IT" sz="2400" dirty="0" err="1">
                <a:latin typeface="NimbusRomNo9L-Regu"/>
              </a:rPr>
              <a:t>old</a:t>
            </a:r>
            <a:r>
              <a:rPr lang="it-IT" sz="2400" dirty="0">
                <a:latin typeface="NimbusRomNo9L-Regu"/>
              </a:rPr>
              <a:t>(n1.padre());</a:t>
            </a:r>
          </a:p>
          <a:p>
            <a:r>
              <a:rPr lang="it-IT" sz="2400" dirty="0">
                <a:latin typeface="NimbusRomNo9L-Regu"/>
              </a:rPr>
              <a:t>public Nodo&lt;T&gt; inserisci(Nodo&lt;T&gt; </a:t>
            </a:r>
            <a:r>
              <a:rPr lang="it-IT" sz="2400" dirty="0" err="1">
                <a:latin typeface="NimbusRomNo9L-Regu"/>
              </a:rPr>
              <a:t>n,T</a:t>
            </a:r>
            <a:r>
              <a:rPr lang="it-IT" sz="2400" dirty="0">
                <a:latin typeface="NimbusRomNo9L-Regu"/>
              </a:rPr>
              <a:t> x</a:t>
            </a:r>
            <a:r>
              <a:rPr lang="it-IT" sz="2400" dirty="0" smtClean="0">
                <a:latin typeface="NimbusRomNo9L-Regu"/>
              </a:rPr>
              <a:t>);</a:t>
            </a:r>
            <a:endParaRPr lang="it-IT" sz="2400" dirty="0">
              <a:latin typeface="NimbusRomNo9L-Regu"/>
            </a:endParaRPr>
          </a:p>
        </p:txBody>
      </p:sp>
    </p:spTree>
    <p:extLst>
      <p:ext uri="{BB962C8B-B14F-4D97-AF65-F5344CB8AC3E}">
        <p14:creationId xmlns:p14="http://schemas.microsoft.com/office/powerpoint/2010/main" val="403449184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2677656"/>
          </a:xfrm>
          <a:prstGeom prst="rect">
            <a:avLst/>
          </a:prstGeom>
        </p:spPr>
        <p:txBody>
          <a:bodyPr wrap="square">
            <a:spAutoFit/>
          </a:bodyPr>
          <a:lstStyle/>
          <a:p>
            <a:r>
              <a:rPr lang="it-IT" sz="2400" b="0" i="0" u="none" strike="noStrike" baseline="0" dirty="0" smtClean="0">
                <a:latin typeface="NimbusRomNo9L-Regu"/>
              </a:rPr>
              <a:t>SOLUZIONE</a:t>
            </a:r>
          </a:p>
          <a:p>
            <a:r>
              <a:rPr lang="it-IT" sz="2400" dirty="0" smtClean="0">
                <a:latin typeface="NimbusRomNo9L-Regu"/>
              </a:rPr>
              <a:t>Per </a:t>
            </a:r>
            <a:r>
              <a:rPr lang="it-IT" sz="2400" dirty="0">
                <a:latin typeface="NimbusRomNo9L-Regu"/>
              </a:rPr>
              <a:t>esprimere le </a:t>
            </a:r>
            <a:r>
              <a:rPr lang="it-IT" sz="2400" dirty="0" smtClean="0">
                <a:latin typeface="NimbusRomNo9L-Regu"/>
              </a:rPr>
              <a:t>proprietà </a:t>
            </a:r>
            <a:r>
              <a:rPr lang="it-IT" sz="2400" dirty="0">
                <a:latin typeface="NimbusRomNo9L-Regu"/>
              </a:rPr>
              <a:t>della </a:t>
            </a:r>
            <a:r>
              <a:rPr lang="it-IT" sz="2400" dirty="0" err="1">
                <a:latin typeface="NimbusRomNo9L-Regu"/>
              </a:rPr>
              <a:t>Overview</a:t>
            </a:r>
            <a:r>
              <a:rPr lang="it-IT" sz="2400" dirty="0">
                <a:latin typeface="NimbusRomNo9L-Regu"/>
              </a:rPr>
              <a:t> </a:t>
            </a:r>
            <a:r>
              <a:rPr lang="it-IT" sz="2400" dirty="0" smtClean="0">
                <a:latin typeface="NimbusRomNo9L-Regu"/>
              </a:rPr>
              <a:t>è </a:t>
            </a:r>
            <a:r>
              <a:rPr lang="it-IT" sz="2400" dirty="0">
                <a:latin typeface="NimbusRomNo9L-Regu"/>
              </a:rPr>
              <a:t>sufficiente scrivere nell’invariante che l’albero abbia </a:t>
            </a:r>
            <a:r>
              <a:rPr lang="it-IT" sz="2400" dirty="0" smtClean="0">
                <a:latin typeface="NimbusRomNo9L-Regu"/>
              </a:rPr>
              <a:t>almeno un </a:t>
            </a:r>
            <a:r>
              <a:rPr lang="it-IT" sz="2400" dirty="0">
                <a:latin typeface="NimbusRomNo9L-Regu"/>
              </a:rPr>
              <a:t>nodo e che ogni nodo diverso dalla radice abbia un padre.</a:t>
            </a:r>
          </a:p>
          <a:p>
            <a:r>
              <a:rPr lang="it-IT" sz="2400" dirty="0">
                <a:latin typeface="NimbusRomNo9L-Regu"/>
              </a:rPr>
              <a:t>//@public </a:t>
            </a:r>
            <a:r>
              <a:rPr lang="it-IT" sz="2400" dirty="0" err="1">
                <a:latin typeface="NimbusRomNo9L-Regu"/>
              </a:rPr>
              <a:t>invariant</a:t>
            </a:r>
            <a:r>
              <a:rPr lang="it-IT" sz="2400" dirty="0">
                <a:latin typeface="NimbusRomNo9L-Regu"/>
              </a:rPr>
              <a:t> </a:t>
            </a:r>
            <a:r>
              <a:rPr lang="it-IT" sz="2400" dirty="0" err="1">
                <a:latin typeface="NimbusRomNo9L-Regu"/>
              </a:rPr>
              <a:t>size</a:t>
            </a:r>
            <a:r>
              <a:rPr lang="it-IT" sz="2400" dirty="0">
                <a:latin typeface="NimbusRomNo9L-Regu"/>
              </a:rPr>
              <a:t>()&gt;0 &amp;&amp;</a:t>
            </a:r>
          </a:p>
          <a:p>
            <a:r>
              <a:rPr lang="it-IT" sz="2400" dirty="0">
                <a:latin typeface="NimbusRomNo9L-Regu"/>
              </a:rPr>
              <a:t>//@ </a:t>
            </a:r>
            <a:r>
              <a:rPr lang="it-IT" sz="2400" dirty="0">
                <a:solidFill>
                  <a:srgbClr val="FF0000"/>
                </a:solidFill>
                <a:latin typeface="NimbusRomNo9L-Regu"/>
              </a:rPr>
              <a:t>(</a:t>
            </a:r>
            <a:r>
              <a:rPr lang="it-IT" sz="2400" dirty="0">
                <a:latin typeface="NimbusRomNo9L-Regu"/>
              </a:rPr>
              <a:t>\</a:t>
            </a:r>
            <a:r>
              <a:rPr lang="it-IT" sz="2400" dirty="0" err="1">
                <a:latin typeface="NimbusRomNo9L-Regu"/>
              </a:rPr>
              <a:t>forall</a:t>
            </a:r>
            <a:r>
              <a:rPr lang="it-IT" sz="2400" dirty="0">
                <a:latin typeface="NimbusRomNo9L-Regu"/>
              </a:rPr>
              <a:t> Nodo&lt;T&gt; n</a:t>
            </a:r>
            <a:r>
              <a:rPr lang="it-IT" sz="2400" dirty="0">
                <a:solidFill>
                  <a:srgbClr val="FF0000"/>
                </a:solidFill>
                <a:latin typeface="NimbusRomNo9L-Regu"/>
              </a:rPr>
              <a:t>;</a:t>
            </a:r>
            <a:r>
              <a:rPr lang="it-IT" sz="2400" dirty="0">
                <a:latin typeface="NimbusRomNo9L-Regu"/>
              </a:rPr>
              <a:t> nodi().</a:t>
            </a:r>
            <a:r>
              <a:rPr lang="it-IT" sz="2400" dirty="0" err="1">
                <a:latin typeface="NimbusRomNo9L-Regu"/>
              </a:rPr>
              <a:t>contains</a:t>
            </a:r>
            <a:r>
              <a:rPr lang="it-IT" sz="2400" dirty="0">
                <a:latin typeface="NimbusRomNo9L-Regu"/>
              </a:rPr>
              <a:t>(n)</a:t>
            </a:r>
            <a:r>
              <a:rPr lang="it-IT" sz="2400" dirty="0">
                <a:solidFill>
                  <a:srgbClr val="FF0000"/>
                </a:solidFill>
                <a:latin typeface="NimbusRomNo9L-Regu"/>
              </a:rPr>
              <a:t>;</a:t>
            </a:r>
          </a:p>
          <a:p>
            <a:r>
              <a:rPr lang="it-IT" sz="2400" dirty="0">
                <a:latin typeface="NimbusRomNo9L-Regu"/>
              </a:rPr>
              <a:t>//@ </a:t>
            </a:r>
            <a:r>
              <a:rPr lang="it-IT" sz="2400" dirty="0" smtClean="0">
                <a:latin typeface="NimbusRomNo9L-Regu"/>
              </a:rPr>
              <a:t>      </a:t>
            </a:r>
            <a:r>
              <a:rPr lang="it-IT" sz="2400" dirty="0" smtClean="0">
                <a:latin typeface="NimbusRomNo9L-Regu"/>
              </a:rPr>
              <a:t>n </a:t>
            </a:r>
            <a:r>
              <a:rPr lang="it-IT" sz="2400" dirty="0" smtClean="0">
                <a:latin typeface="NimbusRomNo9L-Regu"/>
              </a:rPr>
              <a:t>!= radice() &lt;</a:t>
            </a:r>
            <a:r>
              <a:rPr lang="it-IT" sz="2400" dirty="0" smtClean="0">
                <a:latin typeface="NimbusRomNo9L-Regu"/>
                <a:sym typeface="Wingdings" panose="05000000000000000000" pitchFamily="2" charset="2"/>
              </a:rPr>
              <a:t>==&gt;</a:t>
            </a:r>
            <a:r>
              <a:rPr lang="it-IT" sz="2400" dirty="0" smtClean="0">
                <a:latin typeface="NimbusRomNo9L-Regu"/>
              </a:rPr>
              <a:t> </a:t>
            </a:r>
            <a:r>
              <a:rPr lang="it-IT" sz="2400" dirty="0">
                <a:latin typeface="NimbusRomNo9L-Regu"/>
              </a:rPr>
              <a:t>nodi().</a:t>
            </a:r>
            <a:r>
              <a:rPr lang="it-IT" sz="2400" dirty="0" err="1">
                <a:latin typeface="NimbusRomNo9L-Regu"/>
              </a:rPr>
              <a:t>contains</a:t>
            </a:r>
            <a:r>
              <a:rPr lang="it-IT" sz="2400" dirty="0">
                <a:latin typeface="NimbusRomNo9L-Regu"/>
              </a:rPr>
              <a:t>(padre(n</a:t>
            </a:r>
            <a:r>
              <a:rPr lang="it-IT" sz="2400" dirty="0" smtClean="0">
                <a:latin typeface="NimbusRomNo9L-Regu"/>
              </a:rPr>
              <a:t>)) </a:t>
            </a:r>
            <a:r>
              <a:rPr lang="it-IT" sz="2400" dirty="0" smtClean="0">
                <a:latin typeface="NimbusRomNo9L-Regu"/>
              </a:rPr>
              <a:t>&amp;&amp;</a:t>
            </a:r>
          </a:p>
          <a:p>
            <a:r>
              <a:rPr lang="it-IT" sz="2400" dirty="0">
                <a:latin typeface="NimbusRomNo9L-Regu"/>
              </a:rPr>
              <a:t>//@</a:t>
            </a:r>
            <a:r>
              <a:rPr lang="it-IT" sz="2400" dirty="0" smtClean="0">
                <a:latin typeface="NimbusRomNo9L-Regu"/>
              </a:rPr>
              <a:t> </a:t>
            </a:r>
            <a:r>
              <a:rPr lang="it-IT" sz="2400" dirty="0" smtClean="0">
                <a:latin typeface="NimbusRomNo9L-Regu"/>
              </a:rPr>
              <a:t>      </a:t>
            </a:r>
            <a:r>
              <a:rPr lang="it-IT" sz="2400" dirty="0" smtClean="0">
                <a:solidFill>
                  <a:srgbClr val="0070C0"/>
                </a:solidFill>
                <a:latin typeface="NimbusRomNo9L-Regu"/>
              </a:rPr>
              <a:t>(</a:t>
            </a:r>
            <a:r>
              <a:rPr lang="it-IT" sz="2400" dirty="0" smtClean="0">
                <a:latin typeface="NimbusRomNo9L-Regu"/>
              </a:rPr>
              <a:t>\</a:t>
            </a:r>
            <a:r>
              <a:rPr lang="it-IT" sz="2400" dirty="0" err="1" smtClean="0">
                <a:latin typeface="NimbusRomNo9L-Regu"/>
              </a:rPr>
              <a:t>numof</a:t>
            </a:r>
            <a:r>
              <a:rPr lang="it-IT" sz="2400" dirty="0" smtClean="0">
                <a:latin typeface="NimbusRomNo9L-Regu"/>
              </a:rPr>
              <a:t> </a:t>
            </a:r>
            <a:r>
              <a:rPr lang="it-IT" sz="2400" dirty="0">
                <a:latin typeface="NimbusRomNo9L-Regu"/>
              </a:rPr>
              <a:t>Nodo&lt;T&gt; </a:t>
            </a:r>
            <a:r>
              <a:rPr lang="it-IT" sz="2400" dirty="0" smtClean="0">
                <a:latin typeface="NimbusRomNo9L-Regu"/>
              </a:rPr>
              <a:t>n1</a:t>
            </a:r>
            <a:r>
              <a:rPr lang="it-IT" sz="2400" dirty="0" smtClean="0">
                <a:solidFill>
                  <a:srgbClr val="0070C0"/>
                </a:solidFill>
                <a:latin typeface="NimbusRomNo9L-Regu"/>
              </a:rPr>
              <a:t>;</a:t>
            </a:r>
            <a:r>
              <a:rPr lang="it-IT" sz="2400" dirty="0" smtClean="0">
                <a:latin typeface="NimbusRomNo9L-Regu"/>
              </a:rPr>
              <a:t> </a:t>
            </a:r>
            <a:r>
              <a:rPr lang="it-IT" sz="2400" dirty="0">
                <a:latin typeface="NimbusRomNo9L-Regu"/>
              </a:rPr>
              <a:t>nodi().</a:t>
            </a:r>
            <a:r>
              <a:rPr lang="it-IT" sz="2400" dirty="0" err="1" smtClean="0">
                <a:latin typeface="NimbusRomNo9L-Regu"/>
              </a:rPr>
              <a:t>contains</a:t>
            </a:r>
            <a:r>
              <a:rPr lang="it-IT" sz="2400" dirty="0" smtClean="0">
                <a:latin typeface="NimbusRomNo9L-Regu"/>
              </a:rPr>
              <a:t>(n1</a:t>
            </a:r>
            <a:r>
              <a:rPr lang="it-IT" sz="2400" dirty="0" smtClean="0">
                <a:latin typeface="NimbusRomNo9L-Regu"/>
              </a:rPr>
              <a:t>)</a:t>
            </a:r>
            <a:r>
              <a:rPr lang="it-IT" sz="2400" dirty="0" smtClean="0">
                <a:solidFill>
                  <a:srgbClr val="0070C0"/>
                </a:solidFill>
                <a:latin typeface="NimbusRomNo9L-Regu"/>
              </a:rPr>
              <a:t>;</a:t>
            </a:r>
            <a:r>
              <a:rPr lang="it-IT" sz="2400" dirty="0" smtClean="0">
                <a:latin typeface="NimbusRomNo9L-Regu"/>
              </a:rPr>
              <a:t> n1.figli</a:t>
            </a:r>
            <a:r>
              <a:rPr lang="it-IT" sz="2400" dirty="0" smtClean="0">
                <a:latin typeface="NimbusRomNo9L-Regu"/>
              </a:rPr>
              <a:t>().</a:t>
            </a:r>
            <a:r>
              <a:rPr lang="it-IT" sz="2400" dirty="0" err="1" smtClean="0">
                <a:latin typeface="NimbusRomNo9L-Regu"/>
              </a:rPr>
              <a:t>contains</a:t>
            </a:r>
            <a:r>
              <a:rPr lang="it-IT" sz="2400" dirty="0" smtClean="0">
                <a:latin typeface="NimbusRomNo9L-Regu"/>
              </a:rPr>
              <a:t>(n)</a:t>
            </a:r>
            <a:r>
              <a:rPr lang="it-IT" sz="2400" dirty="0" smtClean="0">
                <a:solidFill>
                  <a:srgbClr val="0070C0"/>
                </a:solidFill>
                <a:latin typeface="NimbusRomNo9L-Regu"/>
              </a:rPr>
              <a:t>)</a:t>
            </a:r>
            <a:r>
              <a:rPr lang="it-IT" sz="2400" dirty="0" smtClean="0">
                <a:latin typeface="NimbusRomNo9L-Regu"/>
              </a:rPr>
              <a:t>==</a:t>
            </a:r>
            <a:r>
              <a:rPr lang="it-IT" sz="2400" dirty="0" smtClean="0">
                <a:latin typeface="NimbusRomNo9L-Regu"/>
              </a:rPr>
              <a:t>1</a:t>
            </a:r>
            <a:r>
              <a:rPr lang="it-IT" sz="2400" dirty="0" smtClean="0">
                <a:solidFill>
                  <a:srgbClr val="FF0000"/>
                </a:solidFill>
                <a:latin typeface="NimbusRomNo9L-Regu"/>
              </a:rPr>
              <a:t>)</a:t>
            </a:r>
            <a:r>
              <a:rPr lang="it-IT" sz="2400" dirty="0" smtClean="0">
                <a:latin typeface="NimbusRomNo9L-Regu"/>
              </a:rPr>
              <a:t>;</a:t>
            </a:r>
            <a:endParaRPr lang="it-IT" sz="2400" b="0" i="0" u="none" strike="noStrike" baseline="0" dirty="0" smtClean="0">
              <a:latin typeface="NimbusRomNo9L-Regu"/>
            </a:endParaRPr>
          </a:p>
        </p:txBody>
      </p:sp>
    </p:spTree>
    <p:extLst>
      <p:ext uri="{BB962C8B-B14F-4D97-AF65-F5344CB8AC3E}">
        <p14:creationId xmlns:p14="http://schemas.microsoft.com/office/powerpoint/2010/main" val="337777205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6001643"/>
          </a:xfrm>
          <a:prstGeom prst="rect">
            <a:avLst/>
          </a:prstGeom>
        </p:spPr>
        <p:txBody>
          <a:bodyPr wrap="square">
            <a:spAutoFit/>
          </a:bodyPr>
          <a:lstStyle/>
          <a:p>
            <a:r>
              <a:rPr lang="it-IT" sz="2400" b="0" i="0" u="none" strike="noStrike" baseline="0" dirty="0" smtClean="0">
                <a:latin typeface="NimbusRomNo9L-Regu"/>
              </a:rPr>
              <a:t>ESERCIZIO 1</a:t>
            </a:r>
          </a:p>
          <a:p>
            <a:r>
              <a:rPr lang="it-IT" sz="2400" dirty="0">
                <a:latin typeface="NimbusRomNo9L-Regu"/>
              </a:rPr>
              <a:t>Si consideri ora la specifica della seguente interfaccia:</a:t>
            </a:r>
          </a:p>
          <a:p>
            <a:r>
              <a:rPr lang="it-IT" sz="2400" dirty="0">
                <a:latin typeface="NimbusRomNo9L-Regu"/>
              </a:rPr>
              <a:t>public </a:t>
            </a:r>
            <a:r>
              <a:rPr lang="it-IT" sz="2400" dirty="0" err="1">
                <a:latin typeface="NimbusRomNo9L-Regu"/>
              </a:rPr>
              <a:t>interface</a:t>
            </a:r>
            <a:r>
              <a:rPr lang="it-IT" sz="2400" dirty="0">
                <a:latin typeface="NimbusRomNo9L-Regu"/>
              </a:rPr>
              <a:t> </a:t>
            </a:r>
            <a:r>
              <a:rPr lang="it-IT" sz="2400" dirty="0" err="1">
                <a:latin typeface="NimbusRomNo9L-Regu"/>
              </a:rPr>
              <a:t>AlberoBinario</a:t>
            </a:r>
            <a:r>
              <a:rPr lang="it-IT" sz="2400" dirty="0">
                <a:latin typeface="NimbusRomNo9L-Regu"/>
              </a:rPr>
              <a:t>&lt;T&gt; </a:t>
            </a:r>
            <a:r>
              <a:rPr lang="it-IT" sz="2400" dirty="0" err="1">
                <a:latin typeface="NimbusRomNo9L-Regu"/>
              </a:rPr>
              <a:t>extends</a:t>
            </a:r>
            <a:r>
              <a:rPr lang="it-IT" sz="2400" dirty="0">
                <a:latin typeface="NimbusRomNo9L-Regu"/>
              </a:rPr>
              <a:t> Albero&lt;T&gt; {</a:t>
            </a:r>
          </a:p>
          <a:p>
            <a:r>
              <a:rPr lang="it-IT" sz="2400" dirty="0" smtClean="0">
                <a:latin typeface="NimbusRomNo9L-Regu"/>
              </a:rPr>
              <a:t>	//OVERVIEW</a:t>
            </a:r>
            <a:r>
              <a:rPr lang="it-IT" sz="2400" dirty="0">
                <a:latin typeface="NimbusRomNo9L-Regu"/>
              </a:rPr>
              <a:t>: Un Albero in cui ogni nodo ha 0, 1 o 2 figli.</a:t>
            </a:r>
          </a:p>
          <a:p>
            <a:endParaRPr lang="it-IT" sz="2400" dirty="0" smtClean="0">
              <a:latin typeface="NimbusRomNo9L-Regu"/>
            </a:endParaRPr>
          </a:p>
          <a:p>
            <a:r>
              <a:rPr lang="it-IT" sz="2400" dirty="0" smtClean="0">
                <a:latin typeface="NimbusRomNo9L-Regu"/>
              </a:rPr>
              <a:t>	//@</a:t>
            </a:r>
            <a:r>
              <a:rPr lang="it-IT" sz="2400" dirty="0" err="1">
                <a:latin typeface="NimbusRomNo9L-Regu"/>
              </a:rPr>
              <a:t>ensures</a:t>
            </a:r>
            <a:r>
              <a:rPr lang="it-IT" sz="2400" dirty="0">
                <a:latin typeface="NimbusRomNo9L-Regu"/>
              </a:rPr>
              <a:t> (*\</a:t>
            </a:r>
            <a:r>
              <a:rPr lang="it-IT" sz="2400" dirty="0" err="1">
                <a:latin typeface="NimbusRomNo9L-Regu"/>
              </a:rPr>
              <a:t>result</a:t>
            </a:r>
            <a:r>
              <a:rPr lang="it-IT" sz="2400" dirty="0">
                <a:latin typeface="NimbusRomNo9L-Regu"/>
              </a:rPr>
              <a:t> </a:t>
            </a:r>
            <a:r>
              <a:rPr lang="it-IT" sz="2400" dirty="0" err="1">
                <a:latin typeface="NimbusRomNo9L-Regu"/>
              </a:rPr>
              <a:t>e’</a:t>
            </a:r>
            <a:r>
              <a:rPr lang="it-IT" sz="2400" dirty="0">
                <a:latin typeface="NimbusRomNo9L-Regu"/>
              </a:rPr>
              <a:t> il figlio </a:t>
            </a:r>
            <a:r>
              <a:rPr lang="it-IT" sz="2400" dirty="0" err="1">
                <a:latin typeface="NimbusRomNo9L-Regu"/>
              </a:rPr>
              <a:t>sx</a:t>
            </a:r>
            <a:r>
              <a:rPr lang="it-IT" sz="2400" dirty="0">
                <a:latin typeface="NimbusRomNo9L-Regu"/>
              </a:rPr>
              <a:t> di n, se esiste*);</a:t>
            </a:r>
          </a:p>
          <a:p>
            <a:r>
              <a:rPr lang="it-IT" sz="2400" dirty="0" smtClean="0">
                <a:latin typeface="NimbusRomNo9L-Regu"/>
              </a:rPr>
              <a:t>	public </a:t>
            </a:r>
            <a:r>
              <a:rPr lang="it-IT" sz="2400" dirty="0">
                <a:latin typeface="NimbusRomNo9L-Regu"/>
              </a:rPr>
              <a:t>/*@ pure @*/ Nodo&lt;T&gt; </a:t>
            </a:r>
            <a:r>
              <a:rPr lang="it-IT" sz="2400" dirty="0" err="1">
                <a:latin typeface="NimbusRomNo9L-Regu"/>
              </a:rPr>
              <a:t>sx</a:t>
            </a:r>
            <a:r>
              <a:rPr lang="it-IT" sz="2400" dirty="0">
                <a:latin typeface="NimbusRomNo9L-Regu"/>
              </a:rPr>
              <a:t>(Nodo&lt;T&gt; n) </a:t>
            </a:r>
            <a:r>
              <a:rPr lang="it-IT" sz="2400" dirty="0" err="1">
                <a:latin typeface="NimbusRomNo9L-Regu"/>
              </a:rPr>
              <a:t>throws</a:t>
            </a:r>
            <a:r>
              <a:rPr lang="it-IT" sz="2400" dirty="0">
                <a:latin typeface="NimbusRomNo9L-Regu"/>
              </a:rPr>
              <a:t> </a:t>
            </a:r>
            <a:r>
              <a:rPr lang="it-IT" sz="2400" dirty="0" err="1">
                <a:latin typeface="NimbusRomNo9L-Regu"/>
              </a:rPr>
              <a:t>InvalidNodeException</a:t>
            </a:r>
            <a:r>
              <a:rPr lang="it-IT" sz="2400" dirty="0" smtClean="0">
                <a:latin typeface="NimbusRomNo9L-Regu"/>
              </a:rPr>
              <a:t>;</a:t>
            </a:r>
          </a:p>
          <a:p>
            <a:endParaRPr lang="it-IT" sz="2400" dirty="0">
              <a:latin typeface="NimbusRomNo9L-Regu"/>
            </a:endParaRPr>
          </a:p>
          <a:p>
            <a:r>
              <a:rPr lang="it-IT" sz="2400" dirty="0" smtClean="0">
                <a:latin typeface="NimbusRomNo9L-Regu"/>
              </a:rPr>
              <a:t>	//@</a:t>
            </a:r>
            <a:r>
              <a:rPr lang="it-IT" sz="2400" dirty="0" err="1">
                <a:latin typeface="NimbusRomNo9L-Regu"/>
              </a:rPr>
              <a:t>ensures</a:t>
            </a:r>
            <a:r>
              <a:rPr lang="it-IT" sz="2400" dirty="0">
                <a:latin typeface="NimbusRomNo9L-Regu"/>
              </a:rPr>
              <a:t> (*\</a:t>
            </a:r>
            <a:r>
              <a:rPr lang="it-IT" sz="2400" dirty="0" err="1">
                <a:latin typeface="NimbusRomNo9L-Regu"/>
              </a:rPr>
              <a:t>result</a:t>
            </a:r>
            <a:r>
              <a:rPr lang="it-IT" sz="2400" dirty="0">
                <a:latin typeface="NimbusRomNo9L-Regu"/>
              </a:rPr>
              <a:t> </a:t>
            </a:r>
            <a:r>
              <a:rPr lang="it-IT" sz="2400" dirty="0" err="1">
                <a:latin typeface="NimbusRomNo9L-Regu"/>
              </a:rPr>
              <a:t>e’</a:t>
            </a:r>
            <a:r>
              <a:rPr lang="it-IT" sz="2400" dirty="0">
                <a:latin typeface="NimbusRomNo9L-Regu"/>
              </a:rPr>
              <a:t> il figlio dx di n, se esiste*);</a:t>
            </a:r>
          </a:p>
          <a:p>
            <a:r>
              <a:rPr lang="it-IT" sz="2400" dirty="0" smtClean="0">
                <a:latin typeface="NimbusRomNo9L-Regu"/>
              </a:rPr>
              <a:t>	public </a:t>
            </a:r>
            <a:r>
              <a:rPr lang="it-IT" sz="2400" dirty="0">
                <a:latin typeface="NimbusRomNo9L-Regu"/>
              </a:rPr>
              <a:t>/*@ pure @*/ Nodo&lt;T&gt; dx(Nodo&lt;T&gt; n) </a:t>
            </a:r>
            <a:r>
              <a:rPr lang="it-IT" sz="2400" dirty="0" err="1">
                <a:latin typeface="NimbusRomNo9L-Regu"/>
              </a:rPr>
              <a:t>throws</a:t>
            </a:r>
            <a:r>
              <a:rPr lang="it-IT" sz="2400" dirty="0">
                <a:latin typeface="NimbusRomNo9L-Regu"/>
              </a:rPr>
              <a:t> </a:t>
            </a:r>
            <a:r>
              <a:rPr lang="it-IT" sz="2400" dirty="0" err="1">
                <a:latin typeface="NimbusRomNo9L-Regu"/>
              </a:rPr>
              <a:t>InvalidNodeException</a:t>
            </a:r>
            <a:r>
              <a:rPr lang="it-IT" sz="2400" dirty="0">
                <a:latin typeface="NimbusRomNo9L-Regu"/>
              </a:rPr>
              <a:t>;</a:t>
            </a:r>
          </a:p>
          <a:p>
            <a:r>
              <a:rPr lang="it-IT" sz="2400" dirty="0">
                <a:latin typeface="NimbusRomNo9L-Regu"/>
              </a:rPr>
              <a:t>}</a:t>
            </a:r>
          </a:p>
          <a:p>
            <a:r>
              <a:rPr lang="it-IT" sz="2400" dirty="0">
                <a:latin typeface="NimbusRomNo9L-Regu"/>
              </a:rPr>
              <a:t>Un </a:t>
            </a:r>
            <a:r>
              <a:rPr lang="it-IT" sz="2400" dirty="0" err="1">
                <a:latin typeface="NimbusRomNo9L-Regu"/>
              </a:rPr>
              <a:t>AlberoBinario</a:t>
            </a:r>
            <a:r>
              <a:rPr lang="it-IT" sz="2400" dirty="0">
                <a:latin typeface="NimbusRomNo9L-Regu"/>
              </a:rPr>
              <a:t>&lt;T&gt; </a:t>
            </a:r>
            <a:r>
              <a:rPr lang="it-IT" sz="2400" dirty="0" smtClean="0">
                <a:latin typeface="NimbusRomNo9L-Regu"/>
              </a:rPr>
              <a:t>è </a:t>
            </a:r>
            <a:r>
              <a:rPr lang="it-IT" sz="2400" dirty="0">
                <a:latin typeface="NimbusRomNo9L-Regu"/>
              </a:rPr>
              <a:t>sostituibile a un Albero&lt;T&gt; in base al principio di sostituzione di </a:t>
            </a:r>
            <a:r>
              <a:rPr lang="it-IT" sz="2400" dirty="0" err="1">
                <a:latin typeface="NimbusRomNo9L-Regu"/>
              </a:rPr>
              <a:t>Liskov</a:t>
            </a:r>
            <a:r>
              <a:rPr lang="it-IT" sz="2400" dirty="0">
                <a:latin typeface="NimbusRomNo9L-Regu"/>
              </a:rPr>
              <a:t>?</a:t>
            </a:r>
          </a:p>
          <a:p>
            <a:r>
              <a:rPr lang="it-IT" sz="2400" dirty="0">
                <a:latin typeface="NimbusRomNo9L-Regu"/>
              </a:rPr>
              <a:t>La specifica dell’interfaccia </a:t>
            </a:r>
            <a:r>
              <a:rPr lang="it-IT" sz="2400" dirty="0" smtClean="0">
                <a:latin typeface="NimbusRomNo9L-Regu"/>
              </a:rPr>
              <a:t>è </a:t>
            </a:r>
            <a:r>
              <a:rPr lang="it-IT" sz="2400" dirty="0">
                <a:latin typeface="NimbusRomNo9L-Regu"/>
              </a:rPr>
              <a:t>in grado di garantire il proprio invariante, cos`ı come descritto nella </a:t>
            </a:r>
            <a:r>
              <a:rPr lang="it-IT" sz="2400" dirty="0" err="1">
                <a:latin typeface="NimbusRomNo9L-Regu"/>
              </a:rPr>
              <a:t>overview</a:t>
            </a:r>
            <a:r>
              <a:rPr lang="it-IT" sz="2400" dirty="0">
                <a:latin typeface="NimbusRomNo9L-Regu"/>
              </a:rPr>
              <a:t>?</a:t>
            </a:r>
          </a:p>
          <a:p>
            <a:r>
              <a:rPr lang="it-IT" sz="2400" dirty="0">
                <a:latin typeface="NimbusRomNo9L-Regu"/>
              </a:rPr>
              <a:t>Motivare la risposta</a:t>
            </a:r>
            <a:r>
              <a:rPr lang="it-IT" sz="2400" dirty="0" smtClean="0">
                <a:latin typeface="NimbusRomNo9L-Regu"/>
              </a:rPr>
              <a:t>.</a:t>
            </a:r>
            <a:endParaRPr lang="it-IT" sz="2400" dirty="0">
              <a:latin typeface="NimbusRomNo9L-Regu"/>
            </a:endParaRPr>
          </a:p>
        </p:txBody>
      </p:sp>
    </p:spTree>
    <p:extLst>
      <p:ext uri="{BB962C8B-B14F-4D97-AF65-F5344CB8AC3E}">
        <p14:creationId xmlns:p14="http://schemas.microsoft.com/office/powerpoint/2010/main" val="417802641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2308324"/>
          </a:xfrm>
          <a:prstGeom prst="rect">
            <a:avLst/>
          </a:prstGeom>
        </p:spPr>
        <p:txBody>
          <a:bodyPr wrap="square">
            <a:spAutoFit/>
          </a:bodyPr>
          <a:lstStyle/>
          <a:p>
            <a:r>
              <a:rPr lang="it-IT" sz="2400" dirty="0" smtClean="0">
                <a:latin typeface="NimbusRomNo9L-Regu"/>
              </a:rPr>
              <a:t>SOLUZIONE</a:t>
            </a:r>
          </a:p>
          <a:p>
            <a:r>
              <a:rPr lang="it-IT" sz="2400" dirty="0" smtClean="0">
                <a:latin typeface="NimbusRomNo9L-Regu"/>
              </a:rPr>
              <a:t>Sì, </a:t>
            </a:r>
            <a:r>
              <a:rPr lang="it-IT" sz="2400" dirty="0">
                <a:latin typeface="NimbusRomNo9L-Regu"/>
              </a:rPr>
              <a:t>in quanto regole della segnatura e dei metodi sono ovviamente verificate e la regola</a:t>
            </a:r>
          </a:p>
          <a:p>
            <a:r>
              <a:rPr lang="it-IT" sz="2400" dirty="0">
                <a:latin typeface="NimbusRomNo9L-Regu"/>
              </a:rPr>
              <a:t>delle </a:t>
            </a:r>
            <a:r>
              <a:rPr lang="it-IT" sz="2400" dirty="0" smtClean="0">
                <a:latin typeface="NimbusRomNo9L-Regu"/>
              </a:rPr>
              <a:t>proprietà </a:t>
            </a:r>
            <a:r>
              <a:rPr lang="it-IT" sz="2400" dirty="0">
                <a:latin typeface="NimbusRomNo9L-Regu"/>
              </a:rPr>
              <a:t>vale: un </a:t>
            </a:r>
            <a:r>
              <a:rPr lang="it-IT" sz="2400" dirty="0" err="1">
                <a:latin typeface="NimbusRomNo9L-Regu"/>
              </a:rPr>
              <a:t>AlberoBinario</a:t>
            </a:r>
            <a:r>
              <a:rPr lang="it-IT" sz="2400" dirty="0">
                <a:latin typeface="NimbusRomNo9L-Regu"/>
              </a:rPr>
              <a:t> </a:t>
            </a:r>
            <a:r>
              <a:rPr lang="it-IT" sz="2400" dirty="0" smtClean="0">
                <a:latin typeface="NimbusRomNo9L-Regu"/>
              </a:rPr>
              <a:t>è </a:t>
            </a:r>
            <a:r>
              <a:rPr lang="it-IT" sz="2400" dirty="0">
                <a:latin typeface="NimbusRomNo9L-Regu"/>
              </a:rPr>
              <a:t>solo un caso particolare di un Albero. Tuttavia, la specifica </a:t>
            </a:r>
            <a:r>
              <a:rPr lang="it-IT" sz="2400" dirty="0" smtClean="0">
                <a:latin typeface="NimbusRomNo9L-Regu"/>
              </a:rPr>
              <a:t>della inserisci</a:t>
            </a:r>
            <a:r>
              <a:rPr lang="it-IT" sz="2400" dirty="0">
                <a:latin typeface="NimbusRomNo9L-Regu"/>
              </a:rPr>
              <a:t>() stabilisce che </a:t>
            </a:r>
            <a:r>
              <a:rPr lang="it-IT" sz="2400" dirty="0" smtClean="0">
                <a:latin typeface="NimbusRomNo9L-Regu"/>
              </a:rPr>
              <a:t>è </a:t>
            </a:r>
            <a:r>
              <a:rPr lang="it-IT" sz="2400" dirty="0">
                <a:latin typeface="NimbusRomNo9L-Regu"/>
              </a:rPr>
              <a:t>possibile inserire un numero arbitrario di figli per ogni nodo e quindi </a:t>
            </a:r>
            <a:r>
              <a:rPr lang="it-IT" sz="2400" dirty="0" smtClean="0">
                <a:latin typeface="NimbusRomNo9L-Regu"/>
              </a:rPr>
              <a:t>la proprietà </a:t>
            </a:r>
            <a:r>
              <a:rPr lang="it-IT" sz="2400" dirty="0">
                <a:latin typeface="NimbusRomNo9L-Regu"/>
              </a:rPr>
              <a:t>invariante di essere un albero binario non </a:t>
            </a:r>
            <a:r>
              <a:rPr lang="it-IT" sz="2400" dirty="0" smtClean="0">
                <a:latin typeface="NimbusRomNo9L-Regu"/>
              </a:rPr>
              <a:t>può </a:t>
            </a:r>
            <a:r>
              <a:rPr lang="it-IT" sz="2400" dirty="0">
                <a:latin typeface="NimbusRomNo9L-Regu"/>
              </a:rPr>
              <a:t>essere garantita.</a:t>
            </a:r>
          </a:p>
        </p:txBody>
      </p:sp>
    </p:spTree>
    <p:extLst>
      <p:ext uri="{BB962C8B-B14F-4D97-AF65-F5344CB8AC3E}">
        <p14:creationId xmlns:p14="http://schemas.microsoft.com/office/powerpoint/2010/main" val="27619736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9530179" cy="6001643"/>
          </a:xfrm>
          <a:prstGeom prst="rect">
            <a:avLst/>
          </a:prstGeom>
        </p:spPr>
        <p:txBody>
          <a:bodyPr wrap="square">
            <a:spAutoFit/>
          </a:bodyPr>
          <a:lstStyle/>
          <a:p>
            <a:r>
              <a:rPr lang="it-IT" sz="2400" b="0" i="0" u="none" strike="noStrike" baseline="0" dirty="0" smtClean="0">
                <a:latin typeface="NimbusRomNo9L-Regu"/>
              </a:rPr>
              <a:t>ESERCIZIO 1</a:t>
            </a:r>
          </a:p>
          <a:p>
            <a:r>
              <a:rPr lang="it-IT" sz="2400" dirty="0">
                <a:latin typeface="NimbusRomNo9L-Regu"/>
              </a:rPr>
              <a:t>Sia data ora la seguente classe che implementa </a:t>
            </a:r>
            <a:r>
              <a:rPr lang="it-IT" sz="2400" dirty="0" err="1">
                <a:latin typeface="NimbusRomNo9L-Regu"/>
              </a:rPr>
              <a:t>AlberoBinario</a:t>
            </a:r>
            <a:r>
              <a:rPr lang="it-IT" sz="2400" dirty="0">
                <a:latin typeface="NimbusRomNo9L-Regu"/>
              </a:rPr>
              <a:t>&lt;T&gt;.</a:t>
            </a:r>
          </a:p>
          <a:p>
            <a:r>
              <a:rPr lang="it-IT" sz="2400" dirty="0" err="1">
                <a:latin typeface="NimbusRomNo9L-Regu"/>
              </a:rPr>
              <a:t>class</a:t>
            </a:r>
            <a:r>
              <a:rPr lang="it-IT" sz="2400" dirty="0">
                <a:latin typeface="NimbusRomNo9L-Regu"/>
              </a:rPr>
              <a:t> </a:t>
            </a:r>
            <a:r>
              <a:rPr lang="it-IT" sz="2400" dirty="0" err="1">
                <a:latin typeface="NimbusRomNo9L-Regu"/>
              </a:rPr>
              <a:t>AlbBinVettore</a:t>
            </a:r>
            <a:r>
              <a:rPr lang="it-IT" sz="2400" dirty="0">
                <a:latin typeface="NimbusRomNo9L-Regu"/>
              </a:rPr>
              <a:t>&lt;T&gt; </a:t>
            </a:r>
            <a:r>
              <a:rPr lang="it-IT" sz="2400" dirty="0" err="1">
                <a:latin typeface="NimbusRomNo9L-Regu"/>
              </a:rPr>
              <a:t>implements</a:t>
            </a:r>
            <a:r>
              <a:rPr lang="it-IT" sz="2400" dirty="0">
                <a:latin typeface="NimbusRomNo9L-Regu"/>
              </a:rPr>
              <a:t> </a:t>
            </a:r>
            <a:r>
              <a:rPr lang="it-IT" sz="2400" dirty="0" err="1">
                <a:latin typeface="NimbusRomNo9L-Regu"/>
              </a:rPr>
              <a:t>AlberoBinario</a:t>
            </a:r>
            <a:r>
              <a:rPr lang="it-IT" sz="2400" dirty="0">
                <a:latin typeface="NimbusRomNo9L-Regu"/>
              </a:rPr>
              <a:t>&lt;T&gt; {</a:t>
            </a:r>
          </a:p>
          <a:p>
            <a:r>
              <a:rPr lang="it-IT" sz="2400" dirty="0" smtClean="0">
                <a:latin typeface="NimbusRomNo9L-Regu"/>
              </a:rPr>
              <a:t>	private </a:t>
            </a:r>
            <a:r>
              <a:rPr lang="it-IT" sz="2400" dirty="0" err="1">
                <a:latin typeface="NimbusRomNo9L-Regu"/>
              </a:rPr>
              <a:t>ArrayList</a:t>
            </a:r>
            <a:r>
              <a:rPr lang="it-IT" sz="2400" dirty="0">
                <a:latin typeface="NimbusRomNo9L-Regu"/>
              </a:rPr>
              <a:t>&lt;Nodo&lt;T&gt;&gt; vettore;</a:t>
            </a:r>
          </a:p>
          <a:p>
            <a:r>
              <a:rPr lang="it-IT" sz="2400" dirty="0" smtClean="0">
                <a:latin typeface="NimbusRomNo9L-Regu"/>
              </a:rPr>
              <a:t>	...</a:t>
            </a:r>
            <a:r>
              <a:rPr lang="it-IT" sz="2400" dirty="0">
                <a:latin typeface="NimbusRomNo9L-Regu"/>
              </a:rPr>
              <a:t>implementazione di tutti i metodi.</a:t>
            </a:r>
          </a:p>
          <a:p>
            <a:r>
              <a:rPr lang="it-IT" sz="2400" dirty="0">
                <a:latin typeface="NimbusRomNo9L-Regu"/>
              </a:rPr>
              <a:t>}</a:t>
            </a:r>
          </a:p>
          <a:p>
            <a:r>
              <a:rPr lang="it-IT" sz="2400" dirty="0">
                <a:latin typeface="NimbusRomNo9L-Regu"/>
              </a:rPr>
              <a:t>I nodi dell’albero binario sono memorizzati in un </a:t>
            </a:r>
            <a:r>
              <a:rPr lang="it-IT" sz="2400" dirty="0" err="1" smtClean="0">
                <a:latin typeface="NimbusRomNo9L-Regu"/>
              </a:rPr>
              <a:t>Arraylist</a:t>
            </a:r>
            <a:r>
              <a:rPr lang="it-IT" sz="2400" dirty="0" smtClean="0">
                <a:latin typeface="NimbusRomNo9L-Regu"/>
              </a:rPr>
              <a:t>&lt;Nodo</a:t>
            </a:r>
            <a:r>
              <a:rPr lang="it-IT" sz="2400" dirty="0">
                <a:latin typeface="NimbusRomNo9L-Regu"/>
              </a:rPr>
              <a:t>&gt;&lt;T&gt; vettore che ha le </a:t>
            </a:r>
            <a:r>
              <a:rPr lang="it-IT" sz="2400" dirty="0" smtClean="0">
                <a:latin typeface="NimbusRomNo9L-Regu"/>
              </a:rPr>
              <a:t>seguenti caratteristiche</a:t>
            </a:r>
            <a:r>
              <a:rPr lang="it-IT" sz="2400" dirty="0">
                <a:latin typeface="NimbusRomNo9L-Regu"/>
              </a:rPr>
              <a:t>. </a:t>
            </a:r>
            <a:r>
              <a:rPr lang="it-IT" sz="2400" dirty="0" smtClean="0">
                <a:latin typeface="NimbusRomNo9L-Regu"/>
              </a:rPr>
              <a:t>È dato </a:t>
            </a:r>
            <a:r>
              <a:rPr lang="it-IT" sz="2400" dirty="0">
                <a:latin typeface="NimbusRomNo9L-Regu"/>
              </a:rPr>
              <a:t>un metodo p() che per ogni nodo dell’albero ne calcola l’indice, numerando </a:t>
            </a:r>
            <a:r>
              <a:rPr lang="it-IT" sz="2400" dirty="0" smtClean="0">
                <a:latin typeface="NimbusRomNo9L-Regu"/>
              </a:rPr>
              <a:t>i nodi </a:t>
            </a:r>
            <a:r>
              <a:rPr lang="it-IT" sz="2400" dirty="0">
                <a:latin typeface="NimbusRomNo9L-Regu"/>
              </a:rPr>
              <a:t>per livelli, da sinistra a destra, partendo da 0 per la radice: 1 e 2 per i suoi figli, poi 3 e 4 per i figli </a:t>
            </a:r>
            <a:r>
              <a:rPr lang="it-IT" sz="2400" dirty="0" smtClean="0">
                <a:latin typeface="NimbusRomNo9L-Regu"/>
              </a:rPr>
              <a:t>del nodo </a:t>
            </a:r>
            <a:r>
              <a:rPr lang="it-IT" sz="2400" dirty="0">
                <a:latin typeface="NimbusRomNo9L-Regu"/>
              </a:rPr>
              <a:t>1, ecc. Si noti che alcuni numeri possono essere saltati. Nelle posizioni che non corrispondono a </a:t>
            </a:r>
            <a:r>
              <a:rPr lang="it-IT" sz="2400" dirty="0" smtClean="0">
                <a:latin typeface="NimbusRomNo9L-Regu"/>
              </a:rPr>
              <a:t>un nodo</a:t>
            </a:r>
            <a:r>
              <a:rPr lang="it-IT" sz="2400" dirty="0">
                <a:latin typeface="NimbusRomNo9L-Regu"/>
              </a:rPr>
              <a:t>, vettore vale </a:t>
            </a:r>
            <a:r>
              <a:rPr lang="it-IT" sz="2400" dirty="0" err="1">
                <a:latin typeface="NimbusRomNo9L-Regu"/>
              </a:rPr>
              <a:t>null</a:t>
            </a:r>
            <a:r>
              <a:rPr lang="it-IT" sz="2400" dirty="0">
                <a:latin typeface="NimbusRomNo9L-Regu"/>
              </a:rPr>
              <a:t>. Formalmente, </a:t>
            </a:r>
            <a:r>
              <a:rPr lang="it-IT" sz="2400" dirty="0" smtClean="0">
                <a:latin typeface="NimbusRomNo9L-Regu"/>
              </a:rPr>
              <a:t>p è </a:t>
            </a:r>
            <a:r>
              <a:rPr lang="it-IT" sz="2400" dirty="0">
                <a:latin typeface="NimbusRomNo9L-Regu"/>
              </a:rPr>
              <a:t>definita come segue:</a:t>
            </a:r>
          </a:p>
          <a:p>
            <a:pPr marL="342900" indent="-342900">
              <a:buFont typeface="Arial" panose="020B0604020202020204" pitchFamily="34" charset="0"/>
              <a:buChar char="•"/>
            </a:pPr>
            <a:r>
              <a:rPr lang="it-IT" sz="2400" dirty="0" smtClean="0">
                <a:latin typeface="NimbusRomNo9L-Regu"/>
              </a:rPr>
              <a:t>Se </a:t>
            </a:r>
            <a:r>
              <a:rPr lang="it-IT" sz="2400" dirty="0">
                <a:latin typeface="NimbusRomNo9L-Regu"/>
              </a:rPr>
              <a:t>n </a:t>
            </a:r>
            <a:r>
              <a:rPr lang="it-IT" sz="2400" dirty="0" smtClean="0">
                <a:latin typeface="NimbusRomNo9L-Regu"/>
              </a:rPr>
              <a:t>è la </a:t>
            </a:r>
            <a:r>
              <a:rPr lang="it-IT" sz="2400" dirty="0">
                <a:latin typeface="NimbusRomNo9L-Regu"/>
              </a:rPr>
              <a:t>radice dell’albero binario, p(n) = 0;</a:t>
            </a:r>
          </a:p>
          <a:p>
            <a:pPr marL="342900" indent="-342900">
              <a:buFont typeface="Arial" panose="020B0604020202020204" pitchFamily="34" charset="0"/>
              <a:buChar char="•"/>
            </a:pPr>
            <a:r>
              <a:rPr lang="it-IT" sz="2400" dirty="0" smtClean="0">
                <a:latin typeface="NimbusRomNo9L-Regu"/>
              </a:rPr>
              <a:t>Se </a:t>
            </a:r>
            <a:r>
              <a:rPr lang="it-IT" sz="2400" dirty="0">
                <a:latin typeface="NimbusRomNo9L-Regu"/>
              </a:rPr>
              <a:t>n </a:t>
            </a:r>
            <a:r>
              <a:rPr lang="it-IT" sz="2400" dirty="0" smtClean="0">
                <a:latin typeface="NimbusRomNo9L-Regu"/>
              </a:rPr>
              <a:t>è </a:t>
            </a:r>
            <a:r>
              <a:rPr lang="it-IT" sz="2400" dirty="0">
                <a:latin typeface="NimbusRomNo9L-Regu"/>
              </a:rPr>
              <a:t>il figlio sinistro di un nodo m, allora p(n) = 2p(m) + 1;</a:t>
            </a:r>
          </a:p>
          <a:p>
            <a:pPr marL="342900" indent="-342900">
              <a:buFont typeface="Arial" panose="020B0604020202020204" pitchFamily="34" charset="0"/>
              <a:buChar char="•"/>
            </a:pPr>
            <a:r>
              <a:rPr lang="it-IT" sz="2400" dirty="0" smtClean="0">
                <a:latin typeface="NimbusRomNo9L-Regu"/>
              </a:rPr>
              <a:t>Se </a:t>
            </a:r>
            <a:r>
              <a:rPr lang="it-IT" sz="2400" dirty="0">
                <a:latin typeface="NimbusRomNo9L-Regu"/>
              </a:rPr>
              <a:t>n </a:t>
            </a:r>
            <a:r>
              <a:rPr lang="it-IT" sz="2400" dirty="0" smtClean="0">
                <a:latin typeface="NimbusRomNo9L-Regu"/>
              </a:rPr>
              <a:t>è </a:t>
            </a:r>
            <a:r>
              <a:rPr lang="it-IT" sz="2400" dirty="0">
                <a:latin typeface="NimbusRomNo9L-Regu"/>
              </a:rPr>
              <a:t>il figlio destro di un nodo m, allora p(n) = 2p(m) + </a:t>
            </a:r>
            <a:r>
              <a:rPr lang="it-IT" sz="2400" dirty="0" smtClean="0">
                <a:latin typeface="NimbusRomNo9L-Regu"/>
              </a:rPr>
              <a:t>2</a:t>
            </a:r>
          </a:p>
        </p:txBody>
      </p:sp>
      <p:pic>
        <p:nvPicPr>
          <p:cNvPr id="3" name="Immagine 2"/>
          <p:cNvPicPr>
            <a:picLocks noChangeAspect="1"/>
          </p:cNvPicPr>
          <p:nvPr/>
        </p:nvPicPr>
        <p:blipFill>
          <a:blip r:embed="rId3"/>
          <a:stretch>
            <a:fillRect/>
          </a:stretch>
        </p:blipFill>
        <p:spPr>
          <a:xfrm>
            <a:off x="9489053" y="2585703"/>
            <a:ext cx="2667000" cy="3190875"/>
          </a:xfrm>
          <a:prstGeom prst="rect">
            <a:avLst/>
          </a:prstGeom>
        </p:spPr>
      </p:pic>
      <p:sp>
        <p:nvSpPr>
          <p:cNvPr id="4" name="Rettangolo 3"/>
          <p:cNvSpPr/>
          <p:nvPr/>
        </p:nvSpPr>
        <p:spPr>
          <a:xfrm>
            <a:off x="0" y="5980527"/>
            <a:ext cx="10094976" cy="830997"/>
          </a:xfrm>
          <a:prstGeom prst="rect">
            <a:avLst/>
          </a:prstGeom>
        </p:spPr>
        <p:txBody>
          <a:bodyPr wrap="square">
            <a:spAutoFit/>
          </a:bodyPr>
          <a:lstStyle/>
          <a:p>
            <a:r>
              <a:rPr lang="it-IT" sz="2400" dirty="0">
                <a:latin typeface="NimbusRomNo9L-Regu"/>
              </a:rPr>
              <a:t>Si scrivano invariante di rappresentazione e funzione di astrazione della classe </a:t>
            </a:r>
            <a:r>
              <a:rPr lang="it-IT" sz="2400" dirty="0" err="1">
                <a:latin typeface="NimbusMonL-Regu"/>
              </a:rPr>
              <a:t>AlbBinVettore</a:t>
            </a:r>
            <a:r>
              <a:rPr lang="it-IT" sz="2400" dirty="0">
                <a:latin typeface="NimbusMonL-Regu"/>
              </a:rPr>
              <a:t>&lt;T&gt;</a:t>
            </a:r>
            <a:r>
              <a:rPr lang="it-IT" sz="2400" dirty="0">
                <a:latin typeface="NimbusRomNo9L-Regu"/>
              </a:rPr>
              <a:t>.</a:t>
            </a:r>
            <a:endParaRPr lang="it-IT" sz="2400" dirty="0"/>
          </a:p>
        </p:txBody>
      </p:sp>
    </p:spTree>
    <p:extLst>
      <p:ext uri="{BB962C8B-B14F-4D97-AF65-F5344CB8AC3E}">
        <p14:creationId xmlns:p14="http://schemas.microsoft.com/office/powerpoint/2010/main" val="341288622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6001643"/>
          </a:xfrm>
          <a:prstGeom prst="rect">
            <a:avLst/>
          </a:prstGeom>
        </p:spPr>
        <p:txBody>
          <a:bodyPr wrap="square">
            <a:spAutoFit/>
          </a:bodyPr>
          <a:lstStyle/>
          <a:p>
            <a:r>
              <a:rPr lang="it-IT" sz="2400" dirty="0" smtClean="0">
                <a:latin typeface="NimbusRomNo9L-Regu"/>
              </a:rPr>
              <a:t>SOLUZIONE</a:t>
            </a:r>
          </a:p>
          <a:p>
            <a:r>
              <a:rPr lang="it-IT" sz="2400" dirty="0">
                <a:latin typeface="NimbusRomNo9L-Regu"/>
              </a:rPr>
              <a:t>RI afferma che il vettore non ha nodi duplicati (altrimenti non sarebbe un albero) e che ogni nodo, </a:t>
            </a:r>
            <a:r>
              <a:rPr lang="it-IT" sz="2400" dirty="0" smtClean="0">
                <a:latin typeface="NimbusRomNo9L-Regu"/>
              </a:rPr>
              <a:t>salvo la </a:t>
            </a:r>
            <a:r>
              <a:rPr lang="it-IT" sz="2400" dirty="0">
                <a:latin typeface="NimbusRomNo9L-Regu"/>
              </a:rPr>
              <a:t>radice, ha un padre. Il padre di un nodo di indice i ha indice (</a:t>
            </a:r>
            <a:r>
              <a:rPr lang="it-IT" sz="2400" dirty="0" smtClean="0">
                <a:latin typeface="NimbusRomNo9L-Regu"/>
              </a:rPr>
              <a:t>i-1</a:t>
            </a:r>
            <a:r>
              <a:rPr lang="it-IT" sz="2400" dirty="0">
                <a:latin typeface="NimbusRomNo9L-Regu"/>
              </a:rPr>
              <a:t>)=</a:t>
            </a:r>
            <a:r>
              <a:rPr lang="it-IT" sz="2400" dirty="0" smtClean="0">
                <a:latin typeface="NimbusRomNo9L-Regu"/>
              </a:rPr>
              <a:t>2</a:t>
            </a:r>
            <a:endParaRPr lang="it-IT" sz="2400" dirty="0">
              <a:latin typeface="NimbusRomNo9L-Regu"/>
            </a:endParaRPr>
          </a:p>
          <a:p>
            <a:r>
              <a:rPr lang="it-IT" sz="2400" b="1" dirty="0">
                <a:latin typeface="NimbusRomNo9L-Regu"/>
              </a:rPr>
              <a:t>private </a:t>
            </a:r>
            <a:r>
              <a:rPr lang="it-IT" sz="2400" b="1" dirty="0" err="1">
                <a:latin typeface="NimbusRomNo9L-Regu"/>
              </a:rPr>
              <a:t>invariant</a:t>
            </a:r>
            <a:r>
              <a:rPr lang="it-IT" sz="2400" b="1" dirty="0">
                <a:latin typeface="NimbusRomNo9L-Regu"/>
              </a:rPr>
              <a:t> vettore!= </a:t>
            </a:r>
            <a:r>
              <a:rPr lang="it-IT" sz="2400" b="1" dirty="0" err="1">
                <a:latin typeface="NimbusRomNo9L-Regu"/>
              </a:rPr>
              <a:t>null</a:t>
            </a:r>
            <a:r>
              <a:rPr lang="it-IT" sz="2400" b="1" dirty="0">
                <a:latin typeface="NimbusRomNo9L-Regu"/>
              </a:rPr>
              <a:t> &amp;&amp;</a:t>
            </a:r>
          </a:p>
          <a:p>
            <a:r>
              <a:rPr lang="it-IT" sz="2400" dirty="0" smtClean="0">
                <a:latin typeface="NimbusRomNo9L-Regu"/>
              </a:rPr>
              <a:t>	</a:t>
            </a:r>
            <a:r>
              <a:rPr lang="it-IT" sz="2400" b="1" dirty="0" smtClean="0">
                <a:solidFill>
                  <a:srgbClr val="0070C0"/>
                </a:solidFill>
                <a:latin typeface="NimbusRomNo9L-Regu"/>
              </a:rPr>
              <a:t>(</a:t>
            </a:r>
            <a:r>
              <a:rPr lang="it-IT" sz="2400" b="1" dirty="0" smtClean="0">
                <a:latin typeface="NimbusRomNo9L-Regu"/>
              </a:rPr>
              <a:t>\</a:t>
            </a:r>
            <a:r>
              <a:rPr lang="it-IT" sz="2400" b="1" dirty="0" err="1">
                <a:latin typeface="NimbusRomNo9L-Regu"/>
              </a:rPr>
              <a:t>forall</a:t>
            </a:r>
            <a:r>
              <a:rPr lang="it-IT" sz="2400" b="1" dirty="0">
                <a:latin typeface="NimbusRomNo9L-Regu"/>
              </a:rPr>
              <a:t> </a:t>
            </a:r>
            <a:r>
              <a:rPr lang="it-IT" sz="2400" b="1" dirty="0" err="1">
                <a:latin typeface="NimbusRomNo9L-Regu"/>
              </a:rPr>
              <a:t>int</a:t>
            </a:r>
            <a:r>
              <a:rPr lang="it-IT" sz="2400" b="1" dirty="0">
                <a:latin typeface="NimbusRomNo9L-Regu"/>
              </a:rPr>
              <a:t> i</a:t>
            </a:r>
            <a:r>
              <a:rPr lang="it-IT" sz="2400" b="1" dirty="0">
                <a:solidFill>
                  <a:srgbClr val="0070C0"/>
                </a:solidFill>
                <a:latin typeface="NimbusRomNo9L-Regu"/>
              </a:rPr>
              <a:t>;</a:t>
            </a:r>
            <a:r>
              <a:rPr lang="it-IT" sz="2400" b="1" dirty="0">
                <a:latin typeface="NimbusRomNo9L-Regu"/>
              </a:rPr>
              <a:t> 0\le i &amp;&amp; i&lt;</a:t>
            </a:r>
            <a:r>
              <a:rPr lang="it-IT" sz="2400" b="1" dirty="0" err="1">
                <a:latin typeface="NimbusRomNo9L-Regu"/>
              </a:rPr>
              <a:t>vettore.size</a:t>
            </a:r>
            <a:r>
              <a:rPr lang="it-IT" sz="2400" b="1" dirty="0">
                <a:latin typeface="NimbusRomNo9L-Regu"/>
              </a:rPr>
              <a:t>()</a:t>
            </a:r>
            <a:r>
              <a:rPr lang="it-IT" sz="2400" b="1" dirty="0">
                <a:solidFill>
                  <a:srgbClr val="0070C0"/>
                </a:solidFill>
                <a:latin typeface="NimbusRomNo9L-Regu"/>
              </a:rPr>
              <a:t>;</a:t>
            </a:r>
          </a:p>
          <a:p>
            <a:r>
              <a:rPr lang="it-IT" sz="2400" b="1" dirty="0" smtClean="0">
                <a:latin typeface="NimbusRomNo9L-Regu"/>
              </a:rPr>
              <a:t>		</a:t>
            </a:r>
            <a:r>
              <a:rPr lang="it-IT" sz="2400" b="1" dirty="0" err="1" smtClean="0">
                <a:latin typeface="NimbusRomNo9L-Regu"/>
              </a:rPr>
              <a:t>vettore.get</a:t>
            </a:r>
            <a:r>
              <a:rPr lang="it-IT" sz="2400" b="1" dirty="0" smtClean="0">
                <a:latin typeface="NimbusRomNo9L-Regu"/>
              </a:rPr>
              <a:t>(i</a:t>
            </a:r>
            <a:r>
              <a:rPr lang="it-IT" sz="2400" b="1" dirty="0">
                <a:latin typeface="NimbusRomNo9L-Regu"/>
              </a:rPr>
              <a:t>)!=</a:t>
            </a:r>
            <a:r>
              <a:rPr lang="it-IT" sz="2400" b="1" dirty="0" err="1">
                <a:latin typeface="NimbusRomNo9L-Regu"/>
              </a:rPr>
              <a:t>null</a:t>
            </a:r>
            <a:r>
              <a:rPr lang="it-IT" sz="2400" b="1" dirty="0">
                <a:latin typeface="NimbusRomNo9L-Regu"/>
              </a:rPr>
              <a:t> </a:t>
            </a:r>
            <a:r>
              <a:rPr lang="it-IT" sz="2400" b="1" dirty="0" smtClean="0">
                <a:latin typeface="NimbusRomNo9L-Regu"/>
              </a:rPr>
              <a:t>==&gt; i=0 </a:t>
            </a:r>
            <a:r>
              <a:rPr lang="it-IT" sz="2400" b="1" dirty="0">
                <a:latin typeface="NimbusRomNo9L-Regu"/>
              </a:rPr>
              <a:t>|| </a:t>
            </a:r>
            <a:r>
              <a:rPr lang="it-IT" sz="2400" b="1" dirty="0" err="1">
                <a:latin typeface="NimbusRomNo9L-Regu"/>
              </a:rPr>
              <a:t>vettore.get</a:t>
            </a:r>
            <a:r>
              <a:rPr lang="it-IT" sz="2400" b="1" dirty="0">
                <a:latin typeface="NimbusRomNo9L-Regu"/>
              </a:rPr>
              <a:t>((i-1)/2)!=</a:t>
            </a:r>
            <a:r>
              <a:rPr lang="it-IT" sz="2400" b="1" dirty="0" err="1">
                <a:latin typeface="NimbusRomNo9L-Regu"/>
              </a:rPr>
              <a:t>null</a:t>
            </a:r>
            <a:r>
              <a:rPr lang="it-IT" sz="2400" b="1" dirty="0">
                <a:latin typeface="NimbusRomNo9L-Regu"/>
              </a:rPr>
              <a:t> &amp;&amp;</a:t>
            </a:r>
          </a:p>
          <a:p>
            <a:r>
              <a:rPr lang="it-IT" sz="2400" b="1" dirty="0" smtClean="0">
                <a:latin typeface="NimbusRomNo9L-Regu"/>
              </a:rPr>
              <a:t>					 	  </a:t>
            </a:r>
            <a:r>
              <a:rPr lang="it-IT" sz="2400" b="1" dirty="0" smtClean="0">
                <a:solidFill>
                  <a:srgbClr val="FF0000"/>
                </a:solidFill>
                <a:latin typeface="NimbusRomNo9L-Regu"/>
              </a:rPr>
              <a:t>(</a:t>
            </a:r>
            <a:r>
              <a:rPr lang="it-IT" sz="2400" b="1" dirty="0" smtClean="0">
                <a:latin typeface="NimbusRomNo9L-Regu"/>
              </a:rPr>
              <a:t>\</a:t>
            </a:r>
            <a:r>
              <a:rPr lang="it-IT" sz="2400" b="1" dirty="0" err="1">
                <a:latin typeface="NimbusRomNo9L-Regu"/>
              </a:rPr>
              <a:t>forall</a:t>
            </a:r>
            <a:r>
              <a:rPr lang="it-IT" sz="2400" b="1" dirty="0">
                <a:latin typeface="NimbusRomNo9L-Regu"/>
              </a:rPr>
              <a:t> </a:t>
            </a:r>
            <a:r>
              <a:rPr lang="it-IT" sz="2400" b="1" dirty="0" err="1">
                <a:latin typeface="NimbusRomNo9L-Regu"/>
              </a:rPr>
              <a:t>int</a:t>
            </a:r>
            <a:r>
              <a:rPr lang="it-IT" sz="2400" b="1" dirty="0">
                <a:latin typeface="NimbusRomNo9L-Regu"/>
              </a:rPr>
              <a:t> j</a:t>
            </a:r>
            <a:r>
              <a:rPr lang="it-IT" sz="2400" b="1" dirty="0">
                <a:solidFill>
                  <a:srgbClr val="FF0000"/>
                </a:solidFill>
                <a:latin typeface="NimbusRomNo9L-Regu"/>
              </a:rPr>
              <a:t>;</a:t>
            </a:r>
            <a:r>
              <a:rPr lang="it-IT" sz="2400" b="1" dirty="0">
                <a:latin typeface="NimbusRomNo9L-Regu"/>
              </a:rPr>
              <a:t> i&lt; j &amp;&amp; j&lt;</a:t>
            </a:r>
            <a:r>
              <a:rPr lang="it-IT" sz="2400" b="1" dirty="0" err="1">
                <a:latin typeface="NimbusRomNo9L-Regu"/>
              </a:rPr>
              <a:t>vettore.size</a:t>
            </a:r>
            <a:r>
              <a:rPr lang="it-IT" sz="2400" b="1" dirty="0">
                <a:latin typeface="NimbusRomNo9L-Regu"/>
              </a:rPr>
              <a:t>()</a:t>
            </a:r>
            <a:r>
              <a:rPr lang="it-IT" sz="2400" b="1" dirty="0">
                <a:solidFill>
                  <a:srgbClr val="FF0000"/>
                </a:solidFill>
                <a:latin typeface="NimbusRomNo9L-Regu"/>
              </a:rPr>
              <a:t>;</a:t>
            </a:r>
          </a:p>
          <a:p>
            <a:r>
              <a:rPr lang="it-IT" sz="2400" b="1" dirty="0" smtClean="0">
                <a:latin typeface="NimbusRomNo9L-Regu"/>
              </a:rPr>
              <a:t>							</a:t>
            </a:r>
            <a:r>
              <a:rPr lang="it-IT" sz="2400" b="1" dirty="0" err="1" smtClean="0">
                <a:latin typeface="NimbusRomNo9L-Regu"/>
              </a:rPr>
              <a:t>vettore.get</a:t>
            </a:r>
            <a:r>
              <a:rPr lang="it-IT" sz="2400" b="1" dirty="0" smtClean="0">
                <a:latin typeface="NimbusRomNo9L-Regu"/>
              </a:rPr>
              <a:t>(i</a:t>
            </a:r>
            <a:r>
              <a:rPr lang="it-IT" sz="2400" b="1" dirty="0">
                <a:latin typeface="NimbusRomNo9L-Regu"/>
              </a:rPr>
              <a:t>)\</a:t>
            </a:r>
            <a:r>
              <a:rPr lang="it-IT" sz="2400" b="1" dirty="0" err="1">
                <a:latin typeface="NimbusRomNo9L-Regu"/>
              </a:rPr>
              <a:t>neq</a:t>
            </a:r>
            <a:r>
              <a:rPr lang="it-IT" sz="2400" b="1" dirty="0">
                <a:latin typeface="NimbusRomNo9L-Regu"/>
              </a:rPr>
              <a:t> </a:t>
            </a:r>
            <a:r>
              <a:rPr lang="it-IT" sz="2400" b="1" dirty="0" err="1">
                <a:latin typeface="NimbusRomNo9L-Regu"/>
              </a:rPr>
              <a:t>vettore.get</a:t>
            </a:r>
            <a:r>
              <a:rPr lang="it-IT" sz="2400" b="1" dirty="0">
                <a:latin typeface="NimbusRomNo9L-Regu"/>
              </a:rPr>
              <a:t>(j)</a:t>
            </a:r>
            <a:r>
              <a:rPr lang="it-IT" sz="2400" b="1" dirty="0">
                <a:solidFill>
                  <a:srgbClr val="FF0000"/>
                </a:solidFill>
                <a:latin typeface="NimbusRomNo9L-Regu"/>
              </a:rPr>
              <a:t>)</a:t>
            </a:r>
            <a:r>
              <a:rPr lang="it-IT" sz="2400" b="1" dirty="0">
                <a:solidFill>
                  <a:srgbClr val="0070C0"/>
                </a:solidFill>
                <a:latin typeface="NimbusRomNo9L-Regu"/>
              </a:rPr>
              <a:t>)</a:t>
            </a:r>
            <a:r>
              <a:rPr lang="it-IT" sz="2400" b="1" dirty="0">
                <a:latin typeface="NimbusRomNo9L-Regu"/>
              </a:rPr>
              <a:t>;</a:t>
            </a:r>
          </a:p>
          <a:p>
            <a:endParaRPr lang="it-IT" sz="2400" dirty="0" smtClean="0">
              <a:latin typeface="NimbusRomNo9L-Regu"/>
            </a:endParaRPr>
          </a:p>
          <a:p>
            <a:r>
              <a:rPr lang="it-IT" sz="2400" dirty="0" smtClean="0">
                <a:latin typeface="NimbusRomNo9L-Regu"/>
              </a:rPr>
              <a:t>AF</a:t>
            </a:r>
            <a:r>
              <a:rPr lang="it-IT" sz="2400" dirty="0">
                <a:latin typeface="NimbusRomNo9L-Regu"/>
              </a:rPr>
              <a:t>: La funzione di astrazione produce la radice del nodo e stabilisce che nodi() restituisce tutti e soli </a:t>
            </a:r>
            <a:r>
              <a:rPr lang="it-IT" sz="2400" dirty="0" smtClean="0">
                <a:latin typeface="NimbusRomNo9L-Regu"/>
              </a:rPr>
              <a:t>i nodi </a:t>
            </a:r>
            <a:r>
              <a:rPr lang="it-IT" sz="2400" dirty="0">
                <a:latin typeface="NimbusRomNo9L-Regu"/>
              </a:rPr>
              <a:t>di vettore che sono diversi da </a:t>
            </a:r>
            <a:r>
              <a:rPr lang="it-IT" sz="2400" dirty="0" err="1">
                <a:latin typeface="NimbusRomNo9L-Regu"/>
              </a:rPr>
              <a:t>null</a:t>
            </a:r>
            <a:r>
              <a:rPr lang="it-IT" sz="2400" dirty="0">
                <a:latin typeface="NimbusRomNo9L-Regu"/>
              </a:rPr>
              <a:t>.</a:t>
            </a:r>
          </a:p>
          <a:p>
            <a:r>
              <a:rPr lang="it-IT" sz="2400" b="1" dirty="0">
                <a:latin typeface="NimbusRomNo9L-Regu"/>
              </a:rPr>
              <a:t>private </a:t>
            </a:r>
            <a:r>
              <a:rPr lang="it-IT" sz="2400" b="1" dirty="0" err="1">
                <a:latin typeface="NimbusRomNo9L-Regu"/>
              </a:rPr>
              <a:t>invariant</a:t>
            </a:r>
            <a:r>
              <a:rPr lang="it-IT" sz="2400" b="1" dirty="0">
                <a:latin typeface="NimbusRomNo9L-Regu"/>
              </a:rPr>
              <a:t> radice()==</a:t>
            </a:r>
            <a:r>
              <a:rPr lang="it-IT" sz="2400" b="1" dirty="0" err="1">
                <a:latin typeface="NimbusRomNo9L-Regu"/>
              </a:rPr>
              <a:t>vettore.get</a:t>
            </a:r>
            <a:r>
              <a:rPr lang="it-IT" sz="2400" b="1" dirty="0">
                <a:latin typeface="NimbusRomNo9L-Regu"/>
              </a:rPr>
              <a:t>(0) &amp;&amp;</a:t>
            </a:r>
          </a:p>
          <a:p>
            <a:r>
              <a:rPr lang="it-IT" sz="2400" b="1" dirty="0" smtClean="0">
                <a:latin typeface="NimbusRomNo9L-Regu"/>
              </a:rPr>
              <a:t>     </a:t>
            </a:r>
            <a:r>
              <a:rPr lang="it-IT" sz="2400" b="1" dirty="0" err="1" smtClean="0">
                <a:latin typeface="NimbusRomNo9L-Regu"/>
              </a:rPr>
              <a:t>vettore.containsAll</a:t>
            </a:r>
            <a:r>
              <a:rPr lang="it-IT" sz="2400" b="1" dirty="0" smtClean="0">
                <a:latin typeface="NimbusRomNo9L-Regu"/>
              </a:rPr>
              <a:t>(nodi</a:t>
            </a:r>
            <a:r>
              <a:rPr lang="it-IT" sz="2400" b="1" dirty="0">
                <a:latin typeface="NimbusRomNo9L-Regu"/>
              </a:rPr>
              <a:t>()) &amp;&amp;</a:t>
            </a:r>
          </a:p>
          <a:p>
            <a:r>
              <a:rPr lang="it-IT" sz="2400" b="1" dirty="0" smtClean="0">
                <a:latin typeface="NimbusRomNo9L-Regu"/>
              </a:rPr>
              <a:t>     </a:t>
            </a:r>
            <a:r>
              <a:rPr lang="it-IT" sz="2400" b="1" dirty="0" smtClean="0">
                <a:solidFill>
                  <a:srgbClr val="0070C0"/>
                </a:solidFill>
                <a:latin typeface="NimbusRomNo9L-Regu"/>
              </a:rPr>
              <a:t>(</a:t>
            </a:r>
            <a:r>
              <a:rPr lang="it-IT" sz="2400" b="1" dirty="0" smtClean="0">
                <a:latin typeface="NimbusRomNo9L-Regu"/>
              </a:rPr>
              <a:t>\</a:t>
            </a:r>
            <a:r>
              <a:rPr lang="it-IT" sz="2400" b="1" dirty="0" err="1">
                <a:latin typeface="NimbusRomNo9L-Regu"/>
              </a:rPr>
              <a:t>forall</a:t>
            </a:r>
            <a:r>
              <a:rPr lang="it-IT" sz="2400" b="1" dirty="0">
                <a:latin typeface="NimbusRomNo9L-Regu"/>
              </a:rPr>
              <a:t> Nodo&lt;T&gt; n</a:t>
            </a:r>
            <a:r>
              <a:rPr lang="it-IT" sz="2400" b="1" dirty="0">
                <a:solidFill>
                  <a:srgbClr val="0070C0"/>
                </a:solidFill>
                <a:latin typeface="NimbusRomNo9L-Regu"/>
              </a:rPr>
              <a:t>;</a:t>
            </a:r>
            <a:r>
              <a:rPr lang="it-IT" sz="2400" b="1" dirty="0">
                <a:latin typeface="NimbusRomNo9L-Regu"/>
              </a:rPr>
              <a:t> </a:t>
            </a:r>
            <a:r>
              <a:rPr lang="it-IT" sz="2400" b="1" dirty="0" err="1">
                <a:latin typeface="NimbusRomNo9L-Regu"/>
              </a:rPr>
              <a:t>vettore.contains</a:t>
            </a:r>
            <a:r>
              <a:rPr lang="it-IT" sz="2400" b="1" dirty="0">
                <a:latin typeface="NimbusRomNo9L-Regu"/>
              </a:rPr>
              <a:t>(n)</a:t>
            </a:r>
            <a:r>
              <a:rPr lang="it-IT" sz="2400" b="1" dirty="0">
                <a:solidFill>
                  <a:srgbClr val="0070C0"/>
                </a:solidFill>
                <a:latin typeface="NimbusRomNo9L-Regu"/>
              </a:rPr>
              <a:t>;</a:t>
            </a:r>
          </a:p>
          <a:p>
            <a:r>
              <a:rPr lang="it-IT" sz="2400" b="1" dirty="0" smtClean="0">
                <a:latin typeface="NimbusRomNo9L-Regu"/>
              </a:rPr>
              <a:t>	n</a:t>
            </a:r>
            <a:r>
              <a:rPr lang="it-IT" sz="2400" b="1" dirty="0">
                <a:latin typeface="NimbusRomNo9L-Regu"/>
              </a:rPr>
              <a:t>!=</a:t>
            </a:r>
            <a:r>
              <a:rPr lang="it-IT" sz="2400" b="1" dirty="0" err="1">
                <a:latin typeface="NimbusRomNo9L-Regu"/>
              </a:rPr>
              <a:t>null</a:t>
            </a:r>
            <a:r>
              <a:rPr lang="it-IT" sz="2400" b="1" dirty="0">
                <a:latin typeface="NimbusRomNo9L-Regu"/>
              </a:rPr>
              <a:t> ==&gt; nodi().</a:t>
            </a:r>
            <a:r>
              <a:rPr lang="it-IT" sz="2400" b="1" dirty="0" err="1">
                <a:latin typeface="NimbusRomNo9L-Regu"/>
              </a:rPr>
              <a:t>contains</a:t>
            </a:r>
            <a:r>
              <a:rPr lang="it-IT" sz="2400" b="1" dirty="0">
                <a:latin typeface="NimbusRomNo9L-Regu"/>
              </a:rPr>
              <a:t>(n)</a:t>
            </a:r>
            <a:r>
              <a:rPr lang="it-IT" sz="2400" b="1" dirty="0">
                <a:solidFill>
                  <a:srgbClr val="0070C0"/>
                </a:solidFill>
                <a:latin typeface="NimbusRomNo9L-Regu"/>
              </a:rPr>
              <a:t>)</a:t>
            </a:r>
            <a:r>
              <a:rPr lang="it-IT" sz="2400" b="1" dirty="0">
                <a:latin typeface="NimbusRomNo9L-Regu"/>
              </a:rPr>
              <a:t> &amp;&amp;</a:t>
            </a:r>
          </a:p>
          <a:p>
            <a:r>
              <a:rPr lang="it-IT" sz="2400" b="1" dirty="0">
                <a:latin typeface="NimbusRomNo9L-Regu"/>
              </a:rPr>
              <a:t> </a:t>
            </a:r>
            <a:r>
              <a:rPr lang="it-IT" sz="2400" b="1" dirty="0" smtClean="0">
                <a:latin typeface="NimbusRomNo9L-Regu"/>
              </a:rPr>
              <a:t>    </a:t>
            </a:r>
            <a:r>
              <a:rPr lang="it-IT" sz="2400" b="1" dirty="0" smtClean="0">
                <a:solidFill>
                  <a:srgbClr val="FF0000"/>
                </a:solidFill>
                <a:latin typeface="NimbusRomNo9L-Regu"/>
              </a:rPr>
              <a:t>(</a:t>
            </a:r>
            <a:r>
              <a:rPr lang="it-IT" sz="2400" b="1" dirty="0" smtClean="0">
                <a:latin typeface="NimbusRomNo9L-Regu"/>
              </a:rPr>
              <a:t>\</a:t>
            </a:r>
            <a:r>
              <a:rPr lang="it-IT" sz="2400" b="1" dirty="0" err="1">
                <a:latin typeface="NimbusRomNo9L-Regu"/>
              </a:rPr>
              <a:t>forall</a:t>
            </a:r>
            <a:r>
              <a:rPr lang="it-IT" sz="2400" b="1" dirty="0">
                <a:latin typeface="NimbusRomNo9L-Regu"/>
              </a:rPr>
              <a:t> Nodo&lt;T&gt; </a:t>
            </a:r>
            <a:r>
              <a:rPr lang="it-IT" sz="2400" b="1" dirty="0" smtClean="0">
                <a:latin typeface="NimbusRomNo9L-Regu"/>
              </a:rPr>
              <a:t>n</a:t>
            </a:r>
            <a:r>
              <a:rPr lang="it-IT" sz="2400" b="1" dirty="0" smtClean="0">
                <a:solidFill>
                  <a:srgbClr val="FF0000"/>
                </a:solidFill>
                <a:latin typeface="NimbusRomNo9L-Regu"/>
              </a:rPr>
              <a:t>;</a:t>
            </a:r>
            <a:r>
              <a:rPr lang="it-IT" sz="2400" b="1" dirty="0" smtClean="0">
                <a:latin typeface="NimbusRomNo9L-Regu"/>
              </a:rPr>
              <a:t> nodi</a:t>
            </a:r>
            <a:r>
              <a:rPr lang="it-IT" sz="2400" b="1" dirty="0">
                <a:latin typeface="NimbusRomNo9L-Regu"/>
              </a:rPr>
              <a:t>().</a:t>
            </a:r>
            <a:r>
              <a:rPr lang="it-IT" sz="2400" b="1" dirty="0" err="1">
                <a:latin typeface="NimbusRomNo9L-Regu"/>
              </a:rPr>
              <a:t>contains</a:t>
            </a:r>
            <a:r>
              <a:rPr lang="it-IT" sz="2400" b="1" dirty="0">
                <a:latin typeface="NimbusRomNo9L-Regu"/>
              </a:rPr>
              <a:t>(n</a:t>
            </a:r>
            <a:r>
              <a:rPr lang="it-IT" sz="2400" b="1" dirty="0" smtClean="0">
                <a:latin typeface="NimbusRomNo9L-Regu"/>
              </a:rPr>
              <a:t>)</a:t>
            </a:r>
            <a:r>
              <a:rPr lang="it-IT" sz="2400" b="1" dirty="0" smtClean="0">
                <a:solidFill>
                  <a:srgbClr val="FF0000"/>
                </a:solidFill>
                <a:latin typeface="NimbusRomNo9L-Regu"/>
              </a:rPr>
              <a:t>;</a:t>
            </a:r>
            <a:r>
              <a:rPr lang="it-IT" sz="2400" b="1" dirty="0" smtClean="0">
                <a:latin typeface="NimbusRomNo9L-Regu"/>
              </a:rPr>
              <a:t> </a:t>
            </a:r>
            <a:r>
              <a:rPr lang="it-IT" sz="2400" b="1" dirty="0" err="1" smtClean="0">
                <a:latin typeface="NimbusRomNo9L-Regu"/>
              </a:rPr>
              <a:t>vettore.contains</a:t>
            </a:r>
            <a:r>
              <a:rPr lang="it-IT" sz="2400" b="1" dirty="0" smtClean="0">
                <a:latin typeface="NimbusRomNo9L-Regu"/>
              </a:rPr>
              <a:t>(n</a:t>
            </a:r>
            <a:r>
              <a:rPr lang="it-IT" sz="2400" b="1" dirty="0">
                <a:latin typeface="NimbusRomNo9L-Regu"/>
              </a:rPr>
              <a:t>)</a:t>
            </a:r>
            <a:r>
              <a:rPr lang="it-IT" sz="2400" b="1" dirty="0">
                <a:solidFill>
                  <a:srgbClr val="FF0000"/>
                </a:solidFill>
                <a:latin typeface="NimbusRomNo9L-Regu"/>
              </a:rPr>
              <a:t>)</a:t>
            </a:r>
            <a:r>
              <a:rPr lang="it-IT" sz="2400" b="1" dirty="0">
                <a:latin typeface="NimbusRomNo9L-Regu"/>
              </a:rPr>
              <a:t>;</a:t>
            </a:r>
          </a:p>
        </p:txBody>
      </p:sp>
    </p:spTree>
    <p:extLst>
      <p:ext uri="{BB962C8B-B14F-4D97-AF65-F5344CB8AC3E}">
        <p14:creationId xmlns:p14="http://schemas.microsoft.com/office/powerpoint/2010/main" val="302252931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4154984"/>
          </a:xfrm>
          <a:prstGeom prst="rect">
            <a:avLst/>
          </a:prstGeom>
        </p:spPr>
        <p:txBody>
          <a:bodyPr wrap="square">
            <a:spAutoFit/>
          </a:bodyPr>
          <a:lstStyle/>
          <a:p>
            <a:r>
              <a:rPr lang="it-IT" sz="2400" b="0" i="0" u="none" strike="noStrike" baseline="0" dirty="0" smtClean="0">
                <a:latin typeface="NimbusRomNo9L-Regu"/>
              </a:rPr>
              <a:t>ESERCIZIO 2</a:t>
            </a:r>
          </a:p>
          <a:p>
            <a:r>
              <a:rPr lang="it-IT" sz="2400" dirty="0"/>
              <a:t>Si consideri la seguente classe Java</a:t>
            </a:r>
          </a:p>
          <a:p>
            <a:r>
              <a:rPr lang="it-IT" sz="2400" dirty="0"/>
              <a:t>public </a:t>
            </a:r>
            <a:r>
              <a:rPr lang="it-IT" sz="2400" dirty="0" err="1"/>
              <a:t>class</a:t>
            </a:r>
            <a:r>
              <a:rPr lang="it-IT" sz="2400" dirty="0"/>
              <a:t> </a:t>
            </a:r>
            <a:r>
              <a:rPr lang="it-IT" sz="2400" dirty="0" err="1"/>
              <a:t>Counter</a:t>
            </a:r>
            <a:r>
              <a:rPr lang="it-IT" sz="2400" dirty="0"/>
              <a:t> {</a:t>
            </a:r>
          </a:p>
          <a:p>
            <a:r>
              <a:rPr lang="it-IT" sz="2400" dirty="0" smtClean="0"/>
              <a:t>	private </a:t>
            </a:r>
            <a:r>
              <a:rPr lang="it-IT" sz="2400" dirty="0" err="1"/>
              <a:t>int</a:t>
            </a:r>
            <a:r>
              <a:rPr lang="it-IT" sz="2400" dirty="0"/>
              <a:t> </a:t>
            </a:r>
            <a:r>
              <a:rPr lang="it-IT" sz="2400" dirty="0" err="1"/>
              <a:t>count</a:t>
            </a:r>
            <a:r>
              <a:rPr lang="it-IT" sz="2400" dirty="0"/>
              <a:t> = 0;</a:t>
            </a:r>
          </a:p>
          <a:p>
            <a:r>
              <a:rPr lang="it-IT" sz="2400" dirty="0" smtClean="0"/>
              <a:t>	</a:t>
            </a:r>
          </a:p>
          <a:p>
            <a:r>
              <a:rPr lang="it-IT" sz="2400" dirty="0" smtClean="0"/>
              <a:t>	</a:t>
            </a:r>
            <a:r>
              <a:rPr lang="it-IT" sz="2400" dirty="0" err="1" smtClean="0"/>
              <a:t>void</a:t>
            </a:r>
            <a:r>
              <a:rPr lang="it-IT" sz="2400" dirty="0" smtClean="0"/>
              <a:t> </a:t>
            </a:r>
            <a:r>
              <a:rPr lang="it-IT" sz="2400" dirty="0" err="1"/>
              <a:t>inc</a:t>
            </a:r>
            <a:r>
              <a:rPr lang="it-IT" sz="2400" dirty="0"/>
              <a:t>() { </a:t>
            </a:r>
            <a:r>
              <a:rPr lang="it-IT" sz="2400" dirty="0" err="1"/>
              <a:t>count</a:t>
            </a:r>
            <a:r>
              <a:rPr lang="it-IT" sz="2400" dirty="0"/>
              <a:t>++; }</a:t>
            </a:r>
          </a:p>
          <a:p>
            <a:endParaRPr lang="it-IT" sz="2400" dirty="0" smtClean="0"/>
          </a:p>
          <a:p>
            <a:r>
              <a:rPr lang="it-IT" sz="2400" dirty="0" smtClean="0"/>
              <a:t>	</a:t>
            </a:r>
            <a:r>
              <a:rPr lang="it-IT" sz="2400" dirty="0" err="1" smtClean="0"/>
              <a:t>void</a:t>
            </a:r>
            <a:r>
              <a:rPr lang="it-IT" sz="2400" dirty="0" smtClean="0"/>
              <a:t> </a:t>
            </a:r>
            <a:r>
              <a:rPr lang="it-IT" sz="2400" dirty="0" err="1"/>
              <a:t>dec</a:t>
            </a:r>
            <a:r>
              <a:rPr lang="it-IT" sz="2400" dirty="0"/>
              <a:t>() { </a:t>
            </a:r>
            <a:r>
              <a:rPr lang="it-IT" sz="2400" dirty="0" err="1"/>
              <a:t>count</a:t>
            </a:r>
            <a:r>
              <a:rPr lang="it-IT" sz="2400" dirty="0"/>
              <a:t>--; }</a:t>
            </a:r>
          </a:p>
          <a:p>
            <a:endParaRPr lang="it-IT" sz="2400" dirty="0" smtClean="0"/>
          </a:p>
          <a:p>
            <a:r>
              <a:rPr lang="it-IT" sz="2400" dirty="0" smtClean="0"/>
              <a:t>	</a:t>
            </a:r>
            <a:r>
              <a:rPr lang="it-IT" sz="2400" dirty="0" err="1" smtClean="0"/>
              <a:t>int</a:t>
            </a:r>
            <a:r>
              <a:rPr lang="it-IT" sz="2400" dirty="0" smtClean="0"/>
              <a:t> </a:t>
            </a:r>
            <a:r>
              <a:rPr lang="it-IT" sz="2400" dirty="0" err="1"/>
              <a:t>getCount</a:t>
            </a:r>
            <a:r>
              <a:rPr lang="it-IT" sz="2400" dirty="0"/>
              <a:t>() {</a:t>
            </a:r>
            <a:r>
              <a:rPr lang="it-IT" sz="2400" dirty="0" err="1"/>
              <a:t>return</a:t>
            </a:r>
            <a:r>
              <a:rPr lang="it-IT" sz="2400" dirty="0"/>
              <a:t> </a:t>
            </a:r>
            <a:r>
              <a:rPr lang="it-IT" sz="2400" dirty="0" err="1"/>
              <a:t>count</a:t>
            </a:r>
            <a:r>
              <a:rPr lang="it-IT" sz="2400" dirty="0"/>
              <a:t>; }</a:t>
            </a:r>
          </a:p>
          <a:p>
            <a:r>
              <a:rPr lang="it-IT" sz="2400" dirty="0"/>
              <a:t>}</a:t>
            </a:r>
            <a:endParaRPr lang="it-IT" sz="2400" dirty="0" smtClean="0">
              <a:latin typeface="NimbusRomNo9L-Regu"/>
            </a:endParaRPr>
          </a:p>
        </p:txBody>
      </p:sp>
    </p:spTree>
    <p:extLst>
      <p:ext uri="{BB962C8B-B14F-4D97-AF65-F5344CB8AC3E}">
        <p14:creationId xmlns:p14="http://schemas.microsoft.com/office/powerpoint/2010/main" val="160431142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4154984"/>
          </a:xfrm>
          <a:prstGeom prst="rect">
            <a:avLst/>
          </a:prstGeom>
        </p:spPr>
        <p:txBody>
          <a:bodyPr wrap="square">
            <a:spAutoFit/>
          </a:bodyPr>
          <a:lstStyle/>
          <a:p>
            <a:r>
              <a:rPr lang="it-IT" sz="2400" b="0" i="0" u="none" strike="noStrike" baseline="0" dirty="0" smtClean="0">
                <a:latin typeface="NimbusRomNo9L-Regu"/>
              </a:rPr>
              <a:t>ESERCIZIO 2</a:t>
            </a:r>
          </a:p>
          <a:p>
            <a:r>
              <a:rPr lang="it-IT" sz="2400" dirty="0"/>
              <a:t>Si consideri la seguente classe Java</a:t>
            </a:r>
          </a:p>
          <a:p>
            <a:r>
              <a:rPr lang="it-IT" sz="2400" dirty="0"/>
              <a:t>public </a:t>
            </a:r>
            <a:r>
              <a:rPr lang="it-IT" sz="2400" dirty="0" err="1"/>
              <a:t>class</a:t>
            </a:r>
            <a:r>
              <a:rPr lang="it-IT" sz="2400" dirty="0"/>
              <a:t> </a:t>
            </a:r>
            <a:r>
              <a:rPr lang="it-IT" sz="2400" dirty="0" err="1"/>
              <a:t>Counter</a:t>
            </a:r>
            <a:r>
              <a:rPr lang="it-IT" sz="2400" dirty="0"/>
              <a:t> {</a:t>
            </a:r>
          </a:p>
          <a:p>
            <a:r>
              <a:rPr lang="it-IT" sz="2400" dirty="0" smtClean="0"/>
              <a:t>	private </a:t>
            </a:r>
            <a:r>
              <a:rPr lang="it-IT" sz="2400" dirty="0" err="1"/>
              <a:t>int</a:t>
            </a:r>
            <a:r>
              <a:rPr lang="it-IT" sz="2400" dirty="0"/>
              <a:t> </a:t>
            </a:r>
            <a:r>
              <a:rPr lang="it-IT" sz="2400" dirty="0" err="1"/>
              <a:t>count</a:t>
            </a:r>
            <a:r>
              <a:rPr lang="it-IT" sz="2400" dirty="0"/>
              <a:t> = 0;</a:t>
            </a:r>
          </a:p>
          <a:p>
            <a:r>
              <a:rPr lang="it-IT" sz="2400" dirty="0" smtClean="0"/>
              <a:t>	</a:t>
            </a:r>
          </a:p>
          <a:p>
            <a:r>
              <a:rPr lang="it-IT" sz="2400" dirty="0" smtClean="0"/>
              <a:t>	</a:t>
            </a:r>
            <a:r>
              <a:rPr lang="it-IT" sz="2400" dirty="0" err="1" smtClean="0"/>
              <a:t>void</a:t>
            </a:r>
            <a:r>
              <a:rPr lang="it-IT" sz="2400" dirty="0" smtClean="0"/>
              <a:t> </a:t>
            </a:r>
            <a:r>
              <a:rPr lang="it-IT" sz="2400" dirty="0" err="1"/>
              <a:t>inc</a:t>
            </a:r>
            <a:r>
              <a:rPr lang="it-IT" sz="2400" dirty="0"/>
              <a:t>() { </a:t>
            </a:r>
            <a:r>
              <a:rPr lang="it-IT" sz="2400" dirty="0" err="1"/>
              <a:t>count</a:t>
            </a:r>
            <a:r>
              <a:rPr lang="it-IT" sz="2400" dirty="0"/>
              <a:t>++; }</a:t>
            </a:r>
          </a:p>
          <a:p>
            <a:endParaRPr lang="it-IT" sz="2400" dirty="0" smtClean="0"/>
          </a:p>
          <a:p>
            <a:r>
              <a:rPr lang="it-IT" sz="2400" dirty="0" smtClean="0"/>
              <a:t>	</a:t>
            </a:r>
            <a:r>
              <a:rPr lang="it-IT" sz="2400" dirty="0" err="1" smtClean="0"/>
              <a:t>void</a:t>
            </a:r>
            <a:r>
              <a:rPr lang="it-IT" sz="2400" dirty="0" smtClean="0"/>
              <a:t> </a:t>
            </a:r>
            <a:r>
              <a:rPr lang="it-IT" sz="2400" dirty="0" err="1"/>
              <a:t>dec</a:t>
            </a:r>
            <a:r>
              <a:rPr lang="it-IT" sz="2400" dirty="0"/>
              <a:t>() { </a:t>
            </a:r>
            <a:r>
              <a:rPr lang="it-IT" sz="2400" dirty="0" err="1"/>
              <a:t>count</a:t>
            </a:r>
            <a:r>
              <a:rPr lang="it-IT" sz="2400" dirty="0"/>
              <a:t>--; }</a:t>
            </a:r>
          </a:p>
          <a:p>
            <a:endParaRPr lang="it-IT" sz="2400" dirty="0" smtClean="0"/>
          </a:p>
          <a:p>
            <a:r>
              <a:rPr lang="it-IT" sz="2400" dirty="0" smtClean="0"/>
              <a:t>	</a:t>
            </a:r>
            <a:r>
              <a:rPr lang="it-IT" sz="2400" dirty="0" err="1" smtClean="0"/>
              <a:t>int</a:t>
            </a:r>
            <a:r>
              <a:rPr lang="it-IT" sz="2400" dirty="0" smtClean="0"/>
              <a:t> </a:t>
            </a:r>
            <a:r>
              <a:rPr lang="it-IT" sz="2400" dirty="0" err="1"/>
              <a:t>getCount</a:t>
            </a:r>
            <a:r>
              <a:rPr lang="it-IT" sz="2400" dirty="0"/>
              <a:t>() {</a:t>
            </a:r>
            <a:r>
              <a:rPr lang="it-IT" sz="2400" dirty="0" err="1"/>
              <a:t>return</a:t>
            </a:r>
            <a:r>
              <a:rPr lang="it-IT" sz="2400" dirty="0"/>
              <a:t> </a:t>
            </a:r>
            <a:r>
              <a:rPr lang="it-IT" sz="2400" dirty="0" err="1"/>
              <a:t>count</a:t>
            </a:r>
            <a:r>
              <a:rPr lang="it-IT" sz="2400" dirty="0"/>
              <a:t>; }</a:t>
            </a:r>
          </a:p>
          <a:p>
            <a:r>
              <a:rPr lang="it-IT" sz="2400" dirty="0"/>
              <a:t>}</a:t>
            </a:r>
            <a:endParaRPr lang="it-IT" sz="2400" dirty="0" smtClean="0">
              <a:latin typeface="NimbusRomNo9L-Regu"/>
            </a:endParaRPr>
          </a:p>
        </p:txBody>
      </p:sp>
    </p:spTree>
    <p:extLst>
      <p:ext uri="{BB962C8B-B14F-4D97-AF65-F5344CB8AC3E}">
        <p14:creationId xmlns:p14="http://schemas.microsoft.com/office/powerpoint/2010/main" val="986244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106531"/>
            <a:ext cx="12120979" cy="3539430"/>
          </a:xfrm>
          <a:prstGeom prst="rect">
            <a:avLst/>
          </a:prstGeom>
        </p:spPr>
        <p:txBody>
          <a:bodyPr wrap="square">
            <a:spAutoFit/>
          </a:bodyPr>
          <a:lstStyle/>
          <a:p>
            <a:r>
              <a:rPr lang="it-IT" sz="2800" b="0" i="0" u="none" strike="noStrike" baseline="0" dirty="0" smtClean="0">
                <a:latin typeface="NimbusRomNo9L-Regu"/>
              </a:rPr>
              <a:t>SOLUZIONE</a:t>
            </a:r>
          </a:p>
          <a:p>
            <a:r>
              <a:rPr lang="it-IT" sz="2800" b="0" i="0" u="none" strike="noStrike" baseline="0" dirty="0" smtClean="0">
                <a:latin typeface="NimbusRomNo9L-Regu"/>
              </a:rPr>
              <a:t>Punto 2</a:t>
            </a:r>
          </a:p>
          <a:p>
            <a:r>
              <a:rPr lang="it-IT" sz="2800" dirty="0">
                <a:latin typeface="NimbusRomNo9L-Regu"/>
              </a:rPr>
              <a:t>//@</a:t>
            </a:r>
            <a:r>
              <a:rPr lang="it-IT" sz="2800" dirty="0" err="1">
                <a:solidFill>
                  <a:srgbClr val="00B050"/>
                </a:solidFill>
                <a:latin typeface="NimbusRomNo9L-Regu"/>
              </a:rPr>
              <a:t>requires</a:t>
            </a:r>
            <a:r>
              <a:rPr lang="it-IT" sz="2800" dirty="0">
                <a:latin typeface="NimbusRomNo9L-Regu"/>
              </a:rPr>
              <a:t> </a:t>
            </a:r>
            <a:r>
              <a:rPr lang="it-IT" sz="2800" dirty="0" err="1">
                <a:latin typeface="NimbusRomNo9L-Regu"/>
              </a:rPr>
              <a:t>carte.size</a:t>
            </a:r>
            <a:r>
              <a:rPr lang="it-IT" sz="2800" dirty="0" smtClean="0">
                <a:latin typeface="NimbusRomNo9L-Regu"/>
              </a:rPr>
              <a:t>()&gt;=1 </a:t>
            </a:r>
          </a:p>
          <a:p>
            <a:r>
              <a:rPr lang="it-IT" sz="2800" dirty="0" smtClean="0">
                <a:latin typeface="NimbusRomNo9L-Regu"/>
              </a:rPr>
              <a:t>//@</a:t>
            </a:r>
            <a:r>
              <a:rPr lang="it-IT" sz="2800" dirty="0" err="1">
                <a:solidFill>
                  <a:srgbClr val="00B050"/>
                </a:solidFill>
                <a:latin typeface="NimbusRomNo9L-Regu"/>
              </a:rPr>
              <a:t>ensures</a:t>
            </a:r>
            <a:r>
              <a:rPr lang="it-IT" sz="2800" dirty="0">
                <a:latin typeface="NimbusRomNo9L-Regu"/>
              </a:rPr>
              <a:t> \</a:t>
            </a:r>
            <a:r>
              <a:rPr lang="it-IT" sz="2800" dirty="0" err="1">
                <a:latin typeface="NimbusRomNo9L-Regu"/>
              </a:rPr>
              <a:t>result</a:t>
            </a:r>
            <a:r>
              <a:rPr lang="it-IT" sz="2800" dirty="0">
                <a:latin typeface="NimbusRomNo9L-Regu"/>
              </a:rPr>
              <a:t>!=</a:t>
            </a:r>
            <a:r>
              <a:rPr lang="it-IT" sz="2800" dirty="0" err="1">
                <a:latin typeface="NimbusRomNo9L-Regu"/>
              </a:rPr>
              <a:t>null</a:t>
            </a:r>
            <a:r>
              <a:rPr lang="it-IT" sz="2800" dirty="0">
                <a:latin typeface="NimbusRomNo9L-Regu"/>
              </a:rPr>
              <a:t> &amp;&amp; </a:t>
            </a:r>
            <a:endParaRPr lang="it-IT" sz="2800" dirty="0" smtClean="0">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la carta c’era prima </a:t>
            </a:r>
            <a:endParaRPr lang="it-IT" sz="2800" dirty="0" smtClean="0">
              <a:solidFill>
                <a:srgbClr val="FF0000"/>
              </a:solidFill>
              <a:latin typeface="NimbusRomNo9L-Regu"/>
            </a:endParaRPr>
          </a:p>
          <a:p>
            <a:r>
              <a:rPr lang="it-IT" sz="2800" dirty="0" smtClean="0">
                <a:latin typeface="NimbusRomNo9L-Regu"/>
              </a:rPr>
              <a:t>// </a:t>
            </a:r>
            <a:r>
              <a:rPr lang="it-IT" sz="2800" dirty="0">
                <a:latin typeface="NimbusRomNo9L-Regu"/>
              </a:rPr>
              <a:t>la carta viene rimossa </a:t>
            </a:r>
            <a:endParaRPr lang="it-IT" sz="2800" dirty="0" smtClean="0">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le altre carte devono rimanere uguali </a:t>
            </a:r>
            <a:endParaRPr lang="it-IT" sz="2800" dirty="0" smtClean="0">
              <a:solidFill>
                <a:srgbClr val="FF0000"/>
              </a:solidFill>
              <a:latin typeface="NimbusRomNo9L-Regu"/>
            </a:endParaRPr>
          </a:p>
          <a:p>
            <a:r>
              <a:rPr lang="it-IT" sz="2800" dirty="0" smtClean="0">
                <a:solidFill>
                  <a:srgbClr val="FF0000"/>
                </a:solidFill>
                <a:latin typeface="NimbusRomNo9L-Regu"/>
              </a:rPr>
              <a:t>// </a:t>
            </a:r>
            <a:r>
              <a:rPr lang="it-IT" sz="2800" dirty="0">
                <a:solidFill>
                  <a:srgbClr val="FF0000"/>
                </a:solidFill>
                <a:latin typeface="NimbusRomNo9L-Regu"/>
              </a:rPr>
              <a:t>non posso aggiungere carte duplicate (vincolo sulla dimensione) </a:t>
            </a:r>
            <a:endParaRPr lang="it-IT" sz="2800" dirty="0" smtClean="0">
              <a:solidFill>
                <a:srgbClr val="FF0000"/>
              </a:solidFill>
              <a:latin typeface="NimbusRomNo9L-Regu"/>
            </a:endParaRPr>
          </a:p>
        </p:txBody>
      </p:sp>
    </p:spTree>
    <p:extLst>
      <p:ext uri="{BB962C8B-B14F-4D97-AF65-F5344CB8AC3E}">
        <p14:creationId xmlns:p14="http://schemas.microsoft.com/office/powerpoint/2010/main" val="357856689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7186583"/>
          </a:xfrm>
          <a:prstGeom prst="rect">
            <a:avLst/>
          </a:prstGeom>
        </p:spPr>
        <p:txBody>
          <a:bodyPr wrap="square">
            <a:spAutoFit/>
          </a:bodyPr>
          <a:lstStyle/>
          <a:p>
            <a:r>
              <a:rPr lang="it-IT" sz="2400" dirty="0" smtClean="0"/>
              <a:t>Si </a:t>
            </a:r>
            <a:r>
              <a:rPr lang="it-IT" sz="2400" dirty="0"/>
              <a:t>consideri anche la seguente classe che genera </a:t>
            </a:r>
            <a:r>
              <a:rPr lang="it-IT" sz="2400" dirty="0" err="1"/>
              <a:t>threads</a:t>
            </a:r>
            <a:r>
              <a:rPr lang="it-IT" sz="2400" dirty="0"/>
              <a:t> che usano </a:t>
            </a:r>
            <a:r>
              <a:rPr lang="it-IT" sz="2400" dirty="0" err="1"/>
              <a:t>Counter</a:t>
            </a:r>
            <a:endParaRPr lang="it-IT" sz="2400" dirty="0"/>
          </a:p>
          <a:p>
            <a:r>
              <a:rPr lang="it-IT" sz="2400" dirty="0"/>
              <a:t>public </a:t>
            </a:r>
            <a:r>
              <a:rPr lang="it-IT" sz="2400" dirty="0" err="1"/>
              <a:t>class</a:t>
            </a:r>
            <a:r>
              <a:rPr lang="it-IT" sz="2400" dirty="0"/>
              <a:t> </a:t>
            </a:r>
            <a:r>
              <a:rPr lang="it-IT" sz="2400" dirty="0" err="1"/>
              <a:t>TroubleMaker</a:t>
            </a:r>
            <a:r>
              <a:rPr lang="it-IT" sz="2400" dirty="0"/>
              <a:t> </a:t>
            </a:r>
            <a:r>
              <a:rPr lang="it-IT" sz="2400" dirty="0" err="1"/>
              <a:t>implements</a:t>
            </a:r>
            <a:r>
              <a:rPr lang="it-IT" sz="2400" dirty="0"/>
              <a:t> </a:t>
            </a:r>
            <a:r>
              <a:rPr lang="it-IT" sz="2400" dirty="0" err="1"/>
              <a:t>Runnable</a:t>
            </a:r>
            <a:r>
              <a:rPr lang="it-IT" sz="2400" dirty="0"/>
              <a:t> {</a:t>
            </a:r>
          </a:p>
          <a:p>
            <a:r>
              <a:rPr lang="it-IT" sz="2400" dirty="0" smtClean="0"/>
              <a:t>	private </a:t>
            </a:r>
            <a:r>
              <a:rPr lang="it-IT" sz="2400" dirty="0" err="1"/>
              <a:t>Counter</a:t>
            </a:r>
            <a:r>
              <a:rPr lang="it-IT" sz="2400" dirty="0"/>
              <a:t> </a:t>
            </a:r>
            <a:r>
              <a:rPr lang="it-IT" sz="2400" dirty="0" err="1"/>
              <a:t>count</a:t>
            </a:r>
            <a:r>
              <a:rPr lang="it-IT" sz="2400" dirty="0"/>
              <a:t>;</a:t>
            </a:r>
          </a:p>
          <a:p>
            <a:r>
              <a:rPr lang="it-IT" sz="2400" dirty="0" smtClean="0"/>
              <a:t>	public </a:t>
            </a:r>
            <a:r>
              <a:rPr lang="it-IT" sz="2400" dirty="0" err="1"/>
              <a:t>void</a:t>
            </a:r>
            <a:r>
              <a:rPr lang="it-IT" sz="2400" dirty="0"/>
              <a:t> </a:t>
            </a:r>
            <a:r>
              <a:rPr lang="it-IT" sz="2400" dirty="0" err="1"/>
              <a:t>run</a:t>
            </a:r>
            <a:r>
              <a:rPr lang="it-IT" sz="2400" dirty="0"/>
              <a:t>() {</a:t>
            </a:r>
          </a:p>
          <a:p>
            <a:r>
              <a:rPr lang="it-IT" sz="2400" dirty="0" smtClean="0"/>
              <a:t>		for(</a:t>
            </a:r>
            <a:r>
              <a:rPr lang="it-IT" sz="2400" dirty="0" err="1" smtClean="0"/>
              <a:t>int</a:t>
            </a:r>
            <a:r>
              <a:rPr lang="it-IT" sz="2400" dirty="0" smtClean="0"/>
              <a:t> </a:t>
            </a:r>
            <a:r>
              <a:rPr lang="it-IT" sz="2400" dirty="0"/>
              <a:t>i=0; i&lt;10000; i++){</a:t>
            </a:r>
          </a:p>
          <a:p>
            <a:r>
              <a:rPr lang="it-IT" sz="2400" dirty="0" smtClean="0"/>
              <a:t>			</a:t>
            </a:r>
            <a:r>
              <a:rPr lang="it-IT" sz="2400" dirty="0" err="1" smtClean="0"/>
              <a:t>if</a:t>
            </a:r>
            <a:r>
              <a:rPr lang="it-IT" sz="2400" dirty="0" smtClean="0"/>
              <a:t> </a:t>
            </a:r>
            <a:r>
              <a:rPr lang="it-IT" sz="2400" dirty="0"/>
              <a:t>( i%2 == 0 )</a:t>
            </a:r>
          </a:p>
          <a:p>
            <a:r>
              <a:rPr lang="it-IT" sz="2400" dirty="0" smtClean="0"/>
              <a:t>				count.inc</a:t>
            </a:r>
            <a:r>
              <a:rPr lang="it-IT" sz="2400" dirty="0"/>
              <a:t>();</a:t>
            </a:r>
          </a:p>
          <a:p>
            <a:r>
              <a:rPr lang="it-IT" sz="2400" dirty="0" smtClean="0"/>
              <a:t>			else </a:t>
            </a:r>
            <a:r>
              <a:rPr lang="it-IT" sz="2400" dirty="0" err="1" smtClean="0"/>
              <a:t>count.dec</a:t>
            </a:r>
            <a:r>
              <a:rPr lang="it-IT" sz="2400" dirty="0"/>
              <a:t>();</a:t>
            </a:r>
          </a:p>
          <a:p>
            <a:r>
              <a:rPr lang="it-IT" sz="2400" dirty="0" smtClean="0"/>
              <a:t>		</a:t>
            </a:r>
            <a:r>
              <a:rPr lang="it-IT" sz="2400" dirty="0" err="1" smtClean="0"/>
              <a:t>System.out.println</a:t>
            </a:r>
            <a:r>
              <a:rPr lang="it-IT" sz="2400" dirty="0"/>
              <a:t>("</a:t>
            </a:r>
            <a:r>
              <a:rPr lang="it-IT" sz="2400" dirty="0" err="1"/>
              <a:t>Count</a:t>
            </a:r>
            <a:r>
              <a:rPr lang="it-IT" sz="2400" dirty="0"/>
              <a:t> </a:t>
            </a:r>
            <a:r>
              <a:rPr lang="it-IT" sz="2400" dirty="0" err="1"/>
              <a:t>is</a:t>
            </a:r>
            <a:r>
              <a:rPr lang="it-IT" sz="2400" dirty="0"/>
              <a:t>: " + </a:t>
            </a:r>
            <a:r>
              <a:rPr lang="it-IT" sz="2400" dirty="0" err="1"/>
              <a:t>count.getCount</a:t>
            </a:r>
            <a:r>
              <a:rPr lang="it-IT" sz="2400" dirty="0"/>
              <a:t>());</a:t>
            </a:r>
          </a:p>
          <a:p>
            <a:r>
              <a:rPr lang="it-IT" sz="2400" dirty="0" smtClean="0"/>
              <a:t>	}</a:t>
            </a:r>
            <a:endParaRPr lang="it-IT" sz="2400" dirty="0"/>
          </a:p>
          <a:p>
            <a:r>
              <a:rPr lang="it-IT" sz="2400" dirty="0"/>
              <a:t>}</a:t>
            </a:r>
          </a:p>
          <a:p>
            <a:endParaRPr lang="it-IT" sz="900" dirty="0" smtClean="0"/>
          </a:p>
          <a:p>
            <a:r>
              <a:rPr lang="it-IT" sz="2400" dirty="0" smtClean="0">
                <a:solidFill>
                  <a:srgbClr val="FF0000"/>
                </a:solidFill>
              </a:rPr>
              <a:t>public </a:t>
            </a:r>
            <a:r>
              <a:rPr lang="it-IT" sz="2400" dirty="0" err="1">
                <a:solidFill>
                  <a:srgbClr val="FF0000"/>
                </a:solidFill>
              </a:rPr>
              <a:t>TroubleMaker</a:t>
            </a:r>
            <a:r>
              <a:rPr lang="it-IT" sz="2400" dirty="0">
                <a:solidFill>
                  <a:srgbClr val="FF0000"/>
                </a:solidFill>
              </a:rPr>
              <a:t>(</a:t>
            </a:r>
            <a:r>
              <a:rPr lang="it-IT" sz="2400" dirty="0" err="1">
                <a:solidFill>
                  <a:srgbClr val="FF0000"/>
                </a:solidFill>
              </a:rPr>
              <a:t>Counter</a:t>
            </a:r>
            <a:r>
              <a:rPr lang="it-IT" sz="2400" dirty="0">
                <a:solidFill>
                  <a:srgbClr val="FF0000"/>
                </a:solidFill>
              </a:rPr>
              <a:t> c) </a:t>
            </a:r>
            <a:r>
              <a:rPr lang="it-IT" sz="2400" dirty="0" smtClean="0">
                <a:solidFill>
                  <a:srgbClr val="FF0000"/>
                </a:solidFill>
              </a:rPr>
              <a:t>{ </a:t>
            </a:r>
            <a:r>
              <a:rPr lang="it-IT" sz="2400" dirty="0" err="1" smtClean="0">
                <a:solidFill>
                  <a:srgbClr val="FF0000"/>
                </a:solidFill>
              </a:rPr>
              <a:t>count</a:t>
            </a:r>
            <a:r>
              <a:rPr lang="it-IT" sz="2400" dirty="0" smtClean="0">
                <a:solidFill>
                  <a:srgbClr val="FF0000"/>
                </a:solidFill>
              </a:rPr>
              <a:t> </a:t>
            </a:r>
            <a:r>
              <a:rPr lang="it-IT" sz="2400" dirty="0">
                <a:solidFill>
                  <a:srgbClr val="FF0000"/>
                </a:solidFill>
              </a:rPr>
              <a:t>= c</a:t>
            </a:r>
            <a:r>
              <a:rPr lang="it-IT" sz="2400" dirty="0" smtClean="0">
                <a:solidFill>
                  <a:srgbClr val="FF0000"/>
                </a:solidFill>
              </a:rPr>
              <a:t>; }</a:t>
            </a:r>
            <a:endParaRPr lang="it-IT" sz="2400" dirty="0">
              <a:solidFill>
                <a:srgbClr val="FF0000"/>
              </a:solidFill>
            </a:endParaRPr>
          </a:p>
          <a:p>
            <a:endParaRPr lang="it-IT" sz="900" dirty="0" smtClean="0"/>
          </a:p>
          <a:p>
            <a:r>
              <a:rPr lang="it-IT" sz="2400" dirty="0" smtClean="0"/>
              <a:t>public </a:t>
            </a:r>
            <a:r>
              <a:rPr lang="it-IT" sz="2400" dirty="0" err="1"/>
              <a:t>static</a:t>
            </a:r>
            <a:r>
              <a:rPr lang="it-IT" sz="2400" dirty="0"/>
              <a:t> </a:t>
            </a:r>
            <a:r>
              <a:rPr lang="it-IT" sz="2400" dirty="0" err="1"/>
              <a:t>void</a:t>
            </a:r>
            <a:r>
              <a:rPr lang="it-IT" sz="2400" dirty="0"/>
              <a:t> </a:t>
            </a:r>
            <a:r>
              <a:rPr lang="it-IT" sz="2400" dirty="0" err="1"/>
              <a:t>main</a:t>
            </a:r>
            <a:r>
              <a:rPr lang="it-IT" sz="2400" dirty="0"/>
              <a:t>(</a:t>
            </a:r>
            <a:r>
              <a:rPr lang="it-IT" sz="2400" dirty="0" err="1"/>
              <a:t>String</a:t>
            </a:r>
            <a:r>
              <a:rPr lang="it-IT" sz="2400" dirty="0"/>
              <a:t> </a:t>
            </a:r>
            <a:r>
              <a:rPr lang="it-IT" sz="2400" dirty="0" err="1"/>
              <a:t>args</a:t>
            </a:r>
            <a:r>
              <a:rPr lang="it-IT" sz="2400" dirty="0"/>
              <a:t>[]) {</a:t>
            </a:r>
          </a:p>
          <a:p>
            <a:r>
              <a:rPr lang="it-IT" sz="2400" dirty="0" smtClean="0"/>
              <a:t>	</a:t>
            </a:r>
            <a:r>
              <a:rPr lang="it-IT" sz="2400" dirty="0" err="1" smtClean="0"/>
              <a:t>Counter</a:t>
            </a:r>
            <a:r>
              <a:rPr lang="it-IT" sz="2400" dirty="0" smtClean="0"/>
              <a:t> </a:t>
            </a:r>
            <a:r>
              <a:rPr lang="it-IT" sz="2400" dirty="0"/>
              <a:t>c = new </a:t>
            </a:r>
            <a:r>
              <a:rPr lang="it-IT" sz="2400" dirty="0" err="1"/>
              <a:t>Counter</a:t>
            </a:r>
            <a:r>
              <a:rPr lang="it-IT" sz="2400" dirty="0"/>
              <a:t>();</a:t>
            </a:r>
          </a:p>
          <a:p>
            <a:r>
              <a:rPr lang="it-IT" sz="2400" dirty="0" smtClean="0"/>
              <a:t>	for(</a:t>
            </a:r>
            <a:r>
              <a:rPr lang="it-IT" sz="2400" dirty="0" err="1" smtClean="0"/>
              <a:t>int</a:t>
            </a:r>
            <a:r>
              <a:rPr lang="it-IT" sz="2400" dirty="0" smtClean="0"/>
              <a:t> </a:t>
            </a:r>
            <a:r>
              <a:rPr lang="it-IT" sz="2400" dirty="0"/>
              <a:t>i=1; i&lt;11; i++)</a:t>
            </a:r>
          </a:p>
          <a:p>
            <a:r>
              <a:rPr lang="it-IT" sz="2400" dirty="0" smtClean="0"/>
              <a:t>		(</a:t>
            </a:r>
            <a:r>
              <a:rPr lang="it-IT" sz="2400" dirty="0"/>
              <a:t>new </a:t>
            </a:r>
            <a:r>
              <a:rPr lang="it-IT" sz="2400" dirty="0" err="1"/>
              <a:t>Thread</a:t>
            </a:r>
            <a:r>
              <a:rPr lang="it-IT" sz="2400" dirty="0"/>
              <a:t>(new </a:t>
            </a:r>
            <a:r>
              <a:rPr lang="it-IT" sz="2400" dirty="0" err="1"/>
              <a:t>TroubleMaker</a:t>
            </a:r>
            <a:r>
              <a:rPr lang="it-IT" sz="2400" dirty="0"/>
              <a:t>(c))).start();</a:t>
            </a:r>
          </a:p>
          <a:p>
            <a:r>
              <a:rPr lang="it-IT" sz="2400" dirty="0" smtClean="0"/>
              <a:t>	}</a:t>
            </a:r>
            <a:endParaRPr lang="it-IT" sz="2400" dirty="0"/>
          </a:p>
          <a:p>
            <a:r>
              <a:rPr lang="it-IT" sz="2400" dirty="0"/>
              <a:t>}</a:t>
            </a:r>
            <a:endParaRPr lang="it-IT" sz="2400" dirty="0" smtClean="0">
              <a:latin typeface="NimbusRomNo9L-Regu"/>
            </a:endParaRPr>
          </a:p>
        </p:txBody>
      </p:sp>
    </p:spTree>
    <p:extLst>
      <p:ext uri="{BB962C8B-B14F-4D97-AF65-F5344CB8AC3E}">
        <p14:creationId xmlns:p14="http://schemas.microsoft.com/office/powerpoint/2010/main" val="324029458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3416320"/>
          </a:xfrm>
          <a:prstGeom prst="rect">
            <a:avLst/>
          </a:prstGeom>
        </p:spPr>
        <p:txBody>
          <a:bodyPr wrap="square">
            <a:spAutoFit/>
          </a:bodyPr>
          <a:lstStyle/>
          <a:p>
            <a:r>
              <a:rPr lang="it-IT" sz="2400" dirty="0"/>
              <a:t>Riportare le modifiche che occorre apportare per far </a:t>
            </a:r>
            <a:r>
              <a:rPr lang="it-IT" sz="2400" dirty="0" smtClean="0"/>
              <a:t>sì </a:t>
            </a:r>
            <a:r>
              <a:rPr lang="it-IT" sz="2400" dirty="0"/>
              <a:t>che</a:t>
            </a:r>
          </a:p>
          <a:p>
            <a:pPr marL="457200" indent="-457200">
              <a:buFont typeface="+mj-lt"/>
              <a:buAutoNum type="arabicPeriod"/>
            </a:pPr>
            <a:r>
              <a:rPr lang="it-IT" sz="2400" dirty="0" smtClean="0"/>
              <a:t>L’accesso </a:t>
            </a:r>
            <a:r>
              <a:rPr lang="it-IT" sz="2400" dirty="0"/>
              <a:t>al contatore avvenga in mutua esclusione tra i diversi </a:t>
            </a:r>
            <a:r>
              <a:rPr lang="it-IT" sz="2400" dirty="0" err="1"/>
              <a:t>thread</a:t>
            </a:r>
            <a:endParaRPr lang="it-IT" sz="2400" dirty="0"/>
          </a:p>
          <a:p>
            <a:pPr marL="457200" indent="-457200">
              <a:buFont typeface="+mj-lt"/>
              <a:buAutoNum type="arabicPeriod"/>
            </a:pPr>
            <a:r>
              <a:rPr lang="it-IT" sz="2400" dirty="0" smtClean="0"/>
              <a:t>Eventuali </a:t>
            </a:r>
            <a:r>
              <a:rPr lang="it-IT" sz="2400" dirty="0" err="1"/>
              <a:t>thread</a:t>
            </a:r>
            <a:r>
              <a:rPr lang="it-IT" sz="2400" dirty="0"/>
              <a:t> che invocano il decremento del contatore vengano sospesi fino a che il contatore </a:t>
            </a:r>
            <a:r>
              <a:rPr lang="it-IT" sz="2400" dirty="0" smtClean="0"/>
              <a:t>non diventa </a:t>
            </a:r>
            <a:r>
              <a:rPr lang="it-IT" sz="2400" dirty="0"/>
              <a:t>positivo, onde evitare che esso possa diventare negativo.</a:t>
            </a:r>
          </a:p>
          <a:p>
            <a:pPr marL="457200" indent="-457200">
              <a:buFont typeface="+mj-lt"/>
              <a:buAutoNum type="arabicPeriod"/>
            </a:pPr>
            <a:r>
              <a:rPr lang="it-IT" sz="2400" dirty="0" smtClean="0"/>
              <a:t>Si </a:t>
            </a:r>
            <a:r>
              <a:rPr lang="it-IT" sz="2400" dirty="0"/>
              <a:t>consideri l’operazione </a:t>
            </a:r>
            <a:r>
              <a:rPr lang="it-IT" sz="2400" dirty="0" err="1"/>
              <a:t>println</a:t>
            </a:r>
            <a:r>
              <a:rPr lang="it-IT" sz="2400" dirty="0"/>
              <a:t> effettuata da un </a:t>
            </a:r>
            <a:r>
              <a:rPr lang="it-IT" sz="2400" dirty="0" err="1"/>
              <a:t>thread</a:t>
            </a:r>
            <a:r>
              <a:rPr lang="it-IT" sz="2400" dirty="0"/>
              <a:t>. Cos`ı come `e scritto il programma non </a:t>
            </a:r>
            <a:r>
              <a:rPr lang="it-IT" sz="2400" dirty="0" smtClean="0"/>
              <a:t>è assicurato </a:t>
            </a:r>
            <a:r>
              <a:rPr lang="it-IT" sz="2400" dirty="0"/>
              <a:t>che il valore stampato sia il valore prodotto dall’incremento (o decremento) che il task </a:t>
            </a:r>
            <a:r>
              <a:rPr lang="it-IT" sz="2400" dirty="0" smtClean="0"/>
              <a:t>ha effettuato </a:t>
            </a:r>
            <a:r>
              <a:rPr lang="it-IT" sz="2400" dirty="0"/>
              <a:t>con la </a:t>
            </a:r>
            <a:r>
              <a:rPr lang="it-IT" sz="2400" dirty="0" smtClean="0"/>
              <a:t>precedente </a:t>
            </a:r>
            <a:r>
              <a:rPr lang="it-IT" sz="2400" dirty="0"/>
              <a:t>istruzione. Si fornisca una sintetica spiegazione del </a:t>
            </a:r>
            <a:r>
              <a:rPr lang="it-IT" sz="2400" dirty="0" smtClean="0"/>
              <a:t>perché. </a:t>
            </a:r>
            <a:r>
              <a:rPr lang="it-IT" sz="2400" dirty="0"/>
              <a:t>Si mostri </a:t>
            </a:r>
            <a:r>
              <a:rPr lang="it-IT" sz="2400" dirty="0" smtClean="0"/>
              <a:t>anche quale </a:t>
            </a:r>
            <a:r>
              <a:rPr lang="it-IT" sz="2400" dirty="0"/>
              <a:t>modifica deve essere fatta al metodo </a:t>
            </a:r>
            <a:r>
              <a:rPr lang="it-IT" sz="2400" dirty="0" err="1"/>
              <a:t>run</a:t>
            </a:r>
            <a:r>
              <a:rPr lang="it-IT" sz="2400" dirty="0"/>
              <a:t> per assicurare che </a:t>
            </a:r>
            <a:r>
              <a:rPr lang="it-IT" sz="2400" dirty="0" smtClean="0"/>
              <a:t>ciò invece </a:t>
            </a:r>
            <a:r>
              <a:rPr lang="it-IT" sz="2400" dirty="0"/>
              <a:t>avvenga.</a:t>
            </a:r>
            <a:endParaRPr lang="it-IT" sz="2400" dirty="0" smtClean="0">
              <a:latin typeface="NimbusRomNo9L-Regu"/>
            </a:endParaRPr>
          </a:p>
        </p:txBody>
      </p:sp>
    </p:spTree>
    <p:extLst>
      <p:ext uri="{BB962C8B-B14F-4D97-AF65-F5344CB8AC3E}">
        <p14:creationId xmlns:p14="http://schemas.microsoft.com/office/powerpoint/2010/main" val="271604653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1200329"/>
          </a:xfrm>
          <a:prstGeom prst="rect">
            <a:avLst/>
          </a:prstGeom>
        </p:spPr>
        <p:txBody>
          <a:bodyPr wrap="square">
            <a:spAutoFit/>
          </a:bodyPr>
          <a:lstStyle/>
          <a:p>
            <a:r>
              <a:rPr lang="it-IT" sz="2400" dirty="0" smtClean="0">
                <a:latin typeface="NimbusRomNo9L-Regu"/>
              </a:rPr>
              <a:t>SOLUZIONE</a:t>
            </a:r>
          </a:p>
          <a:p>
            <a:endParaRPr lang="it-IT" sz="2400" dirty="0" smtClean="0">
              <a:latin typeface="NimbusRomNo9L-Regu"/>
            </a:endParaRPr>
          </a:p>
          <a:p>
            <a:r>
              <a:rPr lang="it-IT" sz="2400" dirty="0">
                <a:latin typeface="NimbusRomNo9L-Regu"/>
              </a:rPr>
              <a:t>1. Basta rendere </a:t>
            </a:r>
            <a:r>
              <a:rPr lang="it-IT" sz="2400" dirty="0" err="1">
                <a:latin typeface="NimbusRomNo9L-Regu"/>
              </a:rPr>
              <a:t>synchronized</a:t>
            </a:r>
            <a:r>
              <a:rPr lang="it-IT" sz="2400" dirty="0">
                <a:latin typeface="NimbusRomNo9L-Regu"/>
              </a:rPr>
              <a:t> tutti i metodi di </a:t>
            </a:r>
            <a:r>
              <a:rPr lang="it-IT" sz="2400" dirty="0" err="1">
                <a:latin typeface="NimbusRomNo9L-Regu"/>
              </a:rPr>
              <a:t>Counter</a:t>
            </a:r>
            <a:r>
              <a:rPr lang="it-IT" sz="2400" dirty="0" smtClean="0">
                <a:latin typeface="NimbusRomNo9L-Regu"/>
              </a:rPr>
              <a:t>.</a:t>
            </a:r>
            <a:endParaRPr lang="it-IT" sz="2400" dirty="0">
              <a:latin typeface="NimbusRomNo9L-Regu"/>
            </a:endParaRPr>
          </a:p>
        </p:txBody>
      </p:sp>
    </p:spTree>
    <p:extLst>
      <p:ext uri="{BB962C8B-B14F-4D97-AF65-F5344CB8AC3E}">
        <p14:creationId xmlns:p14="http://schemas.microsoft.com/office/powerpoint/2010/main" val="197843681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6740307"/>
          </a:xfrm>
          <a:prstGeom prst="rect">
            <a:avLst/>
          </a:prstGeom>
        </p:spPr>
        <p:txBody>
          <a:bodyPr wrap="square">
            <a:spAutoFit/>
          </a:bodyPr>
          <a:lstStyle/>
          <a:p>
            <a:r>
              <a:rPr lang="it-IT" sz="2400" dirty="0" smtClean="0">
                <a:latin typeface="NimbusRomNo9L-Regu"/>
              </a:rPr>
              <a:t>SOLUZIONE </a:t>
            </a:r>
          </a:p>
          <a:p>
            <a:r>
              <a:rPr lang="it-IT" sz="2400" dirty="0" smtClean="0">
                <a:latin typeface="NimbusRomNo9L-Regu"/>
              </a:rPr>
              <a:t>2</a:t>
            </a:r>
            <a:r>
              <a:rPr lang="it-IT" sz="2400" dirty="0">
                <a:latin typeface="NimbusRomNo9L-Regu"/>
              </a:rPr>
              <a:t>. Si modifichi la classe </a:t>
            </a:r>
            <a:r>
              <a:rPr lang="it-IT" sz="2400" dirty="0" err="1">
                <a:latin typeface="NimbusRomNo9L-Regu"/>
              </a:rPr>
              <a:t>Counter</a:t>
            </a:r>
            <a:r>
              <a:rPr lang="it-IT" sz="2400" dirty="0">
                <a:latin typeface="NimbusRomNo9L-Regu"/>
              </a:rPr>
              <a:t> come segue:</a:t>
            </a:r>
          </a:p>
          <a:p>
            <a:r>
              <a:rPr lang="it-IT" sz="2400" dirty="0">
                <a:latin typeface="NimbusRomNo9L-Regu"/>
              </a:rPr>
              <a:t>public </a:t>
            </a:r>
            <a:r>
              <a:rPr lang="it-IT" sz="2400" dirty="0" err="1">
                <a:latin typeface="NimbusRomNo9L-Regu"/>
              </a:rPr>
              <a:t>class</a:t>
            </a:r>
            <a:r>
              <a:rPr lang="it-IT" sz="2400" dirty="0">
                <a:latin typeface="NimbusRomNo9L-Regu"/>
              </a:rPr>
              <a:t> </a:t>
            </a:r>
            <a:r>
              <a:rPr lang="it-IT" sz="2400" dirty="0" err="1">
                <a:latin typeface="NimbusRomNo9L-Regu"/>
              </a:rPr>
              <a:t>Counter</a:t>
            </a:r>
            <a:r>
              <a:rPr lang="it-IT" sz="2400" dirty="0">
                <a:latin typeface="NimbusRomNo9L-Regu"/>
              </a:rPr>
              <a:t> {</a:t>
            </a:r>
          </a:p>
          <a:p>
            <a:r>
              <a:rPr lang="it-IT" sz="2400" dirty="0" smtClean="0">
                <a:latin typeface="NimbusRomNo9L-Regu"/>
              </a:rPr>
              <a:t>	private </a:t>
            </a:r>
            <a:r>
              <a:rPr lang="it-IT" sz="2400" dirty="0" err="1">
                <a:latin typeface="NimbusRomNo9L-Regu"/>
              </a:rPr>
              <a:t>int</a:t>
            </a:r>
            <a:r>
              <a:rPr lang="it-IT" sz="2400" dirty="0">
                <a:latin typeface="NimbusRomNo9L-Regu"/>
              </a:rPr>
              <a:t> </a:t>
            </a:r>
            <a:r>
              <a:rPr lang="it-IT" sz="2400" dirty="0" err="1">
                <a:latin typeface="NimbusRomNo9L-Regu"/>
              </a:rPr>
              <a:t>count</a:t>
            </a:r>
            <a:r>
              <a:rPr lang="it-IT" sz="2400" dirty="0">
                <a:latin typeface="NimbusRomNo9L-Regu"/>
              </a:rPr>
              <a:t> = 0;</a:t>
            </a:r>
          </a:p>
          <a:p>
            <a:r>
              <a:rPr lang="it-IT" sz="2400" dirty="0" smtClean="0">
                <a:latin typeface="NimbusRomNo9L-Regu"/>
              </a:rPr>
              <a:t>	</a:t>
            </a:r>
            <a:r>
              <a:rPr lang="it-IT" sz="2400" dirty="0" err="1" smtClean="0">
                <a:latin typeface="NimbusRomNo9L-Regu"/>
              </a:rPr>
              <a:t>synchronized</a:t>
            </a:r>
            <a:r>
              <a:rPr lang="it-IT" sz="2400" dirty="0" smtClean="0">
                <a:latin typeface="NimbusRomNo9L-Regu"/>
              </a:rPr>
              <a:t> </a:t>
            </a:r>
            <a:r>
              <a:rPr lang="it-IT" sz="2400" dirty="0" err="1">
                <a:latin typeface="NimbusRomNo9L-Regu"/>
              </a:rPr>
              <a:t>void</a:t>
            </a:r>
            <a:r>
              <a:rPr lang="it-IT" sz="2400" dirty="0">
                <a:latin typeface="NimbusRomNo9L-Regu"/>
              </a:rPr>
              <a:t> </a:t>
            </a:r>
            <a:r>
              <a:rPr lang="it-IT" sz="2400" dirty="0" err="1">
                <a:latin typeface="NimbusRomNo9L-Regu"/>
              </a:rPr>
              <a:t>inc</a:t>
            </a:r>
            <a:r>
              <a:rPr lang="it-IT" sz="2400" dirty="0">
                <a:latin typeface="NimbusRomNo9L-Regu"/>
              </a:rPr>
              <a:t>() {</a:t>
            </a:r>
          </a:p>
          <a:p>
            <a:r>
              <a:rPr lang="it-IT" sz="2400" dirty="0" smtClean="0">
                <a:latin typeface="NimbusRomNo9L-Regu"/>
              </a:rPr>
              <a:t>		</a:t>
            </a:r>
            <a:r>
              <a:rPr lang="it-IT" sz="2400" dirty="0" err="1" smtClean="0">
                <a:latin typeface="NimbusRomNo9L-Regu"/>
              </a:rPr>
              <a:t>count</a:t>
            </a:r>
            <a:r>
              <a:rPr lang="it-IT" sz="2400" dirty="0">
                <a:latin typeface="NimbusRomNo9L-Regu"/>
              </a:rPr>
              <a:t>++;</a:t>
            </a:r>
          </a:p>
          <a:p>
            <a:r>
              <a:rPr lang="it-IT" sz="2400" dirty="0" smtClean="0">
                <a:latin typeface="NimbusRomNo9L-Regu"/>
              </a:rPr>
              <a:t>		</a:t>
            </a:r>
            <a:r>
              <a:rPr lang="it-IT" sz="2400" dirty="0" err="1" smtClean="0">
                <a:latin typeface="NimbusRomNo9L-Regu"/>
              </a:rPr>
              <a:t>this.notifyAll</a:t>
            </a:r>
            <a:r>
              <a:rPr lang="it-IT" sz="2400" dirty="0">
                <a:latin typeface="NimbusRomNo9L-Regu"/>
              </a:rPr>
              <a:t>();</a:t>
            </a:r>
          </a:p>
          <a:p>
            <a:r>
              <a:rPr lang="it-IT" sz="2400" dirty="0" smtClean="0">
                <a:latin typeface="NimbusRomNo9L-Regu"/>
              </a:rPr>
              <a:t>	}</a:t>
            </a:r>
            <a:endParaRPr lang="it-IT" sz="2400" dirty="0">
              <a:latin typeface="NimbusRomNo9L-Regu"/>
            </a:endParaRPr>
          </a:p>
          <a:p>
            <a:endParaRPr lang="it-IT" sz="2400" dirty="0" smtClean="0">
              <a:latin typeface="NimbusRomNo9L-Regu"/>
            </a:endParaRPr>
          </a:p>
          <a:p>
            <a:r>
              <a:rPr lang="it-IT" sz="2400" dirty="0" smtClean="0">
                <a:latin typeface="NimbusRomNo9L-Regu"/>
              </a:rPr>
              <a:t>	</a:t>
            </a:r>
            <a:r>
              <a:rPr lang="it-IT" sz="2400" dirty="0" err="1" smtClean="0">
                <a:latin typeface="NimbusRomNo9L-Regu"/>
              </a:rPr>
              <a:t>synchronized</a:t>
            </a:r>
            <a:r>
              <a:rPr lang="it-IT" sz="2400" dirty="0" smtClean="0">
                <a:latin typeface="NimbusRomNo9L-Regu"/>
              </a:rPr>
              <a:t> </a:t>
            </a:r>
            <a:r>
              <a:rPr lang="it-IT" sz="2400" dirty="0" err="1">
                <a:latin typeface="NimbusRomNo9L-Regu"/>
              </a:rPr>
              <a:t>void</a:t>
            </a:r>
            <a:r>
              <a:rPr lang="it-IT" sz="2400" dirty="0">
                <a:latin typeface="NimbusRomNo9L-Regu"/>
              </a:rPr>
              <a:t> </a:t>
            </a:r>
            <a:r>
              <a:rPr lang="it-IT" sz="2400" dirty="0" err="1">
                <a:latin typeface="NimbusRomNo9L-Regu"/>
              </a:rPr>
              <a:t>dec</a:t>
            </a:r>
            <a:r>
              <a:rPr lang="it-IT" sz="2400" dirty="0">
                <a:latin typeface="NimbusRomNo9L-Regu"/>
              </a:rPr>
              <a:t>() {</a:t>
            </a:r>
          </a:p>
          <a:p>
            <a:r>
              <a:rPr lang="it-IT" sz="2400" dirty="0" smtClean="0">
                <a:latin typeface="NimbusRomNo9L-Regu"/>
              </a:rPr>
              <a:t>		</a:t>
            </a:r>
            <a:r>
              <a:rPr lang="it-IT" sz="2400" dirty="0" err="1" smtClean="0">
                <a:latin typeface="NimbusRomNo9L-Regu"/>
              </a:rPr>
              <a:t>while</a:t>
            </a:r>
            <a:r>
              <a:rPr lang="it-IT" sz="2400" dirty="0" smtClean="0">
                <a:latin typeface="NimbusRomNo9L-Regu"/>
              </a:rPr>
              <a:t>(</a:t>
            </a:r>
            <a:r>
              <a:rPr lang="it-IT" sz="2400" dirty="0" err="1" smtClean="0">
                <a:latin typeface="NimbusRomNo9L-Regu"/>
              </a:rPr>
              <a:t>count</a:t>
            </a:r>
            <a:r>
              <a:rPr lang="it-IT" sz="2400" dirty="0">
                <a:latin typeface="NimbusRomNo9L-Regu"/>
              </a:rPr>
              <a:t>==0) </a:t>
            </a:r>
            <a:r>
              <a:rPr lang="it-IT" sz="2400" dirty="0" smtClean="0">
                <a:solidFill>
                  <a:srgbClr val="FF0000"/>
                </a:solidFill>
                <a:latin typeface="NimbusRomNo9L-Regu"/>
              </a:rPr>
              <a:t>{</a:t>
            </a:r>
            <a:endParaRPr lang="it-IT" sz="2400" dirty="0">
              <a:solidFill>
                <a:srgbClr val="FF0000"/>
              </a:solidFill>
              <a:latin typeface="NimbusRomNo9L-Regu"/>
            </a:endParaRPr>
          </a:p>
          <a:p>
            <a:r>
              <a:rPr lang="it-IT" sz="2400" dirty="0" smtClean="0">
                <a:latin typeface="NimbusRomNo9L-Regu"/>
              </a:rPr>
              <a:t>			</a:t>
            </a:r>
            <a:r>
              <a:rPr lang="it-IT" sz="2400" dirty="0" err="1" smtClean="0">
                <a:latin typeface="NimbusRomNo9L-Regu"/>
              </a:rPr>
              <a:t>try</a:t>
            </a:r>
            <a:r>
              <a:rPr lang="it-IT" sz="2400" dirty="0" smtClean="0">
                <a:latin typeface="NimbusRomNo9L-Regu"/>
              </a:rPr>
              <a:t> {	</a:t>
            </a:r>
            <a:r>
              <a:rPr lang="it-IT" sz="2400" dirty="0" err="1" smtClean="0">
                <a:latin typeface="NimbusRomNo9L-Regu"/>
              </a:rPr>
              <a:t>this.wait</a:t>
            </a:r>
            <a:r>
              <a:rPr lang="it-IT" sz="2400" dirty="0" smtClean="0">
                <a:latin typeface="NimbusRomNo9L-Regu"/>
              </a:rPr>
              <a:t>();	} </a:t>
            </a:r>
          </a:p>
          <a:p>
            <a:r>
              <a:rPr lang="it-IT" sz="2400" dirty="0">
                <a:latin typeface="NimbusRomNo9L-Regu"/>
              </a:rPr>
              <a:t>	</a:t>
            </a:r>
            <a:r>
              <a:rPr lang="it-IT" sz="2400" dirty="0" smtClean="0">
                <a:latin typeface="NimbusRomNo9L-Regu"/>
              </a:rPr>
              <a:t>		catch </a:t>
            </a:r>
            <a:r>
              <a:rPr lang="it-IT" sz="2400" dirty="0">
                <a:latin typeface="NimbusRomNo9L-Regu"/>
              </a:rPr>
              <a:t>(</a:t>
            </a:r>
            <a:r>
              <a:rPr lang="it-IT" sz="2400" dirty="0" err="1">
                <a:latin typeface="NimbusRomNo9L-Regu"/>
              </a:rPr>
              <a:t>InterruptedException</a:t>
            </a:r>
            <a:r>
              <a:rPr lang="it-IT" sz="2400" dirty="0">
                <a:latin typeface="NimbusRomNo9L-Regu"/>
              </a:rPr>
              <a:t> e) </a:t>
            </a:r>
            <a:r>
              <a:rPr lang="it-IT" sz="2400" dirty="0" smtClean="0">
                <a:latin typeface="NimbusRomNo9L-Regu"/>
              </a:rPr>
              <a:t>{	</a:t>
            </a:r>
            <a:r>
              <a:rPr lang="it-IT" sz="2400" dirty="0" err="1" smtClean="0">
                <a:latin typeface="NimbusRomNo9L-Regu"/>
              </a:rPr>
              <a:t>e.printStackTrace</a:t>
            </a:r>
            <a:r>
              <a:rPr lang="it-IT" sz="2400" dirty="0" smtClean="0">
                <a:latin typeface="NimbusRomNo9L-Regu"/>
              </a:rPr>
              <a:t>();	} </a:t>
            </a:r>
            <a:r>
              <a:rPr lang="it-IT" sz="2400" dirty="0" smtClean="0">
                <a:solidFill>
                  <a:srgbClr val="FF0000"/>
                </a:solidFill>
                <a:latin typeface="NimbusRomNo9L-Regu"/>
              </a:rPr>
              <a:t>}</a:t>
            </a:r>
            <a:r>
              <a:rPr lang="it-IT" sz="2400" dirty="0" smtClean="0">
                <a:latin typeface="NimbusRomNo9L-Regu"/>
              </a:rPr>
              <a:t>		</a:t>
            </a:r>
            <a:endParaRPr lang="it-IT" sz="2400" dirty="0">
              <a:latin typeface="NimbusRomNo9L-Regu"/>
            </a:endParaRPr>
          </a:p>
          <a:p>
            <a:r>
              <a:rPr lang="it-IT" sz="2400" dirty="0" smtClean="0">
                <a:latin typeface="NimbusRomNo9L-Regu"/>
              </a:rPr>
              <a:t>		</a:t>
            </a:r>
            <a:r>
              <a:rPr lang="it-IT" sz="2400" dirty="0" err="1" smtClean="0">
                <a:latin typeface="NimbusRomNo9L-Regu"/>
              </a:rPr>
              <a:t>count</a:t>
            </a:r>
            <a:r>
              <a:rPr lang="it-IT" sz="2400" dirty="0" smtClean="0">
                <a:latin typeface="NimbusRomNo9L-Regu"/>
              </a:rPr>
              <a:t>-</a:t>
            </a:r>
            <a:r>
              <a:rPr lang="it-IT" sz="2400" dirty="0">
                <a:latin typeface="NimbusRomNo9L-Regu"/>
              </a:rPr>
              <a:t>-;</a:t>
            </a:r>
          </a:p>
          <a:p>
            <a:r>
              <a:rPr lang="it-IT" sz="2400" dirty="0" smtClean="0">
                <a:latin typeface="NimbusRomNo9L-Regu"/>
              </a:rPr>
              <a:t>	}</a:t>
            </a:r>
            <a:endParaRPr lang="it-IT" sz="2400" dirty="0">
              <a:latin typeface="NimbusRomNo9L-Regu"/>
            </a:endParaRPr>
          </a:p>
          <a:p>
            <a:endParaRPr lang="it-IT" sz="2400" dirty="0" smtClean="0">
              <a:latin typeface="NimbusRomNo9L-Regu"/>
            </a:endParaRPr>
          </a:p>
          <a:p>
            <a:r>
              <a:rPr lang="it-IT" sz="2400" dirty="0" smtClean="0">
                <a:latin typeface="NimbusRomNo9L-Regu"/>
              </a:rPr>
              <a:t>	</a:t>
            </a:r>
            <a:r>
              <a:rPr lang="it-IT" sz="2400" dirty="0" err="1" smtClean="0">
                <a:latin typeface="NimbusRomNo9L-Regu"/>
              </a:rPr>
              <a:t>synchronized</a:t>
            </a:r>
            <a:r>
              <a:rPr lang="it-IT" sz="2400" dirty="0" smtClean="0">
                <a:latin typeface="NimbusRomNo9L-Regu"/>
              </a:rPr>
              <a:t> </a:t>
            </a:r>
            <a:r>
              <a:rPr lang="it-IT" sz="2400" dirty="0" err="1">
                <a:latin typeface="NimbusRomNo9L-Regu"/>
              </a:rPr>
              <a:t>int</a:t>
            </a:r>
            <a:r>
              <a:rPr lang="it-IT" sz="2400" dirty="0">
                <a:latin typeface="NimbusRomNo9L-Regu"/>
              </a:rPr>
              <a:t> </a:t>
            </a:r>
            <a:r>
              <a:rPr lang="it-IT" sz="2400" dirty="0" err="1">
                <a:latin typeface="NimbusRomNo9L-Regu"/>
              </a:rPr>
              <a:t>getCount</a:t>
            </a:r>
            <a:r>
              <a:rPr lang="it-IT" sz="2400" dirty="0">
                <a:latin typeface="NimbusRomNo9L-Regu"/>
              </a:rPr>
              <a:t>() </a:t>
            </a:r>
            <a:r>
              <a:rPr lang="it-IT" sz="2400" dirty="0" smtClean="0">
                <a:latin typeface="NimbusRomNo9L-Regu"/>
              </a:rPr>
              <a:t>{  </a:t>
            </a:r>
            <a:r>
              <a:rPr lang="it-IT" sz="2400" dirty="0" err="1" smtClean="0">
                <a:latin typeface="NimbusRomNo9L-Regu"/>
              </a:rPr>
              <a:t>return</a:t>
            </a:r>
            <a:r>
              <a:rPr lang="it-IT" sz="2400" dirty="0" smtClean="0">
                <a:latin typeface="NimbusRomNo9L-Regu"/>
              </a:rPr>
              <a:t> </a:t>
            </a:r>
            <a:r>
              <a:rPr lang="it-IT" sz="2400" dirty="0" err="1">
                <a:latin typeface="NimbusRomNo9L-Regu"/>
              </a:rPr>
              <a:t>count</a:t>
            </a:r>
            <a:r>
              <a:rPr lang="it-IT" sz="2400" dirty="0" smtClean="0">
                <a:latin typeface="NimbusRomNo9L-Regu"/>
              </a:rPr>
              <a:t>; }</a:t>
            </a:r>
            <a:endParaRPr lang="it-IT" sz="2400" dirty="0">
              <a:latin typeface="NimbusRomNo9L-Regu"/>
            </a:endParaRPr>
          </a:p>
          <a:p>
            <a:r>
              <a:rPr lang="it-IT" sz="2400" dirty="0">
                <a:latin typeface="NimbusRomNo9L-Regu"/>
              </a:rPr>
              <a:t>}</a:t>
            </a:r>
            <a:endParaRPr lang="it-IT" sz="2400" b="1" dirty="0">
              <a:latin typeface="NimbusRomNo9L-Regu"/>
            </a:endParaRPr>
          </a:p>
        </p:txBody>
      </p:sp>
    </p:spTree>
    <p:extLst>
      <p:ext uri="{BB962C8B-B14F-4D97-AF65-F5344CB8AC3E}">
        <p14:creationId xmlns:p14="http://schemas.microsoft.com/office/powerpoint/2010/main" val="424018227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4524315"/>
          </a:xfrm>
          <a:prstGeom prst="rect">
            <a:avLst/>
          </a:prstGeom>
        </p:spPr>
        <p:txBody>
          <a:bodyPr wrap="square">
            <a:spAutoFit/>
          </a:bodyPr>
          <a:lstStyle/>
          <a:p>
            <a:r>
              <a:rPr lang="it-IT" sz="2400" b="0" i="0" u="none" strike="noStrike" baseline="0" dirty="0" smtClean="0">
                <a:latin typeface="NimbusRomNo9L-Regu"/>
              </a:rPr>
              <a:t>ESERCIZIO 3</a:t>
            </a:r>
          </a:p>
          <a:p>
            <a:r>
              <a:rPr lang="it-IT" sz="2400" dirty="0">
                <a:latin typeface="NimbusRomNo9L-Regu"/>
              </a:rPr>
              <a:t>Uno Zoo </a:t>
            </a:r>
            <a:r>
              <a:rPr lang="it-IT" sz="2400" dirty="0" smtClean="0">
                <a:latin typeface="NimbusRomNo9L-Regu"/>
              </a:rPr>
              <a:t>è </a:t>
            </a:r>
            <a:r>
              <a:rPr lang="it-IT" sz="2400" dirty="0">
                <a:latin typeface="NimbusRomNo9L-Regu"/>
              </a:rPr>
              <a:t>composto da </a:t>
            </a:r>
            <a:r>
              <a:rPr lang="it-IT" sz="2400" dirty="0" smtClean="0">
                <a:latin typeface="NimbusRomNo9L-Regu"/>
              </a:rPr>
              <a:t>più </a:t>
            </a:r>
            <a:r>
              <a:rPr lang="it-IT" sz="2400" dirty="0">
                <a:latin typeface="NimbusRomNo9L-Regu"/>
              </a:rPr>
              <a:t>gabbie. Una Gabbia </a:t>
            </a:r>
            <a:r>
              <a:rPr lang="it-IT" sz="2400" dirty="0" smtClean="0">
                <a:latin typeface="NimbusRomNo9L-Regu"/>
              </a:rPr>
              <a:t>può </a:t>
            </a:r>
            <a:r>
              <a:rPr lang="it-IT" sz="2400" dirty="0">
                <a:latin typeface="NimbusRomNo9L-Regu"/>
              </a:rPr>
              <a:t>contenere animali. Esistono tre tipi di </a:t>
            </a:r>
            <a:r>
              <a:rPr lang="it-IT" sz="2400" dirty="0" smtClean="0">
                <a:latin typeface="NimbusRomNo9L-Regu"/>
              </a:rPr>
              <a:t>animali: Tigre</a:t>
            </a:r>
            <a:r>
              <a:rPr lang="it-IT" sz="2400" dirty="0">
                <a:latin typeface="NimbusRomNo9L-Regu"/>
              </a:rPr>
              <a:t>, Leone e Pappagallo.</a:t>
            </a:r>
          </a:p>
          <a:p>
            <a:pPr marL="457200" indent="-457200">
              <a:buFont typeface="+mj-lt"/>
              <a:buAutoNum type="arabicPeriod"/>
            </a:pPr>
            <a:r>
              <a:rPr lang="it-IT" sz="2400" dirty="0" smtClean="0">
                <a:latin typeface="NimbusRomNo9L-Regu"/>
              </a:rPr>
              <a:t>Fornire </a:t>
            </a:r>
            <a:r>
              <a:rPr lang="it-IT" sz="2400" dirty="0">
                <a:latin typeface="NimbusRomNo9L-Regu"/>
              </a:rPr>
              <a:t>il diagramma delle classi UML che specifica il problema.</a:t>
            </a:r>
          </a:p>
          <a:p>
            <a:pPr marL="457200" indent="-457200">
              <a:buFont typeface="+mj-lt"/>
              <a:buAutoNum type="arabicPeriod"/>
            </a:pPr>
            <a:r>
              <a:rPr lang="it-IT" sz="2400" dirty="0" smtClean="0">
                <a:latin typeface="NimbusRomNo9L-Regu"/>
              </a:rPr>
              <a:t>Si vuole garantire che una Gabbia possa contenere animali di uno stesso tipo, ma che questo tipo non sia noto a priori. Per questo si usa il pattern </a:t>
            </a:r>
            <a:r>
              <a:rPr lang="it-IT" sz="2400" dirty="0" err="1" smtClean="0">
                <a:latin typeface="NimbusRomNo9L-Regu"/>
              </a:rPr>
              <a:t>factory</a:t>
            </a:r>
            <a:r>
              <a:rPr lang="it-IT" sz="2400" dirty="0" smtClean="0">
                <a:latin typeface="NimbusRomNo9L-Regu"/>
              </a:rPr>
              <a:t> </a:t>
            </a:r>
            <a:r>
              <a:rPr lang="it-IT" sz="2400" dirty="0" err="1" smtClean="0">
                <a:latin typeface="NimbusRomNo9L-Regu"/>
              </a:rPr>
              <a:t>method</a:t>
            </a:r>
            <a:r>
              <a:rPr lang="it-IT" sz="2400" dirty="0" smtClean="0">
                <a:latin typeface="NimbusRomNo9L-Regu"/>
              </a:rPr>
              <a:t>. Quando viene invocato il costruttore </a:t>
            </a:r>
            <a:r>
              <a:rPr lang="it-IT" sz="2400" dirty="0">
                <a:latin typeface="NimbusRomNo9L-Regu"/>
              </a:rPr>
              <a:t>di Gabbia, viene passato come parametro la </a:t>
            </a:r>
            <a:r>
              <a:rPr lang="it-IT" sz="2400" dirty="0" err="1">
                <a:latin typeface="NimbusRomNo9L-Regu"/>
              </a:rPr>
              <a:t>factory</a:t>
            </a:r>
            <a:r>
              <a:rPr lang="it-IT" sz="2400" dirty="0">
                <a:latin typeface="NimbusRomNo9L-Regu"/>
              </a:rPr>
              <a:t> che crea animali del tipo voluto. Questa </a:t>
            </a:r>
            <a:r>
              <a:rPr lang="it-IT" sz="2400" dirty="0" err="1" smtClean="0">
                <a:latin typeface="NimbusRomNo9L-Regu"/>
              </a:rPr>
              <a:t>factory</a:t>
            </a:r>
            <a:r>
              <a:rPr lang="it-IT" sz="2400" dirty="0" smtClean="0">
                <a:latin typeface="NimbusRomNo9L-Regu"/>
              </a:rPr>
              <a:t> viene </a:t>
            </a:r>
            <a:r>
              <a:rPr lang="it-IT" sz="2400" dirty="0">
                <a:latin typeface="NimbusRomNo9L-Regu"/>
              </a:rPr>
              <a:t>chiamata quando viene invocato il metodo </a:t>
            </a:r>
            <a:r>
              <a:rPr lang="it-IT" sz="2400" dirty="0" err="1">
                <a:latin typeface="NimbusRomNo9L-Regu"/>
              </a:rPr>
              <a:t>addAnimal</a:t>
            </a:r>
            <a:r>
              <a:rPr lang="it-IT" sz="2400" dirty="0">
                <a:latin typeface="NimbusRomNo9L-Regu"/>
              </a:rPr>
              <a:t> su una </a:t>
            </a:r>
            <a:r>
              <a:rPr lang="it-IT" sz="2400" dirty="0" smtClean="0">
                <a:latin typeface="NimbusRomNo9L-Regu"/>
              </a:rPr>
              <a:t>Gabbia. Mostrare </a:t>
            </a:r>
            <a:r>
              <a:rPr lang="it-IT" sz="2400" dirty="0">
                <a:latin typeface="NimbusRomNo9L-Regu"/>
              </a:rPr>
              <a:t>le aggiunte al diagramma UML che rappresentano quanto detto sopra.</a:t>
            </a:r>
          </a:p>
          <a:p>
            <a:pPr marL="457200" indent="-457200">
              <a:buFont typeface="+mj-lt"/>
              <a:buAutoNum type="arabicPeriod"/>
            </a:pPr>
            <a:r>
              <a:rPr lang="it-IT" sz="2400" dirty="0" smtClean="0">
                <a:latin typeface="NimbusRomNo9L-Regu"/>
              </a:rPr>
              <a:t>Fornire </a:t>
            </a:r>
            <a:r>
              <a:rPr lang="it-IT" sz="2400" dirty="0">
                <a:latin typeface="NimbusRomNo9L-Regu"/>
              </a:rPr>
              <a:t>l’implementazione completa della classe Gabbia: rappresentazione, costruttore e </a:t>
            </a:r>
            <a:r>
              <a:rPr lang="it-IT" sz="2400" dirty="0" smtClean="0">
                <a:latin typeface="NimbusRomNo9L-Regu"/>
              </a:rPr>
              <a:t>metodo </a:t>
            </a:r>
            <a:r>
              <a:rPr lang="it-IT" sz="2400" dirty="0" err="1" smtClean="0">
                <a:latin typeface="NimbusRomNo9L-Regu"/>
              </a:rPr>
              <a:t>addAnimal</a:t>
            </a:r>
            <a:r>
              <a:rPr lang="it-IT" sz="2400" dirty="0">
                <a:latin typeface="NimbusRomNo9L-Regu"/>
              </a:rPr>
              <a:t>.</a:t>
            </a:r>
            <a:endParaRPr lang="it-IT" sz="2400" dirty="0" smtClean="0">
              <a:latin typeface="NimbusRomNo9L-Regu"/>
            </a:endParaRPr>
          </a:p>
        </p:txBody>
      </p:sp>
    </p:spTree>
    <p:extLst>
      <p:ext uri="{BB962C8B-B14F-4D97-AF65-F5344CB8AC3E}">
        <p14:creationId xmlns:p14="http://schemas.microsoft.com/office/powerpoint/2010/main" val="81510996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stretch>
            <a:fillRect/>
          </a:stretch>
        </p:blipFill>
        <p:spPr>
          <a:xfrm>
            <a:off x="0" y="932329"/>
            <a:ext cx="12192000" cy="5092477"/>
          </a:xfrm>
          <a:prstGeom prst="rect">
            <a:avLst/>
          </a:prstGeom>
        </p:spPr>
      </p:pic>
      <p:sp>
        <p:nvSpPr>
          <p:cNvPr id="3" name="Rettangolo 2"/>
          <p:cNvSpPr/>
          <p:nvPr/>
        </p:nvSpPr>
        <p:spPr>
          <a:xfrm>
            <a:off x="71021" y="-21116"/>
            <a:ext cx="12120979" cy="461665"/>
          </a:xfrm>
          <a:prstGeom prst="rect">
            <a:avLst/>
          </a:prstGeom>
        </p:spPr>
        <p:txBody>
          <a:bodyPr wrap="square">
            <a:spAutoFit/>
          </a:bodyPr>
          <a:lstStyle/>
          <a:p>
            <a:r>
              <a:rPr lang="it-IT" sz="2400" dirty="0" smtClean="0">
                <a:latin typeface="NimbusRomNo9L-Regu"/>
              </a:rPr>
              <a:t>SOLUZIONE</a:t>
            </a:r>
            <a:endParaRPr lang="it-IT" sz="2400" b="1" dirty="0">
              <a:latin typeface="NimbusRomNo9L-Regu"/>
            </a:endParaRPr>
          </a:p>
        </p:txBody>
      </p:sp>
    </p:spTree>
    <p:extLst>
      <p:ext uri="{BB962C8B-B14F-4D97-AF65-F5344CB8AC3E}">
        <p14:creationId xmlns:p14="http://schemas.microsoft.com/office/powerpoint/2010/main" val="229063910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4893647"/>
          </a:xfrm>
          <a:prstGeom prst="rect">
            <a:avLst/>
          </a:prstGeom>
        </p:spPr>
        <p:txBody>
          <a:bodyPr wrap="square">
            <a:spAutoFit/>
          </a:bodyPr>
          <a:lstStyle/>
          <a:p>
            <a:r>
              <a:rPr lang="it-IT" sz="2400" dirty="0" smtClean="0">
                <a:latin typeface="NimbusRomNo9L-Regu"/>
              </a:rPr>
              <a:t>SOLUZIONE </a:t>
            </a:r>
          </a:p>
          <a:p>
            <a:r>
              <a:rPr lang="it-IT" sz="2400" dirty="0">
                <a:latin typeface="NimbusRomNo9L-Regu"/>
              </a:rPr>
              <a:t>public </a:t>
            </a:r>
            <a:r>
              <a:rPr lang="it-IT" sz="2400" dirty="0" err="1">
                <a:latin typeface="NimbusRomNo9L-Regu"/>
              </a:rPr>
              <a:t>class</a:t>
            </a:r>
            <a:r>
              <a:rPr lang="it-IT" sz="2400" dirty="0">
                <a:latin typeface="NimbusRomNo9L-Regu"/>
              </a:rPr>
              <a:t> Gabbia {</a:t>
            </a:r>
          </a:p>
          <a:p>
            <a:r>
              <a:rPr lang="it-IT" sz="2400" dirty="0" smtClean="0">
                <a:latin typeface="NimbusRomNo9L-Regu"/>
              </a:rPr>
              <a:t>	private </a:t>
            </a:r>
            <a:r>
              <a:rPr lang="it-IT" sz="2400" dirty="0">
                <a:latin typeface="NimbusRomNo9L-Regu"/>
              </a:rPr>
              <a:t>List&lt;</a:t>
            </a:r>
            <a:r>
              <a:rPr lang="it-IT" sz="2400" dirty="0" err="1">
                <a:latin typeface="NimbusRomNo9L-Regu"/>
              </a:rPr>
              <a:t>Animal</a:t>
            </a:r>
            <a:r>
              <a:rPr lang="it-IT" sz="2400" dirty="0">
                <a:latin typeface="NimbusRomNo9L-Regu"/>
              </a:rPr>
              <a:t>&gt; </a:t>
            </a:r>
            <a:r>
              <a:rPr lang="it-IT" sz="2400" dirty="0" err="1">
                <a:latin typeface="NimbusRomNo9L-Regu"/>
              </a:rPr>
              <a:t>animals</a:t>
            </a:r>
            <a:r>
              <a:rPr lang="it-IT" sz="2400" dirty="0">
                <a:latin typeface="NimbusRomNo9L-Regu"/>
              </a:rPr>
              <a:t> = new </a:t>
            </a:r>
            <a:r>
              <a:rPr lang="it-IT" sz="2400" dirty="0" err="1">
                <a:latin typeface="NimbusRomNo9L-Regu"/>
              </a:rPr>
              <a:t>ArrayList</a:t>
            </a:r>
            <a:r>
              <a:rPr lang="it-IT" sz="2400" dirty="0">
                <a:latin typeface="NimbusRomNo9L-Regu"/>
              </a:rPr>
              <a:t>&lt;</a:t>
            </a:r>
            <a:r>
              <a:rPr lang="it-IT" sz="2400" dirty="0" err="1">
                <a:latin typeface="NimbusRomNo9L-Regu"/>
              </a:rPr>
              <a:t>Animal</a:t>
            </a:r>
            <a:r>
              <a:rPr lang="it-IT" sz="2400" dirty="0">
                <a:latin typeface="NimbusRomNo9L-Regu"/>
              </a:rPr>
              <a:t>&gt;();</a:t>
            </a:r>
          </a:p>
          <a:p>
            <a:r>
              <a:rPr lang="it-IT" sz="2400" dirty="0" smtClean="0">
                <a:latin typeface="NimbusRomNo9L-Regu"/>
              </a:rPr>
              <a:t>	private </a:t>
            </a:r>
            <a:r>
              <a:rPr lang="it-IT" sz="2400" dirty="0" err="1">
                <a:latin typeface="NimbusRomNo9L-Regu"/>
              </a:rPr>
              <a:t>AnimalFactory</a:t>
            </a:r>
            <a:r>
              <a:rPr lang="it-IT" sz="2400" dirty="0">
                <a:latin typeface="NimbusRomNo9L-Regu"/>
              </a:rPr>
              <a:t> </a:t>
            </a:r>
            <a:r>
              <a:rPr lang="it-IT" sz="2400" dirty="0" err="1">
                <a:latin typeface="NimbusRomNo9L-Regu"/>
              </a:rPr>
              <a:t>animalFactory</a:t>
            </a:r>
            <a:r>
              <a:rPr lang="it-IT" sz="2400" dirty="0">
                <a:latin typeface="NimbusRomNo9L-Regu"/>
              </a:rPr>
              <a:t>;</a:t>
            </a:r>
          </a:p>
          <a:p>
            <a:r>
              <a:rPr lang="it-IT" sz="2400" dirty="0" smtClean="0">
                <a:latin typeface="NimbusRomNo9L-Regu"/>
              </a:rPr>
              <a:t>	</a:t>
            </a:r>
          </a:p>
          <a:p>
            <a:r>
              <a:rPr lang="it-IT" sz="2400" dirty="0">
                <a:latin typeface="NimbusRomNo9L-Regu"/>
              </a:rPr>
              <a:t>	</a:t>
            </a:r>
            <a:r>
              <a:rPr lang="it-IT" sz="2400" dirty="0" smtClean="0">
                <a:latin typeface="NimbusRomNo9L-Regu"/>
              </a:rPr>
              <a:t>public </a:t>
            </a:r>
            <a:r>
              <a:rPr lang="it-IT" sz="2400" dirty="0">
                <a:latin typeface="NimbusRomNo9L-Regu"/>
              </a:rPr>
              <a:t>Gabbia(</a:t>
            </a:r>
            <a:r>
              <a:rPr lang="it-IT" sz="2400" dirty="0" err="1">
                <a:latin typeface="NimbusRomNo9L-Regu"/>
              </a:rPr>
              <a:t>AnimalFactory</a:t>
            </a:r>
            <a:r>
              <a:rPr lang="it-IT" sz="2400" dirty="0">
                <a:latin typeface="NimbusRomNo9L-Regu"/>
              </a:rPr>
              <a:t> </a:t>
            </a:r>
            <a:r>
              <a:rPr lang="it-IT" sz="2400" dirty="0" err="1">
                <a:latin typeface="NimbusRomNo9L-Regu"/>
              </a:rPr>
              <a:t>af</a:t>
            </a:r>
            <a:r>
              <a:rPr lang="it-IT" sz="2400" dirty="0">
                <a:latin typeface="NimbusRomNo9L-Regu"/>
              </a:rPr>
              <a:t>) </a:t>
            </a:r>
            <a:r>
              <a:rPr lang="it-IT" sz="2400" dirty="0" smtClean="0">
                <a:latin typeface="NimbusRomNo9L-Regu"/>
              </a:rPr>
              <a:t>{</a:t>
            </a:r>
          </a:p>
          <a:p>
            <a:r>
              <a:rPr lang="it-IT" sz="2400" dirty="0">
                <a:latin typeface="NimbusRomNo9L-Regu"/>
              </a:rPr>
              <a:t>	</a:t>
            </a:r>
            <a:r>
              <a:rPr lang="it-IT" sz="2400" dirty="0" smtClean="0">
                <a:latin typeface="NimbusRomNo9L-Regu"/>
              </a:rPr>
              <a:t>	</a:t>
            </a:r>
            <a:r>
              <a:rPr lang="it-IT" sz="2400" dirty="0" err="1" smtClean="0">
                <a:latin typeface="NimbusRomNo9L-Regu"/>
              </a:rPr>
              <a:t>animalFactory</a:t>
            </a:r>
            <a:r>
              <a:rPr lang="it-IT" sz="2400" dirty="0" smtClean="0">
                <a:latin typeface="NimbusRomNo9L-Regu"/>
              </a:rPr>
              <a:t>=</a:t>
            </a:r>
            <a:r>
              <a:rPr lang="it-IT" sz="2400" dirty="0" err="1" smtClean="0">
                <a:latin typeface="NimbusRomNo9L-Regu"/>
              </a:rPr>
              <a:t>af</a:t>
            </a:r>
            <a:r>
              <a:rPr lang="it-IT" sz="2400" dirty="0" smtClean="0">
                <a:latin typeface="NimbusRomNo9L-Regu"/>
              </a:rPr>
              <a:t>;</a:t>
            </a:r>
          </a:p>
          <a:p>
            <a:r>
              <a:rPr lang="it-IT" sz="2400" dirty="0">
                <a:latin typeface="NimbusRomNo9L-Regu"/>
              </a:rPr>
              <a:t>	</a:t>
            </a:r>
            <a:r>
              <a:rPr lang="it-IT" sz="2400" dirty="0" smtClean="0">
                <a:latin typeface="NimbusRomNo9L-Regu"/>
              </a:rPr>
              <a:t>}</a:t>
            </a:r>
          </a:p>
          <a:p>
            <a:endParaRPr lang="it-IT" sz="2400" dirty="0" smtClean="0">
              <a:latin typeface="NimbusRomNo9L-Regu"/>
            </a:endParaRPr>
          </a:p>
          <a:p>
            <a:r>
              <a:rPr lang="it-IT" sz="2400" dirty="0">
                <a:latin typeface="NimbusRomNo9L-Regu"/>
              </a:rPr>
              <a:t>	</a:t>
            </a:r>
            <a:r>
              <a:rPr lang="it-IT" sz="2400" dirty="0" smtClean="0">
                <a:latin typeface="NimbusRomNo9L-Regu"/>
              </a:rPr>
              <a:t>public </a:t>
            </a:r>
            <a:r>
              <a:rPr lang="it-IT" sz="2400" dirty="0" err="1">
                <a:latin typeface="NimbusRomNo9L-Regu"/>
              </a:rPr>
              <a:t>void</a:t>
            </a:r>
            <a:r>
              <a:rPr lang="it-IT" sz="2400" dirty="0">
                <a:latin typeface="NimbusRomNo9L-Regu"/>
              </a:rPr>
              <a:t> </a:t>
            </a:r>
            <a:r>
              <a:rPr lang="it-IT" sz="2400" dirty="0" err="1">
                <a:latin typeface="NimbusRomNo9L-Regu"/>
              </a:rPr>
              <a:t>addAnimal</a:t>
            </a:r>
            <a:r>
              <a:rPr lang="it-IT" sz="2400" dirty="0" smtClean="0">
                <a:latin typeface="NimbusRomNo9L-Regu"/>
              </a:rPr>
              <a:t>(){</a:t>
            </a:r>
          </a:p>
          <a:p>
            <a:r>
              <a:rPr lang="it-IT" sz="2400" dirty="0">
                <a:latin typeface="NimbusRomNo9L-Regu"/>
              </a:rPr>
              <a:t>	</a:t>
            </a:r>
            <a:r>
              <a:rPr lang="it-IT" sz="2400" dirty="0" smtClean="0">
                <a:latin typeface="NimbusRomNo9L-Regu"/>
              </a:rPr>
              <a:t>	</a:t>
            </a:r>
            <a:r>
              <a:rPr lang="it-IT" sz="2400" dirty="0" err="1" smtClean="0">
                <a:latin typeface="NimbusRomNo9L-Regu"/>
              </a:rPr>
              <a:t>animals.add</a:t>
            </a:r>
            <a:r>
              <a:rPr lang="it-IT" sz="2400" dirty="0" smtClean="0">
                <a:latin typeface="NimbusRomNo9L-Regu"/>
              </a:rPr>
              <a:t>(</a:t>
            </a:r>
            <a:r>
              <a:rPr lang="it-IT" sz="2400" dirty="0" err="1" smtClean="0">
                <a:latin typeface="NimbusRomNo9L-Regu"/>
              </a:rPr>
              <a:t>animalFactory.createAnimal</a:t>
            </a:r>
            <a:r>
              <a:rPr lang="it-IT" sz="2400" dirty="0" smtClean="0">
                <a:latin typeface="NimbusRomNo9L-Regu"/>
              </a:rPr>
              <a:t>());</a:t>
            </a:r>
          </a:p>
          <a:p>
            <a:r>
              <a:rPr lang="it-IT" sz="2400" dirty="0" smtClean="0">
                <a:latin typeface="NimbusRomNo9L-Regu"/>
              </a:rPr>
              <a:t>	}</a:t>
            </a:r>
            <a:endParaRPr lang="it-IT" sz="2400" dirty="0">
              <a:latin typeface="NimbusRomNo9L-Regu"/>
            </a:endParaRPr>
          </a:p>
          <a:p>
            <a:r>
              <a:rPr lang="it-IT" sz="2400" dirty="0">
                <a:latin typeface="NimbusRomNo9L-Regu"/>
              </a:rPr>
              <a:t>}</a:t>
            </a:r>
            <a:endParaRPr lang="it-IT" sz="2400" b="1" dirty="0">
              <a:latin typeface="NimbusRomNo9L-Regu"/>
            </a:endParaRPr>
          </a:p>
        </p:txBody>
      </p:sp>
    </p:spTree>
    <p:extLst>
      <p:ext uri="{BB962C8B-B14F-4D97-AF65-F5344CB8AC3E}">
        <p14:creationId xmlns:p14="http://schemas.microsoft.com/office/powerpoint/2010/main" val="63296560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6740307"/>
          </a:xfrm>
          <a:prstGeom prst="rect">
            <a:avLst/>
          </a:prstGeom>
        </p:spPr>
        <p:txBody>
          <a:bodyPr wrap="square">
            <a:spAutoFit/>
          </a:bodyPr>
          <a:lstStyle/>
          <a:p>
            <a:r>
              <a:rPr lang="it-IT" sz="2400" b="0" i="0" u="none" strike="noStrike" baseline="0" dirty="0" smtClean="0">
                <a:latin typeface="NimbusRomNo9L-Regu"/>
              </a:rPr>
              <a:t>ESERCIZIO 4</a:t>
            </a:r>
          </a:p>
          <a:p>
            <a:r>
              <a:rPr lang="it-IT" sz="2400" dirty="0">
                <a:latin typeface="NimbusRomNo9L-Regu"/>
              </a:rPr>
              <a:t>Si consideri questo frammento di programma che opera su interi:</a:t>
            </a:r>
          </a:p>
          <a:p>
            <a:r>
              <a:rPr lang="it-IT" sz="2400" dirty="0" err="1">
                <a:latin typeface="NimbusRomNo9L-Regu"/>
              </a:rPr>
              <a:t>static</a:t>
            </a:r>
            <a:r>
              <a:rPr lang="it-IT" sz="2400" dirty="0">
                <a:latin typeface="NimbusRomNo9L-Regu"/>
              </a:rPr>
              <a:t> </a:t>
            </a:r>
            <a:r>
              <a:rPr lang="it-IT" sz="2400" dirty="0" err="1">
                <a:latin typeface="NimbusRomNo9L-Regu"/>
              </a:rPr>
              <a:t>void</a:t>
            </a:r>
            <a:r>
              <a:rPr lang="it-IT" sz="2400" dirty="0">
                <a:latin typeface="NimbusRomNo9L-Regu"/>
              </a:rPr>
              <a:t> </a:t>
            </a:r>
            <a:r>
              <a:rPr lang="it-IT" sz="2400" dirty="0" err="1">
                <a:latin typeface="NimbusRomNo9L-Regu"/>
              </a:rPr>
              <a:t>method</a:t>
            </a:r>
            <a:r>
              <a:rPr lang="it-IT" sz="2400" dirty="0">
                <a:latin typeface="NimbusRomNo9L-Regu"/>
              </a:rPr>
              <a:t>(</a:t>
            </a:r>
            <a:r>
              <a:rPr lang="it-IT" sz="2400" dirty="0" err="1">
                <a:latin typeface="NimbusRomNo9L-Regu"/>
              </a:rPr>
              <a:t>int</a:t>
            </a:r>
            <a:r>
              <a:rPr lang="it-IT" sz="2400" dirty="0">
                <a:latin typeface="NimbusRomNo9L-Regu"/>
              </a:rPr>
              <a:t> x, </a:t>
            </a:r>
            <a:r>
              <a:rPr lang="it-IT" sz="2400" dirty="0" err="1">
                <a:latin typeface="NimbusRomNo9L-Regu"/>
              </a:rPr>
              <a:t>int</a:t>
            </a:r>
            <a:r>
              <a:rPr lang="it-IT" sz="2400" dirty="0">
                <a:latin typeface="NimbusRomNo9L-Regu"/>
              </a:rPr>
              <a:t> y) {</a:t>
            </a:r>
          </a:p>
          <a:p>
            <a:r>
              <a:rPr lang="it-IT" sz="2400" dirty="0" smtClean="0">
                <a:latin typeface="NimbusRomNo9L-Regu"/>
              </a:rPr>
              <a:t>	</a:t>
            </a:r>
            <a:r>
              <a:rPr lang="it-IT" sz="2400" dirty="0" err="1" smtClean="0">
                <a:latin typeface="NimbusRomNo9L-Regu"/>
              </a:rPr>
              <a:t>int</a:t>
            </a:r>
            <a:r>
              <a:rPr lang="it-IT" sz="2400" dirty="0" smtClean="0">
                <a:latin typeface="NimbusRomNo9L-Regu"/>
              </a:rPr>
              <a:t> </a:t>
            </a:r>
            <a:r>
              <a:rPr lang="it-IT" sz="2400" dirty="0">
                <a:latin typeface="NimbusRomNo9L-Regu"/>
              </a:rPr>
              <a:t>z = x/2;</a:t>
            </a:r>
          </a:p>
          <a:p>
            <a:r>
              <a:rPr lang="it-IT" sz="2400" dirty="0" smtClean="0">
                <a:latin typeface="NimbusRomNo9L-Regu"/>
              </a:rPr>
              <a:t>	</a:t>
            </a:r>
            <a:r>
              <a:rPr lang="it-IT" sz="2400" dirty="0" err="1" smtClean="0">
                <a:latin typeface="NimbusRomNo9L-Regu"/>
              </a:rPr>
              <a:t>if</a:t>
            </a:r>
            <a:r>
              <a:rPr lang="it-IT" sz="2400" dirty="0" smtClean="0">
                <a:latin typeface="NimbusRomNo9L-Regu"/>
              </a:rPr>
              <a:t> </a:t>
            </a:r>
            <a:r>
              <a:rPr lang="it-IT" sz="2400" dirty="0">
                <a:latin typeface="NimbusRomNo9L-Regu"/>
              </a:rPr>
              <a:t>(x == y)</a:t>
            </a:r>
          </a:p>
          <a:p>
            <a:r>
              <a:rPr lang="it-IT" sz="2400" dirty="0" smtClean="0">
                <a:latin typeface="NimbusRomNo9L-Regu"/>
              </a:rPr>
              <a:t>		...</a:t>
            </a:r>
            <a:endParaRPr lang="it-IT" sz="2400" dirty="0">
              <a:latin typeface="NimbusRomNo9L-Regu"/>
            </a:endParaRPr>
          </a:p>
          <a:p>
            <a:r>
              <a:rPr lang="it-IT" sz="2400" dirty="0" smtClean="0">
                <a:latin typeface="NimbusRomNo9L-Regu"/>
              </a:rPr>
              <a:t>	else</a:t>
            </a:r>
            <a:endParaRPr lang="it-IT" sz="2400" dirty="0">
              <a:latin typeface="NimbusRomNo9L-Regu"/>
            </a:endParaRPr>
          </a:p>
          <a:p>
            <a:r>
              <a:rPr lang="it-IT" sz="2400" dirty="0" smtClean="0">
                <a:latin typeface="NimbusRomNo9L-Regu"/>
              </a:rPr>
              <a:t>		</a:t>
            </a:r>
            <a:r>
              <a:rPr lang="it-IT" sz="2400" dirty="0" err="1" smtClean="0">
                <a:latin typeface="NimbusRomNo9L-Regu"/>
              </a:rPr>
              <a:t>while</a:t>
            </a:r>
            <a:r>
              <a:rPr lang="it-IT" sz="2400" dirty="0" smtClean="0">
                <a:latin typeface="NimbusRomNo9L-Regu"/>
              </a:rPr>
              <a:t> </a:t>
            </a:r>
            <a:r>
              <a:rPr lang="it-IT" sz="2400" dirty="0">
                <a:latin typeface="NimbusRomNo9L-Regu"/>
              </a:rPr>
              <a:t>(z &lt; x)</a:t>
            </a:r>
          </a:p>
          <a:p>
            <a:r>
              <a:rPr lang="it-IT" sz="2400" dirty="0" smtClean="0">
                <a:latin typeface="NimbusRomNo9L-Regu"/>
              </a:rPr>
              <a:t>			z</a:t>
            </a:r>
            <a:r>
              <a:rPr lang="it-IT" sz="2400" dirty="0">
                <a:latin typeface="NimbusRomNo9L-Regu"/>
              </a:rPr>
              <a:t>++;</a:t>
            </a:r>
          </a:p>
          <a:p>
            <a:r>
              <a:rPr lang="it-IT" sz="2400" dirty="0">
                <a:latin typeface="NimbusRomNo9L-Regu"/>
              </a:rPr>
              <a:t>}</a:t>
            </a:r>
          </a:p>
          <a:p>
            <a:pPr marL="457200" indent="-457200">
              <a:buFont typeface="+mj-lt"/>
              <a:buAutoNum type="arabicPeriod"/>
            </a:pPr>
            <a:r>
              <a:rPr lang="it-IT" sz="2400" dirty="0" smtClean="0">
                <a:latin typeface="NimbusRomNo9L-Regu"/>
              </a:rPr>
              <a:t>Si </a:t>
            </a:r>
            <a:r>
              <a:rPr lang="it-IT" sz="2400" dirty="0">
                <a:latin typeface="NimbusRomNo9L-Regu"/>
              </a:rPr>
              <a:t>definisca un insieme di casi di test che copre tutti i </a:t>
            </a:r>
            <a:r>
              <a:rPr lang="it-IT" sz="2400" dirty="0" err="1">
                <a:latin typeface="NimbusRomNo9L-Regu"/>
              </a:rPr>
              <a:t>branch</a:t>
            </a:r>
            <a:endParaRPr lang="it-IT" sz="2400" dirty="0">
              <a:latin typeface="NimbusRomNo9L-Regu"/>
            </a:endParaRPr>
          </a:p>
          <a:p>
            <a:pPr marL="457200" indent="-457200">
              <a:buFont typeface="+mj-lt"/>
              <a:buAutoNum type="arabicPeriod"/>
            </a:pPr>
            <a:r>
              <a:rPr lang="it-IT" sz="2400" dirty="0" smtClean="0">
                <a:latin typeface="NimbusRomNo9L-Regu"/>
              </a:rPr>
              <a:t>Si </a:t>
            </a:r>
            <a:r>
              <a:rPr lang="it-IT" sz="2400" dirty="0">
                <a:latin typeface="NimbusRomNo9L-Regu"/>
              </a:rPr>
              <a:t>calcoli il predicato che deve essere soddisfatto da un caso di test che</a:t>
            </a:r>
          </a:p>
          <a:p>
            <a:pPr marL="914400" lvl="1" indent="-457200">
              <a:buFont typeface="Arial" panose="020B0604020202020204" pitchFamily="34" charset="0"/>
              <a:buChar char="•"/>
            </a:pPr>
            <a:r>
              <a:rPr lang="it-IT" sz="2400" dirty="0" smtClean="0">
                <a:latin typeface="NimbusRomNo9L-Regu"/>
              </a:rPr>
              <a:t>Entra </a:t>
            </a:r>
            <a:r>
              <a:rPr lang="it-IT" sz="2400" dirty="0">
                <a:latin typeface="NimbusRomNo9L-Regu"/>
              </a:rPr>
              <a:t>nel ramo else e percorre il ciclo 0 volte;</a:t>
            </a:r>
          </a:p>
          <a:p>
            <a:pPr marL="914400" lvl="1" indent="-457200">
              <a:buFont typeface="Arial" panose="020B0604020202020204" pitchFamily="34" charset="0"/>
              <a:buChar char="•"/>
            </a:pPr>
            <a:r>
              <a:rPr lang="it-IT" sz="2400" dirty="0" smtClean="0">
                <a:latin typeface="NimbusRomNo9L-Regu"/>
              </a:rPr>
              <a:t>Entra </a:t>
            </a:r>
            <a:r>
              <a:rPr lang="it-IT" sz="2400" dirty="0">
                <a:latin typeface="NimbusRomNo9L-Regu"/>
              </a:rPr>
              <a:t>nel ramo else e percorre il ciclo 1 volta;</a:t>
            </a:r>
          </a:p>
          <a:p>
            <a:pPr marL="914400" lvl="1" indent="-457200">
              <a:buFont typeface="Arial" panose="020B0604020202020204" pitchFamily="34" charset="0"/>
              <a:buChar char="•"/>
            </a:pPr>
            <a:r>
              <a:rPr lang="it-IT" sz="2400" dirty="0" smtClean="0">
                <a:latin typeface="NimbusRomNo9L-Regu"/>
              </a:rPr>
              <a:t>Entra </a:t>
            </a:r>
            <a:r>
              <a:rPr lang="it-IT" sz="2400" dirty="0">
                <a:latin typeface="NimbusRomNo9L-Regu"/>
              </a:rPr>
              <a:t>nel ramo else e percorre il ciclo 2 volte;</a:t>
            </a:r>
          </a:p>
          <a:p>
            <a:pPr marL="914400" lvl="1" indent="-457200">
              <a:buFont typeface="Arial" panose="020B0604020202020204" pitchFamily="34" charset="0"/>
              <a:buChar char="•"/>
            </a:pPr>
            <a:r>
              <a:rPr lang="it-IT" sz="2400" dirty="0" smtClean="0">
                <a:latin typeface="NimbusRomNo9L-Regu"/>
              </a:rPr>
              <a:t>Entra </a:t>
            </a:r>
            <a:r>
              <a:rPr lang="it-IT" sz="2400" dirty="0">
                <a:latin typeface="NimbusRomNo9L-Regu"/>
              </a:rPr>
              <a:t>nel ramo </a:t>
            </a:r>
            <a:r>
              <a:rPr lang="it-IT" sz="2400" dirty="0" err="1">
                <a:latin typeface="NimbusRomNo9L-Regu"/>
              </a:rPr>
              <a:t>then</a:t>
            </a:r>
            <a:r>
              <a:rPr lang="it-IT" sz="2400" dirty="0">
                <a:latin typeface="NimbusRomNo9L-Regu"/>
              </a:rPr>
              <a:t>.</a:t>
            </a:r>
          </a:p>
          <a:p>
            <a:pPr marL="457200" indent="-457200">
              <a:buFont typeface="+mj-lt"/>
              <a:buAutoNum type="arabicPeriod"/>
            </a:pPr>
            <a:r>
              <a:rPr lang="it-IT" sz="2400" dirty="0" smtClean="0">
                <a:latin typeface="NimbusRomNo9L-Regu"/>
              </a:rPr>
              <a:t>Per </a:t>
            </a:r>
            <a:r>
              <a:rPr lang="it-IT" sz="2400" dirty="0">
                <a:latin typeface="NimbusRomNo9L-Regu"/>
              </a:rPr>
              <a:t>ciascun predicato, si sintetizzi il caso di test che provoca la copertura del relativo </a:t>
            </a:r>
            <a:r>
              <a:rPr lang="it-IT" sz="2400" dirty="0" smtClean="0">
                <a:latin typeface="NimbusRomNo9L-Regu"/>
              </a:rPr>
              <a:t>cammino</a:t>
            </a:r>
          </a:p>
        </p:txBody>
      </p:sp>
    </p:spTree>
    <p:extLst>
      <p:ext uri="{BB962C8B-B14F-4D97-AF65-F5344CB8AC3E}">
        <p14:creationId xmlns:p14="http://schemas.microsoft.com/office/powerpoint/2010/main" val="10474154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461665"/>
          </a:xfrm>
          <a:prstGeom prst="rect">
            <a:avLst/>
          </a:prstGeom>
        </p:spPr>
        <p:txBody>
          <a:bodyPr wrap="square">
            <a:spAutoFit/>
          </a:bodyPr>
          <a:lstStyle/>
          <a:p>
            <a:r>
              <a:rPr lang="it-IT" sz="2400" dirty="0" smtClean="0">
                <a:latin typeface="NimbusRomNo9L-Regu"/>
              </a:rPr>
              <a:t>SOLUZIONE </a:t>
            </a:r>
          </a:p>
        </p:txBody>
      </p:sp>
      <p:pic>
        <p:nvPicPr>
          <p:cNvPr id="3" name="Immagine 2"/>
          <p:cNvPicPr>
            <a:picLocks noChangeAspect="1"/>
          </p:cNvPicPr>
          <p:nvPr/>
        </p:nvPicPr>
        <p:blipFill>
          <a:blip r:embed="rId3"/>
          <a:stretch>
            <a:fillRect/>
          </a:stretch>
        </p:blipFill>
        <p:spPr>
          <a:xfrm>
            <a:off x="71021" y="441383"/>
            <a:ext cx="5108201" cy="6416617"/>
          </a:xfrm>
          <a:prstGeom prst="rect">
            <a:avLst/>
          </a:prstGeom>
        </p:spPr>
      </p:pic>
      <p:sp>
        <p:nvSpPr>
          <p:cNvPr id="4" name="Rettangolo 3"/>
          <p:cNvSpPr/>
          <p:nvPr/>
        </p:nvSpPr>
        <p:spPr>
          <a:xfrm>
            <a:off x="5091953" y="847636"/>
            <a:ext cx="6822141" cy="2246769"/>
          </a:xfrm>
          <a:prstGeom prst="rect">
            <a:avLst/>
          </a:prstGeom>
        </p:spPr>
        <p:txBody>
          <a:bodyPr wrap="square">
            <a:spAutoFit/>
          </a:bodyPr>
          <a:lstStyle/>
          <a:p>
            <a:r>
              <a:rPr lang="it-IT" sz="2800" dirty="0">
                <a:latin typeface="NimbusRomNo9L-Regu"/>
              </a:rPr>
              <a:t>Dopo aver rappresentato il control flow </a:t>
            </a:r>
            <a:r>
              <a:rPr lang="it-IT" sz="2800" dirty="0" smtClean="0">
                <a:latin typeface="NimbusRomNo9L-Regu"/>
              </a:rPr>
              <a:t>è </a:t>
            </a:r>
            <a:r>
              <a:rPr lang="it-IT" sz="2800" dirty="0">
                <a:latin typeface="NimbusRomNo9L-Regu"/>
              </a:rPr>
              <a:t>necessario coprire i </a:t>
            </a:r>
            <a:r>
              <a:rPr lang="it-IT" sz="2800" dirty="0" err="1">
                <a:latin typeface="NimbusRomNo9L-Regu"/>
              </a:rPr>
              <a:t>branch</a:t>
            </a:r>
            <a:r>
              <a:rPr lang="it-IT" sz="2800" dirty="0">
                <a:latin typeface="NimbusRomNo9L-Regu"/>
              </a:rPr>
              <a:t>/</a:t>
            </a:r>
            <a:r>
              <a:rPr lang="it-IT" sz="2800" dirty="0" err="1">
                <a:latin typeface="NimbusRomNo9L-Regu"/>
              </a:rPr>
              <a:t>edge</a:t>
            </a:r>
            <a:r>
              <a:rPr lang="it-IT" sz="2800" dirty="0">
                <a:latin typeface="NimbusRomNo9L-Regu"/>
              </a:rPr>
              <a:t> marcati con 1, 2, 3, 4, 5, 6.</a:t>
            </a:r>
          </a:p>
          <a:p>
            <a:r>
              <a:rPr lang="it-IT" sz="2800" dirty="0">
                <a:latin typeface="CMMI10"/>
              </a:rPr>
              <a:t>x </a:t>
            </a:r>
            <a:r>
              <a:rPr lang="it-IT" sz="2800" dirty="0">
                <a:latin typeface="CMR10"/>
              </a:rPr>
              <a:t>= 2</a:t>
            </a:r>
            <a:r>
              <a:rPr lang="it-IT" sz="2800" dirty="0">
                <a:latin typeface="NimbusRomNo9L-Regu"/>
              </a:rPr>
              <a:t>, </a:t>
            </a:r>
            <a:r>
              <a:rPr lang="it-IT" sz="2800" dirty="0">
                <a:latin typeface="CMMI10"/>
              </a:rPr>
              <a:t>y </a:t>
            </a:r>
            <a:r>
              <a:rPr lang="it-IT" sz="2800" dirty="0">
                <a:latin typeface="CMR10"/>
              </a:rPr>
              <a:t>= 2 </a:t>
            </a:r>
            <a:r>
              <a:rPr lang="it-IT" sz="2800" dirty="0">
                <a:latin typeface="NimbusRomNo9L-Regu"/>
              </a:rPr>
              <a:t>copre i </a:t>
            </a:r>
            <a:r>
              <a:rPr lang="it-IT" sz="2800" dirty="0" err="1">
                <a:latin typeface="NimbusRomNo9L-Regu"/>
              </a:rPr>
              <a:t>branches</a:t>
            </a:r>
            <a:r>
              <a:rPr lang="it-IT" sz="2800" dirty="0">
                <a:latin typeface="NimbusRomNo9L-Regu"/>
              </a:rPr>
              <a:t> </a:t>
            </a:r>
            <a:r>
              <a:rPr lang="it-IT" sz="2800" dirty="0" smtClean="0">
                <a:latin typeface="NimbusRomNo9L-Regu"/>
              </a:rPr>
              <a:t>1 e </a:t>
            </a:r>
            <a:r>
              <a:rPr lang="it-IT" sz="2800" dirty="0">
                <a:latin typeface="NimbusRomNo9L-Regu"/>
              </a:rPr>
              <a:t>6.</a:t>
            </a:r>
          </a:p>
          <a:p>
            <a:r>
              <a:rPr lang="it-IT" sz="2800" dirty="0">
                <a:latin typeface="CMMI10"/>
              </a:rPr>
              <a:t>x </a:t>
            </a:r>
            <a:r>
              <a:rPr lang="it-IT" sz="2800" dirty="0">
                <a:latin typeface="CMR10"/>
              </a:rPr>
              <a:t>= 2</a:t>
            </a:r>
            <a:r>
              <a:rPr lang="it-IT" sz="2800" dirty="0">
                <a:latin typeface="NimbusRomNo9L-Regu"/>
              </a:rPr>
              <a:t>, </a:t>
            </a:r>
            <a:r>
              <a:rPr lang="it-IT" sz="2800" dirty="0">
                <a:latin typeface="CMMI10"/>
              </a:rPr>
              <a:t>y </a:t>
            </a:r>
            <a:r>
              <a:rPr lang="it-IT" sz="2800" dirty="0">
                <a:latin typeface="CMR10"/>
              </a:rPr>
              <a:t>= 1 </a:t>
            </a:r>
            <a:r>
              <a:rPr lang="it-IT" sz="2800" dirty="0">
                <a:latin typeface="NimbusRomNo9L-Regu"/>
              </a:rPr>
              <a:t>copre i </a:t>
            </a:r>
            <a:r>
              <a:rPr lang="it-IT" sz="2800" dirty="0" err="1">
                <a:latin typeface="NimbusRomNo9L-Regu"/>
              </a:rPr>
              <a:t>branches</a:t>
            </a:r>
            <a:r>
              <a:rPr lang="it-IT" sz="2800" dirty="0">
                <a:latin typeface="NimbusRomNo9L-Regu"/>
              </a:rPr>
              <a:t> </a:t>
            </a:r>
            <a:r>
              <a:rPr lang="it-IT" sz="2800" dirty="0" smtClean="0">
                <a:latin typeface="NimbusRomNo9L-Regu"/>
              </a:rPr>
              <a:t>1, 2, 3, 4 e 5</a:t>
            </a:r>
            <a:endParaRPr lang="it-IT" sz="2800" dirty="0"/>
          </a:p>
        </p:txBody>
      </p:sp>
    </p:spTree>
    <p:extLst>
      <p:ext uri="{BB962C8B-B14F-4D97-AF65-F5344CB8AC3E}">
        <p14:creationId xmlns:p14="http://schemas.microsoft.com/office/powerpoint/2010/main" val="200775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1021" y="-21116"/>
            <a:ext cx="12120979" cy="461665"/>
          </a:xfrm>
          <a:prstGeom prst="rect">
            <a:avLst/>
          </a:prstGeom>
        </p:spPr>
        <p:txBody>
          <a:bodyPr wrap="square">
            <a:spAutoFit/>
          </a:bodyPr>
          <a:lstStyle/>
          <a:p>
            <a:r>
              <a:rPr lang="it-IT" sz="2400" dirty="0" smtClean="0">
                <a:latin typeface="NimbusRomNo9L-Regu"/>
              </a:rPr>
              <a:t>SOLUZIONE </a:t>
            </a:r>
          </a:p>
        </p:txBody>
      </p:sp>
      <p:pic>
        <p:nvPicPr>
          <p:cNvPr id="3" name="Immagine 2"/>
          <p:cNvPicPr>
            <a:picLocks noChangeAspect="1"/>
          </p:cNvPicPr>
          <p:nvPr/>
        </p:nvPicPr>
        <p:blipFill>
          <a:blip r:embed="rId3"/>
          <a:stretch>
            <a:fillRect/>
          </a:stretch>
        </p:blipFill>
        <p:spPr>
          <a:xfrm>
            <a:off x="71021" y="440549"/>
            <a:ext cx="1743075" cy="695325"/>
          </a:xfrm>
          <a:prstGeom prst="rect">
            <a:avLst/>
          </a:prstGeom>
        </p:spPr>
      </p:pic>
      <p:pic>
        <p:nvPicPr>
          <p:cNvPr id="4" name="Immagine 3"/>
          <p:cNvPicPr>
            <a:picLocks noChangeAspect="1"/>
          </p:cNvPicPr>
          <p:nvPr/>
        </p:nvPicPr>
        <p:blipFill>
          <a:blip r:embed="rId4"/>
          <a:stretch>
            <a:fillRect/>
          </a:stretch>
        </p:blipFill>
        <p:spPr>
          <a:xfrm>
            <a:off x="71021" y="1135874"/>
            <a:ext cx="2181225" cy="3362325"/>
          </a:xfrm>
          <a:prstGeom prst="rect">
            <a:avLst/>
          </a:prstGeom>
        </p:spPr>
      </p:pic>
      <p:sp>
        <p:nvSpPr>
          <p:cNvPr id="5" name="CasellaDiTesto 4"/>
          <p:cNvSpPr txBox="1"/>
          <p:nvPr/>
        </p:nvSpPr>
        <p:spPr>
          <a:xfrm>
            <a:off x="71021" y="4833157"/>
            <a:ext cx="2066591" cy="461665"/>
          </a:xfrm>
          <a:prstGeom prst="rect">
            <a:avLst/>
          </a:prstGeom>
          <a:noFill/>
        </p:spPr>
        <p:txBody>
          <a:bodyPr wrap="none" rtlCol="0">
            <a:spAutoFit/>
          </a:bodyPr>
          <a:lstStyle/>
          <a:p>
            <a:r>
              <a:rPr lang="it-IT" sz="2400" dirty="0">
                <a:latin typeface="NimbusRomNo9L-Regu"/>
              </a:rPr>
              <a:t>Punto 3 a voi!</a:t>
            </a:r>
          </a:p>
        </p:txBody>
      </p:sp>
    </p:spTree>
    <p:extLst>
      <p:ext uri="{BB962C8B-B14F-4D97-AF65-F5344CB8AC3E}">
        <p14:creationId xmlns:p14="http://schemas.microsoft.com/office/powerpoint/2010/main" val="213086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TotalTime>
  <Words>8053</Words>
  <Application>Microsoft Office PowerPoint</Application>
  <PresentationFormat>Widescreen</PresentationFormat>
  <Paragraphs>1013</Paragraphs>
  <Slides>115</Slides>
  <Notes>40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115</vt:i4>
      </vt:variant>
    </vt:vector>
  </HeadingPairs>
  <TitlesOfParts>
    <vt:vector size="124" baseType="lpstr">
      <vt:lpstr>Arial</vt:lpstr>
      <vt:lpstr>Calibri</vt:lpstr>
      <vt:lpstr>Calibri Light</vt:lpstr>
      <vt:lpstr>CMMI10</vt:lpstr>
      <vt:lpstr>CMR10</vt:lpstr>
      <vt:lpstr>NimbusMonL-Regu</vt:lpstr>
      <vt:lpstr>NimbusRomNo9L-Regu</vt:lpstr>
      <vt:lpstr>Wingdings</vt:lpstr>
      <vt:lpstr>Tema di Office</vt:lpstr>
      <vt:lpstr>TDE 5-2-2016</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TDE 25-9-2015</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TDE 9-7-2015</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TDE 23-7-2015</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TDE 14-9-2015</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TDE 10-7-2014</dc:title>
  <dc:creator>campi</dc:creator>
  <cp:lastModifiedBy>Alessandro Campi</cp:lastModifiedBy>
  <cp:revision>81</cp:revision>
  <dcterms:created xsi:type="dcterms:W3CDTF">2015-06-08T09:46:17Z</dcterms:created>
  <dcterms:modified xsi:type="dcterms:W3CDTF">2016-06-22T13:20:02Z</dcterms:modified>
</cp:coreProperties>
</file>