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Inter SemiBold"/>
      <p:regular r:id="rId33"/>
      <p:bold r:id="rId34"/>
    </p:embeddedFont>
    <p:embeddedFont>
      <p:font typeface="Maven Pro SemiBold"/>
      <p:regular r:id="rId35"/>
      <p:bold r:id="rId36"/>
    </p:embeddedFont>
    <p:embeddedFont>
      <p:font typeface="Inter"/>
      <p:regular r:id="rId37"/>
      <p:bold r:id="rId38"/>
    </p:embeddedFont>
    <p:embeddedFont>
      <p:font typeface="Inter Medium"/>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86FA3C-6F73-4205-AA8A-9A1EC68C29E2}">
  <a:tblStyle styleId="{7886FA3C-6F73-4205-AA8A-9A1EC68C29E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nterMedium-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InterSemiBold-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avenProSemiBold-regular.fntdata"/><Relationship Id="rId12" Type="http://schemas.openxmlformats.org/officeDocument/2006/relationships/slide" Target="slides/slide6.xml"/><Relationship Id="rId34" Type="http://schemas.openxmlformats.org/officeDocument/2006/relationships/font" Target="fonts/InterSemiBold-bold.fntdata"/><Relationship Id="rId15" Type="http://schemas.openxmlformats.org/officeDocument/2006/relationships/slide" Target="slides/slide9.xml"/><Relationship Id="rId37" Type="http://schemas.openxmlformats.org/officeDocument/2006/relationships/font" Target="fonts/Inter-regular.fntdata"/><Relationship Id="rId14" Type="http://schemas.openxmlformats.org/officeDocument/2006/relationships/slide" Target="slides/slide8.xml"/><Relationship Id="rId36" Type="http://schemas.openxmlformats.org/officeDocument/2006/relationships/font" Target="fonts/MavenProSemiBold-bold.fntdata"/><Relationship Id="rId17" Type="http://schemas.openxmlformats.org/officeDocument/2006/relationships/slide" Target="slides/slide11.xml"/><Relationship Id="rId39" Type="http://schemas.openxmlformats.org/officeDocument/2006/relationships/font" Target="fonts/InterMedium-regular.fntdata"/><Relationship Id="rId16" Type="http://schemas.openxmlformats.org/officeDocument/2006/relationships/slide" Target="slides/slide10.xml"/><Relationship Id="rId38" Type="http://schemas.openxmlformats.org/officeDocument/2006/relationships/font" Target="fonts/Inter-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bfd77af03_1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13bfd77af03_1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3bff5d35b5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13bff5d35b5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3bff5d35b5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13bff5d35b5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Stopper or section title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Section list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Stopper or section title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3bff5d35b5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g13bff5d35b5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Stopper or section title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Stopper or section title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3bfd77af03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13bfd77af03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 name="Shape 20"/>
        <p:cNvGrpSpPr/>
        <p:nvPr/>
      </p:nvGrpSpPr>
      <p:grpSpPr>
        <a:xfrm>
          <a:off x="0" y="0"/>
          <a:ext cx="0" cy="0"/>
          <a:chOff x="0" y="0"/>
          <a:chExt cx="0" cy="0"/>
        </a:xfrm>
      </p:grpSpPr>
      <p:sp>
        <p:nvSpPr>
          <p:cNvPr id="21" name="Google Shape;21;p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3.png"/><Relationship Id="rId10" Type="http://schemas.openxmlformats.org/officeDocument/2006/relationships/image" Target="../media/image39.png"/><Relationship Id="rId9" Type="http://schemas.openxmlformats.org/officeDocument/2006/relationships/image" Target="../media/image32.png"/><Relationship Id="rId5" Type="http://schemas.openxmlformats.org/officeDocument/2006/relationships/image" Target="../media/image17.png"/><Relationship Id="rId6" Type="http://schemas.openxmlformats.org/officeDocument/2006/relationships/image" Target="../media/image28.png"/><Relationship Id="rId7" Type="http://schemas.openxmlformats.org/officeDocument/2006/relationships/image" Target="../media/image35.png"/><Relationship Id="rId8"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31.png"/><Relationship Id="rId6" Type="http://schemas.openxmlformats.org/officeDocument/2006/relationships/image" Target="../media/image33.png"/><Relationship Id="rId7" Type="http://schemas.openxmlformats.org/officeDocument/2006/relationships/image" Target="../media/image4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3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4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4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43.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kaggle.com/datasets/hellbuoy/car-price-prediction" TargetMode="External"/><Relationship Id="rId4" Type="http://schemas.openxmlformats.org/officeDocument/2006/relationships/image" Target="../media/image7.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jpg"/><Relationship Id="rId6"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jpg"/><Relationship Id="rId6"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3.png"/><Relationship Id="rId6" Type="http://schemas.openxmlformats.org/officeDocument/2006/relationships/image" Target="../media/image21.png"/><Relationship Id="rId7"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3.png"/><Relationship Id="rId11" Type="http://schemas.openxmlformats.org/officeDocument/2006/relationships/image" Target="../media/image22.png"/><Relationship Id="rId10" Type="http://schemas.openxmlformats.org/officeDocument/2006/relationships/image" Target="../media/image26.png"/><Relationship Id="rId9" Type="http://schemas.openxmlformats.org/officeDocument/2006/relationships/image" Target="../media/image25.png"/><Relationship Id="rId5" Type="http://schemas.openxmlformats.org/officeDocument/2006/relationships/image" Target="../media/image14.png"/><Relationship Id="rId6" Type="http://schemas.openxmlformats.org/officeDocument/2006/relationships/image" Target="../media/image34.png"/><Relationship Id="rId7" Type="http://schemas.openxmlformats.org/officeDocument/2006/relationships/image" Target="../media/image24.png"/><Relationship Id="rId8"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209950"/>
            <a:ext cx="4200600" cy="9264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990"/>
              <a:buNone/>
            </a:pPr>
            <a:r>
              <a:rPr lang="en-US" sz="3100">
                <a:solidFill>
                  <a:schemeClr val="lt1"/>
                </a:solidFill>
                <a:latin typeface="Maven Pro SemiBold"/>
                <a:ea typeface="Maven Pro SemiBold"/>
                <a:cs typeface="Maven Pro SemiBold"/>
                <a:sym typeface="Maven Pro SemiBold"/>
              </a:rPr>
              <a:t>Final Project Presentation</a:t>
            </a:r>
            <a:endParaRPr sz="3100">
              <a:solidFill>
                <a:schemeClr val="lt1"/>
              </a:solidFill>
              <a:latin typeface="Maven Pro SemiBold"/>
              <a:ea typeface="Maven Pro SemiBold"/>
              <a:cs typeface="Maven Pro SemiBold"/>
              <a:sym typeface="Maven Pro SemiBold"/>
            </a:endParaRPr>
          </a:p>
        </p:txBody>
      </p:sp>
      <p:sp>
        <p:nvSpPr>
          <p:cNvPr id="55" name="Google Shape;55;p13"/>
          <p:cNvSpPr txBox="1"/>
          <p:nvPr>
            <p:ph idx="1" type="subTitle"/>
          </p:nvPr>
        </p:nvSpPr>
        <p:spPr>
          <a:xfrm>
            <a:off x="311700" y="3547100"/>
            <a:ext cx="4619400" cy="582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US" sz="1400">
                <a:solidFill>
                  <a:srgbClr val="F4F0FF"/>
                </a:solidFill>
                <a:latin typeface="Inter SemiBold"/>
                <a:ea typeface="Inter SemiBold"/>
                <a:cs typeface="Inter SemiBold"/>
                <a:sym typeface="Inter SemiBold"/>
              </a:rPr>
              <a:t>Machine Learning Class</a:t>
            </a:r>
            <a:endParaRPr sz="1400">
              <a:solidFill>
                <a:srgbClr val="F4F0FF"/>
              </a:solidFill>
              <a:latin typeface="Inter SemiBold"/>
              <a:ea typeface="Inter SemiBold"/>
              <a:cs typeface="Inter SemiBold"/>
              <a:sym typeface="Inter SemiBold"/>
            </a:endParaRPr>
          </a:p>
        </p:txBody>
      </p:sp>
      <p:cxnSp>
        <p:nvCxnSpPr>
          <p:cNvPr id="56" name="Google Shape;56;p13"/>
          <p:cNvCxnSpPr/>
          <p:nvPr/>
        </p:nvCxnSpPr>
        <p:spPr>
          <a:xfrm>
            <a:off x="384025" y="4219296"/>
            <a:ext cx="1289400" cy="0"/>
          </a:xfrm>
          <a:prstGeom prst="straightConnector1">
            <a:avLst/>
          </a:prstGeom>
          <a:noFill/>
          <a:ln cap="flat" cmpd="sng" w="9525">
            <a:solidFill>
              <a:srgbClr val="A338EB"/>
            </a:solidFill>
            <a:prstDash val="solid"/>
            <a:round/>
            <a:headEnd len="sm" w="sm" type="none"/>
            <a:tailEnd len="sm" w="sm" type="none"/>
          </a:ln>
        </p:spPr>
      </p:cxnSp>
      <p:sp>
        <p:nvSpPr>
          <p:cNvPr id="57" name="Google Shape;57;p13"/>
          <p:cNvSpPr txBox="1"/>
          <p:nvPr>
            <p:ph idx="1" type="subTitle"/>
          </p:nvPr>
        </p:nvSpPr>
        <p:spPr>
          <a:xfrm>
            <a:off x="311700" y="2403875"/>
            <a:ext cx="4619400" cy="985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US" sz="1800">
                <a:solidFill>
                  <a:schemeClr val="lt1"/>
                </a:solidFill>
                <a:latin typeface="Inter SemiBold"/>
                <a:ea typeface="Inter SemiBold"/>
                <a:cs typeface="Inter SemiBold"/>
                <a:sym typeface="Inter SemiBold"/>
              </a:rPr>
              <a:t>Nomor Kelompok:  1</a:t>
            </a:r>
            <a:endParaRPr sz="1800">
              <a:solidFill>
                <a:schemeClr val="lt1"/>
              </a:solidFill>
              <a:latin typeface="Inter SemiBold"/>
              <a:ea typeface="Inter SemiBold"/>
              <a:cs typeface="Inter SemiBold"/>
              <a:sym typeface="Inter SemiBold"/>
            </a:endParaRPr>
          </a:p>
          <a:p>
            <a:pPr indent="0" lvl="0" marL="0" rtl="0" algn="l">
              <a:lnSpc>
                <a:spcPct val="100000"/>
              </a:lnSpc>
              <a:spcBef>
                <a:spcPts val="0"/>
              </a:spcBef>
              <a:spcAft>
                <a:spcPts val="0"/>
              </a:spcAft>
              <a:buSzPts val="2800"/>
              <a:buNone/>
            </a:pPr>
            <a:r>
              <a:rPr lang="en-US" sz="1800">
                <a:solidFill>
                  <a:schemeClr val="lt1"/>
                </a:solidFill>
                <a:latin typeface="Inter SemiBold"/>
                <a:ea typeface="Inter SemiBold"/>
                <a:cs typeface="Inter SemiBold"/>
                <a:sym typeface="Inter SemiBold"/>
              </a:rPr>
              <a:t>Nama Mentor: Ramdhan Hidayat</a:t>
            </a:r>
            <a:endParaRPr sz="1800">
              <a:solidFill>
                <a:schemeClr val="lt1"/>
              </a:solidFill>
              <a:latin typeface="Inter SemiBold"/>
              <a:ea typeface="Inter SemiBold"/>
              <a:cs typeface="Inter SemiBold"/>
              <a:sym typeface="Inter SemiBold"/>
            </a:endParaRPr>
          </a:p>
          <a:p>
            <a:pPr indent="0" lvl="0" marL="0" rtl="0" algn="l">
              <a:lnSpc>
                <a:spcPct val="100000"/>
              </a:lnSpc>
              <a:spcBef>
                <a:spcPts val="0"/>
              </a:spcBef>
              <a:spcAft>
                <a:spcPts val="0"/>
              </a:spcAft>
              <a:buSzPts val="2800"/>
              <a:buNone/>
            </a:pPr>
            <a:r>
              <a:rPr lang="en-US" sz="1800">
                <a:solidFill>
                  <a:schemeClr val="lt1"/>
                </a:solidFill>
                <a:latin typeface="Inter SemiBold"/>
                <a:ea typeface="Inter SemiBold"/>
                <a:cs typeface="Inter SemiBold"/>
                <a:sym typeface="Inter SemiBold"/>
              </a:rPr>
              <a:t>Nama:</a:t>
            </a:r>
            <a:endParaRPr sz="1800">
              <a:solidFill>
                <a:schemeClr val="lt1"/>
              </a:solidFill>
              <a:latin typeface="Inter SemiBold"/>
              <a:ea typeface="Inter SemiBold"/>
              <a:cs typeface="Inter SemiBold"/>
              <a:sym typeface="Inter SemiBold"/>
            </a:endParaRPr>
          </a:p>
          <a:p>
            <a:pPr indent="-342900" lvl="0" marL="457200" rtl="0" algn="l">
              <a:lnSpc>
                <a:spcPct val="100000"/>
              </a:lnSpc>
              <a:spcBef>
                <a:spcPts val="0"/>
              </a:spcBef>
              <a:spcAft>
                <a:spcPts val="0"/>
              </a:spcAft>
              <a:buClr>
                <a:schemeClr val="lt1"/>
              </a:buClr>
              <a:buSzPts val="1800"/>
              <a:buFont typeface="Inter SemiBold"/>
              <a:buChar char="-"/>
            </a:pPr>
            <a:r>
              <a:rPr lang="en-US" sz="1800">
                <a:solidFill>
                  <a:schemeClr val="lt1"/>
                </a:solidFill>
                <a:latin typeface="Inter SemiBold"/>
                <a:ea typeface="Inter SemiBold"/>
                <a:cs typeface="Inter SemiBold"/>
                <a:sym typeface="Inter SemiBold"/>
              </a:rPr>
              <a:t>Elisabet Indriani</a:t>
            </a:r>
            <a:endParaRPr sz="1800">
              <a:solidFill>
                <a:schemeClr val="lt1"/>
              </a:solidFill>
              <a:latin typeface="Inter SemiBold"/>
              <a:ea typeface="Inter SemiBold"/>
              <a:cs typeface="Inter SemiBold"/>
              <a:sym typeface="Inter SemiBold"/>
            </a:endParaRPr>
          </a:p>
          <a:p>
            <a:pPr indent="-342900" lvl="0" marL="457200" rtl="0" algn="l">
              <a:lnSpc>
                <a:spcPct val="100000"/>
              </a:lnSpc>
              <a:spcBef>
                <a:spcPts val="0"/>
              </a:spcBef>
              <a:spcAft>
                <a:spcPts val="0"/>
              </a:spcAft>
              <a:buClr>
                <a:schemeClr val="lt1"/>
              </a:buClr>
              <a:buSzPts val="1800"/>
              <a:buFont typeface="Inter SemiBold"/>
              <a:buChar char="-"/>
            </a:pPr>
            <a:r>
              <a:rPr lang="en-US" sz="1800">
                <a:solidFill>
                  <a:schemeClr val="lt1"/>
                </a:solidFill>
                <a:latin typeface="Inter SemiBold"/>
                <a:ea typeface="Inter SemiBold"/>
                <a:cs typeface="Inter SemiBold"/>
                <a:sym typeface="Inter SemiBold"/>
              </a:rPr>
              <a:t>Dita Wahyuni</a:t>
            </a:r>
            <a:endParaRPr sz="1800">
              <a:solidFill>
                <a:schemeClr val="lt1"/>
              </a:solidFill>
              <a:latin typeface="Inter SemiBold"/>
              <a:ea typeface="Inter SemiBold"/>
              <a:cs typeface="Inter SemiBold"/>
              <a:sym typeface="Inter SemiBold"/>
            </a:endParaRPr>
          </a:p>
        </p:txBody>
      </p:sp>
      <p:sp>
        <p:nvSpPr>
          <p:cNvPr id="58" name="Google Shape;58;p13"/>
          <p:cNvSpPr txBox="1"/>
          <p:nvPr>
            <p:ph idx="1" type="subTitle"/>
          </p:nvPr>
        </p:nvSpPr>
        <p:spPr>
          <a:xfrm>
            <a:off x="311700" y="4281925"/>
            <a:ext cx="3227400" cy="5823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0"/>
              </a:spcAft>
              <a:buSzPts val="2800"/>
              <a:buNone/>
            </a:pPr>
            <a:r>
              <a:rPr b="1" lang="en-US" sz="1100">
                <a:solidFill>
                  <a:srgbClr val="F4F0FF"/>
                </a:solidFill>
                <a:latin typeface="Inter"/>
                <a:ea typeface="Inter"/>
                <a:cs typeface="Inter"/>
                <a:sym typeface="Inter"/>
              </a:rPr>
              <a:t>Program Studi Independen Bersertifikat</a:t>
            </a:r>
            <a:endParaRPr b="1" sz="1100">
              <a:solidFill>
                <a:srgbClr val="F4F0FF"/>
              </a:solidFill>
              <a:latin typeface="Inter"/>
              <a:ea typeface="Inter"/>
              <a:cs typeface="Inter"/>
              <a:sym typeface="Inter"/>
            </a:endParaRPr>
          </a:p>
          <a:p>
            <a:pPr indent="0" lvl="0" marL="0" rtl="0" algn="l">
              <a:lnSpc>
                <a:spcPct val="115000"/>
              </a:lnSpc>
              <a:spcBef>
                <a:spcPts val="0"/>
              </a:spcBef>
              <a:spcAft>
                <a:spcPts val="0"/>
              </a:spcAft>
              <a:buSzPts val="2800"/>
              <a:buNone/>
            </a:pPr>
            <a:r>
              <a:rPr b="1" lang="en-US" sz="1100">
                <a:solidFill>
                  <a:srgbClr val="F4F0FF"/>
                </a:solidFill>
                <a:latin typeface="Inter"/>
                <a:ea typeface="Inter"/>
                <a:cs typeface="Inter"/>
                <a:sym typeface="Inter"/>
              </a:rPr>
              <a:t>Zenius Bersama Kampus Merdeka</a:t>
            </a:r>
            <a:endParaRPr b="1" sz="1100">
              <a:solidFill>
                <a:srgbClr val="F4F0FF"/>
              </a:solidFill>
              <a:latin typeface="Inter"/>
              <a:ea typeface="Inter"/>
              <a:cs typeface="Inter"/>
              <a:sym typeface="Inter"/>
            </a:endParaRPr>
          </a:p>
        </p:txBody>
      </p:sp>
      <p:pic>
        <p:nvPicPr>
          <p:cNvPr id="59" name="Google Shape;59;p13"/>
          <p:cNvPicPr preferRelativeResize="0"/>
          <p:nvPr/>
        </p:nvPicPr>
        <p:blipFill rotWithShape="1">
          <a:blip r:embed="rId3">
            <a:alphaModFix/>
          </a:blip>
          <a:srcRect b="0" l="-1385" r="20837" t="0"/>
          <a:stretch/>
        </p:blipFill>
        <p:spPr>
          <a:xfrm>
            <a:off x="4708725" y="0"/>
            <a:ext cx="4435275" cy="3231250"/>
          </a:xfrm>
          <a:prstGeom prst="rect">
            <a:avLst/>
          </a:prstGeom>
          <a:noFill/>
          <a:ln>
            <a:noFill/>
          </a:ln>
        </p:spPr>
      </p:pic>
      <p:pic>
        <p:nvPicPr>
          <p:cNvPr id="60" name="Google Shape;60;p13"/>
          <p:cNvPicPr preferRelativeResize="0"/>
          <p:nvPr/>
        </p:nvPicPr>
        <p:blipFill rotWithShape="1">
          <a:blip r:embed="rId4">
            <a:alphaModFix/>
          </a:blip>
          <a:srcRect b="0" l="-1001" r="15384" t="0"/>
          <a:stretch/>
        </p:blipFill>
        <p:spPr>
          <a:xfrm>
            <a:off x="5491100" y="1912250"/>
            <a:ext cx="3652900" cy="3231251"/>
          </a:xfrm>
          <a:prstGeom prst="rect">
            <a:avLst/>
          </a:prstGeom>
          <a:noFill/>
          <a:ln>
            <a:noFill/>
          </a:ln>
        </p:spPr>
      </p:pic>
      <p:grpSp>
        <p:nvGrpSpPr>
          <p:cNvPr id="61" name="Google Shape;61;p13"/>
          <p:cNvGrpSpPr/>
          <p:nvPr/>
        </p:nvGrpSpPr>
        <p:grpSpPr>
          <a:xfrm>
            <a:off x="384040" y="392237"/>
            <a:ext cx="2423786" cy="634878"/>
            <a:chOff x="384019" y="392240"/>
            <a:chExt cx="2701500" cy="707700"/>
          </a:xfrm>
        </p:grpSpPr>
        <p:sp>
          <p:nvSpPr>
            <p:cNvPr id="62" name="Google Shape;62;p13"/>
            <p:cNvSpPr/>
            <p:nvPr/>
          </p:nvSpPr>
          <p:spPr>
            <a:xfrm>
              <a:off x="384019" y="392240"/>
              <a:ext cx="2701500" cy="7077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3" name="Google Shape;63;p13"/>
            <p:cNvPicPr preferRelativeResize="0"/>
            <p:nvPr/>
          </p:nvPicPr>
          <p:blipFill rotWithShape="1">
            <a:blip r:embed="rId5">
              <a:alphaModFix/>
            </a:blip>
            <a:srcRect b="0" l="0" r="0" t="0"/>
            <a:stretch/>
          </p:blipFill>
          <p:spPr>
            <a:xfrm>
              <a:off x="2061996" y="546526"/>
              <a:ext cx="792749" cy="422701"/>
            </a:xfrm>
            <a:prstGeom prst="rect">
              <a:avLst/>
            </a:prstGeom>
            <a:noFill/>
            <a:ln>
              <a:noFill/>
            </a:ln>
          </p:spPr>
        </p:pic>
        <p:cxnSp>
          <p:nvCxnSpPr>
            <p:cNvPr id="64" name="Google Shape;64;p13"/>
            <p:cNvCxnSpPr/>
            <p:nvPr/>
          </p:nvCxnSpPr>
          <p:spPr>
            <a:xfrm>
              <a:off x="1787419" y="648184"/>
              <a:ext cx="0" cy="219345"/>
            </a:xfrm>
            <a:prstGeom prst="straightConnector1">
              <a:avLst/>
            </a:prstGeom>
            <a:noFill/>
            <a:ln cap="flat" cmpd="sng" w="9525">
              <a:solidFill>
                <a:schemeClr val="dk2"/>
              </a:solidFill>
              <a:prstDash val="solid"/>
              <a:round/>
              <a:headEnd len="sm" w="sm" type="none"/>
              <a:tailEnd len="sm" w="sm" type="none"/>
            </a:ln>
          </p:spPr>
        </p:cxnSp>
        <p:cxnSp>
          <p:nvCxnSpPr>
            <p:cNvPr id="65" name="Google Shape;65;p13"/>
            <p:cNvCxnSpPr/>
            <p:nvPr/>
          </p:nvCxnSpPr>
          <p:spPr>
            <a:xfrm>
              <a:off x="1787385" y="648184"/>
              <a:ext cx="0" cy="219345"/>
            </a:xfrm>
            <a:prstGeom prst="straightConnector1">
              <a:avLst/>
            </a:prstGeom>
            <a:noFill/>
            <a:ln cap="flat" cmpd="sng" w="9525">
              <a:solidFill>
                <a:schemeClr val="dk2"/>
              </a:solidFill>
              <a:prstDash val="solid"/>
              <a:round/>
              <a:headEnd len="sm" w="sm" type="none"/>
              <a:tailEnd len="sm" w="sm" type="none"/>
            </a:ln>
          </p:spPr>
        </p:cxnSp>
        <p:pic>
          <p:nvPicPr>
            <p:cNvPr id="66" name="Google Shape;66;p13"/>
            <p:cNvPicPr preferRelativeResize="0"/>
            <p:nvPr/>
          </p:nvPicPr>
          <p:blipFill rotWithShape="1">
            <a:blip r:embed="rId6">
              <a:alphaModFix/>
            </a:blip>
            <a:srcRect b="0" l="9894" r="8731" t="0"/>
            <a:stretch/>
          </p:blipFill>
          <p:spPr>
            <a:xfrm>
              <a:off x="555910" y="513014"/>
              <a:ext cx="1033078" cy="489727"/>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03" name="Google Shape;203;p22"/>
          <p:cNvGrpSpPr/>
          <p:nvPr/>
        </p:nvGrpSpPr>
        <p:grpSpPr>
          <a:xfrm>
            <a:off x="7503019" y="95797"/>
            <a:ext cx="1516771" cy="323122"/>
            <a:chOff x="400885" y="325214"/>
            <a:chExt cx="2298835" cy="489727"/>
          </a:xfrm>
        </p:grpSpPr>
        <p:pic>
          <p:nvPicPr>
            <p:cNvPr id="204" name="Google Shape;204;p22"/>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05" name="Google Shape;205;p22"/>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06" name="Google Shape;206;p22"/>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07" name="Google Shape;207;p22"/>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08" name="Google Shape;208;p22"/>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209" name="Google Shape;209;p2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210" name="Google Shape;210;p22"/>
          <p:cNvSpPr txBox="1"/>
          <p:nvPr/>
        </p:nvSpPr>
        <p:spPr>
          <a:xfrm>
            <a:off x="358690" y="1168841"/>
            <a:ext cx="8480400" cy="81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990"/>
              <a:buFont typeface="Arial"/>
              <a:buNone/>
            </a:pPr>
            <a:r>
              <a:rPr b="0" i="0" lang="en-US" sz="1500" u="none" cap="none" strike="noStrike">
                <a:solidFill>
                  <a:srgbClr val="A338EB"/>
                </a:solidFill>
                <a:latin typeface="Maven Pro SemiBold"/>
                <a:ea typeface="Maven Pro SemiBold"/>
                <a:cs typeface="Maven Pro SemiBold"/>
                <a:sym typeface="Maven Pro SemiBold"/>
              </a:rPr>
              <a:t>- Profile Data</a:t>
            </a:r>
            <a:endParaRPr b="0" i="0" sz="1500" u="none" cap="none" strike="noStrike">
              <a:solidFill>
                <a:srgbClr val="A338EB"/>
              </a:solidFill>
              <a:latin typeface="Maven Pro SemiBold"/>
              <a:ea typeface="Maven Pro SemiBold"/>
              <a:cs typeface="Maven Pro SemiBold"/>
              <a:sym typeface="Maven Pro SemiBold"/>
            </a:endParaRPr>
          </a:p>
        </p:txBody>
      </p:sp>
      <p:pic>
        <p:nvPicPr>
          <p:cNvPr id="211" name="Google Shape;211;p22"/>
          <p:cNvPicPr preferRelativeResize="0"/>
          <p:nvPr/>
        </p:nvPicPr>
        <p:blipFill rotWithShape="1">
          <a:blip r:embed="rId5">
            <a:alphaModFix/>
          </a:blip>
          <a:srcRect b="-9" l="0" r="0" t="6288"/>
          <a:stretch/>
        </p:blipFill>
        <p:spPr>
          <a:xfrm>
            <a:off x="377075" y="1981748"/>
            <a:ext cx="2947181" cy="401898"/>
          </a:xfrm>
          <a:prstGeom prst="rect">
            <a:avLst/>
          </a:prstGeom>
          <a:noFill/>
          <a:ln>
            <a:noFill/>
          </a:ln>
        </p:spPr>
      </p:pic>
      <p:pic>
        <p:nvPicPr>
          <p:cNvPr id="212" name="Google Shape;212;p22"/>
          <p:cNvPicPr preferRelativeResize="0"/>
          <p:nvPr/>
        </p:nvPicPr>
        <p:blipFill rotWithShape="1">
          <a:blip r:embed="rId6">
            <a:alphaModFix/>
          </a:blip>
          <a:srcRect b="0" l="0" r="0" t="0"/>
          <a:stretch/>
        </p:blipFill>
        <p:spPr>
          <a:xfrm>
            <a:off x="377074" y="2512438"/>
            <a:ext cx="3017519" cy="786291"/>
          </a:xfrm>
          <a:prstGeom prst="rect">
            <a:avLst/>
          </a:prstGeom>
          <a:noFill/>
          <a:ln>
            <a:noFill/>
          </a:ln>
        </p:spPr>
      </p:pic>
      <p:pic>
        <p:nvPicPr>
          <p:cNvPr id="213" name="Google Shape;213;p22"/>
          <p:cNvPicPr preferRelativeResize="0"/>
          <p:nvPr/>
        </p:nvPicPr>
        <p:blipFill rotWithShape="1">
          <a:blip r:embed="rId7">
            <a:alphaModFix/>
          </a:blip>
          <a:srcRect b="0" l="0" r="0" t="0"/>
          <a:stretch/>
        </p:blipFill>
        <p:spPr>
          <a:xfrm>
            <a:off x="374747" y="3350197"/>
            <a:ext cx="3105584" cy="423922"/>
          </a:xfrm>
          <a:prstGeom prst="rect">
            <a:avLst/>
          </a:prstGeom>
          <a:noFill/>
          <a:ln>
            <a:noFill/>
          </a:ln>
        </p:spPr>
      </p:pic>
      <p:pic>
        <p:nvPicPr>
          <p:cNvPr id="214" name="Google Shape;214;p22"/>
          <p:cNvPicPr preferRelativeResize="0"/>
          <p:nvPr/>
        </p:nvPicPr>
        <p:blipFill rotWithShape="1">
          <a:blip r:embed="rId8">
            <a:alphaModFix/>
          </a:blip>
          <a:srcRect b="0" l="0" r="0" t="5704"/>
          <a:stretch/>
        </p:blipFill>
        <p:spPr>
          <a:xfrm>
            <a:off x="374747" y="3859785"/>
            <a:ext cx="3107912" cy="305093"/>
          </a:xfrm>
          <a:prstGeom prst="rect">
            <a:avLst/>
          </a:prstGeom>
          <a:noFill/>
          <a:ln>
            <a:noFill/>
          </a:ln>
        </p:spPr>
      </p:pic>
      <p:pic>
        <p:nvPicPr>
          <p:cNvPr id="215" name="Google Shape;215;p22"/>
          <p:cNvPicPr preferRelativeResize="0"/>
          <p:nvPr/>
        </p:nvPicPr>
        <p:blipFill rotWithShape="1">
          <a:blip r:embed="rId9">
            <a:alphaModFix/>
          </a:blip>
          <a:srcRect b="0" l="0" r="0" t="0"/>
          <a:stretch/>
        </p:blipFill>
        <p:spPr>
          <a:xfrm>
            <a:off x="374749" y="4390475"/>
            <a:ext cx="3019846" cy="126285"/>
          </a:xfrm>
          <a:prstGeom prst="rect">
            <a:avLst/>
          </a:prstGeom>
          <a:noFill/>
          <a:ln>
            <a:noFill/>
          </a:ln>
        </p:spPr>
      </p:pic>
      <p:pic>
        <p:nvPicPr>
          <p:cNvPr id="216" name="Google Shape;216;p22"/>
          <p:cNvPicPr preferRelativeResize="0"/>
          <p:nvPr/>
        </p:nvPicPr>
        <p:blipFill rotWithShape="1">
          <a:blip r:embed="rId10">
            <a:alphaModFix/>
          </a:blip>
          <a:srcRect b="0" l="0" r="0" t="0"/>
          <a:stretch/>
        </p:blipFill>
        <p:spPr>
          <a:xfrm>
            <a:off x="403327" y="4516760"/>
            <a:ext cx="845944" cy="116317"/>
          </a:xfrm>
          <a:prstGeom prst="rect">
            <a:avLst/>
          </a:prstGeom>
          <a:noFill/>
          <a:ln>
            <a:noFill/>
          </a:ln>
        </p:spPr>
      </p:pic>
      <p:sp>
        <p:nvSpPr>
          <p:cNvPr id="217" name="Google Shape;217;p22"/>
          <p:cNvSpPr txBox="1"/>
          <p:nvPr/>
        </p:nvSpPr>
        <p:spPr>
          <a:xfrm>
            <a:off x="3700975" y="2140208"/>
            <a:ext cx="5156100" cy="2462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US" sz="1400" u="none" cap="none" strike="noStrike">
                <a:solidFill>
                  <a:srgbClr val="000000"/>
                </a:solidFill>
                <a:latin typeface="Inter"/>
                <a:ea typeface="Inter"/>
                <a:cs typeface="Inter"/>
                <a:sym typeface="Inter"/>
              </a:rPr>
              <a:t>Terdapat beberapa kesalahan/perbedaan dalam penamaan serta kapitalisasi variable “CarName” sehingga perlu diberlakukan normalisasi agar dapat dikelompokkan dan diolah ke proses yang berikutnya.</a:t>
            </a:r>
            <a:endParaRPr>
              <a:latin typeface="Inter"/>
              <a:ea typeface="Inter"/>
              <a:cs typeface="Inter"/>
              <a:sym typeface="Inter"/>
            </a:endParaRPr>
          </a:p>
          <a:p>
            <a:pPr indent="0" lvl="0" marL="0" marR="0" rtl="0" algn="l">
              <a:lnSpc>
                <a:spcPct val="100000"/>
              </a:lnSpc>
              <a:spcBef>
                <a:spcPts val="0"/>
              </a:spcBef>
              <a:spcAft>
                <a:spcPts val="0"/>
              </a:spcAft>
              <a:buNone/>
            </a:pPr>
            <a:r>
              <a:t/>
            </a:r>
            <a:endParaRPr i="0" sz="1400" u="none" cap="none" strike="noStrike">
              <a:solidFill>
                <a:srgbClr val="000000"/>
              </a:solidFill>
              <a:latin typeface="Inter"/>
              <a:ea typeface="Inter"/>
              <a:cs typeface="Inter"/>
              <a:sym typeface="Inter"/>
            </a:endParaRPr>
          </a:p>
          <a:p>
            <a:pPr indent="0" lvl="0" marL="0" marR="0" rtl="0" algn="l">
              <a:lnSpc>
                <a:spcPct val="100000"/>
              </a:lnSpc>
              <a:spcBef>
                <a:spcPts val="0"/>
              </a:spcBef>
              <a:spcAft>
                <a:spcPts val="0"/>
              </a:spcAft>
              <a:buNone/>
            </a:pPr>
            <a:r>
              <a:rPr i="0" lang="en-US" sz="1400" u="none" cap="none" strike="noStrike">
                <a:solidFill>
                  <a:srgbClr val="000000"/>
                </a:solidFill>
                <a:latin typeface="Inter"/>
                <a:ea typeface="Inter"/>
                <a:cs typeface="Inter"/>
                <a:sym typeface="Inter"/>
              </a:rPr>
              <a:t>Bentuk Normalisasi :</a:t>
            </a:r>
            <a:endParaRPr>
              <a:latin typeface="Inter"/>
              <a:ea typeface="Inter"/>
              <a:cs typeface="Inter"/>
              <a:sym typeface="Inter"/>
            </a:endParaRPr>
          </a:p>
          <a:p>
            <a:pPr indent="0" lvl="0" marL="0" marR="0" rtl="0" algn="l">
              <a:lnSpc>
                <a:spcPct val="100000"/>
              </a:lnSpc>
              <a:spcBef>
                <a:spcPts val="0"/>
              </a:spcBef>
              <a:spcAft>
                <a:spcPts val="0"/>
              </a:spcAft>
              <a:buNone/>
            </a:pPr>
            <a:r>
              <a:rPr i="0" lang="en-US" sz="1400" u="none" cap="none" strike="noStrike">
                <a:solidFill>
                  <a:srgbClr val="000000"/>
                </a:solidFill>
                <a:latin typeface="Inter"/>
                <a:ea typeface="Inter"/>
                <a:cs typeface="Inter"/>
                <a:sym typeface="Inter"/>
              </a:rPr>
              <a:t>- nissan dan Nissan menjadi </a:t>
            </a:r>
            <a:r>
              <a:rPr b="1" i="0" lang="en-US" sz="1400" u="none" cap="none" strike="noStrike">
                <a:solidFill>
                  <a:srgbClr val="000000"/>
                </a:solidFill>
                <a:latin typeface="Inter"/>
                <a:ea typeface="Inter"/>
                <a:cs typeface="Inter"/>
                <a:sym typeface="Inter"/>
              </a:rPr>
              <a:t>nissan</a:t>
            </a:r>
            <a:endParaRPr b="1" i="0" sz="1400" u="none" cap="none" strike="noStrike">
              <a:solidFill>
                <a:srgbClr val="000000"/>
              </a:solidFill>
              <a:latin typeface="Inter"/>
              <a:ea typeface="Inter"/>
              <a:cs typeface="Inter"/>
              <a:sym typeface="Inter"/>
            </a:endParaRPr>
          </a:p>
          <a:p>
            <a:pPr indent="0" lvl="0" marL="0" marR="0" rtl="0" algn="l">
              <a:lnSpc>
                <a:spcPct val="100000"/>
              </a:lnSpc>
              <a:spcBef>
                <a:spcPts val="0"/>
              </a:spcBef>
              <a:spcAft>
                <a:spcPts val="0"/>
              </a:spcAft>
              <a:buNone/>
            </a:pPr>
            <a:r>
              <a:rPr i="0" lang="en-US" sz="1400" u="none" cap="none" strike="noStrike">
                <a:solidFill>
                  <a:srgbClr val="000000"/>
                </a:solidFill>
                <a:latin typeface="Inter"/>
                <a:ea typeface="Inter"/>
                <a:cs typeface="Inter"/>
                <a:sym typeface="Inter"/>
              </a:rPr>
              <a:t>- toyota dan toyouta menjadi </a:t>
            </a:r>
            <a:r>
              <a:rPr b="1" i="0" lang="en-US" sz="1400" u="none" cap="none" strike="noStrike">
                <a:solidFill>
                  <a:srgbClr val="000000"/>
                </a:solidFill>
                <a:latin typeface="Inter"/>
                <a:ea typeface="Inter"/>
                <a:cs typeface="Inter"/>
                <a:sym typeface="Inter"/>
              </a:rPr>
              <a:t>toyota</a:t>
            </a:r>
            <a:endParaRPr b="1" i="0" sz="1400" u="none" cap="none" strike="noStrike">
              <a:solidFill>
                <a:srgbClr val="000000"/>
              </a:solidFill>
              <a:latin typeface="Inter"/>
              <a:ea typeface="Inter"/>
              <a:cs typeface="Inter"/>
              <a:sym typeface="Inter"/>
            </a:endParaRPr>
          </a:p>
          <a:p>
            <a:pPr indent="0" lvl="0" marL="0" marR="0" rtl="0" algn="l">
              <a:lnSpc>
                <a:spcPct val="100000"/>
              </a:lnSpc>
              <a:spcBef>
                <a:spcPts val="0"/>
              </a:spcBef>
              <a:spcAft>
                <a:spcPts val="0"/>
              </a:spcAft>
              <a:buNone/>
            </a:pPr>
            <a:r>
              <a:rPr i="0" lang="en-US" sz="1400" u="none" cap="none" strike="noStrike">
                <a:solidFill>
                  <a:srgbClr val="000000"/>
                </a:solidFill>
                <a:latin typeface="Inter"/>
                <a:ea typeface="Inter"/>
                <a:cs typeface="Inter"/>
                <a:sym typeface="Inter"/>
              </a:rPr>
              <a:t>- volkswagen dan vw menjadi </a:t>
            </a:r>
            <a:r>
              <a:rPr b="1" i="0" lang="en-US" sz="1400" u="none" cap="none" strike="noStrike">
                <a:solidFill>
                  <a:srgbClr val="000000"/>
                </a:solidFill>
                <a:latin typeface="Inter"/>
                <a:ea typeface="Inter"/>
                <a:cs typeface="Inter"/>
                <a:sym typeface="Inter"/>
              </a:rPr>
              <a:t>volkswagen</a:t>
            </a:r>
            <a:endParaRPr b="1" i="0" sz="1400" u="none" cap="none" strike="noStrike">
              <a:solidFill>
                <a:srgbClr val="000000"/>
              </a:solidFill>
              <a:latin typeface="Inter"/>
              <a:ea typeface="Inter"/>
              <a:cs typeface="Inter"/>
              <a:sym typeface="Inter"/>
            </a:endParaRPr>
          </a:p>
          <a:p>
            <a:pPr indent="0" lvl="0" marL="0" marR="0" rtl="0" algn="l">
              <a:lnSpc>
                <a:spcPct val="100000"/>
              </a:lnSpc>
              <a:spcBef>
                <a:spcPts val="0"/>
              </a:spcBef>
              <a:spcAft>
                <a:spcPts val="0"/>
              </a:spcAft>
              <a:buNone/>
            </a:pPr>
            <a:r>
              <a:rPr i="0" lang="en-US" sz="1400" u="none" cap="none" strike="noStrike">
                <a:solidFill>
                  <a:srgbClr val="000000"/>
                </a:solidFill>
                <a:latin typeface="Inter"/>
                <a:ea typeface="Inter"/>
                <a:cs typeface="Inter"/>
                <a:sym typeface="Inter"/>
              </a:rPr>
              <a:t>- mazda dan maxda menjadi </a:t>
            </a:r>
            <a:r>
              <a:rPr b="1" i="0" lang="en-US" sz="1400" u="none" cap="none" strike="noStrike">
                <a:solidFill>
                  <a:srgbClr val="000000"/>
                </a:solidFill>
                <a:latin typeface="Inter"/>
                <a:ea typeface="Inter"/>
                <a:cs typeface="Inter"/>
                <a:sym typeface="Inter"/>
              </a:rPr>
              <a:t>mazda</a:t>
            </a:r>
            <a:endParaRPr b="1" i="0" sz="1400" u="none" cap="none" strike="noStrike">
              <a:solidFill>
                <a:srgbClr val="000000"/>
              </a:solidFill>
              <a:latin typeface="Inter"/>
              <a:ea typeface="Inter"/>
              <a:cs typeface="Inter"/>
              <a:sym typeface="Inter"/>
            </a:endParaRPr>
          </a:p>
          <a:p>
            <a:pPr indent="0" lvl="0" marL="0" marR="0" rtl="0" algn="l">
              <a:lnSpc>
                <a:spcPct val="100000"/>
              </a:lnSpc>
              <a:spcBef>
                <a:spcPts val="0"/>
              </a:spcBef>
              <a:spcAft>
                <a:spcPts val="0"/>
              </a:spcAft>
              <a:buNone/>
            </a:pPr>
            <a:r>
              <a:rPr i="0" lang="en-US" sz="1400" u="none" cap="none" strike="noStrike">
                <a:solidFill>
                  <a:srgbClr val="000000"/>
                </a:solidFill>
                <a:latin typeface="Inter"/>
                <a:ea typeface="Inter"/>
                <a:cs typeface="Inter"/>
                <a:sym typeface="Inter"/>
              </a:rPr>
              <a:t>- porsche dan porcshce menjadi </a:t>
            </a:r>
            <a:r>
              <a:rPr b="1" i="0" lang="en-US" sz="1400" u="none" cap="none" strike="noStrike">
                <a:solidFill>
                  <a:srgbClr val="000000"/>
                </a:solidFill>
                <a:latin typeface="Inter"/>
                <a:ea typeface="Inter"/>
                <a:cs typeface="Inter"/>
                <a:sym typeface="Inter"/>
              </a:rPr>
              <a:t>prosche</a:t>
            </a:r>
            <a:endParaRPr b="1" i="0" sz="1400" u="none" cap="none" strike="noStrike">
              <a:solidFill>
                <a:srgbClr val="000000"/>
              </a:solidFill>
              <a:latin typeface="Inter"/>
              <a:ea typeface="Inter"/>
              <a:cs typeface="Inter"/>
              <a:sym typeface="Inter"/>
            </a:endParaRPr>
          </a:p>
        </p:txBody>
      </p:sp>
      <p:sp>
        <p:nvSpPr>
          <p:cNvPr id="218" name="Google Shape;218;p22"/>
          <p:cNvSpPr/>
          <p:nvPr/>
        </p:nvSpPr>
        <p:spPr>
          <a:xfrm>
            <a:off x="340742" y="1876457"/>
            <a:ext cx="3139500" cy="593100"/>
          </a:xfrm>
          <a:prstGeom prst="rect">
            <a:avLst/>
          </a:prstGeom>
          <a:noFill/>
          <a:ln cap="flat" cmpd="sng" w="1905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9" name="Google Shape;219;p22"/>
          <p:cNvSpPr/>
          <p:nvPr/>
        </p:nvSpPr>
        <p:spPr>
          <a:xfrm>
            <a:off x="340742" y="2509931"/>
            <a:ext cx="3139500" cy="788700"/>
          </a:xfrm>
          <a:prstGeom prst="rect">
            <a:avLst/>
          </a:prstGeom>
          <a:noFill/>
          <a:ln cap="flat" cmpd="sng" w="1905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0" name="Google Shape;220;p22"/>
          <p:cNvSpPr/>
          <p:nvPr/>
        </p:nvSpPr>
        <p:spPr>
          <a:xfrm>
            <a:off x="340742" y="3333315"/>
            <a:ext cx="3139500" cy="440400"/>
          </a:xfrm>
          <a:prstGeom prst="rect">
            <a:avLst/>
          </a:prstGeom>
          <a:noFill/>
          <a:ln cap="flat" cmpd="sng" w="1905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1" name="Google Shape;221;p22"/>
          <p:cNvSpPr/>
          <p:nvPr/>
        </p:nvSpPr>
        <p:spPr>
          <a:xfrm>
            <a:off x="340742" y="4303276"/>
            <a:ext cx="3139500" cy="440400"/>
          </a:xfrm>
          <a:prstGeom prst="rect">
            <a:avLst/>
          </a:prstGeom>
          <a:noFill/>
          <a:ln cap="flat" cmpd="sng" w="1905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2" name="Google Shape;222;p22"/>
          <p:cNvSpPr/>
          <p:nvPr/>
        </p:nvSpPr>
        <p:spPr>
          <a:xfrm>
            <a:off x="340742" y="3814695"/>
            <a:ext cx="3139500" cy="440400"/>
          </a:xfrm>
          <a:prstGeom prst="rect">
            <a:avLst/>
          </a:prstGeom>
          <a:noFill/>
          <a:ln cap="flat" cmpd="sng" w="1905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3"/>
          <p:cNvSpPr txBox="1"/>
          <p:nvPr>
            <p:ph idx="1" type="body"/>
          </p:nvPr>
        </p:nvSpPr>
        <p:spPr>
          <a:xfrm>
            <a:off x="285850" y="3399825"/>
            <a:ext cx="2993100" cy="10257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sz="1200">
                <a:solidFill>
                  <a:schemeClr val="dk1"/>
                </a:solidFill>
                <a:latin typeface="Inter"/>
                <a:ea typeface="Inter"/>
                <a:cs typeface="Inter"/>
                <a:sym typeface="Inter"/>
              </a:rPr>
              <a:t>- Toyota adalah brand mobil yang memiliki jumlah paling banyak pada dataset</a:t>
            </a:r>
            <a:endParaRPr sz="1200">
              <a:solidFill>
                <a:schemeClr val="dk1"/>
              </a:solidFill>
              <a:latin typeface="Inter"/>
              <a:ea typeface="Inter"/>
              <a:cs typeface="Inter"/>
              <a:sym typeface="Inter"/>
            </a:endParaRPr>
          </a:p>
          <a:p>
            <a:pPr indent="0" lvl="0" marL="114300" rtl="0" algn="l">
              <a:lnSpc>
                <a:spcPct val="115000"/>
              </a:lnSpc>
              <a:spcBef>
                <a:spcPts val="0"/>
              </a:spcBef>
              <a:spcAft>
                <a:spcPts val="0"/>
              </a:spcAft>
              <a:buSzPts val="1800"/>
              <a:buNone/>
            </a:pPr>
            <a:r>
              <a:rPr lang="en-US" sz="1200">
                <a:solidFill>
                  <a:schemeClr val="dk1"/>
                </a:solidFill>
                <a:latin typeface="Inter"/>
                <a:ea typeface="Inter"/>
                <a:cs typeface="Inter"/>
                <a:sym typeface="Inter"/>
              </a:rPr>
              <a:t>- Mercury adalah brand mobil yang memiliki jumlah paling banyak pada dataset</a:t>
            </a:r>
            <a:endParaRPr>
              <a:latin typeface="Inter"/>
              <a:ea typeface="Inter"/>
              <a:cs typeface="Inter"/>
              <a:sym typeface="Inter"/>
            </a:endParaRPr>
          </a:p>
          <a:p>
            <a:pPr indent="0" lvl="0" marL="0" rtl="0" algn="l">
              <a:lnSpc>
                <a:spcPct val="115000"/>
              </a:lnSpc>
              <a:spcBef>
                <a:spcPts val="0"/>
              </a:spcBef>
              <a:spcAft>
                <a:spcPts val="1000"/>
              </a:spcAft>
              <a:buSzPts val="1800"/>
              <a:buNone/>
            </a:pPr>
            <a:r>
              <a:t/>
            </a:r>
            <a:endParaRPr sz="1200">
              <a:solidFill>
                <a:srgbClr val="282828"/>
              </a:solidFill>
              <a:latin typeface="Inter"/>
              <a:ea typeface="Inter"/>
              <a:cs typeface="Inter"/>
              <a:sym typeface="Inter"/>
            </a:endParaRPr>
          </a:p>
        </p:txBody>
      </p:sp>
      <p:sp>
        <p:nvSpPr>
          <p:cNvPr id="228" name="Google Shape;228;p2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29" name="Google Shape;229;p23"/>
          <p:cNvGrpSpPr/>
          <p:nvPr/>
        </p:nvGrpSpPr>
        <p:grpSpPr>
          <a:xfrm>
            <a:off x="7503019" y="95797"/>
            <a:ext cx="1516771" cy="323122"/>
            <a:chOff x="400885" y="325214"/>
            <a:chExt cx="2298835" cy="489727"/>
          </a:xfrm>
        </p:grpSpPr>
        <p:pic>
          <p:nvPicPr>
            <p:cNvPr id="230" name="Google Shape;230;p23"/>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31" name="Google Shape;231;p23"/>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232" name="Google Shape;232;p23"/>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233" name="Google Shape;233;p23"/>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234" name="Google Shape;234;p23"/>
          <p:cNvSpPr txBox="1"/>
          <p:nvPr>
            <p:ph type="title"/>
          </p:nvPr>
        </p:nvSpPr>
        <p:spPr>
          <a:xfrm>
            <a:off x="311700" y="4450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35" name="Google Shape;235;p2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36" name="Google Shape;236;p23"/>
          <p:cNvPicPr preferRelativeResize="0"/>
          <p:nvPr/>
        </p:nvPicPr>
        <p:blipFill rotWithShape="1">
          <a:blip r:embed="rId5">
            <a:alphaModFix/>
          </a:blip>
          <a:srcRect b="0" l="0" r="0" t="0"/>
          <a:stretch/>
        </p:blipFill>
        <p:spPr>
          <a:xfrm>
            <a:off x="433694" y="1122780"/>
            <a:ext cx="2639517" cy="2223506"/>
          </a:xfrm>
          <a:prstGeom prst="rect">
            <a:avLst/>
          </a:prstGeom>
          <a:noFill/>
          <a:ln>
            <a:noFill/>
          </a:ln>
        </p:spPr>
      </p:pic>
      <p:pic>
        <p:nvPicPr>
          <p:cNvPr id="237" name="Google Shape;237;p23"/>
          <p:cNvPicPr preferRelativeResize="0"/>
          <p:nvPr/>
        </p:nvPicPr>
        <p:blipFill rotWithShape="1">
          <a:blip r:embed="rId6">
            <a:alphaModFix/>
          </a:blip>
          <a:srcRect b="0" l="0" r="0" t="0"/>
          <a:stretch/>
        </p:blipFill>
        <p:spPr>
          <a:xfrm>
            <a:off x="3855047" y="1058116"/>
            <a:ext cx="2252375" cy="2219055"/>
          </a:xfrm>
          <a:prstGeom prst="rect">
            <a:avLst/>
          </a:prstGeom>
          <a:noFill/>
          <a:ln>
            <a:noFill/>
          </a:ln>
        </p:spPr>
      </p:pic>
      <p:sp>
        <p:nvSpPr>
          <p:cNvPr id="238" name="Google Shape;238;p23"/>
          <p:cNvSpPr txBox="1"/>
          <p:nvPr/>
        </p:nvSpPr>
        <p:spPr>
          <a:xfrm>
            <a:off x="3512588" y="3434988"/>
            <a:ext cx="2937300" cy="12078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i="0" lang="en-US" sz="1200" u="none" cap="none" strike="noStrike">
                <a:solidFill>
                  <a:schemeClr val="dk1"/>
                </a:solidFill>
                <a:latin typeface="Inter"/>
                <a:ea typeface="Inter"/>
                <a:cs typeface="Inter"/>
                <a:sym typeface="Inter"/>
              </a:rPr>
              <a:t>-Jaguar,Buick dan porsche memiliki rata-rata harga yang tinggi </a:t>
            </a:r>
            <a:endParaRPr i="0" sz="1200" u="none" cap="none" strike="noStrike">
              <a:solidFill>
                <a:schemeClr val="dk1"/>
              </a:solidFill>
              <a:latin typeface="Inter"/>
              <a:ea typeface="Inter"/>
              <a:cs typeface="Inter"/>
              <a:sym typeface="Inter"/>
            </a:endParaRPr>
          </a:p>
          <a:p>
            <a:pPr indent="0" lvl="0" marL="114300" marR="0" rtl="0" algn="l">
              <a:lnSpc>
                <a:spcPct val="115000"/>
              </a:lnSpc>
              <a:spcBef>
                <a:spcPts val="0"/>
              </a:spcBef>
              <a:spcAft>
                <a:spcPts val="0"/>
              </a:spcAft>
              <a:buClr>
                <a:schemeClr val="dk2"/>
              </a:buClr>
              <a:buSzPts val="1800"/>
              <a:buFont typeface="Arial"/>
              <a:buNone/>
            </a:pPr>
            <a:r>
              <a:rPr i="0" lang="en-US" sz="1200" u="none" cap="none" strike="noStrike">
                <a:solidFill>
                  <a:schemeClr val="dk1"/>
                </a:solidFill>
                <a:latin typeface="Inter"/>
                <a:ea typeface="Inter"/>
                <a:cs typeface="Inter"/>
                <a:sym typeface="Inter"/>
              </a:rPr>
              <a:t>-Chevrolet merupakan brand yang memiliki rata-rata harga termurah</a:t>
            </a:r>
            <a:endParaRPr i="0" sz="1200" u="none" cap="none" strike="noStrike">
              <a:solidFill>
                <a:schemeClr val="dk1"/>
              </a:solidFill>
              <a:latin typeface="Inter"/>
              <a:ea typeface="Inter"/>
              <a:cs typeface="Inter"/>
              <a:sym typeface="Inter"/>
            </a:endParaRPr>
          </a:p>
        </p:txBody>
      </p:sp>
      <p:pic>
        <p:nvPicPr>
          <p:cNvPr id="239" name="Google Shape;239;p23"/>
          <p:cNvPicPr preferRelativeResize="0"/>
          <p:nvPr/>
        </p:nvPicPr>
        <p:blipFill>
          <a:blip r:embed="rId7">
            <a:alphaModFix/>
          </a:blip>
          <a:stretch>
            <a:fillRect/>
          </a:stretch>
        </p:blipFill>
        <p:spPr>
          <a:xfrm>
            <a:off x="6688013" y="1277063"/>
            <a:ext cx="2152650" cy="1781175"/>
          </a:xfrm>
          <a:prstGeom prst="rect">
            <a:avLst/>
          </a:prstGeom>
          <a:noFill/>
          <a:ln>
            <a:noFill/>
          </a:ln>
        </p:spPr>
      </p:pic>
      <p:sp>
        <p:nvSpPr>
          <p:cNvPr id="240" name="Google Shape;240;p23"/>
          <p:cNvSpPr txBox="1"/>
          <p:nvPr/>
        </p:nvSpPr>
        <p:spPr>
          <a:xfrm>
            <a:off x="6295688" y="3477863"/>
            <a:ext cx="2937300" cy="12078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chemeClr val="dk1"/>
              </a:buClr>
              <a:buSzPts val="1200"/>
              <a:buFont typeface="Inter"/>
              <a:buChar char="-"/>
            </a:pPr>
            <a:r>
              <a:rPr lang="en-US" sz="1200">
                <a:solidFill>
                  <a:schemeClr val="dk1"/>
                </a:solidFill>
                <a:latin typeface="Inter"/>
                <a:ea typeface="Inter"/>
                <a:cs typeface="Inter"/>
                <a:sym typeface="Inter"/>
              </a:rPr>
              <a:t>Rata-rata harga mobil adalah 13276,7</a:t>
            </a:r>
            <a:endParaRPr i="0" sz="1200" u="none" cap="none" strike="noStrike">
              <a:solidFill>
                <a:schemeClr val="dk1"/>
              </a:solidFill>
              <a:latin typeface="Inter"/>
              <a:ea typeface="Inter"/>
              <a:cs typeface="Inter"/>
              <a:sym typeface="Int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4"/>
          <p:cNvSpPr txBox="1"/>
          <p:nvPr>
            <p:ph idx="1" type="body"/>
          </p:nvPr>
        </p:nvSpPr>
        <p:spPr>
          <a:xfrm>
            <a:off x="4986600" y="1341288"/>
            <a:ext cx="3825600" cy="12393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sz="1200">
                <a:solidFill>
                  <a:schemeClr val="dk1"/>
                </a:solidFill>
                <a:latin typeface="Inter"/>
                <a:ea typeface="Inter"/>
                <a:cs typeface="Inter"/>
                <a:sym typeface="Inter"/>
              </a:rPr>
              <a:t>Dengan mengambil 3 brand yang memiliki average price tertinggi, maka dapat terlihat bahwa kebanyakan mobil yang memiliki average price tertinggi adalah mobil dengan spesifikasi :</a:t>
            </a: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Char char="-"/>
            </a:pPr>
            <a:r>
              <a:rPr lang="en-US" sz="1200">
                <a:solidFill>
                  <a:schemeClr val="dk1"/>
                </a:solidFill>
                <a:latin typeface="Inter"/>
                <a:ea typeface="Inter"/>
                <a:cs typeface="Inter"/>
                <a:sym typeface="Inter"/>
              </a:rPr>
              <a:t>Fueltype : gas</a:t>
            </a: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Char char="-"/>
            </a:pPr>
            <a:r>
              <a:rPr lang="en-US" sz="1200">
                <a:solidFill>
                  <a:schemeClr val="dk1"/>
                </a:solidFill>
                <a:latin typeface="Inter"/>
                <a:ea typeface="Inter"/>
                <a:cs typeface="Inter"/>
                <a:sym typeface="Inter"/>
              </a:rPr>
              <a:t>Aspiration : std</a:t>
            </a: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Char char="-"/>
            </a:pPr>
            <a:r>
              <a:rPr lang="en-US" sz="1200">
                <a:solidFill>
                  <a:schemeClr val="dk1"/>
                </a:solidFill>
                <a:latin typeface="Inter"/>
                <a:ea typeface="Inter"/>
                <a:cs typeface="Inter"/>
                <a:sym typeface="Inter"/>
              </a:rPr>
              <a:t>Doornumber : two atau four</a:t>
            </a: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Char char="-"/>
            </a:pPr>
            <a:r>
              <a:rPr lang="en-US" sz="1200">
                <a:solidFill>
                  <a:schemeClr val="dk1"/>
                </a:solidFill>
                <a:latin typeface="Inter"/>
                <a:ea typeface="Inter"/>
                <a:cs typeface="Inter"/>
                <a:sym typeface="Inter"/>
              </a:rPr>
              <a:t>Carbody : sedan</a:t>
            </a: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Char char="-"/>
            </a:pPr>
            <a:r>
              <a:rPr lang="en-US" sz="1200">
                <a:solidFill>
                  <a:schemeClr val="dk1"/>
                </a:solidFill>
                <a:latin typeface="Inter"/>
                <a:ea typeface="Inter"/>
                <a:cs typeface="Inter"/>
                <a:sym typeface="Inter"/>
              </a:rPr>
              <a:t>Drivewheel : rwd</a:t>
            </a: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Char char="-"/>
            </a:pPr>
            <a:r>
              <a:rPr lang="en-US" sz="1200">
                <a:solidFill>
                  <a:schemeClr val="dk1"/>
                </a:solidFill>
                <a:latin typeface="Inter"/>
                <a:ea typeface="Inter"/>
                <a:cs typeface="Inter"/>
                <a:sym typeface="Inter"/>
              </a:rPr>
              <a:t>Enginelocation : front</a:t>
            </a: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Char char="-"/>
            </a:pPr>
            <a:r>
              <a:rPr lang="en-US" sz="1200">
                <a:solidFill>
                  <a:schemeClr val="dk1"/>
                </a:solidFill>
                <a:latin typeface="Inter"/>
                <a:ea typeface="Inter"/>
                <a:cs typeface="Inter"/>
                <a:sym typeface="Inter"/>
              </a:rPr>
              <a:t>Enginetype : ohcv atau ohc</a:t>
            </a: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Char char="-"/>
            </a:pPr>
            <a:r>
              <a:rPr lang="en-US" sz="1200">
                <a:solidFill>
                  <a:schemeClr val="dk1"/>
                </a:solidFill>
                <a:latin typeface="Inter"/>
                <a:ea typeface="Inter"/>
                <a:cs typeface="Inter"/>
                <a:sym typeface="Inter"/>
              </a:rPr>
              <a:t>cylinder number : six atau eight</a:t>
            </a: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Char char="-"/>
            </a:pPr>
            <a:r>
              <a:rPr lang="en-US" sz="1200">
                <a:solidFill>
                  <a:schemeClr val="dk1"/>
                </a:solidFill>
                <a:latin typeface="Inter"/>
                <a:ea typeface="Inter"/>
                <a:cs typeface="Inter"/>
                <a:sym typeface="Inter"/>
              </a:rPr>
              <a:t>fuelsystem : mpfi</a:t>
            </a:r>
            <a:endParaRPr sz="1200">
              <a:solidFill>
                <a:schemeClr val="dk1"/>
              </a:solidFill>
              <a:latin typeface="Inter"/>
              <a:ea typeface="Inter"/>
              <a:cs typeface="Inter"/>
              <a:sym typeface="Inter"/>
            </a:endParaRPr>
          </a:p>
          <a:p>
            <a:pPr indent="0" lvl="0" marL="0" rtl="0" algn="l">
              <a:lnSpc>
                <a:spcPct val="115000"/>
              </a:lnSpc>
              <a:spcBef>
                <a:spcPts val="0"/>
              </a:spcBef>
              <a:spcAft>
                <a:spcPts val="1000"/>
              </a:spcAft>
              <a:buSzPts val="1800"/>
              <a:buNone/>
            </a:pPr>
            <a:r>
              <a:t/>
            </a:r>
            <a:endParaRPr sz="1200">
              <a:solidFill>
                <a:srgbClr val="282828"/>
              </a:solidFill>
              <a:latin typeface="Inter"/>
              <a:ea typeface="Inter"/>
              <a:cs typeface="Inter"/>
              <a:sym typeface="Inter"/>
            </a:endParaRPr>
          </a:p>
        </p:txBody>
      </p:sp>
      <p:sp>
        <p:nvSpPr>
          <p:cNvPr id="246" name="Google Shape;246;p2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47" name="Google Shape;247;p24"/>
          <p:cNvGrpSpPr/>
          <p:nvPr/>
        </p:nvGrpSpPr>
        <p:grpSpPr>
          <a:xfrm>
            <a:off x="7503019" y="95797"/>
            <a:ext cx="1516771" cy="323122"/>
            <a:chOff x="400885" y="325214"/>
            <a:chExt cx="2298835" cy="489727"/>
          </a:xfrm>
        </p:grpSpPr>
        <p:pic>
          <p:nvPicPr>
            <p:cNvPr id="248" name="Google Shape;248;p2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49" name="Google Shape;249;p24"/>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50" name="Google Shape;250;p24"/>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51" name="Google Shape;251;p24"/>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52" name="Google Shape;252;p24"/>
          <p:cNvSpPr txBox="1"/>
          <p:nvPr>
            <p:ph type="title"/>
          </p:nvPr>
        </p:nvSpPr>
        <p:spPr>
          <a:xfrm>
            <a:off x="331800" y="4189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Brand with High Price</a:t>
            </a:r>
            <a:r>
              <a:rPr lang="en-US" sz="2820">
                <a:solidFill>
                  <a:srgbClr val="A338EB"/>
                </a:solidFill>
                <a:latin typeface="Maven Pro SemiBold"/>
                <a:ea typeface="Maven Pro SemiBold"/>
                <a:cs typeface="Maven Pro SemiBold"/>
                <a:sym typeface="Maven Pro SemiBold"/>
              </a:rPr>
              <a:t> Analysis</a:t>
            </a:r>
            <a:endParaRPr sz="2820">
              <a:solidFill>
                <a:srgbClr val="A338EB"/>
              </a:solidFill>
              <a:latin typeface="Maven Pro SemiBold"/>
              <a:ea typeface="Maven Pro SemiBold"/>
              <a:cs typeface="Maven Pro SemiBold"/>
              <a:sym typeface="Maven Pro SemiBold"/>
            </a:endParaRPr>
          </a:p>
        </p:txBody>
      </p:sp>
      <p:sp>
        <p:nvSpPr>
          <p:cNvPr id="253" name="Google Shape;253;p2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54" name="Google Shape;254;p24"/>
          <p:cNvPicPr preferRelativeResize="0"/>
          <p:nvPr/>
        </p:nvPicPr>
        <p:blipFill rotWithShape="1">
          <a:blip r:embed="rId5">
            <a:alphaModFix/>
          </a:blip>
          <a:srcRect b="0" l="0" r="31459" t="0"/>
          <a:stretch/>
        </p:blipFill>
        <p:spPr>
          <a:xfrm>
            <a:off x="1282599" y="1092925"/>
            <a:ext cx="3289398" cy="1736026"/>
          </a:xfrm>
          <a:prstGeom prst="rect">
            <a:avLst/>
          </a:prstGeom>
          <a:noFill/>
          <a:ln>
            <a:noFill/>
          </a:ln>
        </p:spPr>
      </p:pic>
      <p:pic>
        <p:nvPicPr>
          <p:cNvPr id="255" name="Google Shape;255;p24"/>
          <p:cNvPicPr preferRelativeResize="0"/>
          <p:nvPr/>
        </p:nvPicPr>
        <p:blipFill rotWithShape="1">
          <a:blip r:embed="rId5">
            <a:alphaModFix/>
          </a:blip>
          <a:srcRect b="0" l="68130" r="0" t="0"/>
          <a:stretch/>
        </p:blipFill>
        <p:spPr>
          <a:xfrm>
            <a:off x="1893000" y="2929020"/>
            <a:ext cx="1516776" cy="17215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61" name="Google Shape;261;p25"/>
          <p:cNvGrpSpPr/>
          <p:nvPr/>
        </p:nvGrpSpPr>
        <p:grpSpPr>
          <a:xfrm>
            <a:off x="7503019" y="95797"/>
            <a:ext cx="1516771" cy="323122"/>
            <a:chOff x="400885" y="325214"/>
            <a:chExt cx="2298835" cy="489727"/>
          </a:xfrm>
        </p:grpSpPr>
        <p:pic>
          <p:nvPicPr>
            <p:cNvPr id="262" name="Google Shape;262;p25"/>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63" name="Google Shape;263;p25"/>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64" name="Google Shape;264;p25"/>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65" name="Google Shape;265;p25"/>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66" name="Google Shape;266;p25"/>
          <p:cNvSpPr txBox="1"/>
          <p:nvPr>
            <p:ph type="title"/>
          </p:nvPr>
        </p:nvSpPr>
        <p:spPr>
          <a:xfrm>
            <a:off x="331800" y="466400"/>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Brand with Low Price</a:t>
            </a:r>
            <a:r>
              <a:rPr lang="en-US" sz="2820">
                <a:solidFill>
                  <a:srgbClr val="A338EB"/>
                </a:solidFill>
                <a:latin typeface="Maven Pro SemiBold"/>
                <a:ea typeface="Maven Pro SemiBold"/>
                <a:cs typeface="Maven Pro SemiBold"/>
                <a:sym typeface="Maven Pro SemiBold"/>
              </a:rPr>
              <a:t> Analysis</a:t>
            </a:r>
            <a:endParaRPr sz="2820">
              <a:solidFill>
                <a:srgbClr val="A338EB"/>
              </a:solidFill>
              <a:latin typeface="Maven Pro SemiBold"/>
              <a:ea typeface="Maven Pro SemiBold"/>
              <a:cs typeface="Maven Pro SemiBold"/>
              <a:sym typeface="Maven Pro SemiBold"/>
            </a:endParaRPr>
          </a:p>
        </p:txBody>
      </p:sp>
      <p:sp>
        <p:nvSpPr>
          <p:cNvPr id="267" name="Google Shape;267;p2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268" name="Google Shape;268;p25"/>
          <p:cNvSpPr txBox="1"/>
          <p:nvPr/>
        </p:nvSpPr>
        <p:spPr>
          <a:xfrm>
            <a:off x="4571997" y="1570297"/>
            <a:ext cx="4488600" cy="8991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Clr>
                <a:schemeClr val="dk1"/>
              </a:buClr>
              <a:buSzPts val="1800"/>
              <a:buFont typeface="Arial"/>
              <a:buNone/>
            </a:pPr>
            <a:r>
              <a:rPr lang="en-US" sz="1200">
                <a:solidFill>
                  <a:schemeClr val="dk1"/>
                </a:solidFill>
                <a:latin typeface="Inter"/>
                <a:ea typeface="Inter"/>
                <a:cs typeface="Inter"/>
                <a:sym typeface="Inter"/>
              </a:rPr>
              <a:t>Dengan mengambil 3 brand yang memiliki average price terendah, maka dapat terlihat bahwa kebanyakan mobil yang memiliki average price terendah adalah mobil dengan spesifikasi :</a:t>
            </a: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Char char="-"/>
            </a:pPr>
            <a:r>
              <a:rPr lang="en-US" sz="1200">
                <a:solidFill>
                  <a:schemeClr val="dk1"/>
                </a:solidFill>
                <a:latin typeface="Inter"/>
                <a:ea typeface="Inter"/>
                <a:cs typeface="Inter"/>
                <a:sym typeface="Inter"/>
              </a:rPr>
              <a:t>Fueltype : gas</a:t>
            </a: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Char char="-"/>
            </a:pPr>
            <a:r>
              <a:rPr lang="en-US" sz="1200">
                <a:solidFill>
                  <a:schemeClr val="dk1"/>
                </a:solidFill>
                <a:latin typeface="Inter"/>
                <a:ea typeface="Inter"/>
                <a:cs typeface="Inter"/>
                <a:sym typeface="Inter"/>
              </a:rPr>
              <a:t>Aspiration : std</a:t>
            </a: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Char char="-"/>
            </a:pPr>
            <a:r>
              <a:rPr lang="en-US" sz="1200">
                <a:solidFill>
                  <a:schemeClr val="dk1"/>
                </a:solidFill>
                <a:latin typeface="Inter"/>
                <a:ea typeface="Inter"/>
                <a:cs typeface="Inter"/>
                <a:sym typeface="Inter"/>
              </a:rPr>
              <a:t>Doornumber : two atau four</a:t>
            </a: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Char char="-"/>
            </a:pPr>
            <a:r>
              <a:rPr lang="en-US" sz="1200">
                <a:solidFill>
                  <a:schemeClr val="dk1"/>
                </a:solidFill>
                <a:latin typeface="Inter"/>
                <a:ea typeface="Inter"/>
                <a:cs typeface="Inter"/>
                <a:sym typeface="Inter"/>
              </a:rPr>
              <a:t>Carbody : hatchback</a:t>
            </a: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Char char="-"/>
            </a:pPr>
            <a:r>
              <a:rPr lang="en-US" sz="1200">
                <a:solidFill>
                  <a:schemeClr val="dk1"/>
                </a:solidFill>
                <a:latin typeface="Inter"/>
                <a:ea typeface="Inter"/>
                <a:cs typeface="Inter"/>
                <a:sym typeface="Inter"/>
              </a:rPr>
              <a:t>Drivewheel : fwd</a:t>
            </a: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Char char="-"/>
            </a:pPr>
            <a:r>
              <a:rPr lang="en-US" sz="1200">
                <a:solidFill>
                  <a:schemeClr val="dk1"/>
                </a:solidFill>
                <a:latin typeface="Inter"/>
                <a:ea typeface="Inter"/>
                <a:cs typeface="Inter"/>
                <a:sym typeface="Inter"/>
              </a:rPr>
              <a:t>Enginelocation : front</a:t>
            </a: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Char char="-"/>
            </a:pPr>
            <a:r>
              <a:rPr lang="en-US" sz="1200">
                <a:solidFill>
                  <a:schemeClr val="dk1"/>
                </a:solidFill>
                <a:latin typeface="Inter"/>
                <a:ea typeface="Inter"/>
                <a:cs typeface="Inter"/>
                <a:sym typeface="Inter"/>
              </a:rPr>
              <a:t>Fuelsystem : ohc</a:t>
            </a: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Char char="-"/>
            </a:pPr>
            <a:r>
              <a:rPr lang="en-US" sz="1200">
                <a:solidFill>
                  <a:schemeClr val="dk1"/>
                </a:solidFill>
                <a:latin typeface="Inter"/>
                <a:ea typeface="Inter"/>
                <a:cs typeface="Inter"/>
                <a:sym typeface="Inter"/>
              </a:rPr>
              <a:t>cylinder number : four</a:t>
            </a: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Char char="-"/>
            </a:pPr>
            <a:r>
              <a:rPr lang="en-US" sz="1200">
                <a:solidFill>
                  <a:schemeClr val="dk1"/>
                </a:solidFill>
                <a:latin typeface="Inter"/>
                <a:ea typeface="Inter"/>
                <a:cs typeface="Inter"/>
                <a:sym typeface="Inter"/>
              </a:rPr>
              <a:t>fuelsystem : 2bbl</a:t>
            </a:r>
            <a:endParaRPr sz="1200">
              <a:solidFill>
                <a:schemeClr val="dk1"/>
              </a:solidFill>
              <a:latin typeface="Inter"/>
              <a:ea typeface="Inter"/>
              <a:cs typeface="Inter"/>
              <a:sym typeface="Inter"/>
            </a:endParaRPr>
          </a:p>
          <a:p>
            <a:pPr indent="0" lvl="0" marL="0" rtl="0" algn="l">
              <a:lnSpc>
                <a:spcPct val="115000"/>
              </a:lnSpc>
              <a:spcBef>
                <a:spcPts val="0"/>
              </a:spcBef>
              <a:spcAft>
                <a:spcPts val="0"/>
              </a:spcAft>
              <a:buClr>
                <a:schemeClr val="dk1"/>
              </a:buClr>
              <a:buSzPts val="1800"/>
              <a:buFont typeface="Arial"/>
              <a:buNone/>
            </a:pPr>
            <a:r>
              <a:t/>
            </a:r>
            <a:endParaRPr sz="1200">
              <a:solidFill>
                <a:srgbClr val="282828"/>
              </a:solidFill>
              <a:latin typeface="Inter"/>
              <a:ea typeface="Inter"/>
              <a:cs typeface="Inter"/>
              <a:sym typeface="Inter"/>
            </a:endParaRPr>
          </a:p>
          <a:p>
            <a:pPr indent="0" lvl="0" marL="114300" marR="0" rtl="0" algn="l">
              <a:lnSpc>
                <a:spcPct val="115000"/>
              </a:lnSpc>
              <a:spcBef>
                <a:spcPts val="1000"/>
              </a:spcBef>
              <a:spcAft>
                <a:spcPts val="0"/>
              </a:spcAft>
              <a:buClr>
                <a:schemeClr val="dk2"/>
              </a:buClr>
              <a:buSzPts val="1800"/>
              <a:buFont typeface="Arial"/>
              <a:buNone/>
            </a:pPr>
            <a:r>
              <a:t/>
            </a:r>
            <a:endParaRPr sz="1200">
              <a:solidFill>
                <a:schemeClr val="dk1"/>
              </a:solidFill>
              <a:latin typeface="Inter"/>
              <a:ea typeface="Inter"/>
              <a:cs typeface="Inter"/>
              <a:sym typeface="Inter"/>
            </a:endParaRPr>
          </a:p>
        </p:txBody>
      </p:sp>
      <p:pic>
        <p:nvPicPr>
          <p:cNvPr id="269" name="Google Shape;269;p25"/>
          <p:cNvPicPr preferRelativeResize="0"/>
          <p:nvPr/>
        </p:nvPicPr>
        <p:blipFill rotWithShape="1">
          <a:blip r:embed="rId5">
            <a:alphaModFix/>
          </a:blip>
          <a:srcRect b="0" l="0" r="31986" t="0"/>
          <a:stretch/>
        </p:blipFill>
        <p:spPr>
          <a:xfrm>
            <a:off x="698900" y="1285700"/>
            <a:ext cx="3212324" cy="1737600"/>
          </a:xfrm>
          <a:prstGeom prst="rect">
            <a:avLst/>
          </a:prstGeom>
          <a:noFill/>
          <a:ln>
            <a:noFill/>
          </a:ln>
        </p:spPr>
      </p:pic>
      <p:pic>
        <p:nvPicPr>
          <p:cNvPr id="270" name="Google Shape;270;p25"/>
          <p:cNvPicPr preferRelativeResize="0"/>
          <p:nvPr/>
        </p:nvPicPr>
        <p:blipFill rotWithShape="1">
          <a:blip r:embed="rId5">
            <a:alphaModFix/>
          </a:blip>
          <a:srcRect b="0" l="66876" r="0" t="0"/>
          <a:stretch/>
        </p:blipFill>
        <p:spPr>
          <a:xfrm>
            <a:off x="1360876" y="3063000"/>
            <a:ext cx="1564498" cy="1737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6"/>
          <p:cNvSpPr txBox="1"/>
          <p:nvPr>
            <p:ph idx="1" type="body"/>
          </p:nvPr>
        </p:nvSpPr>
        <p:spPr>
          <a:xfrm>
            <a:off x="311700" y="3581972"/>
            <a:ext cx="8631900" cy="899177"/>
          </a:xfrm>
          <a:prstGeom prst="rect">
            <a:avLst/>
          </a:prstGeom>
          <a:noFill/>
          <a:ln>
            <a:noFill/>
          </a:ln>
        </p:spPr>
        <p:txBody>
          <a:bodyPr anchorCtr="0" anchor="t" bIns="91425" lIns="91425" spcFirstLastPara="1" rIns="91425" wrap="square" tIns="91425">
            <a:noAutofit/>
          </a:bodyPr>
          <a:lstStyle/>
          <a:p>
            <a:pPr indent="-285750" lvl="0" marL="285750" rtl="0" algn="l">
              <a:lnSpc>
                <a:spcPct val="115000"/>
              </a:lnSpc>
              <a:spcBef>
                <a:spcPts val="0"/>
              </a:spcBef>
              <a:spcAft>
                <a:spcPts val="0"/>
              </a:spcAft>
              <a:buSzPts val="1800"/>
              <a:buFont typeface="Inter"/>
              <a:buChar char="●"/>
            </a:pPr>
            <a:r>
              <a:rPr b="1" lang="en-US" sz="1400">
                <a:solidFill>
                  <a:schemeClr val="dk1"/>
                </a:solidFill>
                <a:latin typeface="Inter"/>
                <a:ea typeface="Inter"/>
                <a:cs typeface="Inter"/>
                <a:sym typeface="Inter"/>
              </a:rPr>
              <a:t>Enginesize VS Enginetype VS Price</a:t>
            </a:r>
            <a:endParaRPr>
              <a:latin typeface="Inter"/>
              <a:ea typeface="Inter"/>
              <a:cs typeface="Inter"/>
              <a:sym typeface="Inter"/>
            </a:endParaRPr>
          </a:p>
          <a:p>
            <a:pPr indent="0" lvl="0" marL="0" rtl="0" algn="l">
              <a:lnSpc>
                <a:spcPct val="115000"/>
              </a:lnSpc>
              <a:spcBef>
                <a:spcPts val="1000"/>
              </a:spcBef>
              <a:spcAft>
                <a:spcPts val="1000"/>
              </a:spcAft>
              <a:buSzPts val="1800"/>
              <a:buNone/>
            </a:pPr>
            <a:r>
              <a:rPr lang="en-US" sz="1200">
                <a:solidFill>
                  <a:schemeClr val="dk1"/>
                </a:solidFill>
                <a:latin typeface="Inter"/>
                <a:ea typeface="Inter"/>
                <a:cs typeface="Inter"/>
                <a:sym typeface="Inter"/>
              </a:rPr>
              <a:t>- Semakin besar enginesizenya, semakin mahal harganya. Enginetype bertipe ohcv hanya berada pada mobil dengan fueltype bertipe gas. Enginetype bertipe ohcv berada pada mobil dengan enginesize diatas 150</a:t>
            </a:r>
            <a:endParaRPr sz="1200">
              <a:solidFill>
                <a:schemeClr val="dk1"/>
              </a:solidFill>
              <a:latin typeface="Inter"/>
              <a:ea typeface="Inter"/>
              <a:cs typeface="Inter"/>
              <a:sym typeface="Inter"/>
            </a:endParaRPr>
          </a:p>
        </p:txBody>
      </p:sp>
      <p:sp>
        <p:nvSpPr>
          <p:cNvPr id="276" name="Google Shape;276;p2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77" name="Google Shape;277;p26"/>
          <p:cNvGrpSpPr/>
          <p:nvPr/>
        </p:nvGrpSpPr>
        <p:grpSpPr>
          <a:xfrm>
            <a:off x="7503019" y="95797"/>
            <a:ext cx="1516771" cy="323122"/>
            <a:chOff x="400885" y="325214"/>
            <a:chExt cx="2298835" cy="489727"/>
          </a:xfrm>
        </p:grpSpPr>
        <p:pic>
          <p:nvPicPr>
            <p:cNvPr id="278" name="Google Shape;278;p26"/>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79" name="Google Shape;279;p26"/>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280" name="Google Shape;280;p26"/>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281" name="Google Shape;281;p26"/>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282" name="Google Shape;282;p26"/>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83" name="Google Shape;283;p2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84" name="Google Shape;284;p26"/>
          <p:cNvPicPr preferRelativeResize="0"/>
          <p:nvPr/>
        </p:nvPicPr>
        <p:blipFill rotWithShape="1">
          <a:blip r:embed="rId5">
            <a:alphaModFix/>
          </a:blip>
          <a:srcRect b="0" l="0" r="0" t="0"/>
          <a:stretch/>
        </p:blipFill>
        <p:spPr>
          <a:xfrm>
            <a:off x="1716362" y="1547701"/>
            <a:ext cx="5786638" cy="17148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7"/>
          <p:cNvSpPr txBox="1"/>
          <p:nvPr>
            <p:ph idx="1" type="body"/>
          </p:nvPr>
        </p:nvSpPr>
        <p:spPr>
          <a:xfrm>
            <a:off x="311700" y="3462051"/>
            <a:ext cx="8832300" cy="899177"/>
          </a:xfrm>
          <a:prstGeom prst="rect">
            <a:avLst/>
          </a:prstGeom>
          <a:noFill/>
          <a:ln>
            <a:noFill/>
          </a:ln>
        </p:spPr>
        <p:txBody>
          <a:bodyPr anchorCtr="0" anchor="t" bIns="91425" lIns="91425" spcFirstLastPara="1" rIns="91425" wrap="square" tIns="91425">
            <a:noAutofit/>
          </a:bodyPr>
          <a:lstStyle/>
          <a:p>
            <a:pPr indent="-285750" lvl="0" marL="285750" rtl="0" algn="l">
              <a:lnSpc>
                <a:spcPct val="115000"/>
              </a:lnSpc>
              <a:spcBef>
                <a:spcPts val="0"/>
              </a:spcBef>
              <a:spcAft>
                <a:spcPts val="0"/>
              </a:spcAft>
              <a:buSzPts val="1800"/>
              <a:buFont typeface="Inter"/>
              <a:buChar char="●"/>
            </a:pPr>
            <a:r>
              <a:rPr b="1" lang="en-US" sz="1600">
                <a:solidFill>
                  <a:schemeClr val="dk1"/>
                </a:solidFill>
                <a:latin typeface="Inter"/>
                <a:ea typeface="Inter"/>
                <a:cs typeface="Inter"/>
                <a:sym typeface="Inter"/>
              </a:rPr>
              <a:t>Citympg VS Fuelsystem VS Price</a:t>
            </a:r>
            <a:endParaRPr>
              <a:latin typeface="Inter"/>
              <a:ea typeface="Inter"/>
              <a:cs typeface="Inter"/>
              <a:sym typeface="Inter"/>
            </a:endParaRPr>
          </a:p>
          <a:p>
            <a:pPr indent="0" lvl="0" marL="0" rtl="0" algn="l">
              <a:lnSpc>
                <a:spcPct val="115000"/>
              </a:lnSpc>
              <a:spcBef>
                <a:spcPts val="1000"/>
              </a:spcBef>
              <a:spcAft>
                <a:spcPts val="1000"/>
              </a:spcAft>
              <a:buSzPts val="1800"/>
              <a:buNone/>
            </a:pPr>
            <a:r>
              <a:rPr lang="en-US" sz="1600">
                <a:solidFill>
                  <a:schemeClr val="dk1"/>
                </a:solidFill>
                <a:latin typeface="Inter"/>
                <a:ea typeface="Inter"/>
                <a:cs typeface="Inter"/>
                <a:sym typeface="Inter"/>
              </a:rPr>
              <a:t>- </a:t>
            </a:r>
            <a:r>
              <a:rPr lang="en-US" sz="1200">
                <a:solidFill>
                  <a:schemeClr val="dk1"/>
                </a:solidFill>
                <a:latin typeface="Inter"/>
                <a:ea typeface="Inter"/>
                <a:cs typeface="Inter"/>
                <a:sym typeface="Inter"/>
              </a:rPr>
              <a:t>Semakin besar citympg, semakin murah harganya. Fuelsystem bertipe mpfi hanya berada pada mobil dengan fueltype bertipe gas dan fuelsystem bertipe idi hanya berada pada mobil dengan fueltype bertipe diesel. Fuelsystem bertipe mpfi memberikan nilai citympg yang rendah sehingga berdampak pula pada harga jual mobil</a:t>
            </a:r>
            <a:endParaRPr sz="1200">
              <a:solidFill>
                <a:schemeClr val="dk1"/>
              </a:solidFill>
              <a:latin typeface="Inter"/>
              <a:ea typeface="Inter"/>
              <a:cs typeface="Inter"/>
              <a:sym typeface="Inter"/>
            </a:endParaRPr>
          </a:p>
        </p:txBody>
      </p:sp>
      <p:sp>
        <p:nvSpPr>
          <p:cNvPr id="290" name="Google Shape;290;p2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91" name="Google Shape;291;p27"/>
          <p:cNvGrpSpPr/>
          <p:nvPr/>
        </p:nvGrpSpPr>
        <p:grpSpPr>
          <a:xfrm>
            <a:off x="7503019" y="95797"/>
            <a:ext cx="1516771" cy="323122"/>
            <a:chOff x="400885" y="325214"/>
            <a:chExt cx="2298835" cy="489727"/>
          </a:xfrm>
        </p:grpSpPr>
        <p:pic>
          <p:nvPicPr>
            <p:cNvPr id="292" name="Google Shape;292;p27"/>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93" name="Google Shape;293;p27"/>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294" name="Google Shape;294;p27"/>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295" name="Google Shape;295;p27"/>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296" name="Google Shape;296;p27"/>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97" name="Google Shape;297;p2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98" name="Google Shape;298;p27"/>
          <p:cNvPicPr preferRelativeResize="0"/>
          <p:nvPr/>
        </p:nvPicPr>
        <p:blipFill rotWithShape="1">
          <a:blip r:embed="rId5">
            <a:alphaModFix/>
          </a:blip>
          <a:srcRect b="0" l="0" r="0" t="0"/>
          <a:stretch/>
        </p:blipFill>
        <p:spPr>
          <a:xfrm>
            <a:off x="1665993" y="1418086"/>
            <a:ext cx="5837007" cy="184443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8"/>
          <p:cNvSpPr txBox="1"/>
          <p:nvPr>
            <p:ph idx="1" type="body"/>
          </p:nvPr>
        </p:nvSpPr>
        <p:spPr>
          <a:xfrm>
            <a:off x="76200" y="3586625"/>
            <a:ext cx="10671600" cy="899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Inter"/>
              <a:buChar char="●"/>
            </a:pPr>
            <a:r>
              <a:rPr lang="en-US" sz="900">
                <a:solidFill>
                  <a:schemeClr val="dk1"/>
                </a:solidFill>
                <a:latin typeface="Inter"/>
                <a:ea typeface="Inter"/>
                <a:cs typeface="Inter"/>
                <a:sym typeface="Inter"/>
              </a:rPr>
              <a:t>carwidth , carlength , curbweight , enginesize , horsepower, wheelbase, dan boreratio memiliki korelasi positif yang cukup kuat dengan price.</a:t>
            </a:r>
            <a:endParaRPr sz="1600">
              <a:latin typeface="Inter"/>
              <a:ea typeface="Inter"/>
              <a:cs typeface="Inter"/>
              <a:sym typeface="Inter"/>
            </a:endParaRPr>
          </a:p>
          <a:p>
            <a:pPr indent="-330200" lvl="0" marL="457200" rtl="0" algn="l">
              <a:lnSpc>
                <a:spcPct val="115000"/>
              </a:lnSpc>
              <a:spcBef>
                <a:spcPts val="0"/>
              </a:spcBef>
              <a:spcAft>
                <a:spcPts val="0"/>
              </a:spcAft>
              <a:buSzPts val="1600"/>
              <a:buFont typeface="Inter"/>
              <a:buChar char="●"/>
            </a:pPr>
            <a:r>
              <a:rPr lang="en-US" sz="900">
                <a:solidFill>
                  <a:schemeClr val="dk1"/>
                </a:solidFill>
                <a:latin typeface="Inter"/>
                <a:ea typeface="Inter"/>
                <a:cs typeface="Inter"/>
                <a:sym typeface="Inter"/>
              </a:rPr>
              <a:t>carheight tidak menunjukkan tren yang signifikan dengan price.</a:t>
            </a:r>
            <a:endParaRPr sz="1600">
              <a:latin typeface="Inter"/>
              <a:ea typeface="Inter"/>
              <a:cs typeface="Inter"/>
              <a:sym typeface="Inter"/>
            </a:endParaRPr>
          </a:p>
          <a:p>
            <a:pPr indent="-330200" lvl="0" marL="457200" rtl="0" algn="l">
              <a:lnSpc>
                <a:spcPct val="115000"/>
              </a:lnSpc>
              <a:spcBef>
                <a:spcPts val="0"/>
              </a:spcBef>
              <a:spcAft>
                <a:spcPts val="0"/>
              </a:spcAft>
              <a:buSzPts val="1600"/>
              <a:buFont typeface="Inter"/>
              <a:buChar char="●"/>
            </a:pPr>
            <a:r>
              <a:rPr lang="en-US" sz="900">
                <a:solidFill>
                  <a:schemeClr val="dk1"/>
                </a:solidFill>
                <a:latin typeface="Inter"/>
                <a:ea typeface="Inter"/>
                <a:cs typeface="Inter"/>
                <a:sym typeface="Inter"/>
              </a:rPr>
              <a:t>citympg , highwaympg, peakrpm dan symboling memiliki korelasi negatif yang cukup kuat terhadap dengan price.</a:t>
            </a:r>
            <a:endParaRPr sz="1600">
              <a:latin typeface="Inter"/>
              <a:ea typeface="Inter"/>
              <a:cs typeface="Inter"/>
              <a:sym typeface="Inter"/>
            </a:endParaRPr>
          </a:p>
          <a:p>
            <a:pPr indent="-330200" lvl="0" marL="457200" rtl="0" algn="l">
              <a:lnSpc>
                <a:spcPct val="115000"/>
              </a:lnSpc>
              <a:spcBef>
                <a:spcPts val="0"/>
              </a:spcBef>
              <a:spcAft>
                <a:spcPts val="0"/>
              </a:spcAft>
              <a:buSzPts val="1600"/>
              <a:buFont typeface="Inter"/>
              <a:buChar char="●"/>
            </a:pPr>
            <a:r>
              <a:rPr lang="en-US" sz="900">
                <a:solidFill>
                  <a:schemeClr val="dk1"/>
                </a:solidFill>
                <a:latin typeface="Inter"/>
                <a:ea typeface="Inter"/>
                <a:cs typeface="Inter"/>
                <a:sym typeface="Inter"/>
              </a:rPr>
              <a:t>Variabel yang memiliki korelasi kuat: </a:t>
            </a:r>
            <a:r>
              <a:rPr b="1" lang="en-US" sz="900">
                <a:solidFill>
                  <a:schemeClr val="dk1"/>
                </a:solidFill>
                <a:latin typeface="Inter"/>
                <a:ea typeface="Inter"/>
                <a:cs typeface="Inter"/>
                <a:sym typeface="Inter"/>
              </a:rPr>
              <a:t>wheelbase, carlength, carwidth, curbweight,enginesize,boreratio,horsepower,citymp,highwaympg</a:t>
            </a:r>
            <a:endParaRPr b="1" sz="900">
              <a:solidFill>
                <a:schemeClr val="dk1"/>
              </a:solidFill>
              <a:latin typeface="Inter"/>
              <a:ea typeface="Inter"/>
              <a:cs typeface="Inter"/>
              <a:sym typeface="Inter"/>
            </a:endParaRPr>
          </a:p>
        </p:txBody>
      </p:sp>
      <p:sp>
        <p:nvSpPr>
          <p:cNvPr id="304" name="Google Shape;304;p2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05" name="Google Shape;305;p28"/>
          <p:cNvGrpSpPr/>
          <p:nvPr/>
        </p:nvGrpSpPr>
        <p:grpSpPr>
          <a:xfrm>
            <a:off x="7503019" y="95797"/>
            <a:ext cx="1516771" cy="323122"/>
            <a:chOff x="400885" y="325214"/>
            <a:chExt cx="2298835" cy="489727"/>
          </a:xfrm>
        </p:grpSpPr>
        <p:pic>
          <p:nvPicPr>
            <p:cNvPr id="306" name="Google Shape;306;p28"/>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07" name="Google Shape;307;p28"/>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308" name="Google Shape;308;p28"/>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309" name="Google Shape;309;p28"/>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310" name="Google Shape;310;p28"/>
          <p:cNvSpPr txBox="1"/>
          <p:nvPr>
            <p:ph type="title"/>
          </p:nvPr>
        </p:nvSpPr>
        <p:spPr>
          <a:xfrm>
            <a:off x="331800" y="52207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311" name="Google Shape;311;p2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312" name="Google Shape;312;p28"/>
          <p:cNvPicPr preferRelativeResize="0"/>
          <p:nvPr/>
        </p:nvPicPr>
        <p:blipFill rotWithShape="1">
          <a:blip r:embed="rId5">
            <a:alphaModFix/>
          </a:blip>
          <a:srcRect b="0" l="0" r="0" t="0"/>
          <a:stretch/>
        </p:blipFill>
        <p:spPr>
          <a:xfrm>
            <a:off x="2319284" y="1169925"/>
            <a:ext cx="4180334" cy="241670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316" name="Shape 316"/>
        <p:cNvGrpSpPr/>
        <p:nvPr/>
      </p:nvGrpSpPr>
      <p:grpSpPr>
        <a:xfrm>
          <a:off x="0" y="0"/>
          <a:ext cx="0" cy="0"/>
          <a:chOff x="0" y="0"/>
          <a:chExt cx="0" cy="0"/>
        </a:xfrm>
      </p:grpSpPr>
      <p:sp>
        <p:nvSpPr>
          <p:cNvPr id="317" name="Google Shape;317;p29"/>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US" sz="3600">
                <a:solidFill>
                  <a:schemeClr val="lt1"/>
                </a:solidFill>
                <a:latin typeface="Maven Pro SemiBold"/>
                <a:ea typeface="Maven Pro SemiBold"/>
                <a:cs typeface="Maven Pro SemiBold"/>
                <a:sym typeface="Maven Pro SemiBold"/>
              </a:rPr>
              <a:t>Modelling</a:t>
            </a:r>
            <a:endParaRPr sz="3600">
              <a:solidFill>
                <a:schemeClr val="lt1"/>
              </a:solidFill>
              <a:latin typeface="Maven Pro SemiBold"/>
              <a:ea typeface="Maven Pro SemiBold"/>
              <a:cs typeface="Maven Pro SemiBold"/>
              <a:sym typeface="Maven Pro SemiBold"/>
            </a:endParaRPr>
          </a:p>
        </p:txBody>
      </p:sp>
      <p:pic>
        <p:nvPicPr>
          <p:cNvPr id="318" name="Google Shape;318;p29"/>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319" name="Google Shape;319;p2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320" name="Google Shape;320;p2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321" name="Google Shape;321;p29"/>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322" name="Google Shape;322;p29"/>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323" name="Google Shape;323;p29"/>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324" name="Google Shape;324;p29"/>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325" name="Google Shape;325;p29"/>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326" name="Google Shape;326;p2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lt1"/>
                </a:solidFill>
                <a:latin typeface="Inter"/>
                <a:ea typeface="Inter"/>
                <a:cs typeface="Inter"/>
                <a:sym typeface="Inter"/>
              </a:rPr>
              <a:t>Modelling</a:t>
            </a:r>
            <a:endParaRPr b="1" i="0" sz="1000" u="none" cap="none" strike="noStrike">
              <a:solidFill>
                <a:schemeClr val="lt1"/>
              </a:solidFill>
              <a:latin typeface="Inter"/>
              <a:ea typeface="Inter"/>
              <a:cs typeface="Inter"/>
              <a:sym typeface="Inter"/>
            </a:endParaRPr>
          </a:p>
        </p:txBody>
      </p:sp>
      <p:sp>
        <p:nvSpPr>
          <p:cNvPr id="327" name="Google Shape;327;p29"/>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33" name="Google Shape;333;p30"/>
          <p:cNvGrpSpPr/>
          <p:nvPr/>
        </p:nvGrpSpPr>
        <p:grpSpPr>
          <a:xfrm>
            <a:off x="7503019" y="95797"/>
            <a:ext cx="1516771" cy="323122"/>
            <a:chOff x="400885" y="325214"/>
            <a:chExt cx="2298835" cy="489727"/>
          </a:xfrm>
        </p:grpSpPr>
        <p:pic>
          <p:nvPicPr>
            <p:cNvPr id="334" name="Google Shape;334;p3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35" name="Google Shape;335;p30"/>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336" name="Google Shape;336;p30"/>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337" name="Google Shape;337;p30"/>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338" name="Google Shape;338;p30"/>
          <p:cNvSpPr txBox="1"/>
          <p:nvPr>
            <p:ph type="title"/>
          </p:nvPr>
        </p:nvSpPr>
        <p:spPr>
          <a:xfrm>
            <a:off x="311700" y="537268"/>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Feature Selection</a:t>
            </a:r>
            <a:endParaRPr sz="2820">
              <a:solidFill>
                <a:srgbClr val="A338EB"/>
              </a:solidFill>
              <a:latin typeface="Maven Pro SemiBold"/>
              <a:ea typeface="Maven Pro SemiBold"/>
              <a:cs typeface="Maven Pro SemiBold"/>
              <a:sym typeface="Maven Pro SemiBold"/>
            </a:endParaRPr>
          </a:p>
        </p:txBody>
      </p:sp>
      <p:sp>
        <p:nvSpPr>
          <p:cNvPr id="339" name="Google Shape;339;p3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graphicFrame>
        <p:nvGraphicFramePr>
          <p:cNvPr id="340" name="Google Shape;340;p30"/>
          <p:cNvGraphicFramePr/>
          <p:nvPr/>
        </p:nvGraphicFramePr>
        <p:xfrm>
          <a:off x="5143884" y="2072718"/>
          <a:ext cx="3000000" cy="3000000"/>
        </p:xfrm>
        <a:graphic>
          <a:graphicData uri="http://schemas.openxmlformats.org/drawingml/2006/table">
            <a:tbl>
              <a:tblPr>
                <a:noFill/>
                <a:tableStyleId>{7886FA3C-6F73-4205-AA8A-9A1EC68C29E2}</a:tableStyleId>
              </a:tblPr>
              <a:tblGrid>
                <a:gridCol w="1977400"/>
                <a:gridCol w="724550"/>
              </a:tblGrid>
              <a:tr h="196125">
                <a:tc>
                  <a:txBody>
                    <a:bodyPr/>
                    <a:lstStyle/>
                    <a:p>
                      <a:pPr indent="0" lvl="0" marL="0" marR="0" rtl="0" algn="ctr">
                        <a:lnSpc>
                          <a:spcPct val="100000"/>
                        </a:lnSpc>
                        <a:spcBef>
                          <a:spcPts val="0"/>
                        </a:spcBef>
                        <a:spcAft>
                          <a:spcPts val="0"/>
                        </a:spcAft>
                        <a:buNone/>
                      </a:pPr>
                      <a:r>
                        <a:rPr i="0" lang="en-US" sz="1100" u="none" cap="none" strike="noStrike">
                          <a:solidFill>
                            <a:srgbClr val="000000"/>
                          </a:solidFill>
                          <a:latin typeface="Inter"/>
                          <a:ea typeface="Inter"/>
                          <a:cs typeface="Inter"/>
                          <a:sym typeface="Inter"/>
                        </a:rPr>
                        <a:t>Method</a:t>
                      </a:r>
                      <a:endParaRPr sz="1100">
                        <a:latin typeface="Inter"/>
                        <a:ea typeface="Inter"/>
                        <a:cs typeface="Inter"/>
                        <a:sym typeface="Inte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i="0" lang="en-US" sz="1100" u="none" cap="none" strike="noStrike">
                          <a:solidFill>
                            <a:srgbClr val="000000"/>
                          </a:solidFill>
                          <a:latin typeface="Inter"/>
                          <a:ea typeface="Inter"/>
                          <a:cs typeface="Inter"/>
                          <a:sym typeface="Inter"/>
                        </a:rPr>
                        <a:t>Model Accuration</a:t>
                      </a:r>
                      <a:endParaRPr i="0" sz="1100" u="none" cap="none" strike="noStrike">
                        <a:solidFill>
                          <a:srgbClr val="000000"/>
                        </a:solidFill>
                        <a:latin typeface="Inter"/>
                        <a:ea typeface="Inter"/>
                        <a:cs typeface="Inter"/>
                        <a:sym typeface="Inte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6125">
                <a:tc>
                  <a:txBody>
                    <a:bodyPr/>
                    <a:lstStyle/>
                    <a:p>
                      <a:pPr indent="0" lvl="0" marL="0" marR="0" rtl="0" algn="l">
                        <a:lnSpc>
                          <a:spcPct val="100000"/>
                        </a:lnSpc>
                        <a:spcBef>
                          <a:spcPts val="0"/>
                        </a:spcBef>
                        <a:spcAft>
                          <a:spcPts val="0"/>
                        </a:spcAft>
                        <a:buNone/>
                      </a:pPr>
                      <a:r>
                        <a:rPr i="0" lang="en-US" sz="1100" u="none" cap="none" strike="noStrike">
                          <a:solidFill>
                            <a:srgbClr val="000000"/>
                          </a:solidFill>
                          <a:latin typeface="Inter"/>
                          <a:ea typeface="Inter"/>
                          <a:cs typeface="Inter"/>
                          <a:sym typeface="Inter"/>
                        </a:rPr>
                        <a:t>Linear Regression</a:t>
                      </a:r>
                      <a:endParaRPr sz="1100">
                        <a:latin typeface="Inter"/>
                        <a:ea typeface="Inter"/>
                        <a:cs typeface="Inter"/>
                        <a:sym typeface="Inte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lang="en-US" sz="1100">
                          <a:latin typeface="Inter"/>
                          <a:ea typeface="Inter"/>
                          <a:cs typeface="Inter"/>
                          <a:sym typeface="Inter"/>
                        </a:rPr>
                        <a:t>0.92228</a:t>
                      </a:r>
                      <a:endParaRPr sz="1100">
                        <a:latin typeface="Inter"/>
                        <a:ea typeface="Inter"/>
                        <a:cs typeface="Inter"/>
                        <a:sym typeface="Inte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6125">
                <a:tc>
                  <a:txBody>
                    <a:bodyPr/>
                    <a:lstStyle/>
                    <a:p>
                      <a:pPr indent="0" lvl="0" marL="0" marR="0" rtl="0" algn="l">
                        <a:lnSpc>
                          <a:spcPct val="100000"/>
                        </a:lnSpc>
                        <a:spcBef>
                          <a:spcPts val="0"/>
                        </a:spcBef>
                        <a:spcAft>
                          <a:spcPts val="0"/>
                        </a:spcAft>
                        <a:buNone/>
                      </a:pPr>
                      <a:r>
                        <a:rPr b="1" i="0" lang="en-US" sz="1100" u="none" cap="none" strike="noStrike">
                          <a:solidFill>
                            <a:srgbClr val="000000"/>
                          </a:solidFill>
                          <a:latin typeface="Inter"/>
                          <a:ea typeface="Inter"/>
                          <a:cs typeface="Inter"/>
                          <a:sym typeface="Inter"/>
                        </a:rPr>
                        <a:t>Ridge Regression</a:t>
                      </a:r>
                      <a:endParaRPr sz="1100">
                        <a:latin typeface="Inter"/>
                        <a:ea typeface="Inter"/>
                        <a:cs typeface="Inter"/>
                        <a:sym typeface="Inte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marR="0" rtl="0" algn="r">
                        <a:lnSpc>
                          <a:spcPct val="100000"/>
                        </a:lnSpc>
                        <a:spcBef>
                          <a:spcPts val="0"/>
                        </a:spcBef>
                        <a:spcAft>
                          <a:spcPts val="0"/>
                        </a:spcAft>
                        <a:buNone/>
                      </a:pPr>
                      <a:r>
                        <a:rPr b="1" i="0" lang="en-US" sz="1100" u="none" cap="none" strike="noStrike">
                          <a:solidFill>
                            <a:srgbClr val="000000"/>
                          </a:solidFill>
                          <a:latin typeface="Inter"/>
                          <a:ea typeface="Inter"/>
                          <a:cs typeface="Inter"/>
                          <a:sym typeface="Inter"/>
                        </a:rPr>
                        <a:t>0,9245</a:t>
                      </a:r>
                      <a:r>
                        <a:rPr b="1" lang="en-US" sz="1100">
                          <a:latin typeface="Inter"/>
                          <a:ea typeface="Inter"/>
                          <a:cs typeface="Inter"/>
                          <a:sym typeface="Inter"/>
                        </a:rPr>
                        <a:t>8</a:t>
                      </a:r>
                      <a:endParaRPr sz="1100">
                        <a:latin typeface="Inter"/>
                        <a:ea typeface="Inter"/>
                        <a:cs typeface="Inter"/>
                        <a:sym typeface="Inte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196125">
                <a:tc>
                  <a:txBody>
                    <a:bodyPr/>
                    <a:lstStyle/>
                    <a:p>
                      <a:pPr indent="0" lvl="0" marL="0" marR="0" rtl="0" algn="l">
                        <a:lnSpc>
                          <a:spcPct val="100000"/>
                        </a:lnSpc>
                        <a:spcBef>
                          <a:spcPts val="0"/>
                        </a:spcBef>
                        <a:spcAft>
                          <a:spcPts val="0"/>
                        </a:spcAft>
                        <a:buNone/>
                      </a:pPr>
                      <a:r>
                        <a:rPr i="0" lang="en-US" sz="1100" u="none" cap="none" strike="noStrike">
                          <a:solidFill>
                            <a:srgbClr val="000000"/>
                          </a:solidFill>
                          <a:latin typeface="Inter"/>
                          <a:ea typeface="Inter"/>
                          <a:cs typeface="Inter"/>
                          <a:sym typeface="Inter"/>
                        </a:rPr>
                        <a:t>Decision Tree Regressor</a:t>
                      </a:r>
                      <a:endParaRPr i="0" sz="1100" u="none" cap="none" strike="noStrike">
                        <a:solidFill>
                          <a:srgbClr val="000000"/>
                        </a:solidFill>
                        <a:latin typeface="Inter"/>
                        <a:ea typeface="Inter"/>
                        <a:cs typeface="Inter"/>
                        <a:sym typeface="Inte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i="0" lang="en-US" sz="1100" u="none" cap="none" strike="noStrike">
                          <a:solidFill>
                            <a:srgbClr val="000000"/>
                          </a:solidFill>
                          <a:latin typeface="Inter"/>
                          <a:ea typeface="Inter"/>
                          <a:cs typeface="Inter"/>
                          <a:sym typeface="Inter"/>
                        </a:rPr>
                        <a:t>0,8</a:t>
                      </a:r>
                      <a:r>
                        <a:rPr lang="en-US" sz="1100">
                          <a:latin typeface="Inter"/>
                          <a:ea typeface="Inter"/>
                          <a:cs typeface="Inter"/>
                          <a:sym typeface="Inter"/>
                        </a:rPr>
                        <a:t>8018</a:t>
                      </a:r>
                      <a:endParaRPr sz="1100">
                        <a:latin typeface="Inter"/>
                        <a:ea typeface="Inter"/>
                        <a:cs typeface="Inter"/>
                        <a:sym typeface="Inte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6125">
                <a:tc>
                  <a:txBody>
                    <a:bodyPr/>
                    <a:lstStyle/>
                    <a:p>
                      <a:pPr indent="0" lvl="0" marL="0" marR="0" rtl="0" algn="l">
                        <a:lnSpc>
                          <a:spcPct val="100000"/>
                        </a:lnSpc>
                        <a:spcBef>
                          <a:spcPts val="0"/>
                        </a:spcBef>
                        <a:spcAft>
                          <a:spcPts val="0"/>
                        </a:spcAft>
                        <a:buNone/>
                      </a:pPr>
                      <a:r>
                        <a:rPr i="0" lang="en-US" sz="1100" u="none" cap="none" strike="noStrike">
                          <a:solidFill>
                            <a:srgbClr val="000000"/>
                          </a:solidFill>
                          <a:latin typeface="Inter"/>
                          <a:ea typeface="Inter"/>
                          <a:cs typeface="Inter"/>
                          <a:sym typeface="Inter"/>
                        </a:rPr>
                        <a:t>Random Forest Regressor</a:t>
                      </a:r>
                      <a:endParaRPr sz="1100">
                        <a:latin typeface="Inter"/>
                        <a:ea typeface="Inter"/>
                        <a:cs typeface="Inter"/>
                        <a:sym typeface="Inte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i="0" lang="en-US" sz="1100" u="none" cap="none" strike="noStrike">
                          <a:solidFill>
                            <a:srgbClr val="000000"/>
                          </a:solidFill>
                          <a:latin typeface="Inter"/>
                          <a:ea typeface="Inter"/>
                          <a:cs typeface="Inter"/>
                          <a:sym typeface="Inter"/>
                        </a:rPr>
                        <a:t>0,9</a:t>
                      </a:r>
                      <a:r>
                        <a:rPr lang="en-US" sz="1100">
                          <a:latin typeface="Inter"/>
                          <a:ea typeface="Inter"/>
                          <a:cs typeface="Inter"/>
                          <a:sym typeface="Inter"/>
                        </a:rPr>
                        <a:t>2334</a:t>
                      </a:r>
                      <a:endParaRPr sz="1100">
                        <a:latin typeface="Inter"/>
                        <a:ea typeface="Inter"/>
                        <a:cs typeface="Inter"/>
                        <a:sym typeface="Inte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6125">
                <a:tc>
                  <a:txBody>
                    <a:bodyPr/>
                    <a:lstStyle/>
                    <a:p>
                      <a:pPr indent="0" lvl="0" marL="0" marR="0" rtl="0" algn="l">
                        <a:lnSpc>
                          <a:spcPct val="100000"/>
                        </a:lnSpc>
                        <a:spcBef>
                          <a:spcPts val="0"/>
                        </a:spcBef>
                        <a:spcAft>
                          <a:spcPts val="0"/>
                        </a:spcAft>
                        <a:buNone/>
                      </a:pPr>
                      <a:r>
                        <a:rPr i="0" lang="en-US" sz="1100" u="none" cap="none" strike="noStrike">
                          <a:solidFill>
                            <a:srgbClr val="000000"/>
                          </a:solidFill>
                          <a:latin typeface="Inter"/>
                          <a:ea typeface="Inter"/>
                          <a:cs typeface="Inter"/>
                          <a:sym typeface="Inter"/>
                        </a:rPr>
                        <a:t>LASSO</a:t>
                      </a:r>
                      <a:endParaRPr sz="1100">
                        <a:latin typeface="Inter"/>
                        <a:ea typeface="Inter"/>
                        <a:cs typeface="Inter"/>
                        <a:sym typeface="Inte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spcBef>
                          <a:spcPts val="0"/>
                        </a:spcBef>
                        <a:spcAft>
                          <a:spcPts val="0"/>
                        </a:spcAft>
                        <a:buNone/>
                      </a:pPr>
                      <a:r>
                        <a:rPr lang="en-US" sz="1100">
                          <a:latin typeface="Inter"/>
                          <a:ea typeface="Inter"/>
                          <a:cs typeface="Inter"/>
                          <a:sym typeface="Inter"/>
                        </a:rPr>
                        <a:t>0.84810</a:t>
                      </a:r>
                      <a:endParaRPr sz="1100">
                        <a:latin typeface="Inter"/>
                        <a:ea typeface="Inter"/>
                        <a:cs typeface="Inter"/>
                        <a:sym typeface="Inte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6125">
                <a:tc>
                  <a:txBody>
                    <a:bodyPr/>
                    <a:lstStyle/>
                    <a:p>
                      <a:pPr indent="0" lvl="0" marL="0" marR="0" rtl="0" algn="l">
                        <a:lnSpc>
                          <a:spcPct val="100000"/>
                        </a:lnSpc>
                        <a:spcBef>
                          <a:spcPts val="0"/>
                        </a:spcBef>
                        <a:spcAft>
                          <a:spcPts val="0"/>
                        </a:spcAft>
                        <a:buNone/>
                      </a:pPr>
                      <a:r>
                        <a:rPr i="0" lang="en-US" sz="1100" u="none" cap="none" strike="noStrike">
                          <a:solidFill>
                            <a:srgbClr val="000000"/>
                          </a:solidFill>
                          <a:latin typeface="Inter"/>
                          <a:ea typeface="Inter"/>
                          <a:cs typeface="Inter"/>
                          <a:sym typeface="Inter"/>
                        </a:rPr>
                        <a:t>Elastic Net</a:t>
                      </a:r>
                      <a:endParaRPr sz="1100">
                        <a:latin typeface="Inter"/>
                        <a:ea typeface="Inter"/>
                        <a:cs typeface="Inter"/>
                        <a:sym typeface="Inte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i="0" lang="en-US" sz="1100" u="none" cap="none" strike="noStrike">
                          <a:solidFill>
                            <a:srgbClr val="000000"/>
                          </a:solidFill>
                          <a:latin typeface="Inter"/>
                          <a:ea typeface="Inter"/>
                          <a:cs typeface="Inter"/>
                          <a:sym typeface="Inter"/>
                        </a:rPr>
                        <a:t>0,84</a:t>
                      </a:r>
                      <a:r>
                        <a:rPr lang="en-US" sz="1100">
                          <a:latin typeface="Inter"/>
                          <a:ea typeface="Inter"/>
                          <a:cs typeface="Inter"/>
                          <a:sym typeface="Inter"/>
                        </a:rPr>
                        <a:t>777</a:t>
                      </a:r>
                      <a:endParaRPr sz="1100">
                        <a:latin typeface="Inter"/>
                        <a:ea typeface="Inter"/>
                        <a:cs typeface="Inter"/>
                        <a:sym typeface="Inte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41" name="Google Shape;341;p30"/>
          <p:cNvSpPr txBox="1"/>
          <p:nvPr>
            <p:ph idx="1" type="body"/>
          </p:nvPr>
        </p:nvSpPr>
        <p:spPr>
          <a:xfrm>
            <a:off x="529391" y="1199522"/>
            <a:ext cx="3229022" cy="364608"/>
          </a:xfrm>
          <a:prstGeom prst="rect">
            <a:avLst/>
          </a:prstGeom>
          <a:noFill/>
          <a:ln>
            <a:noFill/>
          </a:ln>
        </p:spPr>
        <p:txBody>
          <a:bodyPr anchorCtr="0" anchor="t" bIns="91425" lIns="91425" spcFirstLastPara="1" rIns="91425" wrap="square" tIns="91425">
            <a:normAutofit fontScale="55000" lnSpcReduction="20000"/>
          </a:bodyPr>
          <a:lstStyle/>
          <a:p>
            <a:pPr indent="-342900" lvl="0" marL="457200" rtl="0" algn="l">
              <a:lnSpc>
                <a:spcPct val="115000"/>
              </a:lnSpc>
              <a:spcBef>
                <a:spcPts val="0"/>
              </a:spcBef>
              <a:spcAft>
                <a:spcPts val="0"/>
              </a:spcAft>
              <a:buSzPct val="181818"/>
              <a:buChar char="●"/>
            </a:pPr>
            <a:r>
              <a:rPr b="1" lang="en-US">
                <a:solidFill>
                  <a:schemeClr val="dk1"/>
                </a:solidFill>
              </a:rPr>
              <a:t>Using Recursive Feature Elimination (RFE)</a:t>
            </a:r>
            <a:endParaRPr/>
          </a:p>
          <a:p>
            <a:pPr indent="-228600" lvl="0" marL="457200" rtl="0" algn="l">
              <a:lnSpc>
                <a:spcPct val="115000"/>
              </a:lnSpc>
              <a:spcBef>
                <a:spcPts val="0"/>
              </a:spcBef>
              <a:spcAft>
                <a:spcPts val="0"/>
              </a:spcAft>
              <a:buSzPct val="181818"/>
              <a:buNone/>
            </a:pPr>
            <a:r>
              <a:t/>
            </a:r>
            <a:endParaRPr/>
          </a:p>
        </p:txBody>
      </p:sp>
      <p:sp>
        <p:nvSpPr>
          <p:cNvPr id="342" name="Google Shape;342;p30"/>
          <p:cNvSpPr txBox="1"/>
          <p:nvPr/>
        </p:nvSpPr>
        <p:spPr>
          <a:xfrm>
            <a:off x="4660745" y="1199522"/>
            <a:ext cx="3229022" cy="364608"/>
          </a:xfrm>
          <a:prstGeom prst="rect">
            <a:avLst/>
          </a:prstGeom>
          <a:noFill/>
          <a:ln>
            <a:noFill/>
          </a:ln>
        </p:spPr>
        <p:txBody>
          <a:bodyPr anchorCtr="0" anchor="t" bIns="91425" lIns="91425" spcFirstLastPara="1" rIns="91425" wrap="square" tIns="91425">
            <a:normAutofit fontScale="62500" lnSpcReduction="20000"/>
          </a:bodyPr>
          <a:lstStyle/>
          <a:p>
            <a:pPr indent="-342900" lvl="0" marL="457200" marR="0" rtl="0" algn="l">
              <a:lnSpc>
                <a:spcPct val="115000"/>
              </a:lnSpc>
              <a:spcBef>
                <a:spcPts val="0"/>
              </a:spcBef>
              <a:spcAft>
                <a:spcPts val="0"/>
              </a:spcAft>
              <a:buClr>
                <a:schemeClr val="dk2"/>
              </a:buClr>
              <a:buSzPct val="159999"/>
              <a:buFont typeface="Arial"/>
              <a:buChar char="●"/>
            </a:pPr>
            <a:r>
              <a:rPr b="1" i="0" lang="en-US" sz="1800" u="none" cap="none" strike="noStrike">
                <a:solidFill>
                  <a:schemeClr val="dk1"/>
                </a:solidFill>
                <a:latin typeface="Arial"/>
                <a:ea typeface="Arial"/>
                <a:cs typeface="Arial"/>
                <a:sym typeface="Arial"/>
              </a:rPr>
              <a:t>Based on Feature Correlation</a:t>
            </a:r>
            <a:endParaRPr/>
          </a:p>
          <a:p>
            <a:pPr indent="-228600" lvl="0" marL="457200" marR="0" rtl="0" algn="l">
              <a:lnSpc>
                <a:spcPct val="115000"/>
              </a:lnSpc>
              <a:spcBef>
                <a:spcPts val="0"/>
              </a:spcBef>
              <a:spcAft>
                <a:spcPts val="0"/>
              </a:spcAft>
              <a:buClr>
                <a:schemeClr val="dk2"/>
              </a:buClr>
              <a:buSzPct val="159999"/>
              <a:buFont typeface="Arial"/>
              <a:buNone/>
            </a:pPr>
            <a:r>
              <a:t/>
            </a:r>
            <a:endParaRPr b="0" i="0" sz="1800" u="none" cap="none" strike="noStrike">
              <a:solidFill>
                <a:schemeClr val="dk1"/>
              </a:solidFill>
              <a:latin typeface="Arial"/>
              <a:ea typeface="Arial"/>
              <a:cs typeface="Arial"/>
              <a:sym typeface="Arial"/>
            </a:endParaRPr>
          </a:p>
        </p:txBody>
      </p:sp>
      <p:sp>
        <p:nvSpPr>
          <p:cNvPr id="343" name="Google Shape;343;p30"/>
          <p:cNvSpPr txBox="1"/>
          <p:nvPr/>
        </p:nvSpPr>
        <p:spPr>
          <a:xfrm>
            <a:off x="529391" y="3584752"/>
            <a:ext cx="8414100" cy="809100"/>
          </a:xfrm>
          <a:prstGeom prst="rect">
            <a:avLst/>
          </a:prstGeom>
          <a:noFill/>
          <a:ln>
            <a:noFill/>
          </a:ln>
        </p:spPr>
        <p:txBody>
          <a:bodyPr anchorCtr="0" anchor="t" bIns="91425" lIns="91425" spcFirstLastPara="1" rIns="91425" wrap="square" tIns="91425">
            <a:noAutofit/>
          </a:bodyPr>
          <a:lstStyle/>
          <a:p>
            <a:pPr indent="0" lvl="0" marL="114300" marR="0" rtl="0" algn="ctr">
              <a:lnSpc>
                <a:spcPct val="95000"/>
              </a:lnSpc>
              <a:spcBef>
                <a:spcPts val="0"/>
              </a:spcBef>
              <a:spcAft>
                <a:spcPts val="0"/>
              </a:spcAft>
              <a:buClr>
                <a:schemeClr val="dk2"/>
              </a:buClr>
              <a:buSzPts val="1555"/>
              <a:buFont typeface="Arial"/>
              <a:buNone/>
            </a:pPr>
            <a:r>
              <a:rPr i="0" lang="en-US" sz="955" u="none" cap="none" strike="noStrike">
                <a:solidFill>
                  <a:schemeClr val="dk1"/>
                </a:solidFill>
                <a:latin typeface="Inter"/>
                <a:ea typeface="Inter"/>
                <a:cs typeface="Inter"/>
                <a:sym typeface="Inter"/>
              </a:rPr>
              <a:t>Melihat Nilai Akurasi Model antara Metode Feature Selection RFE dan Feature Correlation, dapat dihighlight bahwa </a:t>
            </a:r>
            <a:r>
              <a:rPr b="1" i="0" lang="en-US" sz="955" u="none" cap="none" strike="noStrike">
                <a:solidFill>
                  <a:schemeClr val="dk1"/>
                </a:solidFill>
                <a:latin typeface="Inter"/>
                <a:ea typeface="Inter"/>
                <a:cs typeface="Inter"/>
                <a:sym typeface="Inter"/>
              </a:rPr>
              <a:t>RFE memiliki nilai akurasi lebih baik dari pada Metode Feature Correlation</a:t>
            </a:r>
            <a:r>
              <a:rPr i="0" lang="en-US" sz="955" u="none" cap="none" strike="noStrike">
                <a:solidFill>
                  <a:schemeClr val="dk1"/>
                </a:solidFill>
                <a:latin typeface="Inter"/>
                <a:ea typeface="Inter"/>
                <a:cs typeface="Inter"/>
                <a:sym typeface="Inter"/>
              </a:rPr>
              <a:t>, sehingga selanjutnya kita akan menggunakan feature yang didapat dari metode RFE. Feature yang dipilih adalah </a:t>
            </a:r>
            <a:r>
              <a:rPr b="1" i="0" lang="en-US" sz="955" u="none" cap="none" strike="noStrike">
                <a:solidFill>
                  <a:schemeClr val="dk1"/>
                </a:solidFill>
                <a:latin typeface="Inter"/>
                <a:ea typeface="Inter"/>
                <a:cs typeface="Inter"/>
                <a:sym typeface="Inter"/>
              </a:rPr>
              <a:t>'carbody', 'wheelbase', 'carlength', 'carwidth', 'carheight', 'curbweight', 'enginesize', 'fuelsystem', 'stroke', 'compressionratio', 'horsepower', 'peakrpm', 'citympg', 'highwaympg', 'Brand‘ dan ‘price’</a:t>
            </a:r>
            <a:endParaRPr sz="765">
              <a:latin typeface="Inter"/>
              <a:ea typeface="Inter"/>
              <a:cs typeface="Inter"/>
              <a:sym typeface="Inter"/>
            </a:endParaRPr>
          </a:p>
          <a:p>
            <a:pPr indent="-228600" lvl="0" marL="457200" marR="0" rtl="0" algn="l">
              <a:lnSpc>
                <a:spcPct val="95000"/>
              </a:lnSpc>
              <a:spcBef>
                <a:spcPts val="0"/>
              </a:spcBef>
              <a:spcAft>
                <a:spcPts val="0"/>
              </a:spcAft>
              <a:buClr>
                <a:schemeClr val="dk2"/>
              </a:buClr>
              <a:buSzPts val="1555"/>
              <a:buFont typeface="Arial"/>
              <a:buNone/>
            </a:pPr>
            <a:r>
              <a:t/>
            </a:r>
            <a:endParaRPr i="0" sz="955" u="none" cap="none" strike="noStrike">
              <a:solidFill>
                <a:schemeClr val="dk2"/>
              </a:solidFill>
              <a:latin typeface="Inter"/>
              <a:ea typeface="Inter"/>
              <a:cs typeface="Inter"/>
              <a:sym typeface="Inter"/>
            </a:endParaRPr>
          </a:p>
        </p:txBody>
      </p:sp>
      <p:graphicFrame>
        <p:nvGraphicFramePr>
          <p:cNvPr id="344" name="Google Shape;344;p30"/>
          <p:cNvGraphicFramePr/>
          <p:nvPr/>
        </p:nvGraphicFramePr>
        <p:xfrm>
          <a:off x="1056468" y="2072723"/>
          <a:ext cx="3000000" cy="3000000"/>
        </p:xfrm>
        <a:graphic>
          <a:graphicData uri="http://schemas.openxmlformats.org/drawingml/2006/table">
            <a:tbl>
              <a:tblPr>
                <a:noFill/>
                <a:tableStyleId>{7886FA3C-6F73-4205-AA8A-9A1EC68C29E2}</a:tableStyleId>
              </a:tblPr>
              <a:tblGrid>
                <a:gridCol w="1977400"/>
                <a:gridCol w="724550"/>
              </a:tblGrid>
              <a:tr h="196125">
                <a:tc>
                  <a:txBody>
                    <a:bodyPr/>
                    <a:lstStyle/>
                    <a:p>
                      <a:pPr indent="0" lvl="0" marL="0" marR="0" rtl="0" algn="ctr">
                        <a:lnSpc>
                          <a:spcPct val="100000"/>
                        </a:lnSpc>
                        <a:spcBef>
                          <a:spcPts val="0"/>
                        </a:spcBef>
                        <a:spcAft>
                          <a:spcPts val="0"/>
                        </a:spcAft>
                        <a:buNone/>
                      </a:pPr>
                      <a:r>
                        <a:rPr i="0" lang="en-US" sz="1100" u="none" cap="none" strike="noStrike">
                          <a:solidFill>
                            <a:srgbClr val="000000"/>
                          </a:solidFill>
                          <a:latin typeface="Inter"/>
                          <a:ea typeface="Inter"/>
                          <a:cs typeface="Inter"/>
                          <a:sym typeface="Inter"/>
                        </a:rPr>
                        <a:t>Method</a:t>
                      </a:r>
                      <a:endParaRPr i="0" sz="1100" u="none" cap="none" strike="noStrike">
                        <a:solidFill>
                          <a:srgbClr val="000000"/>
                        </a:solidFill>
                        <a:latin typeface="Inter"/>
                        <a:ea typeface="Inter"/>
                        <a:cs typeface="Inter"/>
                        <a:sym typeface="Inte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i="0" lang="en-US" sz="1100" u="none" cap="none" strike="noStrike">
                          <a:solidFill>
                            <a:srgbClr val="000000"/>
                          </a:solidFill>
                          <a:latin typeface="Inter"/>
                          <a:ea typeface="Inter"/>
                          <a:cs typeface="Inter"/>
                          <a:sym typeface="Inter"/>
                        </a:rPr>
                        <a:t>Model Accuration</a:t>
                      </a:r>
                      <a:endParaRPr i="0" sz="1100" u="none" cap="none" strike="noStrike">
                        <a:solidFill>
                          <a:srgbClr val="000000"/>
                        </a:solidFill>
                        <a:latin typeface="Inter"/>
                        <a:ea typeface="Inter"/>
                        <a:cs typeface="Inter"/>
                        <a:sym typeface="Inte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6125">
                <a:tc>
                  <a:txBody>
                    <a:bodyPr/>
                    <a:lstStyle/>
                    <a:p>
                      <a:pPr indent="0" lvl="0" marL="0" marR="0" rtl="0" algn="l">
                        <a:lnSpc>
                          <a:spcPct val="100000"/>
                        </a:lnSpc>
                        <a:spcBef>
                          <a:spcPts val="0"/>
                        </a:spcBef>
                        <a:spcAft>
                          <a:spcPts val="0"/>
                        </a:spcAft>
                        <a:buNone/>
                      </a:pPr>
                      <a:r>
                        <a:rPr i="0" lang="en-US" sz="1100" u="none" cap="none" strike="noStrike">
                          <a:solidFill>
                            <a:srgbClr val="000000"/>
                          </a:solidFill>
                          <a:latin typeface="Inter"/>
                          <a:ea typeface="Inter"/>
                          <a:cs typeface="Inter"/>
                          <a:sym typeface="Inter"/>
                        </a:rPr>
                        <a:t>Linear Regression</a:t>
                      </a:r>
                      <a:endParaRPr i="0" sz="1100" u="none" cap="none" strike="noStrike">
                        <a:solidFill>
                          <a:srgbClr val="000000"/>
                        </a:solidFill>
                        <a:latin typeface="Inter"/>
                        <a:ea typeface="Inter"/>
                        <a:cs typeface="Inter"/>
                        <a:sym typeface="Inte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i="0" lang="en-US" sz="1100" u="none" cap="none" strike="noStrike">
                          <a:solidFill>
                            <a:srgbClr val="212121"/>
                          </a:solidFill>
                          <a:latin typeface="Inter"/>
                          <a:ea typeface="Inter"/>
                          <a:cs typeface="Inter"/>
                          <a:sym typeface="Inter"/>
                        </a:rPr>
                        <a:t>0,91958</a:t>
                      </a:r>
                      <a:endParaRPr sz="1100">
                        <a:latin typeface="Inter"/>
                        <a:ea typeface="Inter"/>
                        <a:cs typeface="Inter"/>
                        <a:sym typeface="Inte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6125">
                <a:tc>
                  <a:txBody>
                    <a:bodyPr/>
                    <a:lstStyle/>
                    <a:p>
                      <a:pPr indent="0" lvl="0" marL="0" marR="0" rtl="0" algn="l">
                        <a:lnSpc>
                          <a:spcPct val="100000"/>
                        </a:lnSpc>
                        <a:spcBef>
                          <a:spcPts val="0"/>
                        </a:spcBef>
                        <a:spcAft>
                          <a:spcPts val="0"/>
                        </a:spcAft>
                        <a:buNone/>
                      </a:pPr>
                      <a:r>
                        <a:rPr b="1" i="0" lang="en-US" sz="1100" u="none" cap="none" strike="noStrike">
                          <a:solidFill>
                            <a:srgbClr val="000000"/>
                          </a:solidFill>
                          <a:latin typeface="Inter"/>
                          <a:ea typeface="Inter"/>
                          <a:cs typeface="Inter"/>
                          <a:sym typeface="Inter"/>
                        </a:rPr>
                        <a:t>Ridge Regression</a:t>
                      </a:r>
                      <a:endParaRPr b="1" i="0" sz="1100" u="none" cap="none" strike="noStrike">
                        <a:solidFill>
                          <a:srgbClr val="000000"/>
                        </a:solidFill>
                        <a:latin typeface="Inter"/>
                        <a:ea typeface="Inter"/>
                        <a:cs typeface="Inter"/>
                        <a:sym typeface="Inte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marR="0" rtl="0" algn="r">
                        <a:lnSpc>
                          <a:spcPct val="100000"/>
                        </a:lnSpc>
                        <a:spcBef>
                          <a:spcPts val="0"/>
                        </a:spcBef>
                        <a:spcAft>
                          <a:spcPts val="0"/>
                        </a:spcAft>
                        <a:buNone/>
                      </a:pPr>
                      <a:r>
                        <a:rPr b="1" i="0" lang="en-US" sz="1100" u="none" cap="none" strike="noStrike">
                          <a:solidFill>
                            <a:srgbClr val="212121"/>
                          </a:solidFill>
                          <a:latin typeface="Inter"/>
                          <a:ea typeface="Inter"/>
                          <a:cs typeface="Inter"/>
                          <a:sym typeface="Inter"/>
                        </a:rPr>
                        <a:t>0,93218</a:t>
                      </a:r>
                      <a:endParaRPr sz="1100">
                        <a:latin typeface="Inter"/>
                        <a:ea typeface="Inter"/>
                        <a:cs typeface="Inter"/>
                        <a:sym typeface="Inte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196125">
                <a:tc>
                  <a:txBody>
                    <a:bodyPr/>
                    <a:lstStyle/>
                    <a:p>
                      <a:pPr indent="0" lvl="0" marL="0" marR="0" rtl="0" algn="l">
                        <a:lnSpc>
                          <a:spcPct val="100000"/>
                        </a:lnSpc>
                        <a:spcBef>
                          <a:spcPts val="0"/>
                        </a:spcBef>
                        <a:spcAft>
                          <a:spcPts val="0"/>
                        </a:spcAft>
                        <a:buNone/>
                      </a:pPr>
                      <a:r>
                        <a:rPr i="0" lang="en-US" sz="1100" u="none" cap="none" strike="noStrike">
                          <a:solidFill>
                            <a:srgbClr val="000000"/>
                          </a:solidFill>
                          <a:latin typeface="Inter"/>
                          <a:ea typeface="Inter"/>
                          <a:cs typeface="Inter"/>
                          <a:sym typeface="Inter"/>
                        </a:rPr>
                        <a:t>Decision Tree Regressor</a:t>
                      </a:r>
                      <a:endParaRPr i="0" sz="1100" u="none" cap="none" strike="noStrike">
                        <a:solidFill>
                          <a:srgbClr val="000000"/>
                        </a:solidFill>
                        <a:latin typeface="Inter"/>
                        <a:ea typeface="Inter"/>
                        <a:cs typeface="Inter"/>
                        <a:sym typeface="Inte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spcBef>
                          <a:spcPts val="0"/>
                        </a:spcBef>
                        <a:spcAft>
                          <a:spcPts val="0"/>
                        </a:spcAft>
                        <a:buNone/>
                      </a:pPr>
                      <a:r>
                        <a:rPr lang="en-US" sz="1100">
                          <a:latin typeface="Inter"/>
                          <a:ea typeface="Inter"/>
                          <a:cs typeface="Inter"/>
                          <a:sym typeface="Inter"/>
                        </a:rPr>
                        <a:t>0.87852</a:t>
                      </a:r>
                      <a:endParaRPr sz="1100">
                        <a:latin typeface="Inter"/>
                        <a:ea typeface="Inter"/>
                        <a:cs typeface="Inter"/>
                        <a:sym typeface="Inte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6125">
                <a:tc>
                  <a:txBody>
                    <a:bodyPr/>
                    <a:lstStyle/>
                    <a:p>
                      <a:pPr indent="0" lvl="0" marL="0" marR="0" rtl="0" algn="l">
                        <a:lnSpc>
                          <a:spcPct val="100000"/>
                        </a:lnSpc>
                        <a:spcBef>
                          <a:spcPts val="0"/>
                        </a:spcBef>
                        <a:spcAft>
                          <a:spcPts val="0"/>
                        </a:spcAft>
                        <a:buNone/>
                      </a:pPr>
                      <a:r>
                        <a:rPr i="0" lang="en-US" sz="1100" u="none" cap="none" strike="noStrike">
                          <a:solidFill>
                            <a:srgbClr val="000000"/>
                          </a:solidFill>
                          <a:latin typeface="Inter"/>
                          <a:ea typeface="Inter"/>
                          <a:cs typeface="Inter"/>
                          <a:sym typeface="Inter"/>
                        </a:rPr>
                        <a:t>Random Forest Regressor</a:t>
                      </a:r>
                      <a:endParaRPr i="0" sz="1100" u="none" cap="none" strike="noStrike">
                        <a:solidFill>
                          <a:srgbClr val="000000"/>
                        </a:solidFill>
                        <a:latin typeface="Inter"/>
                        <a:ea typeface="Inter"/>
                        <a:cs typeface="Inter"/>
                        <a:sym typeface="Inte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SzPts val="1100"/>
                        <a:buNone/>
                      </a:pPr>
                      <a:r>
                        <a:rPr lang="en-US" sz="1100">
                          <a:solidFill>
                            <a:srgbClr val="212121"/>
                          </a:solidFill>
                          <a:latin typeface="Inter"/>
                          <a:ea typeface="Inter"/>
                          <a:cs typeface="Inter"/>
                          <a:sym typeface="Inter"/>
                        </a:rPr>
                        <a:t>0.93067</a:t>
                      </a:r>
                      <a:endParaRPr sz="1100">
                        <a:solidFill>
                          <a:srgbClr val="212121"/>
                        </a:solidFill>
                        <a:latin typeface="Inter"/>
                        <a:ea typeface="Inter"/>
                        <a:cs typeface="Inter"/>
                        <a:sym typeface="Inte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6125">
                <a:tc>
                  <a:txBody>
                    <a:bodyPr/>
                    <a:lstStyle/>
                    <a:p>
                      <a:pPr indent="0" lvl="0" marL="0" marR="0" rtl="0" algn="l">
                        <a:lnSpc>
                          <a:spcPct val="100000"/>
                        </a:lnSpc>
                        <a:spcBef>
                          <a:spcPts val="0"/>
                        </a:spcBef>
                        <a:spcAft>
                          <a:spcPts val="0"/>
                        </a:spcAft>
                        <a:buNone/>
                      </a:pPr>
                      <a:r>
                        <a:rPr i="0" lang="en-US" sz="1100" u="none" cap="none" strike="noStrike">
                          <a:solidFill>
                            <a:srgbClr val="000000"/>
                          </a:solidFill>
                          <a:latin typeface="Inter"/>
                          <a:ea typeface="Inter"/>
                          <a:cs typeface="Inter"/>
                          <a:sym typeface="Inter"/>
                        </a:rPr>
                        <a:t>LASSO</a:t>
                      </a:r>
                      <a:endParaRPr i="0" sz="1100" u="none" cap="none" strike="noStrike">
                        <a:solidFill>
                          <a:srgbClr val="000000"/>
                        </a:solidFill>
                        <a:latin typeface="Inter"/>
                        <a:ea typeface="Inter"/>
                        <a:cs typeface="Inter"/>
                        <a:sym typeface="Inte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i="0" lang="en-US" sz="1100" u="none" cap="none" strike="noStrike">
                          <a:solidFill>
                            <a:srgbClr val="212121"/>
                          </a:solidFill>
                          <a:latin typeface="Inter"/>
                          <a:ea typeface="Inter"/>
                          <a:cs typeface="Inter"/>
                          <a:sym typeface="Inter"/>
                        </a:rPr>
                        <a:t>0,86227</a:t>
                      </a:r>
                      <a:endParaRPr sz="1100">
                        <a:latin typeface="Inter"/>
                        <a:ea typeface="Inter"/>
                        <a:cs typeface="Inter"/>
                        <a:sym typeface="Inte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6125">
                <a:tc>
                  <a:txBody>
                    <a:bodyPr/>
                    <a:lstStyle/>
                    <a:p>
                      <a:pPr indent="0" lvl="0" marL="0" marR="0" rtl="0" algn="l">
                        <a:lnSpc>
                          <a:spcPct val="100000"/>
                        </a:lnSpc>
                        <a:spcBef>
                          <a:spcPts val="0"/>
                        </a:spcBef>
                        <a:spcAft>
                          <a:spcPts val="0"/>
                        </a:spcAft>
                        <a:buNone/>
                      </a:pPr>
                      <a:r>
                        <a:rPr i="0" lang="en-US" sz="1100" u="none" cap="none" strike="noStrike">
                          <a:solidFill>
                            <a:srgbClr val="000000"/>
                          </a:solidFill>
                          <a:latin typeface="Inter"/>
                          <a:ea typeface="Inter"/>
                          <a:cs typeface="Inter"/>
                          <a:sym typeface="Inter"/>
                        </a:rPr>
                        <a:t>Elastic Net</a:t>
                      </a:r>
                      <a:endParaRPr i="0" sz="1100" u="none" cap="none" strike="noStrike">
                        <a:solidFill>
                          <a:srgbClr val="000000"/>
                        </a:solidFill>
                        <a:latin typeface="Inter"/>
                        <a:ea typeface="Inter"/>
                        <a:cs typeface="Inter"/>
                        <a:sym typeface="Inte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i="0" lang="en-US" sz="1100" u="none" cap="none" strike="noStrike">
                          <a:solidFill>
                            <a:srgbClr val="212121"/>
                          </a:solidFill>
                          <a:latin typeface="Inter"/>
                          <a:ea typeface="Inter"/>
                          <a:cs typeface="Inter"/>
                          <a:sym typeface="Inter"/>
                        </a:rPr>
                        <a:t>0,86175</a:t>
                      </a:r>
                      <a:endParaRPr sz="1100">
                        <a:latin typeface="Inter"/>
                        <a:ea typeface="Inter"/>
                        <a:cs typeface="Inter"/>
                        <a:sym typeface="Inte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45" name="Google Shape;345;p30"/>
          <p:cNvSpPr txBox="1"/>
          <p:nvPr/>
        </p:nvSpPr>
        <p:spPr>
          <a:xfrm>
            <a:off x="4907750" y="1564125"/>
            <a:ext cx="4236000" cy="707700"/>
          </a:xfrm>
          <a:prstGeom prst="rect">
            <a:avLst/>
          </a:prstGeom>
          <a:noFill/>
          <a:ln>
            <a:noFill/>
          </a:ln>
        </p:spPr>
        <p:txBody>
          <a:bodyPr anchorCtr="0" anchor="t" bIns="91425" lIns="91425" spcFirstLastPara="1" rIns="91425" wrap="square" tIns="91425">
            <a:normAutofit fontScale="70000"/>
          </a:bodyPr>
          <a:lstStyle/>
          <a:p>
            <a:pPr indent="0" lvl="0" marL="114300" marR="0" rtl="0" algn="l">
              <a:lnSpc>
                <a:spcPct val="115000"/>
              </a:lnSpc>
              <a:spcBef>
                <a:spcPts val="0"/>
              </a:spcBef>
              <a:spcAft>
                <a:spcPts val="0"/>
              </a:spcAft>
              <a:buClr>
                <a:schemeClr val="dk2"/>
              </a:buClr>
              <a:buSzPct val="288000"/>
              <a:buFont typeface="Arial"/>
              <a:buNone/>
            </a:pPr>
            <a:r>
              <a:rPr b="1" i="0" lang="en-US" sz="1000" u="none" cap="none" strike="noStrike">
                <a:solidFill>
                  <a:schemeClr val="dk1"/>
                </a:solidFill>
                <a:latin typeface="Arial"/>
                <a:ea typeface="Arial"/>
                <a:cs typeface="Arial"/>
                <a:sym typeface="Arial"/>
              </a:rPr>
              <a:t>('price','enginetype','fueltype', 'aspiration','carbody','cylindernumber', 'drivewheel','citympg', 'highwaympg','curbweight', 'enginesize','horsepower', 'carlength','carwidth', 'enginelocation‘ )</a:t>
            </a:r>
            <a:endParaRPr b="1" i="0" sz="1000" u="none" cap="none" strike="noStrike">
              <a:solidFill>
                <a:schemeClr val="dk1"/>
              </a:solidFill>
              <a:latin typeface="Arial"/>
              <a:ea typeface="Arial"/>
              <a:cs typeface="Arial"/>
              <a:sym typeface="Arial"/>
            </a:endParaRPr>
          </a:p>
          <a:p>
            <a:pPr indent="-228600" lvl="0" marL="457200" marR="0" rtl="0" algn="l">
              <a:lnSpc>
                <a:spcPct val="115000"/>
              </a:lnSpc>
              <a:spcBef>
                <a:spcPts val="0"/>
              </a:spcBef>
              <a:spcAft>
                <a:spcPts val="0"/>
              </a:spcAft>
              <a:buClr>
                <a:schemeClr val="dk2"/>
              </a:buClr>
              <a:buSzPct val="159999"/>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1"/>
          <p:cNvSpPr txBox="1"/>
          <p:nvPr>
            <p:ph idx="1" type="body"/>
          </p:nvPr>
        </p:nvSpPr>
        <p:spPr>
          <a:xfrm>
            <a:off x="311700" y="1292399"/>
            <a:ext cx="8832300" cy="1225551"/>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sz="1200">
                <a:solidFill>
                  <a:schemeClr val="dk1"/>
                </a:solidFill>
                <a:latin typeface="Inter"/>
                <a:ea typeface="Inter"/>
                <a:cs typeface="Inter"/>
                <a:sym typeface="Inter"/>
              </a:rPr>
              <a:t>Variable Dependent : </a:t>
            </a:r>
            <a:r>
              <a:rPr b="1" lang="en-US" sz="1200">
                <a:solidFill>
                  <a:schemeClr val="dk1"/>
                </a:solidFill>
                <a:latin typeface="Inter"/>
                <a:ea typeface="Inter"/>
                <a:cs typeface="Inter"/>
                <a:sym typeface="Inter"/>
              </a:rPr>
              <a:t>Price </a:t>
            </a:r>
            <a:endParaRPr/>
          </a:p>
          <a:p>
            <a:pPr indent="0" lvl="0" marL="0" rtl="0" algn="l">
              <a:lnSpc>
                <a:spcPct val="115000"/>
              </a:lnSpc>
              <a:spcBef>
                <a:spcPts val="0"/>
              </a:spcBef>
              <a:spcAft>
                <a:spcPts val="0"/>
              </a:spcAft>
              <a:buSzPts val="1800"/>
              <a:buNone/>
            </a:pPr>
            <a:r>
              <a:rPr lang="en-US" sz="1200">
                <a:solidFill>
                  <a:schemeClr val="dk1"/>
                </a:solidFill>
                <a:latin typeface="Inter"/>
                <a:ea typeface="Inter"/>
                <a:cs typeface="Inter"/>
                <a:sym typeface="Inter"/>
              </a:rPr>
              <a:t>Variabele Independent : </a:t>
            </a:r>
            <a:r>
              <a:rPr b="1" lang="en-US" sz="1200">
                <a:solidFill>
                  <a:schemeClr val="dk1"/>
                </a:solidFill>
              </a:rPr>
              <a:t>carbody,wheelbase, carlength, carwidth, carheight, curbweight, enginesize, fuelsystem, stroke, compressionratio, horsepower, peakrpm, citympg, highwaympg, Brand</a:t>
            </a:r>
            <a:endParaRPr b="1" sz="1200">
              <a:solidFill>
                <a:schemeClr val="dk1"/>
              </a:solidFill>
            </a:endParaRPr>
          </a:p>
          <a:p>
            <a:pPr indent="0" lvl="0" marL="0" rtl="0" algn="l">
              <a:lnSpc>
                <a:spcPct val="115000"/>
              </a:lnSpc>
              <a:spcBef>
                <a:spcPts val="0"/>
              </a:spcBef>
              <a:spcAft>
                <a:spcPts val="0"/>
              </a:spcAft>
              <a:buSzPts val="1800"/>
              <a:buNone/>
            </a:pPr>
            <a:r>
              <a:rPr lang="en-US" sz="1200">
                <a:solidFill>
                  <a:schemeClr val="dk1"/>
                </a:solidFill>
              </a:rPr>
              <a:t>Train Data : </a:t>
            </a:r>
            <a:r>
              <a:rPr b="1" lang="en-US" sz="1200">
                <a:solidFill>
                  <a:schemeClr val="dk1"/>
                </a:solidFill>
              </a:rPr>
              <a:t>60%</a:t>
            </a:r>
            <a:endParaRPr/>
          </a:p>
          <a:p>
            <a:pPr indent="0" lvl="0" marL="0" rtl="0" algn="l">
              <a:lnSpc>
                <a:spcPct val="115000"/>
              </a:lnSpc>
              <a:spcBef>
                <a:spcPts val="0"/>
              </a:spcBef>
              <a:spcAft>
                <a:spcPts val="0"/>
              </a:spcAft>
              <a:buSzPts val="1800"/>
              <a:buNone/>
            </a:pPr>
            <a:r>
              <a:rPr lang="en-US" sz="1200">
                <a:solidFill>
                  <a:schemeClr val="dk1"/>
                </a:solidFill>
              </a:rPr>
              <a:t>Testing Data : </a:t>
            </a:r>
            <a:r>
              <a:rPr b="1" lang="en-US" sz="1200">
                <a:solidFill>
                  <a:schemeClr val="dk1"/>
                </a:solidFill>
              </a:rPr>
              <a:t>40%</a:t>
            </a:r>
            <a:endParaRPr b="1" sz="1200">
              <a:solidFill>
                <a:schemeClr val="dk1"/>
              </a:solidFill>
            </a:endParaRPr>
          </a:p>
          <a:p>
            <a:pPr indent="0" lvl="0" marL="0" rtl="0" algn="l">
              <a:lnSpc>
                <a:spcPct val="115000"/>
              </a:lnSpc>
              <a:spcBef>
                <a:spcPts val="0"/>
              </a:spcBef>
              <a:spcAft>
                <a:spcPts val="0"/>
              </a:spcAft>
              <a:buSzPts val="1800"/>
              <a:buNone/>
            </a:pPr>
            <a:r>
              <a:t/>
            </a:r>
            <a:endParaRPr b="1" sz="1600"/>
          </a:p>
        </p:txBody>
      </p:sp>
      <p:sp>
        <p:nvSpPr>
          <p:cNvPr id="351" name="Google Shape;351;p3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52" name="Google Shape;352;p31"/>
          <p:cNvGrpSpPr/>
          <p:nvPr/>
        </p:nvGrpSpPr>
        <p:grpSpPr>
          <a:xfrm>
            <a:off x="7503019" y="95797"/>
            <a:ext cx="1516771" cy="323122"/>
            <a:chOff x="400885" y="325214"/>
            <a:chExt cx="2298835" cy="489727"/>
          </a:xfrm>
        </p:grpSpPr>
        <p:pic>
          <p:nvPicPr>
            <p:cNvPr id="353" name="Google Shape;353;p31"/>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54" name="Google Shape;354;p31"/>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355" name="Google Shape;355;p31"/>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356" name="Google Shape;356;p31"/>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357" name="Google Shape;357;p31"/>
          <p:cNvSpPr txBox="1"/>
          <p:nvPr>
            <p:ph type="title"/>
          </p:nvPr>
        </p:nvSpPr>
        <p:spPr>
          <a:xfrm>
            <a:off x="311700" y="537268"/>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Train Test Split</a:t>
            </a:r>
            <a:endParaRPr sz="2820">
              <a:solidFill>
                <a:srgbClr val="A338EB"/>
              </a:solidFill>
              <a:latin typeface="Maven Pro SemiBold"/>
              <a:ea typeface="Maven Pro SemiBold"/>
              <a:cs typeface="Maven Pro SemiBold"/>
              <a:sym typeface="Maven Pro SemiBold"/>
            </a:endParaRPr>
          </a:p>
        </p:txBody>
      </p:sp>
      <p:sp>
        <p:nvSpPr>
          <p:cNvPr id="358" name="Google Shape;358;p3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
        <p:nvSpPr>
          <p:cNvPr id="359" name="Google Shape;359;p31"/>
          <p:cNvSpPr txBox="1"/>
          <p:nvPr/>
        </p:nvSpPr>
        <p:spPr>
          <a:xfrm>
            <a:off x="311700" y="2430325"/>
            <a:ext cx="8480400" cy="81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990"/>
              <a:buFont typeface="Arial"/>
              <a:buNone/>
            </a:pPr>
            <a:r>
              <a:rPr b="0" i="0" lang="en-US" sz="2820" u="none" cap="none" strike="noStrike">
                <a:solidFill>
                  <a:srgbClr val="A338EB"/>
                </a:solidFill>
                <a:latin typeface="Maven Pro SemiBold"/>
                <a:ea typeface="Maven Pro SemiBold"/>
                <a:cs typeface="Maven Pro SemiBold"/>
                <a:sym typeface="Maven Pro SemiBold"/>
              </a:rPr>
              <a:t>Evaluation Metrics</a:t>
            </a:r>
            <a:endParaRPr b="0" i="0" sz="2820" u="none" cap="none" strike="noStrike">
              <a:solidFill>
                <a:srgbClr val="A338EB"/>
              </a:solidFill>
              <a:latin typeface="Maven Pro SemiBold"/>
              <a:ea typeface="Maven Pro SemiBold"/>
              <a:cs typeface="Maven Pro SemiBold"/>
              <a:sym typeface="Maven Pro SemiBold"/>
            </a:endParaRPr>
          </a:p>
        </p:txBody>
      </p:sp>
      <p:sp>
        <p:nvSpPr>
          <p:cNvPr id="360" name="Google Shape;360;p31"/>
          <p:cNvSpPr txBox="1"/>
          <p:nvPr/>
        </p:nvSpPr>
        <p:spPr>
          <a:xfrm>
            <a:off x="311700" y="3144533"/>
            <a:ext cx="8832300" cy="894347"/>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chemeClr val="dk1"/>
              </a:buClr>
              <a:buSzPts val="1200"/>
              <a:buFont typeface="Arial"/>
              <a:buChar char="❏"/>
            </a:pPr>
            <a:r>
              <a:rPr b="1" i="0" lang="en-US" sz="1200" u="none" cap="none" strike="noStrike">
                <a:solidFill>
                  <a:schemeClr val="dk1"/>
                </a:solidFill>
                <a:latin typeface="Arial"/>
                <a:ea typeface="Arial"/>
                <a:cs typeface="Arial"/>
                <a:sym typeface="Arial"/>
              </a:rPr>
              <a:t>RMSE : Mengukur kesalahan rata-rata yang dilakukan oleh model dalam memprediksi hasil untuk suatu model</a:t>
            </a:r>
            <a:endParaRPr/>
          </a:p>
          <a:p>
            <a:pPr indent="-304800" lvl="0" marL="457200" marR="0" rtl="0" algn="l">
              <a:lnSpc>
                <a:spcPct val="115000"/>
              </a:lnSpc>
              <a:spcBef>
                <a:spcPts val="0"/>
              </a:spcBef>
              <a:spcAft>
                <a:spcPts val="0"/>
              </a:spcAft>
              <a:buClr>
                <a:schemeClr val="dk1"/>
              </a:buClr>
              <a:buSzPts val="1200"/>
              <a:buFont typeface="Arial"/>
              <a:buChar char="❏"/>
            </a:pPr>
            <a:r>
              <a:rPr b="1" i="0" lang="en-US" sz="1200" u="none" cap="none" strike="noStrike">
                <a:solidFill>
                  <a:schemeClr val="dk1"/>
                </a:solidFill>
                <a:latin typeface="Arial"/>
                <a:ea typeface="Arial"/>
                <a:cs typeface="Arial"/>
                <a:sym typeface="Arial"/>
              </a:rPr>
              <a:t>MSE : Dikenal sebagai model sigma, merupakan varian dari RMSE yang disesuaikan dengan jumlah predictor dalam model</a:t>
            </a:r>
            <a:endParaRPr/>
          </a:p>
          <a:p>
            <a:pPr indent="-304800" lvl="0" marL="457200" marR="0" rtl="0" algn="l">
              <a:lnSpc>
                <a:spcPct val="115000"/>
              </a:lnSpc>
              <a:spcBef>
                <a:spcPts val="0"/>
              </a:spcBef>
              <a:spcAft>
                <a:spcPts val="0"/>
              </a:spcAft>
              <a:buClr>
                <a:schemeClr val="dk1"/>
              </a:buClr>
              <a:buSzPts val="1200"/>
              <a:buFont typeface="Arial"/>
              <a:buChar char="❏"/>
            </a:pPr>
            <a:r>
              <a:rPr b="1" i="0" lang="en-US" sz="1200" u="none" cap="none" strike="noStrike">
                <a:solidFill>
                  <a:schemeClr val="dk1"/>
                </a:solidFill>
                <a:latin typeface="Arial"/>
                <a:ea typeface="Arial"/>
                <a:cs typeface="Arial"/>
                <a:sym typeface="Arial"/>
              </a:rPr>
              <a:t>MAE : Mengukur kesalahan prediksi dengan menghitung perbedaan absolut rata-rata antara hasil yang diamati dengan prediksi</a:t>
            </a:r>
            <a:endParaRPr b="1" sz="1200">
              <a:solidFill>
                <a:schemeClr val="dk1"/>
              </a:solidFill>
            </a:endParaRPr>
          </a:p>
          <a:p>
            <a:pPr indent="-304800" lvl="0" marL="457200" marR="0" rtl="0" algn="l">
              <a:lnSpc>
                <a:spcPct val="115000"/>
              </a:lnSpc>
              <a:spcBef>
                <a:spcPts val="0"/>
              </a:spcBef>
              <a:spcAft>
                <a:spcPts val="0"/>
              </a:spcAft>
              <a:buClr>
                <a:schemeClr val="dk1"/>
              </a:buClr>
              <a:buSzPts val="1200"/>
              <a:buFont typeface="Arial"/>
              <a:buChar char="❏"/>
            </a:pPr>
            <a:r>
              <a:rPr b="1" lang="en-US" sz="1200">
                <a:solidFill>
                  <a:schemeClr val="dk1"/>
                </a:solidFill>
                <a:latin typeface="Inter"/>
                <a:ea typeface="Inter"/>
                <a:cs typeface="Inter"/>
                <a:sym typeface="Inter"/>
              </a:rPr>
              <a:t>R2 : Metrik yang memberi tahu kita proporsi varians dalam variabel respons dari model regresi yang dapat dijelaskan oleh variabel prediktor</a:t>
            </a:r>
            <a:endParaRPr b="1" sz="1200">
              <a:solidFill>
                <a:schemeClr val="dk1"/>
              </a:solidFill>
              <a:latin typeface="Inter"/>
              <a:ea typeface="Inter"/>
              <a:cs typeface="Inter"/>
              <a:sym typeface="Inter"/>
            </a:endParaRPr>
          </a:p>
          <a:p>
            <a:pPr indent="0" lvl="0" marL="0" marR="0" rtl="0" algn="l">
              <a:lnSpc>
                <a:spcPct val="115000"/>
              </a:lnSpc>
              <a:spcBef>
                <a:spcPts val="0"/>
              </a:spcBef>
              <a:spcAft>
                <a:spcPts val="0"/>
              </a:spcAft>
              <a:buClr>
                <a:schemeClr val="dk2"/>
              </a:buClr>
              <a:buSzPts val="1800"/>
              <a:buFont typeface="Arial"/>
              <a:buNone/>
            </a:pPr>
            <a:r>
              <a:t/>
            </a:r>
            <a:endParaRPr b="1" sz="1200">
              <a:solidFill>
                <a:schemeClr val="dk1"/>
              </a:solidFill>
            </a:endParaRPr>
          </a:p>
          <a:p>
            <a:pPr indent="0" lvl="0" marL="0" marR="0" rtl="0" algn="l">
              <a:lnSpc>
                <a:spcPct val="115000"/>
              </a:lnSpc>
              <a:spcBef>
                <a:spcPts val="0"/>
              </a:spcBef>
              <a:spcAft>
                <a:spcPts val="0"/>
              </a:spcAft>
              <a:buClr>
                <a:schemeClr val="dk2"/>
              </a:buClr>
              <a:buSzPts val="1800"/>
              <a:buFont typeface="Arial"/>
              <a:buNone/>
            </a:pPr>
            <a:r>
              <a:t/>
            </a:r>
            <a:endParaRPr b="1" i="0" sz="12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FF"/>
        </a:solidFill>
      </p:bgPr>
    </p:bg>
    <p:spTree>
      <p:nvGrpSpPr>
        <p:cNvPr id="70" name="Shape 70"/>
        <p:cNvGrpSpPr/>
        <p:nvPr/>
      </p:nvGrpSpPr>
      <p:grpSpPr>
        <a:xfrm>
          <a:off x="0" y="0"/>
          <a:ext cx="0" cy="0"/>
          <a:chOff x="0" y="0"/>
          <a:chExt cx="0" cy="0"/>
        </a:xfrm>
      </p:grpSpPr>
      <p:sp>
        <p:nvSpPr>
          <p:cNvPr id="71" name="Google Shape;71;p14"/>
          <p:cNvSpPr txBox="1"/>
          <p:nvPr>
            <p:ph type="title"/>
          </p:nvPr>
        </p:nvSpPr>
        <p:spPr>
          <a:xfrm>
            <a:off x="517750" y="1101600"/>
            <a:ext cx="6253800" cy="2940300"/>
          </a:xfrm>
          <a:prstGeom prst="rect">
            <a:avLst/>
          </a:prstGeom>
          <a:noFill/>
          <a:ln>
            <a:noFill/>
          </a:ln>
        </p:spPr>
        <p:txBody>
          <a:bodyPr anchorCtr="0" anchor="ctr" bIns="91425" lIns="91425" spcFirstLastPara="1" rIns="91425" wrap="square" tIns="91425">
            <a:normAutofit/>
          </a:bodyPr>
          <a:lstStyle/>
          <a:p>
            <a:pPr indent="-381000" lvl="0" marL="457200" rtl="0" algn="l">
              <a:lnSpc>
                <a:spcPct val="150000"/>
              </a:lnSpc>
              <a:spcBef>
                <a:spcPts val="0"/>
              </a:spcBef>
              <a:spcAft>
                <a:spcPts val="0"/>
              </a:spcAft>
              <a:buClr>
                <a:srgbClr val="282828"/>
              </a:buClr>
              <a:buSzPts val="2400"/>
              <a:buFont typeface="Maven Pro SemiBold"/>
              <a:buAutoNum type="arabicPeriod"/>
            </a:pPr>
            <a:r>
              <a:rPr lang="en-US" sz="2400">
                <a:solidFill>
                  <a:srgbClr val="282828"/>
                </a:solidFill>
                <a:latin typeface="Maven Pro SemiBold"/>
                <a:ea typeface="Maven Pro SemiBold"/>
                <a:cs typeface="Maven Pro SemiBold"/>
                <a:sym typeface="Maven Pro SemiBold"/>
              </a:rPr>
              <a:t>Latar Belakang</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US" sz="2400">
                <a:solidFill>
                  <a:srgbClr val="282828"/>
                </a:solidFill>
                <a:latin typeface="Maven Pro SemiBold"/>
                <a:ea typeface="Maven Pro SemiBold"/>
                <a:cs typeface="Maven Pro SemiBold"/>
                <a:sym typeface="Maven Pro SemiBold"/>
              </a:rPr>
              <a:t>Explorasi Data dan Visualisasi</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US" sz="2400">
                <a:solidFill>
                  <a:srgbClr val="282828"/>
                </a:solidFill>
                <a:latin typeface="Maven Pro SemiBold"/>
                <a:ea typeface="Maven Pro SemiBold"/>
                <a:cs typeface="Maven Pro SemiBold"/>
                <a:sym typeface="Maven Pro SemiBold"/>
              </a:rPr>
              <a:t>Modelling</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US" sz="2400">
                <a:solidFill>
                  <a:srgbClr val="282828"/>
                </a:solidFill>
                <a:latin typeface="Maven Pro SemiBold"/>
                <a:ea typeface="Maven Pro SemiBold"/>
                <a:cs typeface="Maven Pro SemiBold"/>
                <a:sym typeface="Maven Pro SemiBold"/>
              </a:rPr>
              <a:t>Kesimpulan</a:t>
            </a:r>
            <a:endParaRPr sz="2400">
              <a:solidFill>
                <a:srgbClr val="282828"/>
              </a:solidFill>
              <a:latin typeface="Maven Pro SemiBold"/>
              <a:ea typeface="Maven Pro SemiBold"/>
              <a:cs typeface="Maven Pro SemiBold"/>
              <a:sym typeface="Maven Pro SemiBold"/>
            </a:endParaRPr>
          </a:p>
        </p:txBody>
      </p:sp>
      <p:pic>
        <p:nvPicPr>
          <p:cNvPr id="72" name="Google Shape;72;p14"/>
          <p:cNvPicPr preferRelativeResize="0"/>
          <p:nvPr/>
        </p:nvPicPr>
        <p:blipFill rotWithShape="1">
          <a:blip r:embed="rId3">
            <a:alphaModFix/>
          </a:blip>
          <a:srcRect b="39246" l="0" r="43099" t="0"/>
          <a:stretch/>
        </p:blipFill>
        <p:spPr>
          <a:xfrm>
            <a:off x="5082000" y="1401150"/>
            <a:ext cx="4061998" cy="3742351"/>
          </a:xfrm>
          <a:prstGeom prst="rect">
            <a:avLst/>
          </a:prstGeom>
          <a:noFill/>
          <a:ln>
            <a:noFill/>
          </a:ln>
        </p:spPr>
      </p:pic>
      <p:sp>
        <p:nvSpPr>
          <p:cNvPr id="73" name="Google Shape;73;p1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sp>
        <p:nvSpPr>
          <p:cNvPr id="74" name="Google Shape;74;p1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01F99"/>
                </a:solidFill>
                <a:latin typeface="Inter"/>
                <a:ea typeface="Inter"/>
                <a:cs typeface="Inter"/>
                <a:sym typeface="Inter"/>
              </a:rPr>
              <a:t>Daftar Isi</a:t>
            </a:r>
            <a:endParaRPr b="1" i="0" sz="1000" u="none" cap="none" strike="noStrike">
              <a:solidFill>
                <a:srgbClr val="601F99"/>
              </a:solidFill>
              <a:latin typeface="Inter"/>
              <a:ea typeface="Inter"/>
              <a:cs typeface="Inter"/>
              <a:sym typeface="Inter"/>
            </a:endParaRPr>
          </a:p>
        </p:txBody>
      </p:sp>
      <p:grpSp>
        <p:nvGrpSpPr>
          <p:cNvPr id="75" name="Google Shape;75;p14"/>
          <p:cNvGrpSpPr/>
          <p:nvPr/>
        </p:nvGrpSpPr>
        <p:grpSpPr>
          <a:xfrm>
            <a:off x="7503019" y="95797"/>
            <a:ext cx="1516771" cy="323122"/>
            <a:chOff x="400885" y="325214"/>
            <a:chExt cx="2298835" cy="489727"/>
          </a:xfrm>
        </p:grpSpPr>
        <p:pic>
          <p:nvPicPr>
            <p:cNvPr id="76" name="Google Shape;76;p14"/>
            <p:cNvPicPr preferRelativeResize="0"/>
            <p:nvPr/>
          </p:nvPicPr>
          <p:blipFill rotWithShape="1">
            <a:blip r:embed="rId4">
              <a:alphaModFix/>
            </a:blip>
            <a:srcRect b="0" l="0" r="0" t="0"/>
            <a:stretch/>
          </p:blipFill>
          <p:spPr>
            <a:xfrm>
              <a:off x="1906971" y="358726"/>
              <a:ext cx="792749" cy="422701"/>
            </a:xfrm>
            <a:prstGeom prst="rect">
              <a:avLst/>
            </a:prstGeom>
            <a:noFill/>
            <a:ln>
              <a:noFill/>
            </a:ln>
          </p:spPr>
        </p:pic>
        <p:cxnSp>
          <p:nvCxnSpPr>
            <p:cNvPr id="77" name="Google Shape;77;p14"/>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78" name="Google Shape;78;p14"/>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79" name="Google Shape;79;p14"/>
            <p:cNvPicPr preferRelativeResize="0"/>
            <p:nvPr/>
          </p:nvPicPr>
          <p:blipFill rotWithShape="1">
            <a:blip r:embed="rId5">
              <a:alphaModFix/>
            </a:blip>
            <a:srcRect b="0" l="9894" r="8731" t="0"/>
            <a:stretch/>
          </p:blipFill>
          <p:spPr>
            <a:xfrm>
              <a:off x="400885" y="325214"/>
              <a:ext cx="1033078" cy="489727"/>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66" name="Google Shape;366;p32"/>
          <p:cNvGrpSpPr/>
          <p:nvPr/>
        </p:nvGrpSpPr>
        <p:grpSpPr>
          <a:xfrm>
            <a:off x="7503019" y="95797"/>
            <a:ext cx="1516771" cy="323122"/>
            <a:chOff x="400885" y="325214"/>
            <a:chExt cx="2298835" cy="489727"/>
          </a:xfrm>
        </p:grpSpPr>
        <p:pic>
          <p:nvPicPr>
            <p:cNvPr id="367" name="Google Shape;367;p32"/>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68" name="Google Shape;368;p32"/>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369" name="Google Shape;369;p32"/>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370" name="Google Shape;370;p32"/>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371" name="Google Shape;371;p32"/>
          <p:cNvSpPr txBox="1"/>
          <p:nvPr>
            <p:ph type="title"/>
          </p:nvPr>
        </p:nvSpPr>
        <p:spPr>
          <a:xfrm>
            <a:off x="311700" y="537268"/>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Data Modelling</a:t>
            </a:r>
            <a:endParaRPr sz="2820">
              <a:solidFill>
                <a:srgbClr val="A338EB"/>
              </a:solidFill>
              <a:latin typeface="Maven Pro SemiBold"/>
              <a:ea typeface="Maven Pro SemiBold"/>
              <a:cs typeface="Maven Pro SemiBold"/>
              <a:sym typeface="Maven Pro SemiBold"/>
            </a:endParaRPr>
          </a:p>
        </p:txBody>
      </p:sp>
      <p:sp>
        <p:nvSpPr>
          <p:cNvPr id="372" name="Google Shape;372;p3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graphicFrame>
        <p:nvGraphicFramePr>
          <p:cNvPr id="373" name="Google Shape;373;p32"/>
          <p:cNvGraphicFramePr/>
          <p:nvPr/>
        </p:nvGraphicFramePr>
        <p:xfrm>
          <a:off x="2483900" y="1883800"/>
          <a:ext cx="3000000" cy="3000000"/>
        </p:xfrm>
        <a:graphic>
          <a:graphicData uri="http://schemas.openxmlformats.org/drawingml/2006/table">
            <a:tbl>
              <a:tblPr>
                <a:noFill/>
                <a:tableStyleId>{7886FA3C-6F73-4205-AA8A-9A1EC68C29E2}</a:tableStyleId>
              </a:tblPr>
              <a:tblGrid>
                <a:gridCol w="1943600"/>
                <a:gridCol w="712150"/>
                <a:gridCol w="712150"/>
                <a:gridCol w="712150"/>
                <a:gridCol w="712150"/>
              </a:tblGrid>
              <a:tr h="191400">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Method</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MAE</a:t>
                      </a:r>
                      <a:endParaRPr b="0" i="0" sz="1100" u="none" cap="none" strike="noStrike">
                        <a:solidFill>
                          <a:srgbClr val="000000"/>
                        </a:solidFill>
                        <a:latin typeface="Arial"/>
                        <a:ea typeface="Arial"/>
                        <a:cs typeface="Arial"/>
                        <a:sym typeface="Arial"/>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MSE</a:t>
                      </a:r>
                      <a:endParaRPr b="0" i="0" sz="1100" u="none" cap="none" strike="noStrike">
                        <a:solidFill>
                          <a:srgbClr val="000000"/>
                        </a:solidFill>
                        <a:latin typeface="Arial"/>
                        <a:ea typeface="Arial"/>
                        <a:cs typeface="Arial"/>
                        <a:sym typeface="Arial"/>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RMSE</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R²</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6125">
                <a:tc>
                  <a:txBody>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Linear Regression</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US" sz="1100" u="none" cap="none" strike="noStrike">
                          <a:solidFill>
                            <a:srgbClr val="212121"/>
                          </a:solidFill>
                          <a:latin typeface="Arial"/>
                          <a:ea typeface="Arial"/>
                          <a:cs typeface="Arial"/>
                          <a:sym typeface="Arial"/>
                        </a:rPr>
                        <a:t>0,11</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US" sz="1100" u="none" cap="none" strike="noStrike">
                          <a:solidFill>
                            <a:srgbClr val="212121"/>
                          </a:solidFill>
                          <a:latin typeface="Arial"/>
                          <a:ea typeface="Arial"/>
                          <a:cs typeface="Arial"/>
                          <a:sym typeface="Arial"/>
                        </a:rPr>
                        <a:t>0,0202</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0,142</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US" sz="1100" u="none" cap="none" strike="noStrike">
                          <a:solidFill>
                            <a:srgbClr val="212121"/>
                          </a:solidFill>
                          <a:latin typeface="Arial"/>
                          <a:ea typeface="Arial"/>
                          <a:cs typeface="Arial"/>
                          <a:sym typeface="Arial"/>
                        </a:rPr>
                        <a:t>0,91958</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6125">
                <a:tc>
                  <a:txBody>
                    <a:bodyPr/>
                    <a:lstStyle/>
                    <a:p>
                      <a:pPr indent="0" lvl="0" marL="0" marR="0" rtl="0" algn="l">
                        <a:lnSpc>
                          <a:spcPct val="100000"/>
                        </a:lnSpc>
                        <a:spcBef>
                          <a:spcPts val="0"/>
                        </a:spcBef>
                        <a:spcAft>
                          <a:spcPts val="0"/>
                        </a:spcAft>
                        <a:buNone/>
                      </a:pPr>
                      <a:r>
                        <a:rPr b="1" i="0" lang="en-US" sz="1100" u="none" cap="none" strike="noStrike">
                          <a:solidFill>
                            <a:srgbClr val="000000"/>
                          </a:solidFill>
                          <a:latin typeface="Arial"/>
                          <a:ea typeface="Arial"/>
                          <a:cs typeface="Arial"/>
                          <a:sym typeface="Arial"/>
                        </a:rPr>
                        <a:t>Ridge Regression</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marR="0" rtl="0" algn="r">
                        <a:lnSpc>
                          <a:spcPct val="100000"/>
                        </a:lnSpc>
                        <a:spcBef>
                          <a:spcPts val="0"/>
                        </a:spcBef>
                        <a:spcAft>
                          <a:spcPts val="0"/>
                        </a:spcAft>
                        <a:buNone/>
                      </a:pPr>
                      <a:r>
                        <a:rPr b="1" i="0" lang="en-US" sz="1100" u="none" cap="none" strike="noStrike">
                          <a:solidFill>
                            <a:srgbClr val="212121"/>
                          </a:solidFill>
                          <a:latin typeface="Arial"/>
                          <a:ea typeface="Arial"/>
                          <a:cs typeface="Arial"/>
                          <a:sym typeface="Arial"/>
                        </a:rPr>
                        <a:t>0,1027</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marR="0" rtl="0" algn="r">
                        <a:lnSpc>
                          <a:spcPct val="100000"/>
                        </a:lnSpc>
                        <a:spcBef>
                          <a:spcPts val="0"/>
                        </a:spcBef>
                        <a:spcAft>
                          <a:spcPts val="0"/>
                        </a:spcAft>
                        <a:buNone/>
                      </a:pPr>
                      <a:r>
                        <a:rPr b="1" i="0" lang="en-US" sz="1100" u="none" cap="none" strike="noStrike">
                          <a:solidFill>
                            <a:srgbClr val="212121"/>
                          </a:solidFill>
                          <a:latin typeface="Arial"/>
                          <a:ea typeface="Arial"/>
                          <a:cs typeface="Arial"/>
                          <a:sym typeface="Arial"/>
                        </a:rPr>
                        <a:t>0,017</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marR="0" rtl="0" algn="r">
                        <a:lnSpc>
                          <a:spcPct val="100000"/>
                        </a:lnSpc>
                        <a:spcBef>
                          <a:spcPts val="0"/>
                        </a:spcBef>
                        <a:spcAft>
                          <a:spcPts val="0"/>
                        </a:spcAft>
                        <a:buNone/>
                      </a:pPr>
                      <a:r>
                        <a:rPr b="1" i="0" lang="en-US" sz="1100" u="none" cap="none" strike="noStrike">
                          <a:solidFill>
                            <a:schemeClr val="dk1"/>
                          </a:solidFill>
                          <a:latin typeface="Arial"/>
                          <a:ea typeface="Arial"/>
                          <a:cs typeface="Arial"/>
                          <a:sym typeface="Arial"/>
                        </a:rPr>
                        <a:t>0,1304</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marR="0" rtl="0" algn="r">
                        <a:lnSpc>
                          <a:spcPct val="100000"/>
                        </a:lnSpc>
                        <a:spcBef>
                          <a:spcPts val="0"/>
                        </a:spcBef>
                        <a:spcAft>
                          <a:spcPts val="0"/>
                        </a:spcAft>
                        <a:buNone/>
                      </a:pPr>
                      <a:r>
                        <a:rPr b="1" i="0" lang="en-US" sz="1100" u="none" cap="none" strike="noStrike">
                          <a:solidFill>
                            <a:schemeClr val="dk1"/>
                          </a:solidFill>
                          <a:latin typeface="Arial"/>
                          <a:ea typeface="Arial"/>
                          <a:cs typeface="Arial"/>
                          <a:sym typeface="Arial"/>
                        </a:rPr>
                        <a:t>0,93218</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196125">
                <a:tc>
                  <a:txBody>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Decision Tree Regressor</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US" sz="1100" u="none" cap="none" strike="noStrike">
                          <a:solidFill>
                            <a:srgbClr val="212121"/>
                          </a:solidFill>
                          <a:latin typeface="Arial"/>
                          <a:ea typeface="Arial"/>
                          <a:cs typeface="Arial"/>
                          <a:sym typeface="Arial"/>
                        </a:rPr>
                        <a:t>0,1233</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US" sz="1100" u="none" cap="none" strike="noStrike">
                          <a:solidFill>
                            <a:srgbClr val="212121"/>
                          </a:solidFill>
                          <a:latin typeface="Arial"/>
                          <a:ea typeface="Arial"/>
                          <a:cs typeface="Arial"/>
                          <a:sym typeface="Arial"/>
                        </a:rPr>
                        <a:t>0,03</a:t>
                      </a:r>
                      <a:r>
                        <a:rPr lang="en-US" sz="1100">
                          <a:solidFill>
                            <a:srgbClr val="212121"/>
                          </a:solidFill>
                        </a:rPr>
                        <a:t>04</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0,17</a:t>
                      </a:r>
                      <a:r>
                        <a:rPr lang="en-US" sz="1100"/>
                        <a:t>45</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US" sz="1100" u="none" cap="none" strike="noStrike">
                          <a:solidFill>
                            <a:srgbClr val="212121"/>
                          </a:solidFill>
                          <a:latin typeface="Arial"/>
                          <a:ea typeface="Arial"/>
                          <a:cs typeface="Arial"/>
                          <a:sym typeface="Arial"/>
                        </a:rPr>
                        <a:t>0,8</a:t>
                      </a:r>
                      <a:r>
                        <a:rPr lang="en-US" sz="1100">
                          <a:solidFill>
                            <a:srgbClr val="212121"/>
                          </a:solidFill>
                        </a:rPr>
                        <a:t>7853</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6125">
                <a:tc>
                  <a:txBody>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Random Forest Regressor</a:t>
                      </a:r>
                      <a:endParaRPr b="0" i="0" sz="1100" u="none" cap="none" strike="noStrike">
                        <a:solidFill>
                          <a:srgbClr val="000000"/>
                        </a:solidFill>
                        <a:latin typeface="Arial"/>
                        <a:ea typeface="Arial"/>
                        <a:cs typeface="Arial"/>
                        <a:sym typeface="Arial"/>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US" sz="1100" u="none" cap="none" strike="noStrike">
                          <a:solidFill>
                            <a:srgbClr val="212121"/>
                          </a:solidFill>
                          <a:latin typeface="Arial"/>
                          <a:ea typeface="Arial"/>
                          <a:cs typeface="Arial"/>
                          <a:sym typeface="Arial"/>
                        </a:rPr>
                        <a:t>0,102</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US" sz="1100" u="none" cap="none" strike="noStrike">
                          <a:solidFill>
                            <a:srgbClr val="212121"/>
                          </a:solidFill>
                          <a:latin typeface="Arial"/>
                          <a:ea typeface="Arial"/>
                          <a:cs typeface="Arial"/>
                          <a:sym typeface="Arial"/>
                        </a:rPr>
                        <a:t>0,017</a:t>
                      </a:r>
                      <a:r>
                        <a:rPr lang="en-US" sz="1100">
                          <a:solidFill>
                            <a:srgbClr val="212121"/>
                          </a:solidFill>
                        </a:rPr>
                        <a:t>4</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0,1</a:t>
                      </a:r>
                      <a:r>
                        <a:rPr lang="en-US" sz="1100"/>
                        <a:t>318</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US" sz="1100" u="none" cap="none" strike="noStrike">
                          <a:solidFill>
                            <a:srgbClr val="212121"/>
                          </a:solidFill>
                          <a:latin typeface="Arial"/>
                          <a:ea typeface="Arial"/>
                          <a:cs typeface="Arial"/>
                          <a:sym typeface="Arial"/>
                        </a:rPr>
                        <a:t>0,9</a:t>
                      </a:r>
                      <a:r>
                        <a:rPr lang="en-US" sz="1100">
                          <a:solidFill>
                            <a:srgbClr val="212121"/>
                          </a:solidFill>
                        </a:rPr>
                        <a:t>3067</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6125">
                <a:tc>
                  <a:txBody>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LASSO</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US" sz="1100" u="none" cap="none" strike="noStrike">
                          <a:solidFill>
                            <a:srgbClr val="212121"/>
                          </a:solidFill>
                          <a:latin typeface="Arial"/>
                          <a:ea typeface="Arial"/>
                          <a:cs typeface="Arial"/>
                          <a:sym typeface="Arial"/>
                        </a:rPr>
                        <a:t>0,1461</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US" sz="1100" u="none" cap="none" strike="noStrike">
                          <a:solidFill>
                            <a:srgbClr val="212121"/>
                          </a:solidFill>
                          <a:latin typeface="Arial"/>
                          <a:ea typeface="Arial"/>
                          <a:cs typeface="Arial"/>
                          <a:sym typeface="Arial"/>
                        </a:rPr>
                        <a:t>0,0345</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0,1858</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US" sz="1100" u="none" cap="none" strike="noStrike">
                          <a:solidFill>
                            <a:srgbClr val="212121"/>
                          </a:solidFill>
                          <a:latin typeface="Arial"/>
                          <a:ea typeface="Arial"/>
                          <a:cs typeface="Arial"/>
                          <a:sym typeface="Arial"/>
                        </a:rPr>
                        <a:t>0,86227</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6125">
                <a:tc>
                  <a:txBody>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Elastic Net</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US" sz="1100" u="none" cap="none" strike="noStrike">
                          <a:solidFill>
                            <a:srgbClr val="212121"/>
                          </a:solidFill>
                          <a:latin typeface="Arial"/>
                          <a:ea typeface="Arial"/>
                          <a:cs typeface="Arial"/>
                          <a:sym typeface="Arial"/>
                        </a:rPr>
                        <a:t>0,1464</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US" sz="1100" u="none" cap="none" strike="noStrike">
                          <a:solidFill>
                            <a:srgbClr val="212121"/>
                          </a:solidFill>
                          <a:latin typeface="Arial"/>
                          <a:ea typeface="Arial"/>
                          <a:cs typeface="Arial"/>
                          <a:sym typeface="Arial"/>
                        </a:rPr>
                        <a:t>0,0346</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0,1861</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n-US" sz="1100" u="none" cap="none" strike="noStrike">
                          <a:solidFill>
                            <a:srgbClr val="212121"/>
                          </a:solidFill>
                          <a:latin typeface="Arial"/>
                          <a:ea typeface="Arial"/>
                          <a:cs typeface="Arial"/>
                          <a:sym typeface="Arial"/>
                        </a:rPr>
                        <a:t>0,86175</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74" name="Google Shape;374;p32"/>
          <p:cNvSpPr txBox="1"/>
          <p:nvPr>
            <p:ph idx="1" type="body"/>
          </p:nvPr>
        </p:nvSpPr>
        <p:spPr>
          <a:xfrm>
            <a:off x="481263" y="1249466"/>
            <a:ext cx="8538527" cy="551834"/>
          </a:xfrm>
          <a:prstGeom prst="rect">
            <a:avLst/>
          </a:prstGeom>
          <a:noFill/>
          <a:ln>
            <a:noFill/>
          </a:ln>
        </p:spPr>
        <p:txBody>
          <a:bodyPr anchorCtr="0" anchor="t" bIns="91425" lIns="91425" spcFirstLastPara="1" rIns="91425" wrap="square" tIns="91425">
            <a:normAutofit fontScale="62500" lnSpcReduction="20000"/>
          </a:bodyPr>
          <a:lstStyle/>
          <a:p>
            <a:pPr indent="0" lvl="0" marL="114300" rtl="0" algn="ctr">
              <a:lnSpc>
                <a:spcPct val="115000"/>
              </a:lnSpc>
              <a:spcBef>
                <a:spcPts val="0"/>
              </a:spcBef>
              <a:spcAft>
                <a:spcPts val="0"/>
              </a:spcAft>
              <a:buSzPct val="159999"/>
              <a:buNone/>
            </a:pPr>
            <a:r>
              <a:rPr lang="en-US">
                <a:solidFill>
                  <a:schemeClr val="dk1"/>
                </a:solidFill>
              </a:rPr>
              <a:t>Hasil dibawah ini didapatkan dengan menggunakan metode </a:t>
            </a:r>
            <a:r>
              <a:rPr b="1" lang="en-US">
                <a:solidFill>
                  <a:schemeClr val="dk1"/>
                </a:solidFill>
              </a:rPr>
              <a:t>cross validation (K-Fold) dan feature selection (RFE) </a:t>
            </a:r>
            <a:r>
              <a:rPr lang="en-US">
                <a:solidFill>
                  <a:schemeClr val="dk1"/>
                </a:solidFill>
              </a:rPr>
              <a:t>yang diaplikasikan kepada beberapa metode regression.</a:t>
            </a:r>
            <a:endParaRPr>
              <a:solidFill>
                <a:schemeClr val="dk1"/>
              </a:solidFill>
            </a:endParaRPr>
          </a:p>
        </p:txBody>
      </p:sp>
      <p:sp>
        <p:nvSpPr>
          <p:cNvPr id="375" name="Google Shape;375;p32"/>
          <p:cNvSpPr txBox="1"/>
          <p:nvPr/>
        </p:nvSpPr>
        <p:spPr>
          <a:xfrm>
            <a:off x="481263" y="3486334"/>
            <a:ext cx="8538527" cy="709007"/>
          </a:xfrm>
          <a:prstGeom prst="rect">
            <a:avLst/>
          </a:prstGeom>
          <a:noFill/>
          <a:ln>
            <a:noFill/>
          </a:ln>
        </p:spPr>
        <p:txBody>
          <a:bodyPr anchorCtr="0" anchor="t" bIns="91425" lIns="91425" spcFirstLastPara="1" rIns="91425" wrap="square" tIns="91425">
            <a:normAutofit fontScale="62500" lnSpcReduction="20000"/>
          </a:bodyPr>
          <a:lstStyle/>
          <a:p>
            <a:pPr indent="0" lvl="0" marL="114300" marR="0" rtl="0" algn="ctr">
              <a:lnSpc>
                <a:spcPct val="115000"/>
              </a:lnSpc>
              <a:spcBef>
                <a:spcPts val="0"/>
              </a:spcBef>
              <a:spcAft>
                <a:spcPts val="0"/>
              </a:spcAft>
              <a:buClr>
                <a:schemeClr val="dk2"/>
              </a:buClr>
              <a:buSzPct val="159999"/>
              <a:buFont typeface="Arial"/>
              <a:buNone/>
            </a:pPr>
            <a:r>
              <a:rPr b="0" i="0" lang="en-US" sz="1800" u="none" cap="none" strike="noStrike">
                <a:solidFill>
                  <a:schemeClr val="dk1"/>
                </a:solidFill>
                <a:latin typeface="Arial"/>
                <a:ea typeface="Arial"/>
                <a:cs typeface="Arial"/>
                <a:sym typeface="Arial"/>
              </a:rPr>
              <a:t>Berdasarkan hasil yang diperoleh, dapat diputuskan bahwa model terbaik adalah model yang dibuat dengan menggunakan </a:t>
            </a:r>
            <a:r>
              <a:rPr b="1" i="0" lang="en-US" sz="1800" u="none" cap="none" strike="noStrike">
                <a:solidFill>
                  <a:schemeClr val="dk1"/>
                </a:solidFill>
                <a:latin typeface="Arial"/>
                <a:ea typeface="Arial"/>
                <a:cs typeface="Arial"/>
                <a:sym typeface="Arial"/>
              </a:rPr>
              <a:t>metode Ridge Regression </a:t>
            </a:r>
            <a:r>
              <a:rPr b="0" i="0" lang="en-US" sz="1800" u="none" cap="none" strike="noStrike">
                <a:solidFill>
                  <a:schemeClr val="dk1"/>
                </a:solidFill>
                <a:latin typeface="Arial"/>
                <a:ea typeface="Arial"/>
                <a:cs typeface="Arial"/>
                <a:sym typeface="Arial"/>
              </a:rPr>
              <a:t>yang mana disimpulkan berdasarkan </a:t>
            </a:r>
            <a:r>
              <a:rPr b="1" i="0" lang="en-US" sz="1800" u="none" cap="none" strike="noStrike">
                <a:solidFill>
                  <a:schemeClr val="dk1"/>
                </a:solidFill>
                <a:latin typeface="Arial"/>
                <a:ea typeface="Arial"/>
                <a:cs typeface="Arial"/>
                <a:sym typeface="Arial"/>
              </a:rPr>
              <a:t>nilai dari metriks evaluasinya yang paling rendah </a:t>
            </a:r>
            <a:r>
              <a:rPr b="0" i="0" lang="en-US" sz="1800" u="none" cap="none" strike="noStrike">
                <a:solidFill>
                  <a:schemeClr val="dk1"/>
                </a:solidFill>
                <a:latin typeface="Arial"/>
                <a:ea typeface="Arial"/>
                <a:cs typeface="Arial"/>
                <a:sym typeface="Arial"/>
              </a:rPr>
              <a:t>dengan </a:t>
            </a:r>
            <a:r>
              <a:rPr b="1" i="0" lang="en-US" sz="1800" u="none" cap="none" strike="noStrike">
                <a:solidFill>
                  <a:schemeClr val="dk1"/>
                </a:solidFill>
                <a:latin typeface="Arial"/>
                <a:ea typeface="Arial"/>
                <a:cs typeface="Arial"/>
                <a:sym typeface="Arial"/>
              </a:rPr>
              <a:t>nilai R² paling besar dibandingkan dengan metode yang lainnya</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81" name="Google Shape;381;p33"/>
          <p:cNvGrpSpPr/>
          <p:nvPr/>
        </p:nvGrpSpPr>
        <p:grpSpPr>
          <a:xfrm>
            <a:off x="7503019" y="95797"/>
            <a:ext cx="1516771" cy="323122"/>
            <a:chOff x="400885" y="325214"/>
            <a:chExt cx="2298835" cy="489727"/>
          </a:xfrm>
        </p:grpSpPr>
        <p:pic>
          <p:nvPicPr>
            <p:cNvPr id="382" name="Google Shape;382;p33"/>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83" name="Google Shape;383;p33"/>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384" name="Google Shape;384;p33"/>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385" name="Google Shape;385;p33"/>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386" name="Google Shape;386;p33"/>
          <p:cNvSpPr txBox="1"/>
          <p:nvPr>
            <p:ph type="title"/>
          </p:nvPr>
        </p:nvSpPr>
        <p:spPr>
          <a:xfrm>
            <a:off x="311700" y="537268"/>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Hyperparameter Tuning</a:t>
            </a:r>
            <a:endParaRPr sz="2820">
              <a:solidFill>
                <a:srgbClr val="A338EB"/>
              </a:solidFill>
              <a:latin typeface="Maven Pro SemiBold"/>
              <a:ea typeface="Maven Pro SemiBold"/>
              <a:cs typeface="Maven Pro SemiBold"/>
              <a:sym typeface="Maven Pro SemiBold"/>
            </a:endParaRPr>
          </a:p>
        </p:txBody>
      </p:sp>
      <p:sp>
        <p:nvSpPr>
          <p:cNvPr id="387" name="Google Shape;387;p3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graphicFrame>
        <p:nvGraphicFramePr>
          <p:cNvPr id="388" name="Google Shape;388;p33"/>
          <p:cNvGraphicFramePr/>
          <p:nvPr/>
        </p:nvGraphicFramePr>
        <p:xfrm>
          <a:off x="751353" y="2154184"/>
          <a:ext cx="3000000" cy="3000000"/>
        </p:xfrm>
        <a:graphic>
          <a:graphicData uri="http://schemas.openxmlformats.org/drawingml/2006/table">
            <a:tbl>
              <a:tblPr>
                <a:noFill/>
                <a:tableStyleId>{7886FA3C-6F73-4205-AA8A-9A1EC68C29E2}</a:tableStyleId>
              </a:tblPr>
              <a:tblGrid>
                <a:gridCol w="1878225"/>
                <a:gridCol w="802900"/>
                <a:gridCol w="802900"/>
                <a:gridCol w="802900"/>
                <a:gridCol w="802900"/>
                <a:gridCol w="688200"/>
                <a:gridCol w="688200"/>
                <a:gridCol w="688200"/>
                <a:gridCol w="688200"/>
              </a:tblGrid>
              <a:tr h="196125">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Method</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MAE Before</a:t>
                      </a:r>
                      <a:endParaRPr b="0" i="0" sz="1100" u="none" cap="none" strike="noStrike">
                        <a:solidFill>
                          <a:srgbClr val="000000"/>
                        </a:solidFill>
                        <a:latin typeface="Arial"/>
                        <a:ea typeface="Arial"/>
                        <a:cs typeface="Arial"/>
                        <a:sym typeface="Arial"/>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MAE After</a:t>
                      </a:r>
                      <a:endParaRPr b="0" i="0" sz="1100" u="none" cap="none" strike="noStrike">
                        <a:solidFill>
                          <a:srgbClr val="000000"/>
                        </a:solidFill>
                        <a:latin typeface="Arial"/>
                        <a:ea typeface="Arial"/>
                        <a:cs typeface="Arial"/>
                        <a:sym typeface="Arial"/>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MSE Before</a:t>
                      </a:r>
                      <a:endParaRPr b="0" i="0" sz="1100" u="none" cap="none" strike="noStrike">
                        <a:solidFill>
                          <a:srgbClr val="000000"/>
                        </a:solidFill>
                        <a:latin typeface="Arial"/>
                        <a:ea typeface="Arial"/>
                        <a:cs typeface="Arial"/>
                        <a:sym typeface="Arial"/>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MSE After</a:t>
                      </a:r>
                      <a:endParaRPr b="0" i="0" sz="1100" u="none" cap="none" strike="noStrike">
                        <a:solidFill>
                          <a:srgbClr val="000000"/>
                        </a:solidFill>
                        <a:latin typeface="Arial"/>
                        <a:ea typeface="Arial"/>
                        <a:cs typeface="Arial"/>
                        <a:sym typeface="Arial"/>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RMSE Before</a:t>
                      </a:r>
                      <a:endParaRPr b="0" i="0" sz="1100" u="none" cap="none" strike="noStrike">
                        <a:solidFill>
                          <a:srgbClr val="000000"/>
                        </a:solidFill>
                        <a:latin typeface="Arial"/>
                        <a:ea typeface="Arial"/>
                        <a:cs typeface="Arial"/>
                        <a:sym typeface="Arial"/>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RMSE After</a:t>
                      </a:r>
                      <a:endParaRPr b="0" i="0" sz="1100" u="none" cap="none" strike="noStrike">
                        <a:solidFill>
                          <a:srgbClr val="000000"/>
                        </a:solidFill>
                        <a:latin typeface="Arial"/>
                        <a:ea typeface="Arial"/>
                        <a:cs typeface="Arial"/>
                        <a:sym typeface="Arial"/>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R² Before</a:t>
                      </a:r>
                      <a:endParaRPr b="0" i="0" sz="1100" u="none" cap="none" strike="noStrike">
                        <a:solidFill>
                          <a:srgbClr val="000000"/>
                        </a:solidFill>
                        <a:latin typeface="Arial"/>
                        <a:ea typeface="Arial"/>
                        <a:cs typeface="Arial"/>
                        <a:sym typeface="Arial"/>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R² After</a:t>
                      </a:r>
                      <a:endParaRPr b="0" i="0" sz="1100" u="none" cap="none" strike="noStrike">
                        <a:solidFill>
                          <a:srgbClr val="000000"/>
                        </a:solidFill>
                        <a:latin typeface="Arial"/>
                        <a:ea typeface="Arial"/>
                        <a:cs typeface="Arial"/>
                        <a:sym typeface="Arial"/>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6125">
                <a:tc>
                  <a:txBody>
                    <a:bodyPr/>
                    <a:lstStyle/>
                    <a:p>
                      <a:pPr indent="0" lvl="0" marL="0" marR="0" rtl="0" algn="l">
                        <a:lnSpc>
                          <a:spcPct val="100000"/>
                        </a:lnSpc>
                        <a:spcBef>
                          <a:spcPts val="0"/>
                        </a:spcBef>
                        <a:spcAft>
                          <a:spcPts val="0"/>
                        </a:spcAft>
                        <a:buNone/>
                      </a:pPr>
                      <a:r>
                        <a:rPr b="1" i="0" lang="en-US" sz="1100" u="none" cap="none" strike="noStrike">
                          <a:solidFill>
                            <a:srgbClr val="000000"/>
                          </a:solidFill>
                          <a:latin typeface="Arial"/>
                          <a:ea typeface="Arial"/>
                          <a:cs typeface="Arial"/>
                          <a:sym typeface="Arial"/>
                        </a:rPr>
                        <a:t>Ridge Regression</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spcBef>
                          <a:spcPts val="0"/>
                        </a:spcBef>
                        <a:spcAft>
                          <a:spcPts val="0"/>
                        </a:spcAft>
                        <a:buClr>
                          <a:schemeClr val="dk1"/>
                        </a:buClr>
                        <a:buFont typeface="Arial"/>
                        <a:buNone/>
                      </a:pPr>
                      <a:r>
                        <a:rPr b="1" lang="en-US" sz="1100">
                          <a:solidFill>
                            <a:schemeClr val="accent2"/>
                          </a:solidFill>
                        </a:rPr>
                        <a:t>0,1027</a:t>
                      </a:r>
                      <a:endParaRPr b="1" i="0" sz="1100" u="none" cap="none" strike="noStrike">
                        <a:solidFill>
                          <a:srgbClr val="000000"/>
                        </a:solidFill>
                        <a:latin typeface="Arial"/>
                        <a:ea typeface="Arial"/>
                        <a:cs typeface="Arial"/>
                        <a:sym typeface="Arial"/>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spcBef>
                          <a:spcPts val="0"/>
                        </a:spcBef>
                        <a:spcAft>
                          <a:spcPts val="0"/>
                        </a:spcAft>
                        <a:buClr>
                          <a:schemeClr val="dk1"/>
                        </a:buClr>
                        <a:buFont typeface="Arial"/>
                        <a:buNone/>
                      </a:pPr>
                      <a:r>
                        <a:rPr b="1" lang="en-US" sz="1100">
                          <a:solidFill>
                            <a:schemeClr val="accent2"/>
                          </a:solidFill>
                        </a:rPr>
                        <a:t>0,1022</a:t>
                      </a:r>
                      <a:endParaRPr b="1" i="0" sz="1100" u="none" cap="none" strike="noStrike">
                        <a:solidFill>
                          <a:srgbClr val="000000"/>
                        </a:solidFill>
                        <a:latin typeface="Arial"/>
                        <a:ea typeface="Arial"/>
                        <a:cs typeface="Arial"/>
                        <a:sym typeface="Arial"/>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spcBef>
                          <a:spcPts val="0"/>
                        </a:spcBef>
                        <a:spcAft>
                          <a:spcPts val="0"/>
                        </a:spcAft>
                        <a:buClr>
                          <a:schemeClr val="dk1"/>
                        </a:buClr>
                        <a:buFont typeface="Arial"/>
                        <a:buNone/>
                      </a:pPr>
                      <a:r>
                        <a:rPr b="1" lang="en-US" sz="1100">
                          <a:solidFill>
                            <a:schemeClr val="accent2"/>
                          </a:solidFill>
                        </a:rPr>
                        <a:t>0,017</a:t>
                      </a:r>
                      <a:endParaRPr b="1" i="0" sz="1100" u="none" cap="none" strike="noStrike">
                        <a:solidFill>
                          <a:srgbClr val="000000"/>
                        </a:solidFill>
                        <a:latin typeface="Arial"/>
                        <a:ea typeface="Arial"/>
                        <a:cs typeface="Arial"/>
                        <a:sym typeface="Arial"/>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spcBef>
                          <a:spcPts val="0"/>
                        </a:spcBef>
                        <a:spcAft>
                          <a:spcPts val="0"/>
                        </a:spcAft>
                        <a:buClr>
                          <a:schemeClr val="dk1"/>
                        </a:buClr>
                        <a:buFont typeface="Arial"/>
                        <a:buNone/>
                      </a:pPr>
                      <a:r>
                        <a:rPr b="1" lang="en-US" sz="1100">
                          <a:solidFill>
                            <a:schemeClr val="accent2"/>
                          </a:solidFill>
                        </a:rPr>
                        <a:t>0,017</a:t>
                      </a:r>
                      <a:endParaRPr b="1" i="0" sz="1100" u="none" cap="none" strike="noStrike">
                        <a:solidFill>
                          <a:srgbClr val="000000"/>
                        </a:solidFill>
                        <a:latin typeface="Arial"/>
                        <a:ea typeface="Arial"/>
                        <a:cs typeface="Arial"/>
                        <a:sym typeface="Arial"/>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spcBef>
                          <a:spcPts val="0"/>
                        </a:spcBef>
                        <a:spcAft>
                          <a:spcPts val="0"/>
                        </a:spcAft>
                        <a:buClr>
                          <a:schemeClr val="dk1"/>
                        </a:buClr>
                        <a:buFont typeface="Arial"/>
                        <a:buNone/>
                      </a:pPr>
                      <a:r>
                        <a:rPr b="1" lang="en-US" sz="1100">
                          <a:solidFill>
                            <a:schemeClr val="dk1"/>
                          </a:solidFill>
                        </a:rPr>
                        <a:t>0,1304</a:t>
                      </a:r>
                      <a:endParaRPr b="1" i="0" sz="1100" u="none" cap="none" strike="noStrike">
                        <a:solidFill>
                          <a:srgbClr val="000000"/>
                        </a:solidFill>
                        <a:latin typeface="Arial"/>
                        <a:ea typeface="Arial"/>
                        <a:cs typeface="Arial"/>
                        <a:sym typeface="Arial"/>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spcBef>
                          <a:spcPts val="0"/>
                        </a:spcBef>
                        <a:spcAft>
                          <a:spcPts val="0"/>
                        </a:spcAft>
                        <a:buClr>
                          <a:schemeClr val="dk1"/>
                        </a:buClr>
                        <a:buFont typeface="Arial"/>
                        <a:buNone/>
                      </a:pPr>
                      <a:r>
                        <a:rPr b="1" lang="en-US" sz="1100">
                          <a:solidFill>
                            <a:schemeClr val="dk1"/>
                          </a:solidFill>
                        </a:rPr>
                        <a:t>0,1302</a:t>
                      </a:r>
                      <a:endParaRPr b="1" i="0" sz="1100" u="none" cap="none" strike="noStrike">
                        <a:solidFill>
                          <a:srgbClr val="000000"/>
                        </a:solidFill>
                        <a:latin typeface="Arial"/>
                        <a:ea typeface="Arial"/>
                        <a:cs typeface="Arial"/>
                        <a:sym typeface="Arial"/>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marR="0" rtl="0" algn="r">
                        <a:lnSpc>
                          <a:spcPct val="100000"/>
                        </a:lnSpc>
                        <a:spcBef>
                          <a:spcPts val="0"/>
                        </a:spcBef>
                        <a:spcAft>
                          <a:spcPts val="0"/>
                        </a:spcAft>
                        <a:buNone/>
                      </a:pPr>
                      <a:r>
                        <a:rPr b="1" i="0" lang="en-US" sz="1100" u="none" cap="none" strike="noStrike">
                          <a:solidFill>
                            <a:srgbClr val="000000"/>
                          </a:solidFill>
                          <a:latin typeface="Arial"/>
                          <a:ea typeface="Arial"/>
                          <a:cs typeface="Arial"/>
                          <a:sym typeface="Arial"/>
                        </a:rPr>
                        <a:t>0,9321</a:t>
                      </a:r>
                      <a:endParaRPr b="1" i="0" sz="1100" u="none" cap="none" strike="noStrike">
                        <a:solidFill>
                          <a:srgbClr val="000000"/>
                        </a:solidFill>
                        <a:latin typeface="Arial"/>
                        <a:ea typeface="Arial"/>
                        <a:cs typeface="Arial"/>
                        <a:sym typeface="Arial"/>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spcBef>
                          <a:spcPts val="0"/>
                        </a:spcBef>
                        <a:spcAft>
                          <a:spcPts val="0"/>
                        </a:spcAft>
                        <a:buClr>
                          <a:schemeClr val="dk1"/>
                        </a:buClr>
                        <a:buFont typeface="Arial"/>
                        <a:buNone/>
                      </a:pPr>
                      <a:r>
                        <a:rPr b="1" lang="en-US" sz="1100">
                          <a:solidFill>
                            <a:schemeClr val="dk1"/>
                          </a:solidFill>
                        </a:rPr>
                        <a:t>0,9324</a:t>
                      </a:r>
                      <a:endParaRPr b="1" i="0" sz="1100" u="none" cap="none" strike="noStrike">
                        <a:solidFill>
                          <a:srgbClr val="000000"/>
                        </a:solidFill>
                        <a:latin typeface="Arial"/>
                        <a:ea typeface="Arial"/>
                        <a:cs typeface="Arial"/>
                        <a:sym typeface="Arial"/>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bl>
          </a:graphicData>
        </a:graphic>
      </p:graphicFrame>
      <p:sp>
        <p:nvSpPr>
          <p:cNvPr id="389" name="Google Shape;389;p33"/>
          <p:cNvSpPr txBox="1"/>
          <p:nvPr>
            <p:ph idx="1" type="body"/>
          </p:nvPr>
        </p:nvSpPr>
        <p:spPr>
          <a:xfrm>
            <a:off x="742521" y="1377279"/>
            <a:ext cx="7851463" cy="519561"/>
          </a:xfrm>
          <a:prstGeom prst="rect">
            <a:avLst/>
          </a:prstGeom>
          <a:noFill/>
          <a:ln>
            <a:noFill/>
          </a:ln>
        </p:spPr>
        <p:txBody>
          <a:bodyPr anchorCtr="0" anchor="t" bIns="91425" lIns="91425" spcFirstLastPara="1" rIns="91425" wrap="square" tIns="91425">
            <a:normAutofit fontScale="62500" lnSpcReduction="20000"/>
          </a:bodyPr>
          <a:lstStyle/>
          <a:p>
            <a:pPr indent="0" lvl="0" marL="114300" rtl="0" algn="l">
              <a:lnSpc>
                <a:spcPct val="115000"/>
              </a:lnSpc>
              <a:spcBef>
                <a:spcPts val="0"/>
              </a:spcBef>
              <a:spcAft>
                <a:spcPts val="0"/>
              </a:spcAft>
              <a:buSzPct val="159999"/>
              <a:buNone/>
            </a:pPr>
            <a:r>
              <a:rPr lang="en-US">
                <a:solidFill>
                  <a:schemeClr val="dk1"/>
                </a:solidFill>
              </a:rPr>
              <a:t>Untuk mencoba menambah akurasi model, dilakukan proses hyperparameter tuning untuk melakukan eksperimen terhadap model guna menambah tingkat akurasi. Didapatkan hasil sebagai berikut :</a:t>
            </a:r>
            <a:endParaRPr>
              <a:solidFill>
                <a:schemeClr val="dk1"/>
              </a:solidFill>
            </a:endParaRPr>
          </a:p>
        </p:txBody>
      </p:sp>
      <p:sp>
        <p:nvSpPr>
          <p:cNvPr id="390" name="Google Shape;390;p33"/>
          <p:cNvSpPr txBox="1"/>
          <p:nvPr/>
        </p:nvSpPr>
        <p:spPr>
          <a:xfrm>
            <a:off x="742521" y="3218829"/>
            <a:ext cx="7851463" cy="519561"/>
          </a:xfrm>
          <a:prstGeom prst="rect">
            <a:avLst/>
          </a:prstGeom>
          <a:noFill/>
          <a:ln>
            <a:noFill/>
          </a:ln>
        </p:spPr>
        <p:txBody>
          <a:bodyPr anchorCtr="0" anchor="t" bIns="91425" lIns="91425" spcFirstLastPara="1" rIns="91425" wrap="square" tIns="91425">
            <a:normAutofit fontScale="62500" lnSpcReduction="20000"/>
          </a:bodyPr>
          <a:lstStyle/>
          <a:p>
            <a:pPr indent="0" lvl="0" marL="114300" marR="0" rtl="0" algn="l">
              <a:lnSpc>
                <a:spcPct val="115000"/>
              </a:lnSpc>
              <a:spcBef>
                <a:spcPts val="0"/>
              </a:spcBef>
              <a:spcAft>
                <a:spcPts val="0"/>
              </a:spcAft>
              <a:buClr>
                <a:schemeClr val="dk2"/>
              </a:buClr>
              <a:buSzPct val="159999"/>
              <a:buFont typeface="Arial"/>
              <a:buNone/>
            </a:pPr>
            <a:r>
              <a:rPr b="0" i="0" lang="en-US" sz="1800" u="none" cap="none" strike="noStrike">
                <a:solidFill>
                  <a:schemeClr val="dk1"/>
                </a:solidFill>
                <a:latin typeface="Arial"/>
                <a:ea typeface="Arial"/>
                <a:cs typeface="Arial"/>
                <a:sym typeface="Arial"/>
              </a:rPr>
              <a:t>Dapat terlihat bahwa terjadi improvement pada model akurasi ketika melakukan proses hyperparameter, sehingga dapat disimpulkan bahwa model mengalami kenaikan akurasi dengan menggunakan proses hyperparameter tuning</a:t>
            </a:r>
            <a:endParaRPr b="0" i="0" sz="1800" u="none" cap="none" strike="noStrike">
              <a:solidFill>
                <a:schemeClr val="dk1"/>
              </a:solidFill>
              <a:latin typeface="Arial"/>
              <a:ea typeface="Arial"/>
              <a:cs typeface="Arial"/>
              <a:sym typeface="Arial"/>
            </a:endParaRPr>
          </a:p>
        </p:txBody>
      </p:sp>
      <p:sp>
        <p:nvSpPr>
          <p:cNvPr id="391" name="Google Shape;391;p33"/>
          <p:cNvSpPr/>
          <p:nvPr/>
        </p:nvSpPr>
        <p:spPr>
          <a:xfrm>
            <a:off x="3664635" y="2817335"/>
            <a:ext cx="1723292" cy="340216"/>
          </a:xfrm>
          <a:prstGeom prst="rect">
            <a:avLst/>
          </a:prstGeom>
          <a:noFill/>
          <a:ln cap="flat" cmpd="sng" w="254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92" name="Google Shape;392;p33"/>
          <p:cNvSpPr txBox="1"/>
          <p:nvPr/>
        </p:nvSpPr>
        <p:spPr>
          <a:xfrm>
            <a:off x="3664636" y="2856602"/>
            <a:ext cx="1723292"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Improvement : 0,</a:t>
            </a:r>
            <a:r>
              <a:rPr b="1" lang="en-US" sz="1200"/>
              <a:t>12</a:t>
            </a:r>
            <a:r>
              <a:rPr b="1" i="0" lang="en-US" sz="1200" u="none" cap="none" strike="noStrike">
                <a:solidFill>
                  <a:srgbClr val="000000"/>
                </a:solidFill>
                <a:latin typeface="Arial"/>
                <a:ea typeface="Arial"/>
                <a:cs typeface="Arial"/>
                <a:sym typeface="Arial"/>
              </a:rPr>
              <a:t>%</a:t>
            </a:r>
            <a:endParaRPr b="1" i="0" sz="12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98" name="Google Shape;398;p34"/>
          <p:cNvGrpSpPr/>
          <p:nvPr/>
        </p:nvGrpSpPr>
        <p:grpSpPr>
          <a:xfrm>
            <a:off x="7503019" y="95797"/>
            <a:ext cx="1516771" cy="323122"/>
            <a:chOff x="400885" y="325214"/>
            <a:chExt cx="2298835" cy="489727"/>
          </a:xfrm>
        </p:grpSpPr>
        <p:pic>
          <p:nvPicPr>
            <p:cNvPr id="399" name="Google Shape;399;p3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00" name="Google Shape;400;p34"/>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401" name="Google Shape;401;p34"/>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402" name="Google Shape;402;p34"/>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403" name="Google Shape;403;p34"/>
          <p:cNvSpPr txBox="1"/>
          <p:nvPr>
            <p:ph type="title"/>
          </p:nvPr>
        </p:nvSpPr>
        <p:spPr>
          <a:xfrm>
            <a:off x="311700" y="537268"/>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Final Model</a:t>
            </a:r>
            <a:endParaRPr sz="2820">
              <a:solidFill>
                <a:srgbClr val="A338EB"/>
              </a:solidFill>
              <a:latin typeface="Maven Pro SemiBold"/>
              <a:ea typeface="Maven Pro SemiBold"/>
              <a:cs typeface="Maven Pro SemiBold"/>
              <a:sym typeface="Maven Pro SemiBold"/>
            </a:endParaRPr>
          </a:p>
        </p:txBody>
      </p:sp>
      <p:sp>
        <p:nvSpPr>
          <p:cNvPr id="404" name="Google Shape;404;p3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
        <p:nvSpPr>
          <p:cNvPr id="405" name="Google Shape;405;p34"/>
          <p:cNvSpPr txBox="1"/>
          <p:nvPr>
            <p:ph idx="1" type="body"/>
          </p:nvPr>
        </p:nvSpPr>
        <p:spPr>
          <a:xfrm>
            <a:off x="754748" y="2806540"/>
            <a:ext cx="8049578" cy="854416"/>
          </a:xfrm>
          <a:prstGeom prst="rect">
            <a:avLst/>
          </a:prstGeom>
          <a:noFill/>
          <a:ln>
            <a:noFill/>
          </a:ln>
        </p:spPr>
        <p:txBody>
          <a:bodyPr anchorCtr="0" anchor="t" bIns="91425" lIns="91425" spcFirstLastPara="1" rIns="91425" wrap="square" tIns="91425">
            <a:normAutofit fontScale="77500" lnSpcReduction="10000"/>
          </a:bodyPr>
          <a:lstStyle/>
          <a:p>
            <a:pPr indent="0" lvl="0" marL="114300" rtl="0" algn="ctr">
              <a:lnSpc>
                <a:spcPct val="115000"/>
              </a:lnSpc>
              <a:spcBef>
                <a:spcPts val="0"/>
              </a:spcBef>
              <a:spcAft>
                <a:spcPts val="0"/>
              </a:spcAft>
              <a:buSzPct val="129032"/>
              <a:buNone/>
            </a:pPr>
            <a:r>
              <a:rPr lang="en-US">
                <a:solidFill>
                  <a:schemeClr val="dk1"/>
                </a:solidFill>
              </a:rPr>
              <a:t>Setelah dilakukan pemilihan model terbaik dan proses peningkatan model akurasi dengan metode hyperparameter tuning, diperoleh final model yang dipilih sebagai model terbaik adalah yang dibangun dengan metode Ridge Regression dengan tingkat akurasi model sebesar 93,24%</a:t>
            </a:r>
            <a:endParaRPr>
              <a:solidFill>
                <a:schemeClr val="dk1"/>
              </a:solidFill>
            </a:endParaRPr>
          </a:p>
        </p:txBody>
      </p:sp>
      <p:graphicFrame>
        <p:nvGraphicFramePr>
          <p:cNvPr id="406" name="Google Shape;406;p34"/>
          <p:cNvGraphicFramePr/>
          <p:nvPr/>
        </p:nvGraphicFramePr>
        <p:xfrm>
          <a:off x="2129183" y="1964073"/>
          <a:ext cx="3000000" cy="3000000"/>
        </p:xfrm>
        <a:graphic>
          <a:graphicData uri="http://schemas.openxmlformats.org/drawingml/2006/table">
            <a:tbl>
              <a:tblPr>
                <a:noFill/>
                <a:tableStyleId>{7886FA3C-6F73-4205-AA8A-9A1EC68C29E2}</a:tableStyleId>
              </a:tblPr>
              <a:tblGrid>
                <a:gridCol w="1878225"/>
                <a:gridCol w="802900"/>
                <a:gridCol w="802900"/>
                <a:gridCol w="688200"/>
                <a:gridCol w="688200"/>
              </a:tblGrid>
              <a:tr h="196125">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Method</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MAE </a:t>
                      </a:r>
                      <a:endParaRPr b="0" i="0" sz="1100" u="none" cap="none" strike="noStrike">
                        <a:solidFill>
                          <a:srgbClr val="000000"/>
                        </a:solidFill>
                        <a:latin typeface="Arial"/>
                        <a:ea typeface="Arial"/>
                        <a:cs typeface="Arial"/>
                        <a:sym typeface="Arial"/>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MSE </a:t>
                      </a:r>
                      <a:endParaRPr b="0" i="0" sz="1100" u="none" cap="none" strike="noStrike">
                        <a:solidFill>
                          <a:srgbClr val="000000"/>
                        </a:solidFill>
                        <a:latin typeface="Arial"/>
                        <a:ea typeface="Arial"/>
                        <a:cs typeface="Arial"/>
                        <a:sym typeface="Arial"/>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RMSE</a:t>
                      </a:r>
                      <a:endParaRPr b="0" i="0" sz="1100" u="none" cap="none" strike="noStrike">
                        <a:solidFill>
                          <a:srgbClr val="000000"/>
                        </a:solidFill>
                        <a:latin typeface="Arial"/>
                        <a:ea typeface="Arial"/>
                        <a:cs typeface="Arial"/>
                        <a:sym typeface="Arial"/>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R² </a:t>
                      </a:r>
                      <a:endParaRPr b="0" i="0" sz="1100" u="none" cap="none" strike="noStrike">
                        <a:solidFill>
                          <a:srgbClr val="000000"/>
                        </a:solidFill>
                        <a:latin typeface="Arial"/>
                        <a:ea typeface="Arial"/>
                        <a:cs typeface="Arial"/>
                        <a:sym typeface="Arial"/>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6125">
                <a:tc>
                  <a:txBody>
                    <a:bodyPr/>
                    <a:lstStyle/>
                    <a:p>
                      <a:pPr indent="0" lvl="0" marL="0" marR="0" rtl="0" algn="l">
                        <a:lnSpc>
                          <a:spcPct val="100000"/>
                        </a:lnSpc>
                        <a:spcBef>
                          <a:spcPts val="0"/>
                        </a:spcBef>
                        <a:spcAft>
                          <a:spcPts val="0"/>
                        </a:spcAft>
                        <a:buNone/>
                      </a:pPr>
                      <a:r>
                        <a:rPr b="1" i="0" lang="en-US" sz="1100" u="none" cap="none" strike="noStrike">
                          <a:solidFill>
                            <a:srgbClr val="000000"/>
                          </a:solidFill>
                          <a:latin typeface="Arial"/>
                          <a:ea typeface="Arial"/>
                          <a:cs typeface="Arial"/>
                          <a:sym typeface="Arial"/>
                        </a:rPr>
                        <a:t>Ridge Regression</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spcBef>
                          <a:spcPts val="0"/>
                        </a:spcBef>
                        <a:spcAft>
                          <a:spcPts val="0"/>
                        </a:spcAft>
                        <a:buNone/>
                      </a:pPr>
                      <a:r>
                        <a:rPr b="1" lang="en-US" sz="1100">
                          <a:solidFill>
                            <a:schemeClr val="accent2"/>
                          </a:solidFill>
                        </a:rPr>
                        <a:t>0,1022</a:t>
                      </a:r>
                      <a:endParaRPr b="1" sz="1100"/>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spcBef>
                          <a:spcPts val="0"/>
                        </a:spcBef>
                        <a:spcAft>
                          <a:spcPts val="0"/>
                        </a:spcAft>
                        <a:buNone/>
                      </a:pPr>
                      <a:r>
                        <a:rPr b="1" lang="en-US" sz="1100">
                          <a:solidFill>
                            <a:schemeClr val="accent2"/>
                          </a:solidFill>
                        </a:rPr>
                        <a:t>0,017</a:t>
                      </a:r>
                      <a:endParaRPr b="1" sz="1100"/>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spcBef>
                          <a:spcPts val="0"/>
                        </a:spcBef>
                        <a:spcAft>
                          <a:spcPts val="0"/>
                        </a:spcAft>
                        <a:buNone/>
                      </a:pPr>
                      <a:r>
                        <a:rPr b="1" lang="en-US" sz="1100">
                          <a:solidFill>
                            <a:schemeClr val="dk1"/>
                          </a:solidFill>
                        </a:rPr>
                        <a:t>0,1302</a:t>
                      </a:r>
                      <a:endParaRPr b="1" sz="1100"/>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spcBef>
                          <a:spcPts val="0"/>
                        </a:spcBef>
                        <a:spcAft>
                          <a:spcPts val="0"/>
                        </a:spcAft>
                        <a:buNone/>
                      </a:pPr>
                      <a:r>
                        <a:rPr b="1" lang="en-US" sz="1100">
                          <a:solidFill>
                            <a:schemeClr val="dk1"/>
                          </a:solidFill>
                        </a:rPr>
                        <a:t>0,9324</a:t>
                      </a:r>
                      <a:endParaRPr b="1" sz="1100"/>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410" name="Shape 410"/>
        <p:cNvGrpSpPr/>
        <p:nvPr/>
      </p:nvGrpSpPr>
      <p:grpSpPr>
        <a:xfrm>
          <a:off x="0" y="0"/>
          <a:ext cx="0" cy="0"/>
          <a:chOff x="0" y="0"/>
          <a:chExt cx="0" cy="0"/>
        </a:xfrm>
      </p:grpSpPr>
      <p:sp>
        <p:nvSpPr>
          <p:cNvPr id="411" name="Google Shape;411;p35"/>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US" sz="3600">
                <a:solidFill>
                  <a:schemeClr val="lt1"/>
                </a:solidFill>
                <a:latin typeface="Maven Pro SemiBold"/>
                <a:ea typeface="Maven Pro SemiBold"/>
                <a:cs typeface="Maven Pro SemiBold"/>
                <a:sym typeface="Maven Pro SemiBold"/>
              </a:rPr>
              <a:t>Conclusion</a:t>
            </a:r>
            <a:endParaRPr sz="3600">
              <a:solidFill>
                <a:schemeClr val="lt1"/>
              </a:solidFill>
              <a:latin typeface="Maven Pro SemiBold"/>
              <a:ea typeface="Maven Pro SemiBold"/>
              <a:cs typeface="Maven Pro SemiBold"/>
              <a:sym typeface="Maven Pro SemiBold"/>
            </a:endParaRPr>
          </a:p>
        </p:txBody>
      </p:sp>
      <p:pic>
        <p:nvPicPr>
          <p:cNvPr id="412" name="Google Shape;412;p35"/>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413" name="Google Shape;413;p3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414" name="Google Shape;414;p3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415" name="Google Shape;415;p35"/>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416" name="Google Shape;416;p35"/>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417" name="Google Shape;417;p35"/>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418" name="Google Shape;418;p35"/>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419" name="Google Shape;419;p35"/>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420" name="Google Shape;420;p3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lt1"/>
                </a:solidFill>
                <a:latin typeface="Inter"/>
                <a:ea typeface="Inter"/>
                <a:cs typeface="Inter"/>
                <a:sym typeface="Inter"/>
              </a:rPr>
              <a:t>Conclusion</a:t>
            </a:r>
            <a:endParaRPr b="1" i="0" sz="1000" u="none" cap="none" strike="noStrike">
              <a:solidFill>
                <a:schemeClr val="lt1"/>
              </a:solidFill>
              <a:latin typeface="Inter"/>
              <a:ea typeface="Inter"/>
              <a:cs typeface="Inter"/>
              <a:sym typeface="Inter"/>
            </a:endParaRPr>
          </a:p>
        </p:txBody>
      </p:sp>
      <p:sp>
        <p:nvSpPr>
          <p:cNvPr id="421" name="Google Shape;421;p35"/>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6"/>
          <p:cNvSpPr txBox="1"/>
          <p:nvPr>
            <p:ph idx="1" type="body"/>
          </p:nvPr>
        </p:nvSpPr>
        <p:spPr>
          <a:xfrm>
            <a:off x="311700" y="1492925"/>
            <a:ext cx="7934100" cy="2924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Inter"/>
              <a:buChar char="-"/>
            </a:pPr>
            <a:r>
              <a:rPr lang="en-US" sz="1200">
                <a:solidFill>
                  <a:schemeClr val="dk1"/>
                </a:solidFill>
                <a:latin typeface="Inter"/>
                <a:ea typeface="Inter"/>
                <a:cs typeface="Inter"/>
                <a:sym typeface="Inter"/>
              </a:rPr>
              <a:t>Mobil yang memiliki harga mahal memiliki spesifikasi khusus yang berbeda dari mobil yang memiliki harga murah yaitu</a:t>
            </a: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AutoNum type="arabicPeriod"/>
            </a:pPr>
            <a:r>
              <a:rPr lang="en-US" sz="1200">
                <a:solidFill>
                  <a:schemeClr val="dk1"/>
                </a:solidFill>
                <a:latin typeface="Inter"/>
                <a:ea typeface="Inter"/>
                <a:cs typeface="Inter"/>
                <a:sym typeface="Inter"/>
              </a:rPr>
              <a:t>Mobil mahal kebanyakan memiliki </a:t>
            </a:r>
            <a:r>
              <a:rPr b="1" lang="en-US" sz="1200">
                <a:solidFill>
                  <a:schemeClr val="dk1"/>
                </a:solidFill>
                <a:latin typeface="Inter"/>
                <a:ea typeface="Inter"/>
                <a:cs typeface="Inter"/>
                <a:sym typeface="Inter"/>
              </a:rPr>
              <a:t>carbody bertipe sedan</a:t>
            </a:r>
            <a:r>
              <a:rPr lang="en-US" sz="1200">
                <a:solidFill>
                  <a:schemeClr val="dk1"/>
                </a:solidFill>
                <a:latin typeface="Inter"/>
                <a:ea typeface="Inter"/>
                <a:cs typeface="Inter"/>
                <a:sym typeface="Inter"/>
              </a:rPr>
              <a:t> sedangkan mobil murah memiliki </a:t>
            </a:r>
            <a:r>
              <a:rPr b="1" lang="en-US" sz="1200">
                <a:solidFill>
                  <a:schemeClr val="dk1"/>
                </a:solidFill>
                <a:latin typeface="Inter"/>
                <a:ea typeface="Inter"/>
                <a:cs typeface="Inter"/>
                <a:sym typeface="Inter"/>
              </a:rPr>
              <a:t>carbody bertipe hatchback</a:t>
            </a:r>
            <a:endParaRPr b="1"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AutoNum type="arabicPeriod"/>
            </a:pPr>
            <a:r>
              <a:rPr lang="en-US" sz="1200">
                <a:solidFill>
                  <a:schemeClr val="dk1"/>
                </a:solidFill>
                <a:latin typeface="Inter"/>
                <a:ea typeface="Inter"/>
                <a:cs typeface="Inter"/>
                <a:sym typeface="Inter"/>
              </a:rPr>
              <a:t>Mobil mahal kebanyakan memiliki </a:t>
            </a:r>
            <a:r>
              <a:rPr b="1" lang="en-US" sz="1200">
                <a:solidFill>
                  <a:schemeClr val="dk1"/>
                </a:solidFill>
                <a:latin typeface="Inter"/>
                <a:ea typeface="Inter"/>
                <a:cs typeface="Inter"/>
                <a:sym typeface="Inter"/>
              </a:rPr>
              <a:t>drivewheel bertipe rwd</a:t>
            </a:r>
            <a:r>
              <a:rPr lang="en-US" sz="1200">
                <a:solidFill>
                  <a:schemeClr val="dk1"/>
                </a:solidFill>
                <a:latin typeface="Inter"/>
                <a:ea typeface="Inter"/>
                <a:cs typeface="Inter"/>
                <a:sym typeface="Inter"/>
              </a:rPr>
              <a:t> sedangkan mobil murah memiliki </a:t>
            </a:r>
            <a:r>
              <a:rPr b="1" lang="en-US" sz="1200">
                <a:solidFill>
                  <a:schemeClr val="dk1"/>
                </a:solidFill>
                <a:latin typeface="Inter"/>
                <a:ea typeface="Inter"/>
                <a:cs typeface="Inter"/>
                <a:sym typeface="Inter"/>
              </a:rPr>
              <a:t>drivewheel bertipe fwd</a:t>
            </a:r>
            <a:endParaRPr b="1"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AutoNum type="arabicPeriod"/>
            </a:pPr>
            <a:r>
              <a:rPr lang="en-US" sz="1200">
                <a:solidFill>
                  <a:schemeClr val="dk1"/>
                </a:solidFill>
                <a:latin typeface="Inter"/>
                <a:ea typeface="Inter"/>
                <a:cs typeface="Inter"/>
                <a:sym typeface="Inter"/>
              </a:rPr>
              <a:t>Mobil mahal kebanyakan memiliki </a:t>
            </a:r>
            <a:r>
              <a:rPr b="1" lang="en-US" sz="1200">
                <a:solidFill>
                  <a:schemeClr val="dk1"/>
                </a:solidFill>
                <a:latin typeface="Inter"/>
                <a:ea typeface="Inter"/>
                <a:cs typeface="Inter"/>
                <a:sym typeface="Inter"/>
              </a:rPr>
              <a:t>cylindernumber yaitu six atau eight</a:t>
            </a:r>
            <a:r>
              <a:rPr lang="en-US" sz="1200">
                <a:solidFill>
                  <a:schemeClr val="dk1"/>
                </a:solidFill>
                <a:latin typeface="Inter"/>
                <a:ea typeface="Inter"/>
                <a:cs typeface="Inter"/>
                <a:sym typeface="Inter"/>
              </a:rPr>
              <a:t> sedangkan mobil murah memiliki </a:t>
            </a:r>
            <a:r>
              <a:rPr b="1" lang="en-US" sz="1200">
                <a:solidFill>
                  <a:schemeClr val="dk1"/>
                </a:solidFill>
                <a:latin typeface="Inter"/>
                <a:ea typeface="Inter"/>
                <a:cs typeface="Inter"/>
                <a:sym typeface="Inter"/>
              </a:rPr>
              <a:t>cylindernumber yaitu four</a:t>
            </a:r>
            <a:endParaRPr b="1"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AutoNum type="arabicPeriod"/>
            </a:pPr>
            <a:r>
              <a:rPr lang="en-US" sz="1200">
                <a:solidFill>
                  <a:schemeClr val="dk1"/>
                </a:solidFill>
                <a:latin typeface="Inter"/>
                <a:ea typeface="Inter"/>
                <a:cs typeface="Inter"/>
                <a:sym typeface="Inter"/>
              </a:rPr>
              <a:t>Mobil mahal kebanyakan memiliki </a:t>
            </a:r>
            <a:r>
              <a:rPr b="1" lang="en-US" sz="1200">
                <a:solidFill>
                  <a:schemeClr val="dk1"/>
                </a:solidFill>
                <a:latin typeface="Inter"/>
                <a:ea typeface="Inter"/>
                <a:cs typeface="Inter"/>
                <a:sym typeface="Inter"/>
              </a:rPr>
              <a:t>fuelsystem bertipe mpfi</a:t>
            </a:r>
            <a:r>
              <a:rPr lang="en-US" sz="1200">
                <a:solidFill>
                  <a:schemeClr val="dk1"/>
                </a:solidFill>
                <a:latin typeface="Inter"/>
                <a:ea typeface="Inter"/>
                <a:cs typeface="Inter"/>
                <a:sym typeface="Inter"/>
              </a:rPr>
              <a:t> sedangkan mobil murah memiliki </a:t>
            </a:r>
            <a:r>
              <a:rPr b="1" lang="en-US" sz="1200">
                <a:solidFill>
                  <a:schemeClr val="dk1"/>
                </a:solidFill>
                <a:latin typeface="Inter"/>
                <a:ea typeface="Inter"/>
                <a:cs typeface="Inter"/>
                <a:sym typeface="Inter"/>
              </a:rPr>
              <a:t>fuelsystem bertipe 2bbl</a:t>
            </a:r>
            <a:endParaRPr b="1"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AutoNum type="arabicPeriod"/>
            </a:pPr>
            <a:r>
              <a:rPr lang="en-US" sz="1200">
                <a:solidFill>
                  <a:schemeClr val="dk1"/>
                </a:solidFill>
                <a:latin typeface="Inter"/>
                <a:ea typeface="Inter"/>
                <a:cs typeface="Inter"/>
                <a:sym typeface="Inter"/>
              </a:rPr>
              <a:t>Semakin tinggi nilai </a:t>
            </a:r>
            <a:r>
              <a:rPr b="1" lang="en-US" sz="1200">
                <a:solidFill>
                  <a:schemeClr val="dk1"/>
                </a:solidFill>
                <a:latin typeface="Inter"/>
                <a:ea typeface="Inter"/>
                <a:cs typeface="Inter"/>
                <a:sym typeface="Inter"/>
              </a:rPr>
              <a:t>carlength,carwidth,curbweight,enginesize,horsepower </a:t>
            </a:r>
            <a:r>
              <a:rPr lang="en-US" sz="1200">
                <a:solidFill>
                  <a:schemeClr val="dk1"/>
                </a:solidFill>
                <a:latin typeface="Inter"/>
                <a:ea typeface="Inter"/>
                <a:cs typeface="Inter"/>
                <a:sym typeface="Inter"/>
              </a:rPr>
              <a:t>maka nilai harga mobil semakin mahal atau sebaliknya</a:t>
            </a: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AutoNum type="arabicPeriod"/>
            </a:pPr>
            <a:r>
              <a:rPr lang="en-US" sz="1200">
                <a:solidFill>
                  <a:schemeClr val="dk1"/>
                </a:solidFill>
                <a:latin typeface="Inter"/>
                <a:ea typeface="Inter"/>
                <a:cs typeface="Inter"/>
                <a:sym typeface="Inter"/>
              </a:rPr>
              <a:t>Semakin tinggi nilai </a:t>
            </a:r>
            <a:r>
              <a:rPr b="1" lang="en-US" sz="1200">
                <a:solidFill>
                  <a:schemeClr val="dk1"/>
                </a:solidFill>
                <a:latin typeface="Inter"/>
                <a:ea typeface="Inter"/>
                <a:cs typeface="Inter"/>
                <a:sym typeface="Inter"/>
              </a:rPr>
              <a:t>citympg dan highwaympg </a:t>
            </a:r>
            <a:r>
              <a:rPr lang="en-US" sz="1200">
                <a:solidFill>
                  <a:schemeClr val="dk1"/>
                </a:solidFill>
                <a:latin typeface="Inter"/>
                <a:ea typeface="Inter"/>
                <a:cs typeface="Inter"/>
                <a:sym typeface="Inter"/>
              </a:rPr>
              <a:t>maka nilai harga mobil semakin murah atau sebaliknya.</a:t>
            </a:r>
            <a:endParaRPr sz="1200">
              <a:solidFill>
                <a:schemeClr val="dk1"/>
              </a:solidFill>
              <a:latin typeface="Inter"/>
              <a:ea typeface="Inter"/>
              <a:cs typeface="Inter"/>
              <a:sym typeface="Inter"/>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latin typeface="Inter"/>
              <a:ea typeface="Inter"/>
              <a:cs typeface="Inter"/>
              <a:sym typeface="Inter"/>
            </a:endParaRPr>
          </a:p>
        </p:txBody>
      </p:sp>
      <p:sp>
        <p:nvSpPr>
          <p:cNvPr id="427" name="Google Shape;427;p3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28" name="Google Shape;428;p36"/>
          <p:cNvGrpSpPr/>
          <p:nvPr/>
        </p:nvGrpSpPr>
        <p:grpSpPr>
          <a:xfrm>
            <a:off x="7503019" y="95797"/>
            <a:ext cx="1516771" cy="323122"/>
            <a:chOff x="400885" y="325214"/>
            <a:chExt cx="2298835" cy="489727"/>
          </a:xfrm>
        </p:grpSpPr>
        <p:pic>
          <p:nvPicPr>
            <p:cNvPr id="429" name="Google Shape;429;p36"/>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30" name="Google Shape;430;p36"/>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431" name="Google Shape;431;p36"/>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432" name="Google Shape;432;p36"/>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433" name="Google Shape;433;p36"/>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Conclusion </a:t>
            </a:r>
            <a:endParaRPr sz="2820">
              <a:solidFill>
                <a:srgbClr val="A338EB"/>
              </a:solidFill>
              <a:latin typeface="Maven Pro SemiBold"/>
              <a:ea typeface="Maven Pro SemiBold"/>
              <a:cs typeface="Maven Pro SemiBold"/>
              <a:sym typeface="Maven Pro SemiBold"/>
            </a:endParaRPr>
          </a:p>
        </p:txBody>
      </p:sp>
      <p:sp>
        <p:nvSpPr>
          <p:cNvPr id="434" name="Google Shape;434;p3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US" sz="1000">
                <a:solidFill>
                  <a:srgbClr val="601F99"/>
                </a:solidFill>
                <a:latin typeface="Inter"/>
                <a:ea typeface="Inter"/>
                <a:cs typeface="Inter"/>
                <a:sym typeface="Inter"/>
              </a:rPr>
              <a:t>Conclusion</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7"/>
          <p:cNvSpPr txBox="1"/>
          <p:nvPr>
            <p:ph idx="1" type="body"/>
          </p:nvPr>
        </p:nvSpPr>
        <p:spPr>
          <a:xfrm>
            <a:off x="311700" y="1492925"/>
            <a:ext cx="7934100" cy="29244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Inter"/>
              <a:buChar char="-"/>
            </a:pPr>
            <a:r>
              <a:rPr lang="en-US" sz="1500">
                <a:solidFill>
                  <a:schemeClr val="dk1"/>
                </a:solidFill>
                <a:latin typeface="Inter"/>
                <a:ea typeface="Inter"/>
                <a:cs typeface="Inter"/>
                <a:sym typeface="Inter"/>
              </a:rPr>
              <a:t>Dilakukan 2 metode Feature Selection yaitu RFE dan Feature Correlation dan diperoleh hasil bahwa akurasi model lebih besar dengan menggunakan RFE. Metode Cross validation dg menggunakan metode</a:t>
            </a:r>
            <a:r>
              <a:rPr b="1" lang="en-US" sz="1500">
                <a:solidFill>
                  <a:schemeClr val="dk1"/>
                </a:solidFill>
                <a:latin typeface="Inter"/>
                <a:ea typeface="Inter"/>
                <a:cs typeface="Inter"/>
                <a:sym typeface="Inter"/>
              </a:rPr>
              <a:t> K-Fold</a:t>
            </a:r>
            <a:r>
              <a:rPr lang="en-US" sz="1500">
                <a:solidFill>
                  <a:schemeClr val="dk1"/>
                </a:solidFill>
                <a:latin typeface="Inter"/>
                <a:ea typeface="Inter"/>
                <a:cs typeface="Inter"/>
                <a:sym typeface="Inter"/>
              </a:rPr>
              <a:t>, dan model terbaik yang dihasilkan adalah </a:t>
            </a:r>
            <a:r>
              <a:rPr b="1" lang="en-US" sz="1500">
                <a:solidFill>
                  <a:schemeClr val="dk1"/>
                </a:solidFill>
                <a:latin typeface="Inter"/>
                <a:ea typeface="Inter"/>
                <a:cs typeface="Inter"/>
                <a:sym typeface="Inter"/>
              </a:rPr>
              <a:t>Ridge Regression</a:t>
            </a:r>
            <a:endParaRPr b="1" sz="1500">
              <a:solidFill>
                <a:schemeClr val="dk1"/>
              </a:solidFill>
              <a:latin typeface="Inter"/>
              <a:ea typeface="Inter"/>
              <a:cs typeface="Inter"/>
              <a:sym typeface="Inter"/>
            </a:endParaRPr>
          </a:p>
          <a:p>
            <a:pPr indent="-323850" lvl="0" marL="457200" rtl="0" algn="l">
              <a:lnSpc>
                <a:spcPct val="115000"/>
              </a:lnSpc>
              <a:spcBef>
                <a:spcPts val="0"/>
              </a:spcBef>
              <a:spcAft>
                <a:spcPts val="0"/>
              </a:spcAft>
              <a:buClr>
                <a:schemeClr val="dk1"/>
              </a:buClr>
              <a:buSzPts val="1500"/>
              <a:buFont typeface="Inter"/>
              <a:buChar char="-"/>
            </a:pPr>
            <a:r>
              <a:rPr lang="en-US" sz="1500">
                <a:solidFill>
                  <a:schemeClr val="dk1"/>
                </a:solidFill>
                <a:latin typeface="Inter"/>
                <a:ea typeface="Inter"/>
                <a:cs typeface="Inter"/>
                <a:sym typeface="Inter"/>
              </a:rPr>
              <a:t>Hyperparameter Tuning berhasil meningkatkan akurasi model sebesar </a:t>
            </a:r>
            <a:r>
              <a:rPr b="1" lang="en-US" sz="1500">
                <a:solidFill>
                  <a:schemeClr val="dk1"/>
                </a:solidFill>
                <a:latin typeface="Inter"/>
                <a:ea typeface="Inter"/>
                <a:cs typeface="Inter"/>
                <a:sym typeface="Inter"/>
              </a:rPr>
              <a:t>0,12%</a:t>
            </a:r>
            <a:endParaRPr b="1" sz="1500">
              <a:solidFill>
                <a:schemeClr val="dk1"/>
              </a:solidFill>
              <a:latin typeface="Inter"/>
              <a:ea typeface="Inter"/>
              <a:cs typeface="Inter"/>
              <a:sym typeface="Inter"/>
            </a:endParaRPr>
          </a:p>
          <a:p>
            <a:pPr indent="-323850" lvl="0" marL="457200" rtl="0" algn="l">
              <a:lnSpc>
                <a:spcPct val="115000"/>
              </a:lnSpc>
              <a:spcBef>
                <a:spcPts val="0"/>
              </a:spcBef>
              <a:spcAft>
                <a:spcPts val="0"/>
              </a:spcAft>
              <a:buClr>
                <a:schemeClr val="dk1"/>
              </a:buClr>
              <a:buSzPts val="1500"/>
              <a:buFont typeface="Inter"/>
              <a:buChar char="-"/>
            </a:pPr>
            <a:r>
              <a:rPr lang="en-US" sz="1500">
                <a:solidFill>
                  <a:schemeClr val="dk1"/>
                </a:solidFill>
                <a:latin typeface="Inter"/>
                <a:ea typeface="Inter"/>
                <a:cs typeface="Inter"/>
                <a:sym typeface="Inter"/>
              </a:rPr>
              <a:t>Variabel2 yang bisa dijadikan variable predictor adalah </a:t>
            </a:r>
            <a:r>
              <a:rPr b="1" lang="en-US" sz="1600">
                <a:solidFill>
                  <a:schemeClr val="dk1"/>
                </a:solidFill>
              </a:rPr>
              <a:t>carbody,wheelbase, carlength, carwidth, carheight, curbweight, enginesize, fuelsystem, stroke, compressionratio, horsepower, peakrpm, citympg, highwaympg, Brand</a:t>
            </a:r>
            <a:endParaRPr b="1"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US" sz="1600">
                <a:solidFill>
                  <a:schemeClr val="dk1"/>
                </a:solidFill>
              </a:rPr>
              <a:t>Perusahaan disarankan untuk menentukan harga jual mobil berdasarkan variabel yang telah dipilih untuk dijadikan variable prediktor, karena memiliki relevansi yang kuat</a:t>
            </a:r>
            <a:endParaRPr sz="16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a:p>
            <a:pPr indent="0" lvl="0" marL="457200" rtl="0" algn="l">
              <a:lnSpc>
                <a:spcPct val="115000"/>
              </a:lnSpc>
              <a:spcBef>
                <a:spcPts val="0"/>
              </a:spcBef>
              <a:spcAft>
                <a:spcPts val="0"/>
              </a:spcAft>
              <a:buNone/>
            </a:pPr>
            <a:r>
              <a:t/>
            </a:r>
            <a:endParaRPr sz="1500">
              <a:solidFill>
                <a:srgbClr val="282828"/>
              </a:solidFill>
              <a:latin typeface="Inter"/>
              <a:ea typeface="Inter"/>
              <a:cs typeface="Inter"/>
              <a:sym typeface="Inter"/>
            </a:endParaRPr>
          </a:p>
        </p:txBody>
      </p:sp>
      <p:sp>
        <p:nvSpPr>
          <p:cNvPr id="440" name="Google Shape;440;p3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41" name="Google Shape;441;p37"/>
          <p:cNvGrpSpPr/>
          <p:nvPr/>
        </p:nvGrpSpPr>
        <p:grpSpPr>
          <a:xfrm>
            <a:off x="7503019" y="95797"/>
            <a:ext cx="1516771" cy="323122"/>
            <a:chOff x="400885" y="325214"/>
            <a:chExt cx="2298835" cy="489727"/>
          </a:xfrm>
        </p:grpSpPr>
        <p:pic>
          <p:nvPicPr>
            <p:cNvPr id="442" name="Google Shape;442;p37"/>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43" name="Google Shape;443;p37"/>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44" name="Google Shape;444;p37"/>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45" name="Google Shape;445;p37"/>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46" name="Google Shape;446;p37"/>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Conclusion </a:t>
            </a:r>
            <a:endParaRPr sz="2820">
              <a:solidFill>
                <a:srgbClr val="A338EB"/>
              </a:solidFill>
              <a:latin typeface="Maven Pro SemiBold"/>
              <a:ea typeface="Maven Pro SemiBold"/>
              <a:cs typeface="Maven Pro SemiBold"/>
              <a:sym typeface="Maven Pro SemiBold"/>
            </a:endParaRPr>
          </a:p>
        </p:txBody>
      </p:sp>
      <p:sp>
        <p:nvSpPr>
          <p:cNvPr id="447" name="Google Shape;447;p3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US" sz="1000">
                <a:solidFill>
                  <a:srgbClr val="601F99"/>
                </a:solidFill>
                <a:latin typeface="Inter"/>
                <a:ea typeface="Inter"/>
                <a:cs typeface="Inter"/>
                <a:sym typeface="Inter"/>
              </a:rPr>
              <a:t>Conclusion</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451" name="Shape 451"/>
        <p:cNvGrpSpPr/>
        <p:nvPr/>
      </p:nvGrpSpPr>
      <p:grpSpPr>
        <a:xfrm>
          <a:off x="0" y="0"/>
          <a:ext cx="0" cy="0"/>
          <a:chOff x="0" y="0"/>
          <a:chExt cx="0" cy="0"/>
        </a:xfrm>
      </p:grpSpPr>
      <p:sp>
        <p:nvSpPr>
          <p:cNvPr id="452" name="Google Shape;452;p38"/>
          <p:cNvSpPr txBox="1"/>
          <p:nvPr>
            <p:ph type="title"/>
          </p:nvPr>
        </p:nvSpPr>
        <p:spPr>
          <a:xfrm>
            <a:off x="430058" y="1162650"/>
            <a:ext cx="4114800" cy="2644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4800"/>
              <a:buNone/>
            </a:pPr>
            <a:r>
              <a:rPr lang="en-US">
                <a:solidFill>
                  <a:schemeClr val="lt1"/>
                </a:solidFill>
                <a:latin typeface="Maven Pro SemiBold"/>
                <a:ea typeface="Maven Pro SemiBold"/>
                <a:cs typeface="Maven Pro SemiBold"/>
                <a:sym typeface="Maven Pro SemiBold"/>
              </a:rPr>
              <a:t>Terima kasih!</a:t>
            </a:r>
            <a:endParaRPr>
              <a:solidFill>
                <a:schemeClr val="lt1"/>
              </a:solidFill>
              <a:latin typeface="Maven Pro SemiBold"/>
              <a:ea typeface="Maven Pro SemiBold"/>
              <a:cs typeface="Maven Pro SemiBold"/>
              <a:sym typeface="Maven Pro SemiBold"/>
            </a:endParaRPr>
          </a:p>
          <a:p>
            <a:pPr indent="0" lvl="0" marL="0" rtl="0" algn="ctr">
              <a:lnSpc>
                <a:spcPct val="115000"/>
              </a:lnSpc>
              <a:spcBef>
                <a:spcPts val="0"/>
              </a:spcBef>
              <a:spcAft>
                <a:spcPts val="0"/>
              </a:spcAft>
              <a:buSzPts val="4800"/>
              <a:buNone/>
            </a:pPr>
            <a:r>
              <a:rPr lang="en-US" sz="2800">
                <a:solidFill>
                  <a:srgbClr val="F4F0FF"/>
                </a:solidFill>
                <a:latin typeface="Maven Pro SemiBold"/>
                <a:ea typeface="Maven Pro SemiBold"/>
                <a:cs typeface="Maven Pro SemiBold"/>
                <a:sym typeface="Maven Pro SemiBold"/>
              </a:rPr>
              <a:t>Ada pertanyaan?</a:t>
            </a:r>
            <a:endParaRPr sz="2800">
              <a:solidFill>
                <a:srgbClr val="F4F0FF"/>
              </a:solidFill>
              <a:latin typeface="Maven Pro SemiBold"/>
              <a:ea typeface="Maven Pro SemiBold"/>
              <a:cs typeface="Maven Pro SemiBold"/>
              <a:sym typeface="Maven Pro SemiBold"/>
            </a:endParaRPr>
          </a:p>
        </p:txBody>
      </p:sp>
      <p:pic>
        <p:nvPicPr>
          <p:cNvPr id="453" name="Google Shape;453;p38"/>
          <p:cNvPicPr preferRelativeResize="0"/>
          <p:nvPr/>
        </p:nvPicPr>
        <p:blipFill rotWithShape="1">
          <a:blip r:embed="rId3">
            <a:alphaModFix/>
          </a:blip>
          <a:srcRect b="0" l="0" r="0" t="0"/>
          <a:stretch/>
        </p:blipFill>
        <p:spPr>
          <a:xfrm>
            <a:off x="5029200" y="0"/>
            <a:ext cx="4114800" cy="5143500"/>
          </a:xfrm>
          <a:prstGeom prst="rect">
            <a:avLst/>
          </a:prstGeom>
          <a:noFill/>
          <a:ln>
            <a:noFill/>
          </a:ln>
        </p:spPr>
      </p:pic>
      <p:sp>
        <p:nvSpPr>
          <p:cNvPr id="454" name="Google Shape;454;p38"/>
          <p:cNvSpPr/>
          <p:nvPr/>
        </p:nvSpPr>
        <p:spPr>
          <a:xfrm>
            <a:off x="6256350" y="1438550"/>
            <a:ext cx="1655700" cy="543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55" name="Google Shape;455;p38"/>
          <p:cNvPicPr preferRelativeResize="0"/>
          <p:nvPr/>
        </p:nvPicPr>
        <p:blipFill rotWithShape="1">
          <a:blip r:embed="rId4">
            <a:alphaModFix/>
          </a:blip>
          <a:srcRect b="0" l="9894" r="8731" t="0"/>
          <a:stretch/>
        </p:blipFill>
        <p:spPr>
          <a:xfrm>
            <a:off x="6381425" y="1382127"/>
            <a:ext cx="1405548" cy="666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83" name="Shape 83"/>
        <p:cNvGrpSpPr/>
        <p:nvPr/>
      </p:nvGrpSpPr>
      <p:grpSpPr>
        <a:xfrm>
          <a:off x="0" y="0"/>
          <a:ext cx="0" cy="0"/>
          <a:chOff x="0" y="0"/>
          <a:chExt cx="0" cy="0"/>
        </a:xfrm>
      </p:grpSpPr>
      <p:sp>
        <p:nvSpPr>
          <p:cNvPr id="84" name="Google Shape;84;p15"/>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US" sz="3600">
                <a:solidFill>
                  <a:schemeClr val="lt1"/>
                </a:solidFill>
                <a:latin typeface="Maven Pro SemiBold"/>
                <a:ea typeface="Maven Pro SemiBold"/>
                <a:cs typeface="Maven Pro SemiBold"/>
                <a:sym typeface="Maven Pro SemiBold"/>
              </a:rPr>
              <a:t>Latar Belakang</a:t>
            </a:r>
            <a:endParaRPr sz="3600">
              <a:solidFill>
                <a:schemeClr val="lt1"/>
              </a:solidFill>
              <a:latin typeface="Maven Pro SemiBold"/>
              <a:ea typeface="Maven Pro SemiBold"/>
              <a:cs typeface="Maven Pro SemiBold"/>
              <a:sym typeface="Maven Pro SemiBold"/>
            </a:endParaRPr>
          </a:p>
        </p:txBody>
      </p:sp>
      <p:pic>
        <p:nvPicPr>
          <p:cNvPr id="85" name="Google Shape;85;p15"/>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86" name="Google Shape;86;p1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87" name="Google Shape;87;p1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88" name="Google Shape;88;p15"/>
          <p:cNvCxnSpPr/>
          <p:nvPr/>
        </p:nvCxnSpPr>
        <p:spPr>
          <a:xfrm>
            <a:off x="8315569" y="184983"/>
            <a:ext cx="0" cy="144724"/>
          </a:xfrm>
          <a:prstGeom prst="straightConnector1">
            <a:avLst/>
          </a:prstGeom>
          <a:noFill/>
          <a:ln cap="flat" cmpd="sng" w="9525">
            <a:solidFill>
              <a:srgbClr val="CCCCCC"/>
            </a:solidFill>
            <a:prstDash val="solid"/>
            <a:round/>
            <a:headEnd len="sm" w="sm" type="none"/>
            <a:tailEnd len="sm" w="sm" type="none"/>
          </a:ln>
        </p:spPr>
      </p:cxnSp>
      <p:cxnSp>
        <p:nvCxnSpPr>
          <p:cNvPr id="89" name="Google Shape;89;p15"/>
          <p:cNvCxnSpPr/>
          <p:nvPr/>
        </p:nvCxnSpPr>
        <p:spPr>
          <a:xfrm>
            <a:off x="8315546" y="184983"/>
            <a:ext cx="0" cy="144724"/>
          </a:xfrm>
          <a:prstGeom prst="straightConnector1">
            <a:avLst/>
          </a:prstGeom>
          <a:noFill/>
          <a:ln cap="flat" cmpd="sng" w="9525">
            <a:solidFill>
              <a:srgbClr val="CCCCCC"/>
            </a:solidFill>
            <a:prstDash val="solid"/>
            <a:round/>
            <a:headEnd len="sm" w="sm" type="none"/>
            <a:tailEnd len="sm" w="sm" type="none"/>
          </a:ln>
        </p:spPr>
      </p:cxnSp>
      <p:pic>
        <p:nvPicPr>
          <p:cNvPr id="90" name="Google Shape;90;p15"/>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91" name="Google Shape;91;p15"/>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92" name="Google Shape;92;p15"/>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93" name="Google Shape;93;p1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lt1"/>
                </a:solidFill>
                <a:latin typeface="Inter"/>
                <a:ea typeface="Inter"/>
                <a:cs typeface="Inter"/>
                <a:sym typeface="Inter"/>
              </a:rPr>
              <a:t>Pendahuluan</a:t>
            </a:r>
            <a:endParaRPr b="1" i="0" sz="1000" u="none" cap="none" strike="noStrike">
              <a:solidFill>
                <a:schemeClr val="lt1"/>
              </a:solidFill>
              <a:latin typeface="Inter"/>
              <a:ea typeface="Inter"/>
              <a:cs typeface="Inter"/>
              <a:sym typeface="Inter"/>
            </a:endParaRPr>
          </a:p>
        </p:txBody>
      </p:sp>
      <p:sp>
        <p:nvSpPr>
          <p:cNvPr id="94" name="Google Shape;94;p15"/>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idx="1" type="body"/>
          </p:nvPr>
        </p:nvSpPr>
        <p:spPr>
          <a:xfrm>
            <a:off x="311700" y="1435367"/>
            <a:ext cx="65910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sz="1500">
                <a:solidFill>
                  <a:srgbClr val="282828"/>
                </a:solidFill>
                <a:latin typeface="Inter"/>
                <a:ea typeface="Inter"/>
                <a:cs typeface="Inter"/>
                <a:sym typeface="Inter"/>
              </a:rPr>
              <a:t>Sumber Data: </a:t>
            </a:r>
            <a:r>
              <a:rPr lang="en-US" sz="1600" u="sng">
                <a:solidFill>
                  <a:schemeClr val="hlink"/>
                </a:solidFill>
                <a:hlinkClick r:id="rId3"/>
              </a:rPr>
              <a:t>https://www.kaggle.com/datasets/hellbuoy/car-price-prediction</a:t>
            </a:r>
            <a:r>
              <a:rPr lang="en-US" sz="1600"/>
              <a:t> </a:t>
            </a:r>
            <a:endParaRPr sz="1600"/>
          </a:p>
          <a:p>
            <a:pPr indent="0" lvl="0" marL="0" rtl="0" algn="l">
              <a:lnSpc>
                <a:spcPct val="115000"/>
              </a:lnSpc>
              <a:spcBef>
                <a:spcPts val="0"/>
              </a:spcBef>
              <a:spcAft>
                <a:spcPts val="0"/>
              </a:spcAft>
              <a:buSzPts val="1800"/>
              <a:buNone/>
            </a:pPr>
            <a:r>
              <a:rPr lang="en-US" sz="1500">
                <a:solidFill>
                  <a:srgbClr val="282828"/>
                </a:solidFill>
                <a:latin typeface="Inter"/>
                <a:ea typeface="Inter"/>
                <a:cs typeface="Inter"/>
                <a:sym typeface="Inter"/>
              </a:rPr>
              <a:t>Problem: </a:t>
            </a:r>
            <a:r>
              <a:rPr b="1" lang="en-US" sz="1500">
                <a:solidFill>
                  <a:srgbClr val="282828"/>
                </a:solidFill>
                <a:latin typeface="Inter"/>
                <a:ea typeface="Inter"/>
                <a:cs typeface="Inter"/>
                <a:sym typeface="Inter"/>
              </a:rPr>
              <a:t>Regression</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US" sz="1500">
                <a:solidFill>
                  <a:srgbClr val="282828"/>
                </a:solidFill>
                <a:latin typeface="Inter"/>
                <a:ea typeface="Inter"/>
                <a:cs typeface="Inter"/>
                <a:sym typeface="Inter"/>
              </a:rPr>
              <a:t>Tujuan: </a:t>
            </a:r>
            <a:endParaRPr sz="1500">
              <a:solidFill>
                <a:srgbClr val="282828"/>
              </a:solidFill>
              <a:latin typeface="Inter"/>
              <a:ea typeface="Inter"/>
              <a:cs typeface="Inter"/>
              <a:sym typeface="Inter"/>
            </a:endParaRPr>
          </a:p>
          <a:p>
            <a:pPr indent="-323850" lvl="0" marL="457200" rtl="0" algn="l">
              <a:lnSpc>
                <a:spcPct val="115000"/>
              </a:lnSpc>
              <a:spcBef>
                <a:spcPts val="1000"/>
              </a:spcBef>
              <a:spcAft>
                <a:spcPts val="0"/>
              </a:spcAft>
              <a:buClr>
                <a:srgbClr val="282828"/>
              </a:buClr>
              <a:buSzPts val="1500"/>
              <a:buFont typeface="Inter"/>
              <a:buChar char="-"/>
            </a:pPr>
            <a:r>
              <a:rPr lang="en-US" sz="1500">
                <a:solidFill>
                  <a:srgbClr val="282828"/>
                </a:solidFill>
                <a:latin typeface="Inter"/>
                <a:ea typeface="Inter"/>
                <a:cs typeface="Inter"/>
                <a:sym typeface="Inter"/>
              </a:rPr>
              <a:t>Memprediksi harga mobil berdasarkan variable-variable terkait</a:t>
            </a:r>
            <a:endParaRPr/>
          </a:p>
          <a:p>
            <a:pPr indent="-323850" lvl="0" marL="457200" rtl="0" algn="l">
              <a:lnSpc>
                <a:spcPct val="115000"/>
              </a:lnSpc>
              <a:spcBef>
                <a:spcPts val="1000"/>
              </a:spcBef>
              <a:spcAft>
                <a:spcPts val="0"/>
              </a:spcAft>
              <a:buClr>
                <a:srgbClr val="282828"/>
              </a:buClr>
              <a:buSzPts val="1500"/>
              <a:buFont typeface="Inter"/>
              <a:buChar char="-"/>
            </a:pPr>
            <a:r>
              <a:rPr lang="en-US" sz="1500">
                <a:solidFill>
                  <a:schemeClr val="dk1"/>
                </a:solidFill>
                <a:latin typeface="Inter"/>
                <a:ea typeface="Inter"/>
                <a:cs typeface="Inter"/>
                <a:sym typeface="Inter"/>
              </a:rPr>
              <a:t>Memperoleh insight mengenai </a:t>
            </a:r>
            <a:r>
              <a:rPr lang="en-US" sz="1600">
                <a:solidFill>
                  <a:schemeClr val="dk1"/>
                </a:solidFill>
              </a:rPr>
              <a:t>faktor-faktor apa saja yang membedakan mobil ‘murah’ dan mobil ‘mahal’</a:t>
            </a:r>
            <a:endParaRPr sz="1500">
              <a:solidFill>
                <a:schemeClr val="dk1"/>
              </a:solidFill>
              <a:latin typeface="Inter"/>
              <a:ea typeface="Inter"/>
              <a:cs typeface="Inter"/>
              <a:sym typeface="Inter"/>
            </a:endParaRPr>
          </a:p>
          <a:p>
            <a:pPr indent="-323850" lvl="0" marL="457200" rtl="0" algn="l">
              <a:lnSpc>
                <a:spcPct val="115000"/>
              </a:lnSpc>
              <a:spcBef>
                <a:spcPts val="1000"/>
              </a:spcBef>
              <a:spcAft>
                <a:spcPts val="0"/>
              </a:spcAft>
              <a:buClr>
                <a:srgbClr val="282828"/>
              </a:buClr>
              <a:buSzPts val="1500"/>
              <a:buFont typeface="Inter"/>
              <a:buChar char="-"/>
            </a:pPr>
            <a:r>
              <a:rPr lang="en-US" sz="1500">
                <a:solidFill>
                  <a:schemeClr val="dk1"/>
                </a:solidFill>
                <a:latin typeface="Inter"/>
                <a:ea typeface="Inter"/>
                <a:cs typeface="Inter"/>
                <a:sym typeface="Inter"/>
              </a:rPr>
              <a:t>Menentukan Faktor/Variable apa yang berpengaruh terhadap harga mobil</a:t>
            </a:r>
            <a:endParaRPr sz="1500">
              <a:solidFill>
                <a:srgbClr val="282828"/>
              </a:solidFill>
              <a:latin typeface="Inter"/>
              <a:ea typeface="Inter"/>
              <a:cs typeface="Inter"/>
              <a:sym typeface="Inter"/>
            </a:endParaRPr>
          </a:p>
        </p:txBody>
      </p:sp>
      <p:sp>
        <p:nvSpPr>
          <p:cNvPr id="100" name="Google Shape;100;p1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Latar Belakang</a:t>
            </a:r>
            <a:endParaRPr b="1" i="0" sz="1000" u="none" cap="none" strike="noStrike">
              <a:solidFill>
                <a:srgbClr val="601F99"/>
              </a:solidFill>
              <a:latin typeface="Inter"/>
              <a:ea typeface="Inter"/>
              <a:cs typeface="Inter"/>
              <a:sym typeface="Inter"/>
            </a:endParaRPr>
          </a:p>
        </p:txBody>
      </p:sp>
      <p:sp>
        <p:nvSpPr>
          <p:cNvPr id="101" name="Google Shape;101;p1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02" name="Google Shape;102;p16"/>
          <p:cNvGrpSpPr/>
          <p:nvPr/>
        </p:nvGrpSpPr>
        <p:grpSpPr>
          <a:xfrm>
            <a:off x="7503019" y="95797"/>
            <a:ext cx="1516771" cy="323122"/>
            <a:chOff x="400885" y="325214"/>
            <a:chExt cx="2298835" cy="489727"/>
          </a:xfrm>
        </p:grpSpPr>
        <p:pic>
          <p:nvPicPr>
            <p:cNvPr id="103" name="Google Shape;103;p16"/>
            <p:cNvPicPr preferRelativeResize="0"/>
            <p:nvPr/>
          </p:nvPicPr>
          <p:blipFill rotWithShape="1">
            <a:blip r:embed="rId4">
              <a:alphaModFix/>
            </a:blip>
            <a:srcRect b="0" l="0" r="0" t="0"/>
            <a:stretch/>
          </p:blipFill>
          <p:spPr>
            <a:xfrm>
              <a:off x="1906971" y="358726"/>
              <a:ext cx="792749" cy="422701"/>
            </a:xfrm>
            <a:prstGeom prst="rect">
              <a:avLst/>
            </a:prstGeom>
            <a:noFill/>
            <a:ln>
              <a:noFill/>
            </a:ln>
          </p:spPr>
        </p:pic>
        <p:cxnSp>
          <p:nvCxnSpPr>
            <p:cNvPr id="104" name="Google Shape;104;p16"/>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05" name="Google Shape;105;p16"/>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06" name="Google Shape;106;p16"/>
            <p:cNvPicPr preferRelativeResize="0"/>
            <p:nvPr/>
          </p:nvPicPr>
          <p:blipFill rotWithShape="1">
            <a:blip r:embed="rId5">
              <a:alphaModFix/>
            </a:blip>
            <a:srcRect b="0" l="9894" r="8731" t="0"/>
            <a:stretch/>
          </p:blipFill>
          <p:spPr>
            <a:xfrm>
              <a:off x="400885" y="325214"/>
              <a:ext cx="1033078" cy="489727"/>
            </a:xfrm>
            <a:prstGeom prst="rect">
              <a:avLst/>
            </a:prstGeom>
            <a:noFill/>
            <a:ln>
              <a:noFill/>
            </a:ln>
          </p:spPr>
        </p:pic>
      </p:grpSp>
      <p:sp>
        <p:nvSpPr>
          <p:cNvPr id="107" name="Google Shape;107;p16"/>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Latar Belakang Project</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111" name="Shape 111"/>
        <p:cNvGrpSpPr/>
        <p:nvPr/>
      </p:nvGrpSpPr>
      <p:grpSpPr>
        <a:xfrm>
          <a:off x="0" y="0"/>
          <a:ext cx="0" cy="0"/>
          <a:chOff x="0" y="0"/>
          <a:chExt cx="0" cy="0"/>
        </a:xfrm>
      </p:grpSpPr>
      <p:sp>
        <p:nvSpPr>
          <p:cNvPr id="112" name="Google Shape;112;p17"/>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US" sz="3600">
                <a:solidFill>
                  <a:schemeClr val="lt1"/>
                </a:solidFill>
                <a:latin typeface="Maven Pro SemiBold"/>
                <a:ea typeface="Maven Pro SemiBold"/>
                <a:cs typeface="Maven Pro SemiBold"/>
                <a:sym typeface="Maven Pro SemiBold"/>
              </a:rPr>
              <a:t>Explorasi Data dan Visualisasi</a:t>
            </a:r>
            <a:endParaRPr sz="3600">
              <a:solidFill>
                <a:schemeClr val="lt1"/>
              </a:solidFill>
              <a:latin typeface="Maven Pro SemiBold"/>
              <a:ea typeface="Maven Pro SemiBold"/>
              <a:cs typeface="Maven Pro SemiBold"/>
              <a:sym typeface="Maven Pro SemiBold"/>
            </a:endParaRPr>
          </a:p>
        </p:txBody>
      </p:sp>
      <p:pic>
        <p:nvPicPr>
          <p:cNvPr id="113" name="Google Shape;113;p17"/>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114" name="Google Shape;114;p1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115" name="Google Shape;115;p1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116" name="Google Shape;116;p17"/>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117" name="Google Shape;117;p17"/>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118" name="Google Shape;118;p17"/>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119" name="Google Shape;119;p17"/>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120" name="Google Shape;120;p17"/>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121" name="Google Shape;121;p1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lt1"/>
                </a:solidFill>
                <a:latin typeface="Inter"/>
                <a:ea typeface="Inter"/>
                <a:cs typeface="Inter"/>
                <a:sym typeface="Inter"/>
              </a:rPr>
              <a:t>Explorasi Data dan Visualisasi</a:t>
            </a:r>
            <a:endParaRPr b="1" i="0" sz="1000" u="none" cap="none" strike="noStrike">
              <a:solidFill>
                <a:schemeClr val="lt1"/>
              </a:solidFill>
              <a:latin typeface="Inter"/>
              <a:ea typeface="Inter"/>
              <a:cs typeface="Inter"/>
              <a:sym typeface="Inter"/>
            </a:endParaRPr>
          </a:p>
        </p:txBody>
      </p:sp>
      <p:sp>
        <p:nvSpPr>
          <p:cNvPr id="122" name="Google Shape;122;p17"/>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128" name="Google Shape;128;p1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29" name="Google Shape;129;p18"/>
          <p:cNvGrpSpPr/>
          <p:nvPr/>
        </p:nvGrpSpPr>
        <p:grpSpPr>
          <a:xfrm>
            <a:off x="7503019" y="95797"/>
            <a:ext cx="1516771" cy="323122"/>
            <a:chOff x="400885" y="325214"/>
            <a:chExt cx="2298835" cy="489727"/>
          </a:xfrm>
        </p:grpSpPr>
        <p:pic>
          <p:nvPicPr>
            <p:cNvPr id="130" name="Google Shape;130;p18"/>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31" name="Google Shape;131;p18"/>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32" name="Google Shape;132;p18"/>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33" name="Google Shape;133;p18"/>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134" name="Google Shape;134;p18"/>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Business Understanding</a:t>
            </a:r>
            <a:endParaRPr sz="2820">
              <a:solidFill>
                <a:srgbClr val="A338EB"/>
              </a:solidFill>
              <a:latin typeface="Maven Pro SemiBold"/>
              <a:ea typeface="Maven Pro SemiBold"/>
              <a:cs typeface="Maven Pro SemiBold"/>
              <a:sym typeface="Maven Pro SemiBold"/>
            </a:endParaRPr>
          </a:p>
        </p:txBody>
      </p:sp>
      <p:sp>
        <p:nvSpPr>
          <p:cNvPr id="135" name="Google Shape;135;p18"/>
          <p:cNvSpPr txBox="1"/>
          <p:nvPr>
            <p:ph idx="1" type="body"/>
          </p:nvPr>
        </p:nvSpPr>
        <p:spPr>
          <a:xfrm>
            <a:off x="311700" y="1492925"/>
            <a:ext cx="5503563" cy="3307675"/>
          </a:xfrm>
          <a:prstGeom prst="rect">
            <a:avLst/>
          </a:prstGeom>
          <a:noFill/>
          <a:ln>
            <a:noFill/>
          </a:ln>
        </p:spPr>
        <p:txBody>
          <a:bodyPr anchorCtr="0" anchor="t" bIns="91425" lIns="91425" spcFirstLastPara="1" rIns="91425" wrap="square" tIns="91425">
            <a:normAutofit fontScale="92500" lnSpcReduction="20000"/>
          </a:bodyPr>
          <a:lstStyle/>
          <a:p>
            <a:pPr indent="0" lvl="0" marL="114300" rtl="0" algn="just">
              <a:lnSpc>
                <a:spcPct val="115000"/>
              </a:lnSpc>
              <a:spcBef>
                <a:spcPts val="0"/>
              </a:spcBef>
              <a:spcAft>
                <a:spcPts val="0"/>
              </a:spcAft>
              <a:buSzPct val="162162"/>
              <a:buNone/>
            </a:pPr>
            <a:r>
              <a:rPr lang="en-US" sz="1200">
                <a:solidFill>
                  <a:schemeClr val="dk1"/>
                </a:solidFill>
                <a:latin typeface="Inter"/>
                <a:ea typeface="Inter"/>
                <a:cs typeface="Inter"/>
                <a:sym typeface="Inter"/>
              </a:rPr>
              <a:t>Mobil adalah salah satu jenis transportasi yang sudah digunakan sejak zaman dahulu. Maka dari itu, tidak heran jika mobil menjadi transportasi yang perkembangannya sangat pesat. Mobil merupakan transportasi yang digunakan untuk membantu kita melakukan mobilisasi ke berbagai tempat dengan cepat, nyaman, dan juga nyaman. Saat ini ada berbagai jenis mobil yang dijual di pasaran dan tentunya memiliki spesifikasi serta keunikannya masing-masing. </a:t>
            </a:r>
            <a:endParaRPr sz="1200">
              <a:solidFill>
                <a:schemeClr val="dk1"/>
              </a:solidFill>
              <a:latin typeface="Inter"/>
              <a:ea typeface="Inter"/>
              <a:cs typeface="Inter"/>
              <a:sym typeface="Inter"/>
            </a:endParaRPr>
          </a:p>
          <a:p>
            <a:pPr indent="0" lvl="0" marL="114300" rtl="0" algn="just">
              <a:lnSpc>
                <a:spcPct val="115000"/>
              </a:lnSpc>
              <a:spcBef>
                <a:spcPts val="0"/>
              </a:spcBef>
              <a:spcAft>
                <a:spcPts val="0"/>
              </a:spcAft>
              <a:buSzPct val="162162"/>
              <a:buNone/>
            </a:pPr>
            <a:r>
              <a:t/>
            </a:r>
            <a:endParaRPr sz="1200">
              <a:solidFill>
                <a:schemeClr val="dk1"/>
              </a:solidFill>
              <a:latin typeface="Inter"/>
              <a:ea typeface="Inter"/>
              <a:cs typeface="Inter"/>
              <a:sym typeface="Inter"/>
            </a:endParaRPr>
          </a:p>
          <a:p>
            <a:pPr indent="0" lvl="0" marL="114300" rtl="0" algn="just">
              <a:lnSpc>
                <a:spcPct val="115000"/>
              </a:lnSpc>
              <a:spcBef>
                <a:spcPts val="0"/>
              </a:spcBef>
              <a:spcAft>
                <a:spcPts val="0"/>
              </a:spcAft>
              <a:buSzPct val="162162"/>
              <a:buNone/>
            </a:pPr>
            <a:r>
              <a:rPr lang="en-US" sz="1200">
                <a:solidFill>
                  <a:schemeClr val="dk1"/>
                </a:solidFill>
                <a:latin typeface="Inter"/>
                <a:ea typeface="Inter"/>
                <a:cs typeface="Inter"/>
                <a:sym typeface="Inter"/>
              </a:rPr>
              <a:t>Oleh karena itu, keterbutuhan akan hal tersebut menjadi peluang bagi para perusahaan mobil untuk semakin menggencarkan produksi mobil.</a:t>
            </a:r>
            <a:endParaRPr>
              <a:latin typeface="Inter"/>
              <a:ea typeface="Inter"/>
              <a:cs typeface="Inter"/>
              <a:sym typeface="Inter"/>
            </a:endParaRPr>
          </a:p>
          <a:p>
            <a:pPr indent="0" lvl="0" marL="114300" rtl="0" algn="just">
              <a:lnSpc>
                <a:spcPct val="115000"/>
              </a:lnSpc>
              <a:spcBef>
                <a:spcPts val="0"/>
              </a:spcBef>
              <a:spcAft>
                <a:spcPts val="0"/>
              </a:spcAft>
              <a:buSzPct val="162162"/>
              <a:buNone/>
            </a:pPr>
            <a:r>
              <a:t/>
            </a:r>
            <a:endParaRPr sz="1200">
              <a:solidFill>
                <a:schemeClr val="dk1"/>
              </a:solidFill>
              <a:latin typeface="Inter"/>
              <a:ea typeface="Inter"/>
              <a:cs typeface="Inter"/>
              <a:sym typeface="Inter"/>
            </a:endParaRPr>
          </a:p>
          <a:p>
            <a:pPr indent="0" lvl="0" marL="114300" rtl="0" algn="just">
              <a:lnSpc>
                <a:spcPct val="115000"/>
              </a:lnSpc>
              <a:spcBef>
                <a:spcPts val="0"/>
              </a:spcBef>
              <a:spcAft>
                <a:spcPts val="0"/>
              </a:spcAft>
              <a:buSzPct val="162162"/>
              <a:buNone/>
            </a:pPr>
            <a:r>
              <a:rPr lang="en-US" sz="1200">
                <a:solidFill>
                  <a:schemeClr val="dk1"/>
                </a:solidFill>
                <a:latin typeface="Inter"/>
                <a:ea typeface="Inter"/>
                <a:cs typeface="Inter"/>
                <a:sym typeface="Inter"/>
              </a:rPr>
              <a:t>Bagi para perusahaan mobil, diperlukan pemahaman mengenai faktor-faktor yang mempengaruhi harga mobil di pasar agar produknya mampu bersaing dengan perusahaan mobil lainnya. Karena dengan begitu, mampu membantu perusahaan dalam menentukan harga berdasarkan variable-variable yang bervariasi</a:t>
            </a:r>
            <a:endParaRPr sz="1200">
              <a:solidFill>
                <a:schemeClr val="dk1"/>
              </a:solidFill>
              <a:latin typeface="Inter"/>
              <a:ea typeface="Inter"/>
              <a:cs typeface="Inter"/>
              <a:sym typeface="Inter"/>
            </a:endParaRPr>
          </a:p>
          <a:p>
            <a:pPr indent="0" lvl="0" marL="114300" rtl="0" algn="just">
              <a:lnSpc>
                <a:spcPct val="115000"/>
              </a:lnSpc>
              <a:spcBef>
                <a:spcPts val="0"/>
              </a:spcBef>
              <a:spcAft>
                <a:spcPts val="0"/>
              </a:spcAft>
              <a:buSzPct val="162162"/>
              <a:buNone/>
            </a:pPr>
            <a:r>
              <a:rPr lang="en-US" sz="1200">
                <a:solidFill>
                  <a:schemeClr val="dk1"/>
                </a:solidFill>
                <a:latin typeface="Inter"/>
                <a:ea typeface="Inter"/>
                <a:cs typeface="Inter"/>
                <a:sym typeface="Inter"/>
              </a:rPr>
              <a:t> </a:t>
            </a:r>
            <a:endParaRPr>
              <a:latin typeface="Inter"/>
              <a:ea typeface="Inter"/>
              <a:cs typeface="Inter"/>
              <a:sym typeface="Inter"/>
            </a:endParaRPr>
          </a:p>
          <a:p>
            <a:pPr indent="0" lvl="0" marL="114300" rtl="0" algn="just">
              <a:lnSpc>
                <a:spcPct val="115000"/>
              </a:lnSpc>
              <a:spcBef>
                <a:spcPts val="0"/>
              </a:spcBef>
              <a:spcAft>
                <a:spcPts val="0"/>
              </a:spcAft>
              <a:buSzPct val="162162"/>
              <a:buNone/>
            </a:pPr>
            <a:r>
              <a:t/>
            </a:r>
            <a:endParaRPr sz="1200">
              <a:latin typeface="Inter"/>
              <a:ea typeface="Inter"/>
              <a:cs typeface="Inter"/>
              <a:sym typeface="Inter"/>
            </a:endParaRPr>
          </a:p>
        </p:txBody>
      </p:sp>
      <p:pic>
        <p:nvPicPr>
          <p:cNvPr id="136" name="Google Shape;136;p18"/>
          <p:cNvPicPr preferRelativeResize="0"/>
          <p:nvPr/>
        </p:nvPicPr>
        <p:blipFill rotWithShape="1">
          <a:blip r:embed="rId5">
            <a:alphaModFix/>
          </a:blip>
          <a:srcRect b="0" l="0" r="0" t="0"/>
          <a:stretch/>
        </p:blipFill>
        <p:spPr>
          <a:xfrm flipH="1">
            <a:off x="5911650" y="3027394"/>
            <a:ext cx="2880450" cy="1513612"/>
          </a:xfrm>
          <a:prstGeom prst="rect">
            <a:avLst/>
          </a:prstGeom>
          <a:noFill/>
          <a:ln>
            <a:noFill/>
          </a:ln>
        </p:spPr>
      </p:pic>
      <p:pic>
        <p:nvPicPr>
          <p:cNvPr id="137" name="Google Shape;137;p18"/>
          <p:cNvPicPr preferRelativeResize="0"/>
          <p:nvPr/>
        </p:nvPicPr>
        <p:blipFill rotWithShape="1">
          <a:blip r:embed="rId6">
            <a:alphaModFix/>
          </a:blip>
          <a:srcRect b="0" l="0" r="0" t="0"/>
          <a:stretch/>
        </p:blipFill>
        <p:spPr>
          <a:xfrm flipH="1">
            <a:off x="5911650" y="1212443"/>
            <a:ext cx="2888424" cy="16189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143" name="Google Shape;143;p1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44" name="Google Shape;144;p19"/>
          <p:cNvGrpSpPr/>
          <p:nvPr/>
        </p:nvGrpSpPr>
        <p:grpSpPr>
          <a:xfrm>
            <a:off x="7503019" y="95797"/>
            <a:ext cx="1516771" cy="323122"/>
            <a:chOff x="400885" y="325214"/>
            <a:chExt cx="2298835" cy="489727"/>
          </a:xfrm>
        </p:grpSpPr>
        <p:pic>
          <p:nvPicPr>
            <p:cNvPr id="145" name="Google Shape;145;p19"/>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46" name="Google Shape;146;p19"/>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47" name="Google Shape;147;p19"/>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48" name="Google Shape;148;p19"/>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149" name="Google Shape;149;p19"/>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About Dataset</a:t>
            </a:r>
            <a:endParaRPr sz="2820">
              <a:solidFill>
                <a:srgbClr val="A338EB"/>
              </a:solidFill>
              <a:latin typeface="Maven Pro SemiBold"/>
              <a:ea typeface="Maven Pro SemiBold"/>
              <a:cs typeface="Maven Pro SemiBold"/>
              <a:sym typeface="Maven Pro SemiBold"/>
            </a:endParaRPr>
          </a:p>
        </p:txBody>
      </p:sp>
      <p:sp>
        <p:nvSpPr>
          <p:cNvPr id="150" name="Google Shape;150;p19"/>
          <p:cNvSpPr txBox="1"/>
          <p:nvPr>
            <p:ph idx="1" type="body"/>
          </p:nvPr>
        </p:nvSpPr>
        <p:spPr>
          <a:xfrm>
            <a:off x="311700" y="1371601"/>
            <a:ext cx="5367205" cy="3328736"/>
          </a:xfrm>
          <a:prstGeom prst="rect">
            <a:avLst/>
          </a:prstGeom>
          <a:noFill/>
          <a:ln>
            <a:noFill/>
          </a:ln>
        </p:spPr>
        <p:txBody>
          <a:bodyPr anchorCtr="0" anchor="t" bIns="91425" lIns="91425" spcFirstLastPara="1" rIns="91425" wrap="square" tIns="91425">
            <a:normAutofit/>
          </a:bodyPr>
          <a:lstStyle/>
          <a:p>
            <a:pPr indent="0" lvl="0" marL="114300" rtl="0" algn="just">
              <a:lnSpc>
                <a:spcPct val="115000"/>
              </a:lnSpc>
              <a:spcBef>
                <a:spcPts val="0"/>
              </a:spcBef>
              <a:spcAft>
                <a:spcPts val="0"/>
              </a:spcAft>
              <a:buSzPts val="1800"/>
              <a:buNone/>
            </a:pPr>
            <a:r>
              <a:rPr lang="en-US" sz="1100">
                <a:solidFill>
                  <a:schemeClr val="dk1"/>
                </a:solidFill>
                <a:latin typeface="Inter"/>
                <a:ea typeface="Inter"/>
                <a:cs typeface="Inter"/>
                <a:sym typeface="Inter"/>
              </a:rPr>
              <a:t>Perusahaan mobil XYZ dari Jepang yang bercita-cita untuk memasuki pasar AS dengan mendirikan unit manufaktur mereka di sana dan memproduksi mobil secara lokal untuk memberikan persaingan dengan rekan-rekan mereka di AS dan Eropa.Mereka ingin memahami faktor-faktor yang mempengaruhi harga mobil di pasar Amerika, karena mungkin sangat berbeda dengan pasar Jepang. </a:t>
            </a:r>
            <a:endParaRPr sz="1100">
              <a:solidFill>
                <a:schemeClr val="dk1"/>
              </a:solidFill>
              <a:latin typeface="Inter"/>
              <a:ea typeface="Inter"/>
              <a:cs typeface="Inter"/>
              <a:sym typeface="Inter"/>
            </a:endParaRPr>
          </a:p>
          <a:p>
            <a:pPr indent="0" lvl="0" marL="114300" rtl="0" algn="just">
              <a:lnSpc>
                <a:spcPct val="115000"/>
              </a:lnSpc>
              <a:spcBef>
                <a:spcPts val="0"/>
              </a:spcBef>
              <a:spcAft>
                <a:spcPts val="0"/>
              </a:spcAft>
              <a:buSzPts val="1800"/>
              <a:buNone/>
            </a:pPr>
            <a:r>
              <a:rPr lang="en-US" sz="1100">
                <a:solidFill>
                  <a:schemeClr val="dk1"/>
                </a:solidFill>
                <a:latin typeface="Inter"/>
                <a:ea typeface="Inter"/>
                <a:cs typeface="Inter"/>
                <a:sym typeface="Inter"/>
              </a:rPr>
              <a:t>Pada dasarnya, perusahaan ingin mengetahui:</a:t>
            </a:r>
            <a:endParaRPr>
              <a:latin typeface="Inter"/>
              <a:ea typeface="Inter"/>
              <a:cs typeface="Inter"/>
              <a:sym typeface="Inter"/>
            </a:endParaRPr>
          </a:p>
          <a:p>
            <a:pPr indent="0" lvl="0" marL="114300" rtl="0" algn="just">
              <a:lnSpc>
                <a:spcPct val="115000"/>
              </a:lnSpc>
              <a:spcBef>
                <a:spcPts val="0"/>
              </a:spcBef>
              <a:spcAft>
                <a:spcPts val="0"/>
              </a:spcAft>
              <a:buSzPts val="1800"/>
              <a:buNone/>
            </a:pPr>
            <a:r>
              <a:t/>
            </a:r>
            <a:endParaRPr sz="1100">
              <a:solidFill>
                <a:schemeClr val="dk1"/>
              </a:solidFill>
              <a:latin typeface="Inter"/>
              <a:ea typeface="Inter"/>
              <a:cs typeface="Inter"/>
              <a:sym typeface="Inter"/>
            </a:endParaRPr>
          </a:p>
          <a:p>
            <a:pPr indent="-342900" lvl="0" marL="457200" rtl="0" algn="just">
              <a:lnSpc>
                <a:spcPct val="115000"/>
              </a:lnSpc>
              <a:spcBef>
                <a:spcPts val="0"/>
              </a:spcBef>
              <a:spcAft>
                <a:spcPts val="0"/>
              </a:spcAft>
              <a:buSzPts val="880"/>
              <a:buFont typeface="Inter"/>
              <a:buChar char="●"/>
            </a:pPr>
            <a:r>
              <a:rPr b="1" lang="en-US" sz="1100">
                <a:solidFill>
                  <a:schemeClr val="dk1"/>
                </a:solidFill>
                <a:latin typeface="Inter"/>
                <a:ea typeface="Inter"/>
                <a:cs typeface="Inter"/>
                <a:sym typeface="Inter"/>
              </a:rPr>
              <a:t>Variabel mana yang signifikan dalam memprediksi harga mobil?</a:t>
            </a:r>
            <a:endParaRPr>
              <a:latin typeface="Inter"/>
              <a:ea typeface="Inter"/>
              <a:cs typeface="Inter"/>
              <a:sym typeface="Inter"/>
            </a:endParaRPr>
          </a:p>
          <a:p>
            <a:pPr indent="-342900" lvl="0" marL="457200" rtl="0" algn="just">
              <a:lnSpc>
                <a:spcPct val="115000"/>
              </a:lnSpc>
              <a:spcBef>
                <a:spcPts val="0"/>
              </a:spcBef>
              <a:spcAft>
                <a:spcPts val="0"/>
              </a:spcAft>
              <a:buSzPts val="880"/>
              <a:buFont typeface="Inter"/>
              <a:buChar char="●"/>
            </a:pPr>
            <a:r>
              <a:rPr b="1" lang="en-US" sz="1100">
                <a:solidFill>
                  <a:schemeClr val="dk1"/>
                </a:solidFill>
                <a:latin typeface="Inter"/>
                <a:ea typeface="Inter"/>
                <a:cs typeface="Inter"/>
                <a:sym typeface="Inter"/>
              </a:rPr>
              <a:t>Seberapa baik variabel tersebut menggambarkan harga mobil?</a:t>
            </a:r>
            <a:endParaRPr>
              <a:latin typeface="Inter"/>
              <a:ea typeface="Inter"/>
              <a:cs typeface="Inter"/>
              <a:sym typeface="Inter"/>
            </a:endParaRPr>
          </a:p>
          <a:p>
            <a:pPr indent="-228600" lvl="0" marL="457200" rtl="0" algn="just">
              <a:lnSpc>
                <a:spcPct val="115000"/>
              </a:lnSpc>
              <a:spcBef>
                <a:spcPts val="0"/>
              </a:spcBef>
              <a:spcAft>
                <a:spcPts val="0"/>
              </a:spcAft>
              <a:buSzPts val="1800"/>
              <a:buNone/>
            </a:pPr>
            <a:r>
              <a:t/>
            </a:r>
            <a:endParaRPr sz="1100">
              <a:solidFill>
                <a:schemeClr val="dk1"/>
              </a:solidFill>
              <a:latin typeface="Inter"/>
              <a:ea typeface="Inter"/>
              <a:cs typeface="Inter"/>
              <a:sym typeface="Inter"/>
            </a:endParaRPr>
          </a:p>
          <a:p>
            <a:pPr indent="0" lvl="0" marL="114300" rtl="0" algn="just">
              <a:lnSpc>
                <a:spcPct val="115000"/>
              </a:lnSpc>
              <a:spcBef>
                <a:spcPts val="0"/>
              </a:spcBef>
              <a:spcAft>
                <a:spcPts val="0"/>
              </a:spcAft>
              <a:buSzPts val="1800"/>
              <a:buNone/>
            </a:pPr>
            <a:r>
              <a:rPr lang="en-US" sz="1100">
                <a:solidFill>
                  <a:schemeClr val="dk1"/>
                </a:solidFill>
                <a:latin typeface="Inter"/>
                <a:ea typeface="Inter"/>
                <a:cs typeface="Inter"/>
                <a:sym typeface="Inter"/>
              </a:rPr>
              <a:t>Sebagai seorang Data scientist dituntut untuk menerapkan beberapa teknik data science untuk harga mobil dengan variabel independen yang tersedia. Itu akan membantu manajemen untuk memahami bagaimana tepatnya harga bervariasi dengan variabel independen. Mereka dapat memanipulasi desain mobil, strategi bisnis, dll. untuk memenuhi tingkat harga tertentu.</a:t>
            </a:r>
            <a:endParaRPr sz="1100">
              <a:solidFill>
                <a:schemeClr val="dk1"/>
              </a:solidFill>
              <a:latin typeface="Inter"/>
              <a:ea typeface="Inter"/>
              <a:cs typeface="Inter"/>
              <a:sym typeface="Inter"/>
            </a:endParaRPr>
          </a:p>
        </p:txBody>
      </p:sp>
      <p:pic>
        <p:nvPicPr>
          <p:cNvPr id="151" name="Google Shape;151;p19"/>
          <p:cNvPicPr preferRelativeResize="0"/>
          <p:nvPr/>
        </p:nvPicPr>
        <p:blipFill rotWithShape="1">
          <a:blip r:embed="rId5">
            <a:alphaModFix/>
          </a:blip>
          <a:srcRect b="0" l="0" r="0" t="0"/>
          <a:stretch/>
        </p:blipFill>
        <p:spPr>
          <a:xfrm flipH="1">
            <a:off x="5911650" y="3027394"/>
            <a:ext cx="2880450" cy="1513612"/>
          </a:xfrm>
          <a:prstGeom prst="rect">
            <a:avLst/>
          </a:prstGeom>
          <a:noFill/>
          <a:ln>
            <a:noFill/>
          </a:ln>
        </p:spPr>
      </p:pic>
      <p:pic>
        <p:nvPicPr>
          <p:cNvPr id="152" name="Google Shape;152;p19"/>
          <p:cNvPicPr preferRelativeResize="0"/>
          <p:nvPr/>
        </p:nvPicPr>
        <p:blipFill rotWithShape="1">
          <a:blip r:embed="rId6">
            <a:alphaModFix/>
          </a:blip>
          <a:srcRect b="0" l="0" r="0" t="0"/>
          <a:stretch/>
        </p:blipFill>
        <p:spPr>
          <a:xfrm flipH="1">
            <a:off x="5911650" y="1212443"/>
            <a:ext cx="2888424" cy="161898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58" name="Google Shape;158;p20"/>
          <p:cNvGrpSpPr/>
          <p:nvPr/>
        </p:nvGrpSpPr>
        <p:grpSpPr>
          <a:xfrm>
            <a:off x="7503019" y="95797"/>
            <a:ext cx="1516771" cy="323122"/>
            <a:chOff x="400885" y="325214"/>
            <a:chExt cx="2298835" cy="489727"/>
          </a:xfrm>
        </p:grpSpPr>
        <p:pic>
          <p:nvPicPr>
            <p:cNvPr id="159" name="Google Shape;159;p2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60" name="Google Shape;160;p20"/>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61" name="Google Shape;161;p20"/>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62" name="Google Shape;162;p20"/>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163" name="Google Shape;163;p20"/>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64" name="Google Shape;164;p2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165" name="Google Shape;165;p20"/>
          <p:cNvPicPr preferRelativeResize="0"/>
          <p:nvPr/>
        </p:nvPicPr>
        <p:blipFill rotWithShape="1">
          <a:blip r:embed="rId5">
            <a:alphaModFix/>
          </a:blip>
          <a:srcRect b="0" l="0" r="0" t="0"/>
          <a:stretch/>
        </p:blipFill>
        <p:spPr>
          <a:xfrm>
            <a:off x="396105" y="1731188"/>
            <a:ext cx="832699" cy="678247"/>
          </a:xfrm>
          <a:prstGeom prst="rect">
            <a:avLst/>
          </a:prstGeom>
          <a:noFill/>
          <a:ln>
            <a:noFill/>
          </a:ln>
        </p:spPr>
      </p:pic>
      <p:sp>
        <p:nvSpPr>
          <p:cNvPr id="166" name="Google Shape;166;p20"/>
          <p:cNvSpPr txBox="1"/>
          <p:nvPr/>
        </p:nvSpPr>
        <p:spPr>
          <a:xfrm>
            <a:off x="358690" y="1168841"/>
            <a:ext cx="8480400" cy="81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990"/>
              <a:buFont typeface="Arial"/>
              <a:buNone/>
            </a:pPr>
            <a:r>
              <a:rPr b="0" i="0" lang="en-US" sz="1500" u="none" cap="none" strike="noStrike">
                <a:solidFill>
                  <a:srgbClr val="A338EB"/>
                </a:solidFill>
                <a:latin typeface="Maven Pro SemiBold"/>
                <a:ea typeface="Maven Pro SemiBold"/>
                <a:cs typeface="Maven Pro SemiBold"/>
                <a:sym typeface="Maven Pro SemiBold"/>
              </a:rPr>
              <a:t>- Profile Data</a:t>
            </a:r>
            <a:endParaRPr b="0" i="0" sz="1500" u="none" cap="none" strike="noStrike">
              <a:solidFill>
                <a:srgbClr val="A338EB"/>
              </a:solidFill>
              <a:latin typeface="Maven Pro SemiBold"/>
              <a:ea typeface="Maven Pro SemiBold"/>
              <a:cs typeface="Maven Pro SemiBold"/>
              <a:sym typeface="Maven Pro SemiBold"/>
            </a:endParaRPr>
          </a:p>
        </p:txBody>
      </p:sp>
      <p:pic>
        <p:nvPicPr>
          <p:cNvPr id="167" name="Google Shape;167;p20"/>
          <p:cNvPicPr preferRelativeResize="0"/>
          <p:nvPr/>
        </p:nvPicPr>
        <p:blipFill rotWithShape="1">
          <a:blip r:embed="rId6">
            <a:alphaModFix/>
          </a:blip>
          <a:srcRect b="44947" l="0" r="0" t="0"/>
          <a:stretch/>
        </p:blipFill>
        <p:spPr>
          <a:xfrm>
            <a:off x="396105" y="2437179"/>
            <a:ext cx="1773366" cy="1349987"/>
          </a:xfrm>
          <a:prstGeom prst="rect">
            <a:avLst/>
          </a:prstGeom>
          <a:noFill/>
          <a:ln>
            <a:noFill/>
          </a:ln>
        </p:spPr>
      </p:pic>
      <p:pic>
        <p:nvPicPr>
          <p:cNvPr id="168" name="Google Shape;168;p20"/>
          <p:cNvPicPr preferRelativeResize="0"/>
          <p:nvPr/>
        </p:nvPicPr>
        <p:blipFill rotWithShape="1">
          <a:blip r:embed="rId7">
            <a:alphaModFix/>
          </a:blip>
          <a:srcRect b="0" l="0" r="0" t="0"/>
          <a:stretch/>
        </p:blipFill>
        <p:spPr>
          <a:xfrm>
            <a:off x="1549658" y="1772493"/>
            <a:ext cx="1472056" cy="597630"/>
          </a:xfrm>
          <a:prstGeom prst="rect">
            <a:avLst/>
          </a:prstGeom>
          <a:noFill/>
          <a:ln>
            <a:noFill/>
          </a:ln>
        </p:spPr>
      </p:pic>
      <p:sp>
        <p:nvSpPr>
          <p:cNvPr id="169" name="Google Shape;169;p20"/>
          <p:cNvSpPr txBox="1"/>
          <p:nvPr/>
        </p:nvSpPr>
        <p:spPr>
          <a:xfrm>
            <a:off x="4317407" y="2264960"/>
            <a:ext cx="4826593" cy="116955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Inter"/>
              <a:buChar char="-"/>
            </a:pPr>
            <a:r>
              <a:rPr i="0" lang="en-US" sz="1400" u="none" cap="none" strike="noStrike">
                <a:solidFill>
                  <a:srgbClr val="000000"/>
                </a:solidFill>
                <a:latin typeface="Inter"/>
                <a:ea typeface="Inter"/>
                <a:cs typeface="Inter"/>
                <a:sym typeface="Inter"/>
              </a:rPr>
              <a:t>Terdapat 205 baris dan 26 kolom pada dataset tersebut</a:t>
            </a:r>
            <a:endParaRPr i="0" sz="1400" u="none" cap="none" strike="noStrike">
              <a:solidFill>
                <a:srgbClr val="000000"/>
              </a:solidFill>
              <a:latin typeface="Inter"/>
              <a:ea typeface="Inter"/>
              <a:cs typeface="Inter"/>
              <a:sym typeface="Inter"/>
            </a:endParaRPr>
          </a:p>
          <a:p>
            <a:pPr indent="-285750" lvl="0" marL="285750" marR="0" rtl="0" algn="l">
              <a:lnSpc>
                <a:spcPct val="100000"/>
              </a:lnSpc>
              <a:spcBef>
                <a:spcPts val="0"/>
              </a:spcBef>
              <a:spcAft>
                <a:spcPts val="0"/>
              </a:spcAft>
              <a:buClr>
                <a:srgbClr val="000000"/>
              </a:buClr>
              <a:buSzPts val="1400"/>
              <a:buFont typeface="Inter"/>
              <a:buChar char="-"/>
            </a:pPr>
            <a:r>
              <a:rPr i="0" lang="en-US" sz="1400" u="none" cap="none" strike="noStrike">
                <a:solidFill>
                  <a:srgbClr val="000000"/>
                </a:solidFill>
                <a:latin typeface="Inter"/>
                <a:ea typeface="Inter"/>
                <a:cs typeface="Inter"/>
                <a:sym typeface="Inter"/>
              </a:rPr>
              <a:t>Tidak ada data yang duplicate pada dataset “Car Price Prediction”</a:t>
            </a:r>
            <a:endParaRPr>
              <a:latin typeface="Inter"/>
              <a:ea typeface="Inter"/>
              <a:cs typeface="Inter"/>
              <a:sym typeface="Inter"/>
            </a:endParaRPr>
          </a:p>
          <a:p>
            <a:pPr indent="-285750" lvl="0" marL="285750" marR="0" rtl="0" algn="l">
              <a:lnSpc>
                <a:spcPct val="100000"/>
              </a:lnSpc>
              <a:spcBef>
                <a:spcPts val="0"/>
              </a:spcBef>
              <a:spcAft>
                <a:spcPts val="0"/>
              </a:spcAft>
              <a:buClr>
                <a:srgbClr val="000000"/>
              </a:buClr>
              <a:buSzPts val="1400"/>
              <a:buFont typeface="Inter"/>
              <a:buChar char="-"/>
            </a:pPr>
            <a:r>
              <a:rPr i="0" lang="en-US" sz="1400" u="none" cap="none" strike="noStrike">
                <a:solidFill>
                  <a:srgbClr val="000000"/>
                </a:solidFill>
                <a:latin typeface="Inter"/>
                <a:ea typeface="Inter"/>
                <a:cs typeface="Inter"/>
                <a:sym typeface="Inter"/>
              </a:rPr>
              <a:t>Tidak ada </a:t>
            </a:r>
            <a:r>
              <a:rPr i="1" lang="en-US" sz="1400" u="none" cap="none" strike="noStrike">
                <a:solidFill>
                  <a:srgbClr val="000000"/>
                </a:solidFill>
                <a:latin typeface="Inter"/>
                <a:ea typeface="Inter"/>
                <a:cs typeface="Inter"/>
                <a:sym typeface="Inter"/>
              </a:rPr>
              <a:t>missing value </a:t>
            </a:r>
            <a:r>
              <a:rPr i="0" lang="en-US" sz="1400" u="none" cap="none" strike="noStrike">
                <a:solidFill>
                  <a:srgbClr val="000000"/>
                </a:solidFill>
                <a:latin typeface="Inter"/>
                <a:ea typeface="Inter"/>
                <a:cs typeface="Inter"/>
                <a:sym typeface="Inter"/>
              </a:rPr>
              <a:t>pada dataset yang dipilih </a:t>
            </a:r>
            <a:endParaRPr i="0" sz="1400" u="none" cap="none" strike="noStrike">
              <a:solidFill>
                <a:srgbClr val="000000"/>
              </a:solidFill>
              <a:latin typeface="Inter"/>
              <a:ea typeface="Inter"/>
              <a:cs typeface="Inter"/>
              <a:sym typeface="Inter"/>
            </a:endParaRPr>
          </a:p>
        </p:txBody>
      </p:sp>
      <p:pic>
        <p:nvPicPr>
          <p:cNvPr id="170" name="Google Shape;170;p20"/>
          <p:cNvPicPr preferRelativeResize="0"/>
          <p:nvPr/>
        </p:nvPicPr>
        <p:blipFill rotWithShape="1">
          <a:blip r:embed="rId6">
            <a:alphaModFix/>
          </a:blip>
          <a:srcRect b="0" l="0" r="0" t="54389"/>
          <a:stretch/>
        </p:blipFill>
        <p:spPr>
          <a:xfrm>
            <a:off x="2285686" y="2474139"/>
            <a:ext cx="2140532" cy="13499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76" name="Google Shape;176;p21"/>
          <p:cNvGrpSpPr/>
          <p:nvPr/>
        </p:nvGrpSpPr>
        <p:grpSpPr>
          <a:xfrm>
            <a:off x="7503019" y="95797"/>
            <a:ext cx="1516771" cy="323122"/>
            <a:chOff x="400885" y="325214"/>
            <a:chExt cx="2298835" cy="489727"/>
          </a:xfrm>
        </p:grpSpPr>
        <p:pic>
          <p:nvPicPr>
            <p:cNvPr id="177" name="Google Shape;177;p21"/>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78" name="Google Shape;178;p21"/>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179" name="Google Shape;179;p21"/>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180" name="Google Shape;180;p21"/>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81" name="Google Shape;181;p21"/>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82" name="Google Shape;182;p2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183" name="Google Shape;183;p21"/>
          <p:cNvSpPr txBox="1"/>
          <p:nvPr/>
        </p:nvSpPr>
        <p:spPr>
          <a:xfrm>
            <a:off x="358690" y="1168841"/>
            <a:ext cx="8480400" cy="81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990"/>
              <a:buFont typeface="Arial"/>
              <a:buNone/>
            </a:pPr>
            <a:r>
              <a:rPr b="0" i="0" lang="en-US" sz="1500" u="none" cap="none" strike="noStrike">
                <a:solidFill>
                  <a:srgbClr val="A338EB"/>
                </a:solidFill>
                <a:latin typeface="Maven Pro SemiBold"/>
                <a:ea typeface="Maven Pro SemiBold"/>
                <a:cs typeface="Maven Pro SemiBold"/>
                <a:sym typeface="Maven Pro SemiBold"/>
              </a:rPr>
              <a:t>- Profile Data</a:t>
            </a:r>
            <a:endParaRPr b="0" i="0" sz="1500" u="none" cap="none" strike="noStrike">
              <a:solidFill>
                <a:srgbClr val="A338EB"/>
              </a:solidFill>
              <a:latin typeface="Maven Pro SemiBold"/>
              <a:ea typeface="Maven Pro SemiBold"/>
              <a:cs typeface="Maven Pro SemiBold"/>
              <a:sym typeface="Maven Pro SemiBold"/>
            </a:endParaRPr>
          </a:p>
        </p:txBody>
      </p:sp>
      <p:pic>
        <p:nvPicPr>
          <p:cNvPr id="184" name="Google Shape;184;p21"/>
          <p:cNvPicPr preferRelativeResize="0"/>
          <p:nvPr/>
        </p:nvPicPr>
        <p:blipFill rotWithShape="1">
          <a:blip r:embed="rId5">
            <a:alphaModFix/>
          </a:blip>
          <a:srcRect b="90180" l="0" r="0" t="0"/>
          <a:stretch/>
        </p:blipFill>
        <p:spPr>
          <a:xfrm>
            <a:off x="481169" y="1739854"/>
            <a:ext cx="2616134" cy="329784"/>
          </a:xfrm>
          <a:prstGeom prst="rect">
            <a:avLst/>
          </a:prstGeom>
          <a:noFill/>
          <a:ln>
            <a:noFill/>
          </a:ln>
        </p:spPr>
      </p:pic>
      <p:pic>
        <p:nvPicPr>
          <p:cNvPr id="185" name="Google Shape;185;p21"/>
          <p:cNvPicPr preferRelativeResize="0"/>
          <p:nvPr/>
        </p:nvPicPr>
        <p:blipFill rotWithShape="1">
          <a:blip r:embed="rId5">
            <a:alphaModFix/>
          </a:blip>
          <a:srcRect b="0" l="0" r="0" t="22384"/>
          <a:stretch/>
        </p:blipFill>
        <p:spPr>
          <a:xfrm>
            <a:off x="481169" y="2086684"/>
            <a:ext cx="2616134" cy="2606432"/>
          </a:xfrm>
          <a:prstGeom prst="rect">
            <a:avLst/>
          </a:prstGeom>
          <a:noFill/>
          <a:ln>
            <a:noFill/>
          </a:ln>
        </p:spPr>
      </p:pic>
      <p:sp>
        <p:nvSpPr>
          <p:cNvPr id="186" name="Google Shape;186;p21"/>
          <p:cNvSpPr/>
          <p:nvPr/>
        </p:nvSpPr>
        <p:spPr>
          <a:xfrm>
            <a:off x="481169" y="2397953"/>
            <a:ext cx="2112600" cy="161700"/>
          </a:xfrm>
          <a:prstGeom prst="rect">
            <a:avLst/>
          </a:prstGeom>
          <a:noFill/>
          <a:ln cap="flat" cmpd="sng" w="9525">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7" name="Google Shape;187;p21"/>
          <p:cNvSpPr/>
          <p:nvPr/>
        </p:nvSpPr>
        <p:spPr>
          <a:xfrm>
            <a:off x="481169" y="3194541"/>
            <a:ext cx="2112600" cy="161700"/>
          </a:xfrm>
          <a:prstGeom prst="rect">
            <a:avLst/>
          </a:prstGeom>
          <a:noFill/>
          <a:ln cap="flat" cmpd="sng" w="9525">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8" name="Google Shape;188;p21"/>
          <p:cNvSpPr/>
          <p:nvPr/>
        </p:nvSpPr>
        <p:spPr>
          <a:xfrm>
            <a:off x="481169" y="3685905"/>
            <a:ext cx="2112600" cy="161700"/>
          </a:xfrm>
          <a:prstGeom prst="rect">
            <a:avLst/>
          </a:prstGeom>
          <a:noFill/>
          <a:ln cap="flat" cmpd="sng" w="9525">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9" name="Google Shape;189;p21"/>
          <p:cNvSpPr/>
          <p:nvPr/>
        </p:nvSpPr>
        <p:spPr>
          <a:xfrm>
            <a:off x="481169" y="3864730"/>
            <a:ext cx="2112600" cy="161700"/>
          </a:xfrm>
          <a:prstGeom prst="rect">
            <a:avLst/>
          </a:prstGeom>
          <a:noFill/>
          <a:ln cap="flat" cmpd="sng" w="9525">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0" name="Google Shape;190;p21"/>
          <p:cNvSpPr/>
          <p:nvPr/>
        </p:nvSpPr>
        <p:spPr>
          <a:xfrm>
            <a:off x="481169" y="4531336"/>
            <a:ext cx="2112600" cy="161700"/>
          </a:xfrm>
          <a:prstGeom prst="rect">
            <a:avLst/>
          </a:prstGeom>
          <a:noFill/>
          <a:ln cap="flat" cmpd="sng" w="9525">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91" name="Google Shape;191;p21"/>
          <p:cNvPicPr preferRelativeResize="0"/>
          <p:nvPr/>
        </p:nvPicPr>
        <p:blipFill rotWithShape="1">
          <a:blip r:embed="rId6">
            <a:alphaModFix/>
          </a:blip>
          <a:srcRect b="0" l="0" r="0" t="0"/>
          <a:stretch/>
        </p:blipFill>
        <p:spPr>
          <a:xfrm>
            <a:off x="3349508" y="2756571"/>
            <a:ext cx="1582350" cy="1557459"/>
          </a:xfrm>
          <a:prstGeom prst="rect">
            <a:avLst/>
          </a:prstGeom>
          <a:noFill/>
          <a:ln>
            <a:noFill/>
          </a:ln>
        </p:spPr>
      </p:pic>
      <p:pic>
        <p:nvPicPr>
          <p:cNvPr id="192" name="Google Shape;192;p21"/>
          <p:cNvPicPr preferRelativeResize="0"/>
          <p:nvPr/>
        </p:nvPicPr>
        <p:blipFill rotWithShape="1">
          <a:blip r:embed="rId7">
            <a:alphaModFix/>
          </a:blip>
          <a:srcRect b="0" l="0" r="0" t="0"/>
          <a:stretch/>
        </p:blipFill>
        <p:spPr>
          <a:xfrm>
            <a:off x="3349508" y="723908"/>
            <a:ext cx="2543821" cy="1031891"/>
          </a:xfrm>
          <a:prstGeom prst="rect">
            <a:avLst/>
          </a:prstGeom>
          <a:noFill/>
          <a:ln>
            <a:noFill/>
          </a:ln>
        </p:spPr>
      </p:pic>
      <p:pic>
        <p:nvPicPr>
          <p:cNvPr id="193" name="Google Shape;193;p21"/>
          <p:cNvPicPr preferRelativeResize="0"/>
          <p:nvPr/>
        </p:nvPicPr>
        <p:blipFill rotWithShape="1">
          <a:blip r:embed="rId8">
            <a:alphaModFix/>
          </a:blip>
          <a:srcRect b="0" l="0" r="0" t="0"/>
          <a:stretch/>
        </p:blipFill>
        <p:spPr>
          <a:xfrm>
            <a:off x="5893328" y="733307"/>
            <a:ext cx="2543820" cy="1013091"/>
          </a:xfrm>
          <a:prstGeom prst="rect">
            <a:avLst/>
          </a:prstGeom>
          <a:noFill/>
          <a:ln>
            <a:noFill/>
          </a:ln>
        </p:spPr>
      </p:pic>
      <p:pic>
        <p:nvPicPr>
          <p:cNvPr id="194" name="Google Shape;194;p21"/>
          <p:cNvPicPr preferRelativeResize="0"/>
          <p:nvPr/>
        </p:nvPicPr>
        <p:blipFill rotWithShape="1">
          <a:blip r:embed="rId9">
            <a:alphaModFix/>
          </a:blip>
          <a:srcRect b="0" l="0" r="0" t="0"/>
          <a:stretch/>
        </p:blipFill>
        <p:spPr>
          <a:xfrm>
            <a:off x="3349508" y="1765198"/>
            <a:ext cx="2543820" cy="979814"/>
          </a:xfrm>
          <a:prstGeom prst="rect">
            <a:avLst/>
          </a:prstGeom>
          <a:noFill/>
          <a:ln>
            <a:noFill/>
          </a:ln>
        </p:spPr>
      </p:pic>
      <p:pic>
        <p:nvPicPr>
          <p:cNvPr id="195" name="Google Shape;195;p21"/>
          <p:cNvPicPr preferRelativeResize="0"/>
          <p:nvPr/>
        </p:nvPicPr>
        <p:blipFill rotWithShape="1">
          <a:blip r:embed="rId10">
            <a:alphaModFix/>
          </a:blip>
          <a:srcRect b="0" l="0" r="0" t="0"/>
          <a:stretch/>
        </p:blipFill>
        <p:spPr>
          <a:xfrm>
            <a:off x="5915851" y="1711394"/>
            <a:ext cx="2521298" cy="988892"/>
          </a:xfrm>
          <a:prstGeom prst="rect">
            <a:avLst/>
          </a:prstGeom>
          <a:noFill/>
          <a:ln>
            <a:noFill/>
          </a:ln>
        </p:spPr>
      </p:pic>
      <p:pic>
        <p:nvPicPr>
          <p:cNvPr id="196" name="Google Shape;196;p21"/>
          <p:cNvPicPr preferRelativeResize="0"/>
          <p:nvPr/>
        </p:nvPicPr>
        <p:blipFill rotWithShape="1">
          <a:blip r:embed="rId11">
            <a:alphaModFix/>
          </a:blip>
          <a:srcRect b="0" l="0" r="0" t="0"/>
          <a:stretch/>
        </p:blipFill>
        <p:spPr>
          <a:xfrm>
            <a:off x="5140188" y="2849174"/>
            <a:ext cx="2502177" cy="975738"/>
          </a:xfrm>
          <a:prstGeom prst="rect">
            <a:avLst/>
          </a:prstGeom>
          <a:noFill/>
          <a:ln>
            <a:noFill/>
          </a:ln>
        </p:spPr>
      </p:pic>
      <p:sp>
        <p:nvSpPr>
          <p:cNvPr id="197" name="Google Shape;197;p21"/>
          <p:cNvSpPr txBox="1"/>
          <p:nvPr/>
        </p:nvSpPr>
        <p:spPr>
          <a:xfrm>
            <a:off x="5140188" y="3973800"/>
            <a:ext cx="3651900" cy="116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US" sz="1400" u="none" cap="none" strike="noStrike">
                <a:solidFill>
                  <a:srgbClr val="000000"/>
                </a:solidFill>
                <a:latin typeface="Inter"/>
                <a:ea typeface="Inter"/>
                <a:cs typeface="Inter"/>
                <a:sym typeface="Inter"/>
              </a:rPr>
              <a:t>Terdapat </a:t>
            </a:r>
            <a:r>
              <a:rPr lang="en-US">
                <a:latin typeface="Inter"/>
                <a:ea typeface="Inter"/>
                <a:cs typeface="Inter"/>
                <a:sym typeface="Inter"/>
              </a:rPr>
              <a:t>5</a:t>
            </a:r>
            <a:r>
              <a:rPr i="0" lang="en-US" sz="1400" u="none" cap="none" strike="noStrike">
                <a:solidFill>
                  <a:srgbClr val="000000"/>
                </a:solidFill>
                <a:latin typeface="Inter"/>
                <a:ea typeface="Inter"/>
                <a:cs typeface="Inter"/>
                <a:sym typeface="Inter"/>
              </a:rPr>
              <a:t> variable data yang mengalami right skewness sehingga perlu untuk ditangani agar asumsi normalitas terpenuhi dan mampu menghasilkan model machine learning yang baik</a:t>
            </a:r>
            <a:endParaRPr i="0" sz="1400" u="none" cap="none" strike="noStrike">
              <a:solidFill>
                <a:srgbClr val="000000"/>
              </a:solidFill>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