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8" r:id="rId2"/>
    <p:sldId id="257" r:id="rId3"/>
    <p:sldId id="259" r:id="rId4"/>
    <p:sldId id="260" r:id="rId5"/>
    <p:sldId id="261" r:id="rId6"/>
    <p:sldId id="263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7" d="100"/>
          <a:sy n="97" d="100"/>
        </p:scale>
        <p:origin x="-91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CF65B1-E152-4446-B884-885A94D6381F}" type="datetimeFigureOut">
              <a:rPr lang="en-US" smtClean="0"/>
              <a:t>8/26/16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56AE51-1EF7-3748-A299-DA4F7602F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723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56AE51-1EF7-3748-A299-DA4F7602FE5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6488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WSB : international, languages,</a:t>
            </a:r>
            <a:r>
              <a:rPr lang="en-US" baseline="0" dirty="0" smtClean="0"/>
              <a:t> students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56AE51-1EF7-3748-A299-DA4F7602FE5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4038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Student workers; new research questions;</a:t>
            </a:r>
            <a:r>
              <a:rPr lang="en-US" baseline="0" dirty="0" smtClean="0"/>
              <a:t> from book history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56AE51-1EF7-3748-A299-DA4F7602FE5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1382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Interdisciplinary</a:t>
            </a:r>
            <a:r>
              <a:rPr lang="en-US" baseline="0" dirty="0" smtClean="0"/>
              <a:t> team; collaboration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56AE51-1EF7-3748-A299-DA4F7602FE5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4016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Student</a:t>
            </a:r>
            <a:r>
              <a:rPr lang="en-US" baseline="0" dirty="0" smtClean="0"/>
              <a:t>s undertaking primary research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56AE51-1EF7-3748-A299-DA4F7602FE5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9215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56AE51-1EF7-3748-A299-DA4F7602FE5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6488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8348" y="1371600"/>
            <a:ext cx="8147304" cy="1344168"/>
          </a:xfrm>
        </p:spPr>
        <p:txBody>
          <a:bodyPr vert="horz" lIns="91440" tIns="45720" rIns="91440" bIns="45720" rtlCol="0" anchor="b" anchorCtr="0">
            <a:normAutofit/>
            <a:scene3d>
              <a:camera prst="orthographicFront"/>
              <a:lightRig rig="threePt" dir="t">
                <a:rot lat="0" lon="0" rev="10800000"/>
              </a:lightRig>
            </a:scene3d>
            <a:sp3d extrusionH="57150">
              <a:bevelT w="38100" h="38100" prst="relaxedInset"/>
              <a:bevelB w="38100" h="38100" prst="relaxedInset"/>
            </a:sp3d>
          </a:bodyPr>
          <a:lstStyle>
            <a:lvl1pPr algn="ctr" defTabSz="914400" rtl="0" eaLnBrk="1" latinLnBrk="0" hangingPunct="1">
              <a:lnSpc>
                <a:spcPts val="64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effectLst>
                  <a:outerShdw blurRad="25400" dist="19050" dir="4200000" algn="ctr" rotWithShape="0">
                    <a:schemeClr val="tx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8348" y="2715767"/>
            <a:ext cx="8147304" cy="667512"/>
          </a:xfrm>
        </p:spPr>
        <p:txBody>
          <a:bodyPr vert="horz" lIns="91440" tIns="45720" rIns="91440" bIns="45720" rtlCol="0">
            <a:normAutofit/>
            <a:scene3d>
              <a:camera prst="orthographicFront"/>
              <a:lightRig rig="threePt" dir="t"/>
            </a:scene3d>
            <a:sp3d extrusionH="57150">
              <a:bevelT w="38100" h="38100" prst="relaxedInset"/>
              <a:bevelB w="38100" h="38100" prst="relaxedInset"/>
            </a:sp3d>
          </a:bodyPr>
          <a:lstStyle>
            <a:lvl1pPr marL="0" indent="0" algn="ctr" defTabSz="914400" rtl="0" eaLnBrk="1" latinLnBrk="0" hangingPunct="1">
              <a:spcBef>
                <a:spcPts val="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None/>
              <a:defRPr sz="2200" b="0" kern="1200" baseline="0">
                <a:solidFill>
                  <a:schemeClr val="bg1"/>
                </a:solidFill>
                <a:effectLst>
                  <a:outerShdw blurRad="25400" dist="25400" dir="42000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25400" dist="12700" dir="42000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fld id="{B449D725-AF79-4FB6-8D02-83EAC61E3211}" type="datetimeFigureOut">
              <a:rPr lang="en-US" smtClean="0"/>
              <a:t>8/26/16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100" kern="1200"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25400" dist="12700" dir="42000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kern="1200"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25400" dist="12700" dir="42000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fld id="{076629CB-7937-4506-A327-ACF88B95BB0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7540" y="416859"/>
            <a:ext cx="3840480" cy="1994647"/>
          </a:xfrm>
        </p:spPr>
        <p:txBody>
          <a:bodyPr anchor="b"/>
          <a:lstStyle>
            <a:lvl1pPr algn="ctr">
              <a:defRPr sz="4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7540" y="2438400"/>
            <a:ext cx="3840480" cy="331694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9D725-AF79-4FB6-8D02-83EAC61E3211}" type="datetimeFigureOut">
              <a:rPr lang="en-US" smtClean="0"/>
              <a:t>8/26/16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29CB-7937-4506-A327-ACF88B95BB0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4805045" y="430306"/>
            <a:ext cx="3840480" cy="5432612"/>
          </a:xfrm>
          <a:solidFill>
            <a:schemeClr val="bg1">
              <a:lumMod val="85000"/>
            </a:schemeClr>
          </a:solidFill>
          <a:ln w="127000" cap="sq">
            <a:solidFill>
              <a:schemeClr val="bg1"/>
            </a:solidFill>
            <a:miter lim="800000"/>
          </a:ln>
          <a:effectLst>
            <a:outerShdw blurRad="76200" dist="12700" dir="5400000" sx="100500" sy="100500" rotWithShape="0">
              <a:prstClr val="black">
                <a:alpha val="30000"/>
              </a:prstClr>
            </a:outerShdw>
          </a:effectLst>
          <a:scene3d>
            <a:camera prst="orthographicFront"/>
            <a:lightRig rig="threePt" dir="t"/>
          </a:scene3d>
          <a:sp3d extrusionH="50800">
            <a:extrusionClr>
              <a:schemeClr val="tx1"/>
            </a:extrusionClr>
            <a:contourClr>
              <a:schemeClr val="tx1"/>
            </a:contourClr>
          </a:sp3d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spcBef>
                <a:spcPts val="2000"/>
              </a:spcBef>
              <a:buClr>
                <a:schemeClr val="accent2">
                  <a:lumMod val="50000"/>
                  <a:lumOff val="50000"/>
                </a:schemeClr>
              </a:buClr>
              <a:buSzPct val="75000"/>
              <a:buFont typeface="Wingdings 2" pitchFamily="18" charset="2"/>
              <a:buNone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7pPr marL="2743200" indent="-457200">
              <a:defRPr/>
            </a:lvl7pPr>
            <a:lvl8pPr marL="2743200" indent="-457200">
              <a:defRPr/>
            </a:lvl8pPr>
            <a:lvl9pPr marL="2743200" indent="-457200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9D725-AF79-4FB6-8D02-83EAC61E3211}" type="datetimeFigureOut">
              <a:rPr lang="en-US" smtClean="0"/>
              <a:t>8/26/16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29CB-7937-4506-A327-ACF88B95BB0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61412" y="417513"/>
            <a:ext cx="1600200" cy="57086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1174" y="417513"/>
            <a:ext cx="6499225" cy="570865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9D725-AF79-4FB6-8D02-83EAC61E3211}" type="datetimeFigureOut">
              <a:rPr lang="en-US" smtClean="0"/>
              <a:t>8/26/16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29CB-7937-4506-A327-ACF88B95BB0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25400" dist="12700" dir="42000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fld id="{B449D725-AF79-4FB6-8D02-83EAC61E3211}" type="datetimeFigureOut">
              <a:rPr lang="en-US" smtClean="0"/>
              <a:t>8/26/16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100" kern="1200"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25400" dist="12700" dir="42000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kern="1200"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25400" dist="12700" dir="42000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fld id="{076629CB-7937-4506-A327-ACF88B95BB0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9D725-AF79-4FB6-8D02-83EAC61E3211}" type="datetimeFigureOut">
              <a:rPr lang="en-US" smtClean="0"/>
              <a:t>8/26/16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29CB-7937-4506-A327-ACF88B95BB0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8475" y="4343398"/>
            <a:ext cx="8147049" cy="1346013"/>
          </a:xfrm>
        </p:spPr>
        <p:txBody>
          <a:bodyPr>
            <a:normAutofit/>
            <a:scene3d>
              <a:camera prst="orthographicFront"/>
              <a:lightRig rig="threePt" dir="t">
                <a:rot lat="0" lon="0" rev="10800000"/>
              </a:lightRig>
            </a:scene3d>
            <a:sp3d extrusionH="57150">
              <a:bevelT w="38100" h="38100" prst="relaxedInset"/>
              <a:bevelB w="38100" h="38100" prst="relaxedInset"/>
            </a:sp3d>
          </a:bodyPr>
          <a:lstStyle>
            <a:lvl1pPr>
              <a:lnSpc>
                <a:spcPts val="6400"/>
              </a:lnSpc>
              <a:defRPr sz="6000">
                <a:solidFill>
                  <a:schemeClr val="bg1"/>
                </a:solidFill>
                <a:effectLst>
                  <a:outerShdw blurRad="25400" dist="19050" dir="4200000" algn="ctr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8475" y="5688105"/>
            <a:ext cx="8147050" cy="663387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38100" h="38100" prst="relaxedInset"/>
              <a:bevelB w="38100" h="38100" prst="relaxedInset"/>
            </a:sp3d>
          </a:bodyPr>
          <a:lstStyle>
            <a:lvl1pPr marL="0" indent="0" algn="ctr">
              <a:spcBef>
                <a:spcPts val="0"/>
              </a:spcBef>
              <a:buNone/>
              <a:defRPr b="0" baseline="0">
                <a:solidFill>
                  <a:schemeClr val="bg1"/>
                </a:solidFill>
                <a:effectLst>
                  <a:outerShdw blurRad="25400" dist="25400" dir="4200000" algn="ctr" rotWithShape="0">
                    <a:schemeClr val="tx1">
                      <a:alpha val="40000"/>
                    </a:scheme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25400" dist="12700" dir="4200000" algn="ctr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fld id="{B449D725-AF79-4FB6-8D02-83EAC61E3211}" type="datetimeFigureOut">
              <a:rPr lang="en-US" smtClean="0"/>
              <a:t>8/26/16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25400" dist="12700" dir="4200000" algn="ctr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25400" dist="12700" dir="4200000" algn="ctr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fld id="{076629CB-7937-4506-A327-ACF88B95BB0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1981200" y="685800"/>
            <a:ext cx="5181600" cy="3352800"/>
          </a:xfrm>
          <a:solidFill>
            <a:schemeClr val="tx1">
              <a:lumMod val="75000"/>
            </a:schemeClr>
          </a:solidFill>
          <a:ln w="127000" cap="sq">
            <a:solidFill>
              <a:schemeClr val="tx1"/>
            </a:solidFill>
            <a:miter lim="800000"/>
          </a:ln>
          <a:effectLst>
            <a:outerShdw blurRad="63500" sx="101000" sy="101000" algn="ctr" rotWithShape="0">
              <a:schemeClr val="bg2">
                <a:lumMod val="20000"/>
                <a:lumOff val="80000"/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9000000"/>
            </a:lightRig>
          </a:scene3d>
          <a:sp3d prstMaterial="matte">
            <a:bevelT w="12700" prst="relaxedInset"/>
            <a:bevelB w="38100" h="127000" prst="relaxedInset"/>
            <a:extrusionClr>
              <a:schemeClr val="tx1"/>
            </a:extrusionClr>
            <a:contourClr>
              <a:schemeClr val="tx1"/>
            </a:contourClr>
          </a:sp3d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5" y="1774826"/>
            <a:ext cx="8147050" cy="1873250"/>
          </a:xfrm>
        </p:spPr>
        <p:txBody>
          <a:bodyPr anchor="b" anchorCtr="0"/>
          <a:lstStyle>
            <a:lvl1pPr algn="ctr">
              <a:defRPr sz="60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5" y="3654519"/>
            <a:ext cx="8147050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2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9D725-AF79-4FB6-8D02-83EAC61E3211}" type="datetimeFigureOut">
              <a:rPr lang="en-US" smtClean="0"/>
              <a:t>8/26/16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29CB-7937-4506-A327-ACF88B95BB0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5" y="94129"/>
            <a:ext cx="8147051" cy="145228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475" y="1762125"/>
            <a:ext cx="3840480" cy="43640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800"/>
            </a:lvl6pPr>
            <a:lvl7pPr marL="2290763" indent="-461963">
              <a:defRPr sz="1800"/>
            </a:lvl7pPr>
            <a:lvl8pPr marL="2290763" indent="-461963">
              <a:defRPr sz="1800"/>
            </a:lvl8pPr>
            <a:lvl9pPr marL="2290763" indent="-461963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5046" y="1762125"/>
            <a:ext cx="3840480" cy="43640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290763" indent="-461963">
              <a:defRPr sz="1800"/>
            </a:lvl5pPr>
            <a:lvl6pPr marL="2290763" indent="-461963">
              <a:defRPr sz="1800"/>
            </a:lvl6pPr>
            <a:lvl7pPr marL="2290763" indent="-461963">
              <a:defRPr sz="1800"/>
            </a:lvl7pPr>
            <a:lvl8pPr marL="2290763" indent="-461963">
              <a:defRPr sz="1800"/>
            </a:lvl8pPr>
            <a:lvl9pPr marL="2290763" indent="-461963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9D725-AF79-4FB6-8D02-83EAC61E3211}" type="datetimeFigureOut">
              <a:rPr lang="en-US" smtClean="0"/>
              <a:t>8/26/16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29CB-7937-4506-A327-ACF88B95BB0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5" y="94129"/>
            <a:ext cx="8147051" cy="1452283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5" y="1550894"/>
            <a:ext cx="3840480" cy="715962"/>
          </a:xfrm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475" y="2541494"/>
            <a:ext cx="3840480" cy="358466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600"/>
            </a:lvl6pPr>
            <a:lvl7pPr marL="2290763" indent="-461963">
              <a:defRPr sz="1600"/>
            </a:lvl7pPr>
            <a:lvl8pPr marL="2290763" indent="-461963">
              <a:defRPr sz="1600"/>
            </a:lvl8pPr>
            <a:lvl9pPr marL="2290763" indent="-46196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5046" y="1550894"/>
            <a:ext cx="3840480" cy="715962"/>
          </a:xfrm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5046" y="2541494"/>
            <a:ext cx="3840480" cy="358466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600"/>
            </a:lvl6pPr>
            <a:lvl7pPr marL="2290763" indent="-461963">
              <a:defRPr sz="1600"/>
            </a:lvl7pPr>
            <a:lvl8pPr marL="2290763" indent="-461963">
              <a:defRPr sz="1600"/>
            </a:lvl8pPr>
            <a:lvl9pPr marL="2290763" indent="-46196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9D725-AF79-4FB6-8D02-83EAC61E3211}" type="datetimeFigureOut">
              <a:rPr lang="en-US" smtClean="0"/>
              <a:t>8/26/16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29CB-7937-4506-A327-ACF88B95BB03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502920" y="2353235"/>
            <a:ext cx="3840480" cy="1588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805045" y="2353235"/>
            <a:ext cx="3840480" cy="1588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9D725-AF79-4FB6-8D02-83EAC61E3211}" type="datetimeFigureOut">
              <a:rPr lang="en-US" smtClean="0"/>
              <a:t>8/26/16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29CB-7937-4506-A327-ACF88B95BB0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9D725-AF79-4FB6-8D02-83EAC61E3211}" type="datetimeFigureOut">
              <a:rPr lang="en-US" smtClean="0"/>
              <a:t>8/26/16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29CB-7937-4506-A327-ACF88B95BB0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7540" y="416859"/>
            <a:ext cx="3840480" cy="1994647"/>
          </a:xfrm>
        </p:spPr>
        <p:txBody>
          <a:bodyPr anchor="b"/>
          <a:lstStyle>
            <a:lvl1pPr algn="ctr">
              <a:defRPr sz="4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2532" y="403412"/>
            <a:ext cx="3840480" cy="57227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800"/>
            </a:lvl6pPr>
            <a:lvl7pPr marL="2290763" indent="-461963">
              <a:defRPr sz="1800"/>
            </a:lvl7pPr>
            <a:lvl8pPr marL="2290763" indent="-461963">
              <a:defRPr sz="1800"/>
            </a:lvl8pPr>
            <a:lvl9pPr marL="2290763" indent="-461963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7540" y="2438400"/>
            <a:ext cx="3840480" cy="331694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9D725-AF79-4FB6-8D02-83EAC61E3211}" type="datetimeFigureOut">
              <a:rPr lang="en-US" smtClean="0"/>
              <a:t>8/26/16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29CB-7937-4506-A327-ACF88B95BB0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5" y="94129"/>
            <a:ext cx="8147051" cy="1452283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5" y="1761565"/>
            <a:ext cx="8147051" cy="43645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259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449D725-AF79-4FB6-8D02-83EAC61E3211}" type="datetimeFigureOut">
              <a:rPr lang="en-US" smtClean="0"/>
              <a:t>8/26/16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17659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76629CB-7937-4506-A327-ACF88B95BB0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ts val="2000"/>
        </a:spcBef>
        <a:buClr>
          <a:schemeClr val="tx1">
            <a:lumMod val="75000"/>
            <a:lumOff val="25000"/>
          </a:schemeClr>
        </a:buClr>
        <a:buSzPct val="75000"/>
        <a:buFont typeface="Wingdings 2" pitchFamily="18" charset="2"/>
        <a:buChar char="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50000"/>
            <a:lumOff val="50000"/>
          </a:schemeClr>
        </a:buClr>
        <a:buSzPct val="75000"/>
        <a:buFont typeface="Wingdings 2" pitchFamily="18" charset="2"/>
        <a:buChar char="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3716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75000"/>
        <a:buFont typeface="Wingdings 2" pitchFamily="18" charset="2"/>
        <a:buChar char="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828800" indent="-457200" algn="l" defTabSz="914400" rtl="0" eaLnBrk="1" latinLnBrk="0" hangingPunct="1">
        <a:spcBef>
          <a:spcPts val="600"/>
        </a:spcBef>
        <a:buClr>
          <a:schemeClr val="tx1">
            <a:lumMod val="50000"/>
            <a:lumOff val="50000"/>
          </a:schemeClr>
        </a:buClr>
        <a:buSzPct val="75000"/>
        <a:buFont typeface="Wingdings 2" pitchFamily="18" charset="2"/>
        <a:buChar char="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2860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75000"/>
        <a:buFont typeface="Wingdings 2" pitchFamily="18" charset="2"/>
        <a:buChar char="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743200" indent="-461963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SzPct val="75000"/>
        <a:buFont typeface="Wingdings 2" pitchFamily="18" charset="2"/>
        <a:buChar char="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3205163" indent="-461963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SzPct val="75000"/>
        <a:buFont typeface="Wingdings 2" pitchFamily="18" charset="2"/>
        <a:buChar char="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657600" indent="-461963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SzPct val="75000"/>
        <a:buFont typeface="Wingdings 2" pitchFamily="18" charset="2"/>
        <a:buChar char="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4119563" indent="-461963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SzPct val="75000"/>
        <a:buFont typeface="Wingdings 2" pitchFamily="18" charset="2"/>
        <a:buChar char="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5" y="570541"/>
            <a:ext cx="8147050" cy="1016224"/>
          </a:xfrm>
        </p:spPr>
        <p:txBody>
          <a:bodyPr/>
          <a:lstStyle/>
          <a:p>
            <a:r>
              <a:rPr lang="en-US" dirty="0" smtClean="0"/>
              <a:t>#</a:t>
            </a:r>
            <a:r>
              <a:rPr lang="en-US" dirty="0" err="1" smtClean="0"/>
              <a:t>myDHis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67133" y="2046879"/>
            <a:ext cx="6878391" cy="3069589"/>
          </a:xfrm>
        </p:spPr>
        <p:txBody>
          <a:bodyPr>
            <a:norm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3200" dirty="0" smtClean="0"/>
              <a:t>international</a:t>
            </a:r>
          </a:p>
          <a:p>
            <a:pPr marL="342900" indent="-342900" algn="l">
              <a:buFont typeface="Arial"/>
              <a:buChar char="•"/>
            </a:pPr>
            <a:r>
              <a:rPr lang="en-US" sz="3200" dirty="0" smtClean="0"/>
              <a:t>inclusive</a:t>
            </a:r>
          </a:p>
          <a:p>
            <a:pPr marL="342900" indent="-342900" algn="l">
              <a:buFont typeface="Arial"/>
              <a:buChar char="•"/>
            </a:pPr>
            <a:r>
              <a:rPr lang="en-US" sz="3200" dirty="0" smtClean="0"/>
              <a:t>collaborative</a:t>
            </a:r>
          </a:p>
          <a:p>
            <a:pPr marL="342900" indent="-342900" algn="l">
              <a:buFont typeface="Arial"/>
              <a:buChar char="•"/>
            </a:pPr>
            <a:r>
              <a:rPr lang="en-US" sz="3200" dirty="0"/>
              <a:t>s</a:t>
            </a:r>
            <a:r>
              <a:rPr lang="en-US" sz="3200" dirty="0" smtClean="0"/>
              <a:t>tudent-focused</a:t>
            </a:r>
          </a:p>
          <a:p>
            <a:pPr marL="342900" indent="-342900" algn="l">
              <a:buFont typeface="Arial"/>
              <a:buChar char="•"/>
            </a:pPr>
            <a:r>
              <a:rPr lang="en-US" sz="3200" dirty="0" smtClean="0"/>
              <a:t>interdisciplinary</a:t>
            </a:r>
          </a:p>
          <a:p>
            <a:pPr marL="342900" indent="-342900" algn="l">
              <a:buFont typeface="Arial"/>
              <a:buChar char="•"/>
            </a:pPr>
            <a:r>
              <a:rPr lang="en-US" sz="3200" dirty="0" smtClean="0"/>
              <a:t>enabling new research questions</a:t>
            </a:r>
          </a:p>
          <a:p>
            <a:pPr marL="342900" indent="-342900" algn="l">
              <a:buFont typeface="Arial"/>
              <a:buChar char="•"/>
            </a:pPr>
            <a:endParaRPr lang="en-US" sz="3200" dirty="0" smtClean="0"/>
          </a:p>
          <a:p>
            <a:pPr marL="342900" indent="-342900">
              <a:buFont typeface="Arial"/>
              <a:buChar char="•"/>
            </a:pPr>
            <a:endParaRPr lang="en-US" sz="3200" dirty="0" smtClean="0"/>
          </a:p>
          <a:p>
            <a:pPr marL="342900" indent="-342900">
              <a:buFont typeface="Arial"/>
              <a:buChar char="•"/>
            </a:pPr>
            <a:endParaRPr lang="en-US" sz="3200" dirty="0" smtClean="0"/>
          </a:p>
          <a:p>
            <a:pPr marL="342900" indent="-342900">
              <a:buFont typeface="Arial"/>
              <a:buChar char="•"/>
            </a:pPr>
            <a:endParaRPr lang="en-US" dirty="0" smtClean="0"/>
          </a:p>
          <a:p>
            <a:pPr marL="342900" indent="-342900">
              <a:buFont typeface="Arial"/>
              <a:buChar char="•"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76562" y="5318918"/>
            <a:ext cx="268535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@</a:t>
            </a:r>
            <a:r>
              <a:rPr lang="en-US" sz="3200" dirty="0" err="1" smtClean="0"/>
              <a:t>Laura_Estill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58006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Shot 2016-08-17 at 7.33.16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715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377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creen Shot 2016-08-17 at 7.34.11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8832"/>
            <a:ext cx="9144000" cy="547141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890002" y="6073506"/>
            <a:ext cx="348104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/>
              <a:t>d</a:t>
            </a:r>
            <a:r>
              <a:rPr lang="en-US" sz="3200" dirty="0" err="1" smtClean="0"/>
              <a:t>ex.citd.tamu.edu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39141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6-08-17 at 7.35.43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4473"/>
            <a:ext cx="9144000" cy="547395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672346" y="5986614"/>
            <a:ext cx="587071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err="1" smtClean="0"/>
              <a:t>digitalactingparts.tamu.edu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19169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6-08-17 at 7.41.28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17381"/>
            <a:ext cx="9144000" cy="4696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668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5" y="570541"/>
            <a:ext cx="8147050" cy="1016224"/>
          </a:xfrm>
        </p:spPr>
        <p:txBody>
          <a:bodyPr/>
          <a:lstStyle/>
          <a:p>
            <a:r>
              <a:rPr lang="en-US" dirty="0" smtClean="0"/>
              <a:t>#</a:t>
            </a:r>
            <a:r>
              <a:rPr lang="en-US" dirty="0" err="1" smtClean="0"/>
              <a:t>myDHis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67133" y="2046879"/>
            <a:ext cx="6878391" cy="3069589"/>
          </a:xfrm>
        </p:spPr>
        <p:txBody>
          <a:bodyPr>
            <a:norm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3200" dirty="0" smtClean="0"/>
              <a:t>international</a:t>
            </a:r>
          </a:p>
          <a:p>
            <a:pPr marL="342900" indent="-342900" algn="l">
              <a:buFont typeface="Arial"/>
              <a:buChar char="•"/>
            </a:pPr>
            <a:r>
              <a:rPr lang="en-US" sz="3200" dirty="0" smtClean="0"/>
              <a:t>inclusive</a:t>
            </a:r>
          </a:p>
          <a:p>
            <a:pPr marL="342900" indent="-342900" algn="l">
              <a:buFont typeface="Arial"/>
              <a:buChar char="•"/>
            </a:pPr>
            <a:r>
              <a:rPr lang="en-US" sz="3200" dirty="0" smtClean="0"/>
              <a:t>collaborative</a:t>
            </a:r>
          </a:p>
          <a:p>
            <a:pPr marL="342900" indent="-342900" algn="l">
              <a:buFont typeface="Arial"/>
              <a:buChar char="•"/>
            </a:pPr>
            <a:r>
              <a:rPr lang="en-US" sz="3200" dirty="0"/>
              <a:t>s</a:t>
            </a:r>
            <a:r>
              <a:rPr lang="en-US" sz="3200" dirty="0" smtClean="0"/>
              <a:t>tudent-focused</a:t>
            </a:r>
          </a:p>
          <a:p>
            <a:pPr marL="342900" indent="-342900" algn="l">
              <a:buFont typeface="Arial"/>
              <a:buChar char="•"/>
            </a:pPr>
            <a:r>
              <a:rPr lang="en-US" sz="3200" dirty="0" smtClean="0"/>
              <a:t>interdisciplinary</a:t>
            </a:r>
          </a:p>
          <a:p>
            <a:pPr marL="342900" indent="-342900" algn="l">
              <a:buFont typeface="Arial"/>
              <a:buChar char="•"/>
            </a:pPr>
            <a:r>
              <a:rPr lang="en-US" sz="3200" dirty="0" smtClean="0"/>
              <a:t>enabling new research questions</a:t>
            </a:r>
          </a:p>
          <a:p>
            <a:pPr marL="342900" indent="-342900" algn="l">
              <a:buFont typeface="Arial"/>
              <a:buChar char="•"/>
            </a:pPr>
            <a:endParaRPr lang="en-US" sz="3200" dirty="0" smtClean="0"/>
          </a:p>
          <a:p>
            <a:pPr marL="342900" indent="-342900">
              <a:buFont typeface="Arial"/>
              <a:buChar char="•"/>
            </a:pPr>
            <a:endParaRPr lang="en-US" sz="3200" dirty="0" smtClean="0"/>
          </a:p>
          <a:p>
            <a:pPr marL="342900" indent="-342900">
              <a:buFont typeface="Arial"/>
              <a:buChar char="•"/>
            </a:pPr>
            <a:endParaRPr lang="en-US" sz="3200" dirty="0" smtClean="0"/>
          </a:p>
          <a:p>
            <a:pPr marL="342900" indent="-342900">
              <a:buFont typeface="Arial"/>
              <a:buChar char="•"/>
            </a:pPr>
            <a:endParaRPr lang="en-US" dirty="0" smtClean="0"/>
          </a:p>
          <a:p>
            <a:pPr marL="342900" indent="-342900">
              <a:buFont typeface="Arial"/>
              <a:buChar char="•"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76562" y="5318918"/>
            <a:ext cx="268535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@</a:t>
            </a:r>
            <a:r>
              <a:rPr lang="en-US" sz="3200" dirty="0" err="1" smtClean="0"/>
              <a:t>Laura_Estill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341376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Saddle">
  <a:themeElements>
    <a:clrScheme name="Saddle">
      <a:dk1>
        <a:srgbClr val="302C24"/>
      </a:dk1>
      <a:lt1>
        <a:sysClr val="window" lastClr="FFFFFF"/>
      </a:lt1>
      <a:dk2>
        <a:srgbClr val="AC6416"/>
      </a:dk2>
      <a:lt2>
        <a:srgbClr val="E8E4DB"/>
      </a:lt2>
      <a:accent1>
        <a:srgbClr val="C6B178"/>
      </a:accent1>
      <a:accent2>
        <a:srgbClr val="9C5B14"/>
      </a:accent2>
      <a:accent3>
        <a:srgbClr val="71B2BC"/>
      </a:accent3>
      <a:accent4>
        <a:srgbClr val="78AA5D"/>
      </a:accent4>
      <a:accent5>
        <a:srgbClr val="867099"/>
      </a:accent5>
      <a:accent6>
        <a:srgbClr val="4C6F75"/>
      </a:accent6>
      <a:hlink>
        <a:srgbClr val="F27B0E"/>
      </a:hlink>
      <a:folHlink>
        <a:srgbClr val="989268"/>
      </a:folHlink>
    </a:clrScheme>
    <a:fontScheme name="Saddle">
      <a:majorFont>
        <a:latin typeface="Book Antiqua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Book Antiqua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Saddle">
      <a:fillStyleLst>
        <a:solidFill>
          <a:schemeClr val="phClr"/>
        </a:solidFill>
        <a:gradFill rotWithShape="1">
          <a:gsLst>
            <a:gs pos="0">
              <a:schemeClr val="phClr"/>
            </a:gs>
            <a:gs pos="30000">
              <a:schemeClr val="phClr">
                <a:tint val="80000"/>
              </a:schemeClr>
            </a:gs>
            <a:gs pos="100000">
              <a:schemeClr val="phClr">
                <a:tint val="100000"/>
              </a:schemeClr>
            </a:gs>
          </a:gsLst>
          <a:path path="rect">
            <a:fillToRect l="50000" r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70000"/>
                <a:satMod val="120000"/>
              </a:schemeClr>
              <a:schemeClr val="phClr">
                <a:tint val="30000"/>
                <a:satMod val="120000"/>
              </a:schemeClr>
            </a:duotone>
          </a:blip>
          <a:stretch/>
        </a:blipFill>
      </a:fillStyleLst>
      <a:lnStyleLst>
        <a:ln w="254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50800" cap="flat" cmpd="dbl" algn="ctr">
          <a:solidFill>
            <a:schemeClr val="phClr"/>
          </a:solidFill>
          <a:prstDash val="solid"/>
        </a:ln>
        <a:ln w="7620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FFFFFF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sunrise" dir="tl">
              <a:rot lat="0" lon="0" rev="1200000"/>
            </a:lightRig>
          </a:scene3d>
          <a:sp3d prstMaterial="softEdge">
            <a:bevelT w="0" h="0"/>
          </a:sp3d>
        </a:effectStyle>
        <a:effectStyle>
          <a:effectLst>
            <a:innerShdw blurRad="76200" dist="38100" dir="13500000">
              <a:srgbClr val="FFFFFF">
                <a:alpha val="75000"/>
              </a:srgbClr>
            </a:innerShdw>
          </a:effectLst>
          <a:scene3d>
            <a:camera prst="perspectiveFront" fov="2400000"/>
            <a:lightRig rig="twoPt" dir="tl"/>
          </a:scene3d>
          <a:sp3d>
            <a:bevelT w="25400" h="12700" prst="angle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2">
            <a:duotone>
              <a:schemeClr val="phClr">
                <a:shade val="30000"/>
                <a:satMod val="250000"/>
              </a:schemeClr>
              <a:schemeClr val="phClr">
                <a:tint val="50000"/>
                <a:satMod val="200000"/>
              </a:schemeClr>
            </a:duotone>
          </a:blip>
          <a:stretch/>
        </a:blipFill>
        <a:blipFill rotWithShape="1">
          <a:blip xmlns:r="http://schemas.openxmlformats.org/officeDocument/2006/relationships" r:embed="rId3">
            <a:duotone>
              <a:schemeClr val="phClr">
                <a:shade val="90000"/>
                <a:hueMod val="90000"/>
                <a:satMod val="150000"/>
                <a:lumMod val="90000"/>
              </a:schemeClr>
              <a:schemeClr val="phClr">
                <a:tint val="70000"/>
                <a:shade val="80000"/>
                <a:satMod val="300000"/>
                <a:lumMod val="11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Saddle.thmx</Template>
  <TotalTime>1245</TotalTime>
  <Words>63</Words>
  <Application>Microsoft Macintosh PowerPoint</Application>
  <PresentationFormat>On-screen Show (4:3)</PresentationFormat>
  <Paragraphs>34</Paragraphs>
  <Slides>6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Saddle</vt:lpstr>
      <vt:lpstr>#myDHis</vt:lpstr>
      <vt:lpstr>PowerPoint Presentation</vt:lpstr>
      <vt:lpstr>PowerPoint Presentation</vt:lpstr>
      <vt:lpstr>PowerPoint Presentation</vt:lpstr>
      <vt:lpstr>PowerPoint Presentation</vt:lpstr>
      <vt:lpstr>#myDHis</vt:lpstr>
    </vt:vector>
  </TitlesOfParts>
  <Company>Texas A&amp;M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#myDHis</dc:title>
  <dc:creator>Laura Estill</dc:creator>
  <cp:lastModifiedBy>Laura Mandell</cp:lastModifiedBy>
  <cp:revision>3</cp:revision>
  <dcterms:created xsi:type="dcterms:W3CDTF">2016-08-17T12:30:03Z</dcterms:created>
  <dcterms:modified xsi:type="dcterms:W3CDTF">2016-08-26T14:51:37Z</dcterms:modified>
</cp:coreProperties>
</file>