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8" r:id="rId3"/>
    <p:sldId id="259" r:id="rId4"/>
    <p:sldId id="260" r:id="rId5"/>
    <p:sldId id="261" r:id="rId6"/>
    <p:sldId id="262" r:id="rId7"/>
    <p:sldId id="263" r:id="rId8"/>
    <p:sldId id="264" r:id="rId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29"/>
    <p:restoredTop sz="85420"/>
  </p:normalViewPr>
  <p:slideViewPr>
    <p:cSldViewPr snapToGrid="0" snapToObjects="1">
      <p:cViewPr varScale="1">
        <p:scale>
          <a:sx n="91" d="100"/>
          <a:sy n="91" d="100"/>
        </p:scale>
        <p:origin x="-912" y="-1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4972049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dirty="0" smtClean="0"/>
              <a:t>So I had the opportunity to talk about</a:t>
            </a:r>
            <a:r>
              <a:rPr lang="en-US" baseline="0" dirty="0" smtClean="0"/>
              <a:t> what #</a:t>
            </a:r>
            <a:r>
              <a:rPr lang="en-US" baseline="0" dirty="0" err="1" smtClean="0"/>
              <a:t>mydhis</a:t>
            </a:r>
            <a:r>
              <a:rPr lang="en-US" baseline="0" dirty="0" smtClean="0"/>
              <a:t> a bit at the Digital Humanities Summer Institute this year, and I wanted to give a version of that talk today for this group. As an alternate academic professional at TAMU and the IDHMC, I’ve had the pleasure of working as a project manager on two projects. So while my job includes a few more things, two specific projects really formed my understanding of what DH is and/or should be.</a:t>
            </a:r>
            <a:endParaRPr lang="en-US" dirty="0" smtClean="0"/>
          </a:p>
          <a:p>
            <a:pPr marL="0" marR="0" lvl="0" indent="0" algn="l" rtl="0">
              <a:lnSpc>
                <a:spcPct val="100000"/>
              </a:lnSpc>
              <a:spcBef>
                <a:spcPts val="0"/>
              </a:spcBef>
              <a:spcAft>
                <a:spcPts val="0"/>
              </a:spcAft>
              <a:buClr>
                <a:schemeClr val="dk1"/>
              </a:buClr>
              <a:buSzPct val="25000"/>
              <a:buFont typeface="Calibri"/>
              <a:buNone/>
            </a:pPr>
            <a:endParaRPr lang="en-US" dirty="0" smtClean="0"/>
          </a:p>
          <a:p>
            <a:pPr marL="0" marR="0" lvl="0" indent="0" algn="l" rtl="0">
              <a:lnSpc>
                <a:spcPct val="100000"/>
              </a:lnSpc>
              <a:spcBef>
                <a:spcPts val="0"/>
              </a:spcBef>
              <a:spcAft>
                <a:spcPts val="0"/>
              </a:spcAft>
              <a:buClr>
                <a:schemeClr val="dk1"/>
              </a:buClr>
              <a:buSzPct val="25000"/>
              <a:buFont typeface="Calibri"/>
              <a:buNone/>
            </a:pPr>
            <a:r>
              <a:rPr lang="en-US" dirty="0" smtClean="0"/>
              <a:t>At </a:t>
            </a:r>
            <a:r>
              <a:rPr lang="en-US" dirty="0"/>
              <a:t>the core of what I want to talk about today is the way the work </a:t>
            </a:r>
            <a:r>
              <a:rPr lang="en-US" dirty="0" smtClean="0"/>
              <a:t>DH does</a:t>
            </a:r>
            <a:r>
              <a:rPr lang="en-US" baseline="0" dirty="0" smtClean="0"/>
              <a:t> </a:t>
            </a:r>
            <a:r>
              <a:rPr lang="en-US" dirty="0" smtClean="0"/>
              <a:t>and </a:t>
            </a:r>
            <a:r>
              <a:rPr lang="en-US" dirty="0"/>
              <a:t>the work </a:t>
            </a:r>
            <a:r>
              <a:rPr lang="en-US" dirty="0" smtClean="0"/>
              <a:t>we’ve been discussing this</a:t>
            </a:r>
            <a:r>
              <a:rPr lang="en-US" baseline="0" dirty="0" smtClean="0"/>
              <a:t> past month</a:t>
            </a:r>
            <a:r>
              <a:rPr lang="en-US" dirty="0" smtClean="0"/>
              <a:t> can disrupt </a:t>
            </a:r>
            <a:r>
              <a:rPr lang="en-US" dirty="0"/>
              <a:t>or remodel or </a:t>
            </a:r>
            <a:r>
              <a:rPr lang="en-US" dirty="0" smtClean="0"/>
              <a:t>modify </a:t>
            </a:r>
            <a:r>
              <a:rPr lang="en-US" dirty="0"/>
              <a:t>our perceptions of how and where scholarly research is produced in our disciplines. </a:t>
            </a:r>
            <a:r>
              <a:rPr lang="en-US" dirty="0" smtClean="0"/>
              <a:t>And how it can change the way we</a:t>
            </a:r>
            <a:r>
              <a:rPr lang="en-US" baseline="0" dirty="0" smtClean="0"/>
              <a:t> conceptualize scholarly communication.</a:t>
            </a:r>
            <a:endParaRPr lang="en-US" dirty="0"/>
          </a:p>
          <a:p>
            <a:pPr marL="0" marR="0" lvl="0" indent="0" algn="l" rtl="0">
              <a:lnSpc>
                <a:spcPct val="100000"/>
              </a:lnSpc>
              <a:spcBef>
                <a:spcPts val="0"/>
              </a:spcBef>
              <a:spcAft>
                <a:spcPts val="0"/>
              </a:spcAft>
              <a:buClr>
                <a:schemeClr val="dk1"/>
              </a:buClr>
              <a:buSzPct val="25000"/>
              <a:buFont typeface="Calibri"/>
              <a:buNone/>
            </a:pPr>
            <a:endParaRPr dirty="0"/>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45498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dirty="0" smtClean="0"/>
              <a:t>Over the course of this course, Laura</a:t>
            </a:r>
            <a:r>
              <a:rPr lang="en-US" baseline="0" dirty="0" smtClean="0"/>
              <a:t> Mandell has given wise and beautiful rundowns of two IDHMC signature projects: the Advanced Research Consortium (ARC) and the Early Modern OCR Project (</a:t>
            </a:r>
            <a:r>
              <a:rPr lang="en-US" baseline="0" dirty="0" err="1" smtClean="0"/>
              <a:t>eMOP</a:t>
            </a:r>
            <a:r>
              <a:rPr lang="en-US" baseline="0" dirty="0" smtClean="0"/>
              <a:t>). </a:t>
            </a:r>
          </a:p>
          <a:p>
            <a:pPr marL="0" marR="0" lvl="0" indent="0" algn="l" rtl="0">
              <a:lnSpc>
                <a:spcPct val="100000"/>
              </a:lnSpc>
              <a:spcBef>
                <a:spcPts val="0"/>
              </a:spcBef>
              <a:spcAft>
                <a:spcPts val="0"/>
              </a:spcAft>
              <a:buClr>
                <a:schemeClr val="dk1"/>
              </a:buClr>
              <a:buSzPct val="25000"/>
              <a:buFont typeface="Calibri"/>
              <a:buNone/>
            </a:pPr>
            <a:endParaRPr lang="en-US" baseline="0" dirty="0" smtClean="0"/>
          </a:p>
          <a:p>
            <a:pPr marL="0" marR="0" lvl="0" indent="0" algn="l" rtl="0">
              <a:lnSpc>
                <a:spcPct val="100000"/>
              </a:lnSpc>
              <a:spcBef>
                <a:spcPts val="0"/>
              </a:spcBef>
              <a:spcAft>
                <a:spcPts val="0"/>
              </a:spcAft>
              <a:buClr>
                <a:schemeClr val="dk1"/>
              </a:buClr>
              <a:buSzPct val="25000"/>
              <a:buFont typeface="Calibri"/>
              <a:buNone/>
            </a:pPr>
            <a:r>
              <a:rPr lang="en-US" baseline="0" dirty="0" smtClean="0"/>
              <a:t>I’ve had the pleasure of serving as project manager on these two projects, and the experience has made me realize that #</a:t>
            </a:r>
            <a:r>
              <a:rPr lang="en-US" baseline="0" dirty="0" err="1" smtClean="0"/>
              <a:t>myDHis</a:t>
            </a:r>
            <a:r>
              <a:rPr lang="en-US" baseline="0" dirty="0" smtClean="0"/>
              <a:t> about collaboration, and I’m interested in interrogating what that means for the future of scholarly communication in the humanities.</a:t>
            </a:r>
            <a:endParaRPr dirty="0"/>
          </a:p>
        </p:txBody>
      </p:sp>
      <p:sp>
        <p:nvSpPr>
          <p:cNvPr id="102" name="Shape 1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64142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Clr>
                <a:schemeClr val="dk1"/>
              </a:buClr>
              <a:buSzPct val="25000"/>
              <a:buFont typeface="Calibri"/>
              <a:buNone/>
            </a:pPr>
            <a:r>
              <a:rPr lang="en-US" dirty="0" smtClean="0"/>
              <a:t>We </a:t>
            </a:r>
            <a:r>
              <a:rPr lang="en-US" dirty="0"/>
              <a:t>like to say at the ARC offices that we’re an organization created by scholars, for scholars. </a:t>
            </a:r>
            <a:r>
              <a:rPr lang="en-US" dirty="0" smtClean="0"/>
              <a:t>ARC </a:t>
            </a:r>
            <a:r>
              <a:rPr lang="en-US" dirty="0"/>
              <a:t>oversees, supports, and sustains several virtual research environments </a:t>
            </a:r>
            <a:r>
              <a:rPr lang="en-US" dirty="0" smtClean="0"/>
              <a:t>for</a:t>
            </a:r>
            <a:r>
              <a:rPr lang="en-US" baseline="0" dirty="0" smtClean="0"/>
              <a:t> humanists. And </a:t>
            </a:r>
            <a:r>
              <a:rPr lang="en-US" dirty="0" smtClean="0"/>
              <a:t>it’s </a:t>
            </a:r>
            <a:r>
              <a:rPr lang="en-US" dirty="0"/>
              <a:t>important to note </a:t>
            </a:r>
            <a:r>
              <a:rPr lang="en-US" dirty="0" smtClean="0"/>
              <a:t>that each of </a:t>
            </a:r>
            <a:r>
              <a:rPr lang="en-US" dirty="0"/>
              <a:t>these communities are managed by faculty, staff, and librarians from multiple disciplines and multiple institutions</a:t>
            </a:r>
            <a:r>
              <a:rPr lang="en-US" dirty="0" smtClean="0"/>
              <a:t>.</a:t>
            </a:r>
            <a:endParaRPr lang="en-US" dirty="0"/>
          </a:p>
        </p:txBody>
      </p:sp>
      <p:sp>
        <p:nvSpPr>
          <p:cNvPr id="111" name="Shape 1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00130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spcAft>
                <a:spcPts val="0"/>
              </a:spcAft>
              <a:buClr>
                <a:schemeClr val="dk1"/>
              </a:buClr>
              <a:buSzPct val="25000"/>
              <a:buFont typeface="Calibri"/>
              <a:buNone/>
            </a:pPr>
            <a:r>
              <a:rPr lang="en-US" sz="1200" b="0" i="0" u="none" strike="noStrike" cap="none" dirty="0" smtClean="0">
                <a:solidFill>
                  <a:schemeClr val="dk1"/>
                </a:solidFill>
                <a:latin typeface="Calibri"/>
                <a:ea typeface="Calibri"/>
                <a:cs typeface="Calibri"/>
                <a:sym typeface="Calibri"/>
              </a:rPr>
              <a:t>Over the past few years, I’ve seen the ARC </a:t>
            </a:r>
            <a:r>
              <a:rPr lang="en-US" sz="1200" b="0" i="0" u="none" strike="noStrike" cap="none" dirty="0">
                <a:solidFill>
                  <a:schemeClr val="dk1"/>
                </a:solidFill>
                <a:latin typeface="Calibri"/>
                <a:ea typeface="Calibri"/>
                <a:cs typeface="Calibri"/>
                <a:sym typeface="Calibri"/>
              </a:rPr>
              <a:t>organization </a:t>
            </a:r>
            <a:r>
              <a:rPr lang="en-US" sz="1200" b="0" i="0" u="none" strike="noStrike" cap="none" dirty="0" smtClean="0">
                <a:solidFill>
                  <a:schemeClr val="dk1"/>
                </a:solidFill>
                <a:latin typeface="Calibri"/>
                <a:ea typeface="Calibri"/>
                <a:cs typeface="Calibri"/>
                <a:sym typeface="Calibri"/>
              </a:rPr>
              <a:t>grow from three communities to all those pictured here and more.</a:t>
            </a:r>
            <a:r>
              <a:rPr lang="en-US" dirty="0" smtClean="0"/>
              <a:t> </a:t>
            </a:r>
            <a:r>
              <a:rPr lang="en-US" dirty="0"/>
              <a:t>A</a:t>
            </a:r>
            <a:r>
              <a:rPr lang="en-US" dirty="0" smtClean="0"/>
              <a:t>s </a:t>
            </a:r>
            <a:r>
              <a:rPr lang="en-US" dirty="0"/>
              <a:t>we redefine what it </a:t>
            </a:r>
            <a:r>
              <a:rPr lang="en-US" dirty="0" smtClean="0"/>
              <a:t>means to be part of ARC, we’re also ever adapting to meet </a:t>
            </a:r>
            <a:r>
              <a:rPr lang="en-US" dirty="0"/>
              <a:t>the needs of a diverse range of scholarly </a:t>
            </a:r>
            <a:r>
              <a:rPr lang="en-US" dirty="0" smtClean="0"/>
              <a:t>communities. We provide the services of digital</a:t>
            </a:r>
            <a:r>
              <a:rPr lang="en-US" baseline="0" dirty="0" smtClean="0"/>
              <a:t> aggregation and peer review, but our ultimate goal is to continue to serve and support the creation and legitimization of digital scholarship. </a:t>
            </a:r>
          </a:p>
        </p:txBody>
      </p:sp>
      <p:sp>
        <p:nvSpPr>
          <p:cNvPr id="120" name="Shape 1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53585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rtl="0">
              <a:spcBef>
                <a:spcPts val="0"/>
              </a:spcBef>
              <a:buClr>
                <a:schemeClr val="dk1"/>
              </a:buClr>
              <a:buSzPct val="25000"/>
              <a:buFont typeface="Arial"/>
              <a:buNone/>
            </a:pPr>
            <a:r>
              <a:rPr lang="en-US" dirty="0" smtClean="0"/>
              <a:t>By</a:t>
            </a:r>
            <a:r>
              <a:rPr lang="en-US" baseline="0" dirty="0" smtClean="0"/>
              <a:t> now, I think most people in this course are familiar with </a:t>
            </a:r>
            <a:r>
              <a:rPr lang="en-US" baseline="0" dirty="0" err="1" smtClean="0"/>
              <a:t>eMOP</a:t>
            </a:r>
            <a:r>
              <a:rPr lang="en-US" baseline="0" dirty="0" smtClean="0"/>
              <a:t>, so I won’t go into much detail. But to me, at the heart of the early modern OCR project was the question: </a:t>
            </a:r>
            <a:r>
              <a:rPr lang="en-US" dirty="0" smtClean="0"/>
              <a:t>if </a:t>
            </a:r>
            <a:r>
              <a:rPr lang="en-US" dirty="0"/>
              <a:t>we apply book history </a:t>
            </a:r>
            <a:r>
              <a:rPr lang="en-US" dirty="0" smtClean="0"/>
              <a:t>expertise </a:t>
            </a:r>
            <a:r>
              <a:rPr lang="en-US" dirty="0"/>
              <a:t>to </a:t>
            </a:r>
            <a:r>
              <a:rPr lang="en-US" dirty="0" smtClean="0"/>
              <a:t>the specific </a:t>
            </a:r>
            <a:r>
              <a:rPr lang="en-US" dirty="0"/>
              <a:t>technological </a:t>
            </a:r>
            <a:r>
              <a:rPr lang="en-US" dirty="0" smtClean="0"/>
              <a:t>problem that is ”bad” historical OCR, </a:t>
            </a:r>
            <a:r>
              <a:rPr lang="en-US" dirty="0"/>
              <a:t>can we come up with reusable and open source solutions to share with the community?</a:t>
            </a:r>
          </a:p>
          <a:p>
            <a:pPr marL="0" marR="0" lvl="0" indent="0" algn="l" rtl="0">
              <a:lnSpc>
                <a:spcPct val="100000"/>
              </a:lnSpc>
              <a:spcBef>
                <a:spcPts val="0"/>
              </a:spcBef>
              <a:spcAft>
                <a:spcPts val="0"/>
              </a:spcAft>
              <a:buClr>
                <a:schemeClr val="dk1"/>
              </a:buClr>
              <a:buSzPct val="25000"/>
              <a:buFont typeface="Calibri"/>
              <a:buNone/>
            </a:pPr>
            <a:endParaRPr dirty="0"/>
          </a:p>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dirty="0" err="1" smtClean="0">
                <a:solidFill>
                  <a:schemeClr val="dk1"/>
                </a:solidFill>
                <a:latin typeface="Calibri"/>
                <a:ea typeface="Calibri"/>
                <a:cs typeface="Calibri"/>
                <a:sym typeface="Calibri"/>
              </a:rPr>
              <a:t>eMOP</a:t>
            </a:r>
            <a:r>
              <a:rPr lang="en-US" sz="1200" b="0" i="0" u="none" strike="noStrike" cap="none" baseline="0" dirty="0" err="1" smtClean="0">
                <a:solidFill>
                  <a:schemeClr val="dk1"/>
                </a:solidFill>
                <a:latin typeface="Calibri"/>
                <a:ea typeface="Calibri"/>
                <a:cs typeface="Calibri"/>
                <a:sym typeface="Calibri"/>
              </a:rPr>
              <a:t>’s</a:t>
            </a:r>
            <a:r>
              <a:rPr lang="en-US" sz="1200" b="0" i="0" u="none" strike="noStrike" cap="none" baseline="0" dirty="0" smtClean="0">
                <a:solidFill>
                  <a:schemeClr val="dk1"/>
                </a:solidFill>
                <a:latin typeface="Calibri"/>
                <a:ea typeface="Calibri"/>
                <a:cs typeface="Calibri"/>
                <a:sym typeface="Calibri"/>
              </a:rPr>
              <a:t> goal was to </a:t>
            </a:r>
            <a:r>
              <a:rPr lang="en-US" sz="1200" b="0" i="0" u="none" strike="noStrike" cap="none" dirty="0" smtClean="0">
                <a:solidFill>
                  <a:schemeClr val="dk1"/>
                </a:solidFill>
                <a:latin typeface="Calibri"/>
                <a:ea typeface="Calibri"/>
                <a:cs typeface="Calibri"/>
                <a:sym typeface="Calibri"/>
              </a:rPr>
              <a:t>improve </a:t>
            </a:r>
            <a:r>
              <a:rPr lang="en-US" sz="1200" b="0" i="0" u="none" strike="noStrike" cap="none" dirty="0">
                <a:solidFill>
                  <a:schemeClr val="dk1"/>
                </a:solidFill>
                <a:latin typeface="Calibri"/>
                <a:ea typeface="Calibri"/>
                <a:cs typeface="Calibri"/>
                <a:sym typeface="Calibri"/>
              </a:rPr>
              <a:t>the visibility of early modern texts by making their contents fully searchable. </a:t>
            </a:r>
            <a:endParaRPr lang="en-US" sz="1200" b="0" i="0" u="none" strike="noStrike" cap="none" dirty="0" smtClean="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dirty="0">
                <a:solidFill>
                  <a:schemeClr val="dk1"/>
                </a:solidFill>
                <a:latin typeface="Calibri"/>
                <a:ea typeface="Calibri"/>
                <a:cs typeface="Calibri"/>
                <a:sym typeface="Calibri"/>
              </a:rPr>
              <a:t>Digitization of these texts are important, but it is also important to structure data, texts, and words so that they are findable – otherwise researchers won’t know that they exist. The archive needs to be </a:t>
            </a:r>
            <a:r>
              <a:rPr lang="en-US" sz="1200" b="0" i="0" u="none" strike="noStrike" cap="none" dirty="0" smtClean="0">
                <a:solidFill>
                  <a:schemeClr val="dk1"/>
                </a:solidFill>
                <a:latin typeface="Calibri"/>
                <a:ea typeface="Calibri"/>
                <a:cs typeface="Calibri"/>
                <a:sym typeface="Calibri"/>
              </a:rPr>
              <a:t>technologically structured</a:t>
            </a:r>
            <a:r>
              <a:rPr lang="en-US" dirty="0" smtClean="0"/>
              <a:t> </a:t>
            </a:r>
            <a:r>
              <a:rPr lang="en-US" dirty="0"/>
              <a:t>in a way that allows discovery, but also allows </a:t>
            </a:r>
            <a:r>
              <a:rPr lang="en-US" b="1" dirty="0"/>
              <a:t>humanists</a:t>
            </a:r>
            <a:r>
              <a:rPr lang="en-US" dirty="0"/>
              <a:t> to discover what they need. </a:t>
            </a:r>
          </a:p>
        </p:txBody>
      </p:sp>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88320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dirty="0" smtClean="0"/>
              <a:t>And that</a:t>
            </a:r>
            <a:r>
              <a:rPr lang="en-US" baseline="0" dirty="0" smtClean="0"/>
              <a:t> </a:t>
            </a:r>
            <a:r>
              <a:rPr lang="en-US" dirty="0" smtClean="0"/>
              <a:t>interdisciplinary</a:t>
            </a:r>
            <a:r>
              <a:rPr lang="en-US" baseline="0" dirty="0" smtClean="0"/>
              <a:t> question required interdisciplinary collaboration.</a:t>
            </a:r>
            <a:endParaRPr lang="en-US" dirty="0" smtClean="0"/>
          </a:p>
          <a:p>
            <a:pPr marL="0" marR="0" lvl="0" indent="0" algn="l" rtl="0">
              <a:lnSpc>
                <a:spcPct val="100000"/>
              </a:lnSpc>
              <a:spcBef>
                <a:spcPts val="0"/>
              </a:spcBef>
              <a:spcAft>
                <a:spcPts val="0"/>
              </a:spcAft>
              <a:buClr>
                <a:schemeClr val="dk1"/>
              </a:buClr>
              <a:buSzPct val="25000"/>
              <a:buFont typeface="Calibri"/>
              <a:buNone/>
            </a:pPr>
            <a:endParaRPr lang="en-US" dirty="0" smtClean="0"/>
          </a:p>
          <a:p>
            <a:pPr marL="0" marR="0" lvl="0" indent="0" algn="l" rtl="0">
              <a:lnSpc>
                <a:spcPct val="100000"/>
              </a:lnSpc>
              <a:spcBef>
                <a:spcPts val="0"/>
              </a:spcBef>
              <a:spcAft>
                <a:spcPts val="0"/>
              </a:spcAft>
              <a:buClr>
                <a:schemeClr val="dk1"/>
              </a:buClr>
              <a:buSzPct val="25000"/>
              <a:buFont typeface="Calibri"/>
              <a:buNone/>
            </a:pPr>
            <a:r>
              <a:rPr lang="en-US" dirty="0" smtClean="0"/>
              <a:t>Our </a:t>
            </a:r>
            <a:r>
              <a:rPr lang="en-US" dirty="0"/>
              <a:t>partners on the initial </a:t>
            </a:r>
            <a:r>
              <a:rPr lang="en-US" dirty="0" err="1"/>
              <a:t>eMOP</a:t>
            </a:r>
            <a:r>
              <a:rPr lang="en-US" dirty="0"/>
              <a:t> grant, funded by the Andrew W Mellon Foundation, were intentionally interdisciplinary and </a:t>
            </a:r>
            <a:r>
              <a:rPr lang="en-US" dirty="0" smtClean="0"/>
              <a:t>international. We wanted</a:t>
            </a:r>
            <a:r>
              <a:rPr lang="en-US" baseline="0" dirty="0" smtClean="0"/>
              <a:t> </a:t>
            </a:r>
            <a:r>
              <a:rPr lang="en-US" dirty="0" smtClean="0"/>
              <a:t>to tap into, or create, a </a:t>
            </a:r>
            <a:r>
              <a:rPr lang="en-US" dirty="0"/>
              <a:t>community of scholars interested in solving the historical OCR </a:t>
            </a:r>
            <a:r>
              <a:rPr lang="en-US" dirty="0" smtClean="0"/>
              <a:t>problem. </a:t>
            </a:r>
            <a:endParaRPr lang="en-US" dirty="0"/>
          </a:p>
          <a:p>
            <a:pPr marL="0" marR="0" lvl="0" indent="0" algn="l" rtl="0">
              <a:lnSpc>
                <a:spcPct val="100000"/>
              </a:lnSpc>
              <a:spcBef>
                <a:spcPts val="0"/>
              </a:spcBef>
              <a:spcAft>
                <a:spcPts val="0"/>
              </a:spcAft>
              <a:buClr>
                <a:schemeClr val="dk1"/>
              </a:buClr>
              <a:buSzPct val="25000"/>
              <a:buFont typeface="Calibri"/>
              <a:buNone/>
            </a:pPr>
            <a:endParaRPr dirty="0"/>
          </a:p>
          <a:p>
            <a:pPr marL="0" marR="0" lvl="0" indent="0" algn="l" rtl="0">
              <a:lnSpc>
                <a:spcPct val="100000"/>
              </a:lnSpc>
              <a:spcBef>
                <a:spcPts val="0"/>
              </a:spcBef>
              <a:spcAft>
                <a:spcPts val="0"/>
              </a:spcAft>
              <a:buClr>
                <a:schemeClr val="dk1"/>
              </a:buClr>
              <a:buSzPct val="25000"/>
              <a:buFont typeface="Calibri"/>
              <a:buNone/>
            </a:pPr>
            <a:r>
              <a:rPr lang="en-US" dirty="0" smtClean="0"/>
              <a:t>And while </a:t>
            </a:r>
            <a:r>
              <a:rPr lang="en-US" dirty="0"/>
              <a:t>the initial grant term is over, the </a:t>
            </a:r>
            <a:r>
              <a:rPr lang="en-US" dirty="0" err="1"/>
              <a:t>eMOP</a:t>
            </a:r>
            <a:r>
              <a:rPr lang="en-US" dirty="0"/>
              <a:t> team is continuing to partner with collaborators to expand our workflows and refine our </a:t>
            </a:r>
            <a:r>
              <a:rPr lang="en-US" dirty="0" smtClean="0"/>
              <a:t>tools.</a:t>
            </a:r>
            <a:endParaRPr lang="en-US" dirty="0"/>
          </a:p>
        </p:txBody>
      </p:sp>
      <p:sp>
        <p:nvSpPr>
          <p:cNvPr id="145" name="Shape 1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717175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dirty="0" smtClean="0"/>
              <a:t>With those</a:t>
            </a:r>
            <a:r>
              <a:rPr lang="en-US" baseline="0" dirty="0" smtClean="0"/>
              <a:t> very brief project descriptions in mind, I have a few questions that I’ve been asking myself the past few years:</a:t>
            </a:r>
          </a:p>
          <a:p>
            <a:pPr marL="0" marR="0" lvl="0" indent="0" algn="l" rtl="0">
              <a:lnSpc>
                <a:spcPct val="100000"/>
              </a:lnSpc>
              <a:spcBef>
                <a:spcPts val="0"/>
              </a:spcBef>
              <a:spcAft>
                <a:spcPts val="0"/>
              </a:spcAft>
              <a:buClr>
                <a:schemeClr val="dk1"/>
              </a:buClr>
              <a:buSzPct val="25000"/>
              <a:buFont typeface="Calibri"/>
              <a:buNone/>
            </a:pPr>
            <a:endParaRPr lang="en-US" baseline="0" dirty="0" smtClean="0"/>
          </a:p>
          <a:p>
            <a:pPr marL="171450" marR="0" lvl="0" indent="-171450" algn="l" rtl="0">
              <a:lnSpc>
                <a:spcPct val="100000"/>
              </a:lnSpc>
              <a:spcBef>
                <a:spcPts val="0"/>
              </a:spcBef>
              <a:spcAft>
                <a:spcPts val="0"/>
              </a:spcAft>
              <a:buClr>
                <a:schemeClr val="dk1"/>
              </a:buClr>
              <a:buSzPct val="25000"/>
              <a:buFont typeface="Arial" charset="0"/>
              <a:buChar char="•"/>
            </a:pPr>
            <a:r>
              <a:rPr lang="en-US" baseline="0" dirty="0" smtClean="0"/>
              <a:t>How and where is scholarly research produced now? - is it changing?</a:t>
            </a:r>
          </a:p>
          <a:p>
            <a:pPr marL="171450" marR="0" lvl="0" indent="-171450" algn="l" rtl="0">
              <a:lnSpc>
                <a:spcPct val="100000"/>
              </a:lnSpc>
              <a:spcBef>
                <a:spcPts val="0"/>
              </a:spcBef>
              <a:spcAft>
                <a:spcPts val="0"/>
              </a:spcAft>
              <a:buClr>
                <a:schemeClr val="dk1"/>
              </a:buClr>
              <a:buSzPct val="25000"/>
              <a:buFont typeface="Arial" charset="0"/>
              <a:buChar char="•"/>
            </a:pPr>
            <a:r>
              <a:rPr lang="en-US" baseline="0" dirty="0" smtClean="0"/>
              <a:t>Are we </a:t>
            </a:r>
            <a:r>
              <a:rPr lang="en-US" baseline="0" dirty="0" err="1" smtClean="0"/>
              <a:t>modding</a:t>
            </a:r>
            <a:r>
              <a:rPr lang="en-US" baseline="0" dirty="0" smtClean="0"/>
              <a:t> the academy with new players and characters like: collaboration, interdisciplinary, open access materials, open source tools?</a:t>
            </a:r>
          </a:p>
          <a:p>
            <a:pPr marL="171450" marR="0" lvl="0" indent="-171450" algn="l" rtl="0">
              <a:lnSpc>
                <a:spcPct val="100000"/>
              </a:lnSpc>
              <a:spcBef>
                <a:spcPts val="0"/>
              </a:spcBef>
              <a:spcAft>
                <a:spcPts val="0"/>
              </a:spcAft>
              <a:buClr>
                <a:schemeClr val="dk1"/>
              </a:buClr>
              <a:buSzPct val="25000"/>
              <a:buFont typeface="Arial" charset="0"/>
              <a:buChar char="•"/>
            </a:pPr>
            <a:r>
              <a:rPr lang="en-US" dirty="0" smtClean="0"/>
              <a:t>Are</a:t>
            </a:r>
            <a:r>
              <a:rPr lang="en-US" baseline="0" dirty="0" smtClean="0"/>
              <a:t> we ramping up the engine of academia by modifying the way that scholars produce content?</a:t>
            </a:r>
            <a:endParaRPr lang="en-US" dirty="0" smtClean="0"/>
          </a:p>
          <a:p>
            <a:pPr marL="0" marR="0" lvl="0" indent="0" algn="l" rtl="0">
              <a:lnSpc>
                <a:spcPct val="100000"/>
              </a:lnSpc>
              <a:spcBef>
                <a:spcPts val="0"/>
              </a:spcBef>
              <a:spcAft>
                <a:spcPts val="0"/>
              </a:spcAft>
              <a:buClr>
                <a:schemeClr val="dk1"/>
              </a:buClr>
              <a:buSzPct val="25000"/>
              <a:buFont typeface="Calibri"/>
              <a:buNone/>
            </a:pPr>
            <a:endParaRPr lang="en-US" dirty="0" smtClean="0"/>
          </a:p>
          <a:p>
            <a:pPr marL="0" marR="0" lvl="0" indent="0" algn="l" rtl="0">
              <a:lnSpc>
                <a:spcPct val="100000"/>
              </a:lnSpc>
              <a:spcBef>
                <a:spcPts val="0"/>
              </a:spcBef>
              <a:spcAft>
                <a:spcPts val="0"/>
              </a:spcAft>
              <a:buClr>
                <a:schemeClr val="dk1"/>
              </a:buClr>
              <a:buSzPct val="25000"/>
              <a:buFont typeface="Calibri"/>
              <a:buNone/>
            </a:pPr>
            <a:r>
              <a:rPr lang="en-US" dirty="0" smtClean="0"/>
              <a:t>At DHSI this year, I proposed</a:t>
            </a:r>
            <a:r>
              <a:rPr lang="en-US" baseline="0" dirty="0" smtClean="0"/>
              <a:t> that DH is revealing, changing, or </a:t>
            </a:r>
            <a:r>
              <a:rPr lang="en-US" baseline="0" dirty="0" err="1" smtClean="0"/>
              <a:t>modding</a:t>
            </a:r>
            <a:r>
              <a:rPr lang="en-US" baseline="0" dirty="0" smtClean="0"/>
              <a:t> a pervasive myth of scholarship and scholarly communication that we’ve relied on for decades. We have the tools of collaboration and interdisciplinary, and actual digital tools created by our peers, that allow us to collapse, interrogate, and modify our perceptions of work, labor, and credit in a scholarly context.</a:t>
            </a:r>
          </a:p>
          <a:p>
            <a:pPr marL="0" marR="0" lvl="0" indent="0" algn="l" rtl="0">
              <a:lnSpc>
                <a:spcPct val="100000"/>
              </a:lnSpc>
              <a:spcBef>
                <a:spcPts val="0"/>
              </a:spcBef>
              <a:spcAft>
                <a:spcPts val="0"/>
              </a:spcAft>
              <a:buClr>
                <a:schemeClr val="dk1"/>
              </a:buClr>
              <a:buSzPct val="25000"/>
              <a:buFont typeface="Calibri"/>
              <a:buNone/>
            </a:pPr>
            <a:endParaRPr dirty="0"/>
          </a:p>
          <a:p>
            <a:pPr marL="0" marR="0" lvl="0" indent="0" algn="l" rtl="0">
              <a:lnSpc>
                <a:spcPct val="100000"/>
              </a:lnSpc>
              <a:spcBef>
                <a:spcPts val="0"/>
              </a:spcBef>
              <a:spcAft>
                <a:spcPts val="0"/>
              </a:spcAft>
              <a:buClr>
                <a:schemeClr val="dk1"/>
              </a:buClr>
              <a:buSzPct val="25000"/>
              <a:buFont typeface="Calibri"/>
              <a:buNone/>
            </a:pPr>
            <a:r>
              <a:rPr lang="en-US" dirty="0" smtClean="0"/>
              <a:t>#</a:t>
            </a:r>
            <a:r>
              <a:rPr lang="en-US" dirty="0" err="1" smtClean="0"/>
              <a:t>myDHis</a:t>
            </a:r>
            <a:r>
              <a:rPr lang="en-US" baseline="0" dirty="0" smtClean="0"/>
              <a:t> about </a:t>
            </a:r>
            <a:r>
              <a:rPr lang="en-US" dirty="0" smtClean="0"/>
              <a:t>modifying </a:t>
            </a:r>
            <a:r>
              <a:rPr lang="en-US" dirty="0"/>
              <a:t>the academic myth of how knowledge should be produced and should be shared </a:t>
            </a:r>
            <a:r>
              <a:rPr lang="en-US" dirty="0" smtClean="0"/>
              <a:t>in the humanities. </a:t>
            </a:r>
            <a:endParaRPr lang="en-US" dirty="0"/>
          </a:p>
          <a:p>
            <a:pPr marL="0" marR="0" lvl="0" indent="0" algn="l" rtl="0">
              <a:lnSpc>
                <a:spcPct val="100000"/>
              </a:lnSpc>
              <a:spcBef>
                <a:spcPts val="0"/>
              </a:spcBef>
              <a:spcAft>
                <a:spcPts val="0"/>
              </a:spcAft>
              <a:buClr>
                <a:schemeClr val="dk1"/>
              </a:buClr>
              <a:buSzPct val="25000"/>
              <a:buFont typeface="Calibri"/>
              <a:buNone/>
            </a:pPr>
            <a:endParaRPr dirty="0"/>
          </a:p>
        </p:txBody>
      </p:sp>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93477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dirty="0" smtClean="0"/>
              <a:t>And</a:t>
            </a:r>
            <a:r>
              <a:rPr lang="en-US" baseline="0" dirty="0" smtClean="0"/>
              <a:t> I’d just like to take a moment to thank all of my peers on Twitter (not just those pictured) for helping me form the second version of this talk.</a:t>
            </a:r>
          </a:p>
          <a:p>
            <a:pPr marL="0" marR="0" lvl="0" indent="0" algn="l" rtl="0">
              <a:lnSpc>
                <a:spcPct val="100000"/>
              </a:lnSpc>
              <a:spcBef>
                <a:spcPts val="0"/>
              </a:spcBef>
              <a:spcAft>
                <a:spcPts val="0"/>
              </a:spcAft>
              <a:buClr>
                <a:schemeClr val="dk1"/>
              </a:buClr>
              <a:buSzPct val="25000"/>
              <a:buFont typeface="Calibri"/>
              <a:buNone/>
            </a:pPr>
            <a:endParaRPr lang="en-US" baseline="0" dirty="0" smtClean="0"/>
          </a:p>
          <a:p>
            <a:pPr marL="0" marR="0" lvl="0" indent="0" algn="l" rtl="0">
              <a:lnSpc>
                <a:spcPct val="100000"/>
              </a:lnSpc>
              <a:spcBef>
                <a:spcPts val="0"/>
              </a:spcBef>
              <a:spcAft>
                <a:spcPts val="0"/>
              </a:spcAft>
              <a:buClr>
                <a:schemeClr val="dk1"/>
              </a:buClr>
              <a:buSzPct val="25000"/>
              <a:buFont typeface="Calibri"/>
              <a:buNone/>
            </a:pPr>
            <a:r>
              <a:rPr lang="en-US" baseline="0" smtClean="0"/>
              <a:t>(Thank you all, as well!)</a:t>
            </a:r>
            <a:endParaRPr dirty="0"/>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97676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7" name="Shape 1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4" name="Shape 74"/>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0" name="Shape 80"/>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9"/>
        <p:cNvGrpSpPr/>
        <p:nvPr/>
      </p:nvGrpSpPr>
      <p:grpSpPr>
        <a:xfrm>
          <a:off x="0" y="0"/>
          <a:ext cx="0" cy="0"/>
          <a:chOff x="0" y="0"/>
          <a:chExt cx="0" cy="0"/>
        </a:xfrm>
      </p:grpSpPr>
      <p:sp>
        <p:nvSpPr>
          <p:cNvPr id="20" name="Shape 20"/>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1" name="Shape 21"/>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2" name="Shape 2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3" name="Shape 33"/>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4" name="Shape 3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6" name="Shape 46"/>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7" name="Shape 67"/>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jp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5.png"/><Relationship Id="rId5" Type="http://schemas.openxmlformats.org/officeDocument/2006/relationships/image" Target="../media/image6.jp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gif"/><Relationship Id="rId10" Type="http://schemas.openxmlformats.org/officeDocument/2006/relationships/image" Target="../media/image12.png"/><Relationship Id="rId11"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p:nvPr/>
        </p:nvSpPr>
        <p:spPr>
          <a:xfrm>
            <a:off x="173626" y="546209"/>
            <a:ext cx="8749200" cy="2279700"/>
          </a:xfrm>
          <a:prstGeom prst="rect">
            <a:avLst/>
          </a:prstGeom>
          <a:solidFill>
            <a:srgbClr val="DAE5F1"/>
          </a:solidFill>
          <a:ln w="9525" cap="flat" cmpd="sng">
            <a:solidFill>
              <a:srgbClr val="538CD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Clr>
                <a:srgbClr val="17365D"/>
              </a:buClr>
              <a:buSzPct val="25000"/>
              <a:buFont typeface="Arial"/>
              <a:buNone/>
            </a:pPr>
            <a:r>
              <a:rPr lang="en-US" sz="3200" dirty="0" smtClean="0">
                <a:solidFill>
                  <a:srgbClr val="17365D"/>
                </a:solidFill>
              </a:rPr>
              <a:t>#</a:t>
            </a:r>
            <a:r>
              <a:rPr lang="en-US" sz="3200" dirty="0" err="1" smtClean="0">
                <a:solidFill>
                  <a:srgbClr val="17365D"/>
                </a:solidFill>
              </a:rPr>
              <a:t>MyDHis</a:t>
            </a:r>
            <a:r>
              <a:rPr lang="en-US" sz="3200" dirty="0" smtClean="0">
                <a:solidFill>
                  <a:srgbClr val="17365D"/>
                </a:solidFill>
              </a:rPr>
              <a:t>:</a:t>
            </a:r>
          </a:p>
          <a:p>
            <a:pPr lvl="0">
              <a:buClr>
                <a:srgbClr val="17365D"/>
              </a:buClr>
              <a:buSzPct val="25000"/>
            </a:pPr>
            <a:r>
              <a:rPr lang="en-US" sz="3200" dirty="0">
                <a:solidFill>
                  <a:srgbClr val="17365D"/>
                </a:solidFill>
              </a:rPr>
              <a:t>e</a:t>
            </a:r>
            <a:r>
              <a:rPr lang="en-US" sz="3200" dirty="0" smtClean="0">
                <a:solidFill>
                  <a:srgbClr val="17365D"/>
                </a:solidFill>
              </a:rPr>
              <a:t>ngaging emerging (digital) </a:t>
            </a:r>
            <a:r>
              <a:rPr lang="en-US" sz="3200" dirty="0">
                <a:solidFill>
                  <a:srgbClr val="17365D"/>
                </a:solidFill>
              </a:rPr>
              <a:t>humanities paradigms </a:t>
            </a:r>
            <a:r>
              <a:rPr lang="en-US" sz="3200" dirty="0" smtClean="0">
                <a:solidFill>
                  <a:srgbClr val="17365D"/>
                </a:solidFill>
              </a:rPr>
              <a:t>via (disruptive</a:t>
            </a:r>
            <a:r>
              <a:rPr lang="en-US" sz="3200" dirty="0">
                <a:solidFill>
                  <a:srgbClr val="17365D"/>
                </a:solidFill>
              </a:rPr>
              <a:t>) (alternative) collaboration </a:t>
            </a:r>
          </a:p>
        </p:txBody>
      </p:sp>
      <p:sp>
        <p:nvSpPr>
          <p:cNvPr id="89" name="Shape 89"/>
          <p:cNvSpPr txBox="1"/>
          <p:nvPr/>
        </p:nvSpPr>
        <p:spPr>
          <a:xfrm>
            <a:off x="173681" y="3761994"/>
            <a:ext cx="4472650" cy="1384995"/>
          </a:xfrm>
          <a:prstGeom prst="rect">
            <a:avLst/>
          </a:prstGeom>
          <a:solidFill>
            <a:srgbClr val="DCE6F2"/>
          </a:solidFill>
          <a:ln w="9525" cap="flat" cmpd="sng">
            <a:solidFill>
              <a:srgbClr val="558ED5"/>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Clr>
                <a:srgbClr val="632423"/>
              </a:buClr>
              <a:buSzPct val="25000"/>
              <a:buFont typeface="Questrial"/>
              <a:buNone/>
            </a:pPr>
            <a:r>
              <a:rPr lang="en-US" sz="2400" b="0" i="0" u="none" strike="noStrike" cap="none" dirty="0">
                <a:solidFill>
                  <a:srgbClr val="632423"/>
                </a:solidFill>
                <a:latin typeface="Helvetica Neue"/>
                <a:ea typeface="Helvetica Neue"/>
                <a:cs typeface="Helvetica Neue"/>
                <a:sym typeface="Helvetica Neue"/>
              </a:rPr>
              <a:t>Liz </a:t>
            </a:r>
            <a:r>
              <a:rPr lang="en-US" sz="2400" b="0" i="0" u="none" strike="noStrike" cap="none" dirty="0" err="1">
                <a:solidFill>
                  <a:srgbClr val="632423"/>
                </a:solidFill>
                <a:latin typeface="Helvetica Neue"/>
                <a:ea typeface="Helvetica Neue"/>
                <a:cs typeface="Helvetica Neue"/>
                <a:sym typeface="Helvetica Neue"/>
              </a:rPr>
              <a:t>Grumbach</a:t>
            </a:r>
            <a:endParaRPr lang="en-US" sz="2400" b="0" i="0" u="none" strike="noStrike" cap="none" dirty="0">
              <a:solidFill>
                <a:srgbClr val="632423"/>
              </a:solidFill>
              <a:latin typeface="Helvetica Neue"/>
              <a:ea typeface="Helvetica Neue"/>
              <a:cs typeface="Helvetica Neue"/>
              <a:sym typeface="Helvetica Neue"/>
            </a:endParaRPr>
          </a:p>
          <a:p>
            <a:pPr marL="0" marR="0" lvl="0" indent="0" algn="l" rtl="0">
              <a:spcBef>
                <a:spcPts val="0"/>
              </a:spcBef>
              <a:spcAft>
                <a:spcPts val="0"/>
              </a:spcAft>
              <a:buClr>
                <a:srgbClr val="632423"/>
              </a:buClr>
              <a:buSzPct val="25000"/>
              <a:buFont typeface="Questrial"/>
              <a:buNone/>
            </a:pPr>
            <a:r>
              <a:rPr lang="en-US" sz="2000" b="0" i="0" u="none" strike="noStrike" cap="none" dirty="0">
                <a:solidFill>
                  <a:srgbClr val="632423"/>
                </a:solidFill>
                <a:latin typeface="Helvetica Neue"/>
                <a:ea typeface="Helvetica Neue"/>
                <a:cs typeface="Helvetica Neue"/>
                <a:sym typeface="Helvetica Neue"/>
              </a:rPr>
              <a:t>@</a:t>
            </a:r>
            <a:r>
              <a:rPr lang="en-US" sz="2000" b="0" i="0" u="none" strike="noStrike" cap="none" dirty="0" err="1">
                <a:solidFill>
                  <a:srgbClr val="632423"/>
                </a:solidFill>
                <a:latin typeface="Helvetica Neue"/>
                <a:ea typeface="Helvetica Neue"/>
                <a:cs typeface="Helvetica Neue"/>
                <a:sym typeface="Helvetica Neue"/>
              </a:rPr>
              <a:t>EMGrumbach</a:t>
            </a:r>
            <a:endParaRPr lang="en-US" sz="2000" b="0" i="0" u="none" strike="noStrike" cap="none" dirty="0">
              <a:solidFill>
                <a:srgbClr val="632423"/>
              </a:solidFill>
              <a:latin typeface="Helvetica Neue"/>
              <a:ea typeface="Helvetica Neue"/>
              <a:cs typeface="Helvetica Neue"/>
              <a:sym typeface="Helvetica Neue"/>
            </a:endParaRPr>
          </a:p>
          <a:p>
            <a:pPr marL="0" marR="0" lvl="0" indent="0" algn="ctr" rtl="0">
              <a:spcBef>
                <a:spcPts val="0"/>
              </a:spcBef>
              <a:spcAft>
                <a:spcPts val="0"/>
              </a:spcAft>
              <a:buClr>
                <a:schemeClr val="dk1"/>
              </a:buClr>
              <a:buFont typeface="Calibri"/>
              <a:buNone/>
            </a:pPr>
            <a:endParaRPr sz="2000" b="0" i="0" u="none" strike="noStrike" cap="none" dirty="0">
              <a:solidFill>
                <a:srgbClr val="632423"/>
              </a:solidFill>
              <a:latin typeface="Helvetica Neue"/>
              <a:ea typeface="Helvetica Neue"/>
              <a:cs typeface="Helvetica Neue"/>
              <a:sym typeface="Helvetica Neue"/>
            </a:endParaRPr>
          </a:p>
          <a:p>
            <a:pPr marL="0" marR="0" lvl="0" indent="0" algn="ctr" rtl="0">
              <a:spcBef>
                <a:spcPts val="0"/>
              </a:spcBef>
              <a:buClr>
                <a:schemeClr val="dk1"/>
              </a:buClr>
              <a:buFont typeface="Calibri"/>
              <a:buNone/>
            </a:pPr>
            <a:endParaRPr sz="2000" b="0" i="0" u="none" strike="noStrike" cap="none" dirty="0">
              <a:solidFill>
                <a:srgbClr val="632423"/>
              </a:solidFill>
              <a:latin typeface="Helvetica Neue"/>
              <a:ea typeface="Helvetica Neue"/>
              <a:cs typeface="Helvetica Neue"/>
              <a:sym typeface="Helvetica Neue"/>
            </a:endParaRPr>
          </a:p>
        </p:txBody>
      </p:sp>
      <p:pic>
        <p:nvPicPr>
          <p:cNvPr id="91" name="Shape 91" descr="IDHMC-Header-2.png"/>
          <p:cNvPicPr preferRelativeResize="0"/>
          <p:nvPr/>
        </p:nvPicPr>
        <p:blipFill rotWithShape="1">
          <a:blip r:embed="rId3">
            <a:alphaModFix/>
          </a:blip>
          <a:srcRect/>
          <a:stretch/>
        </p:blipFill>
        <p:spPr>
          <a:xfrm>
            <a:off x="5553676" y="3961792"/>
            <a:ext cx="3369150" cy="970316"/>
          </a:xfrm>
          <a:prstGeom prst="rect">
            <a:avLst/>
          </a:prstGeom>
          <a:noFill/>
          <a:ln>
            <a:noFill/>
          </a:ln>
        </p:spPr>
      </p:pic>
      <p:sp>
        <p:nvSpPr>
          <p:cNvPr id="5" name="Shape 108"/>
          <p:cNvSpPr txBox="1"/>
          <p:nvPr/>
        </p:nvSpPr>
        <p:spPr>
          <a:xfrm>
            <a:off x="173681" y="5638799"/>
            <a:ext cx="8749200" cy="1032401"/>
          </a:xfrm>
          <a:prstGeom prst="rect">
            <a:avLst/>
          </a:prstGeom>
          <a:solidFill>
            <a:srgbClr val="DCE6F2"/>
          </a:solidFill>
          <a:ln w="9525" cap="flat" cmpd="sng">
            <a:solidFill>
              <a:srgbClr val="558ED5"/>
            </a:solidFill>
            <a:prstDash val="solid"/>
            <a:round/>
            <a:headEnd type="none" w="med" len="med"/>
            <a:tailEnd type="none" w="med" len="med"/>
          </a:ln>
        </p:spPr>
        <p:txBody>
          <a:bodyPr lIns="91425" tIns="45700" rIns="91425" bIns="45700" anchor="t" anchorCtr="0">
            <a:noAutofit/>
          </a:bodyPr>
          <a:lstStyle/>
          <a:p>
            <a:pPr marL="0" marR="0" lvl="0" indent="0" algn="ctr" rtl="0">
              <a:spcBef>
                <a:spcPts val="0"/>
              </a:spcBef>
              <a:spcAft>
                <a:spcPts val="0"/>
              </a:spcAft>
              <a:buClr>
                <a:srgbClr val="632423"/>
              </a:buClr>
              <a:buSzPct val="25000"/>
              <a:buFont typeface="Questrial"/>
              <a:buNone/>
            </a:pPr>
            <a:r>
              <a:rPr lang="en-US" sz="2000" b="0" i="0" u="none" strike="noStrike" cap="none" dirty="0" smtClean="0">
                <a:solidFill>
                  <a:srgbClr val="632423"/>
                </a:solidFill>
                <a:latin typeface="+mn-lt"/>
                <a:ea typeface="Questrial"/>
                <a:cs typeface="Questrial"/>
                <a:sym typeface="Questrial"/>
              </a:rPr>
              <a:t>Presentation slides and script available at:</a:t>
            </a:r>
          </a:p>
          <a:p>
            <a:pPr marL="0" marR="0" lvl="0" indent="0" algn="ctr" rtl="0">
              <a:spcBef>
                <a:spcPts val="0"/>
              </a:spcBef>
              <a:spcAft>
                <a:spcPts val="0"/>
              </a:spcAft>
              <a:buClr>
                <a:srgbClr val="632423"/>
              </a:buClr>
              <a:buSzPct val="25000"/>
              <a:buFont typeface="Questrial"/>
              <a:buNone/>
            </a:pPr>
            <a:endParaRPr lang="en-US" sz="2000" dirty="0">
              <a:solidFill>
                <a:srgbClr val="632423"/>
              </a:solidFill>
              <a:latin typeface="+mn-lt"/>
              <a:ea typeface="Questrial"/>
              <a:cs typeface="Questrial"/>
              <a:sym typeface="Questrial"/>
            </a:endParaRPr>
          </a:p>
          <a:p>
            <a:pPr lvl="0" algn="ctr">
              <a:buClr>
                <a:srgbClr val="632423"/>
              </a:buClr>
              <a:buSzPct val="25000"/>
            </a:pPr>
            <a:r>
              <a:rPr lang="en-US" sz="2000" dirty="0" err="1" smtClean="0">
                <a:solidFill>
                  <a:srgbClr val="632423"/>
                </a:solidFill>
                <a:latin typeface="+mn-lt"/>
                <a:ea typeface="Questrial"/>
                <a:cs typeface="Questrial"/>
                <a:sym typeface="Questrial"/>
              </a:rPr>
              <a:t>bit.ly</a:t>
            </a:r>
            <a:r>
              <a:rPr lang="en-US" sz="2000" dirty="0" smtClean="0">
                <a:solidFill>
                  <a:srgbClr val="632423"/>
                </a:solidFill>
                <a:latin typeface="+mn-lt"/>
                <a:ea typeface="Questrial"/>
                <a:cs typeface="Questrial"/>
                <a:sym typeface="Questrial"/>
              </a:rPr>
              <a:t>/p4h-grumbach</a:t>
            </a:r>
            <a:endParaRPr lang="en-US" sz="2000" b="0" i="0" u="none" strike="noStrike" cap="none" dirty="0">
              <a:solidFill>
                <a:srgbClr val="632423"/>
              </a:solidFill>
              <a:latin typeface="+mn-lt"/>
              <a:ea typeface="Questrial"/>
              <a:cs typeface="Questrial"/>
              <a:sym typeface="Questrial"/>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Shape 104" descr="cropped360EMOPlogo(withBackground)_0.png"/>
          <p:cNvPicPr preferRelativeResize="0"/>
          <p:nvPr/>
        </p:nvPicPr>
        <p:blipFill rotWithShape="1">
          <a:blip r:embed="rId3">
            <a:alphaModFix/>
          </a:blip>
          <a:srcRect/>
          <a:stretch/>
        </p:blipFill>
        <p:spPr>
          <a:xfrm>
            <a:off x="4104742" y="1206379"/>
            <a:ext cx="4572000" cy="1904999"/>
          </a:xfrm>
          <a:prstGeom prst="rect">
            <a:avLst/>
          </a:prstGeom>
          <a:noFill/>
          <a:ln>
            <a:noFill/>
          </a:ln>
        </p:spPr>
      </p:pic>
      <p:sp>
        <p:nvSpPr>
          <p:cNvPr id="105" name="Shape 105"/>
          <p:cNvSpPr txBox="1"/>
          <p:nvPr/>
        </p:nvSpPr>
        <p:spPr>
          <a:xfrm>
            <a:off x="4104742" y="3466585"/>
            <a:ext cx="4572000" cy="1205455"/>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spcAft>
                <a:spcPts val="0"/>
              </a:spcAft>
              <a:buSzPct val="25000"/>
              <a:buNone/>
            </a:pPr>
            <a:r>
              <a:rPr lang="en-US" sz="2400">
                <a:solidFill>
                  <a:srgbClr val="1F497D"/>
                </a:solidFill>
                <a:latin typeface="Helvetica Neue"/>
                <a:ea typeface="Helvetica Neue"/>
                <a:cs typeface="Helvetica Neue"/>
                <a:sym typeface="Helvetica Neue"/>
              </a:rPr>
              <a:t>emop.tamu.edu</a:t>
            </a:r>
          </a:p>
          <a:p>
            <a:pPr marL="0" marR="0" lvl="0" indent="0" algn="ctr" rtl="0">
              <a:lnSpc>
                <a:spcPct val="90000"/>
              </a:lnSpc>
              <a:spcBef>
                <a:spcPts val="0"/>
              </a:spcBef>
              <a:spcAft>
                <a:spcPts val="0"/>
              </a:spcAft>
              <a:buNone/>
            </a:pPr>
            <a:endParaRPr sz="2400" b="0" i="0" u="none" strike="noStrike" cap="none">
              <a:solidFill>
                <a:srgbClr val="1F497D"/>
              </a:solidFill>
              <a:latin typeface="Helvetica Neue"/>
              <a:ea typeface="Helvetica Neue"/>
              <a:cs typeface="Helvetica Neue"/>
              <a:sym typeface="Helvetica Neue"/>
            </a:endParaRPr>
          </a:p>
        </p:txBody>
      </p:sp>
      <p:pic>
        <p:nvPicPr>
          <p:cNvPr id="106" name="Shape 106"/>
          <p:cNvPicPr preferRelativeResize="0"/>
          <p:nvPr/>
        </p:nvPicPr>
        <p:blipFill rotWithShape="1">
          <a:blip r:embed="rId4">
            <a:alphaModFix/>
          </a:blip>
          <a:srcRect/>
          <a:stretch/>
        </p:blipFill>
        <p:spPr>
          <a:xfrm>
            <a:off x="717091" y="883800"/>
            <a:ext cx="2063494" cy="2599944"/>
          </a:xfrm>
          <a:prstGeom prst="rect">
            <a:avLst/>
          </a:prstGeom>
          <a:noFill/>
          <a:ln>
            <a:noFill/>
          </a:ln>
        </p:spPr>
      </p:pic>
      <p:sp>
        <p:nvSpPr>
          <p:cNvPr id="107" name="Shape 107"/>
          <p:cNvSpPr txBox="1"/>
          <p:nvPr/>
        </p:nvSpPr>
        <p:spPr>
          <a:xfrm>
            <a:off x="717091" y="3466585"/>
            <a:ext cx="2063494" cy="1205455"/>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spcAft>
                <a:spcPts val="0"/>
              </a:spcAft>
              <a:buSzPct val="25000"/>
              <a:buNone/>
            </a:pPr>
            <a:r>
              <a:rPr lang="en-US" sz="2400">
                <a:solidFill>
                  <a:srgbClr val="1F497D"/>
                </a:solidFill>
                <a:latin typeface="Helvetica Neue"/>
                <a:ea typeface="Helvetica Neue"/>
                <a:cs typeface="Helvetica Neue"/>
                <a:sym typeface="Helvetica Neue"/>
              </a:rPr>
              <a:t>ar-c.org</a:t>
            </a:r>
          </a:p>
        </p:txBody>
      </p:sp>
      <p:sp>
        <p:nvSpPr>
          <p:cNvPr id="108" name="Shape 108"/>
          <p:cNvSpPr txBox="1"/>
          <p:nvPr/>
        </p:nvSpPr>
        <p:spPr>
          <a:xfrm>
            <a:off x="173681" y="6209501"/>
            <a:ext cx="8749200" cy="461699"/>
          </a:xfrm>
          <a:prstGeom prst="rect">
            <a:avLst/>
          </a:prstGeom>
          <a:solidFill>
            <a:srgbClr val="DCE6F2"/>
          </a:solidFill>
          <a:ln w="9525" cap="flat" cmpd="sng">
            <a:solidFill>
              <a:srgbClr val="558ED5"/>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Clr>
                <a:srgbClr val="632423"/>
              </a:buClr>
              <a:buSzPct val="25000"/>
              <a:buFont typeface="Questrial"/>
              <a:buNone/>
            </a:pPr>
            <a:r>
              <a:rPr lang="en-US" sz="1200" b="0" i="0" u="none" strike="noStrike" cap="none" dirty="0">
                <a:solidFill>
                  <a:srgbClr val="632423"/>
                </a:solidFill>
                <a:latin typeface="Questrial"/>
                <a:ea typeface="Questrial"/>
                <a:cs typeface="Questrial"/>
                <a:sym typeface="Questrial"/>
              </a:rPr>
              <a:t>Liz </a:t>
            </a:r>
            <a:r>
              <a:rPr lang="en-US" sz="1200" b="0" i="0" u="none" strike="noStrike" cap="none" dirty="0" err="1">
                <a:solidFill>
                  <a:srgbClr val="632423"/>
                </a:solidFill>
                <a:latin typeface="Questrial"/>
                <a:ea typeface="Questrial"/>
                <a:cs typeface="Questrial"/>
                <a:sym typeface="Questrial"/>
              </a:rPr>
              <a:t>Grumbach</a:t>
            </a:r>
            <a:r>
              <a:rPr lang="en-US" sz="1200" b="0" i="0" u="none" strike="noStrike" cap="none" dirty="0">
                <a:solidFill>
                  <a:srgbClr val="632423"/>
                </a:solidFill>
                <a:latin typeface="Questrial"/>
                <a:ea typeface="Questrial"/>
                <a:cs typeface="Questrial"/>
                <a:sym typeface="Questrial"/>
              </a:rPr>
              <a:t>								</a:t>
            </a:r>
            <a:r>
              <a:rPr lang="en-US" sz="1200" b="0" i="0" u="none" strike="noStrike" cap="none" dirty="0" smtClean="0">
                <a:solidFill>
                  <a:srgbClr val="632423"/>
                </a:solidFill>
                <a:latin typeface="Questrial"/>
                <a:ea typeface="Questrial"/>
                <a:cs typeface="Questrial"/>
                <a:sym typeface="Questrial"/>
              </a:rPr>
              <a:t>      @</a:t>
            </a:r>
            <a:r>
              <a:rPr lang="en-US" sz="1200" b="0" i="0" u="none" strike="noStrike" cap="none" dirty="0" err="1" smtClean="0">
                <a:solidFill>
                  <a:srgbClr val="632423"/>
                </a:solidFill>
                <a:latin typeface="Questrial"/>
                <a:ea typeface="Questrial"/>
                <a:cs typeface="Questrial"/>
                <a:sym typeface="Questrial"/>
              </a:rPr>
              <a:t>EMGrumbach</a:t>
            </a:r>
            <a:endParaRPr lang="en-US" sz="1200" b="0" i="0" u="none" strike="noStrike" cap="none" dirty="0">
              <a:solidFill>
                <a:srgbClr val="632423"/>
              </a:solidFill>
              <a:latin typeface="Questrial"/>
              <a:ea typeface="Questrial"/>
              <a:cs typeface="Questrial"/>
              <a:sym typeface="Questrial"/>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Shape 113"/>
          <p:cNvPicPr preferRelativeResize="0"/>
          <p:nvPr/>
        </p:nvPicPr>
        <p:blipFill rotWithShape="1">
          <a:blip r:embed="rId3">
            <a:alphaModFix/>
          </a:blip>
          <a:srcRect/>
          <a:stretch/>
        </p:blipFill>
        <p:spPr>
          <a:xfrm>
            <a:off x="3910526" y="671512"/>
            <a:ext cx="1278176" cy="1610463"/>
          </a:xfrm>
          <a:prstGeom prst="rect">
            <a:avLst/>
          </a:prstGeom>
          <a:noFill/>
          <a:ln>
            <a:noFill/>
          </a:ln>
        </p:spPr>
      </p:pic>
      <p:pic>
        <p:nvPicPr>
          <p:cNvPr id="114" name="Shape 114"/>
          <p:cNvPicPr preferRelativeResize="0"/>
          <p:nvPr/>
        </p:nvPicPr>
        <p:blipFill rotWithShape="1">
          <a:blip r:embed="rId4">
            <a:alphaModFix/>
          </a:blip>
          <a:srcRect/>
          <a:stretch/>
        </p:blipFill>
        <p:spPr>
          <a:xfrm>
            <a:off x="-651300" y="2685164"/>
            <a:ext cx="9795300" cy="3351709"/>
          </a:xfrm>
          <a:prstGeom prst="rect">
            <a:avLst/>
          </a:prstGeom>
          <a:noFill/>
          <a:ln>
            <a:noFill/>
          </a:ln>
        </p:spPr>
      </p:pic>
      <p:pic>
        <p:nvPicPr>
          <p:cNvPr id="116" name="Shape 116"/>
          <p:cNvPicPr preferRelativeResize="0"/>
          <p:nvPr/>
        </p:nvPicPr>
        <p:blipFill rotWithShape="1">
          <a:blip r:embed="rId5">
            <a:alphaModFix/>
          </a:blip>
          <a:srcRect/>
          <a:stretch/>
        </p:blipFill>
        <p:spPr>
          <a:xfrm>
            <a:off x="7936339" y="3625569"/>
            <a:ext cx="336598" cy="407284"/>
          </a:xfrm>
          <a:prstGeom prst="rect">
            <a:avLst/>
          </a:prstGeom>
          <a:noFill/>
          <a:ln>
            <a:noFill/>
          </a:ln>
        </p:spPr>
      </p:pic>
      <p:pic>
        <p:nvPicPr>
          <p:cNvPr id="117" name="Shape 117"/>
          <p:cNvPicPr preferRelativeResize="0"/>
          <p:nvPr/>
        </p:nvPicPr>
        <p:blipFill rotWithShape="1">
          <a:blip r:embed="rId6">
            <a:alphaModFix/>
          </a:blip>
          <a:srcRect/>
          <a:stretch/>
        </p:blipFill>
        <p:spPr>
          <a:xfrm>
            <a:off x="2794889" y="3625569"/>
            <a:ext cx="407284" cy="407284"/>
          </a:xfrm>
          <a:prstGeom prst="rect">
            <a:avLst/>
          </a:prstGeom>
          <a:noFill/>
          <a:ln>
            <a:noFill/>
          </a:ln>
        </p:spPr>
      </p:pic>
      <p:sp>
        <p:nvSpPr>
          <p:cNvPr id="7" name="Shape 108"/>
          <p:cNvSpPr txBox="1"/>
          <p:nvPr/>
        </p:nvSpPr>
        <p:spPr>
          <a:xfrm>
            <a:off x="173681" y="6209501"/>
            <a:ext cx="8749200" cy="461699"/>
          </a:xfrm>
          <a:prstGeom prst="rect">
            <a:avLst/>
          </a:prstGeom>
          <a:solidFill>
            <a:srgbClr val="DCE6F2"/>
          </a:solidFill>
          <a:ln w="9525" cap="flat" cmpd="sng">
            <a:solidFill>
              <a:srgbClr val="558ED5"/>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Clr>
                <a:srgbClr val="632423"/>
              </a:buClr>
              <a:buSzPct val="25000"/>
              <a:buFont typeface="Questrial"/>
              <a:buNone/>
            </a:pPr>
            <a:r>
              <a:rPr lang="en-US" sz="1200" b="0" i="0" u="none" strike="noStrike" cap="none" dirty="0">
                <a:solidFill>
                  <a:srgbClr val="632423"/>
                </a:solidFill>
                <a:latin typeface="Questrial"/>
                <a:ea typeface="Questrial"/>
                <a:cs typeface="Questrial"/>
                <a:sym typeface="Questrial"/>
              </a:rPr>
              <a:t>Liz </a:t>
            </a:r>
            <a:r>
              <a:rPr lang="en-US" sz="1200" b="0" i="0" u="none" strike="noStrike" cap="none" dirty="0" err="1">
                <a:solidFill>
                  <a:srgbClr val="632423"/>
                </a:solidFill>
                <a:latin typeface="Questrial"/>
                <a:ea typeface="Questrial"/>
                <a:cs typeface="Questrial"/>
                <a:sym typeface="Questrial"/>
              </a:rPr>
              <a:t>Grumbach</a:t>
            </a:r>
            <a:r>
              <a:rPr lang="en-US" sz="1200" b="0" i="0" u="none" strike="noStrike" cap="none" dirty="0">
                <a:solidFill>
                  <a:srgbClr val="632423"/>
                </a:solidFill>
                <a:latin typeface="Questrial"/>
                <a:ea typeface="Questrial"/>
                <a:cs typeface="Questrial"/>
                <a:sym typeface="Questrial"/>
              </a:rPr>
              <a:t>								</a:t>
            </a:r>
            <a:r>
              <a:rPr lang="en-US" sz="1200" b="0" i="0" u="none" strike="noStrike" cap="none" dirty="0" smtClean="0">
                <a:solidFill>
                  <a:srgbClr val="632423"/>
                </a:solidFill>
                <a:latin typeface="Questrial"/>
                <a:ea typeface="Questrial"/>
                <a:cs typeface="Questrial"/>
                <a:sym typeface="Questrial"/>
              </a:rPr>
              <a:t>      @</a:t>
            </a:r>
            <a:r>
              <a:rPr lang="en-US" sz="1200" b="0" i="0" u="none" strike="noStrike" cap="none" dirty="0" err="1" smtClean="0">
                <a:solidFill>
                  <a:srgbClr val="632423"/>
                </a:solidFill>
                <a:latin typeface="Questrial"/>
                <a:ea typeface="Questrial"/>
                <a:cs typeface="Questrial"/>
                <a:sym typeface="Questrial"/>
              </a:rPr>
              <a:t>EMGrumbach</a:t>
            </a:r>
            <a:endParaRPr lang="en-US" sz="1200" b="0" i="0" u="none" strike="noStrike" cap="none" dirty="0">
              <a:solidFill>
                <a:srgbClr val="632423"/>
              </a:solidFill>
              <a:latin typeface="Questrial"/>
              <a:ea typeface="Questrial"/>
              <a:cs typeface="Questrial"/>
              <a:sym typeface="Questrial"/>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p:nvPr/>
        </p:nvSpPr>
        <p:spPr>
          <a:xfrm>
            <a:off x="173681" y="325664"/>
            <a:ext cx="8749146" cy="749034"/>
          </a:xfrm>
          <a:prstGeom prst="rect">
            <a:avLst/>
          </a:prstGeom>
          <a:solidFill>
            <a:srgbClr val="DAE5F1"/>
          </a:solidFill>
          <a:ln w="9525" cap="flat" cmpd="sng">
            <a:solidFill>
              <a:srgbClr val="538CD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17365D"/>
              </a:buClr>
              <a:buSzPct val="25000"/>
              <a:buFont typeface="Arial"/>
              <a:buNone/>
            </a:pPr>
            <a:r>
              <a:rPr lang="en-US" sz="2800" b="0" i="0" u="none" strike="noStrike" cap="none">
                <a:solidFill>
                  <a:srgbClr val="17365D"/>
                </a:solidFill>
                <a:latin typeface="Arial"/>
                <a:ea typeface="Arial"/>
                <a:cs typeface="Arial"/>
                <a:sym typeface="Arial"/>
              </a:rPr>
              <a:t>ARC: By Scholars, For Scholars</a:t>
            </a:r>
          </a:p>
        </p:txBody>
      </p:sp>
      <p:pic>
        <p:nvPicPr>
          <p:cNvPr id="123" name="Shape 123"/>
          <p:cNvPicPr preferRelativeResize="0"/>
          <p:nvPr/>
        </p:nvPicPr>
        <p:blipFill rotWithShape="1">
          <a:blip r:embed="rId3">
            <a:alphaModFix/>
          </a:blip>
          <a:srcRect/>
          <a:stretch/>
        </p:blipFill>
        <p:spPr>
          <a:xfrm>
            <a:off x="7397585" y="3342173"/>
            <a:ext cx="1609656" cy="654331"/>
          </a:xfrm>
          <a:prstGeom prst="rect">
            <a:avLst/>
          </a:prstGeom>
          <a:noFill/>
          <a:ln>
            <a:noFill/>
          </a:ln>
        </p:spPr>
      </p:pic>
      <p:pic>
        <p:nvPicPr>
          <p:cNvPr id="124" name="Shape 124"/>
          <p:cNvPicPr preferRelativeResize="0"/>
          <p:nvPr/>
        </p:nvPicPr>
        <p:blipFill rotWithShape="1">
          <a:blip r:embed="rId4">
            <a:alphaModFix/>
          </a:blip>
          <a:srcRect/>
          <a:stretch/>
        </p:blipFill>
        <p:spPr>
          <a:xfrm>
            <a:off x="6378335" y="1460700"/>
            <a:ext cx="916267" cy="1108681"/>
          </a:xfrm>
          <a:prstGeom prst="rect">
            <a:avLst/>
          </a:prstGeom>
          <a:noFill/>
          <a:ln>
            <a:noFill/>
          </a:ln>
        </p:spPr>
      </p:pic>
      <p:pic>
        <p:nvPicPr>
          <p:cNvPr id="125" name="Shape 125"/>
          <p:cNvPicPr preferRelativeResize="0"/>
          <p:nvPr/>
        </p:nvPicPr>
        <p:blipFill rotWithShape="1">
          <a:blip r:embed="rId5">
            <a:alphaModFix/>
          </a:blip>
          <a:srcRect/>
          <a:stretch/>
        </p:blipFill>
        <p:spPr>
          <a:xfrm>
            <a:off x="315886" y="3342173"/>
            <a:ext cx="672193" cy="672193"/>
          </a:xfrm>
          <a:prstGeom prst="rect">
            <a:avLst/>
          </a:prstGeom>
          <a:noFill/>
          <a:ln>
            <a:noFill/>
          </a:ln>
        </p:spPr>
      </p:pic>
      <p:pic>
        <p:nvPicPr>
          <p:cNvPr id="126" name="Shape 126"/>
          <p:cNvPicPr preferRelativeResize="0"/>
          <p:nvPr/>
        </p:nvPicPr>
        <p:blipFill rotWithShape="1">
          <a:blip r:embed="rId6">
            <a:alphaModFix/>
          </a:blip>
          <a:srcRect/>
          <a:stretch/>
        </p:blipFill>
        <p:spPr>
          <a:xfrm>
            <a:off x="3865166" y="1074699"/>
            <a:ext cx="987507" cy="1193562"/>
          </a:xfrm>
          <a:prstGeom prst="rect">
            <a:avLst/>
          </a:prstGeom>
          <a:noFill/>
          <a:ln>
            <a:noFill/>
          </a:ln>
        </p:spPr>
      </p:pic>
      <p:pic>
        <p:nvPicPr>
          <p:cNvPr id="127" name="Shape 127"/>
          <p:cNvPicPr preferRelativeResize="0"/>
          <p:nvPr/>
        </p:nvPicPr>
        <p:blipFill rotWithShape="1">
          <a:blip r:embed="rId7">
            <a:alphaModFix/>
          </a:blip>
          <a:srcRect/>
          <a:stretch/>
        </p:blipFill>
        <p:spPr>
          <a:xfrm>
            <a:off x="1415759" y="4491423"/>
            <a:ext cx="1094381" cy="1080560"/>
          </a:xfrm>
          <a:prstGeom prst="rect">
            <a:avLst/>
          </a:prstGeom>
          <a:noFill/>
          <a:ln>
            <a:noFill/>
          </a:ln>
        </p:spPr>
      </p:pic>
      <p:pic>
        <p:nvPicPr>
          <p:cNvPr id="128" name="Shape 128"/>
          <p:cNvPicPr preferRelativeResize="0"/>
          <p:nvPr/>
        </p:nvPicPr>
        <p:blipFill rotWithShape="1">
          <a:blip r:embed="rId8">
            <a:alphaModFix/>
          </a:blip>
          <a:srcRect/>
          <a:stretch/>
        </p:blipFill>
        <p:spPr>
          <a:xfrm>
            <a:off x="1415759" y="1609916"/>
            <a:ext cx="917517" cy="1070436"/>
          </a:xfrm>
          <a:prstGeom prst="rect">
            <a:avLst/>
          </a:prstGeom>
          <a:noFill/>
          <a:ln>
            <a:noFill/>
          </a:ln>
        </p:spPr>
      </p:pic>
      <p:pic>
        <p:nvPicPr>
          <p:cNvPr id="129" name="Shape 129"/>
          <p:cNvPicPr preferRelativeResize="0"/>
          <p:nvPr/>
        </p:nvPicPr>
        <p:blipFill rotWithShape="1">
          <a:blip r:embed="rId9">
            <a:alphaModFix/>
          </a:blip>
          <a:srcRect/>
          <a:stretch/>
        </p:blipFill>
        <p:spPr>
          <a:xfrm>
            <a:off x="6251325" y="4680194"/>
            <a:ext cx="1094769" cy="1094769"/>
          </a:xfrm>
          <a:prstGeom prst="rect">
            <a:avLst/>
          </a:prstGeom>
          <a:noFill/>
          <a:ln>
            <a:noFill/>
          </a:ln>
        </p:spPr>
      </p:pic>
      <p:pic>
        <p:nvPicPr>
          <p:cNvPr id="130" name="Shape 130"/>
          <p:cNvPicPr preferRelativeResize="0"/>
          <p:nvPr/>
        </p:nvPicPr>
        <p:blipFill rotWithShape="1">
          <a:blip r:embed="rId10">
            <a:alphaModFix/>
          </a:blip>
          <a:srcRect/>
          <a:stretch/>
        </p:blipFill>
        <p:spPr>
          <a:xfrm>
            <a:off x="3537448" y="5046542"/>
            <a:ext cx="1800956" cy="1059991"/>
          </a:xfrm>
          <a:prstGeom prst="rect">
            <a:avLst/>
          </a:prstGeom>
          <a:noFill/>
          <a:ln>
            <a:noFill/>
          </a:ln>
        </p:spPr>
      </p:pic>
      <p:pic>
        <p:nvPicPr>
          <p:cNvPr id="131" name="Shape 131"/>
          <p:cNvPicPr preferRelativeResize="0"/>
          <p:nvPr/>
        </p:nvPicPr>
        <p:blipFill rotWithShape="1">
          <a:blip r:embed="rId11">
            <a:alphaModFix/>
          </a:blip>
          <a:srcRect/>
          <a:stretch/>
        </p:blipFill>
        <p:spPr>
          <a:xfrm>
            <a:off x="3660317" y="2867496"/>
            <a:ext cx="1278176" cy="1610463"/>
          </a:xfrm>
          <a:prstGeom prst="rect">
            <a:avLst/>
          </a:prstGeom>
          <a:noFill/>
          <a:ln>
            <a:noFill/>
          </a:ln>
        </p:spPr>
      </p:pic>
      <p:sp>
        <p:nvSpPr>
          <p:cNvPr id="133" name="Shape 133"/>
          <p:cNvSpPr/>
          <p:nvPr/>
        </p:nvSpPr>
        <p:spPr>
          <a:xfrm>
            <a:off x="0" y="1074699"/>
            <a:ext cx="9144000" cy="5134799"/>
          </a:xfrm>
          <a:prstGeom prst="donut">
            <a:avLst>
              <a:gd name="adj" fmla="val 25000"/>
            </a:avLst>
          </a:prstGeom>
          <a:noFill/>
          <a:ln w="9525" cap="flat" cmpd="sng">
            <a:solidFill>
              <a:srgbClr val="1F497D"/>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Font typeface="Calibri"/>
              <a:buNone/>
            </a:pPr>
            <a:endParaRPr sz="1800" b="0" i="0" u="none" strike="noStrike" cap="none">
              <a:solidFill>
                <a:schemeClr val="dk1"/>
              </a:solidFill>
              <a:latin typeface="Calibri"/>
              <a:ea typeface="Calibri"/>
              <a:cs typeface="Calibri"/>
              <a:sym typeface="Calibri"/>
            </a:endParaRPr>
          </a:p>
        </p:txBody>
      </p:sp>
      <p:sp>
        <p:nvSpPr>
          <p:cNvPr id="14" name="Shape 108"/>
          <p:cNvSpPr txBox="1"/>
          <p:nvPr/>
        </p:nvSpPr>
        <p:spPr>
          <a:xfrm>
            <a:off x="173681" y="6209501"/>
            <a:ext cx="8749200" cy="461699"/>
          </a:xfrm>
          <a:prstGeom prst="rect">
            <a:avLst/>
          </a:prstGeom>
          <a:solidFill>
            <a:srgbClr val="DCE6F2"/>
          </a:solidFill>
          <a:ln w="9525" cap="flat" cmpd="sng">
            <a:solidFill>
              <a:srgbClr val="558ED5"/>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Clr>
                <a:srgbClr val="632423"/>
              </a:buClr>
              <a:buSzPct val="25000"/>
              <a:buFont typeface="Questrial"/>
              <a:buNone/>
            </a:pPr>
            <a:r>
              <a:rPr lang="en-US" sz="1200" b="0" i="0" u="none" strike="noStrike" cap="none" dirty="0">
                <a:solidFill>
                  <a:srgbClr val="632423"/>
                </a:solidFill>
                <a:latin typeface="Questrial"/>
                <a:ea typeface="Questrial"/>
                <a:cs typeface="Questrial"/>
                <a:sym typeface="Questrial"/>
              </a:rPr>
              <a:t>Liz </a:t>
            </a:r>
            <a:r>
              <a:rPr lang="en-US" sz="1200" b="0" i="0" u="none" strike="noStrike" cap="none" dirty="0" err="1">
                <a:solidFill>
                  <a:srgbClr val="632423"/>
                </a:solidFill>
                <a:latin typeface="Questrial"/>
                <a:ea typeface="Questrial"/>
                <a:cs typeface="Questrial"/>
                <a:sym typeface="Questrial"/>
              </a:rPr>
              <a:t>Grumbach</a:t>
            </a:r>
            <a:r>
              <a:rPr lang="en-US" sz="1200" b="0" i="0" u="none" strike="noStrike" cap="none" dirty="0">
                <a:solidFill>
                  <a:srgbClr val="632423"/>
                </a:solidFill>
                <a:latin typeface="Questrial"/>
                <a:ea typeface="Questrial"/>
                <a:cs typeface="Questrial"/>
                <a:sym typeface="Questrial"/>
              </a:rPr>
              <a:t>								</a:t>
            </a:r>
            <a:r>
              <a:rPr lang="en-US" sz="1200" b="0" i="0" u="none" strike="noStrike" cap="none" dirty="0" smtClean="0">
                <a:solidFill>
                  <a:srgbClr val="632423"/>
                </a:solidFill>
                <a:latin typeface="Questrial"/>
                <a:ea typeface="Questrial"/>
                <a:cs typeface="Questrial"/>
                <a:sym typeface="Questrial"/>
              </a:rPr>
              <a:t>      @</a:t>
            </a:r>
            <a:r>
              <a:rPr lang="en-US" sz="1200" b="0" i="0" u="none" strike="noStrike" cap="none" dirty="0" err="1" smtClean="0">
                <a:solidFill>
                  <a:srgbClr val="632423"/>
                </a:solidFill>
                <a:latin typeface="Questrial"/>
                <a:ea typeface="Questrial"/>
                <a:cs typeface="Questrial"/>
                <a:sym typeface="Questrial"/>
              </a:rPr>
              <a:t>EMGrumbach</a:t>
            </a:r>
            <a:endParaRPr lang="en-US" sz="1200" b="0" i="0" u="none" strike="noStrike" cap="none" dirty="0">
              <a:solidFill>
                <a:srgbClr val="632423"/>
              </a:solidFill>
              <a:latin typeface="Questrial"/>
              <a:ea typeface="Questrial"/>
              <a:cs typeface="Questrial"/>
              <a:sym typeface="Questrial"/>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Shape 138"/>
          <p:cNvPicPr preferRelativeResize="0"/>
          <p:nvPr/>
        </p:nvPicPr>
        <p:blipFill rotWithShape="1">
          <a:blip r:embed="rId3">
            <a:alphaModFix/>
          </a:blip>
          <a:srcRect/>
          <a:stretch/>
        </p:blipFill>
        <p:spPr>
          <a:xfrm>
            <a:off x="304800" y="240256"/>
            <a:ext cx="3546624" cy="5319936"/>
          </a:xfrm>
          <a:prstGeom prst="rect">
            <a:avLst/>
          </a:prstGeom>
          <a:noFill/>
          <a:ln w="9525" cap="flat" cmpd="sng">
            <a:solidFill>
              <a:schemeClr val="dk2"/>
            </a:solidFill>
            <a:prstDash val="solid"/>
            <a:round/>
            <a:headEnd type="none" w="med" len="med"/>
            <a:tailEnd type="none" w="med" len="med"/>
          </a:ln>
        </p:spPr>
      </p:pic>
      <p:pic>
        <p:nvPicPr>
          <p:cNvPr id="139" name="Shape 139" descr="cropped360EMOPlogo(withBackground)_0.png"/>
          <p:cNvPicPr preferRelativeResize="0"/>
          <p:nvPr/>
        </p:nvPicPr>
        <p:blipFill rotWithShape="1">
          <a:blip r:embed="rId4">
            <a:alphaModFix/>
          </a:blip>
          <a:srcRect/>
          <a:stretch/>
        </p:blipFill>
        <p:spPr>
          <a:xfrm>
            <a:off x="4104742" y="1206379"/>
            <a:ext cx="4572000" cy="1904999"/>
          </a:xfrm>
          <a:prstGeom prst="rect">
            <a:avLst/>
          </a:prstGeom>
          <a:noFill/>
          <a:ln>
            <a:noFill/>
          </a:ln>
        </p:spPr>
      </p:pic>
      <p:sp>
        <p:nvSpPr>
          <p:cNvPr id="140" name="Shape 140"/>
          <p:cNvSpPr txBox="1"/>
          <p:nvPr/>
        </p:nvSpPr>
        <p:spPr>
          <a:xfrm>
            <a:off x="4104742" y="3466585"/>
            <a:ext cx="4572000" cy="1205455"/>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spcAft>
                <a:spcPts val="0"/>
              </a:spcAft>
              <a:buSzPct val="25000"/>
              <a:buNone/>
            </a:pPr>
            <a:r>
              <a:rPr lang="en-US" sz="2400" b="0" i="0" u="none" strike="noStrike" cap="none">
                <a:solidFill>
                  <a:srgbClr val="1F497D"/>
                </a:solidFill>
                <a:latin typeface="Helvetica Neue"/>
                <a:ea typeface="Helvetica Neue"/>
                <a:cs typeface="Helvetica Neue"/>
                <a:sym typeface="Helvetica Neue"/>
              </a:rPr>
              <a:t>emop.tamu.edu</a:t>
            </a:r>
          </a:p>
          <a:p>
            <a:pPr marL="0" marR="0" lvl="0" indent="0" algn="ctr" rtl="0">
              <a:lnSpc>
                <a:spcPct val="90000"/>
              </a:lnSpc>
              <a:spcBef>
                <a:spcPts val="0"/>
              </a:spcBef>
              <a:spcAft>
                <a:spcPts val="0"/>
              </a:spcAft>
              <a:buNone/>
            </a:pPr>
            <a:endParaRPr sz="2400" b="0" i="0" u="none" strike="noStrike" cap="none">
              <a:solidFill>
                <a:srgbClr val="1F497D"/>
              </a:solidFill>
              <a:latin typeface="Helvetica Neue"/>
              <a:ea typeface="Helvetica Neue"/>
              <a:cs typeface="Helvetica Neue"/>
              <a:sym typeface="Helvetica Neue"/>
            </a:endParaRPr>
          </a:p>
        </p:txBody>
      </p:sp>
      <p:sp>
        <p:nvSpPr>
          <p:cNvPr id="141" name="Shape 141"/>
          <p:cNvSpPr txBox="1"/>
          <p:nvPr/>
        </p:nvSpPr>
        <p:spPr>
          <a:xfrm>
            <a:off x="304800" y="5595919"/>
            <a:ext cx="3546624" cy="409053"/>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spcAft>
                <a:spcPts val="0"/>
              </a:spcAft>
              <a:buSzPct val="25000"/>
              <a:buNone/>
            </a:pPr>
            <a:r>
              <a:rPr lang="en-US" sz="1600" b="0" i="0" u="none" strike="noStrike" cap="none">
                <a:solidFill>
                  <a:srgbClr val="1F497D"/>
                </a:solidFill>
                <a:latin typeface="Helvetica Neue"/>
                <a:ea typeface="Helvetica Neue"/>
                <a:cs typeface="Helvetica Neue"/>
                <a:sym typeface="Helvetica Neue"/>
              </a:rPr>
              <a:t>Picture by Dr. Todd Samuelson</a:t>
            </a:r>
          </a:p>
          <a:p>
            <a:pPr marL="0" marR="0" lvl="0" indent="0" algn="ctr" rtl="0">
              <a:lnSpc>
                <a:spcPct val="90000"/>
              </a:lnSpc>
              <a:spcBef>
                <a:spcPts val="0"/>
              </a:spcBef>
              <a:spcAft>
                <a:spcPts val="0"/>
              </a:spcAft>
              <a:buSzPct val="25000"/>
              <a:buNone/>
            </a:pPr>
            <a:r>
              <a:rPr lang="en-US" sz="1600" b="0" i="0" u="none" strike="noStrike" cap="none">
                <a:solidFill>
                  <a:srgbClr val="1F497D"/>
                </a:solidFill>
                <a:latin typeface="Helvetica Neue"/>
                <a:ea typeface="Helvetica Neue"/>
                <a:cs typeface="Helvetica Neue"/>
                <a:sym typeface="Helvetica Neue"/>
              </a:rPr>
              <a:t>St. Bride Library, 2014</a:t>
            </a:r>
          </a:p>
        </p:txBody>
      </p:sp>
      <p:sp>
        <p:nvSpPr>
          <p:cNvPr id="7" name="Shape 108"/>
          <p:cNvSpPr txBox="1"/>
          <p:nvPr/>
        </p:nvSpPr>
        <p:spPr>
          <a:xfrm>
            <a:off x="173681" y="6209501"/>
            <a:ext cx="8749200" cy="461699"/>
          </a:xfrm>
          <a:prstGeom prst="rect">
            <a:avLst/>
          </a:prstGeom>
          <a:solidFill>
            <a:srgbClr val="DCE6F2"/>
          </a:solidFill>
          <a:ln w="9525" cap="flat" cmpd="sng">
            <a:solidFill>
              <a:srgbClr val="558ED5"/>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Clr>
                <a:srgbClr val="632423"/>
              </a:buClr>
              <a:buSzPct val="25000"/>
              <a:buFont typeface="Questrial"/>
              <a:buNone/>
            </a:pPr>
            <a:r>
              <a:rPr lang="en-US" sz="1200" b="0" i="0" u="none" strike="noStrike" cap="none" dirty="0">
                <a:solidFill>
                  <a:srgbClr val="632423"/>
                </a:solidFill>
                <a:latin typeface="Questrial"/>
                <a:ea typeface="Questrial"/>
                <a:cs typeface="Questrial"/>
                <a:sym typeface="Questrial"/>
              </a:rPr>
              <a:t>Liz </a:t>
            </a:r>
            <a:r>
              <a:rPr lang="en-US" sz="1200" b="0" i="0" u="none" strike="noStrike" cap="none" dirty="0" err="1">
                <a:solidFill>
                  <a:srgbClr val="632423"/>
                </a:solidFill>
                <a:latin typeface="Questrial"/>
                <a:ea typeface="Questrial"/>
                <a:cs typeface="Questrial"/>
                <a:sym typeface="Questrial"/>
              </a:rPr>
              <a:t>Grumbach</a:t>
            </a:r>
            <a:r>
              <a:rPr lang="en-US" sz="1200" b="0" i="0" u="none" strike="noStrike" cap="none" dirty="0">
                <a:solidFill>
                  <a:srgbClr val="632423"/>
                </a:solidFill>
                <a:latin typeface="Questrial"/>
                <a:ea typeface="Questrial"/>
                <a:cs typeface="Questrial"/>
                <a:sym typeface="Questrial"/>
              </a:rPr>
              <a:t>								</a:t>
            </a:r>
            <a:r>
              <a:rPr lang="en-US" sz="1200" b="0" i="0" u="none" strike="noStrike" cap="none" dirty="0" smtClean="0">
                <a:solidFill>
                  <a:srgbClr val="632423"/>
                </a:solidFill>
                <a:latin typeface="Questrial"/>
                <a:ea typeface="Questrial"/>
                <a:cs typeface="Questrial"/>
                <a:sym typeface="Questrial"/>
              </a:rPr>
              <a:t>      @</a:t>
            </a:r>
            <a:r>
              <a:rPr lang="en-US" sz="1200" b="0" i="0" u="none" strike="noStrike" cap="none" dirty="0" err="1" smtClean="0">
                <a:solidFill>
                  <a:srgbClr val="632423"/>
                </a:solidFill>
                <a:latin typeface="Questrial"/>
                <a:ea typeface="Questrial"/>
                <a:cs typeface="Questrial"/>
                <a:sym typeface="Questrial"/>
              </a:rPr>
              <a:t>EMGrumbach</a:t>
            </a:r>
            <a:endParaRPr lang="en-US" sz="1200" b="0" i="0" u="none" strike="noStrike" cap="none" dirty="0">
              <a:solidFill>
                <a:srgbClr val="632423"/>
              </a:solidFill>
              <a:latin typeface="Questrial"/>
              <a:ea typeface="Questrial"/>
              <a:cs typeface="Questrial"/>
              <a:sym typeface="Questrial"/>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Shape 147"/>
          <p:cNvPicPr preferRelativeResize="0"/>
          <p:nvPr/>
        </p:nvPicPr>
        <p:blipFill rotWithShape="1">
          <a:blip r:embed="rId3">
            <a:alphaModFix/>
          </a:blip>
          <a:srcRect/>
          <a:stretch/>
        </p:blipFill>
        <p:spPr>
          <a:xfrm>
            <a:off x="0" y="850980"/>
            <a:ext cx="9144000" cy="2614064"/>
          </a:xfrm>
          <a:prstGeom prst="rect">
            <a:avLst/>
          </a:prstGeom>
          <a:noFill/>
          <a:ln w="9525" cap="flat" cmpd="sng">
            <a:solidFill>
              <a:schemeClr val="dk2"/>
            </a:solidFill>
            <a:prstDash val="solid"/>
            <a:round/>
            <a:headEnd type="none" w="med" len="med"/>
            <a:tailEnd type="none" w="med" len="med"/>
          </a:ln>
        </p:spPr>
      </p:pic>
      <p:sp>
        <p:nvSpPr>
          <p:cNvPr id="148" name="Shape 148"/>
          <p:cNvSpPr txBox="1"/>
          <p:nvPr/>
        </p:nvSpPr>
        <p:spPr>
          <a:xfrm>
            <a:off x="4104742" y="3466585"/>
            <a:ext cx="4572000" cy="1205455"/>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spcAft>
                <a:spcPts val="0"/>
              </a:spcAft>
              <a:buSzPct val="25000"/>
              <a:buNone/>
            </a:pPr>
            <a:r>
              <a:rPr lang="en-US" sz="2400" b="0" i="0" u="none" strike="noStrike" cap="none">
                <a:solidFill>
                  <a:srgbClr val="1F497D"/>
                </a:solidFill>
                <a:latin typeface="Helvetica Neue"/>
                <a:ea typeface="Helvetica Neue"/>
                <a:cs typeface="Helvetica Neue"/>
                <a:sym typeface="Helvetica Neue"/>
              </a:rPr>
              <a:t>emop.tamu.edu</a:t>
            </a:r>
          </a:p>
          <a:p>
            <a:pPr marL="0" marR="0" lvl="0" indent="0" algn="ctr" rtl="0">
              <a:lnSpc>
                <a:spcPct val="90000"/>
              </a:lnSpc>
              <a:spcBef>
                <a:spcPts val="0"/>
              </a:spcBef>
              <a:spcAft>
                <a:spcPts val="0"/>
              </a:spcAft>
              <a:buNone/>
            </a:pPr>
            <a:endParaRPr sz="2400" b="0" i="0" u="none" strike="noStrike" cap="none">
              <a:solidFill>
                <a:srgbClr val="1F497D"/>
              </a:solidFill>
              <a:latin typeface="Helvetica Neue"/>
              <a:ea typeface="Helvetica Neue"/>
              <a:cs typeface="Helvetica Neue"/>
              <a:sym typeface="Helvetica Neue"/>
            </a:endParaRPr>
          </a:p>
        </p:txBody>
      </p:sp>
      <p:pic>
        <p:nvPicPr>
          <p:cNvPr id="149" name="Shape 149"/>
          <p:cNvPicPr preferRelativeResize="0"/>
          <p:nvPr/>
        </p:nvPicPr>
        <p:blipFill rotWithShape="1">
          <a:blip r:embed="rId4">
            <a:alphaModFix/>
          </a:blip>
          <a:srcRect/>
          <a:stretch/>
        </p:blipFill>
        <p:spPr>
          <a:xfrm>
            <a:off x="5579880" y="1409779"/>
            <a:ext cx="214896" cy="546584"/>
          </a:xfrm>
          <a:prstGeom prst="rect">
            <a:avLst/>
          </a:prstGeom>
          <a:noFill/>
          <a:ln>
            <a:noFill/>
          </a:ln>
        </p:spPr>
      </p:pic>
      <p:pic>
        <p:nvPicPr>
          <p:cNvPr id="150" name="Shape 150" descr="participating.png"/>
          <p:cNvPicPr preferRelativeResize="0"/>
          <p:nvPr/>
        </p:nvPicPr>
        <p:blipFill rotWithShape="1">
          <a:blip r:embed="rId5">
            <a:alphaModFix/>
          </a:blip>
          <a:srcRect/>
          <a:stretch/>
        </p:blipFill>
        <p:spPr>
          <a:xfrm>
            <a:off x="1167507" y="3891982"/>
            <a:ext cx="6436044" cy="2214552"/>
          </a:xfrm>
          <a:prstGeom prst="rect">
            <a:avLst/>
          </a:prstGeom>
          <a:noFill/>
          <a:ln w="9525" cap="flat" cmpd="sng">
            <a:solidFill>
              <a:schemeClr val="dk2"/>
            </a:solidFill>
            <a:prstDash val="solid"/>
            <a:round/>
            <a:headEnd type="none" w="med" len="med"/>
            <a:tailEnd type="none" w="med" len="med"/>
          </a:ln>
        </p:spPr>
      </p:pic>
      <p:sp>
        <p:nvSpPr>
          <p:cNvPr id="7" name="Shape 108"/>
          <p:cNvSpPr txBox="1"/>
          <p:nvPr/>
        </p:nvSpPr>
        <p:spPr>
          <a:xfrm>
            <a:off x="173681" y="6209501"/>
            <a:ext cx="8749200" cy="461699"/>
          </a:xfrm>
          <a:prstGeom prst="rect">
            <a:avLst/>
          </a:prstGeom>
          <a:solidFill>
            <a:srgbClr val="DCE6F2"/>
          </a:solidFill>
          <a:ln w="9525" cap="flat" cmpd="sng">
            <a:solidFill>
              <a:srgbClr val="558ED5"/>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Clr>
                <a:srgbClr val="632423"/>
              </a:buClr>
              <a:buSzPct val="25000"/>
              <a:buFont typeface="Questrial"/>
              <a:buNone/>
            </a:pPr>
            <a:r>
              <a:rPr lang="en-US" sz="1200" b="0" i="0" u="none" strike="noStrike" cap="none" dirty="0">
                <a:solidFill>
                  <a:srgbClr val="632423"/>
                </a:solidFill>
                <a:latin typeface="Questrial"/>
                <a:ea typeface="Questrial"/>
                <a:cs typeface="Questrial"/>
                <a:sym typeface="Questrial"/>
              </a:rPr>
              <a:t>Liz </a:t>
            </a:r>
            <a:r>
              <a:rPr lang="en-US" sz="1200" b="0" i="0" u="none" strike="noStrike" cap="none" dirty="0" err="1">
                <a:solidFill>
                  <a:srgbClr val="632423"/>
                </a:solidFill>
                <a:latin typeface="Questrial"/>
                <a:ea typeface="Questrial"/>
                <a:cs typeface="Questrial"/>
                <a:sym typeface="Questrial"/>
              </a:rPr>
              <a:t>Grumbach</a:t>
            </a:r>
            <a:r>
              <a:rPr lang="en-US" sz="1200" b="0" i="0" u="none" strike="noStrike" cap="none" dirty="0">
                <a:solidFill>
                  <a:srgbClr val="632423"/>
                </a:solidFill>
                <a:latin typeface="Questrial"/>
                <a:ea typeface="Questrial"/>
                <a:cs typeface="Questrial"/>
                <a:sym typeface="Questrial"/>
              </a:rPr>
              <a:t>								</a:t>
            </a:r>
            <a:r>
              <a:rPr lang="en-US" sz="1200" b="0" i="0" u="none" strike="noStrike" cap="none" dirty="0" smtClean="0">
                <a:solidFill>
                  <a:srgbClr val="632423"/>
                </a:solidFill>
                <a:latin typeface="Questrial"/>
                <a:ea typeface="Questrial"/>
                <a:cs typeface="Questrial"/>
                <a:sym typeface="Questrial"/>
              </a:rPr>
              <a:t>      @</a:t>
            </a:r>
            <a:r>
              <a:rPr lang="en-US" sz="1200" b="0" i="0" u="none" strike="noStrike" cap="none" dirty="0" err="1" smtClean="0">
                <a:solidFill>
                  <a:srgbClr val="632423"/>
                </a:solidFill>
                <a:latin typeface="Questrial"/>
                <a:ea typeface="Questrial"/>
                <a:cs typeface="Questrial"/>
                <a:sym typeface="Questrial"/>
              </a:rPr>
              <a:t>EMGrumbach</a:t>
            </a:r>
            <a:endParaRPr lang="en-US" sz="1200" b="0" i="0" u="none" strike="noStrike" cap="none" dirty="0">
              <a:solidFill>
                <a:srgbClr val="632423"/>
              </a:solidFill>
              <a:latin typeface="Questrial"/>
              <a:ea typeface="Questrial"/>
              <a:cs typeface="Questrial"/>
              <a:sym typeface="Questrial"/>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Shape 156" descr="cropped360EMOPlogo(withBackground)_0.png"/>
          <p:cNvPicPr preferRelativeResize="0"/>
          <p:nvPr/>
        </p:nvPicPr>
        <p:blipFill rotWithShape="1">
          <a:blip r:embed="rId3">
            <a:alphaModFix/>
          </a:blip>
          <a:srcRect/>
          <a:stretch/>
        </p:blipFill>
        <p:spPr>
          <a:xfrm>
            <a:off x="4104742" y="1206379"/>
            <a:ext cx="4572000" cy="1904999"/>
          </a:xfrm>
          <a:prstGeom prst="rect">
            <a:avLst/>
          </a:prstGeom>
          <a:noFill/>
          <a:ln>
            <a:noFill/>
          </a:ln>
        </p:spPr>
      </p:pic>
      <p:sp>
        <p:nvSpPr>
          <p:cNvPr id="157" name="Shape 157"/>
          <p:cNvSpPr txBox="1"/>
          <p:nvPr/>
        </p:nvSpPr>
        <p:spPr>
          <a:xfrm>
            <a:off x="4104742" y="3466585"/>
            <a:ext cx="4572000" cy="1205455"/>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spcAft>
                <a:spcPts val="0"/>
              </a:spcAft>
              <a:buSzPct val="25000"/>
              <a:buNone/>
            </a:pPr>
            <a:r>
              <a:rPr lang="en-US" sz="2400">
                <a:solidFill>
                  <a:srgbClr val="1F497D"/>
                </a:solidFill>
                <a:latin typeface="Helvetica Neue"/>
                <a:ea typeface="Helvetica Neue"/>
                <a:cs typeface="Helvetica Neue"/>
                <a:sym typeface="Helvetica Neue"/>
              </a:rPr>
              <a:t>emop.tamu.edu</a:t>
            </a:r>
          </a:p>
          <a:p>
            <a:pPr marL="0" marR="0" lvl="0" indent="0" algn="ctr" rtl="0">
              <a:lnSpc>
                <a:spcPct val="90000"/>
              </a:lnSpc>
              <a:spcBef>
                <a:spcPts val="0"/>
              </a:spcBef>
              <a:spcAft>
                <a:spcPts val="0"/>
              </a:spcAft>
              <a:buNone/>
            </a:pPr>
            <a:endParaRPr sz="2400" b="0" i="0" u="none" strike="noStrike" cap="none">
              <a:solidFill>
                <a:srgbClr val="1F497D"/>
              </a:solidFill>
              <a:latin typeface="Helvetica Neue"/>
              <a:ea typeface="Helvetica Neue"/>
              <a:cs typeface="Helvetica Neue"/>
              <a:sym typeface="Helvetica Neue"/>
            </a:endParaRPr>
          </a:p>
        </p:txBody>
      </p:sp>
      <p:pic>
        <p:nvPicPr>
          <p:cNvPr id="158" name="Shape 158"/>
          <p:cNvPicPr preferRelativeResize="0"/>
          <p:nvPr/>
        </p:nvPicPr>
        <p:blipFill rotWithShape="1">
          <a:blip r:embed="rId4">
            <a:alphaModFix/>
          </a:blip>
          <a:srcRect/>
          <a:stretch/>
        </p:blipFill>
        <p:spPr>
          <a:xfrm>
            <a:off x="717091" y="883800"/>
            <a:ext cx="2063494" cy="2599944"/>
          </a:xfrm>
          <a:prstGeom prst="rect">
            <a:avLst/>
          </a:prstGeom>
          <a:noFill/>
          <a:ln>
            <a:noFill/>
          </a:ln>
        </p:spPr>
      </p:pic>
      <p:sp>
        <p:nvSpPr>
          <p:cNvPr id="159" name="Shape 159"/>
          <p:cNvSpPr txBox="1"/>
          <p:nvPr/>
        </p:nvSpPr>
        <p:spPr>
          <a:xfrm>
            <a:off x="717091" y="3466585"/>
            <a:ext cx="2063494" cy="1205455"/>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spcAft>
                <a:spcPts val="0"/>
              </a:spcAft>
              <a:buSzPct val="25000"/>
              <a:buNone/>
            </a:pPr>
            <a:r>
              <a:rPr lang="en-US" sz="2400">
                <a:solidFill>
                  <a:srgbClr val="1F497D"/>
                </a:solidFill>
                <a:latin typeface="Helvetica Neue"/>
                <a:ea typeface="Helvetica Neue"/>
                <a:cs typeface="Helvetica Neue"/>
                <a:sym typeface="Helvetica Neue"/>
              </a:rPr>
              <a:t>ar-c.org</a:t>
            </a:r>
          </a:p>
        </p:txBody>
      </p:sp>
      <p:sp>
        <p:nvSpPr>
          <p:cNvPr id="9" name="Shape 96"/>
          <p:cNvSpPr txBox="1"/>
          <p:nvPr/>
        </p:nvSpPr>
        <p:spPr>
          <a:xfrm>
            <a:off x="173681" y="4322604"/>
            <a:ext cx="8749200" cy="1397202"/>
          </a:xfrm>
          <a:prstGeom prst="rect">
            <a:avLst/>
          </a:prstGeom>
          <a:solidFill>
            <a:srgbClr val="DAE5F1"/>
          </a:solidFill>
          <a:ln w="9525" cap="flat" cmpd="sng">
            <a:solidFill>
              <a:srgbClr val="538CD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17365D"/>
              </a:buClr>
              <a:buSzPct val="25000"/>
              <a:buFont typeface="Arial"/>
              <a:buNone/>
            </a:pPr>
            <a:r>
              <a:rPr lang="en-US" sz="3200" dirty="0" smtClean="0">
                <a:solidFill>
                  <a:srgbClr val="17365D"/>
                </a:solidFill>
              </a:rPr>
              <a:t>#</a:t>
            </a:r>
            <a:r>
              <a:rPr lang="en-US" sz="3200" dirty="0" err="1" smtClean="0">
                <a:solidFill>
                  <a:srgbClr val="17365D"/>
                </a:solidFill>
              </a:rPr>
              <a:t>MyDHis</a:t>
            </a:r>
            <a:r>
              <a:rPr lang="en-US" sz="3200" dirty="0" smtClean="0">
                <a:solidFill>
                  <a:srgbClr val="17365D"/>
                </a:solidFill>
              </a:rPr>
              <a:t> </a:t>
            </a:r>
            <a:r>
              <a:rPr lang="en-US" sz="3200" dirty="0" err="1" smtClean="0">
                <a:solidFill>
                  <a:srgbClr val="17365D"/>
                </a:solidFill>
              </a:rPr>
              <a:t>modding</a:t>
            </a:r>
            <a:r>
              <a:rPr lang="en-US" sz="3200" dirty="0" smtClean="0">
                <a:solidFill>
                  <a:srgbClr val="17365D"/>
                </a:solidFill>
              </a:rPr>
              <a:t> the academy</a:t>
            </a:r>
          </a:p>
          <a:p>
            <a:pPr marL="0" marR="0" lvl="0" indent="0" algn="ctr" rtl="0">
              <a:spcBef>
                <a:spcPts val="0"/>
              </a:spcBef>
              <a:buClr>
                <a:srgbClr val="17365D"/>
              </a:buClr>
              <a:buSzPct val="25000"/>
              <a:buFont typeface="Arial"/>
              <a:buNone/>
            </a:pPr>
            <a:r>
              <a:rPr lang="en-US" sz="3200" dirty="0" smtClean="0">
                <a:solidFill>
                  <a:srgbClr val="17365D"/>
                </a:solidFill>
              </a:rPr>
              <a:t>#</a:t>
            </a:r>
            <a:r>
              <a:rPr lang="en-US" sz="3200" dirty="0" err="1" smtClean="0">
                <a:solidFill>
                  <a:srgbClr val="17365D"/>
                </a:solidFill>
              </a:rPr>
              <a:t>MyDHis</a:t>
            </a:r>
            <a:r>
              <a:rPr lang="en-US" sz="3200" dirty="0" smtClean="0">
                <a:solidFill>
                  <a:srgbClr val="17365D"/>
                </a:solidFill>
              </a:rPr>
              <a:t> all about the </a:t>
            </a:r>
            <a:r>
              <a:rPr lang="en-US" sz="3200" dirty="0" err="1" smtClean="0">
                <a:solidFill>
                  <a:srgbClr val="17365D"/>
                </a:solidFill>
              </a:rPr>
              <a:t>collabs</a:t>
            </a:r>
            <a:endParaRPr lang="en-US" sz="3200" dirty="0">
              <a:solidFill>
                <a:srgbClr val="17365D"/>
              </a:solidFill>
            </a:endParaRPr>
          </a:p>
        </p:txBody>
      </p:sp>
      <p:sp>
        <p:nvSpPr>
          <p:cNvPr id="10" name="Shape 108"/>
          <p:cNvSpPr txBox="1"/>
          <p:nvPr/>
        </p:nvSpPr>
        <p:spPr>
          <a:xfrm>
            <a:off x="173681" y="6209501"/>
            <a:ext cx="8749200" cy="461699"/>
          </a:xfrm>
          <a:prstGeom prst="rect">
            <a:avLst/>
          </a:prstGeom>
          <a:solidFill>
            <a:srgbClr val="DCE6F2"/>
          </a:solidFill>
          <a:ln w="9525" cap="flat" cmpd="sng">
            <a:solidFill>
              <a:srgbClr val="558ED5"/>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Clr>
                <a:srgbClr val="632423"/>
              </a:buClr>
              <a:buSzPct val="25000"/>
              <a:buFont typeface="Questrial"/>
              <a:buNone/>
            </a:pPr>
            <a:r>
              <a:rPr lang="en-US" sz="1200" b="0" i="0" u="none" strike="noStrike" cap="none" dirty="0">
                <a:solidFill>
                  <a:srgbClr val="632423"/>
                </a:solidFill>
                <a:latin typeface="Questrial"/>
                <a:ea typeface="Questrial"/>
                <a:cs typeface="Questrial"/>
                <a:sym typeface="Questrial"/>
              </a:rPr>
              <a:t>Liz </a:t>
            </a:r>
            <a:r>
              <a:rPr lang="en-US" sz="1200" b="0" i="0" u="none" strike="noStrike" cap="none" dirty="0" err="1">
                <a:solidFill>
                  <a:srgbClr val="632423"/>
                </a:solidFill>
                <a:latin typeface="Questrial"/>
                <a:ea typeface="Questrial"/>
                <a:cs typeface="Questrial"/>
                <a:sym typeface="Questrial"/>
              </a:rPr>
              <a:t>Grumbach</a:t>
            </a:r>
            <a:r>
              <a:rPr lang="en-US" sz="1200" b="0" i="0" u="none" strike="noStrike" cap="none" dirty="0">
                <a:solidFill>
                  <a:srgbClr val="632423"/>
                </a:solidFill>
                <a:latin typeface="Questrial"/>
                <a:ea typeface="Questrial"/>
                <a:cs typeface="Questrial"/>
                <a:sym typeface="Questrial"/>
              </a:rPr>
              <a:t>								</a:t>
            </a:r>
            <a:r>
              <a:rPr lang="en-US" sz="1200" b="0" i="0" u="none" strike="noStrike" cap="none" dirty="0" smtClean="0">
                <a:solidFill>
                  <a:srgbClr val="632423"/>
                </a:solidFill>
                <a:latin typeface="Questrial"/>
                <a:ea typeface="Questrial"/>
                <a:cs typeface="Questrial"/>
                <a:sym typeface="Questrial"/>
              </a:rPr>
              <a:t>      @</a:t>
            </a:r>
            <a:r>
              <a:rPr lang="en-US" sz="1200" b="0" i="0" u="none" strike="noStrike" cap="none" dirty="0" err="1" smtClean="0">
                <a:solidFill>
                  <a:srgbClr val="632423"/>
                </a:solidFill>
                <a:latin typeface="Questrial"/>
                <a:ea typeface="Questrial"/>
                <a:cs typeface="Questrial"/>
                <a:sym typeface="Questrial"/>
              </a:rPr>
              <a:t>EMGrumbach</a:t>
            </a:r>
            <a:endParaRPr lang="en-US" sz="1200" b="0" i="0" u="none" strike="noStrike" cap="none" dirty="0">
              <a:solidFill>
                <a:srgbClr val="632423"/>
              </a:solidFill>
              <a:latin typeface="Questrial"/>
              <a:ea typeface="Questrial"/>
              <a:cs typeface="Questrial"/>
              <a:sym typeface="Questrial"/>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p:nvPr/>
        </p:nvSpPr>
        <p:spPr>
          <a:xfrm>
            <a:off x="173626" y="546209"/>
            <a:ext cx="8749200" cy="5740292"/>
          </a:xfrm>
          <a:prstGeom prst="rect">
            <a:avLst/>
          </a:prstGeom>
          <a:solidFill>
            <a:srgbClr val="DAE5F1"/>
          </a:solidFill>
          <a:ln w="9525" cap="flat" cmpd="sng">
            <a:solidFill>
              <a:srgbClr val="538CD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Clr>
                <a:srgbClr val="17365D"/>
              </a:buClr>
              <a:buSzPct val="25000"/>
              <a:buFont typeface="Arial"/>
              <a:buNone/>
            </a:pPr>
            <a:endParaRPr lang="en-US" sz="3200" dirty="0">
              <a:solidFill>
                <a:srgbClr val="17365D"/>
              </a:solidFill>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r="617" b="11544"/>
          <a:stretch/>
        </p:blipFill>
        <p:spPr>
          <a:xfrm>
            <a:off x="298450" y="4956626"/>
            <a:ext cx="6002325" cy="981257"/>
          </a:xfrm>
          <a:prstGeom prst="rect">
            <a:avLst/>
          </a:prstGeom>
          <a:ln>
            <a:solidFill>
              <a:schemeClr val="tx1"/>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450" y="1769317"/>
            <a:ext cx="6002325" cy="1056819"/>
          </a:xfrm>
          <a:prstGeom prst="rect">
            <a:avLst/>
          </a:prstGeom>
          <a:ln>
            <a:solidFill>
              <a:schemeClr val="tx1"/>
            </a:solidFill>
          </a:ln>
        </p:spPr>
      </p:pic>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r="3223"/>
          <a:stretch/>
        </p:blipFill>
        <p:spPr>
          <a:xfrm>
            <a:off x="298450" y="2833597"/>
            <a:ext cx="6002325" cy="1100739"/>
          </a:xfrm>
          <a:prstGeom prst="rect">
            <a:avLst/>
          </a:prstGeom>
          <a:ln>
            <a:solidFill>
              <a:schemeClr val="tx1"/>
            </a:solidFill>
          </a:ln>
        </p:spPr>
      </p:pic>
      <p:pic>
        <p:nvPicPr>
          <p:cNvPr id="10" name="Picture 9"/>
          <p:cNvPicPr>
            <a:picLocks noChangeAspect="1"/>
          </p:cNvPicPr>
          <p:nvPr/>
        </p:nvPicPr>
        <p:blipFill rotWithShape="1">
          <a:blip r:embed="rId6">
            <a:extLst>
              <a:ext uri="{28A0092B-C50C-407E-A947-70E740481C1C}">
                <a14:useLocalDpi xmlns:a14="http://schemas.microsoft.com/office/drawing/2010/main" val="0"/>
              </a:ext>
            </a:extLst>
          </a:blip>
          <a:srcRect l="14352" t="14726" r="10961" b="15224"/>
          <a:stretch/>
        </p:blipFill>
        <p:spPr>
          <a:xfrm>
            <a:off x="298450" y="3934336"/>
            <a:ext cx="6002325" cy="1022290"/>
          </a:xfrm>
          <a:prstGeom prst="rect">
            <a:avLst/>
          </a:prstGeom>
          <a:ln>
            <a:solidFill>
              <a:schemeClr val="tx1"/>
            </a:solidFill>
          </a:ln>
        </p:spPr>
      </p:pic>
      <p:pic>
        <p:nvPicPr>
          <p:cNvPr id="11" name="Picture 10"/>
          <p:cNvPicPr>
            <a:picLocks noChangeAspect="1"/>
          </p:cNvPicPr>
          <p:nvPr/>
        </p:nvPicPr>
        <p:blipFill rotWithShape="1">
          <a:blip r:embed="rId7">
            <a:extLst>
              <a:ext uri="{28A0092B-C50C-407E-A947-70E740481C1C}">
                <a14:useLocalDpi xmlns:a14="http://schemas.microsoft.com/office/drawing/2010/main" val="0"/>
              </a:ext>
            </a:extLst>
          </a:blip>
          <a:srcRect l="9924" t="6762" r="9243" b="10070"/>
          <a:stretch/>
        </p:blipFill>
        <p:spPr>
          <a:xfrm>
            <a:off x="298450" y="728663"/>
            <a:ext cx="6002325" cy="1040654"/>
          </a:xfrm>
          <a:prstGeom prst="rect">
            <a:avLst/>
          </a:prstGeom>
          <a:ln>
            <a:solidFill>
              <a:schemeClr val="tx1"/>
            </a:solidFill>
          </a:ln>
        </p:spPr>
      </p:pic>
      <p:pic>
        <p:nvPicPr>
          <p:cNvPr id="5" name="Shape 91" descr="IDHMC-Header-2.png"/>
          <p:cNvPicPr preferRelativeResize="0"/>
          <p:nvPr/>
        </p:nvPicPr>
        <p:blipFill rotWithShape="1">
          <a:blip r:embed="rId8">
            <a:alphaModFix/>
          </a:blip>
          <a:srcRect/>
          <a:stretch/>
        </p:blipFill>
        <p:spPr>
          <a:xfrm>
            <a:off x="5553676" y="5662004"/>
            <a:ext cx="3369150" cy="970316"/>
          </a:xfrm>
          <a:prstGeom prst="rect">
            <a:avLst/>
          </a:prstGeom>
          <a:noFill/>
          <a:ln>
            <a:noFill/>
          </a:ln>
        </p:spPr>
      </p:pic>
    </p:spTree>
    <p:extLst>
      <p:ext uri="{BB962C8B-B14F-4D97-AF65-F5344CB8AC3E}">
        <p14:creationId xmlns:p14="http://schemas.microsoft.com/office/powerpoint/2010/main" val="172637884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1417</TotalTime>
  <Words>901</Words>
  <Application>Microsoft Macintosh PowerPoint</Application>
  <PresentationFormat>On-screen Show (4:3)</PresentationFormat>
  <Paragraphs>54</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Laura Mandell</cp:lastModifiedBy>
  <cp:revision>14</cp:revision>
  <dcterms:modified xsi:type="dcterms:W3CDTF">2016-08-26T14:52:03Z</dcterms:modified>
</cp:coreProperties>
</file>