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2276"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t-EE"/>
              <a:t>Klõpsake juhteksemplari pealkirja laadi redigeerimiseks</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t-EE"/>
              <a:t>Klõpsake juhteksemplari alapealkirja laadi redigeerimiseks</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72510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3733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10099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idx="1"/>
          </p:nvPr>
        </p:nvSpPr>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8034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t-EE"/>
              <a:t>Klõpsake juhteksemplari pealkirja laadi redigeerimiseks</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t-EE"/>
              <a:t>Redigeerige juhteksemplari tekstilaade</a:t>
            </a:r>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05808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403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4" name="Content Placeholder 3"/>
          <p:cNvSpPr>
            <a:spLocks noGrp="1"/>
          </p:cNvSpPr>
          <p:nvPr>
            <p:ph sz="half" idx="2"/>
          </p:nvPr>
        </p:nvSpPr>
        <p:spPr>
          <a:xfrm>
            <a:off x="2085368" y="15635264"/>
            <a:ext cx="12807832"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6" name="Content Placeholder 5"/>
          <p:cNvSpPr>
            <a:spLocks noGrp="1"/>
          </p:cNvSpPr>
          <p:nvPr>
            <p:ph sz="quarter" idx="4"/>
          </p:nvPr>
        </p:nvSpPr>
        <p:spPr>
          <a:xfrm>
            <a:off x="15326828" y="15635264"/>
            <a:ext cx="12870909"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7" name="Date Placeholder 6"/>
          <p:cNvSpPr>
            <a:spLocks noGrp="1"/>
          </p:cNvSpPr>
          <p:nvPr>
            <p:ph type="dt" sz="half" idx="10"/>
          </p:nvPr>
        </p:nvSpPr>
        <p:spPr/>
        <p:txBody>
          <a:bodyPr/>
          <a:lstStyle/>
          <a:p>
            <a:fld id="{040DF146-9682-4684-AFF8-AA3782E8BA67}" type="datetimeFigureOut">
              <a:rPr lang="et-EE" smtClean="0"/>
              <a:t>09.12.2023</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16361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Date Placeholder 2"/>
          <p:cNvSpPr>
            <a:spLocks noGrp="1"/>
          </p:cNvSpPr>
          <p:nvPr>
            <p:ph type="dt" sz="half" idx="10"/>
          </p:nvPr>
        </p:nvSpPr>
        <p:spPr/>
        <p:txBody>
          <a:bodyPr/>
          <a:lstStyle/>
          <a:p>
            <a:fld id="{040DF146-9682-4684-AFF8-AA3782E8BA67}" type="datetimeFigureOut">
              <a:rPr lang="et-EE" smtClean="0"/>
              <a:t>09.12.2023</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3346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DF146-9682-4684-AFF8-AA3782E8BA67}" type="datetimeFigureOut">
              <a:rPr lang="et-EE" smtClean="0"/>
              <a:t>09.12.2023</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96609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91259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t-EE"/>
              <a:t>Pildi lisamiseks klõpsake ikooni</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67511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DC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0DF146-9682-4684-AFF8-AA3782E8BA67}" type="datetimeFigureOut">
              <a:rPr lang="et-EE" smtClean="0"/>
              <a:t>09.12.2023</a:t>
            </a:fld>
            <a:endParaRPr lang="et-E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C225BB9-BF2D-4DAD-9EAF-B76903EBF22D}" type="slidenum">
              <a:rPr lang="et-EE" smtClean="0"/>
              <a:t>‹#›</a:t>
            </a:fld>
            <a:endParaRPr lang="et-EE"/>
          </a:p>
        </p:txBody>
      </p:sp>
    </p:spTree>
    <p:extLst>
      <p:ext uri="{BB962C8B-B14F-4D97-AF65-F5344CB8AC3E}">
        <p14:creationId xmlns:p14="http://schemas.microsoft.com/office/powerpoint/2010/main" val="1838131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linurk: ümarnurkne 1">
            <a:extLst>
              <a:ext uri="{FF2B5EF4-FFF2-40B4-BE49-F238E27FC236}">
                <a16:creationId xmlns:a16="http://schemas.microsoft.com/office/drawing/2014/main" id="{3F547B22-B8EB-4AFA-8547-766AC56A12E9}"/>
              </a:ext>
            </a:extLst>
          </p:cNvPr>
          <p:cNvSpPr/>
          <p:nvPr/>
        </p:nvSpPr>
        <p:spPr>
          <a:xfrm>
            <a:off x="5079206" y="1707562"/>
            <a:ext cx="20116800" cy="3291840"/>
          </a:xfrm>
          <a:prstGeom prst="roundRect">
            <a:avLst/>
          </a:prstGeom>
          <a:ln>
            <a:solidFill>
              <a:schemeClr val="bg1"/>
            </a:solidFill>
          </a:ln>
          <a:effectLst>
            <a:glow rad="101600">
              <a:srgbClr val="FF0000">
                <a:alpha val="4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3" name="TextBox 2">
            <a:extLst>
              <a:ext uri="{FF2B5EF4-FFF2-40B4-BE49-F238E27FC236}">
                <a16:creationId xmlns:a16="http://schemas.microsoft.com/office/drawing/2014/main" id="{13BB0649-D424-40A8-BCA6-75A69E3321D7}"/>
              </a:ext>
            </a:extLst>
          </p:cNvPr>
          <p:cNvSpPr txBox="1"/>
          <p:nvPr/>
        </p:nvSpPr>
        <p:spPr>
          <a:xfrm>
            <a:off x="6410364" y="2621439"/>
            <a:ext cx="17571719" cy="1708160"/>
          </a:xfrm>
          <a:prstGeom prst="rect">
            <a:avLst/>
          </a:prstGeom>
          <a:noFill/>
        </p:spPr>
        <p:txBody>
          <a:bodyPr wrap="square" rtlCol="0">
            <a:spAutoFit/>
          </a:bodyPr>
          <a:lstStyle/>
          <a:p>
            <a:r>
              <a:rPr lang="et-EE" sz="10500" b="1" i="1" dirty="0">
                <a:solidFill>
                  <a:schemeClr val="bg2">
                    <a:lumMod val="25000"/>
                  </a:schemeClr>
                </a:solidFill>
                <a:effectLst>
                  <a:outerShdw blurRad="50800" dist="38100" dir="2700000" algn="tl" rotWithShape="0">
                    <a:prstClr val="black">
                      <a:alpha val="40000"/>
                    </a:prstClr>
                  </a:outerShdw>
                </a:effectLst>
                <a:latin typeface="Corbel" panose="020B0503020204020204" pitchFamily="34" charset="0"/>
              </a:rPr>
              <a:t>HEART DISEASE PREDICTION </a:t>
            </a:r>
          </a:p>
        </p:txBody>
      </p:sp>
      <p:sp>
        <p:nvSpPr>
          <p:cNvPr id="4" name="TextBox 3">
            <a:extLst>
              <a:ext uri="{FF2B5EF4-FFF2-40B4-BE49-F238E27FC236}">
                <a16:creationId xmlns:a16="http://schemas.microsoft.com/office/drawing/2014/main" id="{765B30FB-ABAC-48AE-A5CA-367DC6CB428B}"/>
              </a:ext>
            </a:extLst>
          </p:cNvPr>
          <p:cNvSpPr txBox="1"/>
          <p:nvPr/>
        </p:nvSpPr>
        <p:spPr>
          <a:xfrm>
            <a:off x="24586406" y="746820"/>
            <a:ext cx="5079207" cy="1569660"/>
          </a:xfrm>
          <a:prstGeom prst="rect">
            <a:avLst/>
          </a:prstGeom>
          <a:noFill/>
        </p:spPr>
        <p:txBody>
          <a:bodyPr wrap="square" rtlCol="0">
            <a:spAutoFit/>
          </a:bodyPr>
          <a:lstStyle/>
          <a:p>
            <a:pPr algn="ctr"/>
            <a:r>
              <a:rPr lang="et-EE" sz="4800" i="1" dirty="0">
                <a:solidFill>
                  <a:schemeClr val="bg2">
                    <a:lumMod val="25000"/>
                  </a:schemeClr>
                </a:solidFill>
              </a:rPr>
              <a:t>Johanna Kasenurm</a:t>
            </a:r>
          </a:p>
          <a:p>
            <a:pPr algn="ctr"/>
            <a:r>
              <a:rPr lang="et-EE" sz="4800" i="1" dirty="0">
                <a:solidFill>
                  <a:schemeClr val="bg2">
                    <a:lumMod val="25000"/>
                  </a:schemeClr>
                </a:solidFill>
              </a:rPr>
              <a:t>Elisabet Hein</a:t>
            </a:r>
          </a:p>
        </p:txBody>
      </p:sp>
      <p:sp>
        <p:nvSpPr>
          <p:cNvPr id="5" name="Nelinurk: ümarnurkne 4">
            <a:extLst>
              <a:ext uri="{FF2B5EF4-FFF2-40B4-BE49-F238E27FC236}">
                <a16:creationId xmlns:a16="http://schemas.microsoft.com/office/drawing/2014/main" id="{C900A113-AC40-4AAF-A941-8C1E97E914BB}"/>
              </a:ext>
            </a:extLst>
          </p:cNvPr>
          <p:cNvSpPr/>
          <p:nvPr/>
        </p:nvSpPr>
        <p:spPr>
          <a:xfrm>
            <a:off x="1574006" y="5792495"/>
            <a:ext cx="13563598"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6" name="Nelinurk: ümarnurkne 5">
            <a:extLst>
              <a:ext uri="{FF2B5EF4-FFF2-40B4-BE49-F238E27FC236}">
                <a16:creationId xmlns:a16="http://schemas.microsoft.com/office/drawing/2014/main" id="{9F18D132-9D2D-4A67-B691-6E78451F6039}"/>
              </a:ext>
            </a:extLst>
          </p:cNvPr>
          <p:cNvSpPr/>
          <p:nvPr/>
        </p:nvSpPr>
        <p:spPr>
          <a:xfrm>
            <a:off x="15478365" y="5906694"/>
            <a:ext cx="13222842" cy="10940944"/>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7" name="TextBox 6">
            <a:extLst>
              <a:ext uri="{FF2B5EF4-FFF2-40B4-BE49-F238E27FC236}">
                <a16:creationId xmlns:a16="http://schemas.microsoft.com/office/drawing/2014/main" id="{5285F860-9B56-4D13-B3E3-69AF11564E57}"/>
              </a:ext>
            </a:extLst>
          </p:cNvPr>
          <p:cNvSpPr txBox="1"/>
          <p:nvPr/>
        </p:nvSpPr>
        <p:spPr>
          <a:xfrm>
            <a:off x="5530928" y="5848840"/>
            <a:ext cx="5649754" cy="1200329"/>
          </a:xfrm>
          <a:prstGeom prst="rect">
            <a:avLst/>
          </a:prstGeom>
          <a:noFill/>
        </p:spPr>
        <p:txBody>
          <a:bodyPr wrap="square" rtlCol="0">
            <a:spAutoFit/>
          </a:bodyPr>
          <a:lstStyle/>
          <a:p>
            <a:r>
              <a:rPr lang="et-EE" sz="7200" b="1" i="1" dirty="0">
                <a:solidFill>
                  <a:schemeClr val="bg2">
                    <a:lumMod val="25000"/>
                  </a:schemeClr>
                </a:solidFill>
              </a:rPr>
              <a:t>BACKGROUND</a:t>
            </a:r>
          </a:p>
        </p:txBody>
      </p:sp>
      <p:sp>
        <p:nvSpPr>
          <p:cNvPr id="8" name="Nelinurk: ümarnurkne 7">
            <a:extLst>
              <a:ext uri="{FF2B5EF4-FFF2-40B4-BE49-F238E27FC236}">
                <a16:creationId xmlns:a16="http://schemas.microsoft.com/office/drawing/2014/main" id="{B0CB4FDD-50B3-4B6C-80B1-B4D776A99F3F}"/>
              </a:ext>
            </a:extLst>
          </p:cNvPr>
          <p:cNvSpPr/>
          <p:nvPr/>
        </p:nvSpPr>
        <p:spPr>
          <a:xfrm>
            <a:off x="1632625" y="11576105"/>
            <a:ext cx="13563599"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9" name="TextBox 8">
            <a:extLst>
              <a:ext uri="{FF2B5EF4-FFF2-40B4-BE49-F238E27FC236}">
                <a16:creationId xmlns:a16="http://schemas.microsoft.com/office/drawing/2014/main" id="{53E6AAE4-9EAF-4188-8D6D-DC6F21AE09FD}"/>
              </a:ext>
            </a:extLst>
          </p:cNvPr>
          <p:cNvSpPr txBox="1"/>
          <p:nvPr/>
        </p:nvSpPr>
        <p:spPr>
          <a:xfrm>
            <a:off x="20992506" y="5906694"/>
            <a:ext cx="2194560" cy="1200329"/>
          </a:xfrm>
          <a:prstGeom prst="rect">
            <a:avLst/>
          </a:prstGeom>
          <a:noFill/>
        </p:spPr>
        <p:txBody>
          <a:bodyPr wrap="square" rtlCol="0">
            <a:spAutoFit/>
          </a:bodyPr>
          <a:lstStyle/>
          <a:p>
            <a:r>
              <a:rPr lang="et-EE" sz="7200" b="1" i="1" dirty="0">
                <a:solidFill>
                  <a:schemeClr val="bg2">
                    <a:lumMod val="25000"/>
                  </a:schemeClr>
                </a:solidFill>
              </a:rPr>
              <a:t>DATA</a:t>
            </a:r>
          </a:p>
        </p:txBody>
      </p:sp>
      <p:sp>
        <p:nvSpPr>
          <p:cNvPr id="10" name="TextBox 9">
            <a:extLst>
              <a:ext uri="{FF2B5EF4-FFF2-40B4-BE49-F238E27FC236}">
                <a16:creationId xmlns:a16="http://schemas.microsoft.com/office/drawing/2014/main" id="{A8893155-F1F3-4C78-B7F0-5BFD127C9559}"/>
              </a:ext>
            </a:extLst>
          </p:cNvPr>
          <p:cNvSpPr txBox="1"/>
          <p:nvPr/>
        </p:nvSpPr>
        <p:spPr>
          <a:xfrm>
            <a:off x="11139786" y="12328369"/>
            <a:ext cx="3026093" cy="1200329"/>
          </a:xfrm>
          <a:prstGeom prst="rect">
            <a:avLst/>
          </a:prstGeom>
          <a:noFill/>
        </p:spPr>
        <p:txBody>
          <a:bodyPr wrap="square" rtlCol="0">
            <a:spAutoFit/>
          </a:bodyPr>
          <a:lstStyle/>
          <a:p>
            <a:r>
              <a:rPr lang="et-EE" sz="7200" b="1" i="1" dirty="0">
                <a:solidFill>
                  <a:schemeClr val="bg2">
                    <a:lumMod val="25000"/>
                  </a:schemeClr>
                </a:solidFill>
              </a:rPr>
              <a:t>GOALS</a:t>
            </a:r>
          </a:p>
        </p:txBody>
      </p:sp>
      <p:sp>
        <p:nvSpPr>
          <p:cNvPr id="11" name="Nelinurk: ümarnurkne 10">
            <a:extLst>
              <a:ext uri="{FF2B5EF4-FFF2-40B4-BE49-F238E27FC236}">
                <a16:creationId xmlns:a16="http://schemas.microsoft.com/office/drawing/2014/main" id="{728584E1-7738-4103-BE1A-32071D796454}"/>
              </a:ext>
            </a:extLst>
          </p:cNvPr>
          <p:cNvSpPr/>
          <p:nvPr/>
        </p:nvSpPr>
        <p:spPr>
          <a:xfrm>
            <a:off x="1574004" y="17359715"/>
            <a:ext cx="27127199" cy="7994198"/>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a:p>
        </p:txBody>
      </p:sp>
      <p:sp>
        <p:nvSpPr>
          <p:cNvPr id="12" name="Nelinurk: ümarnurkne 11">
            <a:extLst>
              <a:ext uri="{FF2B5EF4-FFF2-40B4-BE49-F238E27FC236}">
                <a16:creationId xmlns:a16="http://schemas.microsoft.com/office/drawing/2014/main" id="{929E80F6-9D08-4211-8C54-7228AE1F0C94}"/>
              </a:ext>
            </a:extLst>
          </p:cNvPr>
          <p:cNvSpPr/>
          <p:nvPr/>
        </p:nvSpPr>
        <p:spPr>
          <a:xfrm>
            <a:off x="1574006" y="25735092"/>
            <a:ext cx="27127198" cy="7203809"/>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14" name="Nelinurk: ümarnurkne 13">
            <a:extLst>
              <a:ext uri="{FF2B5EF4-FFF2-40B4-BE49-F238E27FC236}">
                <a16:creationId xmlns:a16="http://schemas.microsoft.com/office/drawing/2014/main" id="{439E6158-C226-4DE8-849E-91FF53E422C2}"/>
              </a:ext>
            </a:extLst>
          </p:cNvPr>
          <p:cNvSpPr/>
          <p:nvPr/>
        </p:nvSpPr>
        <p:spPr>
          <a:xfrm>
            <a:off x="1574004" y="33399781"/>
            <a:ext cx="27127199" cy="8897752"/>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pic>
        <p:nvPicPr>
          <p:cNvPr id="1032" name="Picture 8">
            <a:extLst>
              <a:ext uri="{FF2B5EF4-FFF2-40B4-BE49-F238E27FC236}">
                <a16:creationId xmlns:a16="http://schemas.microsoft.com/office/drawing/2014/main" id="{8D23C896-F8AF-4AEE-856A-A2E786805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8907" y="18156966"/>
            <a:ext cx="9232894" cy="72030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lt 16">
            <a:extLst>
              <a:ext uri="{FF2B5EF4-FFF2-40B4-BE49-F238E27FC236}">
                <a16:creationId xmlns:a16="http://schemas.microsoft.com/office/drawing/2014/main" id="{A56FE953-A22A-49DE-8D3C-29D7F89399F3}"/>
              </a:ext>
            </a:extLst>
          </p:cNvPr>
          <p:cNvPicPr>
            <a:picLocks noChangeAspect="1"/>
          </p:cNvPicPr>
          <p:nvPr/>
        </p:nvPicPr>
        <p:blipFill>
          <a:blip r:embed="rId3"/>
          <a:stretch>
            <a:fillRect/>
          </a:stretch>
        </p:blipFill>
        <p:spPr>
          <a:xfrm>
            <a:off x="3092291" y="30101693"/>
            <a:ext cx="6220182" cy="2502709"/>
          </a:xfrm>
          <a:prstGeom prst="rect">
            <a:avLst/>
          </a:prstGeom>
        </p:spPr>
      </p:pic>
      <p:sp>
        <p:nvSpPr>
          <p:cNvPr id="18" name="TextBox 17">
            <a:extLst>
              <a:ext uri="{FF2B5EF4-FFF2-40B4-BE49-F238E27FC236}">
                <a16:creationId xmlns:a16="http://schemas.microsoft.com/office/drawing/2014/main" id="{7A5F4001-5216-432D-9A62-A9809E6D1AB9}"/>
              </a:ext>
            </a:extLst>
          </p:cNvPr>
          <p:cNvSpPr txBox="1"/>
          <p:nvPr/>
        </p:nvSpPr>
        <p:spPr>
          <a:xfrm>
            <a:off x="5904904" y="18914623"/>
            <a:ext cx="6478192" cy="1200329"/>
          </a:xfrm>
          <a:prstGeom prst="rect">
            <a:avLst/>
          </a:prstGeom>
          <a:noFill/>
        </p:spPr>
        <p:txBody>
          <a:bodyPr wrap="square" rtlCol="0">
            <a:spAutoFit/>
          </a:bodyPr>
          <a:lstStyle/>
          <a:p>
            <a:r>
              <a:rPr lang="et-EE" sz="7200" b="1" i="1" dirty="0">
                <a:solidFill>
                  <a:schemeClr val="bg2">
                    <a:lumMod val="25000"/>
                  </a:schemeClr>
                </a:solidFill>
              </a:rPr>
              <a:t>CORRELATIONS</a:t>
            </a:r>
          </a:p>
        </p:txBody>
      </p:sp>
      <p:sp>
        <p:nvSpPr>
          <p:cNvPr id="19" name="TextBox 18">
            <a:extLst>
              <a:ext uri="{FF2B5EF4-FFF2-40B4-BE49-F238E27FC236}">
                <a16:creationId xmlns:a16="http://schemas.microsoft.com/office/drawing/2014/main" id="{B2708D2E-C741-415D-919F-821354A7B76E}"/>
              </a:ext>
            </a:extLst>
          </p:cNvPr>
          <p:cNvSpPr txBox="1"/>
          <p:nvPr/>
        </p:nvSpPr>
        <p:spPr>
          <a:xfrm>
            <a:off x="14368581" y="25955383"/>
            <a:ext cx="9108042" cy="2308324"/>
          </a:xfrm>
          <a:prstGeom prst="rect">
            <a:avLst/>
          </a:prstGeom>
          <a:noFill/>
        </p:spPr>
        <p:txBody>
          <a:bodyPr wrap="square" rtlCol="0">
            <a:spAutoFit/>
          </a:bodyPr>
          <a:lstStyle/>
          <a:p>
            <a:pPr algn="ctr"/>
            <a:r>
              <a:rPr lang="et-EE" sz="7200" b="1" i="1" dirty="0"/>
              <a:t>MOST IMPORTANT FEATURES</a:t>
            </a:r>
          </a:p>
        </p:txBody>
      </p:sp>
      <p:sp>
        <p:nvSpPr>
          <p:cNvPr id="22" name="TextBox 21">
            <a:extLst>
              <a:ext uri="{FF2B5EF4-FFF2-40B4-BE49-F238E27FC236}">
                <a16:creationId xmlns:a16="http://schemas.microsoft.com/office/drawing/2014/main" id="{B65E9E34-D074-476F-BB52-9D4B9001B96C}"/>
              </a:ext>
            </a:extLst>
          </p:cNvPr>
          <p:cNvSpPr txBox="1"/>
          <p:nvPr/>
        </p:nvSpPr>
        <p:spPr>
          <a:xfrm>
            <a:off x="4497952" y="33631844"/>
            <a:ext cx="3718560" cy="1200329"/>
          </a:xfrm>
          <a:prstGeom prst="rect">
            <a:avLst/>
          </a:prstGeom>
          <a:noFill/>
        </p:spPr>
        <p:txBody>
          <a:bodyPr wrap="square" rtlCol="0">
            <a:spAutoFit/>
          </a:bodyPr>
          <a:lstStyle/>
          <a:p>
            <a:r>
              <a:rPr lang="et-EE" sz="7200" b="1" i="1" dirty="0"/>
              <a:t>RESULTS</a:t>
            </a:r>
          </a:p>
        </p:txBody>
      </p:sp>
      <p:sp>
        <p:nvSpPr>
          <p:cNvPr id="13" name="TextBox 12">
            <a:extLst>
              <a:ext uri="{FF2B5EF4-FFF2-40B4-BE49-F238E27FC236}">
                <a16:creationId xmlns:a16="http://schemas.microsoft.com/office/drawing/2014/main" id="{4EF67B08-DFD8-4152-8BA4-6438753B1EEA}"/>
              </a:ext>
            </a:extLst>
          </p:cNvPr>
          <p:cNvSpPr txBox="1"/>
          <p:nvPr/>
        </p:nvSpPr>
        <p:spPr>
          <a:xfrm>
            <a:off x="1809345" y="7620000"/>
            <a:ext cx="13210161" cy="3108543"/>
          </a:xfrm>
          <a:prstGeom prst="rect">
            <a:avLst/>
          </a:prstGeom>
          <a:noFill/>
        </p:spPr>
        <p:txBody>
          <a:bodyPr wrap="square" rtlCol="0">
            <a:spAutoFit/>
          </a:bodyPr>
          <a:lstStyle/>
          <a:p>
            <a:pPr algn="just"/>
            <a:r>
              <a:rPr lang="en-US" sz="2800" i="1" dirty="0">
                <a:solidFill>
                  <a:schemeClr val="bg2">
                    <a:lumMod val="25000"/>
                  </a:schemeClr>
                </a:solidFill>
              </a:rPr>
              <a:t>Heart diseases, also known as cardiovascular diseases (CVDs) are causing the most deaths around the world. It is argued that CVDs are among the deadliest diseases in both developed and developing countries. CVDs take an estimated 17.9 million lives each year which is about 32% of all deaths globally. However, the chance of survival is higher if the diagnosis is made early enough. Therefore machine learning has become one of the most important tools in solving this problem by helping to predict which people are at risk of heart diseases.</a:t>
            </a:r>
            <a:endParaRPr lang="et-EE" sz="2800" i="1" dirty="0">
              <a:solidFill>
                <a:schemeClr val="bg2">
                  <a:lumMod val="25000"/>
                </a:schemeClr>
              </a:solidFill>
            </a:endParaRPr>
          </a:p>
        </p:txBody>
      </p:sp>
      <p:sp>
        <p:nvSpPr>
          <p:cNvPr id="16" name="TextBox 15">
            <a:extLst>
              <a:ext uri="{FF2B5EF4-FFF2-40B4-BE49-F238E27FC236}">
                <a16:creationId xmlns:a16="http://schemas.microsoft.com/office/drawing/2014/main" id="{5C46FEEF-86BD-4450-9CBB-6B6EC7E1C345}"/>
              </a:ext>
            </a:extLst>
          </p:cNvPr>
          <p:cNvSpPr txBox="1"/>
          <p:nvPr/>
        </p:nvSpPr>
        <p:spPr>
          <a:xfrm>
            <a:off x="1838273" y="12174821"/>
            <a:ext cx="7645940" cy="2677656"/>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E</a:t>
            </a:r>
            <a:r>
              <a:rPr lang="en-US" sz="2800" i="1" dirty="0" err="1">
                <a:solidFill>
                  <a:schemeClr val="bg2">
                    <a:lumMod val="25000"/>
                  </a:schemeClr>
                </a:solidFill>
              </a:rPr>
              <a:t>xplor</a:t>
            </a:r>
            <a:r>
              <a:rPr lang="et-EE" sz="2800" i="1" dirty="0">
                <a:solidFill>
                  <a:schemeClr val="bg2">
                    <a:lumMod val="25000"/>
                  </a:schemeClr>
                </a:solidFill>
              </a:rPr>
              <a:t>e</a:t>
            </a:r>
            <a:r>
              <a:rPr lang="en-US" sz="2800" i="1" dirty="0">
                <a:solidFill>
                  <a:schemeClr val="bg2">
                    <a:lumMod val="25000"/>
                  </a:schemeClr>
                </a:solidFill>
              </a:rPr>
              <a:t> diverse machine learning techniques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Random</a:t>
            </a:r>
            <a:r>
              <a:rPr lang="et-EE" sz="2800" i="1" dirty="0">
                <a:solidFill>
                  <a:schemeClr val="bg2">
                    <a:lumMod val="25000"/>
                  </a:schemeClr>
                </a:solidFill>
              </a:rPr>
              <a:t> </a:t>
            </a:r>
            <a:r>
              <a:rPr lang="et-EE" sz="2800" i="1" dirty="0" err="1">
                <a:solidFill>
                  <a:schemeClr val="bg2">
                    <a:lumMod val="25000"/>
                  </a:schemeClr>
                </a:solidFill>
              </a:rPr>
              <a:t>forest</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Decision</a:t>
            </a:r>
            <a:r>
              <a:rPr lang="et-EE" sz="2800" i="1" dirty="0">
                <a:solidFill>
                  <a:schemeClr val="bg2">
                    <a:lumMod val="25000"/>
                  </a:schemeClr>
                </a:solidFill>
              </a:rPr>
              <a:t> </a:t>
            </a:r>
            <a:r>
              <a:rPr lang="et-EE" sz="2800" i="1" dirty="0" err="1">
                <a:solidFill>
                  <a:schemeClr val="bg2">
                    <a:lumMod val="25000"/>
                  </a:schemeClr>
                </a:solidFill>
              </a:rPr>
              <a:t>tree</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a:solidFill>
                  <a:schemeClr val="bg2">
                    <a:lumMod val="25000"/>
                  </a:schemeClr>
                </a:solidFill>
              </a:rPr>
              <a:t>K </a:t>
            </a:r>
            <a:r>
              <a:rPr lang="et-EE" sz="2800" i="1" dirty="0" err="1">
                <a:solidFill>
                  <a:schemeClr val="bg2">
                    <a:lumMod val="25000"/>
                  </a:schemeClr>
                </a:solidFill>
              </a:rPr>
              <a:t>Nearest</a:t>
            </a:r>
            <a:r>
              <a:rPr lang="et-EE" sz="2800" i="1" dirty="0">
                <a:solidFill>
                  <a:schemeClr val="bg2">
                    <a:lumMod val="25000"/>
                  </a:schemeClr>
                </a:solidFill>
              </a:rPr>
              <a:t> </a:t>
            </a:r>
            <a:r>
              <a:rPr lang="et-EE" sz="2800" i="1" dirty="0" err="1">
                <a:solidFill>
                  <a:schemeClr val="bg2">
                    <a:lumMod val="25000"/>
                  </a:schemeClr>
                </a:solidFill>
              </a:rPr>
              <a:t>Neighbors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Neural</a:t>
            </a:r>
            <a:r>
              <a:rPr lang="et-EE" sz="2800" i="1" dirty="0">
                <a:solidFill>
                  <a:schemeClr val="bg2">
                    <a:lumMod val="25000"/>
                  </a:schemeClr>
                </a:solidFill>
              </a:rPr>
              <a:t> Network</a:t>
            </a:r>
          </a:p>
          <a:p>
            <a:pPr marL="285750" indent="-285750">
              <a:buFont typeface="Arial" panose="020B0604020202020204" pitchFamily="34" charset="0"/>
              <a:buChar char="•"/>
            </a:pPr>
            <a:r>
              <a:rPr lang="et-EE" sz="2800" i="1" dirty="0" err="1">
                <a:solidFill>
                  <a:schemeClr val="bg2">
                    <a:lumMod val="25000"/>
                  </a:schemeClr>
                </a:solidFill>
              </a:rPr>
              <a:t>Optimizing</a:t>
            </a:r>
            <a:r>
              <a:rPr lang="et-EE" sz="2800" i="1" dirty="0">
                <a:solidFill>
                  <a:schemeClr val="bg2">
                    <a:lumMod val="25000"/>
                  </a:schemeClr>
                </a:solidFill>
              </a:rPr>
              <a:t> all </a:t>
            </a:r>
            <a:r>
              <a:rPr lang="et-EE" sz="2800" i="1" dirty="0" err="1">
                <a:solidFill>
                  <a:schemeClr val="bg2">
                    <a:lumMod val="25000"/>
                  </a:schemeClr>
                </a:solidFill>
              </a:rPr>
              <a:t>those</a:t>
            </a:r>
            <a:r>
              <a:rPr lang="et-EE" sz="2800" i="1" dirty="0">
                <a:solidFill>
                  <a:schemeClr val="bg2">
                    <a:lumMod val="25000"/>
                  </a:schemeClr>
                </a:solidFill>
              </a:rPr>
              <a:t> </a:t>
            </a:r>
            <a:r>
              <a:rPr lang="et-EE" sz="2800" i="1" dirty="0" err="1">
                <a:solidFill>
                  <a:schemeClr val="bg2">
                    <a:lumMod val="25000"/>
                  </a:schemeClr>
                </a:solidFill>
              </a:rPr>
              <a:t>models</a:t>
            </a:r>
            <a:endParaRPr lang="et-EE" sz="2800" i="1" dirty="0">
              <a:solidFill>
                <a:schemeClr val="bg2">
                  <a:lumMod val="25000"/>
                </a:schemeClr>
              </a:solidFill>
            </a:endParaRPr>
          </a:p>
        </p:txBody>
      </p:sp>
      <p:sp>
        <p:nvSpPr>
          <p:cNvPr id="20" name="TextBox 19">
            <a:extLst>
              <a:ext uri="{FF2B5EF4-FFF2-40B4-BE49-F238E27FC236}">
                <a16:creationId xmlns:a16="http://schemas.microsoft.com/office/drawing/2014/main" id="{EA383598-1081-4940-A3A9-229568F43294}"/>
              </a:ext>
            </a:extLst>
          </p:cNvPr>
          <p:cNvSpPr txBox="1"/>
          <p:nvPr/>
        </p:nvSpPr>
        <p:spPr>
          <a:xfrm>
            <a:off x="1838273" y="14904428"/>
            <a:ext cx="11997014" cy="1384995"/>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Look </a:t>
            </a:r>
            <a:r>
              <a:rPr lang="en-US" sz="2800" i="1" dirty="0">
                <a:solidFill>
                  <a:schemeClr val="bg2">
                    <a:lumMod val="25000"/>
                  </a:schemeClr>
                </a:solidFill>
              </a:rPr>
              <a:t>deeper</a:t>
            </a:r>
            <a:r>
              <a:rPr lang="et-EE" sz="2800" i="1" dirty="0">
                <a:solidFill>
                  <a:schemeClr val="bg2">
                    <a:lumMod val="25000"/>
                  </a:schemeClr>
                </a:solidFill>
              </a:rPr>
              <a:t> </a:t>
            </a:r>
            <a:r>
              <a:rPr lang="en-US" sz="2800" i="1" dirty="0">
                <a:solidFill>
                  <a:schemeClr val="bg2">
                    <a:lumMod val="25000"/>
                  </a:schemeClr>
                </a:solidFill>
              </a:rPr>
              <a:t>into</a:t>
            </a:r>
            <a:r>
              <a:rPr lang="et-EE" sz="2800" i="1" dirty="0">
                <a:solidFill>
                  <a:schemeClr val="bg2">
                    <a:lumMod val="25000"/>
                  </a:schemeClr>
                </a:solidFill>
              </a:rPr>
              <a:t> </a:t>
            </a:r>
            <a:r>
              <a:rPr lang="en-US" sz="2800" i="1" dirty="0">
                <a:solidFill>
                  <a:schemeClr val="bg2">
                    <a:lumMod val="25000"/>
                  </a:schemeClr>
                </a:solidFill>
              </a:rPr>
              <a:t>features and see which factors influence or boost the development of the diseases the most.</a:t>
            </a:r>
            <a:endParaRPr lang="et-EE" sz="2800" i="1" dirty="0">
              <a:solidFill>
                <a:schemeClr val="bg2">
                  <a:lumMod val="25000"/>
                </a:schemeClr>
              </a:solidFill>
            </a:endParaRPr>
          </a:p>
          <a:p>
            <a:pPr marL="285750" indent="-285750">
              <a:buFont typeface="Arial" panose="020B0604020202020204" pitchFamily="34" charset="0"/>
              <a:buChar char="•"/>
            </a:pPr>
            <a:r>
              <a:rPr lang="et-EE" sz="2800" i="1" dirty="0" err="1">
                <a:solidFill>
                  <a:schemeClr val="bg2">
                    <a:lumMod val="25000"/>
                  </a:schemeClr>
                </a:solidFill>
              </a:rPr>
              <a:t>Write</a:t>
            </a:r>
            <a:r>
              <a:rPr lang="et-EE" sz="2800" i="1" dirty="0">
                <a:solidFill>
                  <a:schemeClr val="bg2">
                    <a:lumMod val="25000"/>
                  </a:schemeClr>
                </a:solidFill>
              </a:rPr>
              <a:t> a programm </a:t>
            </a:r>
            <a:r>
              <a:rPr lang="et-EE" sz="2800" i="1" dirty="0" err="1">
                <a:solidFill>
                  <a:schemeClr val="bg2">
                    <a:lumMod val="25000"/>
                  </a:schemeClr>
                </a:solidFill>
              </a:rPr>
              <a:t>to</a:t>
            </a:r>
            <a:r>
              <a:rPr lang="et-EE" sz="2800" i="1" dirty="0">
                <a:solidFill>
                  <a:schemeClr val="bg2">
                    <a:lumMod val="25000"/>
                  </a:schemeClr>
                </a:solidFill>
              </a:rPr>
              <a:t> </a:t>
            </a:r>
            <a:r>
              <a:rPr lang="et-EE" sz="2800" i="1" dirty="0" err="1">
                <a:solidFill>
                  <a:schemeClr val="bg2">
                    <a:lumMod val="25000"/>
                  </a:schemeClr>
                </a:solidFill>
              </a:rPr>
              <a:t>predict</a:t>
            </a:r>
            <a:r>
              <a:rPr lang="et-EE" sz="2800" i="1" dirty="0">
                <a:solidFill>
                  <a:schemeClr val="bg2">
                    <a:lumMod val="25000"/>
                  </a:schemeClr>
                </a:solidFill>
              </a:rPr>
              <a:t> </a:t>
            </a:r>
            <a:r>
              <a:rPr lang="et-EE" sz="2800" i="1" dirty="0" err="1">
                <a:solidFill>
                  <a:schemeClr val="bg2">
                    <a:lumMod val="25000"/>
                  </a:schemeClr>
                </a:solidFill>
              </a:rPr>
              <a:t>the</a:t>
            </a:r>
            <a:r>
              <a:rPr lang="et-EE" sz="2800" i="1" dirty="0">
                <a:solidFill>
                  <a:schemeClr val="bg2">
                    <a:lumMod val="25000"/>
                  </a:schemeClr>
                </a:solidFill>
              </a:rPr>
              <a:t> </a:t>
            </a:r>
            <a:r>
              <a:rPr lang="et-EE" sz="2800" i="1" dirty="0" err="1">
                <a:solidFill>
                  <a:schemeClr val="bg2">
                    <a:lumMod val="25000"/>
                  </a:schemeClr>
                </a:solidFill>
              </a:rPr>
              <a:t>presence</a:t>
            </a:r>
            <a:r>
              <a:rPr lang="et-EE" sz="2800" i="1" dirty="0">
                <a:solidFill>
                  <a:schemeClr val="bg2">
                    <a:lumMod val="25000"/>
                  </a:schemeClr>
                </a:solidFill>
              </a:rPr>
              <a:t> of </a:t>
            </a:r>
            <a:r>
              <a:rPr lang="et-EE" sz="2800" i="1" dirty="0" err="1">
                <a:solidFill>
                  <a:schemeClr val="bg2">
                    <a:lumMod val="25000"/>
                  </a:schemeClr>
                </a:solidFill>
              </a:rPr>
              <a:t>heart</a:t>
            </a:r>
            <a:r>
              <a:rPr lang="et-EE" sz="2800" i="1" dirty="0">
                <a:solidFill>
                  <a:schemeClr val="bg2">
                    <a:lumMod val="25000"/>
                  </a:schemeClr>
                </a:solidFill>
              </a:rPr>
              <a:t> </a:t>
            </a:r>
            <a:r>
              <a:rPr lang="et-EE" sz="2800" i="1" dirty="0" err="1">
                <a:solidFill>
                  <a:schemeClr val="bg2">
                    <a:lumMod val="25000"/>
                  </a:schemeClr>
                </a:solidFill>
              </a:rPr>
              <a:t>disease</a:t>
            </a:r>
            <a:r>
              <a:rPr lang="et-EE" sz="2800" i="1" dirty="0">
                <a:solidFill>
                  <a:schemeClr val="bg2">
                    <a:lumMod val="25000"/>
                  </a:schemeClr>
                </a:solidFill>
              </a:rPr>
              <a:t> </a:t>
            </a:r>
            <a:r>
              <a:rPr lang="et-EE" sz="2800" i="1" dirty="0" err="1">
                <a:solidFill>
                  <a:schemeClr val="bg2">
                    <a:lumMod val="25000"/>
                  </a:schemeClr>
                </a:solidFill>
              </a:rPr>
              <a:t>based</a:t>
            </a:r>
            <a:r>
              <a:rPr lang="et-EE" sz="2800" i="1" dirty="0">
                <a:solidFill>
                  <a:schemeClr val="bg2">
                    <a:lumMod val="25000"/>
                  </a:schemeClr>
                </a:solidFill>
              </a:rPr>
              <a:t> on </a:t>
            </a:r>
            <a:r>
              <a:rPr lang="et-EE" sz="2800" i="1" dirty="0" err="1">
                <a:solidFill>
                  <a:schemeClr val="bg2">
                    <a:lumMod val="25000"/>
                  </a:schemeClr>
                </a:solidFill>
              </a:rPr>
              <a:t>user</a:t>
            </a:r>
            <a:r>
              <a:rPr lang="et-EE" sz="2800" i="1" dirty="0">
                <a:solidFill>
                  <a:schemeClr val="bg2">
                    <a:lumMod val="25000"/>
                  </a:schemeClr>
                </a:solidFill>
              </a:rPr>
              <a:t> </a:t>
            </a:r>
            <a:r>
              <a:rPr lang="et-EE" sz="2800" i="1" dirty="0" err="1">
                <a:solidFill>
                  <a:schemeClr val="bg2">
                    <a:lumMod val="25000"/>
                  </a:schemeClr>
                </a:solidFill>
              </a:rPr>
              <a:t>input</a:t>
            </a:r>
            <a:endParaRPr lang="et-EE" sz="2800" i="1" dirty="0">
              <a:solidFill>
                <a:schemeClr val="bg2">
                  <a:lumMod val="25000"/>
                </a:schemeClr>
              </a:solidFill>
            </a:endParaRPr>
          </a:p>
        </p:txBody>
      </p:sp>
      <p:sp>
        <p:nvSpPr>
          <p:cNvPr id="21" name="TextBox 20">
            <a:extLst>
              <a:ext uri="{FF2B5EF4-FFF2-40B4-BE49-F238E27FC236}">
                <a16:creationId xmlns:a16="http://schemas.microsoft.com/office/drawing/2014/main" id="{94E4A545-9FB3-4B56-AF91-48C642A4059C}"/>
              </a:ext>
            </a:extLst>
          </p:cNvPr>
          <p:cNvSpPr txBox="1"/>
          <p:nvPr/>
        </p:nvSpPr>
        <p:spPr>
          <a:xfrm>
            <a:off x="15879486" y="7196640"/>
            <a:ext cx="12420600" cy="9140964"/>
          </a:xfrm>
          <a:prstGeom prst="rect">
            <a:avLst/>
          </a:prstGeom>
          <a:noFill/>
        </p:spPr>
        <p:txBody>
          <a:bodyPr wrap="square" rtlCol="0">
            <a:spAutoFit/>
          </a:bodyPr>
          <a:lstStyle/>
          <a:p>
            <a:r>
              <a:rPr lang="et-EE" sz="2800" i="1" dirty="0" err="1"/>
              <a:t>Our</a:t>
            </a:r>
            <a:r>
              <a:rPr lang="et-EE" sz="2800" i="1" dirty="0"/>
              <a:t> </a:t>
            </a:r>
            <a:r>
              <a:rPr lang="en-US" sz="2800" i="1" dirty="0"/>
              <a:t>database has data from different datasets, which have been combined</a:t>
            </a:r>
            <a:r>
              <a:rPr lang="et-EE" sz="2800" i="1" dirty="0"/>
              <a:t>. </a:t>
            </a:r>
            <a:r>
              <a:rPr lang="en-US" sz="2800" i="1" dirty="0"/>
              <a:t>There is data from Cleveland with 303 instances, from Hungary with 294 instances, from Switzerland with 123 instances, from Long Beach VA with 200 instances and from another general dataset with 270 instances.</a:t>
            </a:r>
            <a:r>
              <a:rPr lang="et-EE" sz="2800" i="1" dirty="0"/>
              <a:t> The </a:t>
            </a:r>
            <a:r>
              <a:rPr lang="et-EE" sz="2800" i="1" dirty="0" err="1"/>
              <a:t>features</a:t>
            </a:r>
            <a:r>
              <a:rPr lang="et-EE" sz="2800" i="1" dirty="0"/>
              <a:t> are: </a:t>
            </a:r>
          </a:p>
          <a:p>
            <a:endParaRPr lang="et-EE" sz="2800" i="1" dirty="0"/>
          </a:p>
          <a:p>
            <a:pPr marL="342900" indent="-342900">
              <a:buFont typeface="Arial" panose="020B0604020202020204" pitchFamily="34" charset="0"/>
              <a:buChar char="•"/>
            </a:pPr>
            <a:r>
              <a:rPr lang="et-EE" sz="2800" i="1" dirty="0" err="1"/>
              <a:t>age</a:t>
            </a:r>
            <a:r>
              <a:rPr lang="et-EE" sz="2800" i="1" dirty="0"/>
              <a:t> (</a:t>
            </a:r>
            <a:r>
              <a:rPr lang="et-EE" sz="2800" i="1" dirty="0" err="1"/>
              <a:t>numeric</a:t>
            </a:r>
            <a:r>
              <a:rPr lang="et-EE" sz="2800" i="1" dirty="0"/>
              <a:t>) - </a:t>
            </a:r>
            <a:r>
              <a:rPr lang="et-EE" sz="2800" dirty="0" err="1"/>
              <a:t>Patient’s</a:t>
            </a:r>
            <a:r>
              <a:rPr lang="et-EE" sz="2800" dirty="0"/>
              <a:t> </a:t>
            </a:r>
            <a:r>
              <a:rPr lang="et-EE" sz="2800" dirty="0" err="1"/>
              <a:t>age</a:t>
            </a:r>
            <a:r>
              <a:rPr lang="et-EE" sz="2800" dirty="0"/>
              <a:t> in </a:t>
            </a:r>
            <a:r>
              <a:rPr lang="et-EE" sz="2800" dirty="0" err="1"/>
              <a:t>years</a:t>
            </a:r>
            <a:r>
              <a:rPr lang="et-EE" sz="2800" dirty="0"/>
              <a:t>.</a:t>
            </a:r>
            <a:endParaRPr lang="et-EE" sz="2800" i="1" dirty="0"/>
          </a:p>
          <a:p>
            <a:pPr marL="342900" indent="-342900">
              <a:buFont typeface="Arial" panose="020B0604020202020204" pitchFamily="34" charset="0"/>
              <a:buChar char="•"/>
            </a:pPr>
            <a:r>
              <a:rPr lang="et-EE" sz="2800" i="1" dirty="0" err="1"/>
              <a:t>sex</a:t>
            </a:r>
            <a:r>
              <a:rPr lang="et-EE" sz="2800" i="1" dirty="0"/>
              <a:t> (nominaal) - </a:t>
            </a:r>
            <a:r>
              <a:rPr lang="en-US" sz="2800" dirty="0"/>
              <a:t>Patient’s gender. Male is 1 and Female is 0.</a:t>
            </a:r>
            <a:endParaRPr lang="et-EE" sz="2800" i="1" dirty="0"/>
          </a:p>
          <a:p>
            <a:pPr marL="342900" indent="-342900">
              <a:buFont typeface="Arial" panose="020B0604020202020204" pitchFamily="34" charset="0"/>
              <a:buChar char="•"/>
            </a:pPr>
            <a:r>
              <a:rPr lang="et-EE" sz="2800" i="1" dirty="0" err="1"/>
              <a:t>chest</a:t>
            </a:r>
            <a:r>
              <a:rPr lang="et-EE" sz="2800" i="1" dirty="0"/>
              <a:t> </a:t>
            </a:r>
            <a:r>
              <a:rPr lang="et-EE" sz="2800" i="1" dirty="0" err="1"/>
              <a:t>pain</a:t>
            </a:r>
            <a:r>
              <a:rPr lang="et-EE" sz="2800" i="1" dirty="0"/>
              <a:t> </a:t>
            </a:r>
            <a:r>
              <a:rPr lang="et-EE" sz="2800" i="1" dirty="0" err="1"/>
              <a:t>type</a:t>
            </a:r>
            <a:r>
              <a:rPr lang="et-EE" sz="2800" i="1" dirty="0"/>
              <a:t> (</a:t>
            </a:r>
            <a:r>
              <a:rPr lang="et-EE" sz="2800" i="1" dirty="0" err="1"/>
              <a:t>categorical</a:t>
            </a:r>
            <a:r>
              <a:rPr lang="et-EE" sz="2800" i="1" dirty="0"/>
              <a:t>) - </a:t>
            </a:r>
            <a:r>
              <a:rPr lang="et-EE" sz="2800" dirty="0"/>
              <a:t>1 - </a:t>
            </a:r>
            <a:r>
              <a:rPr lang="et-EE" sz="2800" dirty="0" err="1"/>
              <a:t>typical</a:t>
            </a:r>
            <a:r>
              <a:rPr lang="et-EE" sz="2800" dirty="0"/>
              <a:t>; 2 - </a:t>
            </a:r>
            <a:r>
              <a:rPr lang="et-EE" sz="2800" dirty="0" err="1"/>
              <a:t>typical</a:t>
            </a:r>
            <a:r>
              <a:rPr lang="et-EE" sz="2800" dirty="0"/>
              <a:t> </a:t>
            </a:r>
            <a:r>
              <a:rPr lang="et-EE" sz="2800" dirty="0" err="1"/>
              <a:t>angina</a:t>
            </a:r>
            <a:r>
              <a:rPr lang="et-EE" sz="2800" dirty="0"/>
              <a:t>; 3 - non-</a:t>
            </a:r>
            <a:r>
              <a:rPr lang="et-EE" sz="2800" dirty="0" err="1"/>
              <a:t>angina</a:t>
            </a:r>
            <a:r>
              <a:rPr lang="et-EE" sz="2800" dirty="0"/>
              <a:t>; 4 - </a:t>
            </a:r>
            <a:r>
              <a:rPr lang="et-EE" sz="2800" dirty="0" err="1"/>
              <a:t>asymptomatic</a:t>
            </a:r>
            <a:r>
              <a:rPr lang="et-EE" sz="2800" dirty="0"/>
              <a:t>.</a:t>
            </a:r>
            <a:endParaRPr lang="et-EE" sz="2800" i="1" dirty="0"/>
          </a:p>
          <a:p>
            <a:pPr marL="342900" indent="-342900">
              <a:buFont typeface="Arial" panose="020B0604020202020204" pitchFamily="34" charset="0"/>
              <a:buChar char="•"/>
            </a:pPr>
            <a:r>
              <a:rPr lang="et-EE" sz="2800" i="1" dirty="0" err="1"/>
              <a:t>resting</a:t>
            </a:r>
            <a:r>
              <a:rPr lang="et-EE" sz="2800" i="1" dirty="0"/>
              <a:t> </a:t>
            </a:r>
            <a:r>
              <a:rPr lang="et-EE" sz="2800" i="1" dirty="0" err="1"/>
              <a:t>bs</a:t>
            </a:r>
            <a:r>
              <a:rPr lang="et-EE" sz="2800" i="1" dirty="0"/>
              <a:t> s (</a:t>
            </a:r>
            <a:r>
              <a:rPr lang="et-EE" sz="2800" i="1" dirty="0" err="1"/>
              <a:t>numeric</a:t>
            </a:r>
            <a:r>
              <a:rPr lang="et-EE" sz="2800" i="1" dirty="0"/>
              <a:t>) -  </a:t>
            </a:r>
            <a:r>
              <a:rPr lang="en-US" sz="2800" dirty="0"/>
              <a:t>Level of blood pressure at resting mode in mm/GG.</a:t>
            </a:r>
            <a:endParaRPr lang="et-EE" sz="2800" i="1" dirty="0"/>
          </a:p>
          <a:p>
            <a:pPr marL="342900" indent="-342900">
              <a:buFont typeface="Arial" panose="020B0604020202020204" pitchFamily="34" charset="0"/>
              <a:buChar char="•"/>
            </a:pPr>
            <a:r>
              <a:rPr lang="et-EE" sz="2800" i="1" dirty="0" err="1"/>
              <a:t>cholesterol</a:t>
            </a:r>
            <a:r>
              <a:rPr lang="et-EE" sz="2800" i="1" dirty="0"/>
              <a:t> (</a:t>
            </a:r>
            <a:r>
              <a:rPr lang="et-EE" sz="2800" i="1" dirty="0" err="1"/>
              <a:t>numeric</a:t>
            </a:r>
            <a:r>
              <a:rPr lang="et-EE" sz="2800" i="1" dirty="0"/>
              <a:t>) - </a:t>
            </a:r>
            <a:r>
              <a:rPr lang="nl-NL" sz="2800" dirty="0"/>
              <a:t>Serum cholesterol in mg/dl.</a:t>
            </a:r>
            <a:endParaRPr lang="et-EE" sz="2800" i="1" dirty="0"/>
          </a:p>
          <a:p>
            <a:pPr marL="342900" indent="-342900">
              <a:buFont typeface="Arial" panose="020B0604020202020204" pitchFamily="34" charset="0"/>
              <a:buChar char="•"/>
            </a:pPr>
            <a:r>
              <a:rPr lang="et-EE" sz="2800" i="1" dirty="0" err="1"/>
              <a:t>fasting</a:t>
            </a:r>
            <a:r>
              <a:rPr lang="et-EE" sz="2800" i="1" dirty="0"/>
              <a:t> </a:t>
            </a:r>
            <a:r>
              <a:rPr lang="et-EE" sz="2800" i="1" dirty="0" err="1"/>
              <a:t>blood</a:t>
            </a:r>
            <a:r>
              <a:rPr lang="et-EE" sz="2800" i="1" dirty="0"/>
              <a:t> </a:t>
            </a:r>
            <a:r>
              <a:rPr lang="et-EE" sz="2800" i="1" dirty="0" err="1"/>
              <a:t>sugar</a:t>
            </a:r>
            <a:r>
              <a:rPr lang="et-EE" sz="2800" i="1" dirty="0"/>
              <a:t> (</a:t>
            </a:r>
            <a:r>
              <a:rPr lang="et-EE" sz="2800" i="1" dirty="0" err="1"/>
              <a:t>nominal</a:t>
            </a:r>
            <a:r>
              <a:rPr lang="et-EE" sz="2800" i="1" dirty="0"/>
              <a:t>) - </a:t>
            </a:r>
            <a:r>
              <a:rPr lang="en-US" sz="2800" dirty="0"/>
              <a:t>Blood sugar levels on fasting &gt; 120 mg/dl represent 1 in case of true and 0 as false.</a:t>
            </a:r>
            <a:endParaRPr lang="et-EE" sz="2800" i="1" dirty="0"/>
          </a:p>
          <a:p>
            <a:pPr marL="342900" indent="-342900">
              <a:buFont typeface="Arial" panose="020B0604020202020204" pitchFamily="34" charset="0"/>
              <a:buChar char="•"/>
            </a:pPr>
            <a:r>
              <a:rPr lang="et-EE" sz="2800" i="1" dirty="0" err="1"/>
              <a:t>resting</a:t>
            </a:r>
            <a:r>
              <a:rPr lang="et-EE" sz="2800" i="1" dirty="0"/>
              <a:t> </a:t>
            </a:r>
            <a:r>
              <a:rPr lang="et-EE" sz="2800" i="1" dirty="0" err="1"/>
              <a:t>ecg</a:t>
            </a:r>
            <a:r>
              <a:rPr lang="et-EE" sz="2800" i="1" dirty="0"/>
              <a:t>. (</a:t>
            </a:r>
            <a:r>
              <a:rPr lang="et-EE" sz="2800" i="1" dirty="0" err="1"/>
              <a:t>categorical</a:t>
            </a:r>
            <a:r>
              <a:rPr lang="et-EE" sz="2800" i="1" dirty="0"/>
              <a:t>) - </a:t>
            </a:r>
            <a:r>
              <a:rPr lang="en-US" sz="2800" dirty="0"/>
              <a:t>0: Normal</a:t>
            </a:r>
            <a:r>
              <a:rPr lang="et-EE" sz="2800" dirty="0"/>
              <a:t>,</a:t>
            </a:r>
            <a:r>
              <a:rPr lang="en-US" sz="2800" dirty="0"/>
              <a:t> 1: Abnormality in ST-T wave</a:t>
            </a:r>
            <a:r>
              <a:rPr lang="et-EE" sz="2800" dirty="0"/>
              <a:t>,</a:t>
            </a:r>
            <a:r>
              <a:rPr lang="en-US" sz="2800" dirty="0"/>
              <a:t> 2: Left ventricular hypertrophy</a:t>
            </a:r>
            <a:endParaRPr lang="et-EE" sz="2800" i="1" dirty="0"/>
          </a:p>
          <a:p>
            <a:pPr marL="342900" indent="-342900">
              <a:buFont typeface="Arial" panose="020B0604020202020204" pitchFamily="34" charset="0"/>
              <a:buChar char="•"/>
            </a:pPr>
            <a:r>
              <a:rPr lang="et-EE" sz="2800" i="1" dirty="0" err="1"/>
              <a:t>max</a:t>
            </a:r>
            <a:r>
              <a:rPr lang="et-EE" sz="2800" i="1" dirty="0"/>
              <a:t> </a:t>
            </a:r>
            <a:r>
              <a:rPr lang="et-EE" sz="2800" i="1" dirty="0" err="1"/>
              <a:t>heart</a:t>
            </a:r>
            <a:r>
              <a:rPr lang="et-EE" sz="2800" i="1" dirty="0"/>
              <a:t> </a:t>
            </a:r>
            <a:r>
              <a:rPr lang="et-EE" sz="2800" i="1" dirty="0" err="1"/>
              <a:t>rate</a:t>
            </a:r>
            <a:r>
              <a:rPr lang="et-EE" sz="2800" i="1" dirty="0"/>
              <a:t> (</a:t>
            </a:r>
            <a:r>
              <a:rPr lang="et-EE" sz="2800" i="1" dirty="0" err="1"/>
              <a:t>numeric</a:t>
            </a:r>
            <a:r>
              <a:rPr lang="et-EE" sz="2800" i="1" dirty="0"/>
              <a:t>) - </a:t>
            </a:r>
            <a:r>
              <a:rPr lang="et-EE" sz="2800" dirty="0" err="1"/>
              <a:t>Maximum</a:t>
            </a:r>
            <a:r>
              <a:rPr lang="et-EE" sz="2800" dirty="0"/>
              <a:t> </a:t>
            </a:r>
            <a:r>
              <a:rPr lang="et-EE" sz="2800" dirty="0" err="1"/>
              <a:t>heart</a:t>
            </a:r>
            <a:r>
              <a:rPr lang="et-EE" sz="2800" dirty="0"/>
              <a:t> </a:t>
            </a:r>
            <a:r>
              <a:rPr lang="et-EE" sz="2800" dirty="0" err="1"/>
              <a:t>rate</a:t>
            </a:r>
            <a:r>
              <a:rPr lang="et-EE" sz="2800" dirty="0"/>
              <a:t> </a:t>
            </a:r>
            <a:r>
              <a:rPr lang="et-EE" sz="2800" dirty="0" err="1"/>
              <a:t>achieved</a:t>
            </a:r>
            <a:endParaRPr lang="et-EE" sz="2800" i="1" dirty="0"/>
          </a:p>
          <a:p>
            <a:pPr marL="342900" indent="-342900">
              <a:buFont typeface="Arial" panose="020B0604020202020204" pitchFamily="34" charset="0"/>
              <a:buChar char="•"/>
            </a:pPr>
            <a:r>
              <a:rPr lang="et-EE" sz="2800" i="1" dirty="0" err="1"/>
              <a:t>exercise</a:t>
            </a:r>
            <a:r>
              <a:rPr lang="et-EE" sz="2800" i="1" dirty="0"/>
              <a:t> </a:t>
            </a:r>
            <a:r>
              <a:rPr lang="et-EE" sz="2800" i="1" dirty="0" err="1"/>
              <a:t>angina</a:t>
            </a:r>
            <a:r>
              <a:rPr lang="et-EE" sz="2800" i="1" dirty="0"/>
              <a:t> (</a:t>
            </a:r>
            <a:r>
              <a:rPr lang="et-EE" sz="2800" i="1" dirty="0" err="1"/>
              <a:t>nominal</a:t>
            </a:r>
            <a:r>
              <a:rPr lang="et-EE" sz="2800" i="1" dirty="0"/>
              <a:t>) - </a:t>
            </a:r>
            <a:r>
              <a:rPr lang="en-US" sz="2800" dirty="0"/>
              <a:t>Angina induced by exercise 0: no and 1: yes</a:t>
            </a:r>
            <a:endParaRPr lang="et-EE" sz="2800" i="1" dirty="0"/>
          </a:p>
          <a:p>
            <a:pPr marL="342900" indent="-342900">
              <a:buFont typeface="Arial" panose="020B0604020202020204" pitchFamily="34" charset="0"/>
              <a:buChar char="•"/>
            </a:pPr>
            <a:r>
              <a:rPr lang="et-EE" sz="2800" i="1" dirty="0" err="1"/>
              <a:t>oldpeak</a:t>
            </a:r>
            <a:r>
              <a:rPr lang="et-EE" sz="2800" i="1" dirty="0"/>
              <a:t> (</a:t>
            </a:r>
            <a:r>
              <a:rPr lang="et-EE" sz="2800" i="1" dirty="0" err="1"/>
              <a:t>numeric</a:t>
            </a:r>
            <a:r>
              <a:rPr lang="et-EE" sz="2800" i="1" dirty="0"/>
              <a:t>) - </a:t>
            </a:r>
            <a:r>
              <a:rPr lang="en-US" sz="2800" dirty="0"/>
              <a:t>Exercise induced ST-depression in comparison with the state of rest.</a:t>
            </a:r>
            <a:endParaRPr lang="et-EE" sz="2800" i="1" dirty="0"/>
          </a:p>
          <a:p>
            <a:pPr marL="342900" indent="-342900">
              <a:buFont typeface="Arial" panose="020B0604020202020204" pitchFamily="34" charset="0"/>
              <a:buChar char="•"/>
            </a:pPr>
            <a:r>
              <a:rPr lang="et-EE" sz="2800" i="1" dirty="0"/>
              <a:t>ST </a:t>
            </a:r>
            <a:r>
              <a:rPr lang="et-EE" sz="2800" i="1" dirty="0" err="1"/>
              <a:t>slope</a:t>
            </a:r>
            <a:r>
              <a:rPr lang="et-EE" sz="2800" i="1" dirty="0"/>
              <a:t> (</a:t>
            </a:r>
            <a:r>
              <a:rPr lang="et-EE" sz="2800" i="1" dirty="0" err="1"/>
              <a:t>categorical</a:t>
            </a:r>
            <a:r>
              <a:rPr lang="et-EE" sz="2800" i="1" dirty="0"/>
              <a:t>) - </a:t>
            </a:r>
            <a:r>
              <a:rPr lang="en-US" sz="2800" dirty="0"/>
              <a:t>0: Normal 1: Upsloping 2: Flat 3: </a:t>
            </a:r>
            <a:r>
              <a:rPr lang="en-US" sz="2800" dirty="0" err="1"/>
              <a:t>Downsloping</a:t>
            </a:r>
            <a:endParaRPr lang="et-EE" sz="2800" i="1" dirty="0"/>
          </a:p>
          <a:p>
            <a:pPr marL="342900" indent="-342900">
              <a:buFont typeface="Arial" panose="020B0604020202020204" pitchFamily="34" charset="0"/>
              <a:buChar char="•"/>
            </a:pPr>
            <a:r>
              <a:rPr lang="et-EE" sz="2800" i="1" dirty="0" err="1"/>
              <a:t>target</a:t>
            </a:r>
            <a:r>
              <a:rPr lang="et-EE" sz="2800" i="1" dirty="0"/>
              <a:t> (</a:t>
            </a:r>
            <a:r>
              <a:rPr lang="et-EE" sz="2800" i="1" dirty="0" err="1"/>
              <a:t>nominal</a:t>
            </a:r>
            <a:r>
              <a:rPr lang="et-EE" sz="2800" i="1" dirty="0"/>
              <a:t>) - </a:t>
            </a:r>
            <a:r>
              <a:rPr lang="en-US" sz="2800" dirty="0"/>
              <a:t>Heart risk, 1: heart disease 0: normal</a:t>
            </a:r>
            <a:endParaRPr lang="et-EE" sz="2800" i="1" dirty="0"/>
          </a:p>
        </p:txBody>
      </p:sp>
      <p:sp>
        <p:nvSpPr>
          <p:cNvPr id="24" name="TextBox 23">
            <a:extLst>
              <a:ext uri="{FF2B5EF4-FFF2-40B4-BE49-F238E27FC236}">
                <a16:creationId xmlns:a16="http://schemas.microsoft.com/office/drawing/2014/main" id="{B2ADA444-D1AE-4D16-932E-ED8E1618E27A}"/>
              </a:ext>
            </a:extLst>
          </p:cNvPr>
          <p:cNvSpPr txBox="1"/>
          <p:nvPr/>
        </p:nvSpPr>
        <p:spPr>
          <a:xfrm>
            <a:off x="1975128" y="35027388"/>
            <a:ext cx="8764208" cy="7417415"/>
          </a:xfrm>
          <a:prstGeom prst="rect">
            <a:avLst/>
          </a:prstGeom>
          <a:noFill/>
        </p:spPr>
        <p:txBody>
          <a:bodyPr wrap="square" rtlCol="0">
            <a:spAutoFit/>
          </a:bodyPr>
          <a:lstStyle/>
          <a:p>
            <a:pPr algn="just"/>
            <a:r>
              <a:rPr lang="en-US" sz="2800" i="1" dirty="0"/>
              <a:t>As a result, we were able to create models with an accuracy of over 92%. Random Forest has the highest accuracy among the models we created, with a score of 0.9454.</a:t>
            </a:r>
          </a:p>
          <a:p>
            <a:pPr algn="just"/>
            <a:r>
              <a:rPr lang="en-US" sz="2800" i="1" dirty="0"/>
              <a:t>There isn't a significant difference between all the models. If there was it could suggest overfitting where a certain model learns the training data too well and fails to generalize to new, unseen data. We see that some optimizations we tried didn't make much difference in the accuracy. For example, feature importance with the random forest model underperformed and also the regulations for Neural networks didn't perform better.</a:t>
            </a:r>
          </a:p>
          <a:p>
            <a:pPr algn="just"/>
            <a:r>
              <a:rPr lang="en-US" sz="2800" i="1" dirty="0"/>
              <a:t>So in conclusion the random forest model was our best model with an accuracy of 0.9454, which meets our goal to train a model with an accuracy over 0.92.</a:t>
            </a:r>
          </a:p>
          <a:p>
            <a:pPr algn="just"/>
            <a:br>
              <a:rPr lang="en-US" sz="2800" i="1" dirty="0"/>
            </a:br>
            <a:endParaRPr lang="et-EE" sz="2800" i="1" dirty="0"/>
          </a:p>
        </p:txBody>
      </p:sp>
      <p:sp>
        <p:nvSpPr>
          <p:cNvPr id="27" name="TextBox 26">
            <a:extLst>
              <a:ext uri="{FF2B5EF4-FFF2-40B4-BE49-F238E27FC236}">
                <a16:creationId xmlns:a16="http://schemas.microsoft.com/office/drawing/2014/main" id="{994CF44A-40AF-441D-B7A1-7CC3493E49EF}"/>
              </a:ext>
            </a:extLst>
          </p:cNvPr>
          <p:cNvSpPr txBox="1"/>
          <p:nvPr/>
        </p:nvSpPr>
        <p:spPr>
          <a:xfrm>
            <a:off x="11180682" y="28638230"/>
            <a:ext cx="16445871" cy="3108543"/>
          </a:xfrm>
          <a:prstGeom prst="rect">
            <a:avLst/>
          </a:prstGeom>
          <a:noFill/>
        </p:spPr>
        <p:txBody>
          <a:bodyPr wrap="square" rtlCol="0">
            <a:spAutoFit/>
          </a:bodyPr>
          <a:lstStyle/>
          <a:p>
            <a:pPr algn="just"/>
            <a:r>
              <a:rPr lang="en-US" sz="2800" i="1" dirty="0"/>
              <a:t>From the correlation matrix, we have found the biggest association between the ST segment slope and the risk of heart disease. The graphical representation on the left further accentuates this finding, suggesting that individuals with a </a:t>
            </a:r>
            <a:r>
              <a:rPr lang="en-US" sz="2800" i="1" dirty="0" err="1"/>
              <a:t>downsloping</a:t>
            </a:r>
            <a:r>
              <a:rPr lang="en-US" sz="2800" i="1" dirty="0"/>
              <a:t> ST segment (value 3) are approximately three times more likely to have a heart disease. This observation aligns with expectations, considering that, in many cases, a normal ST segment slope trends slightly upwards—a reflection of the critical mechanics required for optimal heart function.</a:t>
            </a:r>
          </a:p>
          <a:p>
            <a:pPr algn="just"/>
            <a:br>
              <a:rPr lang="en-US" sz="2800" i="1" dirty="0"/>
            </a:br>
            <a:endParaRPr lang="et-EE" sz="2800" i="1" dirty="0"/>
          </a:p>
        </p:txBody>
      </p:sp>
      <p:sp>
        <p:nvSpPr>
          <p:cNvPr id="28" name="TextBox 27">
            <a:extLst>
              <a:ext uri="{FF2B5EF4-FFF2-40B4-BE49-F238E27FC236}">
                <a16:creationId xmlns:a16="http://schemas.microsoft.com/office/drawing/2014/main" id="{040FD652-1D58-4C6F-81F0-032B6A5E8DC9}"/>
              </a:ext>
            </a:extLst>
          </p:cNvPr>
          <p:cNvSpPr txBox="1"/>
          <p:nvPr/>
        </p:nvSpPr>
        <p:spPr>
          <a:xfrm>
            <a:off x="2295728" y="20641914"/>
            <a:ext cx="14279862" cy="3108543"/>
          </a:xfrm>
          <a:prstGeom prst="rect">
            <a:avLst/>
          </a:prstGeom>
          <a:noFill/>
        </p:spPr>
        <p:txBody>
          <a:bodyPr wrap="square" rtlCol="0">
            <a:spAutoFit/>
          </a:bodyPr>
          <a:lstStyle/>
          <a:p>
            <a:pPr algn="just"/>
            <a:r>
              <a:rPr lang="en-US" sz="2800" i="1" dirty="0"/>
              <a:t>The negative correlation with max heart rate supports the idea that lower maximum heart rates may be associated with heart disease, which is a common belief that ageing could cause risk for different diseases. The positive correlation between chest pain type, exercise angina, </a:t>
            </a:r>
            <a:r>
              <a:rPr lang="en-US" sz="2800" i="1" dirty="0" err="1"/>
              <a:t>oldpeak</a:t>
            </a:r>
            <a:r>
              <a:rPr lang="en-US" sz="2800" i="1" dirty="0"/>
              <a:t> and ST slope suggests that individuals who experience atypical pain (not typical chest pain) in the chest or angina during exercise have more likely heart diseases and individuals who have abnormalities in ST slope too. The matrix shows that the biggest influence on heart-related diseases may be caused by abnormal ST slope.</a:t>
            </a:r>
            <a:endParaRPr lang="et-EE" sz="2800" i="1" dirty="0"/>
          </a:p>
        </p:txBody>
      </p:sp>
      <p:pic>
        <p:nvPicPr>
          <p:cNvPr id="1026" name="Picture 2">
            <a:extLst>
              <a:ext uri="{FF2B5EF4-FFF2-40B4-BE49-F238E27FC236}">
                <a16:creationId xmlns:a16="http://schemas.microsoft.com/office/drawing/2014/main" id="{9E4AD45D-33C0-4BB3-BC5A-089DB97A4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5746" y="34832173"/>
            <a:ext cx="9537030" cy="64691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8101881-FA43-441B-9F53-FC4DFD1B3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06534" y="35238238"/>
            <a:ext cx="5642013" cy="47552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AC3624A-41A3-4BCB-95D7-EAF8C6F791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2291" y="26023594"/>
            <a:ext cx="6478192" cy="416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747646"/>
      </p:ext>
    </p:extLst>
  </p:cSld>
  <p:clrMapOvr>
    <a:masterClrMapping/>
  </p:clrMapOvr>
</p:sld>
</file>

<file path=ppt/theme/theme1.xml><?xml version="1.0" encoding="utf-8"?>
<a:theme xmlns:a="http://schemas.openxmlformats.org/drawingml/2006/main" name="Office'i kujundus">
  <a:themeElements>
    <a:clrScheme name="Office'i kujundu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i kujundu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i kujund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769</Words>
  <Application>Microsoft Office PowerPoint</Application>
  <PresentationFormat>Kohandatud</PresentationFormat>
  <Paragraphs>39</Paragraphs>
  <Slides>1</Slides>
  <Notes>0</Notes>
  <HiddenSlides>0</HiddenSlides>
  <MMClips>0</MMClips>
  <ScaleCrop>false</ScaleCrop>
  <HeadingPairs>
    <vt:vector size="6" baseType="variant">
      <vt:variant>
        <vt:lpstr>Kasutatud fondid</vt:lpstr>
      </vt:variant>
      <vt:variant>
        <vt:i4>4</vt:i4>
      </vt:variant>
      <vt:variant>
        <vt:lpstr>Kujundus</vt:lpstr>
      </vt:variant>
      <vt:variant>
        <vt:i4>1</vt:i4>
      </vt:variant>
      <vt:variant>
        <vt:lpstr>Slaidipealkirjad</vt:lpstr>
      </vt:variant>
      <vt:variant>
        <vt:i4>1</vt:i4>
      </vt:variant>
    </vt:vector>
  </HeadingPairs>
  <TitlesOfParts>
    <vt:vector size="6" baseType="lpstr">
      <vt:lpstr>Arial</vt:lpstr>
      <vt:lpstr>Calibri</vt:lpstr>
      <vt:lpstr>Calibri Light</vt:lpstr>
      <vt:lpstr>Corbel</vt:lpstr>
      <vt:lpstr>Office'i kujundus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Elisabet Hein</dc:creator>
  <cp:lastModifiedBy>Johanna Kasenurm</cp:lastModifiedBy>
  <cp:revision>17</cp:revision>
  <dcterms:created xsi:type="dcterms:W3CDTF">2023-12-09T09:46:32Z</dcterms:created>
  <dcterms:modified xsi:type="dcterms:W3CDTF">2023-12-09T12:18:34Z</dcterms:modified>
</cp:coreProperties>
</file>