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 d="100"/>
          <a:sy n="11" d="100"/>
        </p:scale>
        <p:origin x="220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t-EE"/>
              <a:t>Klõpsake juhteksemplari pealkirja laadi redigeerimiseks</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t-EE"/>
              <a:t>Klõpsake juhteksemplari alapealkirja laadi redigeerimiseks</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7251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3733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1009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idx="1"/>
          </p:nvPr>
        </p:nvSpPr>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8034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t-EE"/>
              <a:t>Klõpsake juhteksemplari pealkirja laadi redigeerimiseks</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t-EE"/>
              <a:t>Redigeerige juhteksemplari tekstilaade</a:t>
            </a:r>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0580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403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4" name="Content Placeholder 3"/>
          <p:cNvSpPr>
            <a:spLocks noGrp="1"/>
          </p:cNvSpPr>
          <p:nvPr>
            <p:ph sz="half" idx="2"/>
          </p:nvPr>
        </p:nvSpPr>
        <p:spPr>
          <a:xfrm>
            <a:off x="2085368" y="15635264"/>
            <a:ext cx="12807832"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6" name="Content Placeholder 5"/>
          <p:cNvSpPr>
            <a:spLocks noGrp="1"/>
          </p:cNvSpPr>
          <p:nvPr>
            <p:ph sz="quarter" idx="4"/>
          </p:nvPr>
        </p:nvSpPr>
        <p:spPr>
          <a:xfrm>
            <a:off x="15326828" y="15635264"/>
            <a:ext cx="12870909"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7" name="Date Placeholder 6"/>
          <p:cNvSpPr>
            <a:spLocks noGrp="1"/>
          </p:cNvSpPr>
          <p:nvPr>
            <p:ph type="dt" sz="half" idx="10"/>
          </p:nvPr>
        </p:nvSpPr>
        <p:spPr/>
        <p:txBody>
          <a:bodyPr/>
          <a:lstStyle/>
          <a:p>
            <a:fld id="{040DF146-9682-4684-AFF8-AA3782E8BA67}" type="datetimeFigureOut">
              <a:rPr lang="et-EE" smtClean="0"/>
              <a:t>09.12.2023</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16361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Date Placeholder 2"/>
          <p:cNvSpPr>
            <a:spLocks noGrp="1"/>
          </p:cNvSpPr>
          <p:nvPr>
            <p:ph type="dt" sz="half" idx="10"/>
          </p:nvPr>
        </p:nvSpPr>
        <p:spPr/>
        <p:txBody>
          <a:bodyPr/>
          <a:lstStyle/>
          <a:p>
            <a:fld id="{040DF146-9682-4684-AFF8-AA3782E8BA67}" type="datetimeFigureOut">
              <a:rPr lang="et-EE" smtClean="0"/>
              <a:t>09.12.2023</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3346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DF146-9682-4684-AFF8-AA3782E8BA67}" type="datetimeFigureOut">
              <a:rPr lang="et-EE" smtClean="0"/>
              <a:t>09.12.2023</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96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91259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t-EE"/>
              <a:t>Pildi lisamiseks klõpsake ikooni</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67511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DC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0DF146-9682-4684-AFF8-AA3782E8BA67}" type="datetimeFigureOut">
              <a:rPr lang="et-EE" smtClean="0"/>
              <a:t>09.12.2023</a:t>
            </a:fld>
            <a:endParaRPr lang="et-E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C225BB9-BF2D-4DAD-9EAF-B76903EBF22D}" type="slidenum">
              <a:rPr lang="et-EE" smtClean="0"/>
              <a:t>‹#›</a:t>
            </a:fld>
            <a:endParaRPr lang="et-EE"/>
          </a:p>
        </p:txBody>
      </p:sp>
    </p:spTree>
    <p:extLst>
      <p:ext uri="{BB962C8B-B14F-4D97-AF65-F5344CB8AC3E}">
        <p14:creationId xmlns:p14="http://schemas.microsoft.com/office/powerpoint/2010/main" val="183813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linurk: ümarnurkne 1">
            <a:extLst>
              <a:ext uri="{FF2B5EF4-FFF2-40B4-BE49-F238E27FC236}">
                <a16:creationId xmlns:a16="http://schemas.microsoft.com/office/drawing/2014/main" id="{3F547B22-B8EB-4AFA-8547-766AC56A12E9}"/>
              </a:ext>
            </a:extLst>
          </p:cNvPr>
          <p:cNvSpPr/>
          <p:nvPr/>
        </p:nvSpPr>
        <p:spPr>
          <a:xfrm>
            <a:off x="5079206" y="1707562"/>
            <a:ext cx="20116800" cy="3291840"/>
          </a:xfrm>
          <a:prstGeom prst="roundRect">
            <a:avLst/>
          </a:prstGeom>
          <a:ln>
            <a:solidFill>
              <a:schemeClr val="bg1"/>
            </a:solidFill>
          </a:ln>
          <a:effectLst>
            <a:glow rad="101600">
              <a:srgbClr val="FF0000">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3" name="TextBox 2">
            <a:extLst>
              <a:ext uri="{FF2B5EF4-FFF2-40B4-BE49-F238E27FC236}">
                <a16:creationId xmlns:a16="http://schemas.microsoft.com/office/drawing/2014/main" id="{13BB0649-D424-40A8-BCA6-75A69E3321D7}"/>
              </a:ext>
            </a:extLst>
          </p:cNvPr>
          <p:cNvSpPr txBox="1"/>
          <p:nvPr/>
        </p:nvSpPr>
        <p:spPr>
          <a:xfrm>
            <a:off x="7761445" y="2568652"/>
            <a:ext cx="14752320" cy="1569660"/>
          </a:xfrm>
          <a:prstGeom prst="rect">
            <a:avLst/>
          </a:prstGeom>
          <a:noFill/>
        </p:spPr>
        <p:txBody>
          <a:bodyPr wrap="square" rtlCol="0">
            <a:spAutoFit/>
          </a:bodyPr>
          <a:lstStyle/>
          <a:p>
            <a:r>
              <a:rPr lang="et-EE" sz="9600" b="1" i="1" dirty="0">
                <a:solidFill>
                  <a:schemeClr val="bg2">
                    <a:lumMod val="25000"/>
                  </a:schemeClr>
                </a:solidFill>
                <a:effectLst>
                  <a:outerShdw blurRad="50800" dist="38100" dir="2700000" algn="tl" rotWithShape="0">
                    <a:prstClr val="black">
                      <a:alpha val="40000"/>
                    </a:prstClr>
                  </a:outerShdw>
                </a:effectLst>
              </a:rPr>
              <a:t>HEART DISEASE PREDICTION</a:t>
            </a:r>
          </a:p>
        </p:txBody>
      </p:sp>
      <p:sp>
        <p:nvSpPr>
          <p:cNvPr id="4" name="TextBox 3">
            <a:extLst>
              <a:ext uri="{FF2B5EF4-FFF2-40B4-BE49-F238E27FC236}">
                <a16:creationId xmlns:a16="http://schemas.microsoft.com/office/drawing/2014/main" id="{765B30FB-ABAC-48AE-A5CA-367DC6CB428B}"/>
              </a:ext>
            </a:extLst>
          </p:cNvPr>
          <p:cNvSpPr txBox="1"/>
          <p:nvPr/>
        </p:nvSpPr>
        <p:spPr>
          <a:xfrm>
            <a:off x="24586406" y="746820"/>
            <a:ext cx="5079207" cy="1569660"/>
          </a:xfrm>
          <a:prstGeom prst="rect">
            <a:avLst/>
          </a:prstGeom>
          <a:noFill/>
        </p:spPr>
        <p:txBody>
          <a:bodyPr wrap="square" rtlCol="0">
            <a:spAutoFit/>
          </a:bodyPr>
          <a:lstStyle/>
          <a:p>
            <a:pPr algn="ctr"/>
            <a:r>
              <a:rPr lang="et-EE" sz="4800" i="1" dirty="0">
                <a:solidFill>
                  <a:schemeClr val="bg2">
                    <a:lumMod val="25000"/>
                  </a:schemeClr>
                </a:solidFill>
              </a:rPr>
              <a:t>Johanna Kasenurm</a:t>
            </a:r>
          </a:p>
          <a:p>
            <a:pPr algn="ctr"/>
            <a:r>
              <a:rPr lang="et-EE" sz="4800" i="1" dirty="0">
                <a:solidFill>
                  <a:schemeClr val="bg2">
                    <a:lumMod val="25000"/>
                  </a:schemeClr>
                </a:solidFill>
              </a:rPr>
              <a:t>Elisabet Hein</a:t>
            </a:r>
          </a:p>
        </p:txBody>
      </p:sp>
      <p:sp>
        <p:nvSpPr>
          <p:cNvPr id="5" name="Nelinurk: ümarnurkne 4">
            <a:extLst>
              <a:ext uri="{FF2B5EF4-FFF2-40B4-BE49-F238E27FC236}">
                <a16:creationId xmlns:a16="http://schemas.microsoft.com/office/drawing/2014/main" id="{C900A113-AC40-4AAF-A941-8C1E97E914BB}"/>
              </a:ext>
            </a:extLst>
          </p:cNvPr>
          <p:cNvSpPr/>
          <p:nvPr/>
        </p:nvSpPr>
        <p:spPr>
          <a:xfrm>
            <a:off x="1574006" y="5792495"/>
            <a:ext cx="13563598"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6" name="Nelinurk: ümarnurkne 5">
            <a:extLst>
              <a:ext uri="{FF2B5EF4-FFF2-40B4-BE49-F238E27FC236}">
                <a16:creationId xmlns:a16="http://schemas.microsoft.com/office/drawing/2014/main" id="{9F18D132-9D2D-4A67-B691-6E78451F6039}"/>
              </a:ext>
            </a:extLst>
          </p:cNvPr>
          <p:cNvSpPr/>
          <p:nvPr/>
        </p:nvSpPr>
        <p:spPr>
          <a:xfrm>
            <a:off x="15478365" y="5906693"/>
            <a:ext cx="13222842" cy="9915027"/>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7" name="TextBox 6">
            <a:extLst>
              <a:ext uri="{FF2B5EF4-FFF2-40B4-BE49-F238E27FC236}">
                <a16:creationId xmlns:a16="http://schemas.microsoft.com/office/drawing/2014/main" id="{5285F860-9B56-4D13-B3E3-69AF11564E57}"/>
              </a:ext>
            </a:extLst>
          </p:cNvPr>
          <p:cNvSpPr txBox="1"/>
          <p:nvPr/>
        </p:nvSpPr>
        <p:spPr>
          <a:xfrm>
            <a:off x="5530928" y="5848840"/>
            <a:ext cx="5649754" cy="1200329"/>
          </a:xfrm>
          <a:prstGeom prst="rect">
            <a:avLst/>
          </a:prstGeom>
          <a:noFill/>
        </p:spPr>
        <p:txBody>
          <a:bodyPr wrap="square" rtlCol="0">
            <a:spAutoFit/>
          </a:bodyPr>
          <a:lstStyle/>
          <a:p>
            <a:r>
              <a:rPr lang="et-EE" sz="7200" b="1" i="1" dirty="0">
                <a:solidFill>
                  <a:schemeClr val="bg2">
                    <a:lumMod val="25000"/>
                  </a:schemeClr>
                </a:solidFill>
              </a:rPr>
              <a:t>BACKGROUND</a:t>
            </a:r>
          </a:p>
        </p:txBody>
      </p:sp>
      <p:sp>
        <p:nvSpPr>
          <p:cNvPr id="8" name="Nelinurk: ümarnurkne 7">
            <a:extLst>
              <a:ext uri="{FF2B5EF4-FFF2-40B4-BE49-F238E27FC236}">
                <a16:creationId xmlns:a16="http://schemas.microsoft.com/office/drawing/2014/main" id="{B0CB4FDD-50B3-4B6C-80B1-B4D776A99F3F}"/>
              </a:ext>
            </a:extLst>
          </p:cNvPr>
          <p:cNvSpPr/>
          <p:nvPr/>
        </p:nvSpPr>
        <p:spPr>
          <a:xfrm>
            <a:off x="1574004" y="11596610"/>
            <a:ext cx="13563599" cy="4225111"/>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9" name="TextBox 8">
            <a:extLst>
              <a:ext uri="{FF2B5EF4-FFF2-40B4-BE49-F238E27FC236}">
                <a16:creationId xmlns:a16="http://schemas.microsoft.com/office/drawing/2014/main" id="{53E6AAE4-9EAF-4188-8D6D-DC6F21AE09FD}"/>
              </a:ext>
            </a:extLst>
          </p:cNvPr>
          <p:cNvSpPr txBox="1"/>
          <p:nvPr/>
        </p:nvSpPr>
        <p:spPr>
          <a:xfrm>
            <a:off x="20992506" y="5906694"/>
            <a:ext cx="2194560" cy="1200329"/>
          </a:xfrm>
          <a:prstGeom prst="rect">
            <a:avLst/>
          </a:prstGeom>
          <a:noFill/>
        </p:spPr>
        <p:txBody>
          <a:bodyPr wrap="square" rtlCol="0">
            <a:spAutoFit/>
          </a:bodyPr>
          <a:lstStyle/>
          <a:p>
            <a:r>
              <a:rPr lang="et-EE" sz="7200" b="1" i="1" dirty="0">
                <a:solidFill>
                  <a:schemeClr val="bg2">
                    <a:lumMod val="25000"/>
                  </a:schemeClr>
                </a:solidFill>
              </a:rPr>
              <a:t>DATA</a:t>
            </a:r>
          </a:p>
        </p:txBody>
      </p:sp>
      <p:sp>
        <p:nvSpPr>
          <p:cNvPr id="10" name="TextBox 9">
            <a:extLst>
              <a:ext uri="{FF2B5EF4-FFF2-40B4-BE49-F238E27FC236}">
                <a16:creationId xmlns:a16="http://schemas.microsoft.com/office/drawing/2014/main" id="{A8893155-F1F3-4C78-B7F0-5BFD127C9559}"/>
              </a:ext>
            </a:extLst>
          </p:cNvPr>
          <p:cNvSpPr txBox="1"/>
          <p:nvPr/>
        </p:nvSpPr>
        <p:spPr>
          <a:xfrm>
            <a:off x="11180682" y="11570975"/>
            <a:ext cx="3026093" cy="1200329"/>
          </a:xfrm>
          <a:prstGeom prst="rect">
            <a:avLst/>
          </a:prstGeom>
          <a:noFill/>
        </p:spPr>
        <p:txBody>
          <a:bodyPr wrap="square" rtlCol="0">
            <a:spAutoFit/>
          </a:bodyPr>
          <a:lstStyle/>
          <a:p>
            <a:r>
              <a:rPr lang="et-EE" sz="7200" b="1" i="1" dirty="0">
                <a:solidFill>
                  <a:schemeClr val="bg2">
                    <a:lumMod val="25000"/>
                  </a:schemeClr>
                </a:solidFill>
              </a:rPr>
              <a:t>GOALS</a:t>
            </a:r>
          </a:p>
        </p:txBody>
      </p:sp>
      <p:sp>
        <p:nvSpPr>
          <p:cNvPr id="11" name="Nelinurk: ümarnurkne 10">
            <a:extLst>
              <a:ext uri="{FF2B5EF4-FFF2-40B4-BE49-F238E27FC236}">
                <a16:creationId xmlns:a16="http://schemas.microsoft.com/office/drawing/2014/main" id="{728584E1-7738-4103-BE1A-32071D796454}"/>
              </a:ext>
            </a:extLst>
          </p:cNvPr>
          <p:cNvSpPr/>
          <p:nvPr/>
        </p:nvSpPr>
        <p:spPr>
          <a:xfrm>
            <a:off x="1574004" y="16202772"/>
            <a:ext cx="27127199" cy="9151650"/>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a:p>
        </p:txBody>
      </p:sp>
      <p:sp>
        <p:nvSpPr>
          <p:cNvPr id="12" name="Nelinurk: ümarnurkne 11">
            <a:extLst>
              <a:ext uri="{FF2B5EF4-FFF2-40B4-BE49-F238E27FC236}">
                <a16:creationId xmlns:a16="http://schemas.microsoft.com/office/drawing/2014/main" id="{929E80F6-9D08-4211-8C54-7228AE1F0C94}"/>
              </a:ext>
            </a:extLst>
          </p:cNvPr>
          <p:cNvSpPr/>
          <p:nvPr/>
        </p:nvSpPr>
        <p:spPr>
          <a:xfrm>
            <a:off x="1574006" y="25735092"/>
            <a:ext cx="27127198" cy="7203809"/>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14" name="Nelinurk: ümarnurkne 13">
            <a:extLst>
              <a:ext uri="{FF2B5EF4-FFF2-40B4-BE49-F238E27FC236}">
                <a16:creationId xmlns:a16="http://schemas.microsoft.com/office/drawing/2014/main" id="{439E6158-C226-4DE8-849E-91FF53E422C2}"/>
              </a:ext>
            </a:extLst>
          </p:cNvPr>
          <p:cNvSpPr/>
          <p:nvPr/>
        </p:nvSpPr>
        <p:spPr>
          <a:xfrm>
            <a:off x="1574007" y="33159192"/>
            <a:ext cx="27127199" cy="8897752"/>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pic>
        <p:nvPicPr>
          <p:cNvPr id="1028" name="Picture 4">
            <a:extLst>
              <a:ext uri="{FF2B5EF4-FFF2-40B4-BE49-F238E27FC236}">
                <a16:creationId xmlns:a16="http://schemas.microsoft.com/office/drawing/2014/main" id="{89225613-CD15-41F8-8BA5-9F99BC0D3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3334" y="33509118"/>
            <a:ext cx="10720863" cy="8166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23C896-F8AF-4AEE-856A-A2E786805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9952" y="16443176"/>
            <a:ext cx="11114245" cy="86708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C95D01C-19AE-4973-AB55-BD930EADB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291" y="26133333"/>
            <a:ext cx="6051709" cy="38944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lt 16">
            <a:extLst>
              <a:ext uri="{FF2B5EF4-FFF2-40B4-BE49-F238E27FC236}">
                <a16:creationId xmlns:a16="http://schemas.microsoft.com/office/drawing/2014/main" id="{A56FE953-A22A-49DE-8D3C-29D7F89399F3}"/>
              </a:ext>
            </a:extLst>
          </p:cNvPr>
          <p:cNvPicPr>
            <a:picLocks noChangeAspect="1"/>
          </p:cNvPicPr>
          <p:nvPr/>
        </p:nvPicPr>
        <p:blipFill>
          <a:blip r:embed="rId5"/>
          <a:stretch>
            <a:fillRect/>
          </a:stretch>
        </p:blipFill>
        <p:spPr>
          <a:xfrm>
            <a:off x="3092291" y="30101693"/>
            <a:ext cx="6220182" cy="2502709"/>
          </a:xfrm>
          <a:prstGeom prst="rect">
            <a:avLst/>
          </a:prstGeom>
        </p:spPr>
      </p:pic>
      <p:sp>
        <p:nvSpPr>
          <p:cNvPr id="18" name="TextBox 17">
            <a:extLst>
              <a:ext uri="{FF2B5EF4-FFF2-40B4-BE49-F238E27FC236}">
                <a16:creationId xmlns:a16="http://schemas.microsoft.com/office/drawing/2014/main" id="{7A5F4001-5216-432D-9A62-A9809E6D1AB9}"/>
              </a:ext>
            </a:extLst>
          </p:cNvPr>
          <p:cNvSpPr txBox="1"/>
          <p:nvPr/>
        </p:nvSpPr>
        <p:spPr>
          <a:xfrm>
            <a:off x="7037069" y="16824596"/>
            <a:ext cx="6478192" cy="1200329"/>
          </a:xfrm>
          <a:prstGeom prst="rect">
            <a:avLst/>
          </a:prstGeom>
          <a:noFill/>
        </p:spPr>
        <p:txBody>
          <a:bodyPr wrap="square" rtlCol="0">
            <a:spAutoFit/>
          </a:bodyPr>
          <a:lstStyle/>
          <a:p>
            <a:r>
              <a:rPr lang="et-EE" sz="7200" b="1" i="1" dirty="0">
                <a:solidFill>
                  <a:schemeClr val="bg2">
                    <a:lumMod val="25000"/>
                  </a:schemeClr>
                </a:solidFill>
              </a:rPr>
              <a:t>CORRELATIONS</a:t>
            </a:r>
          </a:p>
        </p:txBody>
      </p:sp>
      <p:sp>
        <p:nvSpPr>
          <p:cNvPr id="19" name="TextBox 18">
            <a:extLst>
              <a:ext uri="{FF2B5EF4-FFF2-40B4-BE49-F238E27FC236}">
                <a16:creationId xmlns:a16="http://schemas.microsoft.com/office/drawing/2014/main" id="{B2708D2E-C741-415D-919F-821354A7B76E}"/>
              </a:ext>
            </a:extLst>
          </p:cNvPr>
          <p:cNvSpPr txBox="1"/>
          <p:nvPr/>
        </p:nvSpPr>
        <p:spPr>
          <a:xfrm>
            <a:off x="14368581" y="25955383"/>
            <a:ext cx="9108042" cy="2308324"/>
          </a:xfrm>
          <a:prstGeom prst="rect">
            <a:avLst/>
          </a:prstGeom>
          <a:noFill/>
        </p:spPr>
        <p:txBody>
          <a:bodyPr wrap="square" rtlCol="0">
            <a:spAutoFit/>
          </a:bodyPr>
          <a:lstStyle/>
          <a:p>
            <a:pPr algn="ctr"/>
            <a:r>
              <a:rPr lang="et-EE" sz="7200" b="1" i="1" dirty="0"/>
              <a:t>MOST IMPORTANT FEATURES</a:t>
            </a:r>
          </a:p>
        </p:txBody>
      </p:sp>
      <p:sp>
        <p:nvSpPr>
          <p:cNvPr id="22" name="TextBox 21">
            <a:extLst>
              <a:ext uri="{FF2B5EF4-FFF2-40B4-BE49-F238E27FC236}">
                <a16:creationId xmlns:a16="http://schemas.microsoft.com/office/drawing/2014/main" id="{B65E9E34-D074-476F-BB52-9D4B9001B96C}"/>
              </a:ext>
            </a:extLst>
          </p:cNvPr>
          <p:cNvSpPr txBox="1"/>
          <p:nvPr/>
        </p:nvSpPr>
        <p:spPr>
          <a:xfrm>
            <a:off x="8416885" y="33509118"/>
            <a:ext cx="3718560" cy="1200329"/>
          </a:xfrm>
          <a:prstGeom prst="rect">
            <a:avLst/>
          </a:prstGeom>
          <a:noFill/>
        </p:spPr>
        <p:txBody>
          <a:bodyPr wrap="square" rtlCol="0">
            <a:spAutoFit/>
          </a:bodyPr>
          <a:lstStyle/>
          <a:p>
            <a:r>
              <a:rPr lang="et-EE" sz="7200" b="1" i="1" dirty="0"/>
              <a:t>RESULTS</a:t>
            </a:r>
          </a:p>
        </p:txBody>
      </p:sp>
      <p:sp>
        <p:nvSpPr>
          <p:cNvPr id="13" name="TextBox 12">
            <a:extLst>
              <a:ext uri="{FF2B5EF4-FFF2-40B4-BE49-F238E27FC236}">
                <a16:creationId xmlns:a16="http://schemas.microsoft.com/office/drawing/2014/main" id="{4EF67B08-DFD8-4152-8BA4-6438753B1EEA}"/>
              </a:ext>
            </a:extLst>
          </p:cNvPr>
          <p:cNvSpPr txBox="1"/>
          <p:nvPr/>
        </p:nvSpPr>
        <p:spPr>
          <a:xfrm>
            <a:off x="1809345" y="7620000"/>
            <a:ext cx="13210161" cy="3108543"/>
          </a:xfrm>
          <a:prstGeom prst="rect">
            <a:avLst/>
          </a:prstGeom>
          <a:noFill/>
        </p:spPr>
        <p:txBody>
          <a:bodyPr wrap="square" rtlCol="0">
            <a:spAutoFit/>
          </a:bodyPr>
          <a:lstStyle/>
          <a:p>
            <a:pPr algn="just"/>
            <a:r>
              <a:rPr lang="en-US" sz="2800" i="1" dirty="0">
                <a:solidFill>
                  <a:schemeClr val="bg2">
                    <a:lumMod val="25000"/>
                  </a:schemeClr>
                </a:solidFill>
              </a:rPr>
              <a:t>Heart diseases, also known as cardiovascular diseases (CVDs) are causing the most deaths around the world. It is argued that CVDs are among the deadliest diseases in both developed and developing countries. CVDs take an estimated 17.9 million lives each year which is about 32% of all deaths globally. However, the chance of survival is higher if the diagnosis is made early enough. Therefore machine learning has become one of the most important tools in solving this problem by helping to predict which people are at risk of heart diseases.</a:t>
            </a:r>
            <a:endParaRPr lang="et-EE" sz="2800" i="1" dirty="0">
              <a:solidFill>
                <a:schemeClr val="bg2">
                  <a:lumMod val="25000"/>
                </a:schemeClr>
              </a:solidFill>
            </a:endParaRPr>
          </a:p>
        </p:txBody>
      </p:sp>
      <p:sp>
        <p:nvSpPr>
          <p:cNvPr id="16" name="TextBox 15">
            <a:extLst>
              <a:ext uri="{FF2B5EF4-FFF2-40B4-BE49-F238E27FC236}">
                <a16:creationId xmlns:a16="http://schemas.microsoft.com/office/drawing/2014/main" id="{5C46FEEF-86BD-4450-9CBB-6B6EC7E1C345}"/>
              </a:ext>
            </a:extLst>
          </p:cNvPr>
          <p:cNvSpPr txBox="1"/>
          <p:nvPr/>
        </p:nvSpPr>
        <p:spPr>
          <a:xfrm>
            <a:off x="1838273" y="11828148"/>
            <a:ext cx="7645940" cy="2677656"/>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E</a:t>
            </a:r>
            <a:r>
              <a:rPr lang="en-US" sz="2800" i="1" dirty="0" err="1">
                <a:solidFill>
                  <a:schemeClr val="bg2">
                    <a:lumMod val="25000"/>
                  </a:schemeClr>
                </a:solidFill>
              </a:rPr>
              <a:t>xplor</a:t>
            </a:r>
            <a:r>
              <a:rPr lang="et-EE" sz="2800" i="1" dirty="0">
                <a:solidFill>
                  <a:schemeClr val="bg2">
                    <a:lumMod val="25000"/>
                  </a:schemeClr>
                </a:solidFill>
              </a:rPr>
              <a:t>e</a:t>
            </a:r>
            <a:r>
              <a:rPr lang="en-US" sz="2800" i="1" dirty="0">
                <a:solidFill>
                  <a:schemeClr val="bg2">
                    <a:lumMod val="25000"/>
                  </a:schemeClr>
                </a:solidFill>
              </a:rPr>
              <a:t> diverse machine learning techniques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Random</a:t>
            </a:r>
            <a:r>
              <a:rPr lang="et-EE" sz="2800" i="1" dirty="0">
                <a:solidFill>
                  <a:schemeClr val="bg2">
                    <a:lumMod val="25000"/>
                  </a:schemeClr>
                </a:solidFill>
              </a:rPr>
              <a:t> </a:t>
            </a:r>
            <a:r>
              <a:rPr lang="et-EE" sz="2800" i="1" dirty="0" err="1">
                <a:solidFill>
                  <a:schemeClr val="bg2">
                    <a:lumMod val="25000"/>
                  </a:schemeClr>
                </a:solidFill>
              </a:rPr>
              <a:t>forest</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Decision</a:t>
            </a:r>
            <a:r>
              <a:rPr lang="et-EE" sz="2800" i="1" dirty="0">
                <a:solidFill>
                  <a:schemeClr val="bg2">
                    <a:lumMod val="25000"/>
                  </a:schemeClr>
                </a:solidFill>
              </a:rPr>
              <a:t> </a:t>
            </a:r>
            <a:r>
              <a:rPr lang="et-EE" sz="2800" i="1" dirty="0" err="1">
                <a:solidFill>
                  <a:schemeClr val="bg2">
                    <a:lumMod val="25000"/>
                  </a:schemeClr>
                </a:solidFill>
              </a:rPr>
              <a:t>tree</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a:solidFill>
                  <a:schemeClr val="bg2">
                    <a:lumMod val="25000"/>
                  </a:schemeClr>
                </a:solidFill>
              </a:rPr>
              <a:t>K </a:t>
            </a:r>
            <a:r>
              <a:rPr lang="et-EE" sz="2800" i="1" dirty="0" err="1">
                <a:solidFill>
                  <a:schemeClr val="bg2">
                    <a:lumMod val="25000"/>
                  </a:schemeClr>
                </a:solidFill>
              </a:rPr>
              <a:t>Nearest</a:t>
            </a:r>
            <a:r>
              <a:rPr lang="et-EE" sz="2800" i="1" dirty="0">
                <a:solidFill>
                  <a:schemeClr val="bg2">
                    <a:lumMod val="25000"/>
                  </a:schemeClr>
                </a:solidFill>
              </a:rPr>
              <a:t> </a:t>
            </a:r>
            <a:r>
              <a:rPr lang="et-EE" sz="2800" i="1" dirty="0" err="1">
                <a:solidFill>
                  <a:schemeClr val="bg2">
                    <a:lumMod val="25000"/>
                  </a:schemeClr>
                </a:solidFill>
              </a:rPr>
              <a:t>Neighbors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Neural</a:t>
            </a:r>
            <a:r>
              <a:rPr lang="et-EE" sz="2800" i="1" dirty="0">
                <a:solidFill>
                  <a:schemeClr val="bg2">
                    <a:lumMod val="25000"/>
                  </a:schemeClr>
                </a:solidFill>
              </a:rPr>
              <a:t> Network</a:t>
            </a:r>
          </a:p>
          <a:p>
            <a:pPr marL="285750" indent="-285750">
              <a:buFont typeface="Arial" panose="020B0604020202020204" pitchFamily="34" charset="0"/>
              <a:buChar char="•"/>
            </a:pPr>
            <a:r>
              <a:rPr lang="et-EE" sz="2800" i="1" dirty="0" err="1">
                <a:solidFill>
                  <a:schemeClr val="bg2">
                    <a:lumMod val="25000"/>
                  </a:schemeClr>
                </a:solidFill>
              </a:rPr>
              <a:t>Optimizing</a:t>
            </a:r>
            <a:r>
              <a:rPr lang="et-EE" sz="2800" i="1" dirty="0">
                <a:solidFill>
                  <a:schemeClr val="bg2">
                    <a:lumMod val="25000"/>
                  </a:schemeClr>
                </a:solidFill>
              </a:rPr>
              <a:t> all </a:t>
            </a:r>
            <a:r>
              <a:rPr lang="et-EE" sz="2800" i="1" dirty="0" err="1">
                <a:solidFill>
                  <a:schemeClr val="bg2">
                    <a:lumMod val="25000"/>
                  </a:schemeClr>
                </a:solidFill>
              </a:rPr>
              <a:t>those</a:t>
            </a:r>
            <a:r>
              <a:rPr lang="et-EE" sz="2800" i="1" dirty="0">
                <a:solidFill>
                  <a:schemeClr val="bg2">
                    <a:lumMod val="25000"/>
                  </a:schemeClr>
                </a:solidFill>
              </a:rPr>
              <a:t> </a:t>
            </a:r>
            <a:r>
              <a:rPr lang="et-EE" sz="2800" i="1" dirty="0" err="1">
                <a:solidFill>
                  <a:schemeClr val="bg2">
                    <a:lumMod val="25000"/>
                  </a:schemeClr>
                </a:solidFill>
              </a:rPr>
              <a:t>models</a:t>
            </a:r>
            <a:endParaRPr lang="et-EE" sz="2800" i="1" dirty="0">
              <a:solidFill>
                <a:schemeClr val="bg2">
                  <a:lumMod val="25000"/>
                </a:schemeClr>
              </a:solidFill>
            </a:endParaRPr>
          </a:p>
        </p:txBody>
      </p:sp>
      <p:sp>
        <p:nvSpPr>
          <p:cNvPr id="20" name="TextBox 19">
            <a:extLst>
              <a:ext uri="{FF2B5EF4-FFF2-40B4-BE49-F238E27FC236}">
                <a16:creationId xmlns:a16="http://schemas.microsoft.com/office/drawing/2014/main" id="{EA383598-1081-4940-A3A9-229568F43294}"/>
              </a:ext>
            </a:extLst>
          </p:cNvPr>
          <p:cNvSpPr txBox="1"/>
          <p:nvPr/>
        </p:nvSpPr>
        <p:spPr>
          <a:xfrm>
            <a:off x="1838273" y="14375512"/>
            <a:ext cx="11997014" cy="1384995"/>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Look </a:t>
            </a:r>
            <a:r>
              <a:rPr lang="en-US" sz="2800" i="1" dirty="0">
                <a:solidFill>
                  <a:schemeClr val="bg2">
                    <a:lumMod val="25000"/>
                  </a:schemeClr>
                </a:solidFill>
              </a:rPr>
              <a:t>deeper</a:t>
            </a:r>
            <a:r>
              <a:rPr lang="et-EE" sz="2800" i="1" dirty="0">
                <a:solidFill>
                  <a:schemeClr val="bg2">
                    <a:lumMod val="25000"/>
                  </a:schemeClr>
                </a:solidFill>
              </a:rPr>
              <a:t> </a:t>
            </a:r>
            <a:r>
              <a:rPr lang="en-US" sz="2800" i="1" dirty="0">
                <a:solidFill>
                  <a:schemeClr val="bg2">
                    <a:lumMod val="25000"/>
                  </a:schemeClr>
                </a:solidFill>
              </a:rPr>
              <a:t>into</a:t>
            </a:r>
            <a:r>
              <a:rPr lang="et-EE" sz="2800" i="1" dirty="0">
                <a:solidFill>
                  <a:schemeClr val="bg2">
                    <a:lumMod val="25000"/>
                  </a:schemeClr>
                </a:solidFill>
              </a:rPr>
              <a:t> </a:t>
            </a:r>
            <a:r>
              <a:rPr lang="en-US" sz="2800" i="1" dirty="0">
                <a:solidFill>
                  <a:schemeClr val="bg2">
                    <a:lumMod val="25000"/>
                  </a:schemeClr>
                </a:solidFill>
              </a:rPr>
              <a:t>features and see which factors influence or boost the development of the diseases the most.</a:t>
            </a:r>
            <a:endParaRPr lang="et-EE" sz="2800" i="1" dirty="0">
              <a:solidFill>
                <a:schemeClr val="bg2">
                  <a:lumMod val="25000"/>
                </a:schemeClr>
              </a:solidFill>
            </a:endParaRPr>
          </a:p>
          <a:p>
            <a:pPr marL="285750" indent="-285750">
              <a:buFont typeface="Arial" panose="020B0604020202020204" pitchFamily="34" charset="0"/>
              <a:buChar char="•"/>
            </a:pPr>
            <a:r>
              <a:rPr lang="et-EE" sz="2800" i="1" dirty="0" err="1">
                <a:solidFill>
                  <a:schemeClr val="bg2">
                    <a:lumMod val="25000"/>
                  </a:schemeClr>
                </a:solidFill>
              </a:rPr>
              <a:t>Write</a:t>
            </a:r>
            <a:r>
              <a:rPr lang="et-EE" sz="2800" i="1" dirty="0">
                <a:solidFill>
                  <a:schemeClr val="bg2">
                    <a:lumMod val="25000"/>
                  </a:schemeClr>
                </a:solidFill>
              </a:rPr>
              <a:t> a programm </a:t>
            </a:r>
            <a:r>
              <a:rPr lang="et-EE" sz="2800" i="1" dirty="0" err="1">
                <a:solidFill>
                  <a:schemeClr val="bg2">
                    <a:lumMod val="25000"/>
                  </a:schemeClr>
                </a:solidFill>
              </a:rPr>
              <a:t>to</a:t>
            </a:r>
            <a:r>
              <a:rPr lang="et-EE" sz="2800" i="1" dirty="0">
                <a:solidFill>
                  <a:schemeClr val="bg2">
                    <a:lumMod val="25000"/>
                  </a:schemeClr>
                </a:solidFill>
              </a:rPr>
              <a:t> </a:t>
            </a:r>
            <a:r>
              <a:rPr lang="et-EE" sz="2800" i="1" dirty="0" err="1">
                <a:solidFill>
                  <a:schemeClr val="bg2">
                    <a:lumMod val="25000"/>
                  </a:schemeClr>
                </a:solidFill>
              </a:rPr>
              <a:t>predict</a:t>
            </a:r>
            <a:r>
              <a:rPr lang="et-EE" sz="2800" i="1" dirty="0">
                <a:solidFill>
                  <a:schemeClr val="bg2">
                    <a:lumMod val="25000"/>
                  </a:schemeClr>
                </a:solidFill>
              </a:rPr>
              <a:t> </a:t>
            </a:r>
            <a:r>
              <a:rPr lang="et-EE" sz="2800" i="1" dirty="0" err="1">
                <a:solidFill>
                  <a:schemeClr val="bg2">
                    <a:lumMod val="25000"/>
                  </a:schemeClr>
                </a:solidFill>
              </a:rPr>
              <a:t>the</a:t>
            </a:r>
            <a:r>
              <a:rPr lang="et-EE" sz="2800" i="1" dirty="0">
                <a:solidFill>
                  <a:schemeClr val="bg2">
                    <a:lumMod val="25000"/>
                  </a:schemeClr>
                </a:solidFill>
              </a:rPr>
              <a:t> </a:t>
            </a:r>
            <a:r>
              <a:rPr lang="et-EE" sz="2800" i="1" dirty="0" err="1">
                <a:solidFill>
                  <a:schemeClr val="bg2">
                    <a:lumMod val="25000"/>
                  </a:schemeClr>
                </a:solidFill>
              </a:rPr>
              <a:t>presence</a:t>
            </a:r>
            <a:r>
              <a:rPr lang="et-EE" sz="2800" i="1" dirty="0">
                <a:solidFill>
                  <a:schemeClr val="bg2">
                    <a:lumMod val="25000"/>
                  </a:schemeClr>
                </a:solidFill>
              </a:rPr>
              <a:t> of </a:t>
            </a:r>
            <a:r>
              <a:rPr lang="et-EE" sz="2800" i="1" dirty="0" err="1">
                <a:solidFill>
                  <a:schemeClr val="bg2">
                    <a:lumMod val="25000"/>
                  </a:schemeClr>
                </a:solidFill>
              </a:rPr>
              <a:t>heart</a:t>
            </a:r>
            <a:r>
              <a:rPr lang="et-EE" sz="2800" i="1" dirty="0">
                <a:solidFill>
                  <a:schemeClr val="bg2">
                    <a:lumMod val="25000"/>
                  </a:schemeClr>
                </a:solidFill>
              </a:rPr>
              <a:t> </a:t>
            </a:r>
            <a:r>
              <a:rPr lang="et-EE" sz="2800" i="1" dirty="0" err="1">
                <a:solidFill>
                  <a:schemeClr val="bg2">
                    <a:lumMod val="25000"/>
                  </a:schemeClr>
                </a:solidFill>
              </a:rPr>
              <a:t>disease</a:t>
            </a:r>
            <a:r>
              <a:rPr lang="et-EE" sz="2800" i="1" dirty="0">
                <a:solidFill>
                  <a:schemeClr val="bg2">
                    <a:lumMod val="25000"/>
                  </a:schemeClr>
                </a:solidFill>
              </a:rPr>
              <a:t> </a:t>
            </a:r>
            <a:r>
              <a:rPr lang="et-EE" sz="2800" i="1" dirty="0" err="1">
                <a:solidFill>
                  <a:schemeClr val="bg2">
                    <a:lumMod val="25000"/>
                  </a:schemeClr>
                </a:solidFill>
              </a:rPr>
              <a:t>based</a:t>
            </a:r>
            <a:r>
              <a:rPr lang="et-EE" sz="2800" i="1" dirty="0">
                <a:solidFill>
                  <a:schemeClr val="bg2">
                    <a:lumMod val="25000"/>
                  </a:schemeClr>
                </a:solidFill>
              </a:rPr>
              <a:t> on </a:t>
            </a:r>
            <a:r>
              <a:rPr lang="et-EE" sz="2800" i="1" dirty="0" err="1">
                <a:solidFill>
                  <a:schemeClr val="bg2">
                    <a:lumMod val="25000"/>
                  </a:schemeClr>
                </a:solidFill>
              </a:rPr>
              <a:t>user</a:t>
            </a:r>
            <a:r>
              <a:rPr lang="et-EE" sz="2800" i="1" dirty="0">
                <a:solidFill>
                  <a:schemeClr val="bg2">
                    <a:lumMod val="25000"/>
                  </a:schemeClr>
                </a:solidFill>
              </a:rPr>
              <a:t> </a:t>
            </a:r>
            <a:r>
              <a:rPr lang="et-EE" sz="2800" i="1" dirty="0" err="1">
                <a:solidFill>
                  <a:schemeClr val="bg2">
                    <a:lumMod val="25000"/>
                  </a:schemeClr>
                </a:solidFill>
              </a:rPr>
              <a:t>input</a:t>
            </a:r>
            <a:endParaRPr lang="et-EE" sz="2800" i="1" dirty="0">
              <a:solidFill>
                <a:schemeClr val="bg2">
                  <a:lumMod val="25000"/>
                </a:schemeClr>
              </a:solidFill>
            </a:endParaRPr>
          </a:p>
        </p:txBody>
      </p:sp>
    </p:spTree>
    <p:extLst>
      <p:ext uri="{BB962C8B-B14F-4D97-AF65-F5344CB8AC3E}">
        <p14:creationId xmlns:p14="http://schemas.microsoft.com/office/powerpoint/2010/main" val="1964747646"/>
      </p:ext>
    </p:extLst>
  </p:cSld>
  <p:clrMapOvr>
    <a:masterClrMapping/>
  </p:clrMapOvr>
</p:sld>
</file>

<file path=ppt/theme/theme1.xml><?xml version="1.0" encoding="utf-8"?>
<a:theme xmlns:a="http://schemas.openxmlformats.org/drawingml/2006/main" name="Office'i kujundus">
  <a:themeElements>
    <a:clrScheme name="Office'i kujundu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i kujundu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i kujund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168</Words>
  <Application>Microsoft Office PowerPoint</Application>
  <PresentationFormat>Kohandatud</PresentationFormat>
  <Paragraphs>18</Paragraphs>
  <Slides>1</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1</vt:i4>
      </vt:variant>
    </vt:vector>
  </HeadingPairs>
  <TitlesOfParts>
    <vt:vector size="5" baseType="lpstr">
      <vt:lpstr>Arial</vt:lpstr>
      <vt:lpstr>Calibri</vt:lpstr>
      <vt:lpstr>Calibri Light</vt:lpstr>
      <vt:lpstr>Office'i kujundus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Elisabet Hein</dc:creator>
  <cp:lastModifiedBy>Elisabet Hein</cp:lastModifiedBy>
  <cp:revision>8</cp:revision>
  <dcterms:created xsi:type="dcterms:W3CDTF">2023-12-09T09:46:32Z</dcterms:created>
  <dcterms:modified xsi:type="dcterms:W3CDTF">2023-12-09T10:59:16Z</dcterms:modified>
</cp:coreProperties>
</file>