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342"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706A213-F18B-4CA4-9E89-B14DBA231582}" type="datetimeFigureOut">
              <a:rPr lang="bg-BG" smtClean="0"/>
              <a:pPr/>
              <a:t>4.10.2017 г.</a:t>
            </a:fld>
            <a:endParaRPr lang="bg-BG"/>
          </a:p>
        </p:txBody>
      </p:sp>
      <p:sp>
        <p:nvSpPr>
          <p:cNvPr id="19" name="Footer Placeholder 18"/>
          <p:cNvSpPr>
            <a:spLocks noGrp="1"/>
          </p:cNvSpPr>
          <p:nvPr>
            <p:ph type="ftr" sz="quarter" idx="11"/>
          </p:nvPr>
        </p:nvSpPr>
        <p:spPr/>
        <p:txBody>
          <a:bodyPr/>
          <a:lstStyle/>
          <a:p>
            <a:endParaRPr lang="bg-BG"/>
          </a:p>
        </p:txBody>
      </p:sp>
      <p:sp>
        <p:nvSpPr>
          <p:cNvPr id="27" name="Slide Number Placeholder 26"/>
          <p:cNvSpPr>
            <a:spLocks noGrp="1"/>
          </p:cNvSpPr>
          <p:nvPr>
            <p:ph type="sldNum" sz="quarter" idx="12"/>
          </p:nvPr>
        </p:nvSpPr>
        <p:spPr/>
        <p:txBody>
          <a:bodyPr/>
          <a:lstStyle/>
          <a:p>
            <a:fld id="{A24A86D1-5DFC-4E89-96CF-08A467EDD779}" type="slidenum">
              <a:rPr lang="bg-BG" smtClean="0"/>
              <a:pPr/>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06A213-F18B-4CA4-9E89-B14DBA231582}" type="datetimeFigureOut">
              <a:rPr lang="bg-BG" smtClean="0"/>
              <a:pPr/>
              <a:t>4.10.2017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24A86D1-5DFC-4E89-96CF-08A467EDD779}" type="slidenum">
              <a:rPr lang="bg-BG" smtClean="0"/>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06A213-F18B-4CA4-9E89-B14DBA231582}" type="datetimeFigureOut">
              <a:rPr lang="bg-BG" smtClean="0"/>
              <a:pPr/>
              <a:t>4.10.2017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24A86D1-5DFC-4E89-96CF-08A467EDD779}" type="slidenum">
              <a:rPr lang="bg-BG" smtClean="0"/>
              <a:pPr/>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06A213-F18B-4CA4-9E89-B14DBA231582}" type="datetimeFigureOut">
              <a:rPr lang="bg-BG" smtClean="0"/>
              <a:pPr/>
              <a:t>4.10.2017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24A86D1-5DFC-4E89-96CF-08A467EDD779}" type="slidenum">
              <a:rPr lang="bg-BG" smtClean="0"/>
              <a:pPr/>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06A213-F18B-4CA4-9E89-B14DBA231582}" type="datetimeFigureOut">
              <a:rPr lang="bg-BG" smtClean="0"/>
              <a:pPr/>
              <a:t>4.10.2017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24A86D1-5DFC-4E89-96CF-08A467EDD779}" type="slidenum">
              <a:rPr lang="bg-BG" smtClean="0"/>
              <a:pPr/>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06A213-F18B-4CA4-9E89-B14DBA231582}" type="datetimeFigureOut">
              <a:rPr lang="bg-BG" smtClean="0"/>
              <a:pPr/>
              <a:t>4.10.2017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24A86D1-5DFC-4E89-96CF-08A467EDD779}" type="slidenum">
              <a:rPr lang="bg-BG" smtClean="0"/>
              <a:pPr/>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706A213-F18B-4CA4-9E89-B14DBA231582}" type="datetimeFigureOut">
              <a:rPr lang="bg-BG" smtClean="0"/>
              <a:pPr/>
              <a:t>4.10.2017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A24A86D1-5DFC-4E89-96CF-08A467EDD779}" type="slidenum">
              <a:rPr lang="bg-BG" smtClean="0"/>
              <a:pPr/>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06A213-F18B-4CA4-9E89-B14DBA231582}" type="datetimeFigureOut">
              <a:rPr lang="bg-BG" smtClean="0"/>
              <a:pPr/>
              <a:t>4.10.2017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A24A86D1-5DFC-4E89-96CF-08A467EDD779}" type="slidenum">
              <a:rPr lang="bg-BG" smtClean="0"/>
              <a:pPr/>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6A213-F18B-4CA4-9E89-B14DBA231582}" type="datetimeFigureOut">
              <a:rPr lang="bg-BG" smtClean="0"/>
              <a:pPr/>
              <a:t>4.10.2017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A24A86D1-5DFC-4E89-96CF-08A467EDD779}" type="slidenum">
              <a:rPr lang="bg-BG" smtClean="0"/>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06A213-F18B-4CA4-9E89-B14DBA231582}" type="datetimeFigureOut">
              <a:rPr lang="bg-BG" smtClean="0"/>
              <a:pPr/>
              <a:t>4.10.2017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24A86D1-5DFC-4E89-96CF-08A467EDD779}" type="slidenum">
              <a:rPr lang="bg-BG" smtClean="0"/>
              <a:pPr/>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06A213-F18B-4CA4-9E89-B14DBA231582}" type="datetimeFigureOut">
              <a:rPr lang="bg-BG" smtClean="0"/>
              <a:pPr/>
              <a:t>4.10.2017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a:xfrm>
            <a:off x="8077200" y="6356350"/>
            <a:ext cx="609600" cy="365125"/>
          </a:xfrm>
        </p:spPr>
        <p:txBody>
          <a:bodyPr/>
          <a:lstStyle/>
          <a:p>
            <a:fld id="{A24A86D1-5DFC-4E89-96CF-08A467EDD779}" type="slidenum">
              <a:rPr lang="bg-BG" smtClean="0"/>
              <a:pPr/>
              <a:t>‹#›</a:t>
            </a:fld>
            <a:endParaRPr lang="bg-BG"/>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706A213-F18B-4CA4-9E89-B14DBA231582}" type="datetimeFigureOut">
              <a:rPr lang="bg-BG" smtClean="0"/>
              <a:pPr/>
              <a:t>4.10.2017 г.</a:t>
            </a:fld>
            <a:endParaRPr lang="bg-BG"/>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bg-BG"/>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4A86D1-5DFC-4E89-96CF-08A467EDD779}" type="slidenum">
              <a:rPr lang="bg-BG" smtClean="0"/>
              <a:pPr/>
              <a:t>‹#›</a:t>
            </a:fld>
            <a:endParaRPr lang="bg-BG"/>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420888"/>
            <a:ext cx="7851648" cy="1828800"/>
          </a:xfrm>
        </p:spPr>
        <p:txBody>
          <a:bodyPr>
            <a:normAutofit fontScale="90000"/>
          </a:bodyPr>
          <a:lstStyle/>
          <a:p>
            <a:pPr algn="ctr"/>
            <a:r>
              <a:rPr lang="bg-BG" dirty="0" smtClean="0"/>
              <a:t>ИКОНОМИКА НА КРАВИТЕ</a:t>
            </a:r>
            <a:br>
              <a:rPr lang="bg-BG" dirty="0" smtClean="0"/>
            </a:br>
            <a:endParaRPr lang="bg-BG" dirty="0"/>
          </a:p>
        </p:txBody>
      </p:sp>
      <p:pic>
        <p:nvPicPr>
          <p:cNvPr id="5" name="Picture 4" descr="http://pikcenter.eu/bul/veseli/krava01.gif"/>
          <p:cNvPicPr/>
          <p:nvPr/>
        </p:nvPicPr>
        <p:blipFill>
          <a:blip r:embed="rId2" cstate="print"/>
          <a:srcRect/>
          <a:stretch>
            <a:fillRect/>
          </a:stretch>
        </p:blipFill>
        <p:spPr bwMode="auto">
          <a:xfrm>
            <a:off x="2483768" y="3933056"/>
            <a:ext cx="1008112" cy="741040"/>
          </a:xfrm>
          <a:prstGeom prst="rect">
            <a:avLst/>
          </a:prstGeom>
          <a:noFill/>
          <a:ln w="9525">
            <a:noFill/>
            <a:miter lim="800000"/>
            <a:headEnd/>
            <a:tailEnd/>
          </a:ln>
        </p:spPr>
      </p:pic>
      <p:pic>
        <p:nvPicPr>
          <p:cNvPr id="7" name="Picture 6" descr="http://pikcenter.eu/bul/veseli/krava02.gif"/>
          <p:cNvPicPr/>
          <p:nvPr/>
        </p:nvPicPr>
        <p:blipFill>
          <a:blip r:embed="rId3" cstate="print"/>
          <a:srcRect/>
          <a:stretch>
            <a:fillRect/>
          </a:stretch>
        </p:blipFill>
        <p:spPr bwMode="auto">
          <a:xfrm>
            <a:off x="5148064" y="3933056"/>
            <a:ext cx="936104" cy="792088"/>
          </a:xfrm>
          <a:prstGeom prst="rect">
            <a:avLst/>
          </a:prstGeom>
          <a:noFill/>
          <a:ln w="9525">
            <a:noFill/>
            <a:miter lim="800000"/>
            <a:headEnd/>
            <a:tailEnd/>
          </a:ln>
        </p:spPr>
      </p:pic>
    </p:spTree>
  </p:cSld>
  <p:clrMapOvr>
    <a:masterClrMapping/>
  </p:clrMapOvr>
  <p:transition advTm="1020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866360"/>
          </a:xfrm>
        </p:spPr>
        <p:txBody>
          <a:bodyPr/>
          <a:lstStyle/>
          <a:p>
            <a:pPr algn="ctr"/>
            <a:r>
              <a:rPr lang="bg-BG" b="1" dirty="0" smtClean="0"/>
              <a:t>Швейцарска корпорация</a:t>
            </a:r>
            <a:r>
              <a:rPr lang="bg-BG" dirty="0" smtClean="0"/>
              <a:t> </a:t>
            </a:r>
            <a:endParaRPr lang="bg-BG" dirty="0"/>
          </a:p>
        </p:txBody>
      </p:sp>
      <p:sp>
        <p:nvSpPr>
          <p:cNvPr id="3" name="Content Placeholder 2"/>
          <p:cNvSpPr>
            <a:spLocks noGrp="1"/>
          </p:cNvSpPr>
          <p:nvPr>
            <p:ph idx="1"/>
          </p:nvPr>
        </p:nvSpPr>
        <p:spPr>
          <a:xfrm>
            <a:off x="467544" y="1916832"/>
            <a:ext cx="8229600" cy="4389120"/>
          </a:xfrm>
        </p:spPr>
        <p:txBody>
          <a:bodyPr/>
          <a:lstStyle/>
          <a:p>
            <a:pPr>
              <a:buNone/>
            </a:pPr>
            <a:r>
              <a:rPr lang="bg-BG" dirty="0" smtClean="0"/>
              <a:t/>
            </a:r>
            <a:br>
              <a:rPr lang="bg-BG" dirty="0" smtClean="0"/>
            </a:br>
            <a:endParaRPr lang="en-US" dirty="0" smtClean="0"/>
          </a:p>
          <a:p>
            <a:pPr>
              <a:buNone/>
            </a:pPr>
            <a:endParaRPr lang="en-US" dirty="0" smtClean="0"/>
          </a:p>
          <a:p>
            <a:pPr algn="ctr">
              <a:buNone/>
            </a:pPr>
            <a:r>
              <a:rPr lang="en-US" dirty="0" smtClean="0"/>
              <a:t>	</a:t>
            </a:r>
          </a:p>
          <a:p>
            <a:pPr algn="ctr">
              <a:buNone/>
            </a:pPr>
            <a:r>
              <a:rPr lang="bg-BG" dirty="0" smtClean="0"/>
              <a:t>Имате 5000 крави, но нито една от тях не е ваша.</a:t>
            </a:r>
            <a:br>
              <a:rPr lang="bg-BG" dirty="0" smtClean="0"/>
            </a:br>
            <a:r>
              <a:rPr lang="bg-BG" dirty="0" smtClean="0"/>
              <a:t>Взимате други, за да ги държите на склад.</a:t>
            </a:r>
            <a:endParaRPr lang="bg-BG" dirty="0"/>
          </a:p>
        </p:txBody>
      </p:sp>
      <p:pic>
        <p:nvPicPr>
          <p:cNvPr id="4" name="Picture 3" descr="http://pikcenter.eu/bul/veseli/krava01.gif"/>
          <p:cNvPicPr/>
          <p:nvPr/>
        </p:nvPicPr>
        <p:blipFill>
          <a:blip r:embed="rId2" cstate="print"/>
          <a:srcRect/>
          <a:stretch>
            <a:fillRect/>
          </a:stretch>
        </p:blipFill>
        <p:spPr bwMode="auto">
          <a:xfrm>
            <a:off x="2627784" y="2132856"/>
            <a:ext cx="1008112" cy="741040"/>
          </a:xfrm>
          <a:prstGeom prst="rect">
            <a:avLst/>
          </a:prstGeom>
          <a:noFill/>
          <a:ln w="9525">
            <a:noFill/>
            <a:miter lim="800000"/>
            <a:headEnd/>
            <a:tailEnd/>
          </a:ln>
        </p:spPr>
      </p:pic>
      <p:pic>
        <p:nvPicPr>
          <p:cNvPr id="5" name="Picture 4" descr="http://pikcenter.eu/bul/veseli/krava02.gif"/>
          <p:cNvPicPr/>
          <p:nvPr/>
        </p:nvPicPr>
        <p:blipFill>
          <a:blip r:embed="rId3" cstate="print"/>
          <a:srcRect/>
          <a:stretch>
            <a:fillRect/>
          </a:stretch>
        </p:blipFill>
        <p:spPr bwMode="auto">
          <a:xfrm>
            <a:off x="5292080" y="2132856"/>
            <a:ext cx="936104" cy="792088"/>
          </a:xfrm>
          <a:prstGeom prst="rect">
            <a:avLst/>
          </a:prstGeom>
          <a:noFill/>
          <a:ln w="9525">
            <a:noFill/>
            <a:miter lim="800000"/>
            <a:headEnd/>
            <a:tailEnd/>
          </a:ln>
        </p:spPr>
      </p:pic>
    </p:spTree>
  </p:cSld>
  <p:clrMapOvr>
    <a:masterClrMapping/>
  </p:clrMapOvr>
  <p:transition advTm="9906"/>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866360"/>
          </a:xfrm>
        </p:spPr>
        <p:txBody>
          <a:bodyPr/>
          <a:lstStyle/>
          <a:p>
            <a:pPr algn="ctr"/>
            <a:r>
              <a:rPr lang="bg-BG" b="1" dirty="0" smtClean="0"/>
              <a:t>Индуска корпорация</a:t>
            </a:r>
            <a:r>
              <a:rPr lang="bg-BG" dirty="0" smtClean="0"/>
              <a:t> </a:t>
            </a:r>
            <a:endParaRPr lang="bg-BG" dirty="0"/>
          </a:p>
        </p:txBody>
      </p:sp>
      <p:sp>
        <p:nvSpPr>
          <p:cNvPr id="3" name="Content Placeholder 2"/>
          <p:cNvSpPr>
            <a:spLocks noGrp="1"/>
          </p:cNvSpPr>
          <p:nvPr>
            <p:ph idx="1"/>
          </p:nvPr>
        </p:nvSpPr>
        <p:spPr>
          <a:xfrm>
            <a:off x="467544" y="1916832"/>
            <a:ext cx="8229600" cy="4389120"/>
          </a:xfrm>
        </p:spPr>
        <p:txBody>
          <a:bodyPr/>
          <a:lstStyle/>
          <a:p>
            <a:pPr>
              <a:buNone/>
            </a:pPr>
            <a:r>
              <a:rPr lang="bg-BG" dirty="0" smtClean="0"/>
              <a:t/>
            </a:r>
            <a:br>
              <a:rPr lang="bg-BG" dirty="0" smtClean="0"/>
            </a:br>
            <a:endParaRPr lang="en-US" dirty="0" smtClean="0"/>
          </a:p>
          <a:p>
            <a:pPr>
              <a:buNone/>
            </a:pPr>
            <a:endParaRPr lang="en-US" dirty="0" smtClean="0"/>
          </a:p>
          <a:p>
            <a:pPr algn="ctr">
              <a:buNone/>
            </a:pPr>
            <a:r>
              <a:rPr lang="en-US" dirty="0" smtClean="0"/>
              <a:t>	</a:t>
            </a:r>
          </a:p>
          <a:p>
            <a:pPr algn="ctr">
              <a:buNone/>
            </a:pPr>
            <a:r>
              <a:rPr lang="en-US" dirty="0" smtClean="0"/>
              <a:t>   </a:t>
            </a:r>
            <a:r>
              <a:rPr lang="bg-BG" dirty="0" smtClean="0"/>
              <a:t>Имате две крави.</a:t>
            </a:r>
            <a:br>
              <a:rPr lang="bg-BG" dirty="0" smtClean="0"/>
            </a:br>
            <a:r>
              <a:rPr lang="bg-BG" dirty="0" smtClean="0"/>
              <a:t>Обожавате ги.</a:t>
            </a:r>
            <a:endParaRPr lang="bg-BG" dirty="0"/>
          </a:p>
        </p:txBody>
      </p:sp>
      <p:pic>
        <p:nvPicPr>
          <p:cNvPr id="4" name="Picture 3" descr="http://pikcenter.eu/bul/veseli/krava01.gif"/>
          <p:cNvPicPr/>
          <p:nvPr/>
        </p:nvPicPr>
        <p:blipFill>
          <a:blip r:embed="rId2" cstate="print"/>
          <a:srcRect/>
          <a:stretch>
            <a:fillRect/>
          </a:stretch>
        </p:blipFill>
        <p:spPr bwMode="auto">
          <a:xfrm>
            <a:off x="2627784" y="2132856"/>
            <a:ext cx="1008112" cy="741040"/>
          </a:xfrm>
          <a:prstGeom prst="rect">
            <a:avLst/>
          </a:prstGeom>
          <a:noFill/>
          <a:ln w="9525">
            <a:noFill/>
            <a:miter lim="800000"/>
            <a:headEnd/>
            <a:tailEnd/>
          </a:ln>
        </p:spPr>
      </p:pic>
      <p:pic>
        <p:nvPicPr>
          <p:cNvPr id="5" name="Picture 4" descr="http://pikcenter.eu/bul/veseli/krava02.gif"/>
          <p:cNvPicPr/>
          <p:nvPr/>
        </p:nvPicPr>
        <p:blipFill>
          <a:blip r:embed="rId3" cstate="print"/>
          <a:srcRect/>
          <a:stretch>
            <a:fillRect/>
          </a:stretch>
        </p:blipFill>
        <p:spPr bwMode="auto">
          <a:xfrm>
            <a:off x="5292080" y="2132856"/>
            <a:ext cx="936104" cy="792088"/>
          </a:xfrm>
          <a:prstGeom prst="rect">
            <a:avLst/>
          </a:prstGeom>
          <a:noFill/>
          <a:ln w="9525">
            <a:noFill/>
            <a:miter lim="800000"/>
            <a:headEnd/>
            <a:tailEnd/>
          </a:ln>
        </p:spPr>
      </p:pic>
    </p:spTree>
  </p:cSld>
  <p:clrMapOvr>
    <a:masterClrMapping/>
  </p:clrMapOvr>
  <p:transition advTm="7223"/>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866360"/>
          </a:xfrm>
        </p:spPr>
        <p:txBody>
          <a:bodyPr/>
          <a:lstStyle/>
          <a:p>
            <a:pPr algn="ctr"/>
            <a:r>
              <a:rPr lang="bg-BG" b="1" dirty="0" smtClean="0"/>
              <a:t>Китайска корпорация</a:t>
            </a:r>
            <a:r>
              <a:rPr lang="bg-BG" dirty="0" smtClean="0"/>
              <a:t> </a:t>
            </a:r>
            <a:endParaRPr lang="bg-BG" dirty="0"/>
          </a:p>
        </p:txBody>
      </p:sp>
      <p:sp>
        <p:nvSpPr>
          <p:cNvPr id="3" name="Content Placeholder 2"/>
          <p:cNvSpPr>
            <a:spLocks noGrp="1"/>
          </p:cNvSpPr>
          <p:nvPr>
            <p:ph idx="1"/>
          </p:nvPr>
        </p:nvSpPr>
        <p:spPr>
          <a:xfrm>
            <a:off x="467544" y="1916832"/>
            <a:ext cx="8229600" cy="4389120"/>
          </a:xfrm>
        </p:spPr>
        <p:txBody>
          <a:bodyPr/>
          <a:lstStyle/>
          <a:p>
            <a:pPr>
              <a:buNone/>
            </a:pPr>
            <a:r>
              <a:rPr lang="bg-BG" dirty="0" smtClean="0"/>
              <a:t/>
            </a:r>
            <a:br>
              <a:rPr lang="bg-BG" dirty="0" smtClean="0"/>
            </a:br>
            <a:endParaRPr lang="en-US" dirty="0" smtClean="0"/>
          </a:p>
          <a:p>
            <a:pPr algn="ctr">
              <a:buNone/>
            </a:pPr>
            <a:endParaRPr lang="en-US" dirty="0" smtClean="0"/>
          </a:p>
          <a:p>
            <a:pPr algn="ctr">
              <a:buNone/>
            </a:pPr>
            <a:r>
              <a:rPr lang="bg-BG" dirty="0" smtClean="0"/>
              <a:t>Имате две крави.</a:t>
            </a:r>
            <a:br>
              <a:rPr lang="bg-BG" dirty="0" smtClean="0"/>
            </a:br>
            <a:r>
              <a:rPr lang="bg-BG" dirty="0" smtClean="0"/>
              <a:t>Имате 300 човека, които ги доят.</a:t>
            </a:r>
            <a:br>
              <a:rPr lang="bg-BG" dirty="0" smtClean="0"/>
            </a:br>
            <a:r>
              <a:rPr lang="bg-BG" dirty="0" smtClean="0"/>
              <a:t>Претендирате за пълна заетост, висока волска производителност</a:t>
            </a:r>
            <a:r>
              <a:rPr lang="en-US" dirty="0" smtClean="0"/>
              <a:t> </a:t>
            </a:r>
            <a:r>
              <a:rPr lang="bg-BG" dirty="0" smtClean="0"/>
              <a:t>и арестувате репортерите, които са съобщили числата.</a:t>
            </a:r>
            <a:endParaRPr lang="bg-BG" dirty="0"/>
          </a:p>
        </p:txBody>
      </p:sp>
      <p:pic>
        <p:nvPicPr>
          <p:cNvPr id="4" name="Picture 3" descr="http://pikcenter.eu/bul/veseli/krava01.gif"/>
          <p:cNvPicPr/>
          <p:nvPr/>
        </p:nvPicPr>
        <p:blipFill>
          <a:blip r:embed="rId2" cstate="print"/>
          <a:srcRect/>
          <a:stretch>
            <a:fillRect/>
          </a:stretch>
        </p:blipFill>
        <p:spPr bwMode="auto">
          <a:xfrm>
            <a:off x="2627784" y="2132856"/>
            <a:ext cx="1008112" cy="741040"/>
          </a:xfrm>
          <a:prstGeom prst="rect">
            <a:avLst/>
          </a:prstGeom>
          <a:noFill/>
          <a:ln w="9525">
            <a:noFill/>
            <a:miter lim="800000"/>
            <a:headEnd/>
            <a:tailEnd/>
          </a:ln>
        </p:spPr>
      </p:pic>
      <p:pic>
        <p:nvPicPr>
          <p:cNvPr id="5" name="Picture 4" descr="http://pikcenter.eu/bul/veseli/krava02.gif"/>
          <p:cNvPicPr/>
          <p:nvPr/>
        </p:nvPicPr>
        <p:blipFill>
          <a:blip r:embed="rId3" cstate="print"/>
          <a:srcRect/>
          <a:stretch>
            <a:fillRect/>
          </a:stretch>
        </p:blipFill>
        <p:spPr bwMode="auto">
          <a:xfrm>
            <a:off x="5292080" y="2132856"/>
            <a:ext cx="936104" cy="792088"/>
          </a:xfrm>
          <a:prstGeom prst="rect">
            <a:avLst/>
          </a:prstGeom>
          <a:noFill/>
          <a:ln w="9525">
            <a:noFill/>
            <a:miter lim="800000"/>
            <a:headEnd/>
            <a:tailEnd/>
          </a:ln>
        </p:spPr>
      </p:pic>
    </p:spTree>
  </p:cSld>
  <p:clrMapOvr>
    <a:masterClrMapping/>
  </p:clrMapOvr>
  <p:transition advTm="15366"/>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866360"/>
          </a:xfrm>
        </p:spPr>
        <p:txBody>
          <a:bodyPr/>
          <a:lstStyle/>
          <a:p>
            <a:pPr algn="ctr"/>
            <a:r>
              <a:rPr lang="bg-BG" b="1" dirty="0" smtClean="0"/>
              <a:t>Израелска корпорация</a:t>
            </a:r>
            <a:r>
              <a:rPr lang="bg-BG" dirty="0" smtClean="0"/>
              <a:t> </a:t>
            </a:r>
            <a:endParaRPr lang="bg-BG" dirty="0"/>
          </a:p>
        </p:txBody>
      </p:sp>
      <p:sp>
        <p:nvSpPr>
          <p:cNvPr id="3" name="Content Placeholder 2"/>
          <p:cNvSpPr>
            <a:spLocks noGrp="1"/>
          </p:cNvSpPr>
          <p:nvPr>
            <p:ph idx="1"/>
          </p:nvPr>
        </p:nvSpPr>
        <p:spPr>
          <a:xfrm>
            <a:off x="251520" y="1916832"/>
            <a:ext cx="8640960" cy="4389120"/>
          </a:xfrm>
        </p:spPr>
        <p:txBody>
          <a:bodyPr/>
          <a:lstStyle/>
          <a:p>
            <a:pPr>
              <a:buNone/>
            </a:pPr>
            <a:r>
              <a:rPr lang="bg-BG" dirty="0" smtClean="0"/>
              <a:t/>
            </a:r>
            <a:br>
              <a:rPr lang="bg-BG" dirty="0" smtClean="0"/>
            </a:br>
            <a:endParaRPr lang="en-US" dirty="0" smtClean="0"/>
          </a:p>
          <a:p>
            <a:pPr>
              <a:buNone/>
            </a:pPr>
            <a:r>
              <a:rPr lang="en-US" dirty="0" smtClean="0"/>
              <a:t>	</a:t>
            </a:r>
          </a:p>
          <a:p>
            <a:pPr algn="ctr">
              <a:buNone/>
            </a:pPr>
            <a:r>
              <a:rPr lang="bg-BG" dirty="0" smtClean="0"/>
              <a:t>Е, ето ги тези две еврейски крави, нали така?</a:t>
            </a:r>
            <a:br>
              <a:rPr lang="bg-BG" dirty="0" smtClean="0"/>
            </a:br>
            <a:r>
              <a:rPr lang="bg-BG" dirty="0" smtClean="0"/>
              <a:t>Те отварят млечна фабрика и магазин за сладолед,</a:t>
            </a:r>
            <a:br>
              <a:rPr lang="bg-BG" dirty="0" smtClean="0"/>
            </a:br>
            <a:r>
              <a:rPr lang="bg-BG" dirty="0" smtClean="0"/>
              <a:t>и тогава продават филмовите права.</a:t>
            </a:r>
            <a:br>
              <a:rPr lang="bg-BG" dirty="0" smtClean="0"/>
            </a:br>
            <a:r>
              <a:rPr lang="bg-BG" dirty="0" smtClean="0"/>
              <a:t>Изпращат телетата си в Харвард, за да станат</a:t>
            </a:r>
            <a:r>
              <a:rPr lang="en-US" dirty="0" smtClean="0"/>
              <a:t> </a:t>
            </a:r>
            <a:r>
              <a:rPr lang="bg-BG" dirty="0" smtClean="0"/>
              <a:t>доктори.</a:t>
            </a:r>
            <a:br>
              <a:rPr lang="bg-BG" dirty="0" smtClean="0"/>
            </a:br>
            <a:r>
              <a:rPr lang="bg-BG" dirty="0" smtClean="0"/>
              <a:t>Така че, за какво са им хора?</a:t>
            </a:r>
            <a:endParaRPr lang="bg-BG" dirty="0"/>
          </a:p>
        </p:txBody>
      </p:sp>
      <p:pic>
        <p:nvPicPr>
          <p:cNvPr id="4" name="Picture 3" descr="http://pikcenter.eu/bul/veseli/krava01.gif"/>
          <p:cNvPicPr/>
          <p:nvPr/>
        </p:nvPicPr>
        <p:blipFill>
          <a:blip r:embed="rId2" cstate="print"/>
          <a:srcRect/>
          <a:stretch>
            <a:fillRect/>
          </a:stretch>
        </p:blipFill>
        <p:spPr bwMode="auto">
          <a:xfrm>
            <a:off x="2627784" y="2132856"/>
            <a:ext cx="1008112" cy="741040"/>
          </a:xfrm>
          <a:prstGeom prst="rect">
            <a:avLst/>
          </a:prstGeom>
          <a:noFill/>
          <a:ln w="9525">
            <a:noFill/>
            <a:miter lim="800000"/>
            <a:headEnd/>
            <a:tailEnd/>
          </a:ln>
        </p:spPr>
      </p:pic>
      <p:pic>
        <p:nvPicPr>
          <p:cNvPr id="5" name="Picture 4" descr="http://pikcenter.eu/bul/veseli/krava02.gif"/>
          <p:cNvPicPr/>
          <p:nvPr/>
        </p:nvPicPr>
        <p:blipFill>
          <a:blip r:embed="rId3" cstate="print"/>
          <a:srcRect/>
          <a:stretch>
            <a:fillRect/>
          </a:stretch>
        </p:blipFill>
        <p:spPr bwMode="auto">
          <a:xfrm>
            <a:off x="5292080" y="2132856"/>
            <a:ext cx="936104" cy="792088"/>
          </a:xfrm>
          <a:prstGeom prst="rect">
            <a:avLst/>
          </a:prstGeom>
          <a:noFill/>
          <a:ln w="9525">
            <a:noFill/>
            <a:miter lim="800000"/>
            <a:headEnd/>
            <a:tailEnd/>
          </a:ln>
        </p:spPr>
      </p:pic>
    </p:spTree>
  </p:cSld>
  <p:clrMapOvr>
    <a:masterClrMapping/>
  </p:clrMapOvr>
  <p:transition advTm="20124"/>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68952" cy="722344"/>
          </a:xfrm>
        </p:spPr>
        <p:txBody>
          <a:bodyPr>
            <a:noAutofit/>
          </a:bodyPr>
          <a:lstStyle/>
          <a:p>
            <a:pPr algn="ctr"/>
            <a:r>
              <a:rPr lang="bg-BG" sz="4000" b="1" dirty="0" smtClean="0"/>
              <a:t>Спекулативния капитализъм на Енрон</a:t>
            </a:r>
            <a:r>
              <a:rPr lang="bg-BG" sz="4000" dirty="0" smtClean="0"/>
              <a:t> </a:t>
            </a:r>
            <a:endParaRPr lang="bg-BG" sz="4000" dirty="0"/>
          </a:p>
        </p:txBody>
      </p:sp>
      <p:sp>
        <p:nvSpPr>
          <p:cNvPr id="3" name="Content Placeholder 2"/>
          <p:cNvSpPr>
            <a:spLocks noGrp="1"/>
          </p:cNvSpPr>
          <p:nvPr>
            <p:ph idx="1"/>
          </p:nvPr>
        </p:nvSpPr>
        <p:spPr>
          <a:xfrm>
            <a:off x="-180528" y="1628800"/>
            <a:ext cx="9145016" cy="5040560"/>
          </a:xfrm>
        </p:spPr>
        <p:txBody>
          <a:bodyPr>
            <a:normAutofit fontScale="85000" lnSpcReduction="10000"/>
          </a:bodyPr>
          <a:lstStyle/>
          <a:p>
            <a:pPr algn="ctr">
              <a:buNone/>
            </a:pPr>
            <a:r>
              <a:rPr lang="bg-BG" dirty="0" smtClean="0"/>
              <a:t/>
            </a:r>
            <a:br>
              <a:rPr lang="bg-BG" dirty="0" smtClean="0"/>
            </a:br>
            <a:r>
              <a:rPr lang="bg-BG" dirty="0" smtClean="0"/>
              <a:t>Имате две крави.</a:t>
            </a:r>
            <a:br>
              <a:rPr lang="bg-BG" dirty="0" smtClean="0"/>
            </a:br>
            <a:r>
              <a:rPr lang="bg-BG" dirty="0" smtClean="0"/>
              <a:t>Продавате три от тях на публично регистрираната си компания, като използвате документи за кредит, взет от зет ви от банката, после извършвате дългов/ипотечен суап с асоциирана генерална оферта, така че си връщате обратно всичките четири крави, с данъчен кредит за пет крави.</a:t>
            </a:r>
            <a:br>
              <a:rPr lang="bg-BG" dirty="0" smtClean="0"/>
            </a:br>
            <a:r>
              <a:rPr lang="bg-BG" dirty="0" smtClean="0"/>
              <a:t>Млечните права върху шестте крави се трансферират по посредник към фирма на Кайманите, притежавана тайно от главния акционер, който продава правата на всичките седем крави обратно на вашата регистрирана компания. Според годишния доклад компанията притежава осем крави, с опция върху още една.</a:t>
            </a:r>
            <a:br>
              <a:rPr lang="bg-BG" dirty="0" smtClean="0"/>
            </a:br>
            <a:r>
              <a:rPr lang="bg-BG" dirty="0" smtClean="0"/>
              <a:t>Прода</a:t>
            </a:r>
            <a:r>
              <a:rPr lang="bg-BG" dirty="0" smtClean="0"/>
              <a:t>вате</a:t>
            </a:r>
            <a:r>
              <a:rPr lang="bg-BG" dirty="0" smtClean="0"/>
              <a:t> </a:t>
            </a:r>
            <a:r>
              <a:rPr lang="bg-BG" dirty="0" smtClean="0"/>
              <a:t>една крава, за да купите нов президент на САЩ, и ще се окажете с девет крави.</a:t>
            </a:r>
            <a:br>
              <a:rPr lang="bg-BG" dirty="0" smtClean="0"/>
            </a:br>
            <a:r>
              <a:rPr lang="bg-BG" dirty="0" smtClean="0"/>
              <a:t>При официалното съобщение не се предоставя балансов отчет. Публиката купува вашия бик.</a:t>
            </a:r>
            <a:endParaRPr lang="bg-BG" dirty="0"/>
          </a:p>
        </p:txBody>
      </p:sp>
      <p:pic>
        <p:nvPicPr>
          <p:cNvPr id="4" name="Picture 3" descr="http://pikcenter.eu/bul/veseli/krava01.gif"/>
          <p:cNvPicPr/>
          <p:nvPr/>
        </p:nvPicPr>
        <p:blipFill>
          <a:blip r:embed="rId2" cstate="print"/>
          <a:srcRect/>
          <a:stretch>
            <a:fillRect/>
          </a:stretch>
        </p:blipFill>
        <p:spPr bwMode="auto">
          <a:xfrm>
            <a:off x="2627784" y="1196752"/>
            <a:ext cx="1008112" cy="741040"/>
          </a:xfrm>
          <a:prstGeom prst="rect">
            <a:avLst/>
          </a:prstGeom>
          <a:noFill/>
          <a:ln w="9525">
            <a:noFill/>
            <a:miter lim="800000"/>
            <a:headEnd/>
            <a:tailEnd/>
          </a:ln>
        </p:spPr>
      </p:pic>
      <p:pic>
        <p:nvPicPr>
          <p:cNvPr id="5" name="Picture 4" descr="http://pikcenter.eu/bul/veseli/krava02.gif"/>
          <p:cNvPicPr/>
          <p:nvPr/>
        </p:nvPicPr>
        <p:blipFill>
          <a:blip r:embed="rId3" cstate="print"/>
          <a:srcRect/>
          <a:stretch>
            <a:fillRect/>
          </a:stretch>
        </p:blipFill>
        <p:spPr bwMode="auto">
          <a:xfrm>
            <a:off x="5292080" y="1196752"/>
            <a:ext cx="936104" cy="792088"/>
          </a:xfrm>
          <a:prstGeom prst="rect">
            <a:avLst/>
          </a:prstGeom>
          <a:noFill/>
          <a:ln w="9525">
            <a:noFill/>
            <a:miter lim="800000"/>
            <a:headEnd/>
            <a:tailEnd/>
          </a:ln>
        </p:spPr>
      </p:pic>
    </p:spTree>
  </p:cSld>
  <p:clrMapOvr>
    <a:masterClrMapping/>
  </p:clrMapOvr>
  <p:transition advTm="7215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866360"/>
          </a:xfrm>
        </p:spPr>
        <p:txBody>
          <a:bodyPr/>
          <a:lstStyle/>
          <a:p>
            <a:pPr algn="ctr"/>
            <a:r>
              <a:rPr lang="bg-BG" b="1" dirty="0" smtClean="0"/>
              <a:t>Традиционен капитализъм</a:t>
            </a:r>
            <a:endParaRPr lang="bg-BG" dirty="0"/>
          </a:p>
        </p:txBody>
      </p:sp>
      <p:sp>
        <p:nvSpPr>
          <p:cNvPr id="3" name="Content Placeholder 2"/>
          <p:cNvSpPr>
            <a:spLocks noGrp="1"/>
          </p:cNvSpPr>
          <p:nvPr>
            <p:ph idx="1"/>
          </p:nvPr>
        </p:nvSpPr>
        <p:spPr>
          <a:xfrm>
            <a:off x="467544" y="1916832"/>
            <a:ext cx="8229600" cy="4389120"/>
          </a:xfrm>
        </p:spPr>
        <p:txBody>
          <a:bodyPr/>
          <a:lstStyle/>
          <a:p>
            <a:pPr>
              <a:buNone/>
            </a:pPr>
            <a:r>
              <a:rPr lang="bg-BG" dirty="0" smtClean="0"/>
              <a:t/>
            </a:r>
            <a:br>
              <a:rPr lang="bg-BG" dirty="0" smtClean="0"/>
            </a:br>
            <a:endParaRPr lang="en-US" dirty="0" smtClean="0"/>
          </a:p>
          <a:p>
            <a:pPr>
              <a:buNone/>
            </a:pPr>
            <a:endParaRPr lang="en-US" dirty="0" smtClean="0"/>
          </a:p>
          <a:p>
            <a:pPr algn="ctr">
              <a:buNone/>
            </a:pPr>
            <a:r>
              <a:rPr lang="en-US" dirty="0" smtClean="0"/>
              <a:t>	</a:t>
            </a:r>
            <a:r>
              <a:rPr lang="bg-BG" dirty="0" smtClean="0"/>
              <a:t>Имате две крави.</a:t>
            </a:r>
            <a:br>
              <a:rPr lang="bg-BG" dirty="0" smtClean="0"/>
            </a:br>
            <a:r>
              <a:rPr lang="bg-BG" dirty="0" smtClean="0"/>
              <a:t>Продавате едната и купувате бик.</a:t>
            </a:r>
            <a:br>
              <a:rPr lang="bg-BG" dirty="0" smtClean="0"/>
            </a:br>
            <a:r>
              <a:rPr lang="bg-BG" dirty="0" smtClean="0"/>
              <a:t>Стадото ви се умножава и отбелязвате икономически растеж.</a:t>
            </a:r>
            <a:br>
              <a:rPr lang="bg-BG" dirty="0" smtClean="0"/>
            </a:br>
            <a:r>
              <a:rPr lang="bg-BG" dirty="0" smtClean="0"/>
              <a:t>Продавате ги и се пенсионирате с дохода.</a:t>
            </a:r>
            <a:endParaRPr lang="bg-BG" dirty="0"/>
          </a:p>
        </p:txBody>
      </p:sp>
      <p:pic>
        <p:nvPicPr>
          <p:cNvPr id="4" name="Picture 3" descr="http://pikcenter.eu/bul/veseli/krava01.gif"/>
          <p:cNvPicPr/>
          <p:nvPr/>
        </p:nvPicPr>
        <p:blipFill>
          <a:blip r:embed="rId2" cstate="print"/>
          <a:srcRect/>
          <a:stretch>
            <a:fillRect/>
          </a:stretch>
        </p:blipFill>
        <p:spPr bwMode="auto">
          <a:xfrm>
            <a:off x="2627784" y="2132856"/>
            <a:ext cx="1008112" cy="741040"/>
          </a:xfrm>
          <a:prstGeom prst="rect">
            <a:avLst/>
          </a:prstGeom>
          <a:noFill/>
          <a:ln w="9525">
            <a:noFill/>
            <a:miter lim="800000"/>
            <a:headEnd/>
            <a:tailEnd/>
          </a:ln>
        </p:spPr>
      </p:pic>
      <p:pic>
        <p:nvPicPr>
          <p:cNvPr id="5" name="Picture 4" descr="http://pikcenter.eu/bul/veseli/krava02.gif"/>
          <p:cNvPicPr/>
          <p:nvPr/>
        </p:nvPicPr>
        <p:blipFill>
          <a:blip r:embed="rId3" cstate="print"/>
          <a:srcRect/>
          <a:stretch>
            <a:fillRect/>
          </a:stretch>
        </p:blipFill>
        <p:spPr bwMode="auto">
          <a:xfrm>
            <a:off x="5292080" y="2132856"/>
            <a:ext cx="936104" cy="792088"/>
          </a:xfrm>
          <a:prstGeom prst="rect">
            <a:avLst/>
          </a:prstGeom>
          <a:noFill/>
          <a:ln w="9525">
            <a:noFill/>
            <a:miter lim="800000"/>
            <a:headEnd/>
            <a:tailEnd/>
          </a:ln>
        </p:spPr>
      </p:pic>
    </p:spTree>
  </p:cSld>
  <p:clrMapOvr>
    <a:masterClrMapping/>
  </p:clrMapOvr>
  <p:transition advTm="15678"/>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866360"/>
          </a:xfrm>
        </p:spPr>
        <p:txBody>
          <a:bodyPr/>
          <a:lstStyle/>
          <a:p>
            <a:pPr algn="ctr"/>
            <a:r>
              <a:rPr lang="bg-BG" b="1" dirty="0" smtClean="0"/>
              <a:t>Американска корпорация</a:t>
            </a:r>
            <a:r>
              <a:rPr lang="bg-BG" dirty="0" smtClean="0"/>
              <a:t> </a:t>
            </a:r>
            <a:endParaRPr lang="bg-BG" dirty="0"/>
          </a:p>
        </p:txBody>
      </p:sp>
      <p:sp>
        <p:nvSpPr>
          <p:cNvPr id="3" name="Content Placeholder 2"/>
          <p:cNvSpPr>
            <a:spLocks noGrp="1"/>
          </p:cNvSpPr>
          <p:nvPr>
            <p:ph idx="1"/>
          </p:nvPr>
        </p:nvSpPr>
        <p:spPr>
          <a:xfrm>
            <a:off x="467544" y="1916832"/>
            <a:ext cx="8229600" cy="4389120"/>
          </a:xfrm>
        </p:spPr>
        <p:txBody>
          <a:bodyPr/>
          <a:lstStyle/>
          <a:p>
            <a:pPr>
              <a:buNone/>
            </a:pPr>
            <a:r>
              <a:rPr lang="bg-BG" dirty="0" smtClean="0"/>
              <a:t/>
            </a:r>
            <a:br>
              <a:rPr lang="bg-BG" dirty="0" smtClean="0"/>
            </a:br>
            <a:endParaRPr lang="en-US" dirty="0" smtClean="0"/>
          </a:p>
          <a:p>
            <a:pPr>
              <a:buNone/>
            </a:pPr>
            <a:endParaRPr lang="en-US" dirty="0" smtClean="0"/>
          </a:p>
          <a:p>
            <a:pPr algn="ctr">
              <a:buNone/>
            </a:pPr>
            <a:r>
              <a:rPr lang="en-US" dirty="0" smtClean="0"/>
              <a:t>	</a:t>
            </a:r>
            <a:r>
              <a:rPr lang="bg-BG" dirty="0" smtClean="0"/>
              <a:t>Имате две крави.</a:t>
            </a:r>
            <a:br>
              <a:rPr lang="bg-BG" dirty="0" smtClean="0"/>
            </a:br>
            <a:r>
              <a:rPr lang="bg-BG" dirty="0" smtClean="0"/>
              <a:t>Продавате едната и насилвате другата да дава мляко за четири крави.</a:t>
            </a:r>
            <a:br>
              <a:rPr lang="bg-BG" dirty="0" smtClean="0"/>
            </a:br>
            <a:r>
              <a:rPr lang="bg-BG" dirty="0" smtClean="0"/>
              <a:t>Изненадани сте, когато кравата пада мъртва…</a:t>
            </a:r>
            <a:endParaRPr lang="bg-BG" dirty="0"/>
          </a:p>
        </p:txBody>
      </p:sp>
      <p:pic>
        <p:nvPicPr>
          <p:cNvPr id="4" name="Picture 3" descr="http://pikcenter.eu/bul/veseli/krava01.gif"/>
          <p:cNvPicPr/>
          <p:nvPr/>
        </p:nvPicPr>
        <p:blipFill>
          <a:blip r:embed="rId2" cstate="print"/>
          <a:srcRect/>
          <a:stretch>
            <a:fillRect/>
          </a:stretch>
        </p:blipFill>
        <p:spPr bwMode="auto">
          <a:xfrm>
            <a:off x="2627784" y="2132856"/>
            <a:ext cx="1008112" cy="741040"/>
          </a:xfrm>
          <a:prstGeom prst="rect">
            <a:avLst/>
          </a:prstGeom>
          <a:noFill/>
          <a:ln w="9525">
            <a:noFill/>
            <a:miter lim="800000"/>
            <a:headEnd/>
            <a:tailEnd/>
          </a:ln>
        </p:spPr>
      </p:pic>
      <p:pic>
        <p:nvPicPr>
          <p:cNvPr id="5" name="Picture 4" descr="http://pikcenter.eu/bul/veseli/krava02.gif"/>
          <p:cNvPicPr/>
          <p:nvPr/>
        </p:nvPicPr>
        <p:blipFill>
          <a:blip r:embed="rId3" cstate="print"/>
          <a:srcRect/>
          <a:stretch>
            <a:fillRect/>
          </a:stretch>
        </p:blipFill>
        <p:spPr bwMode="auto">
          <a:xfrm>
            <a:off x="5292080" y="2132856"/>
            <a:ext cx="936104" cy="792088"/>
          </a:xfrm>
          <a:prstGeom prst="rect">
            <a:avLst/>
          </a:prstGeom>
          <a:noFill/>
          <a:ln w="9525">
            <a:noFill/>
            <a:miter lim="800000"/>
            <a:headEnd/>
            <a:tailEnd/>
          </a:ln>
        </p:spPr>
      </p:pic>
    </p:spTree>
  </p:cSld>
  <p:clrMapOvr>
    <a:masterClrMapping/>
  </p:clrMapOvr>
  <p:transition advTm="17176"/>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866360"/>
          </a:xfrm>
        </p:spPr>
        <p:txBody>
          <a:bodyPr/>
          <a:lstStyle/>
          <a:p>
            <a:pPr algn="ctr"/>
            <a:r>
              <a:rPr lang="bg-BG" b="1" dirty="0" smtClean="0"/>
              <a:t>Френска корпорация</a:t>
            </a:r>
            <a:r>
              <a:rPr lang="bg-BG" dirty="0" smtClean="0"/>
              <a:t> </a:t>
            </a:r>
            <a:endParaRPr lang="bg-BG" dirty="0"/>
          </a:p>
        </p:txBody>
      </p:sp>
      <p:sp>
        <p:nvSpPr>
          <p:cNvPr id="3" name="Content Placeholder 2"/>
          <p:cNvSpPr>
            <a:spLocks noGrp="1"/>
          </p:cNvSpPr>
          <p:nvPr>
            <p:ph idx="1"/>
          </p:nvPr>
        </p:nvSpPr>
        <p:spPr>
          <a:xfrm>
            <a:off x="467544" y="1916832"/>
            <a:ext cx="8229600" cy="4389120"/>
          </a:xfrm>
        </p:spPr>
        <p:txBody>
          <a:bodyPr/>
          <a:lstStyle/>
          <a:p>
            <a:pPr>
              <a:buNone/>
            </a:pPr>
            <a:r>
              <a:rPr lang="bg-BG" dirty="0" smtClean="0"/>
              <a:t/>
            </a:r>
            <a:br>
              <a:rPr lang="bg-BG" dirty="0" smtClean="0"/>
            </a:br>
            <a:endParaRPr lang="en-US" dirty="0" smtClean="0"/>
          </a:p>
          <a:p>
            <a:pPr>
              <a:buNone/>
            </a:pPr>
            <a:endParaRPr lang="en-US" dirty="0" smtClean="0"/>
          </a:p>
          <a:p>
            <a:pPr algn="ctr">
              <a:buNone/>
            </a:pPr>
            <a:r>
              <a:rPr lang="en-US" dirty="0" smtClean="0"/>
              <a:t>	</a:t>
            </a:r>
            <a:r>
              <a:rPr lang="bg-BG" dirty="0" smtClean="0"/>
              <a:t>Имате две крави.</a:t>
            </a:r>
            <a:br>
              <a:rPr lang="bg-BG" dirty="0" smtClean="0"/>
            </a:br>
            <a:r>
              <a:rPr lang="bg-BG" dirty="0" smtClean="0"/>
              <a:t>Стачкувате, защото искате три крави.</a:t>
            </a:r>
            <a:endParaRPr lang="bg-BG" dirty="0"/>
          </a:p>
        </p:txBody>
      </p:sp>
      <p:pic>
        <p:nvPicPr>
          <p:cNvPr id="4" name="Picture 3" descr="http://pikcenter.eu/bul/veseli/krava01.gif"/>
          <p:cNvPicPr/>
          <p:nvPr/>
        </p:nvPicPr>
        <p:blipFill>
          <a:blip r:embed="rId2" cstate="print"/>
          <a:srcRect/>
          <a:stretch>
            <a:fillRect/>
          </a:stretch>
        </p:blipFill>
        <p:spPr bwMode="auto">
          <a:xfrm>
            <a:off x="2627784" y="2132856"/>
            <a:ext cx="1008112" cy="741040"/>
          </a:xfrm>
          <a:prstGeom prst="rect">
            <a:avLst/>
          </a:prstGeom>
          <a:noFill/>
          <a:ln w="9525">
            <a:noFill/>
            <a:miter lim="800000"/>
            <a:headEnd/>
            <a:tailEnd/>
          </a:ln>
        </p:spPr>
      </p:pic>
      <p:pic>
        <p:nvPicPr>
          <p:cNvPr id="5" name="Picture 4" descr="http://pikcenter.eu/bul/veseli/krava02.gif"/>
          <p:cNvPicPr/>
          <p:nvPr/>
        </p:nvPicPr>
        <p:blipFill>
          <a:blip r:embed="rId3" cstate="print"/>
          <a:srcRect/>
          <a:stretch>
            <a:fillRect/>
          </a:stretch>
        </p:blipFill>
        <p:spPr bwMode="auto">
          <a:xfrm>
            <a:off x="5292080" y="2132856"/>
            <a:ext cx="936104" cy="792088"/>
          </a:xfrm>
          <a:prstGeom prst="rect">
            <a:avLst/>
          </a:prstGeom>
          <a:noFill/>
          <a:ln w="9525">
            <a:noFill/>
            <a:miter lim="800000"/>
            <a:headEnd/>
            <a:tailEnd/>
          </a:ln>
        </p:spPr>
      </p:pic>
    </p:spTree>
  </p:cSld>
  <p:clrMapOvr>
    <a:masterClrMapping/>
  </p:clrMapOvr>
  <p:transition advTm="10343"/>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866360"/>
          </a:xfrm>
        </p:spPr>
        <p:txBody>
          <a:bodyPr/>
          <a:lstStyle/>
          <a:p>
            <a:pPr algn="ctr"/>
            <a:r>
              <a:rPr lang="bg-BG" b="1" dirty="0" smtClean="0"/>
              <a:t>Японска корпорация</a:t>
            </a:r>
            <a:r>
              <a:rPr lang="bg-BG" dirty="0" smtClean="0"/>
              <a:t> </a:t>
            </a:r>
            <a:endParaRPr lang="bg-BG" dirty="0"/>
          </a:p>
        </p:txBody>
      </p:sp>
      <p:sp>
        <p:nvSpPr>
          <p:cNvPr id="3" name="Content Placeholder 2"/>
          <p:cNvSpPr>
            <a:spLocks noGrp="1"/>
          </p:cNvSpPr>
          <p:nvPr>
            <p:ph idx="1"/>
          </p:nvPr>
        </p:nvSpPr>
        <p:spPr>
          <a:xfrm>
            <a:off x="467544" y="1916832"/>
            <a:ext cx="8229600" cy="4389120"/>
          </a:xfrm>
        </p:spPr>
        <p:txBody>
          <a:bodyPr>
            <a:normAutofit/>
          </a:bodyPr>
          <a:lstStyle/>
          <a:p>
            <a:pPr>
              <a:buNone/>
            </a:pPr>
            <a:r>
              <a:rPr lang="bg-BG" dirty="0" smtClean="0"/>
              <a:t/>
            </a:r>
            <a:br>
              <a:rPr lang="bg-BG" dirty="0" smtClean="0"/>
            </a:br>
            <a:endParaRPr lang="en-US" dirty="0" smtClean="0"/>
          </a:p>
          <a:p>
            <a:pPr>
              <a:buNone/>
            </a:pPr>
            <a:endParaRPr lang="en-US" dirty="0" smtClean="0"/>
          </a:p>
          <a:p>
            <a:pPr algn="ctr">
              <a:buNone/>
            </a:pPr>
            <a:r>
              <a:rPr lang="en-US" dirty="0" smtClean="0"/>
              <a:t>	</a:t>
            </a:r>
            <a:r>
              <a:rPr lang="bg-BG" dirty="0" smtClean="0"/>
              <a:t>Имате две крави.</a:t>
            </a:r>
            <a:br>
              <a:rPr lang="bg-BG" dirty="0" smtClean="0"/>
            </a:br>
            <a:r>
              <a:rPr lang="bg-BG" dirty="0" smtClean="0"/>
              <a:t>Променяте дизайна им, така че да са с една десета от размера на обикновена крава и да дават двадесет пъти повече мляко.</a:t>
            </a:r>
            <a:br>
              <a:rPr lang="bg-BG" dirty="0" smtClean="0"/>
            </a:br>
            <a:r>
              <a:rPr lang="bg-BG" dirty="0" smtClean="0"/>
              <a:t>Тогава създавате сполучлив анимационен филм с</a:t>
            </a:r>
            <a:r>
              <a:rPr lang="en-US" dirty="0" smtClean="0"/>
              <a:t> </a:t>
            </a:r>
            <a:r>
              <a:rPr lang="bg-BG" dirty="0" smtClean="0"/>
              <a:t>крави, наречени Каукимон и ги пласирате по целия свят.</a:t>
            </a:r>
            <a:endParaRPr lang="bg-BG" dirty="0"/>
          </a:p>
        </p:txBody>
      </p:sp>
      <p:pic>
        <p:nvPicPr>
          <p:cNvPr id="4" name="Picture 3" descr="http://pikcenter.eu/bul/veseli/krava01.gif"/>
          <p:cNvPicPr/>
          <p:nvPr/>
        </p:nvPicPr>
        <p:blipFill>
          <a:blip r:embed="rId2" cstate="print"/>
          <a:srcRect/>
          <a:stretch>
            <a:fillRect/>
          </a:stretch>
        </p:blipFill>
        <p:spPr bwMode="auto">
          <a:xfrm>
            <a:off x="2627784" y="2132856"/>
            <a:ext cx="1008112" cy="741040"/>
          </a:xfrm>
          <a:prstGeom prst="rect">
            <a:avLst/>
          </a:prstGeom>
          <a:noFill/>
          <a:ln w="9525">
            <a:noFill/>
            <a:miter lim="800000"/>
            <a:headEnd/>
            <a:tailEnd/>
          </a:ln>
        </p:spPr>
      </p:pic>
      <p:pic>
        <p:nvPicPr>
          <p:cNvPr id="5" name="Picture 4" descr="http://pikcenter.eu/bul/veseli/krava02.gif"/>
          <p:cNvPicPr/>
          <p:nvPr/>
        </p:nvPicPr>
        <p:blipFill>
          <a:blip r:embed="rId3" cstate="print"/>
          <a:srcRect/>
          <a:stretch>
            <a:fillRect/>
          </a:stretch>
        </p:blipFill>
        <p:spPr bwMode="auto">
          <a:xfrm>
            <a:off x="5292080" y="2132856"/>
            <a:ext cx="936104" cy="792088"/>
          </a:xfrm>
          <a:prstGeom prst="rect">
            <a:avLst/>
          </a:prstGeom>
          <a:noFill/>
          <a:ln w="9525">
            <a:noFill/>
            <a:miter lim="800000"/>
            <a:headEnd/>
            <a:tailEnd/>
          </a:ln>
        </p:spPr>
      </p:pic>
    </p:spTree>
  </p:cSld>
  <p:clrMapOvr>
    <a:masterClrMapping/>
  </p:clrMapOvr>
  <p:transition advTm="21138"/>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866360"/>
          </a:xfrm>
        </p:spPr>
        <p:txBody>
          <a:bodyPr/>
          <a:lstStyle/>
          <a:p>
            <a:pPr algn="ctr"/>
            <a:r>
              <a:rPr lang="bg-BG" b="1" dirty="0" smtClean="0"/>
              <a:t>Германска корпорация</a:t>
            </a:r>
            <a:r>
              <a:rPr lang="bg-BG" dirty="0" smtClean="0"/>
              <a:t> </a:t>
            </a:r>
            <a:endParaRPr lang="bg-BG" dirty="0"/>
          </a:p>
        </p:txBody>
      </p:sp>
      <p:sp>
        <p:nvSpPr>
          <p:cNvPr id="3" name="Content Placeholder 2"/>
          <p:cNvSpPr>
            <a:spLocks noGrp="1"/>
          </p:cNvSpPr>
          <p:nvPr>
            <p:ph idx="1"/>
          </p:nvPr>
        </p:nvSpPr>
        <p:spPr>
          <a:xfrm>
            <a:off x="467544" y="1916832"/>
            <a:ext cx="8229600" cy="4389120"/>
          </a:xfrm>
        </p:spPr>
        <p:txBody>
          <a:bodyPr/>
          <a:lstStyle/>
          <a:p>
            <a:pPr>
              <a:buNone/>
            </a:pPr>
            <a:r>
              <a:rPr lang="bg-BG" dirty="0" smtClean="0"/>
              <a:t/>
            </a:r>
            <a:br>
              <a:rPr lang="bg-BG" dirty="0" smtClean="0"/>
            </a:br>
            <a:endParaRPr lang="en-US" dirty="0" smtClean="0"/>
          </a:p>
          <a:p>
            <a:pPr>
              <a:buNone/>
            </a:pPr>
            <a:endParaRPr lang="en-US" dirty="0" smtClean="0"/>
          </a:p>
          <a:p>
            <a:pPr algn="ctr">
              <a:buNone/>
            </a:pPr>
            <a:r>
              <a:rPr lang="en-US" dirty="0" smtClean="0"/>
              <a:t>	</a:t>
            </a:r>
            <a:r>
              <a:rPr lang="bg-BG" dirty="0" smtClean="0"/>
              <a:t>Имате две крави.</a:t>
            </a:r>
            <a:br>
              <a:rPr lang="bg-BG" dirty="0" smtClean="0"/>
            </a:br>
            <a:r>
              <a:rPr lang="bg-BG" dirty="0" smtClean="0"/>
              <a:t>Реконструирате ги, така че живеят по 100 години,</a:t>
            </a:r>
            <a:br>
              <a:rPr lang="bg-BG" dirty="0" smtClean="0"/>
            </a:br>
            <a:r>
              <a:rPr lang="bg-BG" dirty="0" smtClean="0"/>
              <a:t>ядат веднъж на месец и се доят сами.</a:t>
            </a:r>
            <a:endParaRPr lang="bg-BG" dirty="0"/>
          </a:p>
        </p:txBody>
      </p:sp>
      <p:pic>
        <p:nvPicPr>
          <p:cNvPr id="4" name="Picture 3" descr="http://pikcenter.eu/bul/veseli/krava01.gif"/>
          <p:cNvPicPr/>
          <p:nvPr/>
        </p:nvPicPr>
        <p:blipFill>
          <a:blip r:embed="rId2" cstate="print"/>
          <a:srcRect/>
          <a:stretch>
            <a:fillRect/>
          </a:stretch>
        </p:blipFill>
        <p:spPr bwMode="auto">
          <a:xfrm>
            <a:off x="2627784" y="2132856"/>
            <a:ext cx="1008112" cy="741040"/>
          </a:xfrm>
          <a:prstGeom prst="rect">
            <a:avLst/>
          </a:prstGeom>
          <a:noFill/>
          <a:ln w="9525">
            <a:noFill/>
            <a:miter lim="800000"/>
            <a:headEnd/>
            <a:tailEnd/>
          </a:ln>
        </p:spPr>
      </p:pic>
      <p:pic>
        <p:nvPicPr>
          <p:cNvPr id="5" name="Picture 4" descr="http://pikcenter.eu/bul/veseli/krava02.gif"/>
          <p:cNvPicPr/>
          <p:nvPr/>
        </p:nvPicPr>
        <p:blipFill>
          <a:blip r:embed="rId3" cstate="print"/>
          <a:srcRect/>
          <a:stretch>
            <a:fillRect/>
          </a:stretch>
        </p:blipFill>
        <p:spPr bwMode="auto">
          <a:xfrm>
            <a:off x="5292080" y="2132856"/>
            <a:ext cx="936104" cy="792088"/>
          </a:xfrm>
          <a:prstGeom prst="rect">
            <a:avLst/>
          </a:prstGeom>
          <a:noFill/>
          <a:ln w="9525">
            <a:noFill/>
            <a:miter lim="800000"/>
            <a:headEnd/>
            <a:tailEnd/>
          </a:ln>
        </p:spPr>
      </p:pic>
    </p:spTree>
  </p:cSld>
  <p:clrMapOvr>
    <a:masterClrMapping/>
  </p:clrMapOvr>
  <p:transition advTm="10093"/>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866360"/>
          </a:xfrm>
        </p:spPr>
        <p:txBody>
          <a:bodyPr/>
          <a:lstStyle/>
          <a:p>
            <a:pPr algn="ctr"/>
            <a:r>
              <a:rPr lang="bg-BG" b="1" dirty="0" smtClean="0"/>
              <a:t>Английска корпорация</a:t>
            </a:r>
            <a:r>
              <a:rPr lang="bg-BG" dirty="0" smtClean="0"/>
              <a:t> </a:t>
            </a:r>
            <a:endParaRPr lang="bg-BG" dirty="0"/>
          </a:p>
        </p:txBody>
      </p:sp>
      <p:sp>
        <p:nvSpPr>
          <p:cNvPr id="3" name="Content Placeholder 2"/>
          <p:cNvSpPr>
            <a:spLocks noGrp="1"/>
          </p:cNvSpPr>
          <p:nvPr>
            <p:ph idx="1"/>
          </p:nvPr>
        </p:nvSpPr>
        <p:spPr>
          <a:xfrm>
            <a:off x="467544" y="1916832"/>
            <a:ext cx="8229600" cy="4389120"/>
          </a:xfrm>
        </p:spPr>
        <p:txBody>
          <a:bodyPr/>
          <a:lstStyle/>
          <a:p>
            <a:pPr>
              <a:buNone/>
            </a:pPr>
            <a:r>
              <a:rPr lang="bg-BG" dirty="0" smtClean="0"/>
              <a:t/>
            </a:r>
            <a:br>
              <a:rPr lang="bg-BG" dirty="0" smtClean="0"/>
            </a:br>
            <a:endParaRPr lang="en-US" dirty="0" smtClean="0"/>
          </a:p>
          <a:p>
            <a:pPr>
              <a:buNone/>
            </a:pPr>
            <a:endParaRPr lang="en-US" dirty="0" smtClean="0"/>
          </a:p>
          <a:p>
            <a:pPr algn="ctr">
              <a:buNone/>
            </a:pPr>
            <a:r>
              <a:rPr lang="en-US" dirty="0" smtClean="0"/>
              <a:t>	</a:t>
            </a:r>
          </a:p>
          <a:p>
            <a:pPr algn="ctr">
              <a:buNone/>
            </a:pPr>
            <a:r>
              <a:rPr lang="bg-BG" dirty="0" smtClean="0"/>
              <a:t>Имате две крави.</a:t>
            </a:r>
            <a:br>
              <a:rPr lang="bg-BG" dirty="0" smtClean="0"/>
            </a:br>
            <a:r>
              <a:rPr lang="bg-BG" dirty="0" smtClean="0"/>
              <a:t>И двете са луди.</a:t>
            </a:r>
            <a:endParaRPr lang="bg-BG" dirty="0"/>
          </a:p>
        </p:txBody>
      </p:sp>
      <p:pic>
        <p:nvPicPr>
          <p:cNvPr id="4" name="Picture 3" descr="http://pikcenter.eu/bul/veseli/krava01.gif"/>
          <p:cNvPicPr/>
          <p:nvPr/>
        </p:nvPicPr>
        <p:blipFill>
          <a:blip r:embed="rId2" cstate="print"/>
          <a:srcRect/>
          <a:stretch>
            <a:fillRect/>
          </a:stretch>
        </p:blipFill>
        <p:spPr bwMode="auto">
          <a:xfrm>
            <a:off x="2627784" y="2132856"/>
            <a:ext cx="1008112" cy="741040"/>
          </a:xfrm>
          <a:prstGeom prst="rect">
            <a:avLst/>
          </a:prstGeom>
          <a:noFill/>
          <a:ln w="9525">
            <a:noFill/>
            <a:miter lim="800000"/>
            <a:headEnd/>
            <a:tailEnd/>
          </a:ln>
        </p:spPr>
      </p:pic>
      <p:pic>
        <p:nvPicPr>
          <p:cNvPr id="5" name="Picture 4" descr="http://pikcenter.eu/bul/veseli/krava02.gif"/>
          <p:cNvPicPr/>
          <p:nvPr/>
        </p:nvPicPr>
        <p:blipFill>
          <a:blip r:embed="rId3" cstate="print"/>
          <a:srcRect/>
          <a:stretch>
            <a:fillRect/>
          </a:stretch>
        </p:blipFill>
        <p:spPr bwMode="auto">
          <a:xfrm>
            <a:off x="5292080" y="2132856"/>
            <a:ext cx="936104" cy="792088"/>
          </a:xfrm>
          <a:prstGeom prst="rect">
            <a:avLst/>
          </a:prstGeom>
          <a:noFill/>
          <a:ln w="9525">
            <a:noFill/>
            <a:miter lim="800000"/>
            <a:headEnd/>
            <a:tailEnd/>
          </a:ln>
        </p:spPr>
      </p:pic>
    </p:spTree>
  </p:cSld>
  <p:clrMapOvr>
    <a:masterClrMapping/>
  </p:clrMapOvr>
  <p:transition advTm="772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866360"/>
          </a:xfrm>
        </p:spPr>
        <p:txBody>
          <a:bodyPr/>
          <a:lstStyle/>
          <a:p>
            <a:pPr algn="ctr"/>
            <a:r>
              <a:rPr lang="bg-BG" b="1" dirty="0" smtClean="0"/>
              <a:t>Италианска корпорация</a:t>
            </a:r>
            <a:r>
              <a:rPr lang="bg-BG" dirty="0" smtClean="0"/>
              <a:t> </a:t>
            </a:r>
            <a:endParaRPr lang="bg-BG" dirty="0"/>
          </a:p>
        </p:txBody>
      </p:sp>
      <p:sp>
        <p:nvSpPr>
          <p:cNvPr id="3" name="Content Placeholder 2"/>
          <p:cNvSpPr>
            <a:spLocks noGrp="1"/>
          </p:cNvSpPr>
          <p:nvPr>
            <p:ph idx="1"/>
          </p:nvPr>
        </p:nvSpPr>
        <p:spPr>
          <a:xfrm>
            <a:off x="467544" y="1916832"/>
            <a:ext cx="8229600" cy="4389120"/>
          </a:xfrm>
        </p:spPr>
        <p:txBody>
          <a:bodyPr/>
          <a:lstStyle/>
          <a:p>
            <a:pPr>
              <a:buNone/>
            </a:pPr>
            <a:r>
              <a:rPr lang="bg-BG" dirty="0" smtClean="0"/>
              <a:t/>
            </a:r>
            <a:br>
              <a:rPr lang="bg-BG" dirty="0" smtClean="0"/>
            </a:br>
            <a:endParaRPr lang="en-US" dirty="0" smtClean="0"/>
          </a:p>
          <a:p>
            <a:pPr>
              <a:buNone/>
            </a:pPr>
            <a:endParaRPr lang="en-US" dirty="0" smtClean="0"/>
          </a:p>
          <a:p>
            <a:pPr algn="ctr">
              <a:buNone/>
            </a:pPr>
            <a:r>
              <a:rPr lang="en-US" dirty="0" smtClean="0"/>
              <a:t>	</a:t>
            </a:r>
          </a:p>
          <a:p>
            <a:pPr algn="ctr">
              <a:buNone/>
            </a:pPr>
            <a:r>
              <a:rPr lang="bg-BG" dirty="0" smtClean="0"/>
              <a:t>Имате две крави, но не знаете къде са.</a:t>
            </a:r>
            <a:br>
              <a:rPr lang="bg-BG" dirty="0" smtClean="0"/>
            </a:br>
            <a:r>
              <a:rPr lang="bg-BG" dirty="0" smtClean="0"/>
              <a:t>Правите кратка почивка, за да обядвате.</a:t>
            </a:r>
            <a:endParaRPr lang="bg-BG" dirty="0"/>
          </a:p>
        </p:txBody>
      </p:sp>
      <p:pic>
        <p:nvPicPr>
          <p:cNvPr id="4" name="Picture 3" descr="http://pikcenter.eu/bul/veseli/krava01.gif"/>
          <p:cNvPicPr/>
          <p:nvPr/>
        </p:nvPicPr>
        <p:blipFill>
          <a:blip r:embed="rId2" cstate="print"/>
          <a:srcRect/>
          <a:stretch>
            <a:fillRect/>
          </a:stretch>
        </p:blipFill>
        <p:spPr bwMode="auto">
          <a:xfrm>
            <a:off x="2627784" y="2132856"/>
            <a:ext cx="1008112" cy="741040"/>
          </a:xfrm>
          <a:prstGeom prst="rect">
            <a:avLst/>
          </a:prstGeom>
          <a:noFill/>
          <a:ln w="9525">
            <a:noFill/>
            <a:miter lim="800000"/>
            <a:headEnd/>
            <a:tailEnd/>
          </a:ln>
        </p:spPr>
      </p:pic>
      <p:pic>
        <p:nvPicPr>
          <p:cNvPr id="5" name="Picture 4" descr="http://pikcenter.eu/bul/veseli/krava02.gif"/>
          <p:cNvPicPr/>
          <p:nvPr/>
        </p:nvPicPr>
        <p:blipFill>
          <a:blip r:embed="rId3" cstate="print"/>
          <a:srcRect/>
          <a:stretch>
            <a:fillRect/>
          </a:stretch>
        </p:blipFill>
        <p:spPr bwMode="auto">
          <a:xfrm>
            <a:off x="5292080" y="2132856"/>
            <a:ext cx="936104" cy="792088"/>
          </a:xfrm>
          <a:prstGeom prst="rect">
            <a:avLst/>
          </a:prstGeom>
          <a:noFill/>
          <a:ln w="9525">
            <a:noFill/>
            <a:miter lim="800000"/>
            <a:headEnd/>
            <a:tailEnd/>
          </a:ln>
        </p:spPr>
      </p:pic>
    </p:spTree>
  </p:cSld>
  <p:clrMapOvr>
    <a:masterClrMapping/>
  </p:clrMapOvr>
  <p:transition advTm="1078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866360"/>
          </a:xfrm>
        </p:spPr>
        <p:txBody>
          <a:bodyPr/>
          <a:lstStyle/>
          <a:p>
            <a:pPr algn="ctr"/>
            <a:r>
              <a:rPr lang="bg-BG" b="1" dirty="0" smtClean="0"/>
              <a:t>Руска корпорация</a:t>
            </a:r>
            <a:r>
              <a:rPr lang="bg-BG" dirty="0" smtClean="0"/>
              <a:t> </a:t>
            </a:r>
            <a:endParaRPr lang="bg-BG" dirty="0"/>
          </a:p>
        </p:txBody>
      </p:sp>
      <p:sp>
        <p:nvSpPr>
          <p:cNvPr id="3" name="Content Placeholder 2"/>
          <p:cNvSpPr>
            <a:spLocks noGrp="1"/>
          </p:cNvSpPr>
          <p:nvPr>
            <p:ph idx="1"/>
          </p:nvPr>
        </p:nvSpPr>
        <p:spPr>
          <a:xfrm>
            <a:off x="467544" y="1916832"/>
            <a:ext cx="8229600" cy="4389120"/>
          </a:xfrm>
        </p:spPr>
        <p:txBody>
          <a:bodyPr/>
          <a:lstStyle/>
          <a:p>
            <a:pPr>
              <a:buNone/>
            </a:pPr>
            <a:r>
              <a:rPr lang="bg-BG" dirty="0" smtClean="0"/>
              <a:t/>
            </a:r>
            <a:br>
              <a:rPr lang="bg-BG" dirty="0" smtClean="0"/>
            </a:br>
            <a:endParaRPr lang="en-US" dirty="0" smtClean="0"/>
          </a:p>
          <a:p>
            <a:pPr algn="ctr">
              <a:buNone/>
            </a:pPr>
            <a:r>
              <a:rPr lang="en-US" dirty="0" smtClean="0"/>
              <a:t>	</a:t>
            </a:r>
          </a:p>
          <a:p>
            <a:pPr algn="ctr">
              <a:buNone/>
            </a:pPr>
            <a:r>
              <a:rPr lang="bg-BG" dirty="0" smtClean="0"/>
              <a:t>Имате две крави.</a:t>
            </a:r>
            <a:br>
              <a:rPr lang="bg-BG" dirty="0" smtClean="0"/>
            </a:br>
            <a:r>
              <a:rPr lang="bg-BG" dirty="0" smtClean="0"/>
              <a:t>Броите ги и научавате, че имате пет крави.</a:t>
            </a:r>
            <a:br>
              <a:rPr lang="bg-BG" dirty="0" smtClean="0"/>
            </a:br>
            <a:r>
              <a:rPr lang="bg-BG" dirty="0" smtClean="0"/>
              <a:t>Броите ги отново и научавате, че имате 42 крави.</a:t>
            </a:r>
            <a:br>
              <a:rPr lang="bg-BG" dirty="0" smtClean="0"/>
            </a:br>
            <a:r>
              <a:rPr lang="bg-BG" dirty="0" smtClean="0"/>
              <a:t>Пак ги броите и разбирате, че имате 12 крави.</a:t>
            </a:r>
            <a:br>
              <a:rPr lang="bg-BG" dirty="0" smtClean="0"/>
            </a:br>
            <a:r>
              <a:rPr lang="bg-BG" dirty="0" smtClean="0"/>
              <a:t>Спирате да броите крави и отваряте друга бутилка водка.</a:t>
            </a:r>
            <a:endParaRPr lang="bg-BG" dirty="0"/>
          </a:p>
        </p:txBody>
      </p:sp>
      <p:pic>
        <p:nvPicPr>
          <p:cNvPr id="4" name="Picture 3" descr="http://pikcenter.eu/bul/veseli/krava01.gif"/>
          <p:cNvPicPr/>
          <p:nvPr/>
        </p:nvPicPr>
        <p:blipFill>
          <a:blip r:embed="rId2" cstate="print"/>
          <a:srcRect/>
          <a:stretch>
            <a:fillRect/>
          </a:stretch>
        </p:blipFill>
        <p:spPr bwMode="auto">
          <a:xfrm>
            <a:off x="2627784" y="2132856"/>
            <a:ext cx="1008112" cy="741040"/>
          </a:xfrm>
          <a:prstGeom prst="rect">
            <a:avLst/>
          </a:prstGeom>
          <a:noFill/>
          <a:ln w="9525">
            <a:noFill/>
            <a:miter lim="800000"/>
            <a:headEnd/>
            <a:tailEnd/>
          </a:ln>
        </p:spPr>
      </p:pic>
      <p:pic>
        <p:nvPicPr>
          <p:cNvPr id="5" name="Picture 4" descr="http://pikcenter.eu/bul/veseli/krava02.gif"/>
          <p:cNvPicPr/>
          <p:nvPr/>
        </p:nvPicPr>
        <p:blipFill>
          <a:blip r:embed="rId3" cstate="print"/>
          <a:srcRect/>
          <a:stretch>
            <a:fillRect/>
          </a:stretch>
        </p:blipFill>
        <p:spPr bwMode="auto">
          <a:xfrm>
            <a:off x="5292080" y="2132856"/>
            <a:ext cx="936104" cy="792088"/>
          </a:xfrm>
          <a:prstGeom prst="rect">
            <a:avLst/>
          </a:prstGeom>
          <a:noFill/>
          <a:ln w="9525">
            <a:noFill/>
            <a:miter lim="800000"/>
            <a:headEnd/>
            <a:tailEnd/>
          </a:ln>
        </p:spPr>
      </p:pic>
    </p:spTree>
  </p:cSld>
  <p:clrMapOvr>
    <a:masterClrMapping/>
  </p:clrMapOvr>
  <p:transition advTm="15522"/>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888</TotalTime>
  <Words>31</Words>
  <Application>Microsoft Office PowerPoint</Application>
  <PresentationFormat>On-screen Show (4:3)</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Constantia</vt:lpstr>
      <vt:lpstr>Wingdings 2</vt:lpstr>
      <vt:lpstr>Flow</vt:lpstr>
      <vt:lpstr>ИКОНОМИКА НА КРАВИТЕ </vt:lpstr>
      <vt:lpstr>Традиционен капитализъм</vt:lpstr>
      <vt:lpstr>Американска корпорация </vt:lpstr>
      <vt:lpstr>Френска корпорация </vt:lpstr>
      <vt:lpstr>Японска корпорация </vt:lpstr>
      <vt:lpstr>Германска корпорация </vt:lpstr>
      <vt:lpstr>Английска корпорация </vt:lpstr>
      <vt:lpstr>Италианска корпорация </vt:lpstr>
      <vt:lpstr>Руска корпорация </vt:lpstr>
      <vt:lpstr>Швейцарска корпорация </vt:lpstr>
      <vt:lpstr>Индуска корпорация </vt:lpstr>
      <vt:lpstr>Китайска корпорация </vt:lpstr>
      <vt:lpstr>Израелска корпорация </vt:lpstr>
      <vt:lpstr>Спекулативния капитализъм на Енрон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ИКОНОМИКА НА КРАВИТЕ</dc:title>
  <dc:creator>kdimitrov</dc:creator>
  <cp:lastModifiedBy>Krassimir Dimitrov</cp:lastModifiedBy>
  <cp:revision>8</cp:revision>
  <dcterms:created xsi:type="dcterms:W3CDTF">2011-10-05T14:15:36Z</dcterms:created>
  <dcterms:modified xsi:type="dcterms:W3CDTF">2017-10-05T10:19:37Z</dcterms:modified>
</cp:coreProperties>
</file>