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4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59" r:id="rId10"/>
    <p:sldId id="290" r:id="rId11"/>
    <p:sldId id="291" r:id="rId12"/>
    <p:sldId id="292" r:id="rId13"/>
    <p:sldId id="266" r:id="rId14"/>
    <p:sldId id="293" r:id="rId15"/>
    <p:sldId id="294" r:id="rId16"/>
    <p:sldId id="295" r:id="rId17"/>
    <p:sldId id="296" r:id="rId18"/>
    <p:sldId id="297" r:id="rId19"/>
    <p:sldId id="267" r:id="rId20"/>
    <p:sldId id="270" r:id="rId21"/>
    <p:sldId id="269" r:id="rId22"/>
    <p:sldId id="300" r:id="rId23"/>
    <p:sldId id="301" r:id="rId24"/>
    <p:sldId id="271" r:id="rId25"/>
    <p:sldId id="272" r:id="rId26"/>
    <p:sldId id="274" r:id="rId27"/>
    <p:sldId id="275" r:id="rId28"/>
    <p:sldId id="277" r:id="rId29"/>
    <p:sldId id="313" r:id="rId30"/>
    <p:sldId id="278" r:id="rId31"/>
    <p:sldId id="279" r:id="rId32"/>
    <p:sldId id="280" r:id="rId33"/>
    <p:sldId id="310" r:id="rId34"/>
    <p:sldId id="281" r:id="rId35"/>
    <p:sldId id="302" r:id="rId36"/>
    <p:sldId id="303" r:id="rId37"/>
    <p:sldId id="304" r:id="rId38"/>
    <p:sldId id="305" r:id="rId39"/>
    <p:sldId id="282" r:id="rId40"/>
    <p:sldId id="283" r:id="rId41"/>
    <p:sldId id="284" r:id="rId42"/>
    <p:sldId id="286" r:id="rId43"/>
    <p:sldId id="287" r:id="rId44"/>
    <p:sldId id="306" r:id="rId45"/>
    <p:sldId id="307" r:id="rId46"/>
    <p:sldId id="308" r:id="rId47"/>
    <p:sldId id="309" r:id="rId48"/>
    <p:sldId id="288" r:id="rId49"/>
    <p:sldId id="289" r:id="rId50"/>
    <p:sldId id="298" r:id="rId51"/>
    <p:sldId id="299" r:id="rId52"/>
    <p:sldId id="312" r:id="rId5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59" autoAdjust="0"/>
    <p:restoredTop sz="94707" autoAdjust="0"/>
  </p:normalViewPr>
  <p:slideViewPr>
    <p:cSldViewPr>
      <p:cViewPr varScale="1">
        <p:scale>
          <a:sx n="70" d="100"/>
          <a:sy n="70" d="100"/>
        </p:scale>
        <p:origin x="144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21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899B97B-25CA-44F3-83C3-3A11CF4D1437}" type="datetimeFigureOut">
              <a:rPr lang="en-US"/>
              <a:pPr>
                <a:defRPr/>
              </a:pPr>
              <a:t>9/26/2016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DE72CF62-C9E8-4255-AF63-ACE7DBBBFA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913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3AE8340-24AB-4520-86CE-858D13EA13F1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39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706DD6-D6CA-4590-8729-A3EE9D5F4CD0}" type="datetimeFigureOut">
              <a:rPr lang="en-US"/>
              <a:pPr>
                <a:defRPr/>
              </a:pPr>
              <a:t>9/26/2016</a:t>
            </a:fld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A1655B-B104-403B-8D10-D7E722E5A5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825EE7-A3FB-4799-ABAE-EB1045EC15BD}" type="datetimeFigureOut">
              <a:rPr lang="en-US"/>
              <a:pPr>
                <a:defRPr/>
              </a:pPr>
              <a:t>9/26/2016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224A21-1A2E-4F51-8656-49B06C53C1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1BFB31-0202-4D8A-A73F-8818E775594E}" type="datetimeFigureOut">
              <a:rPr lang="en-US"/>
              <a:pPr>
                <a:defRPr/>
              </a:pPr>
              <a:t>9/26/2016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FBBB85-F739-4E25-B5FA-210E3FC382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4AD1CA-C330-443C-99D9-1F94BB85969B}" type="datetimeFigureOut">
              <a:rPr lang="en-US"/>
              <a:pPr>
                <a:defRPr/>
              </a:pPr>
              <a:t>9/26/2016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68105E-CBBE-4DAD-91AC-7D38125E80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5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32F2FA-590E-405A-BC15-29A7F8E6F93B}" type="datetimeFigureOut">
              <a:rPr lang="en-US"/>
              <a:pPr>
                <a:defRPr/>
              </a:pPr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3B8283-845B-41E7-AF25-AD4B88226C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8B616A-0F59-4198-890F-B68518ECBEA2}" type="datetimeFigureOut">
              <a:rPr lang="en-US"/>
              <a:pPr>
                <a:defRPr/>
              </a:pPr>
              <a:t>9/26/2016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3EF8FA-785E-49D8-9E92-3291C3098E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59758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1" y="2514601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4601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238636-F23F-4835-88E4-6B22A5FEEE73}" type="datetimeFigureOut">
              <a:rPr lang="en-US"/>
              <a:pPr>
                <a:defRPr/>
              </a:pPr>
              <a:t>9/26/2016</a:t>
            </a:fld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8AB533-424D-41F1-A16D-C603C07F7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EED6C-2504-455C-9FEB-67EE28D536C2}" type="datetimeFigureOut">
              <a:rPr lang="en-US"/>
              <a:pPr>
                <a:defRPr/>
              </a:pPr>
              <a:t>9/26/2016</a:t>
            </a:fld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E7AB53-8676-49F6-B63B-467412EBE7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6E49A-75D5-4FB7-9C77-255B2A3C769F}" type="datetimeFigureOut">
              <a:rPr lang="en-US"/>
              <a:pPr>
                <a:defRPr/>
              </a:pPr>
              <a:t>9/26/2016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F90943-ECC2-4719-B887-66D79451D1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1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B9F922-3036-4B2F-BD08-13C0D1699D11}" type="datetimeFigureOut">
              <a:rPr lang="en-US"/>
              <a:pPr>
                <a:defRPr/>
              </a:pPr>
              <a:t>9/26/2016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A71A9E-4791-48AD-9F18-99CCEABCB5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7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6E8D49-8A4B-46BF-AFEB-5211F5E1294F}" type="datetimeFigureOut">
              <a:rPr lang="en-US"/>
              <a:pPr>
                <a:defRPr/>
              </a:pPr>
              <a:t>9/26/2016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FF3C0C-35C0-4A6A-AA5E-74C84FCD7B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FE48927-F8DB-43D5-A7CD-424F66B2B7DE}" type="datetimeFigureOut">
              <a:rPr lang="en-US"/>
              <a:pPr>
                <a:defRPr/>
              </a:pPr>
              <a:t>9/26/2016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E7BCF4A-B103-4B22-A1DC-E1E3F3AE2F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5" r:id="rId2"/>
    <p:sldLayoutId id="2147483684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5" r:id="rId9"/>
    <p:sldLayoutId id="2147483681" r:id="rId10"/>
    <p:sldLayoutId id="2147483682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fontAlgn="base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fontAlgn="base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28956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bg-BG" dirty="0" smtClean="0"/>
              <a:t>Организационно поведение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914400" y="990600"/>
            <a:ext cx="7848600" cy="1143000"/>
          </a:xfrm>
        </p:spPr>
        <p:txBody>
          <a:bodyPr/>
          <a:lstStyle/>
          <a:p>
            <a:r>
              <a:rPr lang="bg-BG" sz="4000" b="1" dirty="0" smtClean="0"/>
              <a:t>Област на дисциплината Организационно поведение (ОП)</a:t>
            </a:r>
            <a:endParaRPr lang="en-US" sz="4000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2667000"/>
            <a:ext cx="8229600" cy="36576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bg-BG" smtClean="0"/>
              <a:t>	</a:t>
            </a:r>
            <a:r>
              <a:rPr lang="bg-BG" sz="3200" smtClean="0"/>
              <a:t>ОП акумулира и систематизира знания за поведението в организациите  чрез систематично изучаване на индивидуалните, груповите и организационните процеси</a:t>
            </a:r>
            <a:endParaRPr lang="en-US" sz="3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971550"/>
          </a:xfrm>
        </p:spPr>
        <p:txBody>
          <a:bodyPr/>
          <a:lstStyle/>
          <a:p>
            <a:pPr algn="ctr"/>
            <a:r>
              <a:rPr lang="bg-BG" sz="4400" b="1" smtClean="0"/>
              <a:t>Основни характеристики</a:t>
            </a:r>
            <a:endParaRPr lang="en-US" sz="4400" b="1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114800"/>
          </a:xfrm>
        </p:spPr>
        <p:txBody>
          <a:bodyPr/>
          <a:lstStyle/>
          <a:p>
            <a:pPr lvl="1"/>
            <a:r>
              <a:rPr lang="bg-BG" sz="2800" dirty="0" smtClean="0"/>
              <a:t>Основава се на научни методи</a:t>
            </a:r>
            <a:endParaRPr lang="en-US" sz="2800" dirty="0" smtClean="0"/>
          </a:p>
          <a:p>
            <a:pPr lvl="1"/>
            <a:r>
              <a:rPr lang="bg-BG" sz="2800" dirty="0" smtClean="0"/>
              <a:t>Разчита на три нива на анализ: хора, групи, организации</a:t>
            </a:r>
            <a:endParaRPr lang="en-US" sz="2800" dirty="0" smtClean="0"/>
          </a:p>
          <a:p>
            <a:pPr lvl="1"/>
            <a:r>
              <a:rPr lang="bg-BG" sz="2800" dirty="0" smtClean="0"/>
              <a:t>По природа е интердисциплинарна</a:t>
            </a:r>
            <a:endParaRPr lang="en-US" sz="2800" dirty="0" smtClean="0"/>
          </a:p>
          <a:p>
            <a:pPr lvl="1"/>
            <a:r>
              <a:rPr lang="bg-BG" sz="2800" dirty="0" smtClean="0"/>
              <a:t>Прилага се за подобряване на ефективността на организациите и за добруването на хората.</a:t>
            </a:r>
            <a:endParaRPr lang="en-US" sz="2800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/>
          <a:lstStyle/>
          <a:p>
            <a:r>
              <a:rPr lang="bg-BG" sz="3200" b="1" dirty="0" smtClean="0"/>
              <a:t>ОП прилага научни методи за разрешаването на практически управленски проблеми</a:t>
            </a:r>
            <a:endParaRPr lang="en-US" sz="3200" b="1" dirty="0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038600"/>
          </a:xfrm>
        </p:spPr>
        <p:txBody>
          <a:bodyPr/>
          <a:lstStyle/>
          <a:p>
            <a:endParaRPr lang="en-US" dirty="0" smtClean="0"/>
          </a:p>
          <a:p>
            <a:pPr lvl="1"/>
            <a:r>
              <a:rPr lang="bg-BG" sz="2800" dirty="0" smtClean="0"/>
              <a:t>Развива база от знания като използва </a:t>
            </a:r>
            <a:r>
              <a:rPr lang="bg-BG" sz="2800" b="1" dirty="0" smtClean="0"/>
              <a:t>емпиричен</a:t>
            </a:r>
            <a:r>
              <a:rPr lang="bg-BG" sz="2800" dirty="0" smtClean="0"/>
              <a:t>, основан на </a:t>
            </a:r>
            <a:r>
              <a:rPr lang="bg-BG" sz="2800" b="1" dirty="0" smtClean="0"/>
              <a:t>проучване</a:t>
            </a:r>
            <a:r>
              <a:rPr lang="bg-BG" sz="2800" dirty="0" smtClean="0"/>
              <a:t> подход</a:t>
            </a:r>
            <a:endParaRPr lang="en-US" sz="2800" dirty="0" smtClean="0"/>
          </a:p>
          <a:p>
            <a:pPr lvl="1"/>
            <a:r>
              <a:rPr lang="bg-BG" sz="2800" dirty="0" smtClean="0"/>
              <a:t>Прилага систематично </a:t>
            </a:r>
            <a:r>
              <a:rPr lang="bg-BG" sz="2800" b="1" dirty="0" smtClean="0"/>
              <a:t>наблюдение</a:t>
            </a:r>
            <a:r>
              <a:rPr lang="bg-BG" sz="2800" dirty="0" smtClean="0"/>
              <a:t> и </a:t>
            </a:r>
            <a:r>
              <a:rPr lang="bg-BG" sz="2800" b="1" dirty="0" smtClean="0"/>
              <a:t>измерване</a:t>
            </a:r>
            <a:r>
              <a:rPr lang="bg-BG" sz="2800" dirty="0" smtClean="0"/>
              <a:t> на поведението на обектите и феномените, от които се интересува.</a:t>
            </a:r>
            <a:endParaRPr lang="en-US" sz="2800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696200" cy="1143000"/>
          </a:xfrm>
        </p:spPr>
        <p:txBody>
          <a:bodyPr/>
          <a:lstStyle/>
          <a:p>
            <a:pPr algn="ctr"/>
            <a:r>
              <a:rPr lang="bg-BG" sz="4400" b="1" dirty="0" smtClean="0"/>
              <a:t>Цели на дисциплината ОП</a:t>
            </a:r>
            <a:endParaRPr lang="en-US" sz="4400" b="1" dirty="0" smtClean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609600" y="2667000"/>
            <a:ext cx="8077200" cy="3048000"/>
          </a:xfrm>
        </p:spPr>
        <p:txBody>
          <a:bodyPr/>
          <a:lstStyle/>
          <a:p>
            <a:r>
              <a:rPr lang="bg-BG" sz="2800" dirty="0"/>
              <a:t>Да </a:t>
            </a:r>
            <a:r>
              <a:rPr lang="bg-BG" sz="2800" b="1" dirty="0"/>
              <a:t>обясни</a:t>
            </a:r>
            <a:r>
              <a:rPr lang="bg-BG" sz="2800" dirty="0"/>
              <a:t>  събитията в </a:t>
            </a:r>
            <a:r>
              <a:rPr lang="bg-BG" sz="2800" dirty="0" smtClean="0"/>
              <a:t>организацията</a:t>
            </a:r>
            <a:endParaRPr lang="en-US" sz="2800" dirty="0" smtClean="0"/>
          </a:p>
          <a:p>
            <a:r>
              <a:rPr lang="bg-BG" sz="2800" dirty="0" smtClean="0"/>
              <a:t>Да </a:t>
            </a:r>
            <a:r>
              <a:rPr lang="bg-BG" sz="2800" b="1" dirty="0" smtClean="0"/>
              <a:t>предвиди/прогнозир</a:t>
            </a:r>
            <a:r>
              <a:rPr lang="bg-BG" sz="2800" dirty="0" smtClean="0"/>
              <a:t>а очакваното поведение </a:t>
            </a:r>
            <a:endParaRPr lang="en-US" sz="2800" dirty="0" smtClean="0"/>
          </a:p>
          <a:p>
            <a:r>
              <a:rPr lang="bg-BG" sz="2800" dirty="0" smtClean="0"/>
              <a:t>Да </a:t>
            </a:r>
            <a:r>
              <a:rPr lang="bg-BG" sz="2800" b="1" dirty="0" smtClean="0"/>
              <a:t>управлява</a:t>
            </a:r>
            <a:r>
              <a:rPr lang="bg-BG" sz="2800" dirty="0" smtClean="0"/>
              <a:t> поведението в  организацията</a:t>
            </a:r>
            <a:endParaRPr lang="en-US" sz="2800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610600" cy="609600"/>
          </a:xfrm>
        </p:spPr>
        <p:txBody>
          <a:bodyPr/>
          <a:lstStyle/>
          <a:p>
            <a:r>
              <a:rPr lang="bg-BG" sz="3200" b="1" dirty="0" smtClean="0"/>
              <a:t>ОП търси отговори на практически въпроси</a:t>
            </a:r>
            <a:endParaRPr lang="en-US" sz="3200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81600"/>
          </a:xfrm>
        </p:spPr>
        <p:txBody>
          <a:bodyPr>
            <a:normAutofit fontScale="92500" lnSpcReduction="10000"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Как да се формулират целите, чието постигане ще доведе до </a:t>
            </a:r>
            <a:r>
              <a:rPr lang="bg-BG" b="1" dirty="0" smtClean="0"/>
              <a:t>подобряване на производителността </a:t>
            </a:r>
            <a:r>
              <a:rPr lang="bg-BG" dirty="0" smtClean="0"/>
              <a:t>на служителите?</a:t>
            </a:r>
            <a:endParaRPr lang="en-US" sz="3000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Как да се проектира работата (служебните задължения), така че да се повиши чувството на </a:t>
            </a:r>
            <a:r>
              <a:rPr lang="bg-BG" b="1" dirty="0" smtClean="0"/>
              <a:t>удовлетворение</a:t>
            </a:r>
            <a:r>
              <a:rPr lang="bg-BG" dirty="0" smtClean="0"/>
              <a:t> у служителите?</a:t>
            </a:r>
            <a:endParaRPr lang="en-US" sz="3000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При какви условия индивидуалните </a:t>
            </a:r>
            <a:r>
              <a:rPr lang="bg-BG" b="1" dirty="0" smtClean="0"/>
              <a:t>решения</a:t>
            </a:r>
            <a:r>
              <a:rPr lang="bg-BG" dirty="0" smtClean="0"/>
              <a:t> са по- добри от груповите?</a:t>
            </a:r>
            <a:endParaRPr lang="en-US" sz="3000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Как може да се подобри качеството на </a:t>
            </a:r>
            <a:r>
              <a:rPr lang="bg-BG" b="1" dirty="0" smtClean="0"/>
              <a:t>комуникациите</a:t>
            </a:r>
            <a:r>
              <a:rPr lang="bg-BG" dirty="0" smtClean="0"/>
              <a:t> в организацията?</a:t>
            </a:r>
            <a:endParaRPr lang="en-US" sz="3000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Какви стъпки могат да бъдат предприети за облекчаване на </a:t>
            </a:r>
            <a:r>
              <a:rPr lang="bg-BG" b="1" dirty="0" smtClean="0"/>
              <a:t>стреса</a:t>
            </a:r>
            <a:r>
              <a:rPr lang="bg-BG" dirty="0" smtClean="0"/>
              <a:t> в работата?</a:t>
            </a:r>
            <a:endParaRPr lang="en-US" sz="3000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Какво биха могли да направят </a:t>
            </a:r>
            <a:r>
              <a:rPr lang="bg-BG" b="1" dirty="0" smtClean="0"/>
              <a:t>лидерите</a:t>
            </a:r>
            <a:r>
              <a:rPr lang="bg-BG" dirty="0" smtClean="0"/>
              <a:t>, за да подобрят </a:t>
            </a:r>
            <a:r>
              <a:rPr lang="bg-BG" b="1" dirty="0" smtClean="0"/>
              <a:t>ефективността</a:t>
            </a:r>
            <a:r>
              <a:rPr lang="bg-BG" dirty="0" smtClean="0"/>
              <a:t> на своите </a:t>
            </a:r>
            <a:r>
              <a:rPr lang="bg-BG" b="1" dirty="0" smtClean="0"/>
              <a:t>екипи</a:t>
            </a:r>
            <a:r>
              <a:rPr lang="bg-BG" dirty="0" smtClean="0"/>
              <a:t>?</a:t>
            </a:r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742950"/>
          </a:xfrm>
        </p:spPr>
        <p:txBody>
          <a:bodyPr/>
          <a:lstStyle/>
          <a:p>
            <a:pPr algn="ctr"/>
            <a:r>
              <a:rPr lang="bg-BG" sz="4000" b="1" smtClean="0"/>
              <a:t>Три нива на анализ</a:t>
            </a:r>
            <a:endParaRPr lang="en-US" sz="4000" b="1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5181600"/>
          </a:xfrm>
        </p:spPr>
        <p:txBody>
          <a:bodyPr>
            <a:normAutofit fontScale="92500" lnSpcReduction="20000"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sz="3000" dirty="0" smtClean="0"/>
              <a:t>Хората работят в групи, които влияят върху работната среда и изпитват нейното влияние.</a:t>
            </a:r>
            <a:endParaRPr lang="en-US" sz="3000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sz="3000" dirty="0" smtClean="0"/>
              <a:t>На </a:t>
            </a:r>
            <a:r>
              <a:rPr lang="bg-BG" sz="3000" b="1" dirty="0" smtClean="0"/>
              <a:t>индивидуално</a:t>
            </a:r>
            <a:r>
              <a:rPr lang="bg-BG" sz="3000" dirty="0" smtClean="0"/>
              <a:t> ниво се изучават индивидуалните възприятия, поведение и мотиви.</a:t>
            </a:r>
            <a:endParaRPr lang="en-US" sz="3000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sz="3000" dirty="0" smtClean="0"/>
              <a:t>На </a:t>
            </a:r>
            <a:r>
              <a:rPr lang="bg-BG" sz="3000" b="1" dirty="0" smtClean="0"/>
              <a:t>групово</a:t>
            </a:r>
            <a:r>
              <a:rPr lang="bg-BG" sz="3000" dirty="0" smtClean="0"/>
              <a:t> ниво – начините, по които хората общуват помежду си и координирането на дейността им в работни групи.</a:t>
            </a:r>
            <a:endParaRPr lang="en-US" sz="3000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sz="3000" dirty="0" smtClean="0"/>
              <a:t>На </a:t>
            </a:r>
            <a:r>
              <a:rPr lang="bg-BG" sz="3000" b="1" dirty="0" smtClean="0"/>
              <a:t>организационно</a:t>
            </a:r>
            <a:r>
              <a:rPr lang="bg-BG" sz="3000" dirty="0" smtClean="0"/>
              <a:t> ниво – организациите като цяло – начините, по които са структурирани и средата, в която действат, въздействието им върху хората и групите в тях.</a:t>
            </a:r>
            <a:endParaRPr lang="en-US" sz="3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09600"/>
          </a:xfrm>
        </p:spPr>
        <p:txBody>
          <a:bodyPr/>
          <a:lstStyle/>
          <a:p>
            <a:pPr algn="ctr"/>
            <a:r>
              <a:rPr lang="bg-BG" sz="4000" b="1" smtClean="0"/>
              <a:t>Защо трябва да се изучава ОП?</a:t>
            </a:r>
            <a:endParaRPr lang="en-US" sz="4000" b="1" smtClean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3733800"/>
          </a:xfrm>
        </p:spPr>
        <p:txBody>
          <a:bodyPr>
            <a:normAutofit lnSpcReduction="10000"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bg-BG" sz="3200" dirty="0" smtClean="0"/>
              <a:t>В личностен план: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bg-BG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sz="2800" dirty="0" smtClean="0"/>
              <a:t>ОП е </a:t>
            </a:r>
            <a:r>
              <a:rPr lang="bg-BG" sz="2800" b="1" dirty="0" smtClean="0"/>
              <a:t>интересна</a:t>
            </a:r>
            <a:r>
              <a:rPr lang="bg-BG" sz="2800" dirty="0" smtClean="0"/>
              <a:t> област</a:t>
            </a:r>
            <a:r>
              <a:rPr lang="en-US" sz="2800" dirty="0" smtClean="0"/>
              <a:t>: </a:t>
            </a:r>
            <a:r>
              <a:rPr lang="bg-BG" sz="2800" dirty="0" smtClean="0"/>
              <a:t>Изследва интересни събития и явления в разнообразна и динамична среда</a:t>
            </a:r>
            <a:endParaRPr lang="en-US" sz="2800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sz="2800" dirty="0" smtClean="0"/>
              <a:t>ОП е </a:t>
            </a:r>
            <a:r>
              <a:rPr lang="bg-BG" sz="2800" b="1" dirty="0" smtClean="0"/>
              <a:t>важна</a:t>
            </a:r>
            <a:r>
              <a:rPr lang="bg-BG" sz="2800" dirty="0" smtClean="0"/>
              <a:t> област: Може да съдейства за подобряване на личностните умения за общуване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971550"/>
          </a:xfrm>
        </p:spPr>
        <p:txBody>
          <a:bodyPr/>
          <a:lstStyle/>
          <a:p>
            <a:pPr algn="ctr"/>
            <a:r>
              <a:rPr lang="bg-BG" sz="4400" b="1" dirty="0" smtClean="0"/>
              <a:t>ОП помага на мениджърите</a:t>
            </a:r>
            <a:endParaRPr lang="en-US" sz="4400" b="1" dirty="0" smtClean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886200"/>
          </a:xfrm>
        </p:spPr>
        <p:txBody>
          <a:bodyPr/>
          <a:lstStyle/>
          <a:p>
            <a:r>
              <a:rPr lang="bg-BG" sz="3200" dirty="0" smtClean="0"/>
              <a:t>Да </a:t>
            </a:r>
            <a:r>
              <a:rPr lang="bg-BG" sz="3200" b="1" dirty="0" smtClean="0"/>
              <a:t>мотивират</a:t>
            </a:r>
            <a:r>
              <a:rPr lang="bg-BG" sz="3200" dirty="0" smtClean="0"/>
              <a:t> хората, за които отговарят.</a:t>
            </a:r>
          </a:p>
          <a:p>
            <a:r>
              <a:rPr lang="bg-BG" sz="3200" dirty="0" smtClean="0"/>
              <a:t>Да създават подходящи условия за повишаване на </a:t>
            </a:r>
            <a:r>
              <a:rPr lang="bg-BG" sz="3200" b="1" dirty="0" smtClean="0"/>
              <a:t>удовлетворението</a:t>
            </a:r>
            <a:r>
              <a:rPr lang="bg-BG" sz="3200" dirty="0" smtClean="0"/>
              <a:t> от работата.</a:t>
            </a:r>
          </a:p>
          <a:p>
            <a:r>
              <a:rPr lang="bg-BG" sz="3200" dirty="0" smtClean="0"/>
              <a:t>Да помагат на екипите да работят и обменят информация </a:t>
            </a:r>
            <a:r>
              <a:rPr lang="bg-BG" sz="3200" b="1" dirty="0" smtClean="0"/>
              <a:t>ефективно</a:t>
            </a:r>
            <a:r>
              <a:rPr lang="bg-BG" sz="3200" dirty="0" smtClean="0"/>
              <a:t>.</a:t>
            </a: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8229600" cy="685800"/>
          </a:xfrm>
        </p:spPr>
        <p:txBody>
          <a:bodyPr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bg-BG" sz="4400" b="1" dirty="0" smtClean="0"/>
              <a:t>ОП помага на организациите</a:t>
            </a:r>
            <a:endParaRPr lang="en-US" sz="4400" b="1" dirty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57200" y="2895600"/>
            <a:ext cx="8229600" cy="2286000"/>
          </a:xfrm>
        </p:spPr>
        <p:txBody>
          <a:bodyPr/>
          <a:lstStyle/>
          <a:p>
            <a:r>
              <a:rPr lang="bg-BG" sz="3600" dirty="0" smtClean="0"/>
              <a:t>Да </a:t>
            </a:r>
            <a:r>
              <a:rPr lang="bg-BG" sz="3600" b="1" dirty="0" smtClean="0"/>
              <a:t>намалят</a:t>
            </a:r>
            <a:r>
              <a:rPr lang="bg-BG" sz="3600" dirty="0" smtClean="0"/>
              <a:t> разходите.</a:t>
            </a:r>
          </a:p>
          <a:p>
            <a:r>
              <a:rPr lang="bg-BG" sz="3600" dirty="0" smtClean="0"/>
              <a:t>Да </a:t>
            </a:r>
            <a:r>
              <a:rPr lang="bg-BG" sz="3600" b="1" dirty="0" smtClean="0"/>
              <a:t>увеличат</a:t>
            </a:r>
            <a:r>
              <a:rPr lang="bg-BG" sz="3600" dirty="0" smtClean="0"/>
              <a:t> производителността 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sz="4400" b="1" dirty="0" smtClean="0"/>
              <a:t>Мениджмънт</a:t>
            </a:r>
            <a:r>
              <a:rPr lang="bg-BG" b="1" dirty="0" smtClean="0"/>
              <a:t> </a:t>
            </a:r>
            <a:endParaRPr lang="en-US" b="1" dirty="0" smtClean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304800" y="2362200"/>
            <a:ext cx="8610600" cy="39624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bg-BG" sz="3000" dirty="0" smtClean="0"/>
              <a:t>	Изкуството да се върши работа чрез другите. Мениджърите получават, разпределят и използват физически и човешки ресурси за да постигнат набелязаните цели.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b="1" smtClean="0"/>
              <a:t>Що е организация?</a:t>
            </a:r>
            <a:endParaRPr lang="en-US" b="1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685800" y="2667000"/>
            <a:ext cx="8001000" cy="36576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bg-BG" dirty="0" smtClean="0"/>
              <a:t>   </a:t>
            </a:r>
            <a:r>
              <a:rPr lang="bg-BG" sz="3600" dirty="0" smtClean="0"/>
              <a:t>Структурирана </a:t>
            </a:r>
            <a:r>
              <a:rPr lang="bg-BG" sz="3600" b="1" dirty="0" smtClean="0"/>
              <a:t>социална система</a:t>
            </a:r>
            <a:r>
              <a:rPr lang="bg-BG" sz="3600" dirty="0" smtClean="0"/>
              <a:t>, изградена от </a:t>
            </a:r>
            <a:r>
              <a:rPr lang="bg-BG" sz="3600" b="1" dirty="0" smtClean="0"/>
              <a:t>хора</a:t>
            </a:r>
            <a:r>
              <a:rPr lang="bg-BG" sz="3600" dirty="0" smtClean="0"/>
              <a:t> и </a:t>
            </a:r>
            <a:r>
              <a:rPr lang="bg-BG" sz="3600" b="1" dirty="0" smtClean="0"/>
              <a:t>групи</a:t>
            </a:r>
            <a:r>
              <a:rPr lang="bg-BG" sz="3600" dirty="0" smtClean="0"/>
              <a:t>, които работят </a:t>
            </a:r>
            <a:r>
              <a:rPr lang="bg-BG" sz="3600" b="1" dirty="0" smtClean="0"/>
              <a:t>съвместно</a:t>
            </a:r>
            <a:r>
              <a:rPr lang="bg-BG" sz="3600" dirty="0" smtClean="0"/>
              <a:t> за постигане на определени </a:t>
            </a:r>
            <a:r>
              <a:rPr lang="bg-BG" sz="3600" b="1" dirty="0" smtClean="0"/>
              <a:t>съгласувани</a:t>
            </a:r>
            <a:r>
              <a:rPr lang="bg-BG" sz="3600" dirty="0" smtClean="0"/>
              <a:t> цели</a:t>
            </a: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295400"/>
            <a:ext cx="7772400" cy="31242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bg-BG" sz="6000" smtClean="0"/>
              <a:t>Автори и теории в областта на мениджмънта и ОП</a:t>
            </a:r>
            <a:endParaRPr sz="6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1066800" y="685800"/>
            <a:ext cx="7848600" cy="914400"/>
          </a:xfrm>
        </p:spPr>
        <p:txBody>
          <a:bodyPr/>
          <a:lstStyle/>
          <a:p>
            <a:r>
              <a:rPr lang="bg-BG" sz="3200" b="1" dirty="0" smtClean="0"/>
              <a:t>Класически период </a:t>
            </a:r>
            <a:br>
              <a:rPr lang="bg-BG" sz="3200" b="1" dirty="0" smtClean="0"/>
            </a:br>
            <a:r>
              <a:rPr lang="bg-BG" sz="3200" b="1" dirty="0" smtClean="0"/>
              <a:t>Поява на първите теории</a:t>
            </a:r>
            <a:endParaRPr lang="en-US" sz="3200" dirty="0" smtClean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838200" y="1752600"/>
            <a:ext cx="7162800" cy="4724400"/>
          </a:xfrm>
        </p:spPr>
        <p:txBody>
          <a:bodyPr/>
          <a:lstStyle/>
          <a:p>
            <a:r>
              <a:rPr lang="bg-BG" b="1" dirty="0" smtClean="0"/>
              <a:t>Научен мениджмънт</a:t>
            </a:r>
            <a:r>
              <a:rPr lang="bg-BG" dirty="0" smtClean="0"/>
              <a:t> </a:t>
            </a:r>
          </a:p>
          <a:p>
            <a:pPr>
              <a:buNone/>
            </a:pPr>
            <a:r>
              <a:rPr lang="bg-BG" dirty="0" smtClean="0"/>
              <a:t>	</a:t>
            </a:r>
            <a:r>
              <a:rPr lang="en-US" dirty="0" smtClean="0"/>
              <a:t>Frederick Taylor, </a:t>
            </a:r>
            <a:r>
              <a:rPr lang="bg-BG" dirty="0" smtClean="0"/>
              <a:t> 1856-1915</a:t>
            </a:r>
          </a:p>
          <a:p>
            <a:pPr>
              <a:buNone/>
            </a:pPr>
            <a:endParaRPr lang="bg-BG" sz="1600" dirty="0" smtClean="0"/>
          </a:p>
          <a:p>
            <a:r>
              <a:rPr lang="bg-BG" b="1" dirty="0" smtClean="0"/>
              <a:t>Административна теория</a:t>
            </a:r>
            <a:r>
              <a:rPr lang="bg-BG" dirty="0" smtClean="0"/>
              <a:t>  </a:t>
            </a:r>
          </a:p>
          <a:p>
            <a:pPr>
              <a:buNone/>
            </a:pPr>
            <a:r>
              <a:rPr lang="bg-BG" dirty="0" smtClean="0"/>
              <a:t>	Началото на </a:t>
            </a:r>
            <a:r>
              <a:rPr lang="en-US" dirty="0" smtClean="0"/>
              <a:t>XX </a:t>
            </a:r>
            <a:r>
              <a:rPr lang="bg-BG" dirty="0" smtClean="0"/>
              <a:t>век: </a:t>
            </a:r>
          </a:p>
          <a:p>
            <a:pPr>
              <a:buNone/>
            </a:pPr>
            <a:r>
              <a:rPr lang="bg-BG" dirty="0" smtClean="0"/>
              <a:t>	</a:t>
            </a:r>
            <a:r>
              <a:rPr lang="en-US" dirty="0" smtClean="0"/>
              <a:t>Henri Fayol, </a:t>
            </a:r>
            <a:r>
              <a:rPr lang="bg-BG" dirty="0" smtClean="0"/>
              <a:t>1841-1925</a:t>
            </a:r>
          </a:p>
          <a:p>
            <a:pPr>
              <a:buNone/>
            </a:pPr>
            <a:r>
              <a:rPr lang="bg-BG" dirty="0" smtClean="0"/>
              <a:t>	</a:t>
            </a:r>
            <a:r>
              <a:rPr lang="en-US" dirty="0" smtClean="0"/>
              <a:t>James Mooney, Lyndall Urwick</a:t>
            </a:r>
            <a:endParaRPr lang="bg-BG" dirty="0" smtClean="0"/>
          </a:p>
          <a:p>
            <a:pPr>
              <a:buNone/>
            </a:pPr>
            <a:endParaRPr lang="bg-BG" sz="1000" dirty="0" smtClean="0"/>
          </a:p>
          <a:p>
            <a:r>
              <a:rPr lang="bg-BG" b="1" dirty="0" smtClean="0"/>
              <a:t>Теория за бюрокрацията</a:t>
            </a:r>
            <a:r>
              <a:rPr lang="bg-BG" dirty="0" smtClean="0"/>
              <a:t> </a:t>
            </a:r>
          </a:p>
          <a:p>
            <a:pPr>
              <a:buFont typeface="Wingdings 2" pitchFamily="18" charset="2"/>
              <a:buNone/>
            </a:pPr>
            <a:r>
              <a:rPr lang="bg-BG" dirty="0" smtClean="0"/>
              <a:t>	</a:t>
            </a:r>
            <a:r>
              <a:rPr lang="en-US" dirty="0" smtClean="0"/>
              <a:t>Max Weber, 1864-1920</a:t>
            </a:r>
            <a:endParaRPr lang="bg-BG" dirty="0" smtClean="0"/>
          </a:p>
          <a:p>
            <a:endParaRPr lang="en-US" dirty="0" smtClean="0"/>
          </a:p>
        </p:txBody>
      </p:sp>
      <p:pic>
        <p:nvPicPr>
          <p:cNvPr id="5" name="Picture 4" descr="Frederick%20WinslowTaylo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53200" y="1676400"/>
            <a:ext cx="1143000" cy="1524000"/>
          </a:xfrm>
          <a:prstGeom prst="rect">
            <a:avLst/>
          </a:prstGeom>
        </p:spPr>
      </p:pic>
      <p:pic>
        <p:nvPicPr>
          <p:cNvPr id="6" name="Picture 5" descr="Fayo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77000" y="3352800"/>
            <a:ext cx="1257517" cy="1447800"/>
          </a:xfrm>
          <a:prstGeom prst="rect">
            <a:avLst/>
          </a:prstGeom>
        </p:spPr>
      </p:pic>
      <p:pic>
        <p:nvPicPr>
          <p:cNvPr id="7" name="Picture 6" descr="Max_Weber_1894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00800" y="4953000"/>
            <a:ext cx="1295400" cy="16501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590550"/>
          </a:xfrm>
        </p:spPr>
        <p:txBody>
          <a:bodyPr/>
          <a:lstStyle/>
          <a:p>
            <a:pPr algn="ctr"/>
            <a:r>
              <a:rPr lang="bg-BG" sz="4400" b="1" dirty="0" smtClean="0"/>
              <a:t>Научен мениджмънт</a:t>
            </a:r>
            <a:endParaRPr lang="en-US" sz="4400" dirty="0" smtClean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46637"/>
          </a:xfrm>
        </p:spPr>
        <p:txBody>
          <a:bodyPr/>
          <a:lstStyle/>
          <a:p>
            <a:r>
              <a:rPr lang="bg-BG" dirty="0" smtClean="0"/>
              <a:t>Строго разграничаване на трудовите функции и операции</a:t>
            </a:r>
          </a:p>
          <a:p>
            <a:r>
              <a:rPr lang="bg-BG" dirty="0" smtClean="0"/>
              <a:t>Определяне на скоростта и необходимото време тяхното извършване</a:t>
            </a:r>
          </a:p>
          <a:p>
            <a:r>
              <a:rPr lang="bg-BG" dirty="0" smtClean="0"/>
              <a:t>Въвеждане на трудови стандарти, чието изпълнение строго се контролира</a:t>
            </a:r>
          </a:p>
          <a:p>
            <a:r>
              <a:rPr lang="bg-BG" dirty="0" smtClean="0"/>
              <a:t>Мениджърите отговарят за подбора и обучението на подходящите за работата хора</a:t>
            </a:r>
          </a:p>
          <a:p>
            <a:r>
              <a:rPr lang="bg-BG" dirty="0" smtClean="0"/>
              <a:t>Заплащането за извършената работа е основен </a:t>
            </a:r>
            <a:r>
              <a:rPr lang="bg-BG" dirty="0" err="1" smtClean="0"/>
              <a:t>мотиватор</a:t>
            </a:r>
            <a:endParaRPr lang="bg-B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609600" y="1828800"/>
            <a:ext cx="8229600" cy="3429000"/>
          </a:xfrm>
        </p:spPr>
        <p:txBody>
          <a:bodyPr/>
          <a:lstStyle/>
          <a:p>
            <a:r>
              <a:rPr lang="ru-RU" dirty="0" smtClean="0"/>
              <a:t>Тейлър е първият, който с методите си за организация и нормиране на труда дава възможност за отделяне на функциите </a:t>
            </a:r>
            <a:r>
              <a:rPr lang="ru-RU" b="1" dirty="0" smtClean="0"/>
              <a:t>планиране</a:t>
            </a:r>
            <a:r>
              <a:rPr lang="ru-RU" dirty="0" smtClean="0"/>
              <a:t> и </a:t>
            </a:r>
            <a:r>
              <a:rPr lang="ru-RU" b="1" dirty="0" smtClean="0"/>
              <a:t>контрол</a:t>
            </a:r>
            <a:r>
              <a:rPr lang="ru-RU" dirty="0" smtClean="0"/>
              <a:t> от цялостния производствен цикъл.</a:t>
            </a:r>
          </a:p>
          <a:p>
            <a:r>
              <a:rPr lang="ru-RU" dirty="0" smtClean="0"/>
              <a:t>Така отделени, тези функции могат да бъдат </a:t>
            </a:r>
            <a:r>
              <a:rPr lang="ru-RU" b="1" dirty="0" smtClean="0"/>
              <a:t>делегирани</a:t>
            </a:r>
            <a:r>
              <a:rPr lang="ru-RU" dirty="0" smtClean="0"/>
              <a:t> на ръководителите.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19150"/>
          </a:xfrm>
        </p:spPr>
        <p:txBody>
          <a:bodyPr/>
          <a:lstStyle/>
          <a:p>
            <a:pPr algn="ctr"/>
            <a:r>
              <a:rPr lang="bg-BG" sz="4400" b="1" smtClean="0"/>
              <a:t>Административна теория</a:t>
            </a:r>
            <a:endParaRPr lang="en-US" sz="4400" smtClean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305800" cy="4876800"/>
          </a:xfrm>
        </p:spPr>
        <p:txBody>
          <a:bodyPr/>
          <a:lstStyle/>
          <a:p>
            <a:r>
              <a:rPr lang="bg-BG" dirty="0" smtClean="0"/>
              <a:t>Висока степен на разделение и специализация на труда </a:t>
            </a:r>
          </a:p>
          <a:p>
            <a:r>
              <a:rPr lang="bg-BG" dirty="0" smtClean="0"/>
              <a:t>Много високо ниво на координация и дисциплина</a:t>
            </a:r>
          </a:p>
          <a:p>
            <a:r>
              <a:rPr lang="bg-BG" dirty="0" smtClean="0"/>
              <a:t>Всеки отдел върши своята работа, решенията се вземат от по-горно ниво мениджъри, които осъществяват координацията</a:t>
            </a:r>
          </a:p>
          <a:p>
            <a:r>
              <a:rPr lang="bg-BG" dirty="0" smtClean="0"/>
              <a:t>За да се осъществява стриктен контрол, мениджърите имат безспорен авторитет, отговарят за малък брой подчинени, с изключение на позициите от ниско ниво, при които машините биха могли да заменят мениджърите.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838200"/>
          </a:xfrm>
        </p:spPr>
        <p:txBody>
          <a:bodyPr/>
          <a:lstStyle/>
          <a:p>
            <a:pPr algn="ctr"/>
            <a:r>
              <a:rPr lang="bg-BG" sz="4000" b="1" dirty="0" smtClean="0"/>
              <a:t>Мениджърът според </a:t>
            </a:r>
            <a:r>
              <a:rPr lang="en-US" sz="4000" b="1" dirty="0" smtClean="0"/>
              <a:t>Henri Fayol</a:t>
            </a:r>
            <a:r>
              <a:rPr lang="bg-BG" sz="4000" b="1" dirty="0" smtClean="0"/>
              <a:t> </a:t>
            </a:r>
            <a:endParaRPr lang="en-US" sz="4000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724400"/>
          </a:xfrm>
        </p:spPr>
        <p:txBody>
          <a:bodyPr>
            <a:normAutofit fontScale="92500"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bg-BG" dirty="0" smtClean="0"/>
              <a:t>	</a:t>
            </a:r>
            <a:r>
              <a:rPr lang="bg-BG" sz="2800" dirty="0" smtClean="0"/>
              <a:t>В “Индустриална и обща администрация”, 1916 г. разграничава пет роли в дейността на мениджъра: </a:t>
            </a:r>
          </a:p>
          <a:p>
            <a:pPr lvl="2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bg-BG" sz="2800" dirty="0" smtClean="0"/>
              <a:t>Да прогнозира и планира (</a:t>
            </a:r>
            <a:r>
              <a:rPr lang="en-US" sz="2800" dirty="0" smtClean="0"/>
              <a:t>to forecast and plan </a:t>
            </a:r>
            <a:r>
              <a:rPr lang="bg-BG" sz="2800" dirty="0" smtClean="0"/>
              <a:t>)</a:t>
            </a:r>
          </a:p>
          <a:p>
            <a:pPr lvl="2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bg-BG" sz="2800" dirty="0" smtClean="0"/>
              <a:t>Да организира (</a:t>
            </a:r>
            <a:r>
              <a:rPr lang="en-US" sz="2800" dirty="0" smtClean="0"/>
              <a:t>to organize</a:t>
            </a:r>
            <a:r>
              <a:rPr lang="bg-BG" sz="2800" dirty="0" smtClean="0"/>
              <a:t>)</a:t>
            </a:r>
          </a:p>
          <a:p>
            <a:pPr lvl="2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bg-BG" sz="2800" dirty="0" smtClean="0"/>
              <a:t>Да разпорежда</a:t>
            </a:r>
            <a:r>
              <a:rPr lang="en-US" sz="2800" dirty="0" smtClean="0"/>
              <a:t> (to command)</a:t>
            </a:r>
            <a:endParaRPr lang="bg-BG" sz="2800" dirty="0" smtClean="0"/>
          </a:p>
          <a:p>
            <a:pPr lvl="2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bg-BG" sz="2800" dirty="0" smtClean="0"/>
              <a:t>Да съгласува</a:t>
            </a:r>
            <a:r>
              <a:rPr lang="en-US" sz="2800" dirty="0" smtClean="0"/>
              <a:t> (to coordinate)</a:t>
            </a:r>
            <a:endParaRPr lang="bg-BG" sz="2800" dirty="0" smtClean="0"/>
          </a:p>
          <a:p>
            <a:pPr lvl="2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bg-BG" sz="2800" dirty="0" smtClean="0"/>
              <a:t>Да контролира</a:t>
            </a:r>
            <a:r>
              <a:rPr lang="en-US" sz="2800" dirty="0" smtClean="0"/>
              <a:t> (to control)</a:t>
            </a:r>
            <a:endParaRPr lang="bg-BG" sz="2800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bg-BG" dirty="0" smtClean="0"/>
              <a:t>	</a:t>
            </a:r>
            <a:r>
              <a:rPr lang="bg-BG" sz="2800" dirty="0" smtClean="0"/>
              <a:t>Работниците са потенциално деструктивен фактор, който трябва да бъде строго контролиран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bg-BG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bg-BG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85800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bg-BG" sz="4000" b="1" dirty="0" smtClean="0"/>
              <a:t>Теория за бюрокрацията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915400" cy="5638800"/>
          </a:xfrm>
        </p:spPr>
        <p:txBody>
          <a:bodyPr>
            <a:normAutofit fontScale="92500"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bg-BG" dirty="0" smtClean="0"/>
              <a:t>	Бюрокрацията е най-ефективната система за структурирането и работата на организацията. Основни принципи: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Строго единство на разпорежданията. Всеки служител докладва само на един мениджър</a:t>
            </a:r>
            <a:endParaRPr lang="en-US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Личните умения са единственият критерий за подбор и повишение</a:t>
            </a:r>
            <a:endParaRPr lang="en-US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Подробни правила и процедури, гарантиращи, че работата ще бъде свършена, независимо от това кой я върши</a:t>
            </a:r>
            <a:endParaRPr lang="en-US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Широко използване на писмени документи</a:t>
            </a:r>
            <a:endParaRPr lang="en-US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Точна спецификация на задълженията, съответстваща на техническите умения</a:t>
            </a:r>
            <a:endParaRPr lang="en-US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Властта е съсредоточена в ръководството на организацията.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382000" cy="54102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bg-BG" dirty="0" smtClean="0"/>
              <a:t>	</a:t>
            </a:r>
            <a:r>
              <a:rPr lang="en-US" dirty="0" smtClean="0"/>
              <a:t>Taylor</a:t>
            </a:r>
            <a:r>
              <a:rPr lang="bg-BG" dirty="0" smtClean="0"/>
              <a:t>, </a:t>
            </a:r>
            <a:r>
              <a:rPr lang="en-US" dirty="0" smtClean="0"/>
              <a:t>Fayol</a:t>
            </a:r>
            <a:r>
              <a:rPr lang="bg-BG" dirty="0" smtClean="0"/>
              <a:t> и </a:t>
            </a:r>
            <a:r>
              <a:rPr lang="en-US" dirty="0" smtClean="0"/>
              <a:t>Weber</a:t>
            </a:r>
            <a:r>
              <a:rPr lang="bg-BG" dirty="0" smtClean="0"/>
              <a:t> са представители на </a:t>
            </a:r>
            <a:r>
              <a:rPr lang="bg-BG" b="1" dirty="0" smtClean="0"/>
              <a:t>рационалистичното </a:t>
            </a:r>
            <a:r>
              <a:rPr lang="bg-BG" dirty="0" smtClean="0"/>
              <a:t>направление в теорията на мениджмънта.</a:t>
            </a:r>
          </a:p>
          <a:p>
            <a:pPr>
              <a:buFont typeface="Wingdings 2" pitchFamily="18" charset="2"/>
              <a:buNone/>
            </a:pPr>
            <a:endParaRPr lang="bg-BG" dirty="0" smtClean="0"/>
          </a:p>
          <a:p>
            <a:pPr>
              <a:buFont typeface="Wingdings 2" pitchFamily="18" charset="2"/>
              <a:buNone/>
            </a:pPr>
            <a:r>
              <a:rPr lang="bg-BG" dirty="0" smtClean="0"/>
              <a:t>	</a:t>
            </a:r>
            <a:r>
              <a:rPr lang="en-US" dirty="0" smtClean="0"/>
              <a:t>Mary Parker Follett, 1868-1933</a:t>
            </a:r>
            <a:r>
              <a:rPr lang="bg-BG" dirty="0" smtClean="0"/>
              <a:t>, критичка на рационалистичното направление: </a:t>
            </a:r>
          </a:p>
          <a:p>
            <a:pPr lvl="1"/>
            <a:r>
              <a:rPr lang="bg-BG" sz="2600" dirty="0" smtClean="0"/>
              <a:t>То предполага наличието на съществен конфликт между интересите на мениджмънта и служителите</a:t>
            </a:r>
          </a:p>
          <a:p>
            <a:pPr lvl="1"/>
            <a:r>
              <a:rPr lang="bg-BG" sz="2600" dirty="0" smtClean="0"/>
              <a:t> Призовава за по-хуманен характер на управлението. </a:t>
            </a:r>
            <a:endParaRPr lang="en-US" sz="2600" dirty="0" smtClean="0"/>
          </a:p>
          <a:p>
            <a:pPr>
              <a:buFont typeface="Wingdings 2" pitchFamily="18" charset="2"/>
              <a:buNone/>
            </a:pPr>
            <a:endParaRPr lang="en-US" dirty="0" smtClean="0"/>
          </a:p>
        </p:txBody>
      </p:sp>
      <p:pic>
        <p:nvPicPr>
          <p:cNvPr id="3" name="Picture 2" descr="Mary Parker Follet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62800" y="1828800"/>
            <a:ext cx="1143000" cy="17218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742950"/>
          </a:xfrm>
        </p:spPr>
        <p:txBody>
          <a:bodyPr/>
          <a:lstStyle/>
          <a:p>
            <a:pPr algn="ctr"/>
            <a:r>
              <a:rPr lang="bg-BG" sz="3600" b="1" dirty="0" smtClean="0"/>
              <a:t>Слабости на рационалистичния подход</a:t>
            </a:r>
            <a:endParaRPr lang="en-US" sz="3600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>
            <a:normAutofit fontScale="92500"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Тясната специализация е несъвместима с човешките потребности за постижения и растеж.</a:t>
            </a:r>
            <a:endParaRPr lang="en-US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Силната централизация и осланянето на официалната власт често става причина за пропуснати възможности за прилагане на творчески идеи. </a:t>
            </a:r>
            <a:endParaRPr lang="en-US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Стриктните, неперсонализирани правила водят до приемане на минималните нива на изпълнение за стандартни, задържат повишаването на производителността.</a:t>
            </a:r>
            <a:endParaRPr lang="en-US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Тясната специализация не позволява на служителите да получат поглед върху общите цели на организацията.</a:t>
            </a:r>
            <a:endParaRPr lang="en-US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838200" y="704850"/>
            <a:ext cx="7848600" cy="1276350"/>
          </a:xfrm>
        </p:spPr>
        <p:txBody>
          <a:bodyPr/>
          <a:lstStyle/>
          <a:p>
            <a:r>
              <a:rPr lang="bg-BG" sz="3200" b="1" dirty="0" smtClean="0"/>
              <a:t>Поведенчески (бихейвиористичен) /</a:t>
            </a:r>
            <a:r>
              <a:rPr lang="en-US" sz="3200" b="1" dirty="0" smtClean="0"/>
              <a:t>behavioral</a:t>
            </a:r>
            <a:r>
              <a:rPr lang="bg-BG" sz="3200" b="1" dirty="0" smtClean="0"/>
              <a:t>/ период</a:t>
            </a:r>
            <a:r>
              <a:rPr lang="en-US" sz="3200" b="1" dirty="0" smtClean="0"/>
              <a:t> </a:t>
            </a:r>
            <a:endParaRPr lang="en-US" sz="3200" dirty="0" smtClean="0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8100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bg-BG" b="1" dirty="0" smtClean="0"/>
              <a:t>	Теория за</a:t>
            </a:r>
            <a:r>
              <a:rPr lang="bg-BG" dirty="0" smtClean="0"/>
              <a:t> </a:t>
            </a:r>
            <a:r>
              <a:rPr lang="bg-BG" b="1" dirty="0" smtClean="0"/>
              <a:t>човешките отношения</a:t>
            </a:r>
            <a:r>
              <a:rPr lang="bg-BG" dirty="0" smtClean="0"/>
              <a:t>. </a:t>
            </a:r>
          </a:p>
          <a:p>
            <a:r>
              <a:rPr lang="en-US" dirty="0" smtClean="0"/>
              <a:t>Elton Mayo, Fritz Roethlisberger, William J. Dickson. </a:t>
            </a:r>
          </a:p>
          <a:p>
            <a:r>
              <a:rPr lang="en-US" dirty="0" smtClean="0"/>
              <a:t>Hawthorne studies – 1927</a:t>
            </a:r>
            <a:r>
              <a:rPr lang="bg-BG" dirty="0" smtClean="0"/>
              <a:t>-</a:t>
            </a:r>
            <a:r>
              <a:rPr lang="en-US" dirty="0" smtClean="0"/>
              <a:t>1932</a:t>
            </a:r>
            <a:r>
              <a:rPr lang="bg-BG" dirty="0" smtClean="0"/>
              <a:t> г.</a:t>
            </a:r>
          </a:p>
          <a:p>
            <a:pPr>
              <a:buNone/>
            </a:pPr>
            <a:endParaRPr lang="bg-BG" dirty="0" smtClean="0"/>
          </a:p>
          <a:p>
            <a:r>
              <a:rPr lang="bg-BG" dirty="0" smtClean="0"/>
              <a:t>След Втората световна война – </a:t>
            </a:r>
            <a:r>
              <a:rPr lang="en-US" dirty="0" smtClean="0"/>
              <a:t>Chris </a:t>
            </a:r>
            <a:r>
              <a:rPr lang="en-US" dirty="0" err="1" smtClean="0"/>
              <a:t>Argyris</a:t>
            </a:r>
            <a:r>
              <a:rPr lang="en-US" dirty="0" smtClean="0"/>
              <a:t>, Alvin </a:t>
            </a:r>
            <a:r>
              <a:rPr lang="en-US" dirty="0" err="1" smtClean="0"/>
              <a:t>Gouldner</a:t>
            </a:r>
            <a:r>
              <a:rPr lang="en-US" dirty="0" smtClean="0"/>
              <a:t>, </a:t>
            </a:r>
            <a:r>
              <a:rPr lang="en-US" dirty="0" err="1" smtClean="0"/>
              <a:t>Rensis</a:t>
            </a:r>
            <a:r>
              <a:rPr lang="en-US" dirty="0" smtClean="0"/>
              <a:t> </a:t>
            </a:r>
            <a:r>
              <a:rPr lang="en-US" dirty="0" err="1" smtClean="0"/>
              <a:t>Likert</a:t>
            </a:r>
            <a:r>
              <a:rPr lang="bg-BG" dirty="0" smtClean="0"/>
              <a:t>.</a:t>
            </a:r>
            <a:endParaRPr lang="en-US" dirty="0" smtClean="0"/>
          </a:p>
          <a:p>
            <a:pPr>
              <a:buFont typeface="Wingdings 2" pitchFamily="18" charset="2"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838200"/>
          </a:xfrm>
        </p:spPr>
        <p:txBody>
          <a:bodyPr/>
          <a:lstStyle/>
          <a:p>
            <a:pPr algn="ctr"/>
            <a:r>
              <a:rPr lang="bg-BG" b="1" smtClean="0"/>
              <a:t>Акценти в дефиницията</a:t>
            </a:r>
            <a:endParaRPr lang="en-US" b="1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2819400"/>
          </a:xfrm>
        </p:spPr>
        <p:txBody>
          <a:bodyPr/>
          <a:lstStyle/>
          <a:p>
            <a:pPr lvl="3"/>
            <a:r>
              <a:rPr lang="bg-BG" sz="3600" smtClean="0"/>
              <a:t>Социална система </a:t>
            </a:r>
          </a:p>
          <a:p>
            <a:pPr lvl="3"/>
            <a:r>
              <a:rPr lang="bg-BG" sz="3600" smtClean="0"/>
              <a:t>Структурирана</a:t>
            </a:r>
            <a:endParaRPr lang="en-US" sz="3600" smtClean="0"/>
          </a:p>
          <a:p>
            <a:pPr lvl="3"/>
            <a:r>
              <a:rPr lang="bg-BG" sz="3600" smtClean="0"/>
              <a:t>Общи цели</a:t>
            </a:r>
            <a:endParaRPr lang="en-US" sz="3600" smtClean="0"/>
          </a:p>
          <a:p>
            <a:pPr lvl="3"/>
            <a:r>
              <a:rPr lang="bg-BG" sz="3600" smtClean="0"/>
              <a:t>Общи усилия</a:t>
            </a:r>
            <a:endParaRPr lang="en-US" sz="3600" smtClean="0"/>
          </a:p>
          <a:p>
            <a:pPr>
              <a:buFont typeface="Wingdings 2" pitchFamily="18" charset="2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924800" cy="1143000"/>
          </a:xfrm>
        </p:spPr>
        <p:txBody>
          <a:bodyPr/>
          <a:lstStyle/>
          <a:p>
            <a:pPr algn="ctr"/>
            <a:r>
              <a:rPr lang="bg-BG" sz="3200" b="1" dirty="0" smtClean="0"/>
              <a:t>Как да бъде отчетено значението на човешките отношения?</a:t>
            </a:r>
            <a:endParaRPr lang="en-US" sz="3200" b="1" dirty="0" smtClean="0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3048000"/>
          </a:xfrm>
        </p:spPr>
        <p:txBody>
          <a:bodyPr/>
          <a:lstStyle/>
          <a:p>
            <a:r>
              <a:rPr lang="bg-BG" dirty="0" smtClean="0"/>
              <a:t>Чрез начина, по който мениджърите контактуват със своите подчинени</a:t>
            </a:r>
          </a:p>
          <a:p>
            <a:r>
              <a:rPr lang="bg-BG" dirty="0" smtClean="0"/>
              <a:t>Те трябва да знаят защо подчинените им следват определен модел на поведение</a:t>
            </a:r>
          </a:p>
          <a:p>
            <a:r>
              <a:rPr lang="bg-BG" dirty="0" smtClean="0"/>
              <a:t>Какви психологически и социални фактори им влияят.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533400" y="914400"/>
            <a:ext cx="7924800" cy="1143000"/>
          </a:xfrm>
        </p:spPr>
        <p:txBody>
          <a:bodyPr/>
          <a:lstStyle/>
          <a:p>
            <a:pPr algn="ctr"/>
            <a:r>
              <a:rPr lang="bg-BG" sz="3600" b="1" dirty="0" smtClean="0"/>
              <a:t>Фокусът е върху човешката личност и социалната среда. Следят се:</a:t>
            </a:r>
            <a:endParaRPr lang="en-US" sz="3600" b="1" dirty="0" smtClean="0"/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914400" y="2819400"/>
            <a:ext cx="8229600" cy="2971800"/>
          </a:xfrm>
        </p:spPr>
        <p:txBody>
          <a:bodyPr/>
          <a:lstStyle/>
          <a:p>
            <a:r>
              <a:rPr lang="bg-BG" sz="3200" dirty="0" smtClean="0"/>
              <a:t>индивидуалните различия </a:t>
            </a:r>
            <a:endParaRPr lang="en-US" sz="3200" dirty="0" smtClean="0"/>
          </a:p>
          <a:p>
            <a:r>
              <a:rPr lang="bg-BG" sz="3200" dirty="0" smtClean="0"/>
              <a:t>личностната мотивация</a:t>
            </a:r>
            <a:endParaRPr lang="en-US" sz="3200" dirty="0" smtClean="0"/>
          </a:p>
          <a:p>
            <a:r>
              <a:rPr lang="bg-BG" sz="3200" dirty="0" smtClean="0"/>
              <a:t>значението и влиянието на групите в организацията</a:t>
            </a: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2209800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bg-BG" sz="4000" b="1" dirty="0" smtClean="0"/>
              <a:t>Съвременен период. Интегриране на идеите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bg-BG" b="1" dirty="0" smtClean="0"/>
              <a:t/>
            </a:r>
            <a:br>
              <a:rPr lang="bg-BG" b="1" dirty="0" smtClean="0"/>
            </a:br>
            <a:r>
              <a:rPr lang="bg-BG" sz="3600" b="1" dirty="0" smtClean="0"/>
              <a:t>Неоповеденчески теории</a:t>
            </a:r>
            <a:endParaRPr lang="en-US" sz="3600" dirty="0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685800" y="3429000"/>
            <a:ext cx="8001000" cy="2590800"/>
          </a:xfrm>
        </p:spPr>
        <p:txBody>
          <a:bodyPr/>
          <a:lstStyle/>
          <a:p>
            <a:r>
              <a:rPr lang="en-US" sz="2800" dirty="0" smtClean="0"/>
              <a:t>Maslow</a:t>
            </a:r>
            <a:r>
              <a:rPr lang="bg-BG" sz="2800" dirty="0" smtClean="0"/>
              <a:t> – Мотивационна теория за йерархия на потребностите.</a:t>
            </a:r>
          </a:p>
          <a:p>
            <a:r>
              <a:rPr lang="en-US" sz="2800" dirty="0" smtClean="0"/>
              <a:t>Alderfer</a:t>
            </a:r>
          </a:p>
          <a:p>
            <a:r>
              <a:rPr lang="en-US" sz="2800" dirty="0" smtClean="0"/>
              <a:t>McGregor – </a:t>
            </a:r>
            <a:r>
              <a:rPr lang="bg-BG" sz="2800" dirty="0" smtClean="0"/>
              <a:t>Теория </a:t>
            </a:r>
            <a:r>
              <a:rPr lang="en-US" sz="2800" dirty="0" smtClean="0"/>
              <a:t>X </a:t>
            </a:r>
            <a:r>
              <a:rPr lang="bg-BG" sz="2800" dirty="0" smtClean="0"/>
              <a:t>и Теория </a:t>
            </a:r>
            <a:r>
              <a:rPr lang="en-US" sz="2800" dirty="0" smtClean="0"/>
              <a:t>Y</a:t>
            </a:r>
          </a:p>
          <a:p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047750"/>
          </a:xfrm>
        </p:spPr>
        <p:txBody>
          <a:bodyPr/>
          <a:lstStyle/>
          <a:p>
            <a:pPr algn="ctr"/>
            <a:r>
              <a:rPr lang="bg-BG" sz="3600" b="1" dirty="0" smtClean="0"/>
              <a:t>Обща теория</a:t>
            </a:r>
            <a:r>
              <a:rPr lang="en-US" sz="3600" b="1" dirty="0" smtClean="0"/>
              <a:t> </a:t>
            </a:r>
            <a:r>
              <a:rPr lang="bg-BG" sz="3600" b="1" dirty="0" smtClean="0"/>
              <a:t>на системите/ </a:t>
            </a:r>
            <a:br>
              <a:rPr lang="bg-BG" sz="3600" b="1" dirty="0" smtClean="0"/>
            </a:br>
            <a:r>
              <a:rPr lang="en-US" sz="3600" b="1" dirty="0" smtClean="0"/>
              <a:t>General System Theory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276600"/>
          </a:xfrm>
        </p:spPr>
        <p:txBody>
          <a:bodyPr/>
          <a:lstStyle/>
          <a:p>
            <a:r>
              <a:rPr lang="bg-BG" dirty="0" smtClean="0"/>
              <a:t>Автор:</a:t>
            </a:r>
          </a:p>
          <a:p>
            <a:pPr lvl="1">
              <a:buNone/>
            </a:pPr>
            <a:r>
              <a:rPr lang="bg-BG" dirty="0" smtClean="0"/>
              <a:t> </a:t>
            </a:r>
            <a:r>
              <a:rPr lang="en-US" dirty="0" smtClean="0"/>
              <a:t>Karl Ludwig von Bertalanffy </a:t>
            </a:r>
            <a:r>
              <a:rPr lang="bg-BG" dirty="0" smtClean="0"/>
              <a:t>, 1901-1972</a:t>
            </a:r>
          </a:p>
          <a:p>
            <a:r>
              <a:rPr lang="bg-BG" dirty="0" smtClean="0"/>
              <a:t>Теорията е приложима не само в биологията, но и в социологията, антропологията, икономиката, психологията и др.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742950"/>
          </a:xfrm>
        </p:spPr>
        <p:txBody>
          <a:bodyPr/>
          <a:lstStyle/>
          <a:p>
            <a:pPr algn="ctr"/>
            <a:r>
              <a:rPr lang="bg-BG" sz="4400" b="1" dirty="0" smtClean="0"/>
              <a:t>Системен подход</a:t>
            </a:r>
            <a:r>
              <a:rPr lang="bg-BG" sz="4400" dirty="0" smtClean="0"/>
              <a:t> </a:t>
            </a:r>
            <a:endParaRPr lang="en-US" sz="4400" dirty="0" smtClean="0"/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458200" cy="4618037"/>
          </a:xfrm>
        </p:spPr>
        <p:txBody>
          <a:bodyPr/>
          <a:lstStyle/>
          <a:p>
            <a:r>
              <a:rPr lang="bg-BG" sz="2800" dirty="0" smtClean="0"/>
              <a:t>Организацията се разглежда като цялостна система</a:t>
            </a:r>
          </a:p>
          <a:p>
            <a:r>
              <a:rPr lang="bg-BG" sz="2800" dirty="0" smtClean="0"/>
              <a:t>Стремеж за съчетаване на:</a:t>
            </a:r>
          </a:p>
          <a:p>
            <a:pPr lvl="1">
              <a:buFont typeface="Courier New" pitchFamily="49" charset="0"/>
              <a:buChar char="o"/>
            </a:pPr>
            <a:r>
              <a:rPr lang="bg-BG" sz="2600" dirty="0" smtClean="0"/>
              <a:t>Класическия подход, наблягащ на техническите изисквания на организацията –  „организация без хора”</a:t>
            </a:r>
          </a:p>
          <a:p>
            <a:pPr lvl="1">
              <a:buFont typeface="Courier New" pitchFamily="49" charset="0"/>
              <a:buChar char="o"/>
            </a:pPr>
            <a:r>
              <a:rPr lang="bg-BG" sz="2600" dirty="0" smtClean="0"/>
              <a:t>Поведенческия подход, фокусиран върху психологическите и социални аспекти на организацията и отчитането на потребностите на хората – „хора без организации”</a:t>
            </a:r>
            <a:endParaRPr lang="en-US" sz="2600" dirty="0" smtClean="0"/>
          </a:p>
          <a:p>
            <a:pPr lvl="1">
              <a:buFont typeface="Courier New" pitchFamily="49" charset="0"/>
              <a:buChar char="o"/>
            </a:pP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467600" cy="609600"/>
          </a:xfrm>
        </p:spPr>
        <p:txBody>
          <a:bodyPr/>
          <a:lstStyle/>
          <a:p>
            <a:pPr algn="ctr"/>
            <a:r>
              <a:rPr lang="bg-BG" sz="4000" b="1" dirty="0" smtClean="0"/>
              <a:t>Нов поглед към системите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4999"/>
            <a:ext cx="8229600" cy="4419601"/>
          </a:xfrm>
        </p:spPr>
        <p:txBody>
          <a:bodyPr/>
          <a:lstStyle/>
          <a:p>
            <a:r>
              <a:rPr lang="ru-RU" b="1" dirty="0" smtClean="0"/>
              <a:t>Определение:</a:t>
            </a:r>
            <a:r>
              <a:rPr lang="ru-RU" dirty="0" smtClean="0"/>
              <a:t> множество от обекти и връзки между тях, които се разглеждат като едно цяло.</a:t>
            </a:r>
          </a:p>
          <a:p>
            <a:r>
              <a:rPr lang="ru-RU" b="1" dirty="0" smtClean="0"/>
              <a:t>Връзката</a:t>
            </a:r>
            <a:r>
              <a:rPr lang="ru-RU" dirty="0" smtClean="0"/>
              <a:t> може да свързва два или повече обекта.</a:t>
            </a:r>
          </a:p>
          <a:p>
            <a:r>
              <a:rPr lang="ru-RU" b="1" dirty="0" smtClean="0"/>
              <a:t>Видове връзки : </a:t>
            </a:r>
            <a:r>
              <a:rPr lang="ru-RU" dirty="0" smtClean="0"/>
              <a:t>информацинна, мате</a:t>
            </a:r>
            <a:r>
              <a:rPr lang="bg-BG" dirty="0" smtClean="0"/>
              <a:t>р</a:t>
            </a:r>
            <a:r>
              <a:rPr lang="ru-RU" dirty="0" smtClean="0"/>
              <a:t>иална, енергийна</a:t>
            </a:r>
          </a:p>
          <a:p>
            <a:r>
              <a:rPr lang="ru-RU" b="1" dirty="0" smtClean="0"/>
              <a:t>Структура на системата: </a:t>
            </a:r>
            <a:r>
              <a:rPr lang="ru-RU" dirty="0" smtClean="0"/>
              <a:t>Съвкупността от връзките определя структурата на системата.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990600"/>
            <a:ext cx="6400800" cy="685800"/>
          </a:xfrm>
        </p:spPr>
        <p:txBody>
          <a:bodyPr/>
          <a:lstStyle/>
          <a:p>
            <a:pPr algn="ctr"/>
            <a:r>
              <a:rPr lang="bg-BG" sz="4000" b="1" dirty="0" smtClean="0"/>
              <a:t>Кибернетика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057400"/>
            <a:ext cx="7924800" cy="3429000"/>
          </a:xfrm>
        </p:spPr>
        <p:txBody>
          <a:bodyPr/>
          <a:lstStyle/>
          <a:p>
            <a:r>
              <a:rPr lang="ru-RU" sz="2800" dirty="0" smtClean="0"/>
              <a:t>Изучава управлението на системите </a:t>
            </a:r>
          </a:p>
          <a:p>
            <a:r>
              <a:rPr lang="ru-RU" sz="2800" dirty="0" smtClean="0"/>
              <a:t>Основоположник </a:t>
            </a:r>
            <a:r>
              <a:rPr lang="en-US" sz="2800" dirty="0" smtClean="0"/>
              <a:t>Norbert Wiener, 1894-1964</a:t>
            </a:r>
            <a:endParaRPr lang="bg-BG" sz="2800" dirty="0" smtClean="0"/>
          </a:p>
          <a:p>
            <a:r>
              <a:rPr lang="ru-RU" sz="2800" dirty="0" smtClean="0"/>
              <a:t>Два подхода:</a:t>
            </a:r>
          </a:p>
          <a:p>
            <a:pPr lvl="1"/>
            <a:r>
              <a:rPr lang="ru-RU" sz="2600" dirty="0" smtClean="0"/>
              <a:t>черна кутия — изследва се поведението на системата без значение на структурата ѝ </a:t>
            </a:r>
          </a:p>
          <a:p>
            <a:pPr lvl="1"/>
            <a:r>
              <a:rPr lang="ru-RU" sz="2600" dirty="0" smtClean="0"/>
              <a:t>изучава се структурата на системата от гледна точка на процеса на нейното управление.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04850"/>
            <a:ext cx="7239000" cy="819150"/>
          </a:xfrm>
        </p:spPr>
        <p:txBody>
          <a:bodyPr/>
          <a:lstStyle/>
          <a:p>
            <a:pPr algn="ctr"/>
            <a:r>
              <a:rPr lang="bg-BG" sz="4000" b="1" dirty="0" smtClean="0"/>
              <a:t>Класификация на системите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8001000" cy="4267200"/>
          </a:xfrm>
        </p:spPr>
        <p:txBody>
          <a:bodyPr/>
          <a:lstStyle/>
          <a:p>
            <a:r>
              <a:rPr lang="ru-RU" dirty="0" smtClean="0"/>
              <a:t>Според отношението им към въздействието на средата</a:t>
            </a:r>
          </a:p>
          <a:p>
            <a:pPr lvl="1"/>
            <a:r>
              <a:rPr lang="ru-RU" dirty="0" smtClean="0"/>
              <a:t>Отворена - може да се влияе от външни фактори (фактори извън определената за системата граница). </a:t>
            </a:r>
          </a:p>
          <a:p>
            <a:pPr lvl="1"/>
            <a:r>
              <a:rPr lang="ru-RU" dirty="0" smtClean="0"/>
              <a:t>Затворена - не може да се влияе от външни фактори. </a:t>
            </a:r>
          </a:p>
          <a:p>
            <a:pPr lvl="1"/>
            <a:r>
              <a:rPr lang="ru-RU" dirty="0" smtClean="0"/>
              <a:t>Динамична - съдържа части или връзки или и двете, които непрекъснато променят системата от отворена в затворена и обратно.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4191000"/>
          </a:xfrm>
        </p:spPr>
        <p:txBody>
          <a:bodyPr/>
          <a:lstStyle/>
          <a:p>
            <a:r>
              <a:rPr lang="ru-RU" sz="2800" dirty="0" smtClean="0"/>
              <a:t>Според типа</a:t>
            </a:r>
          </a:p>
          <a:p>
            <a:pPr lvl="1"/>
            <a:r>
              <a:rPr lang="ru-RU" sz="2600" dirty="0" smtClean="0"/>
              <a:t>Физични - системи от енергия и материя.</a:t>
            </a:r>
          </a:p>
          <a:p>
            <a:pPr lvl="1"/>
            <a:r>
              <a:rPr lang="ru-RU" sz="2600" dirty="0" smtClean="0"/>
              <a:t>Идейни - </a:t>
            </a:r>
            <a:r>
              <a:rPr lang="bg-BG" sz="2600" dirty="0" smtClean="0"/>
              <a:t>съставени</a:t>
            </a:r>
            <a:r>
              <a:rPr lang="ru-RU" sz="2600" dirty="0" smtClean="0"/>
              <a:t> от идеи. </a:t>
            </a:r>
          </a:p>
          <a:p>
            <a:pPr marL="393700" lvl="1" indent="0">
              <a:buNone/>
            </a:pPr>
            <a:endParaRPr lang="ru-RU" sz="2600" dirty="0" smtClean="0"/>
          </a:p>
          <a:p>
            <a:pPr lvl="1">
              <a:buNone/>
            </a:pPr>
            <a:r>
              <a:rPr lang="ru-RU" sz="2600" dirty="0" smtClean="0"/>
              <a:t>	Идейните системи съществуват основно за да </a:t>
            </a:r>
            <a:r>
              <a:rPr lang="bg-BG" sz="2600" dirty="0" smtClean="0"/>
              <a:t>помогнат за </a:t>
            </a:r>
            <a:r>
              <a:rPr lang="ru-RU" sz="2600" dirty="0" smtClean="0"/>
              <a:t>осъществяването на специфични цели или за да се използват като модел на физични системи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8229600" cy="1295400"/>
          </a:xfrm>
        </p:spPr>
        <p:txBody>
          <a:bodyPr/>
          <a:lstStyle/>
          <a:p>
            <a:pPr algn="ctr"/>
            <a:r>
              <a:rPr lang="bg-BG" sz="3200" b="1" dirty="0" smtClean="0"/>
              <a:t>Съществува ли “най-добър начин” за организиране и управление? </a:t>
            </a:r>
            <a:endParaRPr lang="en-US" sz="3200" b="1" dirty="0" smtClean="0"/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2766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bg-BG" sz="2800" dirty="0" smtClean="0"/>
              <a:t>	</a:t>
            </a:r>
            <a:r>
              <a:rPr lang="bg-BG" sz="3200" dirty="0" smtClean="0">
                <a:latin typeface="+mj-lt"/>
              </a:rPr>
              <a:t>Възгледи</a:t>
            </a:r>
            <a:endParaRPr lang="bg-BG" sz="3200" b="1" dirty="0" smtClean="0">
              <a:latin typeface="+mj-lt"/>
            </a:endParaRPr>
          </a:p>
          <a:p>
            <a:pPr lvl="1"/>
            <a:r>
              <a:rPr lang="bg-BG" sz="2800" b="1" dirty="0" smtClean="0">
                <a:latin typeface="+mj-lt"/>
              </a:rPr>
              <a:t>Универсален</a:t>
            </a:r>
            <a:r>
              <a:rPr lang="bg-BG" sz="2800" dirty="0" smtClean="0">
                <a:latin typeface="+mj-lt"/>
              </a:rPr>
              <a:t> - съществува </a:t>
            </a:r>
            <a:r>
              <a:rPr lang="bg-BG" sz="2800" dirty="0" smtClean="0"/>
              <a:t>"</a:t>
            </a:r>
            <a:r>
              <a:rPr lang="bg-BG" sz="2800" dirty="0" smtClean="0">
                <a:latin typeface="+mj-lt"/>
              </a:rPr>
              <a:t>най-добър начин" на управление, приложим във всички случаи.</a:t>
            </a:r>
            <a:endParaRPr lang="en-US" sz="2800" dirty="0" smtClean="0">
              <a:latin typeface="+mj-lt"/>
            </a:endParaRPr>
          </a:p>
          <a:p>
            <a:pPr lvl="1"/>
            <a:r>
              <a:rPr lang="bg-BG" sz="2800" b="1" dirty="0" smtClean="0">
                <a:latin typeface="+mj-lt"/>
              </a:rPr>
              <a:t>Ситуационен - </a:t>
            </a:r>
            <a:r>
              <a:rPr lang="bg-BG" sz="2800" dirty="0" smtClean="0">
                <a:latin typeface="+mj-lt"/>
              </a:rPr>
              <a:t>няма </a:t>
            </a:r>
            <a:r>
              <a:rPr lang="bg-BG" sz="2800" dirty="0" smtClean="0"/>
              <a:t>"</a:t>
            </a:r>
            <a:r>
              <a:rPr lang="bg-BG" sz="2800" dirty="0" smtClean="0">
                <a:latin typeface="+mj-lt"/>
              </a:rPr>
              <a:t>най-добър подход" в мениджмънта, защото ситуациите, с които той се сблъсква, са твърде различни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b="1" smtClean="0"/>
              <a:t>Социална</a:t>
            </a:r>
            <a:r>
              <a:rPr lang="bg-BG" smtClean="0"/>
              <a:t> система</a:t>
            </a:r>
            <a:endParaRPr lang="en-US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2667000"/>
            <a:ext cx="8229600" cy="36576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bg-BG" dirty="0" smtClean="0"/>
              <a:t>	</a:t>
            </a:r>
            <a:r>
              <a:rPr lang="bg-BG" sz="3200" dirty="0" smtClean="0"/>
              <a:t>Съвкупност от </a:t>
            </a:r>
            <a:r>
              <a:rPr lang="bg-BG" sz="3200" b="1" dirty="0" smtClean="0"/>
              <a:t>хора</a:t>
            </a:r>
            <a:r>
              <a:rPr lang="bg-BG" sz="3200" dirty="0" smtClean="0"/>
              <a:t>, ударението е върху хората, не върху нещата (вещи, оборудване, съоръжения, земя и др.)</a:t>
            </a: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sz="3200" b="1" dirty="0" smtClean="0"/>
              <a:t>Случайностен /contingency подход</a:t>
            </a:r>
            <a:r>
              <a:rPr lang="bg-BG" sz="3200" dirty="0" smtClean="0"/>
              <a:t> </a:t>
            </a:r>
            <a:br>
              <a:rPr lang="bg-BG" sz="3200" dirty="0" smtClean="0"/>
            </a:br>
            <a:r>
              <a:rPr lang="bg-BG" sz="3200" dirty="0" smtClean="0"/>
              <a:t>(Подход според обстоятелствата)</a:t>
            </a:r>
            <a:endParaRPr lang="en-US" sz="3200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3962400"/>
          </a:xfrm>
        </p:spPr>
        <p:txBody>
          <a:bodyPr/>
          <a:lstStyle/>
          <a:p>
            <a:r>
              <a:rPr lang="bg-BG" b="1" dirty="0" smtClean="0"/>
              <a:t>Не съществува</a:t>
            </a:r>
            <a:r>
              <a:rPr lang="bg-BG" dirty="0" smtClean="0"/>
              <a:t> единствен, универсален, </a:t>
            </a:r>
            <a:r>
              <a:rPr lang="bg-BG" sz="2400" dirty="0" smtClean="0"/>
              <a:t>"</a:t>
            </a:r>
            <a:r>
              <a:rPr lang="bg-BG" dirty="0" smtClean="0"/>
              <a:t>най-добър</a:t>
            </a:r>
            <a:r>
              <a:rPr lang="bg-BG" sz="2400" dirty="0" smtClean="0"/>
              <a:t>"</a:t>
            </a:r>
            <a:r>
              <a:rPr lang="bg-BG" dirty="0" smtClean="0"/>
              <a:t> подход към мениджмънта</a:t>
            </a:r>
          </a:p>
          <a:p>
            <a:r>
              <a:rPr lang="bg-BG" dirty="0" smtClean="0"/>
              <a:t>Ситуациите в управлението </a:t>
            </a:r>
            <a:r>
              <a:rPr lang="bg-BG" b="1" dirty="0" smtClean="0"/>
              <a:t>не са напълно уникални</a:t>
            </a:r>
          </a:p>
          <a:p>
            <a:r>
              <a:rPr lang="bg-BG" dirty="0" smtClean="0"/>
              <a:t>Определени управленски </a:t>
            </a:r>
            <a:r>
              <a:rPr lang="bg-BG" b="1" dirty="0" smtClean="0"/>
              <a:t>принципи</a:t>
            </a:r>
            <a:r>
              <a:rPr lang="bg-BG" dirty="0" smtClean="0"/>
              <a:t> </a:t>
            </a:r>
            <a:r>
              <a:rPr lang="bg-BG" b="1" dirty="0" smtClean="0"/>
              <a:t>могат да се прилагат</a:t>
            </a:r>
            <a:r>
              <a:rPr lang="bg-BG" dirty="0" smtClean="0"/>
              <a:t> ефективно в различни случаи</a:t>
            </a:r>
          </a:p>
          <a:p>
            <a:r>
              <a:rPr lang="bg-BG" dirty="0" smtClean="0"/>
              <a:t>Необходимо е да се определят и изберат </a:t>
            </a:r>
            <a:r>
              <a:rPr lang="bg-BG" b="1" dirty="0" smtClean="0"/>
              <a:t>подходящите</a:t>
            </a:r>
            <a:r>
              <a:rPr lang="bg-BG" dirty="0" smtClean="0"/>
              <a:t> принципи.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7315200" cy="1143000"/>
          </a:xfrm>
        </p:spPr>
        <p:txBody>
          <a:bodyPr/>
          <a:lstStyle/>
          <a:p>
            <a:r>
              <a:rPr lang="bg-BG" sz="3600" b="1" dirty="0" smtClean="0"/>
              <a:t>Как да се идентифицират подходящите принципи?</a:t>
            </a:r>
            <a:endParaRPr lang="en-US" sz="3600" b="1" dirty="0" smtClean="0"/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685800" y="2438400"/>
            <a:ext cx="8229600" cy="4038600"/>
          </a:xfrm>
        </p:spPr>
        <p:txBody>
          <a:bodyPr/>
          <a:lstStyle/>
          <a:p>
            <a:r>
              <a:rPr lang="bg-BG" sz="2800" dirty="0" smtClean="0"/>
              <a:t>Определяне на характерните за дадената ситуация </a:t>
            </a:r>
            <a:r>
              <a:rPr lang="bg-BG" sz="2800" i="1" dirty="0" smtClean="0"/>
              <a:t>ситуационни</a:t>
            </a:r>
            <a:r>
              <a:rPr lang="bg-BG" sz="2800" dirty="0" smtClean="0"/>
              <a:t> и </a:t>
            </a:r>
            <a:r>
              <a:rPr lang="bg-BG" sz="2800" i="1" dirty="0" smtClean="0"/>
              <a:t>контекстни</a:t>
            </a:r>
            <a:r>
              <a:rPr lang="bg-BG" sz="2800" dirty="0" smtClean="0"/>
              <a:t> фактори, наречени </a:t>
            </a:r>
            <a:r>
              <a:rPr lang="bg-BG" sz="2800" b="1" i="1" dirty="0" smtClean="0"/>
              <a:t>променливи</a:t>
            </a:r>
            <a:endParaRPr lang="en-US" sz="2800" dirty="0" smtClean="0"/>
          </a:p>
          <a:p>
            <a:r>
              <a:rPr lang="bg-BG" sz="2800" dirty="0" smtClean="0"/>
              <a:t>Анализ и оценка на променливите </a:t>
            </a:r>
            <a:endParaRPr lang="en-US" sz="2800" dirty="0" smtClean="0"/>
          </a:p>
          <a:p>
            <a:r>
              <a:rPr lang="bg-BG" sz="2800" dirty="0" smtClean="0"/>
              <a:t>Прилагане на подходящите мениджърски </a:t>
            </a:r>
            <a:r>
              <a:rPr lang="bg-BG" sz="2800" b="1" i="1" dirty="0" smtClean="0"/>
              <a:t>знания</a:t>
            </a:r>
            <a:r>
              <a:rPr lang="bg-BG" sz="2800" dirty="0" smtClean="0"/>
              <a:t>, </a:t>
            </a:r>
            <a:r>
              <a:rPr lang="bg-BG" sz="2800" b="1" i="1" dirty="0" smtClean="0"/>
              <a:t>опит</a:t>
            </a:r>
            <a:r>
              <a:rPr lang="bg-BG" sz="2800" dirty="0" smtClean="0"/>
              <a:t> и </a:t>
            </a:r>
            <a:r>
              <a:rPr lang="bg-BG" sz="2800" b="1" i="1" dirty="0" smtClean="0"/>
              <a:t>принципи</a:t>
            </a:r>
            <a:r>
              <a:rPr lang="bg-BG" sz="2800" dirty="0" smtClean="0"/>
              <a:t> при избора на ефективен подход към ситуацията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228600" y="1143000"/>
            <a:ext cx="3429000" cy="914400"/>
          </a:xfrm>
        </p:spPr>
        <p:txBody>
          <a:bodyPr/>
          <a:lstStyle/>
          <a:p>
            <a:r>
              <a:rPr lang="bg-BG" sz="2800" b="1" smtClean="0"/>
              <a:t>Интердисциплинарен характер на ОП </a:t>
            </a:r>
            <a:endParaRPr lang="en-US" sz="2800" b="1" smtClean="0"/>
          </a:p>
        </p:txBody>
      </p:sp>
      <p:sp>
        <p:nvSpPr>
          <p:cNvPr id="40963" name="Text Placeholder 2"/>
          <p:cNvSpPr>
            <a:spLocks noGrp="1"/>
          </p:cNvSpPr>
          <p:nvPr>
            <p:ph type="body" idx="2"/>
          </p:nvPr>
        </p:nvSpPr>
        <p:spPr>
          <a:xfrm>
            <a:off x="228600" y="2743200"/>
            <a:ext cx="3352800" cy="3581400"/>
          </a:xfrm>
        </p:spPr>
        <p:txBody>
          <a:bodyPr/>
          <a:lstStyle/>
          <a:p>
            <a:r>
              <a:rPr lang="bg-BG" sz="2800" smtClean="0"/>
              <a:t>Ролята и значението на различни науки  за постиженията на ОП</a:t>
            </a:r>
            <a:endParaRPr lang="en-US" sz="2800" smtClean="0"/>
          </a:p>
        </p:txBody>
      </p:sp>
      <p:pic>
        <p:nvPicPr>
          <p:cNvPr id="40964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597275" y="0"/>
            <a:ext cx="5546725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762000" y="838200"/>
            <a:ext cx="7620000" cy="685800"/>
          </a:xfrm>
        </p:spPr>
        <p:txBody>
          <a:bodyPr/>
          <a:lstStyle/>
          <a:p>
            <a:pPr algn="ctr"/>
            <a:r>
              <a:rPr lang="bg-BG" sz="3200" b="1" dirty="0" smtClean="0"/>
              <a:t>Променливи на индивидуално ниво</a:t>
            </a:r>
            <a:endParaRPr lang="en-US" sz="3200" b="1" dirty="0" smtClean="0"/>
          </a:p>
        </p:txBody>
      </p:sp>
      <p:pic>
        <p:nvPicPr>
          <p:cNvPr id="41987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09600" y="2133600"/>
            <a:ext cx="8077200" cy="3505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0"/>
            <a:ext cx="7848600" cy="819150"/>
          </a:xfrm>
        </p:spPr>
        <p:txBody>
          <a:bodyPr/>
          <a:lstStyle/>
          <a:p>
            <a:r>
              <a:rPr lang="bg-BG" sz="3600" b="1" dirty="0" smtClean="0"/>
              <a:t>Променлива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1"/>
            <a:ext cx="8229600" cy="1752599"/>
          </a:xfrm>
        </p:spPr>
        <p:txBody>
          <a:bodyPr/>
          <a:lstStyle/>
          <a:p>
            <a:pPr>
              <a:buNone/>
            </a:pPr>
            <a:r>
              <a:rPr lang="bg-BG" dirty="0" smtClean="0"/>
              <a:t>	</a:t>
            </a:r>
            <a:r>
              <a:rPr lang="bg-BG" sz="2800" dirty="0" smtClean="0"/>
              <a:t>Обща характеристика, която може да бъде измерена и която се променя или в амплитудата си, или в интензивността си, или и в двете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914400" y="36576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Зависима променлива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33400" y="4343400"/>
            <a:ext cx="8229600" cy="114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lvl="0" indent="-273050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ru-RU" sz="2600" dirty="0" smtClean="0">
                <a:latin typeface="+mn-lt"/>
              </a:rPr>
              <a:t>	</a:t>
            </a:r>
            <a:r>
              <a:rPr lang="ru-RU" sz="2800" dirty="0" smtClean="0">
                <a:latin typeface="+mn-lt"/>
              </a:rPr>
              <a:t>Отговор </a:t>
            </a:r>
            <a:r>
              <a:rPr lang="ru-RU" sz="2800" dirty="0">
                <a:latin typeface="+mn-lt"/>
              </a:rPr>
              <a:t>(</a:t>
            </a:r>
            <a:r>
              <a:rPr lang="ru-RU" sz="2800" dirty="0" smtClean="0">
                <a:latin typeface="+mn-lt"/>
              </a:rPr>
              <a:t>реакция, резултат), предизвикан </a:t>
            </a:r>
            <a:r>
              <a:rPr lang="ru-RU" sz="2800" dirty="0">
                <a:latin typeface="+mn-lt"/>
              </a:rPr>
              <a:t>от някоя </a:t>
            </a:r>
            <a:r>
              <a:rPr lang="ru-RU" sz="2800" dirty="0" smtClean="0">
                <a:latin typeface="+mn-lt"/>
              </a:rPr>
              <a:t>променлива</a:t>
            </a:r>
            <a:r>
              <a:rPr lang="en-US" sz="2800" dirty="0" smtClean="0">
                <a:latin typeface="+mn-lt"/>
              </a:rPr>
              <a:t>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38200"/>
            <a:ext cx="7924800" cy="666750"/>
          </a:xfrm>
        </p:spPr>
        <p:txBody>
          <a:bodyPr/>
          <a:lstStyle/>
          <a:p>
            <a:pPr algn="ctr"/>
            <a:r>
              <a:rPr lang="bg-BG" sz="3600" b="1" dirty="0" smtClean="0"/>
              <a:t>Производителност на организацията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3505200"/>
          </a:xfrm>
        </p:spPr>
        <p:txBody>
          <a:bodyPr/>
          <a:lstStyle/>
          <a:p>
            <a:pPr>
              <a:buNone/>
            </a:pPr>
            <a:r>
              <a:rPr lang="bg-BG" dirty="0" smtClean="0"/>
              <a:t>	</a:t>
            </a:r>
            <a:r>
              <a:rPr lang="bg-BG" sz="2800" dirty="0" smtClean="0"/>
              <a:t>Постигане на целите на организацията при добро съотношение между получени резултати и вложени ресурси. </a:t>
            </a:r>
          </a:p>
          <a:p>
            <a:pPr>
              <a:spcBef>
                <a:spcPts val="0"/>
              </a:spcBef>
              <a:buNone/>
            </a:pPr>
            <a:r>
              <a:rPr lang="bg-BG" sz="2800" dirty="0" smtClean="0"/>
              <a:t>	Това съотношение определя нейните: </a:t>
            </a:r>
          </a:p>
          <a:p>
            <a:pPr lvl="1">
              <a:spcBef>
                <a:spcPts val="0"/>
              </a:spcBef>
            </a:pPr>
            <a:r>
              <a:rPr lang="bg-BG" sz="2600" dirty="0" smtClean="0"/>
              <a:t>ефективност (постигането на целите)</a:t>
            </a:r>
          </a:p>
          <a:p>
            <a:pPr lvl="1">
              <a:spcBef>
                <a:spcPts val="0"/>
              </a:spcBef>
            </a:pPr>
            <a:r>
              <a:rPr lang="bg-BG" sz="2600" dirty="0" smtClean="0"/>
              <a:t>ефикасност (ефективност на най-ниска цена). </a:t>
            </a: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533400"/>
          </a:xfrm>
        </p:spPr>
        <p:txBody>
          <a:bodyPr/>
          <a:lstStyle/>
          <a:p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bg-BG" sz="3600" b="1" dirty="0" smtClean="0"/>
              <a:t> Отсъствия от работа 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1752599"/>
          </a:xfrm>
        </p:spPr>
        <p:txBody>
          <a:bodyPr/>
          <a:lstStyle/>
          <a:p>
            <a:pPr>
              <a:buNone/>
            </a:pPr>
            <a:r>
              <a:rPr lang="bg-BG" dirty="0" smtClean="0"/>
              <a:t>	Влияят отрицателно върху ефективността и ефикасността на организацията, особено там, където дейността на участниците в процесите  е свързана.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685800" y="3429000"/>
            <a:ext cx="8077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lang="bg-BG" sz="36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bg-BG" sz="36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Текучество 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4343401"/>
            <a:ext cx="8077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indent="-273050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ru-RU" sz="2600" dirty="0" smtClean="0">
                <a:latin typeface="+mn-lt"/>
              </a:rPr>
              <a:t>	Увеличава </a:t>
            </a:r>
            <a:r>
              <a:rPr lang="ru-RU" sz="2600" dirty="0">
                <a:latin typeface="+mn-lt"/>
              </a:rPr>
              <a:t>разходите, свързани с </a:t>
            </a:r>
            <a:r>
              <a:rPr lang="ru-RU" sz="2600" dirty="0" smtClean="0">
                <a:latin typeface="+mn-lt"/>
              </a:rPr>
              <a:t>подбора и </a:t>
            </a:r>
            <a:r>
              <a:rPr lang="ru-RU" sz="2600" dirty="0" smtClean="0">
                <a:solidFill>
                  <a:prstClr val="black"/>
                </a:solidFill>
                <a:latin typeface="Constantia"/>
              </a:rPr>
              <a:t>обучението </a:t>
            </a:r>
            <a:r>
              <a:rPr lang="ru-RU" sz="2600" dirty="0" smtClean="0">
                <a:latin typeface="+mn-lt"/>
              </a:rPr>
              <a:t>на </a:t>
            </a:r>
            <a:r>
              <a:rPr lang="ru-RU" sz="2600" dirty="0">
                <a:latin typeface="+mn-lt"/>
              </a:rPr>
              <a:t>нови </a:t>
            </a:r>
            <a:r>
              <a:rPr lang="ru-RU" sz="2600" dirty="0" smtClean="0">
                <a:latin typeface="+mn-lt"/>
              </a:rPr>
              <a:t>специалисти, което понякога води до понижаване на ефективността 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819150"/>
          </a:xfrm>
        </p:spPr>
        <p:txBody>
          <a:bodyPr/>
          <a:lstStyle/>
          <a:p>
            <a:pPr algn="ctr"/>
            <a:r>
              <a:rPr lang="bg-BG" sz="3600" b="1" dirty="0" smtClean="0"/>
              <a:t>Удовлетворение от работата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1828800"/>
          </a:xfrm>
        </p:spPr>
        <p:txBody>
          <a:bodyPr/>
          <a:lstStyle/>
          <a:p>
            <a:r>
              <a:rPr lang="bg-BG" dirty="0" smtClean="0"/>
              <a:t>Цялостното отношение на отделната личност към работата, която изпълнява. </a:t>
            </a:r>
          </a:p>
          <a:p>
            <a:r>
              <a:rPr lang="bg-BG" dirty="0" smtClean="0"/>
              <a:t>Уникална променлива - представлява по-скоро нагласа, отколкото поведение.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8153400" cy="685800"/>
          </a:xfrm>
        </p:spPr>
        <p:txBody>
          <a:bodyPr/>
          <a:lstStyle/>
          <a:p>
            <a:r>
              <a:rPr lang="bg-BG" sz="3600" b="1" dirty="0" smtClean="0"/>
              <a:t>Променливи на групово ниво</a:t>
            </a:r>
            <a:endParaRPr lang="en-US" sz="3600" b="1" dirty="0" smtClean="0"/>
          </a:p>
        </p:txBody>
      </p:sp>
      <p:pic>
        <p:nvPicPr>
          <p:cNvPr id="43011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04800" y="2133600"/>
            <a:ext cx="8696325" cy="3429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696200" cy="838200"/>
          </a:xfrm>
        </p:spPr>
        <p:txBody>
          <a:bodyPr/>
          <a:lstStyle/>
          <a:p>
            <a:r>
              <a:rPr lang="bg-BG" sz="3600" b="1" smtClean="0"/>
              <a:t>Променливи на организационно ниво</a:t>
            </a:r>
            <a:endParaRPr lang="en-US" sz="3600" b="1" smtClean="0"/>
          </a:p>
        </p:txBody>
      </p:sp>
      <p:pic>
        <p:nvPicPr>
          <p:cNvPr id="44035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28600" y="2286000"/>
            <a:ext cx="8610600" cy="3200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742950"/>
          </a:xfrm>
        </p:spPr>
        <p:txBody>
          <a:bodyPr/>
          <a:lstStyle/>
          <a:p>
            <a:pPr algn="ctr"/>
            <a:r>
              <a:rPr lang="bg-BG" dirty="0" smtClean="0"/>
              <a:t>Социална </a:t>
            </a:r>
            <a:r>
              <a:rPr lang="bg-BG" b="1" dirty="0" smtClean="0"/>
              <a:t>система</a:t>
            </a:r>
            <a:endParaRPr lang="en-US" b="1" dirty="0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305800" cy="4800600"/>
          </a:xfrm>
        </p:spPr>
        <p:txBody>
          <a:bodyPr/>
          <a:lstStyle/>
          <a:p>
            <a:r>
              <a:rPr lang="bg-BG" dirty="0" smtClean="0"/>
              <a:t>Организацията е </a:t>
            </a:r>
            <a:r>
              <a:rPr lang="bg-BG" b="1" dirty="0" smtClean="0"/>
              <a:t>цялостна</a:t>
            </a:r>
            <a:r>
              <a:rPr lang="bg-BG" dirty="0" smtClean="0"/>
              <a:t> система</a:t>
            </a:r>
            <a:endParaRPr lang="en-US" dirty="0" smtClean="0"/>
          </a:p>
          <a:p>
            <a:r>
              <a:rPr lang="bg-BG" dirty="0" smtClean="0"/>
              <a:t>Всеки елемент е </a:t>
            </a:r>
            <a:r>
              <a:rPr lang="bg-BG" b="1" dirty="0" smtClean="0"/>
              <a:t>свързан</a:t>
            </a:r>
            <a:r>
              <a:rPr lang="bg-BG" dirty="0" smtClean="0"/>
              <a:t> с всички останали</a:t>
            </a:r>
            <a:endParaRPr lang="en-US" dirty="0" smtClean="0"/>
          </a:p>
          <a:p>
            <a:r>
              <a:rPr lang="bg-BG" dirty="0" smtClean="0"/>
              <a:t>Измененията в някои от елементите водят до изменения в другите елементи и в цялата система. </a:t>
            </a:r>
            <a:endParaRPr lang="en-US" dirty="0" smtClean="0"/>
          </a:p>
          <a:p>
            <a:r>
              <a:rPr lang="bg-BG" dirty="0" smtClean="0"/>
              <a:t>Системата е </a:t>
            </a:r>
            <a:r>
              <a:rPr lang="bg-BG" b="1" dirty="0" smtClean="0"/>
              <a:t>отворена</a:t>
            </a:r>
            <a:r>
              <a:rPr lang="bg-BG" dirty="0" smtClean="0"/>
              <a:t> и </a:t>
            </a:r>
            <a:r>
              <a:rPr lang="bg-BG" b="1" dirty="0" smtClean="0"/>
              <a:t>динамична</a:t>
            </a:r>
            <a:r>
              <a:rPr lang="bg-BG" dirty="0" smtClean="0"/>
              <a:t> и се стреми към равновесие.</a:t>
            </a:r>
            <a:endParaRPr lang="en-US" dirty="0" smtClean="0"/>
          </a:p>
          <a:p>
            <a:r>
              <a:rPr lang="bg-BG" dirty="0" smtClean="0"/>
              <a:t>Има </a:t>
            </a:r>
            <a:r>
              <a:rPr lang="bg-BG" b="1" dirty="0" smtClean="0"/>
              <a:t>многобройни</a:t>
            </a:r>
            <a:r>
              <a:rPr lang="bg-BG" dirty="0" smtClean="0"/>
              <a:t> цели и функции, някои от които са в конфликт.</a:t>
            </a:r>
            <a:endParaRPr lang="en-US" dirty="0" smtClean="0"/>
          </a:p>
          <a:p>
            <a:r>
              <a:rPr lang="bg-BG" dirty="0" smtClean="0"/>
              <a:t>Представлява съвкупност от </a:t>
            </a:r>
            <a:r>
              <a:rPr lang="bg-BG" b="1" dirty="0" smtClean="0"/>
              <a:t>подсистеми</a:t>
            </a:r>
          </a:p>
          <a:p>
            <a:r>
              <a:rPr lang="bg-BG" b="1" dirty="0" smtClean="0"/>
              <a:t>Подсистема</a:t>
            </a:r>
            <a:r>
              <a:rPr lang="bg-BG" dirty="0" smtClean="0"/>
              <a:t> е в някаква по-голяма система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8305800" cy="609600"/>
          </a:xfrm>
        </p:spPr>
        <p:txBody>
          <a:bodyPr/>
          <a:lstStyle/>
          <a:p>
            <a:r>
              <a:rPr lang="bg-BG" sz="3200" b="1" dirty="0" smtClean="0"/>
              <a:t>ОП и предизвикателствата на съвременността </a:t>
            </a:r>
            <a:endParaRPr lang="en-US" sz="3200" b="1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8001000" cy="4876800"/>
          </a:xfrm>
        </p:spPr>
        <p:txBody>
          <a:bodyPr>
            <a:normAutofit lnSpcReduction="10000"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Глобализация и многообразие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Интернационални предприятия и работа в чужбина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Културни различия и културен шок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Нови психологически контракти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bg-BG" dirty="0" smtClean="0"/>
              <a:t>Какво очаква служителят от организацията?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bg-BG" dirty="0" smtClean="0"/>
              <a:t>Какво очаква организацията от служителите?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Ролята на съвременните технологии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Екология и опазване на околната среда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Морален облик на организациите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057400"/>
            <a:ext cx="7851648" cy="16764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bg-BG" dirty="0" smtClean="0"/>
              <a:t>Въпроси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057400"/>
            <a:ext cx="7851648" cy="16764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bg-BG" dirty="0" smtClean="0"/>
              <a:t>Обратна връзка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/>
          <a:lstStyle/>
          <a:p>
            <a:pPr algn="ctr"/>
            <a:r>
              <a:rPr lang="bg-BG" sz="4400" b="1" dirty="0" smtClean="0"/>
              <a:t>Структурирана</a:t>
            </a:r>
            <a:endParaRPr lang="en-US" sz="4400" b="1" dirty="0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32766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bg-BG" dirty="0" smtClean="0"/>
              <a:t>	</a:t>
            </a:r>
            <a:r>
              <a:rPr lang="bg-BG" sz="2800" dirty="0" smtClean="0"/>
              <a:t>Притежава структура, изградена  от хора или работни групи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62000"/>
          </a:xfrm>
        </p:spPr>
        <p:txBody>
          <a:bodyPr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bg-BG" b="1" dirty="0" smtClean="0"/>
              <a:t>Общи цели</a:t>
            </a:r>
            <a:endParaRPr lang="en-US" b="1" dirty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768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bg-BG" sz="2800" dirty="0" smtClean="0"/>
              <a:t>Примерни цели:</a:t>
            </a:r>
          </a:p>
          <a:p>
            <a:r>
              <a:rPr lang="bg-BG" dirty="0" smtClean="0"/>
              <a:t>Печалба чрез:</a:t>
            </a:r>
          </a:p>
          <a:p>
            <a:pPr lvl="1"/>
            <a:r>
              <a:rPr lang="bg-BG" dirty="0" smtClean="0"/>
              <a:t>Продажба на автомобили</a:t>
            </a:r>
          </a:p>
          <a:p>
            <a:pPr lvl="1"/>
            <a:r>
              <a:rPr lang="bg-BG" dirty="0" smtClean="0"/>
              <a:t>Осигуряване на информация</a:t>
            </a:r>
          </a:p>
          <a:p>
            <a:pPr lvl="1"/>
            <a:r>
              <a:rPr lang="bg-BG" dirty="0" smtClean="0"/>
              <a:t>Победи във футболни мачове</a:t>
            </a:r>
          </a:p>
          <a:p>
            <a:pPr lvl="1"/>
            <a:r>
              <a:rPr lang="bg-BG" dirty="0" smtClean="0"/>
              <a:t>Доставка на услуги </a:t>
            </a:r>
          </a:p>
          <a:p>
            <a:r>
              <a:rPr lang="bg-BG" dirty="0" smtClean="0"/>
              <a:t>Идеални цели: </a:t>
            </a:r>
          </a:p>
          <a:p>
            <a:pPr lvl="1"/>
            <a:r>
              <a:rPr lang="bg-BG" dirty="0" smtClean="0"/>
              <a:t>Развиване на бизнес нагласи и умения у ученици и студенти</a:t>
            </a:r>
          </a:p>
          <a:p>
            <a:pPr lvl="1"/>
            <a:r>
              <a:rPr lang="bg-BG" dirty="0" smtClean="0"/>
              <a:t>Обучение</a:t>
            </a:r>
          </a:p>
          <a:p>
            <a:pPr lvl="1"/>
            <a:r>
              <a:rPr lang="bg-BG" dirty="0" smtClean="0"/>
              <a:t>Подпомагане на болни, бедни, инвалиди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/>
          <a:lstStyle/>
          <a:p>
            <a:pPr algn="ctr"/>
            <a:r>
              <a:rPr lang="bg-BG" b="1" dirty="0" smtClean="0"/>
              <a:t>Общи усилия</a:t>
            </a:r>
            <a:endParaRPr lang="en-US" b="1" dirty="0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2004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bg-BG" dirty="0" smtClean="0"/>
              <a:t>	</a:t>
            </a:r>
            <a:r>
              <a:rPr lang="bg-BG" sz="3200" dirty="0" smtClean="0"/>
              <a:t>За постигането на целите организацията разчита на взаимодействието и координираните усилия на своите хора</a:t>
            </a: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8077200" cy="8382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bg-BG" sz="4000" b="1" dirty="0" smtClean="0"/>
              <a:t>Що е организационно поведение?</a:t>
            </a:r>
            <a:r>
              <a:rPr lang="bg-BG" b="1" dirty="0" smtClean="0"/>
              <a:t> </a:t>
            </a:r>
            <a:endParaRPr lang="en-US" b="1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22098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bg-BG" dirty="0" smtClean="0"/>
              <a:t> 	</a:t>
            </a:r>
            <a:r>
              <a:rPr lang="bg-BG" sz="3600" dirty="0" smtClean="0"/>
              <a:t>Отношенията и поведението на хората и групите в организацията.</a:t>
            </a: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2188</TotalTime>
  <Words>1310</Words>
  <Application>Microsoft Office PowerPoint</Application>
  <PresentationFormat>On-screen Show (4:3)</PresentationFormat>
  <Paragraphs>224</Paragraphs>
  <Slides>52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Calibri</vt:lpstr>
      <vt:lpstr>Constantia</vt:lpstr>
      <vt:lpstr>Courier New</vt:lpstr>
      <vt:lpstr>Wingdings 2</vt:lpstr>
      <vt:lpstr>Flow</vt:lpstr>
      <vt:lpstr>Организационно поведение</vt:lpstr>
      <vt:lpstr>Що е организация?</vt:lpstr>
      <vt:lpstr>Акценти в дефиницията</vt:lpstr>
      <vt:lpstr>Социална система</vt:lpstr>
      <vt:lpstr>Социална система</vt:lpstr>
      <vt:lpstr>Структурирана</vt:lpstr>
      <vt:lpstr>Общи цели</vt:lpstr>
      <vt:lpstr>Общи усилия</vt:lpstr>
      <vt:lpstr>Що е организационно поведение? </vt:lpstr>
      <vt:lpstr>Област на дисциплината Организационно поведение (ОП)</vt:lpstr>
      <vt:lpstr>Основни характеристики</vt:lpstr>
      <vt:lpstr>ОП прилага научни методи за разрешаването на практически управленски проблеми</vt:lpstr>
      <vt:lpstr>Цели на дисциплината ОП</vt:lpstr>
      <vt:lpstr>ОП търси отговори на практически въпроси</vt:lpstr>
      <vt:lpstr>Три нива на анализ</vt:lpstr>
      <vt:lpstr>Защо трябва да се изучава ОП?</vt:lpstr>
      <vt:lpstr>ОП помага на мениджърите</vt:lpstr>
      <vt:lpstr>ОП помага на организациите</vt:lpstr>
      <vt:lpstr>Мениджмънт </vt:lpstr>
      <vt:lpstr>Автори и теории в областта на мениджмънта и ОП</vt:lpstr>
      <vt:lpstr>Класически период  Поява на първите теории</vt:lpstr>
      <vt:lpstr>Научен мениджмънт</vt:lpstr>
      <vt:lpstr>PowerPoint Presentation</vt:lpstr>
      <vt:lpstr>Административна теория</vt:lpstr>
      <vt:lpstr>Мениджърът според Henri Fayol </vt:lpstr>
      <vt:lpstr>Теория за бюрокрацията</vt:lpstr>
      <vt:lpstr>PowerPoint Presentation</vt:lpstr>
      <vt:lpstr>Слабости на рационалистичния подход</vt:lpstr>
      <vt:lpstr>Поведенчески (бихейвиористичен) /behavioral/ период </vt:lpstr>
      <vt:lpstr>Как да бъде отчетено значението на човешките отношения?</vt:lpstr>
      <vt:lpstr>Фокусът е върху човешката личност и социалната среда. Следят се:</vt:lpstr>
      <vt:lpstr>Съвременен период. Интегриране на идеите  Неоповеденчески теории</vt:lpstr>
      <vt:lpstr>Обща теория на системите/  General System Theory</vt:lpstr>
      <vt:lpstr>Системен подход </vt:lpstr>
      <vt:lpstr>Нов поглед към системите</vt:lpstr>
      <vt:lpstr>Кибернетика</vt:lpstr>
      <vt:lpstr>Класификация на системите</vt:lpstr>
      <vt:lpstr>PowerPoint Presentation</vt:lpstr>
      <vt:lpstr>Съществува ли “най-добър начин” за организиране и управление? </vt:lpstr>
      <vt:lpstr>Случайностен /contingency подход  (Подход според обстоятелствата)</vt:lpstr>
      <vt:lpstr>Как да се идентифицират подходящите принципи?</vt:lpstr>
      <vt:lpstr>Интердисциплинарен характер на ОП </vt:lpstr>
      <vt:lpstr>Променливи на индивидуално ниво</vt:lpstr>
      <vt:lpstr>Променлива</vt:lpstr>
      <vt:lpstr>Производителност на организацията</vt:lpstr>
      <vt:lpstr>  Отсъствия от работа </vt:lpstr>
      <vt:lpstr>Удовлетворение от работата</vt:lpstr>
      <vt:lpstr>Променливи на групово ниво</vt:lpstr>
      <vt:lpstr>Променливи на организационно ниво</vt:lpstr>
      <vt:lpstr>ОП и предизвикателствата на съвременността </vt:lpstr>
      <vt:lpstr>Въпроси</vt:lpstr>
      <vt:lpstr>Обратна връзка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CIST</dc:creator>
  <cp:lastModifiedBy>Krassimir Dimitrov</cp:lastModifiedBy>
  <cp:revision>143</cp:revision>
  <dcterms:created xsi:type="dcterms:W3CDTF">2009-10-10T03:45:56Z</dcterms:created>
  <dcterms:modified xsi:type="dcterms:W3CDTF">2016-09-26T18:40:27Z</dcterms:modified>
</cp:coreProperties>
</file>