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3" r:id="rId4"/>
    <p:sldId id="284" r:id="rId5"/>
    <p:sldId id="294" r:id="rId6"/>
    <p:sldId id="295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82" r:id="rId16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1C0542-1CED-42BF-8D81-57505BF84D81}" type="datetimeFigureOut">
              <a:rPr lang="en-US"/>
              <a:pPr>
                <a:defRPr/>
              </a:pPr>
              <a:t>13-Oct-15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D4FCDB5-26E3-4C5B-AF70-92C09AC94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02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F8BE2-49D8-46B5-B409-1DAA61E2A47C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FB528-C14B-4391-AF90-B5C70B53B804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A5FA2-7330-42C6-87A1-E67B31C012D5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6572E-6BE6-4EC2-B2B8-B5C4EC71D4E2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5CA13-ABC9-476F-A34C-AF523908FC61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3A9D7-4A0E-4A7A-AD2B-F68E47713DEA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71BE8-502C-4F70-BAD1-A3104D07D33C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26F66-2D40-4943-A791-DFB64E15C473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742D3-9EF1-4B67-A1CC-3E593133B785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BC93-795D-4D56-BE87-A9726CF0E16A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82446-C828-47C4-8B72-37B382639480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C80C-4F5F-4A9D-8285-BD05A3026DB4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CF922-0FAA-4D95-A607-6A22A66156B5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8EA9A-39E3-4BD8-AD39-2FFABEAC0DF6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2E74-439B-48DD-9788-E3A986DB471E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18D1-D327-4003-AD81-1141F8AF7AB4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E3CF6-6C02-420B-85E1-21409E8678DF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794AE-C983-4E50-8354-DA2DF756BB35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EB4E4-620F-43FA-B769-9A03CD9B08B1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3136-47B2-4DC7-9975-5423B3806093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9D99F-D422-4F53-9BB3-3BD08D777998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B3B42-1303-4F71-8FA4-F3E3BD2AB25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56BF66-0EDB-4E9D-ADDD-FED09422CB1F}" type="datetimeFigureOut">
              <a:rPr lang="bg-BG"/>
              <a:pPr>
                <a:defRPr/>
              </a:pPr>
              <a:t>13.10.2015 г.</a:t>
            </a:fld>
            <a:endParaRPr lang="bg-BG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6A5B9C-EEB2-4D98-BD2A-6DBF87D3EF5A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8486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/>
              <a:t>Emotional Intelligence 2.0</a:t>
            </a:r>
          </a:p>
          <a:p>
            <a:pPr algn="ctr"/>
            <a:r>
              <a:rPr lang="en-US" sz="2000" b="1" dirty="0"/>
              <a:t>Travis </a:t>
            </a:r>
            <a:r>
              <a:rPr lang="en-US" sz="2000" b="1" dirty="0" err="1"/>
              <a:t>Bradberry</a:t>
            </a:r>
            <a:r>
              <a:rPr lang="en-US" sz="2000" b="1" dirty="0"/>
              <a:t> &amp; Jean Greaves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3200" b="1" dirty="0" err="1"/>
              <a:t>TalentSmart</a:t>
            </a:r>
            <a:r>
              <a:rPr lang="en-US" sz="3200" b="1" dirty="0"/>
              <a:t> Model</a:t>
            </a:r>
            <a:r>
              <a:rPr lang="en-US" sz="2400" b="1" dirty="0"/>
              <a:t>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3200" b="1" dirty="0"/>
              <a:t>Introduced by Daniel </a:t>
            </a:r>
            <a:r>
              <a:rPr lang="en-US" sz="3200" b="1" dirty="0" err="1"/>
              <a:t>Goleman</a:t>
            </a:r>
            <a:endParaRPr lang="bg-BG" sz="3200" dirty="0"/>
          </a:p>
        </p:txBody>
      </p:sp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835150" y="6237288"/>
            <a:ext cx="5724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Copyright © 2009 </a:t>
            </a:r>
            <a:r>
              <a:rPr lang="en-US" dirty="0" err="1"/>
              <a:t>TalentSmart</a:t>
            </a:r>
            <a:r>
              <a:rPr lang="en-US" dirty="0"/>
              <a:t>, Inc. All rights reserved.</a:t>
            </a:r>
          </a:p>
          <a:p>
            <a:r>
              <a:rPr lang="bg-BG" dirty="0"/>
              <a:t>http://www.talentsmart.com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755576" y="1268760"/>
            <a:ext cx="8229600" cy="4840287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None/>
            </a:pPr>
            <a:r>
              <a:rPr lang="en-US" b="1" dirty="0"/>
              <a:t>9. Go on a 15-minute Tour</a:t>
            </a:r>
            <a:endParaRPr lang="bg-BG" b="1" dirty="0"/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10</a:t>
            </a:r>
            <a:r>
              <a:rPr lang="en-US" b="1" dirty="0" smtClean="0"/>
              <a:t>. Watch EQ at the Movies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11. Practice the Art of Listening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12. Go People Watching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13. Understand the Rules of the Culture Game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14. Test for Accuracy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15. Step into Their Shoes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16. Seek the Whole Picture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17. Catch the Mood of the Room</a:t>
            </a:r>
            <a:endParaRPr lang="bg-B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320937" y="692696"/>
            <a:ext cx="8569325" cy="720725"/>
          </a:xfrm>
        </p:spPr>
        <p:txBody>
          <a:bodyPr/>
          <a:lstStyle/>
          <a:p>
            <a:pPr algn="ctr" eaLnBrk="1" hangingPunct="1"/>
            <a:r>
              <a:rPr lang="en-US" sz="3600" b="1" dirty="0" smtClean="0"/>
              <a:t>RELATIONSHIP MANAGEMENT </a:t>
            </a:r>
            <a:r>
              <a:rPr lang="en-US" sz="3600" b="1" dirty="0" smtClean="0"/>
              <a:t>STRATEGIES</a:t>
            </a:r>
            <a:endParaRPr lang="bg-BG" sz="3600" b="1" dirty="0" smtClean="0"/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>
          <a:xfrm>
            <a:off x="395288" y="1844824"/>
            <a:ext cx="8497887" cy="4608512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1. Be Open and Be Curious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2. Enhance Your Natural Communication Style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3. Avoid Giving Mixed Signals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4. Remember the Little Things That Pack a Punch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5. Take Feedback Well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6. Build Trust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7. Have an “Open-door” Policy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8. Only Get Mad on </a:t>
            </a:r>
            <a:r>
              <a:rPr lang="en-US" b="1" dirty="0" smtClean="0"/>
              <a:t>Purpose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type="body" idx="1"/>
          </p:nvPr>
        </p:nvSpPr>
        <p:spPr>
          <a:xfrm>
            <a:off x="539552" y="980728"/>
            <a:ext cx="8280920" cy="5400898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None/>
            </a:pPr>
            <a:r>
              <a:rPr lang="en-US" b="1" dirty="0"/>
              <a:t>9. Don’t Avoid the Inevitable</a:t>
            </a:r>
            <a:endParaRPr lang="bg-BG" b="1" dirty="0"/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10</a:t>
            </a:r>
            <a:r>
              <a:rPr lang="en-US" b="1" dirty="0" smtClean="0"/>
              <a:t>. Acknowledge the Other Person’s Feelings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11. Complement the Person’s Emotions or Situation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12. When You Care, Show It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13. Explain Your Decisions, Don’t Just Make Them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14. Make Your Feedback Direct and Constructive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15. Align Your </a:t>
            </a:r>
            <a:r>
              <a:rPr lang="en-US" b="1" i="1" dirty="0" smtClean="0"/>
              <a:t>Intention </a:t>
            </a:r>
            <a:r>
              <a:rPr lang="en-US" b="1" dirty="0" smtClean="0"/>
              <a:t>with Your </a:t>
            </a:r>
            <a:r>
              <a:rPr lang="en-US" b="1" i="1" dirty="0" smtClean="0"/>
              <a:t>Impact</a:t>
            </a:r>
            <a:endParaRPr lang="en-US" b="1" dirty="0" smtClean="0"/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16. Offer a “Fix-it” Statement during a Broken Conversation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17. Tackle a Tough Conversation</a:t>
            </a:r>
            <a:r>
              <a:rPr lang="bg-BG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78" y="548680"/>
            <a:ext cx="8229600" cy="504056"/>
          </a:xfrm>
        </p:spPr>
        <p:txBody>
          <a:bodyPr/>
          <a:lstStyle/>
          <a:p>
            <a:pPr algn="ctr"/>
            <a:r>
              <a:rPr lang="en-US" sz="3200" b="1" dirty="0" smtClean="0"/>
              <a:t>How to Tackle </a:t>
            </a:r>
            <a:r>
              <a:rPr lang="en-US" sz="3200" b="1" dirty="0"/>
              <a:t>a Tough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19" y="1340768"/>
            <a:ext cx="8560361" cy="5400600"/>
          </a:xfrm>
        </p:spPr>
        <p:txBody>
          <a:bodyPr/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5B5B5B"/>
                </a:solidFill>
              </a:rPr>
              <a:t>Start the discussion with common ground.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5B5B5B"/>
                </a:solidFill>
              </a:rPr>
              <a:t>Ask the other person to help you understand how he or she feels.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5B5B5B"/>
                </a:solidFill>
              </a:rPr>
              <a:t>Don’t defend your point of view until you’ve heard the other person’s perspective.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5B5B5B"/>
                </a:solidFill>
              </a:rPr>
              <a:t>Then help the other person understand your side – your reasoning, your feelings, etc. Apologize, if appropriate, for the difficulty of the situation.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5B5B5B"/>
                </a:solidFill>
              </a:rPr>
              <a:t>Move the conversation forward once what can be said has been said. Obtain agreement on next steps.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5B5B5B"/>
                </a:solidFill>
              </a:rPr>
              <a:t>Follow up concerning what you’ve discussed at a later time as a means of genuinely addressing the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7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3"/>
            <a:ext cx="8568952" cy="367240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Source:</a:t>
            </a:r>
          </a:p>
          <a:p>
            <a:pPr marL="0" indent="0">
              <a:buNone/>
            </a:pPr>
            <a:r>
              <a:rPr lang="en-US" sz="2800" dirty="0" smtClean="0"/>
              <a:t>http</a:t>
            </a:r>
            <a:r>
              <a:rPr lang="en-US" sz="2800" dirty="0"/>
              <a:t>://www.deconstructingexcellence.com/emotional-intelligence-2-0-summary/</a:t>
            </a:r>
          </a:p>
        </p:txBody>
      </p:sp>
    </p:spTree>
    <p:extLst>
      <p:ext uri="{BB962C8B-B14F-4D97-AF65-F5344CB8AC3E}">
        <p14:creationId xmlns:p14="http://schemas.microsoft.com/office/powerpoint/2010/main" val="232629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851648" cy="12572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dirty="0" smtClean="0"/>
              <a:t>Въпроси?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26" name="Group 66"/>
          <p:cNvGraphicFramePr>
            <a:graphicFrameLocks noGrp="1"/>
          </p:cNvGraphicFramePr>
          <p:nvPr/>
        </p:nvGraphicFramePr>
        <p:xfrm>
          <a:off x="468313" y="1773238"/>
          <a:ext cx="8064500" cy="3492501"/>
        </p:xfrm>
        <a:graphic>
          <a:graphicData uri="http://schemas.openxmlformats.org/drawingml/2006/table">
            <a:tbl>
              <a:tblPr/>
              <a:tblGrid>
                <a:gridCol w="2784475"/>
                <a:gridCol w="2640012"/>
                <a:gridCol w="2640013"/>
              </a:tblGrid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What I See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Times New Roman" pitchFamily="18" charset="0"/>
                        <a:cs typeface="Univers-Black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What I Do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Univers-Black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1317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PERSONAL COMPETENCE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Times New Roman" pitchFamily="18" charset="0"/>
                        <a:cs typeface="Univers-Black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    SELF-</a:t>
                      </a:r>
                      <a:endParaRPr kumimoji="0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    AWARENESS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    SELF-</a:t>
                      </a:r>
                      <a:endParaRPr kumimoji="0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    MANAGEMENT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DAC"/>
                    </a:solidFill>
                  </a:tcPr>
                </a:tc>
              </a:tr>
              <a:tr h="1258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SOCIAL COMPETENCE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Times New Roman" pitchFamily="18" charset="0"/>
                        <a:cs typeface="Univers-Black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    SOCIAL </a:t>
                      </a:r>
                      <a:endParaRPr kumimoji="0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    AWARENESS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    RELATIONSHIP</a:t>
                      </a:r>
                      <a:endParaRPr kumimoji="0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Univers-Black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Univers-Black" charset="0"/>
                        </a:rPr>
                        <a:t>    MANAGEMENT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type="body" idx="1"/>
          </p:nvPr>
        </p:nvSpPr>
        <p:spPr>
          <a:xfrm>
            <a:off x="323850" y="836613"/>
            <a:ext cx="8496300" cy="5761037"/>
          </a:xfrm>
        </p:spPr>
        <p:txBody>
          <a:bodyPr/>
          <a:lstStyle/>
          <a:p>
            <a:pPr marL="495300" indent="-495300" eaLnBrk="1" hangingPunct="1"/>
            <a:r>
              <a:rPr lang="en-US" sz="2800" b="1" i="1" smtClean="0"/>
              <a:t>Self-awareness</a:t>
            </a:r>
            <a:r>
              <a:rPr lang="en-US" sz="2800" b="1" smtClean="0"/>
              <a:t> – the ability to read one's emotions and recognize their impact while using gut feelings to guide decisions. </a:t>
            </a:r>
            <a:endParaRPr lang="en-US" sz="2800" b="1" i="1" smtClean="0"/>
          </a:p>
          <a:p>
            <a:pPr marL="495300" indent="-495300" eaLnBrk="1" hangingPunct="1"/>
            <a:r>
              <a:rPr lang="en-US" sz="2800" b="1" i="1" smtClean="0"/>
              <a:t>Self-management</a:t>
            </a:r>
            <a:r>
              <a:rPr lang="en-US" sz="2800" b="1" smtClean="0"/>
              <a:t> – involves controlling one's emotions and impulses and adapting to changing circumstances. </a:t>
            </a:r>
            <a:endParaRPr lang="en-US" sz="2800" b="1" i="1" smtClean="0"/>
          </a:p>
          <a:p>
            <a:pPr marL="495300" indent="-495300" eaLnBrk="1" hangingPunct="1"/>
            <a:r>
              <a:rPr lang="en-US" sz="2800" b="1" i="1" smtClean="0"/>
              <a:t>Social awareness</a:t>
            </a:r>
            <a:r>
              <a:rPr lang="en-US" sz="2800" b="1" smtClean="0"/>
              <a:t> – the ability to sense, to understand, and react to others' emotions while comprehending social networks. </a:t>
            </a:r>
            <a:endParaRPr lang="en-US" sz="2800" b="1" i="1" smtClean="0"/>
          </a:p>
          <a:p>
            <a:pPr marL="495300" indent="-495300" eaLnBrk="1" hangingPunct="1"/>
            <a:r>
              <a:rPr lang="en-US" sz="2800" b="1" i="1" smtClean="0"/>
              <a:t>Relationship management</a:t>
            </a:r>
            <a:r>
              <a:rPr lang="en-US" sz="2800" b="1" smtClean="0"/>
              <a:t> – the ability to inspire, to influence, and develop others while managing conflict.</a:t>
            </a:r>
            <a:endParaRPr lang="bg-BG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395288" y="908050"/>
            <a:ext cx="8229600" cy="936625"/>
          </a:xfrm>
        </p:spPr>
        <p:txBody>
          <a:bodyPr/>
          <a:lstStyle/>
          <a:p>
            <a:pPr eaLnBrk="1" hangingPunct="1"/>
            <a:r>
              <a:rPr lang="en-US" sz="4400" b="1" smtClean="0"/>
              <a:t>Consider these facts:</a:t>
            </a:r>
            <a:r>
              <a:rPr lang="en-US" smtClean="0"/>
              <a:t> </a:t>
            </a:r>
            <a:endParaRPr lang="bg-BG" smtClean="0"/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250825" y="2276475"/>
            <a:ext cx="8642350" cy="4048125"/>
          </a:xfrm>
        </p:spPr>
        <p:txBody>
          <a:bodyPr/>
          <a:lstStyle/>
          <a:p>
            <a:pPr eaLnBrk="1" hangingPunct="1"/>
            <a:r>
              <a:rPr lang="en-US" sz="3600" b="1" smtClean="0"/>
              <a:t>EQ explains up to 58% of a leader’s job performance </a:t>
            </a:r>
          </a:p>
          <a:p>
            <a:pPr eaLnBrk="1" hangingPunct="1"/>
            <a:r>
              <a:rPr lang="en-US" sz="3600" b="1" smtClean="0"/>
              <a:t>90% of top performers are high in EQ </a:t>
            </a:r>
          </a:p>
          <a:p>
            <a:pPr eaLnBrk="1" hangingPunct="1"/>
            <a:r>
              <a:rPr lang="en-US" sz="3600" b="1" smtClean="0"/>
              <a:t>20% of low performers are high in EQ</a:t>
            </a:r>
            <a:r>
              <a:rPr lang="en-US" sz="3600" smtClean="0"/>
              <a:t> </a:t>
            </a:r>
            <a:endParaRPr lang="bg-BG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8" y="620688"/>
            <a:ext cx="8229600" cy="710952"/>
          </a:xfrm>
        </p:spPr>
        <p:txBody>
          <a:bodyPr/>
          <a:lstStyle/>
          <a:p>
            <a:pPr algn="ctr"/>
            <a:r>
              <a:rPr lang="en-US" sz="4000" b="1" dirty="0" smtClean="0"/>
              <a:t>SELF-AWARENESS STRATEGIES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872" y="1916832"/>
            <a:ext cx="7859216" cy="468052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1. Quit </a:t>
            </a:r>
            <a:r>
              <a:rPr lang="en-US" b="1" dirty="0"/>
              <a:t>treating your feelings as good or bad.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2</a:t>
            </a:r>
            <a:r>
              <a:rPr lang="en-US" b="1" dirty="0"/>
              <a:t>. Observe the ripple effect from your emotions.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3</a:t>
            </a:r>
            <a:r>
              <a:rPr lang="en-US" b="1" dirty="0"/>
              <a:t>. Lean into your discomfort.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4</a:t>
            </a:r>
            <a:r>
              <a:rPr lang="en-US" b="1" dirty="0"/>
              <a:t>. Feel your emotions physically.</a:t>
            </a:r>
            <a:r>
              <a:rPr lang="en-US" dirty="0"/>
              <a:t>  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5. Know who and what pushes your buttons.</a:t>
            </a:r>
            <a:r>
              <a:rPr lang="en-US" dirty="0"/>
              <a:t>  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6. Watch yourself like a hawk.</a:t>
            </a:r>
            <a:r>
              <a:rPr lang="en-US" dirty="0"/>
              <a:t>  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7. Keep a journal about your emotions.</a:t>
            </a:r>
            <a:r>
              <a:rPr lang="en-US" dirty="0"/>
              <a:t>  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0" y="1268760"/>
            <a:ext cx="8820472" cy="5328592"/>
          </a:xfrm>
        </p:spPr>
        <p:txBody>
          <a:bodyPr/>
          <a:lstStyle/>
          <a:p>
            <a:pPr marL="0" lvl="0" indent="0">
              <a:spcAft>
                <a:spcPts val="600"/>
              </a:spcAft>
              <a:buNone/>
            </a:pPr>
            <a:r>
              <a:rPr lang="en-US" b="1" dirty="0"/>
              <a:t>8. Don’t be fooled by a bad mood.</a:t>
            </a:r>
            <a:endParaRPr lang="en-US" b="1" dirty="0" smtClean="0">
              <a:solidFill>
                <a:prstClr val="black"/>
              </a:solidFill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prstClr val="black"/>
                </a:solidFill>
              </a:rPr>
              <a:t>9</a:t>
            </a:r>
            <a:r>
              <a:rPr lang="en-US" b="1" dirty="0">
                <a:solidFill>
                  <a:prstClr val="black"/>
                </a:solidFill>
              </a:rPr>
              <a:t>. Don’t be fooled by a good mood, either.</a:t>
            </a:r>
            <a:r>
              <a:rPr lang="en-US" dirty="0">
                <a:solidFill>
                  <a:prstClr val="black"/>
                </a:solidFill>
              </a:rPr>
              <a:t>  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b="1" dirty="0">
                <a:solidFill>
                  <a:prstClr val="black"/>
                </a:solidFill>
              </a:rPr>
              <a:t>10. Stop and ask yourself why you do the things you do.</a:t>
            </a:r>
            <a:r>
              <a:rPr lang="en-US" dirty="0">
                <a:solidFill>
                  <a:prstClr val="black"/>
                </a:solidFill>
              </a:rPr>
              <a:t>  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b="1" dirty="0">
                <a:solidFill>
                  <a:prstClr val="black"/>
                </a:solidFill>
              </a:rPr>
              <a:t>11. Visit your values.</a:t>
            </a:r>
            <a:r>
              <a:rPr lang="en-US" dirty="0">
                <a:solidFill>
                  <a:prstClr val="black"/>
                </a:solidFill>
              </a:rPr>
              <a:t>  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b="1" dirty="0">
                <a:solidFill>
                  <a:prstClr val="black"/>
                </a:solidFill>
              </a:rPr>
              <a:t>12. Check </a:t>
            </a:r>
            <a:r>
              <a:rPr lang="en-US" b="1" dirty="0" smtClean="0">
                <a:solidFill>
                  <a:prstClr val="black"/>
                </a:solidFill>
              </a:rPr>
              <a:t>yourself</a:t>
            </a:r>
            <a:r>
              <a:rPr lang="en-US" dirty="0" smtClean="0">
                <a:solidFill>
                  <a:prstClr val="black"/>
                </a:solidFill>
              </a:rPr>
              <a:t> (facial expressions, body language, clothes, etc.) 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prstClr val="black"/>
                </a:solidFill>
              </a:rPr>
              <a:t>13</a:t>
            </a:r>
            <a:r>
              <a:rPr lang="en-US" b="1" dirty="0">
                <a:solidFill>
                  <a:prstClr val="black"/>
                </a:solidFill>
              </a:rPr>
              <a:t>. Spot your emotions in books, movies, and music.</a:t>
            </a:r>
            <a:r>
              <a:rPr lang="en-US" dirty="0">
                <a:solidFill>
                  <a:prstClr val="black"/>
                </a:solidFill>
              </a:rPr>
              <a:t>  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b="1" dirty="0">
                <a:solidFill>
                  <a:prstClr val="black"/>
                </a:solidFill>
              </a:rPr>
              <a:t>14. Seek feedback.</a:t>
            </a:r>
            <a:r>
              <a:rPr lang="en-US" dirty="0">
                <a:solidFill>
                  <a:prstClr val="black"/>
                </a:solidFill>
              </a:rPr>
              <a:t>  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b="1" dirty="0">
                <a:solidFill>
                  <a:prstClr val="black"/>
                </a:solidFill>
              </a:rPr>
              <a:t>15. Get to know yourself under stress.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2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708025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SELF-MANAGEMENT </a:t>
            </a:r>
            <a:r>
              <a:rPr lang="en-US" sz="4000" b="1" dirty="0" smtClean="0"/>
              <a:t>STRATEGIES</a:t>
            </a:r>
            <a:endParaRPr lang="bg-BG" sz="3200" b="1" dirty="0" smtClean="0"/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611560" y="1844824"/>
            <a:ext cx="8353300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1. Breathe Right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2. Create an Emotion vs. Reason List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3. Make Your Goals Public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4. Count to Ten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5. Sleep On It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6. Talk To a Skilled Self-Manager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7. Smile and Laugh More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8. Set Aside Some Time in Your Day for Problem Solving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9. Take Control of Your Self-Talk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602206" y="1340768"/>
            <a:ext cx="8569325" cy="540124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10. Visualize Yourself Succeeding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11. Clean Up Your Sleep Hygiene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12. Focus Your Attention on Your Freedoms Rather than Your Limitations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13. Stay Synchronized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14. Speak to Someone Who is </a:t>
            </a:r>
            <a:r>
              <a:rPr lang="en-US" b="1" i="1" dirty="0" smtClean="0"/>
              <a:t>Not </a:t>
            </a:r>
            <a:r>
              <a:rPr lang="en-US" b="1" dirty="0" smtClean="0"/>
              <a:t>Emotionally       Invested in Your Problem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15. Learn a Valuable Lesson from Everyone You   Encounter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16. Put a Mental Recharge into Your Schedule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17. Accept That Change is Just around the Corner</a:t>
            </a:r>
            <a:endParaRPr lang="bg-B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79463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SOCIAL AWARENESS </a:t>
            </a:r>
            <a:r>
              <a:rPr lang="en-US" sz="4000" b="1" dirty="0" smtClean="0"/>
              <a:t>STRATEGIES</a:t>
            </a:r>
            <a:endParaRPr lang="bg-BG" sz="3200" b="1" dirty="0" smtClean="0"/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911487" y="1798041"/>
            <a:ext cx="8229600" cy="503989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1. Greet People by Name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2. Watch Body Language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3. Make Timing Everything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4. Develop a Back-Pocket Question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5. Don’t Take Notes at Meetings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6. Plan Ahead for Social Gatherings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7. Clear Away the Clutter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b="1" dirty="0" smtClean="0"/>
              <a:t>8. Live in the </a:t>
            </a:r>
            <a:r>
              <a:rPr lang="en-US" b="1" dirty="0" smtClean="0"/>
              <a:t>Moment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779</TotalTime>
  <Words>711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Constantia</vt:lpstr>
      <vt:lpstr>Times New Roman</vt:lpstr>
      <vt:lpstr>Univers-Black</vt:lpstr>
      <vt:lpstr>Wingdings 2</vt:lpstr>
      <vt:lpstr>Flow</vt:lpstr>
      <vt:lpstr>PowerPoint Presentation</vt:lpstr>
      <vt:lpstr>PowerPoint Presentation</vt:lpstr>
      <vt:lpstr>PowerPoint Presentation</vt:lpstr>
      <vt:lpstr>Consider these facts: </vt:lpstr>
      <vt:lpstr>SELF-AWARENESS STRATEGIES</vt:lpstr>
      <vt:lpstr>PowerPoint Presentation</vt:lpstr>
      <vt:lpstr>SELF-MANAGEMENT STRATEGIES</vt:lpstr>
      <vt:lpstr>PowerPoint Presentation</vt:lpstr>
      <vt:lpstr>SOCIAL AWARENESS STRATEGIES</vt:lpstr>
      <vt:lpstr>PowerPoint Presentation</vt:lpstr>
      <vt:lpstr>RELATIONSHIP MANAGEMENT STRATEGIES</vt:lpstr>
      <vt:lpstr>PowerPoint Presentation</vt:lpstr>
      <vt:lpstr>How to Tackle a Tough Conversation</vt:lpstr>
      <vt:lpstr>PowerPoint Presentation</vt:lpstr>
      <vt:lpstr>Въпроси?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Krassimir Dimitrov</cp:lastModifiedBy>
  <cp:revision>71</cp:revision>
  <dcterms:created xsi:type="dcterms:W3CDTF">2009-11-13T12:52:38Z</dcterms:created>
  <dcterms:modified xsi:type="dcterms:W3CDTF">2015-10-13T15:32:19Z</dcterms:modified>
</cp:coreProperties>
</file>