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369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332" r:id="rId14"/>
    <p:sldId id="33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3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70059D5-ACDD-4783-A057-5AED1A84F82B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01A21A-9EA2-42D8-8427-3540F98B6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bg-BG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2E83ED-C130-477D-B2D7-03DF1C85E1D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6180-2FFE-4493-A9F2-C2E393C73529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5CED-C392-4A46-98CC-C36975CE0B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5B468-42A7-48F8-ABE3-AF86E5C52F5E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B0925-7157-427F-8AB7-39EAE0AA86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124A0-1399-403F-9FB3-2F7004A48293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31F38-1758-4367-98EB-E1B0DB0E7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A717-BB99-4731-A13C-15F63F8F2034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1E568-6415-43F7-8E65-5BE7758182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6B6B5-AB7C-4370-8533-D46C7E2889A3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1DF67-5BB1-4569-9D06-A42CFECE8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F5C05-4A93-44F7-A5B6-2F0A768E4AA7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1F87-4F3C-4D75-91E9-22A8F6440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F3DC0-9EF5-4883-8F6F-37DBCDF1910A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713D6-0655-4A07-96F8-27FBE0CD7B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5ADCC-6229-4926-B7F2-8E2B62AAF7CD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7B42B-F72C-41F2-B898-D358A98A5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D7A65-B974-45C4-945B-E686049C8165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8EF1-0461-4E27-879C-13E4649567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51B23-BF13-4A84-8FD5-B6B99B615EE8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15AB-D62A-4C1B-AFA1-45D1DB599C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35B7D-4A2A-4142-B920-67039E0F5B4A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6D97E-21E3-497D-9643-A6E0509342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05E5FA-B891-4A97-93F9-1C4E9F100A71}" type="datetimeFigureOut">
              <a:rPr lang="en-US"/>
              <a:pPr>
                <a:defRPr/>
              </a:pPr>
              <a:t>10/18/2012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FDD2E2-D9DE-442F-A3DF-6805236F4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9" r:id="rId2"/>
    <p:sldLayoutId id="2147483708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9" r:id="rId9"/>
    <p:sldLayoutId id="2147483705" r:id="rId10"/>
    <p:sldLayoutId id="21474837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t-h.hit.bg/files/test/66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01000" cy="21336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800" dirty="0" smtClean="0"/>
              <a:t/>
            </a:r>
            <a:br>
              <a:rPr lang="bg-BG" sz="4800" dirty="0" smtClean="0"/>
            </a:br>
            <a:r>
              <a:rPr lang="bg-BG" sz="5000" dirty="0" smtClean="0"/>
              <a:t>Организационно поведение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bg-BG" sz="5000" dirty="0" smtClean="0"/>
              <a:t/>
            </a:r>
            <a:br>
              <a:rPr lang="bg-BG" sz="5000" dirty="0" smtClean="0"/>
            </a:br>
            <a:r>
              <a:rPr lang="bg-BG" sz="4800" dirty="0" smtClean="0"/>
              <a:t> </a:t>
            </a:r>
            <a:r>
              <a:rPr lang="bg-BG" sz="4600" dirty="0" smtClean="0"/>
              <a:t>Индивидуално ниво 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algn="ctr"/>
            <a:r>
              <a:rPr lang="bg-BG" sz="4400" b="1" dirty="0" smtClean="0"/>
              <a:t>Индивидуални</a:t>
            </a:r>
            <a:r>
              <a:rPr lang="bg-BG" sz="4400" b="1" i="1" dirty="0" smtClean="0"/>
              <a:t> </a:t>
            </a:r>
            <a:r>
              <a:rPr lang="bg-BG" sz="4400" b="1" dirty="0" smtClean="0"/>
              <a:t>различия</a:t>
            </a:r>
            <a:endParaRPr lang="en-US" sz="44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r>
              <a:rPr lang="bg-BG" dirty="0" smtClean="0"/>
              <a:t>Индивидуалното поведение в цялото му многообразие може да бъде </a:t>
            </a:r>
            <a:r>
              <a:rPr lang="bg-BG" b="1" dirty="0" smtClean="0"/>
              <a:t>обяснено</a:t>
            </a:r>
            <a:r>
              <a:rPr lang="bg-BG" dirty="0" smtClean="0"/>
              <a:t>, ако се познават различията между хората. </a:t>
            </a:r>
            <a:endParaRPr lang="en-US" dirty="0" smtClean="0"/>
          </a:p>
          <a:p>
            <a:r>
              <a:rPr lang="bg-BG" dirty="0" smtClean="0"/>
              <a:t>Невъзможно е да се видят, опишат и обяснят различията на </a:t>
            </a:r>
            <a:r>
              <a:rPr lang="bg-BG" b="1" dirty="0" smtClean="0"/>
              <a:t>всяка</a:t>
            </a:r>
            <a:r>
              <a:rPr lang="bg-BG" dirty="0" smtClean="0"/>
              <a:t> личност с </a:t>
            </a:r>
            <a:r>
              <a:rPr lang="bg-BG" b="1" dirty="0" smtClean="0"/>
              <a:t>всички</a:t>
            </a:r>
            <a:r>
              <a:rPr lang="bg-BG" dirty="0" smtClean="0"/>
              <a:t> останали, а не е и необходимо. </a:t>
            </a:r>
            <a:endParaRPr lang="en-US" dirty="0" smtClean="0"/>
          </a:p>
          <a:p>
            <a:r>
              <a:rPr lang="bg-BG" dirty="0" smtClean="0"/>
              <a:t>Съществуват определен брой различия между хората, които могат да бъдат точно </a:t>
            </a:r>
            <a:r>
              <a:rPr lang="bg-BG" b="1" dirty="0" smtClean="0"/>
              <a:t>установени</a:t>
            </a:r>
            <a:r>
              <a:rPr lang="bg-BG" dirty="0" smtClean="0"/>
              <a:t> и </a:t>
            </a:r>
            <a:r>
              <a:rPr lang="bg-BG" b="1" dirty="0" smtClean="0"/>
              <a:t>измерени</a:t>
            </a:r>
            <a:r>
              <a:rPr lang="bg-BG" dirty="0" smtClean="0"/>
              <a:t>, като някои от тях представляват интерес за ОП.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400" b="1" dirty="0" smtClean="0"/>
              <a:t>Биографични особености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Някои биографични разлики не само отличават една личност от друга, а и имат значение за това как се държат хората : </a:t>
            </a:r>
            <a:endParaRPr lang="en-US" sz="28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dirty="0" smtClean="0"/>
              <a:t>възраст, пол, образование, семейно положение, брой на зависещите от служителя хора (родители, деца, роднини), трудов и житейски опит.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Всички тези различия влияят и върху поведението на човека в организацията.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По отношение на това влияние обаче, съществуват много  и широко разпространени </a:t>
            </a:r>
            <a:r>
              <a:rPr lang="bg-BG" sz="2800" b="1" dirty="0" smtClean="0"/>
              <a:t>предубеждения</a:t>
            </a:r>
            <a:r>
              <a:rPr lang="bg-BG" sz="2800" dirty="0" smtClean="0"/>
              <a:t>, в много случаи напълно неверни като всяко предубеждение към човек, принадлежащ към определена социална група.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Мениджърите и изследователите на ОП се стремят да разграничат предубежденията от реалните различия между личностите и върху тази основа да обясняват, предвиждат и управляват тяхното поведение.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5334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b="1" dirty="0" smtClean="0"/>
              <a:t>Способности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534400" cy="28956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b="1" dirty="0" smtClean="0"/>
              <a:t>Способност</a:t>
            </a:r>
            <a:r>
              <a:rPr lang="bg-BG" dirty="0" smtClean="0"/>
              <a:t>: възможността на човека да изпълнява различни задачи в дадена работа; това, което може да прави.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Групи способности – </a:t>
            </a:r>
            <a:r>
              <a:rPr lang="bg-BG" b="1" dirty="0" smtClean="0"/>
              <a:t>интелектуални,</a:t>
            </a:r>
            <a:r>
              <a:rPr lang="bg-BG" dirty="0" smtClean="0"/>
              <a:t> </a:t>
            </a:r>
            <a:r>
              <a:rPr lang="bg-BG" b="1" dirty="0" smtClean="0"/>
              <a:t>физически, духовни</a:t>
            </a:r>
            <a:r>
              <a:rPr lang="bg-BG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/>
            <a:r>
              <a:rPr lang="bg-BG" sz="4000" b="1" dirty="0" smtClean="0"/>
              <a:t>Интелектуалните</a:t>
            </a:r>
            <a:r>
              <a:rPr lang="bg-BG" sz="4000" dirty="0" smtClean="0"/>
              <a:t> способности</a:t>
            </a:r>
            <a:endParaRPr lang="bg-B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638800"/>
          </a:xfrm>
        </p:spPr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Определят възможността да се извършват </a:t>
            </a:r>
            <a:r>
              <a:rPr lang="bg-BG" b="1" dirty="0" smtClean="0"/>
              <a:t>умствени</a:t>
            </a:r>
            <a:r>
              <a:rPr lang="bg-BG" dirty="0" smtClean="0"/>
              <a:t> дейности.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Измерват се с различни тестове за </a:t>
            </a:r>
            <a:r>
              <a:rPr lang="bg-BG" b="1" dirty="0" smtClean="0"/>
              <a:t>интелигентност</a:t>
            </a:r>
            <a:r>
              <a:rPr lang="bg-BG" dirty="0" smtClean="0"/>
              <a:t>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Има тестове, доказали практическата си полза при определяне на индивидуалните възможности да се изпълнява </a:t>
            </a:r>
            <a:r>
              <a:rPr lang="bg-BG" b="1" dirty="0" smtClean="0"/>
              <a:t>определена</a:t>
            </a:r>
            <a:r>
              <a:rPr lang="bg-BG" dirty="0" smtClean="0"/>
              <a:t> </a:t>
            </a:r>
            <a:r>
              <a:rPr lang="bg-BG" b="1" dirty="0" smtClean="0"/>
              <a:t>работа</a:t>
            </a:r>
            <a:r>
              <a:rPr lang="bg-BG" dirty="0" smtClean="0"/>
              <a:t>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Установено е, че в общия случай </a:t>
            </a:r>
            <a:r>
              <a:rPr lang="bg-BG" b="1" dirty="0" smtClean="0"/>
              <a:t>по-високата интелигентност</a:t>
            </a:r>
            <a:r>
              <a:rPr lang="bg-BG" dirty="0" smtClean="0"/>
              <a:t> допринася за </a:t>
            </a:r>
            <a:r>
              <a:rPr lang="bg-BG" b="1" dirty="0" smtClean="0"/>
              <a:t>по-добро изпълнение</a:t>
            </a:r>
            <a:r>
              <a:rPr lang="bg-BG" dirty="0" smtClean="0"/>
              <a:t> на работата независимо от нейния характер.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Тя е предпоставка за положителни резултати от дейността както на мениджърите, така и на изпълняващия физически труд работник. </a:t>
            </a:r>
            <a:endParaRPr lang="en-US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609600"/>
          </a:xfrm>
        </p:spPr>
        <p:txBody>
          <a:bodyPr/>
          <a:lstStyle/>
          <a:p>
            <a:r>
              <a:rPr lang="bg-BG" sz="3600" b="1" dirty="0" smtClean="0"/>
              <a:t>Физическите</a:t>
            </a:r>
            <a:r>
              <a:rPr lang="bg-BG" sz="3600" dirty="0" smtClean="0"/>
              <a:t> способности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286000"/>
          </a:xfrm>
        </p:spPr>
        <p:txBody>
          <a:bodyPr/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Играят роля при изпълнение на задачи, изискващи сила, издръжливост, енергия, ловкост.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Доказано е, че наличието на тези способности е допълнителен плюс и за хората, които не се занимават с физически труд.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35052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Духовни </a:t>
            </a:r>
            <a:r>
              <a:rPr kumimoji="0" lang="bg-BG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способности</a:t>
            </a:r>
            <a:endParaRPr kumimoji="0" lang="bg-BG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55626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bg-B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11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bg-BG" sz="2600" dirty="0" smtClean="0">
                <a:latin typeface="+mn-lt"/>
              </a:rPr>
              <a:t>Такива способности, в които интелектът и мисленето не участват.</a:t>
            </a:r>
            <a:endParaRPr kumimoji="0" lang="bg-B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510540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ru-RU" sz="2600" dirty="0" smtClean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От гледна точка на ОП е важно да се постигне </a:t>
            </a:r>
            <a:r>
              <a:rPr lang="ru-RU" sz="2800" b="1" dirty="0" smtClean="0">
                <a:latin typeface="+mn-lt"/>
              </a:rPr>
              <a:t>съответствие</a:t>
            </a:r>
            <a:r>
              <a:rPr lang="ru-RU" sz="2800" dirty="0" smtClean="0">
                <a:latin typeface="+mn-lt"/>
              </a:rPr>
              <a:t> между изискванията на конкретната работа и индивидуалните способности.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6324600" cy="59055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b="1" dirty="0" smtClean="0"/>
              <a:t>Личностни различия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267200"/>
          </a:xfrm>
        </p:spPr>
        <p:txBody>
          <a:bodyPr/>
          <a:lstStyle/>
          <a:p>
            <a:r>
              <a:rPr lang="en-US" i="1" dirty="0" smtClean="0"/>
              <a:t>Gordon Allport</a:t>
            </a:r>
            <a:r>
              <a:rPr lang="bg-BG" i="1" dirty="0" smtClean="0"/>
              <a:t> (Гордън Олпорт)</a:t>
            </a:r>
            <a:r>
              <a:rPr lang="bg-BG" dirty="0" smtClean="0"/>
              <a:t>: </a:t>
            </a:r>
          </a:p>
          <a:p>
            <a:pPr>
              <a:buNone/>
            </a:pPr>
            <a:r>
              <a:rPr lang="bg-BG" dirty="0" smtClean="0"/>
              <a:t>	Личността е "динамична организация у човека на онези психо-физически системи, които определят уникалното му приспособяване към неговата среда“</a:t>
            </a:r>
          </a:p>
          <a:p>
            <a:pPr>
              <a:buFont typeface="Wingdings 2" pitchFamily="18" charset="2"/>
              <a:buNone/>
            </a:pPr>
            <a:r>
              <a:rPr lang="bg-BG" sz="1600" dirty="0" smtClean="0"/>
              <a:t>	</a:t>
            </a:r>
            <a:r>
              <a:rPr lang="en-US" sz="1600" dirty="0" smtClean="0"/>
              <a:t>G. Allport. Personality: A Psychological Interpretation. NY: Holt, Rinehart and Winston, </a:t>
            </a:r>
            <a:r>
              <a:rPr lang="bg-BG" sz="1600" dirty="0" smtClean="0"/>
              <a:t>1937, </a:t>
            </a:r>
            <a:r>
              <a:rPr lang="en-US" sz="1600" dirty="0" smtClean="0"/>
              <a:t>p. </a:t>
            </a:r>
            <a:r>
              <a:rPr lang="bg-BG" sz="1600" dirty="0" smtClean="0"/>
              <a:t>48.</a:t>
            </a:r>
            <a:endParaRPr lang="en-US" sz="1600" dirty="0" smtClean="0"/>
          </a:p>
          <a:p>
            <a:r>
              <a:rPr lang="bg-BG" dirty="0" smtClean="0"/>
              <a:t> В рамките на ОП личността може да се разглежда като </a:t>
            </a:r>
            <a:r>
              <a:rPr lang="bg-BG" b="1" dirty="0" smtClean="0"/>
              <a:t>съвкупност от начини</a:t>
            </a:r>
            <a:r>
              <a:rPr lang="bg-BG" dirty="0" smtClean="0"/>
              <a:t>, по които дадена личност </a:t>
            </a:r>
            <a:r>
              <a:rPr lang="bg-BG" b="1" dirty="0" smtClean="0"/>
              <a:t>реагира</a:t>
            </a:r>
            <a:r>
              <a:rPr lang="bg-BG" dirty="0" smtClean="0"/>
              <a:t> на другите и си </a:t>
            </a:r>
            <a:r>
              <a:rPr lang="bg-BG" b="1" dirty="0" smtClean="0"/>
              <a:t>взаимодейства</a:t>
            </a:r>
            <a:r>
              <a:rPr lang="bg-BG" dirty="0" smtClean="0"/>
              <a:t> с тях.</a:t>
            </a:r>
            <a:endParaRPr lang="en-US" dirty="0" smtClean="0"/>
          </a:p>
        </p:txBody>
      </p:sp>
      <p:pic>
        <p:nvPicPr>
          <p:cNvPr id="5" name="Picture 4" descr="Gordon All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838200"/>
            <a:ext cx="1219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382000" cy="514350"/>
          </a:xfrm>
        </p:spPr>
        <p:txBody>
          <a:bodyPr/>
          <a:lstStyle/>
          <a:p>
            <a:r>
              <a:rPr lang="bg-BG" sz="3200" b="1" dirty="0" smtClean="0"/>
              <a:t>Основни фактори, които определят личността</a:t>
            </a:r>
            <a:endParaRPr lang="en-US" sz="3200" b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bg-BG" sz="2800" dirty="0" smtClean="0"/>
              <a:t>Наследственост </a:t>
            </a:r>
            <a:endParaRPr lang="en-US" sz="2800" dirty="0" smtClean="0"/>
          </a:p>
          <a:p>
            <a:r>
              <a:rPr lang="bg-BG" sz="2800" dirty="0" smtClean="0"/>
              <a:t>Социална среда (главно културата като елемент на средата)</a:t>
            </a:r>
          </a:p>
          <a:p>
            <a:r>
              <a:rPr lang="bg-BG" sz="2800" dirty="0" smtClean="0"/>
              <a:t>Знания, умения и опит </a:t>
            </a:r>
            <a:endParaRPr lang="en-US" sz="2800" dirty="0" smtClean="0"/>
          </a:p>
          <a:p>
            <a:r>
              <a:rPr lang="bg-BG" sz="2800" dirty="0" smtClean="0"/>
              <a:t>Ситуациите, в които личността се намира. </a:t>
            </a:r>
          </a:p>
          <a:p>
            <a:pPr>
              <a:buFont typeface="Wingdings 2" pitchFamily="18" charset="2"/>
              <a:buNone/>
            </a:pPr>
            <a:r>
              <a:rPr lang="bg-BG" sz="2800" dirty="0" smtClean="0"/>
              <a:t>	Ситуацията е фактор, който влияе върху ефектите, предизвикани от наследствеността и от средата, и който в различните случаи създава условия за проявата на различни аспекти на дадена личност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838200" y="704850"/>
            <a:ext cx="7848600" cy="1143000"/>
          </a:xfrm>
        </p:spPr>
        <p:txBody>
          <a:bodyPr/>
          <a:lstStyle/>
          <a:p>
            <a:r>
              <a:rPr lang="bg-BG" sz="4000" b="1" dirty="0" smtClean="0"/>
              <a:t>Подход към многообразието на личностните характеристики</a:t>
            </a:r>
            <a:endParaRPr lang="en-US" sz="4000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82000" cy="4495800"/>
          </a:xfrm>
        </p:spPr>
        <p:txBody>
          <a:bodyPr/>
          <a:lstStyle/>
          <a:p>
            <a:r>
              <a:rPr lang="bg-BG" sz="2800" dirty="0" smtClean="0"/>
              <a:t>Всяка личност притежава определени постоянни черти - </a:t>
            </a:r>
            <a:r>
              <a:rPr lang="bg-BG" sz="2800" b="1" dirty="0" smtClean="0"/>
              <a:t>трайни</a:t>
            </a:r>
            <a:r>
              <a:rPr lang="bg-BG" sz="2800" dirty="0" smtClean="0"/>
              <a:t> характеристики, които се проявяват в индивидуалното поведение. </a:t>
            </a:r>
            <a:endParaRPr lang="en-US" sz="2800" dirty="0" smtClean="0"/>
          </a:p>
          <a:p>
            <a:r>
              <a:rPr lang="bg-BG" sz="2800" dirty="0" smtClean="0"/>
              <a:t>Изследователите разграничават </a:t>
            </a:r>
            <a:r>
              <a:rPr lang="bg-BG" sz="2800" b="1" dirty="0" smtClean="0"/>
              <a:t>голям брой </a:t>
            </a:r>
            <a:r>
              <a:rPr lang="bg-BG" sz="2800" dirty="0" smtClean="0"/>
              <a:t>личностни черти. </a:t>
            </a:r>
            <a:endParaRPr lang="en-US" sz="2800" dirty="0" smtClean="0"/>
          </a:p>
          <a:p>
            <a:r>
              <a:rPr lang="bg-BG" sz="2800" dirty="0" smtClean="0"/>
              <a:t>Това разнообразие се обхваща чрез окрупняването на </a:t>
            </a:r>
            <a:r>
              <a:rPr lang="bg-BG" sz="2800" b="1" dirty="0" smtClean="0"/>
              <a:t>сходните</a:t>
            </a:r>
            <a:r>
              <a:rPr lang="bg-BG" sz="2800" dirty="0" smtClean="0"/>
              <a:t> черти и свеждането им до </a:t>
            </a:r>
            <a:r>
              <a:rPr lang="bg-BG" sz="2800" b="1" dirty="0" smtClean="0"/>
              <a:t>ограничен</a:t>
            </a:r>
            <a:r>
              <a:rPr lang="bg-BG" sz="2800" dirty="0" smtClean="0"/>
              <a:t> брой групи.</a:t>
            </a:r>
            <a:endParaRPr lang="en-US" sz="2800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bg-BG" sz="3600" b="1" dirty="0" smtClean="0"/>
              <a:t>Личностни черти с влияние върху ОП</a:t>
            </a:r>
            <a:endParaRPr lang="en-US" sz="36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bg-BG" b="1" dirty="0" smtClean="0"/>
              <a:t>Според начина, по който човек възприема събитията, които го засягат и отговорността за нещата, които му се случват (</a:t>
            </a:r>
            <a:r>
              <a:rPr lang="bg-BG" b="1" i="1" dirty="0" smtClean="0"/>
              <a:t>Фокус на контрола):</a:t>
            </a:r>
            <a:endParaRPr lang="en-US" b="1" dirty="0" smtClean="0"/>
          </a:p>
          <a:p>
            <a:pPr lvl="1"/>
            <a:r>
              <a:rPr lang="bg-BG" sz="2600" dirty="0" smtClean="0"/>
              <a:t>Някои хора смятат, че животът им е изцяло в техни ръце и всичко, което им се случва, зависи от тях и е плод на техните действия (</a:t>
            </a:r>
            <a:r>
              <a:rPr lang="bg-BG" sz="2600" i="1" dirty="0" smtClean="0"/>
              <a:t>Интерналисти).</a:t>
            </a:r>
            <a:endParaRPr lang="en-US" sz="2600" dirty="0" smtClean="0"/>
          </a:p>
          <a:p>
            <a:pPr lvl="1"/>
            <a:r>
              <a:rPr lang="bg-BG" sz="2600" dirty="0" smtClean="0"/>
              <a:t>Други мислят, че това, което им се случва, е резултат  от действието на външни, независещи от тях фактори  (</a:t>
            </a:r>
            <a:r>
              <a:rPr lang="bg-BG" sz="2600" i="1" dirty="0" smtClean="0"/>
              <a:t>Екстерналисти</a:t>
            </a:r>
            <a:r>
              <a:rPr lang="bg-BG" sz="2600" dirty="0" smtClean="0"/>
              <a:t>).</a:t>
            </a:r>
            <a:endParaRPr lang="en-US" sz="2600" dirty="0" smtClean="0"/>
          </a:p>
          <a:p>
            <a:pPr>
              <a:buFont typeface="Wingdings 2" pitchFamily="18" charset="2"/>
              <a:buNone/>
            </a:pPr>
            <a:r>
              <a:rPr lang="bg-BG" dirty="0" smtClean="0"/>
              <a:t>	Това разграничение отразява доминиращия начин, по който човек възприема нещата.</a:t>
            </a:r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350"/>
          </a:xfrm>
        </p:spPr>
        <p:txBody>
          <a:bodyPr/>
          <a:lstStyle/>
          <a:p>
            <a:r>
              <a:rPr lang="bg-BG" sz="3200" b="1" dirty="0" smtClean="0"/>
              <a:t>Класическо разделение на психическите типове личности</a:t>
            </a:r>
            <a:endParaRPr lang="en-US" sz="3200" b="1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 lvl="1"/>
            <a:r>
              <a:rPr lang="bg-BG" sz="2600" dirty="0" smtClean="0"/>
              <a:t>Екстроверти</a:t>
            </a:r>
            <a:endParaRPr lang="en-US" sz="2600" dirty="0" smtClean="0"/>
          </a:p>
          <a:p>
            <a:pPr lvl="1"/>
            <a:r>
              <a:rPr lang="bg-BG" sz="2600" dirty="0" smtClean="0"/>
              <a:t>Интроверти</a:t>
            </a:r>
          </a:p>
          <a:p>
            <a:pPr>
              <a:buFont typeface="Wingdings 2" pitchFamily="18" charset="2"/>
              <a:buNone/>
            </a:pPr>
            <a:r>
              <a:rPr lang="bg-BG" dirty="0" smtClean="0"/>
              <a:t>	</a:t>
            </a:r>
            <a:r>
              <a:rPr lang="en-US" b="1" dirty="0" smtClean="0"/>
              <a:t>Hans Eysenk</a:t>
            </a:r>
            <a:r>
              <a:rPr lang="bg-BG" b="1" dirty="0" smtClean="0"/>
              <a:t> </a:t>
            </a:r>
            <a:r>
              <a:rPr lang="bg-BG" dirty="0" smtClean="0"/>
              <a:t>(Ханс Айзенк)</a:t>
            </a:r>
            <a:r>
              <a:rPr lang="bg-BG" baseline="30000" dirty="0" smtClean="0"/>
              <a:t> </a:t>
            </a:r>
          </a:p>
          <a:p>
            <a:pPr>
              <a:buFont typeface="Wingdings 2" pitchFamily="18" charset="2"/>
              <a:buNone/>
            </a:pPr>
            <a:r>
              <a:rPr lang="bg-BG" baseline="30000" dirty="0" smtClean="0"/>
              <a:t>	</a:t>
            </a:r>
            <a:r>
              <a:rPr lang="bg-BG" dirty="0" smtClean="0"/>
              <a:t>теория на личността: 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bg-BG" dirty="0" smtClean="0"/>
              <a:t>	Човешката личност в </a:t>
            </a:r>
            <a:r>
              <a:rPr lang="bg-BG" b="1" dirty="0" smtClean="0"/>
              <a:t>по-голямата си част е генетично предопределена</a:t>
            </a:r>
            <a:r>
              <a:rPr lang="bg-BG" dirty="0" smtClean="0"/>
              <a:t> и може да се изрази строго индивидуално чрез следните скали: </a:t>
            </a:r>
            <a:endParaRPr lang="en-US" dirty="0" smtClean="0"/>
          </a:p>
          <a:p>
            <a:pPr lvl="1"/>
            <a:r>
              <a:rPr lang="bg-BG" sz="2600" dirty="0" smtClean="0"/>
              <a:t>Екстроверсия-Интроверсия</a:t>
            </a:r>
            <a:endParaRPr lang="en-US" sz="2600" dirty="0" smtClean="0"/>
          </a:p>
          <a:p>
            <a:pPr lvl="1"/>
            <a:r>
              <a:rPr lang="bg-BG" sz="2600" dirty="0" smtClean="0"/>
              <a:t>Невротизъм</a:t>
            </a:r>
            <a:endParaRPr lang="en-US" sz="2600" dirty="0" smtClean="0"/>
          </a:p>
          <a:p>
            <a:pPr lvl="1"/>
            <a:r>
              <a:rPr lang="bg-BG" sz="2600" dirty="0" smtClean="0"/>
              <a:t>Психотизъм</a:t>
            </a:r>
            <a:endParaRPr lang="en-US" sz="2600" dirty="0" smtClean="0"/>
          </a:p>
          <a:p>
            <a:pPr lvl="1"/>
            <a:r>
              <a:rPr lang="bg-BG" sz="2600" dirty="0" smtClean="0"/>
              <a:t>Надеждност </a:t>
            </a:r>
            <a:endParaRPr lang="en-US" sz="2600" dirty="0" smtClean="0"/>
          </a:p>
          <a:p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  <p:pic>
        <p:nvPicPr>
          <p:cNvPr id="4" name="Picture 3" descr="Hans.Eysen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676400"/>
            <a:ext cx="1785144" cy="1884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667000"/>
            <a:ext cx="7854950" cy="1628775"/>
          </a:xfrm>
        </p:spPr>
        <p:txBody>
          <a:bodyPr>
            <a:normAutofit/>
          </a:bodyPr>
          <a:lstStyle/>
          <a:p>
            <a:pPr marR="0" algn="ctr"/>
            <a:r>
              <a:rPr lang="bg-BG" sz="5400" dirty="0" smtClean="0">
                <a:latin typeface="Calibri" pitchFamily="34" charset="0"/>
              </a:rPr>
              <a:t>Индивидуални различия</a:t>
            </a:r>
            <a:endParaRPr lang="en-US" sz="54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bg-BG" sz="2800" b="1" dirty="0" smtClean="0"/>
              <a:t>Екстроверсия</a:t>
            </a:r>
            <a:r>
              <a:rPr lang="bg-BG" dirty="0" smtClean="0"/>
              <a:t>: цялостна ориентация към </a:t>
            </a:r>
            <a:r>
              <a:rPr lang="bg-BG" b="1" dirty="0" smtClean="0"/>
              <a:t>външния</a:t>
            </a:r>
            <a:r>
              <a:rPr lang="bg-BG" dirty="0" smtClean="0"/>
              <a:t> свят, откритост и силна възприемчивост на външни впечатления.</a:t>
            </a:r>
            <a:endParaRPr lang="en-US" dirty="0" smtClean="0"/>
          </a:p>
          <a:p>
            <a:r>
              <a:rPr lang="bg-BG" sz="2800" b="1" dirty="0" smtClean="0"/>
              <a:t>Интроверсия</a:t>
            </a:r>
            <a:r>
              <a:rPr lang="bg-BG" dirty="0" smtClean="0"/>
              <a:t>: цялостна ориентация на личността към своя </a:t>
            </a:r>
            <a:r>
              <a:rPr lang="bg-BG" b="1" dirty="0" smtClean="0"/>
              <a:t>личен</a:t>
            </a:r>
            <a:r>
              <a:rPr lang="bg-BG" dirty="0" smtClean="0"/>
              <a:t> свят и собствените преживявания. </a:t>
            </a:r>
            <a:endParaRPr lang="bg-BG" dirty="0" smtClean="0">
              <a:solidFill>
                <a:schemeClr val="accent3"/>
              </a:solidFill>
            </a:endParaRPr>
          </a:p>
          <a:p>
            <a:r>
              <a:rPr lang="bg-BG" sz="2800" b="1" dirty="0" smtClean="0"/>
              <a:t>Невротизъм</a:t>
            </a:r>
            <a:r>
              <a:rPr lang="bg-BG" b="1" dirty="0" smtClean="0"/>
              <a:t>: </a:t>
            </a:r>
            <a:endParaRPr lang="en-US" dirty="0" smtClean="0"/>
          </a:p>
          <a:p>
            <a:pPr lvl="1"/>
            <a:r>
              <a:rPr lang="bg-BG" sz="2600" dirty="0" smtClean="0"/>
              <a:t>+ Високо ниво на тревожност, безпокойство и страх от "това какво може да се случи". </a:t>
            </a:r>
            <a:endParaRPr lang="en-US" sz="2600" dirty="0" smtClean="0"/>
          </a:p>
          <a:p>
            <a:pPr lvl="1"/>
            <a:r>
              <a:rPr lang="bg-BG" sz="2600" dirty="0" smtClean="0"/>
              <a:t>- Сравнително ниски тревожност и страх пред събитията от живота. </a:t>
            </a:r>
            <a:endParaRPr lang="en-US" sz="26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60960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b="1" dirty="0" smtClean="0"/>
              <a:t>Психотизъм:</a:t>
            </a:r>
            <a:r>
              <a:rPr lang="bg-BG" sz="2800" dirty="0" smtClean="0"/>
              <a:t>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Високи стойности по тази скала не означават непременно наличието на психични отклонения, а по-скоро </a:t>
            </a:r>
            <a:r>
              <a:rPr lang="bg-BG" sz="2800" b="1" dirty="0" smtClean="0"/>
              <a:t>индивидуален стил</a:t>
            </a:r>
            <a:r>
              <a:rPr lang="bg-BG" sz="2800" dirty="0" smtClean="0"/>
              <a:t> на живот, често правещ впечатление на околните. Казано на обикновен език "екстравагантност".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Само </a:t>
            </a:r>
            <a:r>
              <a:rPr lang="bg-BG" sz="2800" b="1" dirty="0" smtClean="0"/>
              <a:t>изключително</a:t>
            </a:r>
            <a:r>
              <a:rPr lang="bg-BG" sz="2800" dirty="0" smtClean="0"/>
              <a:t> високи резултати по тази скала могат да показват начало на психични проблеми.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Не се използва в професионалните клинични психологически изследвания.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b="1" dirty="0" smtClean="0"/>
              <a:t>Надеждност</a:t>
            </a:r>
            <a:r>
              <a:rPr lang="bg-BG" sz="2800" dirty="0" smtClean="0"/>
              <a:t> (Социална доброжелателност): 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Високи стойности по тази скала изразяват стремеж на изследваното лице да се представи в </a:t>
            </a:r>
            <a:r>
              <a:rPr lang="bg-BG" sz="2800" b="1" dirty="0" smtClean="0"/>
              <a:t>благоприятна</a:t>
            </a:r>
            <a:r>
              <a:rPr lang="bg-BG" sz="2800" dirty="0" smtClean="0"/>
              <a:t> светлина, давайки </a:t>
            </a:r>
            <a:r>
              <a:rPr lang="bg-BG" sz="2800" b="1" dirty="0" smtClean="0"/>
              <a:t>социално</a:t>
            </a:r>
            <a:r>
              <a:rPr lang="bg-BG" sz="2800" dirty="0" smtClean="0"/>
              <a:t> </a:t>
            </a:r>
            <a:r>
              <a:rPr lang="bg-BG" sz="2800" b="1" dirty="0" smtClean="0"/>
              <a:t>желателни</a:t>
            </a:r>
            <a:r>
              <a:rPr lang="bg-BG" sz="2800" dirty="0" smtClean="0"/>
              <a:t> отговори, </a:t>
            </a:r>
            <a:r>
              <a:rPr lang="bg-BG" sz="2800" b="1" dirty="0" smtClean="0"/>
              <a:t>неотговарящи</a:t>
            </a:r>
            <a:r>
              <a:rPr lang="bg-BG" sz="2800" dirty="0" smtClean="0"/>
              <a:t> на истината.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b="1" dirty="0" smtClean="0"/>
              <a:t>	“</a:t>
            </a:r>
            <a:r>
              <a:rPr lang="bg-BG" sz="2800" b="1" dirty="0" smtClean="0"/>
              <a:t>Араузъл” </a:t>
            </a:r>
            <a:r>
              <a:rPr lang="bg-BG" sz="2800" dirty="0" smtClean="0"/>
              <a:t>(</a:t>
            </a:r>
            <a:r>
              <a:rPr lang="en-US" sz="2800" dirty="0" smtClean="0"/>
              <a:t>arousal</a:t>
            </a:r>
            <a:r>
              <a:rPr lang="bg-BG" sz="2800" dirty="0" smtClean="0"/>
              <a:t>) – свързва се с индивидуалното ниво на активация и енергичност.  Не се покрива напълно с “възбудимост”.</a:t>
            </a:r>
            <a:endParaRPr lang="en-US" sz="2800" dirty="0" smtClean="0"/>
          </a:p>
          <a:p>
            <a:pPr>
              <a:buFont typeface="Wingdings 2" pitchFamily="18" charset="2"/>
              <a:buNone/>
            </a:pPr>
            <a:r>
              <a:rPr lang="bg-BG" sz="2800" dirty="0" smtClean="0"/>
              <a:t>	Нивото на араузъл се определя от:</a:t>
            </a:r>
            <a:endParaRPr lang="en-US" sz="2800" dirty="0" smtClean="0"/>
          </a:p>
          <a:p>
            <a:pPr lvl="1"/>
            <a:r>
              <a:rPr lang="bg-BG" sz="2800" dirty="0" smtClean="0"/>
              <a:t>Вътрешни (психически) стимули</a:t>
            </a:r>
            <a:endParaRPr lang="en-US" sz="2800" dirty="0" smtClean="0"/>
          </a:p>
          <a:p>
            <a:pPr lvl="1"/>
            <a:r>
              <a:rPr lang="bg-BG" sz="2800" dirty="0" smtClean="0"/>
              <a:t>Външни (идващи от средата) стимули.</a:t>
            </a:r>
            <a:endParaRPr lang="en-US" sz="2800" dirty="0" smtClean="0"/>
          </a:p>
          <a:p>
            <a:pPr lvl="1"/>
            <a:r>
              <a:rPr lang="bg-BG" sz="2800" dirty="0" smtClean="0"/>
              <a:t>Колкото е по-силна стимулацията, толкова по-високо е нивото на араузъл</a:t>
            </a: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696200" cy="762000"/>
          </a:xfrm>
        </p:spPr>
        <p:txBody>
          <a:bodyPr/>
          <a:lstStyle/>
          <a:p>
            <a:pPr algn="ctr"/>
            <a:r>
              <a:rPr lang="bg-BG" sz="4000" b="1" dirty="0" smtClean="0"/>
              <a:t>Основни идеи в теорията</a:t>
            </a:r>
            <a:endParaRPr lang="en-US" sz="4000" b="1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43400"/>
          </a:xfrm>
        </p:spPr>
        <p:txBody>
          <a:bodyPr/>
          <a:lstStyle/>
          <a:p>
            <a:r>
              <a:rPr lang="bg-BG" sz="2800" dirty="0" smtClean="0"/>
              <a:t>Интровертите и екстровертите са вътрешно различни от гледна точка на тяхното </a:t>
            </a:r>
            <a:r>
              <a:rPr lang="bg-BG" sz="2800" b="1" dirty="0" smtClean="0"/>
              <a:t>равнище</a:t>
            </a:r>
            <a:r>
              <a:rPr lang="bg-BG" sz="2800" dirty="0" smtClean="0"/>
              <a:t> на араузъл. В общия случай интровертите имат по-високо равнище на вътрешен араузъл.</a:t>
            </a:r>
            <a:endParaRPr lang="en-US" sz="2800" dirty="0" smtClean="0"/>
          </a:p>
          <a:p>
            <a:r>
              <a:rPr lang="bg-BG" sz="2800" dirty="0" smtClean="0"/>
              <a:t>Съществува едно </a:t>
            </a:r>
            <a:r>
              <a:rPr lang="bg-BG" sz="2800" b="1" dirty="0" smtClean="0"/>
              <a:t>оптимално равнище </a:t>
            </a:r>
            <a:r>
              <a:rPr lang="bg-BG" sz="2800" dirty="0" smtClean="0"/>
              <a:t>на араузъл.</a:t>
            </a:r>
            <a:endParaRPr lang="en-US" sz="2800" dirty="0" smtClean="0"/>
          </a:p>
          <a:p>
            <a:r>
              <a:rPr lang="bg-BG" sz="2800" dirty="0" smtClean="0"/>
              <a:t>Личностите  се стараят да намалят разликата между тяхното вътрешно равнище и оптималното равнище на араузъл. </a:t>
            </a: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ctr"/>
            <a:r>
              <a:rPr lang="bg-BG" sz="3200" b="1" dirty="0" smtClean="0"/>
              <a:t>Различията в поведението на </a:t>
            </a:r>
            <a:br>
              <a:rPr lang="bg-BG" sz="3200" b="1" dirty="0" smtClean="0"/>
            </a:br>
            <a:r>
              <a:rPr lang="bg-BG" sz="3200" b="1" dirty="0" smtClean="0"/>
              <a:t>интровертите и екстровертите</a:t>
            </a:r>
            <a:endParaRPr lang="en-US" sz="3200" b="1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5343526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Екстроверти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D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tantia" pitchFamily="18" charset="0"/>
                        </a:rPr>
                        <a:t>Интроверти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D0D9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Имат по-висок араузъл следобед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Имат по-висок араузъл сутрин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Обичат да работят с хора или вещи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Обичат да работят с идеи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По-изразителни са, когато говорят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Трудно им е да изразят по ясен начин идеите си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6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Работят по-добре, когато са стимулирани от конкуриращи стимули (напр. шум)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Работят по-добре, когато не са обезпокоявани от конкуриращи стимули (прекъсвания)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Не се справят добре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 нестимулиращи задачи.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Справят се по-добре със задачи, изискващи внимание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Приказливи са и са приятелски настроени (открити, отворени към другите)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Държат се предпазливо и внимателно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>
                      <a:noFill/>
                    </a:lnL>
                    <a:lnR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9A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Екстровертът е енергичен, общителен, импулсивен, оптимистичен и със слаб контрол върху емоциите си.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Интровертът е спокоен, свит и дистанциран от хората.   Той планира предварително действията си, обича реда и контролира чувствата си.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Поведението на двата типа личности се определя от стремежа им да изравнят вътрешното си ниво на араузъл с оптималното – екстровертите да го повишат, а интровертите да го понижат.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Първите търсят повече стимулация, а вторите се стараят да я намалят.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В ОП разбирането на това поведение улеснява мениджмънта на хората.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Особеностите на екстровертите и интровертите изискват различни мотивационни подходи, както и различни подходи при определяне на работата им.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 трябва да се отчитат при подбора и мотивирането на служителите.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791200"/>
          </a:xfrm>
        </p:spPr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bg-BG" sz="2800" dirty="0" smtClean="0"/>
              <a:t>Личностен въпросник на Айзенк</a:t>
            </a:r>
            <a:endParaRPr lang="en-US" sz="2800" dirty="0" smtClean="0"/>
          </a:p>
          <a:p>
            <a:pPr lvl="1">
              <a:buFont typeface="Wingdings 2" pitchFamily="18" charset="2"/>
              <a:buNone/>
            </a:pPr>
            <a:r>
              <a:rPr lang="bg-BG" u="sng" dirty="0" smtClean="0">
                <a:solidFill>
                  <a:schemeClr val="accent4"/>
                </a:solidFill>
                <a:hlinkClick r:id="rId2"/>
              </a:rPr>
              <a:t>http://www.t-h.hit.bg/files/test/66.html</a:t>
            </a:r>
            <a:endParaRPr lang="bg-BG" u="sng" dirty="0" smtClean="0">
              <a:solidFill>
                <a:schemeClr val="accent4"/>
              </a:solidFill>
            </a:endParaRPr>
          </a:p>
          <a:p>
            <a:pPr lvl="1">
              <a:buFont typeface="Wingdings 2" pitchFamily="18" charset="2"/>
              <a:buNone/>
            </a:pPr>
            <a:endParaRPr lang="bg-BG" sz="2800" u="sng" dirty="0" smtClean="0">
              <a:solidFill>
                <a:srgbClr val="FF0000"/>
              </a:solidFill>
            </a:endParaRPr>
          </a:p>
          <a:p>
            <a:pPr lvl="1">
              <a:buFont typeface="Wingdings 2" pitchFamily="18" charset="2"/>
              <a:buNone/>
            </a:pP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bg-BG" sz="2800" dirty="0" smtClean="0"/>
              <a:t>	Според </a:t>
            </a:r>
            <a:r>
              <a:rPr lang="de-DE" sz="2800" dirty="0" smtClean="0"/>
              <a:t>Karl Jung</a:t>
            </a:r>
            <a:r>
              <a:rPr lang="bg-BG" sz="2800" dirty="0" smtClean="0"/>
              <a:t> (Карл Юнг):</a:t>
            </a:r>
            <a:endParaRPr lang="en-US" sz="2800" dirty="0" smtClean="0"/>
          </a:p>
          <a:p>
            <a:r>
              <a:rPr lang="bg-BG" sz="2800" dirty="0" smtClean="0"/>
              <a:t>Екстровертите са насочени навън. Те изпитват нужда от социални контакти. Характеризират се със спонтанност. Често избухват,бързо реагират, за което по-късно съжаляват.</a:t>
            </a:r>
            <a:endParaRPr lang="en-US" sz="2800" dirty="0" smtClean="0"/>
          </a:p>
          <a:p>
            <a:r>
              <a:rPr lang="bg-BG" sz="2800" dirty="0" smtClean="0"/>
              <a:t>Интровертите са насочени навътре. Те са стеснителни, сковани. В стресови ситуации стават социално неконтактни.</a:t>
            </a:r>
            <a:endParaRPr lang="en-US" sz="2800" dirty="0" smtClean="0"/>
          </a:p>
          <a:p>
            <a:endParaRPr lang="en-US" dirty="0" smtClean="0"/>
          </a:p>
        </p:txBody>
      </p:sp>
      <p:pic>
        <p:nvPicPr>
          <p:cNvPr id="3" name="Picture 2" descr="Karl Ju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143000"/>
            <a:ext cx="1579684" cy="21616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pPr algn="ctr"/>
            <a:r>
              <a:rPr lang="bg-BG" sz="3600" b="1" dirty="0" smtClean="0"/>
              <a:t>Ориентация към постижения</a:t>
            </a:r>
            <a:endParaRPr lang="en-US" sz="3600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z="2800" dirty="0" smtClean="0"/>
              <a:t>	Хората със </a:t>
            </a:r>
            <a:r>
              <a:rPr lang="bg-BG" sz="2800" b="1" i="1" dirty="0" smtClean="0"/>
              <a:t>силна</a:t>
            </a:r>
            <a:r>
              <a:rPr lang="bg-BG" sz="2800" dirty="0" smtClean="0"/>
              <a:t> потребност от постижения, от успех:</a:t>
            </a:r>
            <a:endParaRPr lang="en-US" sz="2800" dirty="0" smtClean="0"/>
          </a:p>
          <a:p>
            <a:r>
              <a:rPr lang="bg-BG" sz="2800" dirty="0" smtClean="0"/>
              <a:t>Имат стремеж да подобряват нещата постоянно. </a:t>
            </a:r>
            <a:endParaRPr lang="en-US" sz="2800" dirty="0" smtClean="0"/>
          </a:p>
          <a:p>
            <a:r>
              <a:rPr lang="bg-BG" sz="2800" dirty="0" smtClean="0"/>
              <a:t>Искат да чувстват, че независимо от трудността на извършваната работа, резултатите от нея, по-точно успехът им се дължи на собствените им усилия. </a:t>
            </a:r>
            <a:endParaRPr lang="en-US" sz="2800" dirty="0" smtClean="0"/>
          </a:p>
          <a:p>
            <a:r>
              <a:rPr lang="bg-BG" sz="2800" dirty="0" smtClean="0"/>
              <a:t>Обичат задачи със средна трудност –лесните не представляват предизвикателство за тях и не са интересни, а много трудните крият риск и ги демотивират.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algn="ctr"/>
            <a:r>
              <a:rPr lang="bg-BG" sz="4000" b="1" dirty="0" smtClean="0"/>
              <a:t>Авторитарност</a:t>
            </a:r>
            <a:endParaRPr lang="en-US" sz="4000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r>
              <a:rPr lang="bg-BG" sz="3000" dirty="0" smtClean="0"/>
              <a:t>Авторитарната личност е интелектуално скована</a:t>
            </a:r>
            <a:endParaRPr lang="en-US" sz="3000" dirty="0" smtClean="0"/>
          </a:p>
          <a:p>
            <a:r>
              <a:rPr lang="bg-BG" sz="3000" dirty="0" smtClean="0"/>
              <a:t>Критична по отношение на другите</a:t>
            </a:r>
            <a:endParaRPr lang="en-US" sz="3000" dirty="0" smtClean="0"/>
          </a:p>
          <a:p>
            <a:r>
              <a:rPr lang="bg-BG" sz="3000" dirty="0" smtClean="0"/>
              <a:t>Разграничава се от по-висшите в йерархията</a:t>
            </a:r>
            <a:endParaRPr lang="en-US" sz="3000" dirty="0" smtClean="0"/>
          </a:p>
          <a:p>
            <a:r>
              <a:rPr lang="bg-BG" sz="3000" dirty="0" smtClean="0"/>
              <a:t>Използва подчинените</a:t>
            </a:r>
            <a:endParaRPr lang="en-US" sz="3000" dirty="0" smtClean="0"/>
          </a:p>
          <a:p>
            <a:r>
              <a:rPr lang="bg-BG" sz="3000" dirty="0" smtClean="0"/>
              <a:t>Недоверчива е и се съпротивлява на промените. </a:t>
            </a:r>
            <a:endParaRPr lang="en-US" sz="3000" dirty="0" smtClean="0"/>
          </a:p>
          <a:p>
            <a:r>
              <a:rPr lang="bg-BG" sz="3000" dirty="0" smtClean="0"/>
              <a:t>Проявява се добре, когато работата е добре структурирана и успехът зависи от точното спазване на утвърдени правила.</a:t>
            </a:r>
            <a:endParaRPr lang="en-US" sz="3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pPr algn="ctr"/>
            <a:r>
              <a:rPr lang="bg-BG" sz="4000" b="1" dirty="0" smtClean="0"/>
              <a:t>Макиавелизъм</a:t>
            </a:r>
            <a:endParaRPr lang="en-US" sz="40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b="1" dirty="0" smtClean="0"/>
              <a:t>Характеристика, свързана с:</a:t>
            </a:r>
            <a:endParaRPr lang="en-US" b="1" dirty="0" smtClean="0"/>
          </a:p>
          <a:p>
            <a:r>
              <a:rPr lang="bg-BG" dirty="0" smtClean="0"/>
              <a:t>Прагматизъм</a:t>
            </a:r>
            <a:endParaRPr lang="en-US" dirty="0" smtClean="0"/>
          </a:p>
          <a:p>
            <a:r>
              <a:rPr lang="bg-BG" dirty="0" smtClean="0"/>
              <a:t>Поддържане на емоционална дистанция</a:t>
            </a:r>
            <a:endParaRPr lang="en-US" dirty="0" smtClean="0"/>
          </a:p>
          <a:p>
            <a:r>
              <a:rPr lang="bg-BG" dirty="0" smtClean="0"/>
              <a:t>Увереност, че целта оправдава средствата. </a:t>
            </a:r>
          </a:p>
          <a:p>
            <a:pPr>
              <a:buFont typeface="Wingdings 2" pitchFamily="18" charset="2"/>
              <a:buNone/>
            </a:pPr>
            <a:r>
              <a:rPr lang="bg-BG" b="1" dirty="0" smtClean="0"/>
              <a:t>Личностите с такава нагласа се справят добре:</a:t>
            </a:r>
            <a:endParaRPr lang="en-US" b="1" dirty="0" smtClean="0"/>
          </a:p>
          <a:p>
            <a:r>
              <a:rPr lang="bg-BG" dirty="0" smtClean="0"/>
              <a:t>Когато взаимодействат пряко, лице в лице с другите</a:t>
            </a:r>
            <a:endParaRPr lang="en-US" dirty="0" smtClean="0"/>
          </a:p>
          <a:p>
            <a:r>
              <a:rPr lang="bg-BG" dirty="0" smtClean="0"/>
              <a:t>В  ситуации с минимален брой правила</a:t>
            </a:r>
            <a:endParaRPr lang="en-US" dirty="0" smtClean="0"/>
          </a:p>
          <a:p>
            <a:r>
              <a:rPr lang="bg-BG" dirty="0" smtClean="0"/>
              <a:t>Когато може да се импровизира свободно</a:t>
            </a:r>
            <a:endParaRPr lang="en-US" dirty="0" smtClean="0"/>
          </a:p>
          <a:p>
            <a:r>
              <a:rPr lang="bg-BG" dirty="0" smtClean="0"/>
              <a:t>Където емоционалната ангажираност с детайли, без отношение към успеха, би отвлякло вниманието на хората, непроявяващи макиавелизъм.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1066800"/>
            <a:ext cx="8229600" cy="933450"/>
          </a:xfrm>
        </p:spPr>
        <p:txBody>
          <a:bodyPr/>
          <a:lstStyle/>
          <a:p>
            <a:r>
              <a:rPr lang="bg-BG" sz="4000" b="1" dirty="0" smtClean="0"/>
              <a:t>Организация</a:t>
            </a:r>
            <a:endParaRPr lang="en-US" sz="40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29000"/>
          </a:xfrm>
        </p:spPr>
        <p:txBody>
          <a:bodyPr/>
          <a:lstStyle/>
          <a:p>
            <a:r>
              <a:rPr lang="bg-BG" dirty="0" smtClean="0"/>
              <a:t>Група от хора, съвкупност от </a:t>
            </a:r>
            <a:r>
              <a:rPr lang="bg-BG" b="1" dirty="0" smtClean="0"/>
              <a:t>личности</a:t>
            </a:r>
            <a:r>
              <a:rPr lang="bg-BG" dirty="0" smtClean="0"/>
              <a:t>. </a:t>
            </a:r>
            <a:endParaRPr lang="en-US" dirty="0" smtClean="0"/>
          </a:p>
          <a:p>
            <a:r>
              <a:rPr lang="bg-BG" dirty="0" smtClean="0"/>
              <a:t>Не механична съвкупност или просто тълпа, а </a:t>
            </a:r>
            <a:r>
              <a:rPr lang="bg-BG" b="1" dirty="0" smtClean="0"/>
              <a:t>организирана група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bg-BG" dirty="0" smtClean="0"/>
              <a:t>Обединена около </a:t>
            </a:r>
            <a:r>
              <a:rPr lang="bg-BG" b="1" dirty="0" smtClean="0"/>
              <a:t>определени цели</a:t>
            </a:r>
            <a:r>
              <a:rPr lang="bg-BG" dirty="0" smtClean="0"/>
              <a:t>, към които нейните членове се стремят в процеса на </a:t>
            </a:r>
            <a:r>
              <a:rPr lang="bg-BG" b="1" dirty="0" smtClean="0"/>
              <a:t>съвместен труд</a:t>
            </a:r>
            <a:r>
              <a:rPr lang="bg-BG" dirty="0" smtClean="0"/>
              <a:t>. 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09600"/>
          </a:xfrm>
        </p:spPr>
        <p:txBody>
          <a:bodyPr/>
          <a:lstStyle/>
          <a:p>
            <a:pPr algn="ctr"/>
            <a:r>
              <a:rPr lang="bg-BG" sz="3600" b="1" dirty="0" smtClean="0"/>
              <a:t>Ниво на самооценка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Хората се различават по степента, в която харесват или не харесват себе си. Самооценката е пряко свързана с очакванията за успех.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</a:t>
            </a:r>
            <a:r>
              <a:rPr lang="bg-BG" b="1" dirty="0" smtClean="0"/>
              <a:t>Хората с висока самооценка:</a:t>
            </a:r>
            <a:endParaRPr lang="en-US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Вярват, че притежават повечето от способностите, които са им необходими, за да успеят в работата. 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Поемат повече рискове.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Склонни са да се заемат с нерутинна работа.</a:t>
            </a:r>
            <a:endParaRPr lang="en-US" sz="2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 	</a:t>
            </a:r>
            <a:r>
              <a:rPr lang="bg-BG" b="1" dirty="0" smtClean="0"/>
              <a:t>Хората с ниска самооценка:</a:t>
            </a:r>
            <a:endParaRPr lang="en-US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Податливи са на външно влияние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Нуждаят се от положителната оценка на другите. </a:t>
            </a:r>
            <a:endParaRPr lang="en-US" sz="2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Тези различия определят съответно и начина, по който хората вършат работата си като мениджъри или като изпълнители.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38200" y="704850"/>
            <a:ext cx="7848600" cy="666750"/>
          </a:xfrm>
        </p:spPr>
        <p:txBody>
          <a:bodyPr/>
          <a:lstStyle/>
          <a:p>
            <a:r>
              <a:rPr lang="bg-BG" sz="4000" b="1" dirty="0" smtClean="0"/>
              <a:t>Самонаблюдение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Съобразяване с очакванията и нагласите, които другите имат към отношението поведението на личността</a:t>
            </a:r>
            <a:r>
              <a:rPr lang="en-US" dirty="0" smtClean="0"/>
              <a:t> в </a:t>
            </a:r>
            <a:r>
              <a:rPr lang="bg-BG" dirty="0" smtClean="0"/>
              <a:t> конкретна ситуация.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По-адаптивните могат да разграничават публичното си представяне от вътрешната си същност.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По-неадаптивните се проявяват във всяка ситуация такива, каквито са.  При тях има голямо съответствие между това, което са, и това, което правят.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Различията в това отношение се отразяват върху способността на хората да вършат определена работа, както и върху цялостния им маниер на действие.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219200" y="704850"/>
            <a:ext cx="7467600" cy="666750"/>
          </a:xfrm>
        </p:spPr>
        <p:txBody>
          <a:bodyPr/>
          <a:lstStyle/>
          <a:p>
            <a:r>
              <a:rPr lang="bg-BG" sz="3600" b="1" dirty="0" smtClean="0"/>
              <a:t>Склонност към поемане на риск</a:t>
            </a:r>
            <a:endParaRPr lang="en-US" sz="3600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dirty="0" smtClean="0"/>
              <a:t>	Хората се различават по готовността си да опитат своя шанс. </a:t>
            </a:r>
          </a:p>
          <a:p>
            <a:pPr>
              <a:buFont typeface="Wingdings 2" pitchFamily="18" charset="2"/>
              <a:buNone/>
            </a:pPr>
            <a:r>
              <a:rPr lang="bg-BG" dirty="0" smtClean="0"/>
              <a:t>	Тази готовност оказва влияние върху</a:t>
            </a:r>
            <a:endParaRPr lang="en-US" dirty="0" smtClean="0"/>
          </a:p>
          <a:p>
            <a:pPr lvl="1"/>
            <a:r>
              <a:rPr lang="bg-BG" sz="2600" dirty="0" smtClean="0"/>
              <a:t>времето за вземане на решение </a:t>
            </a:r>
            <a:endParaRPr lang="en-US" sz="2600" dirty="0" smtClean="0"/>
          </a:p>
          <a:p>
            <a:pPr lvl="1"/>
            <a:r>
              <a:rPr lang="bg-BG" sz="2600" dirty="0" smtClean="0"/>
              <a:t>необходимата информация</a:t>
            </a:r>
            <a:endParaRPr lang="en-US" sz="2600" dirty="0" smtClean="0"/>
          </a:p>
          <a:p>
            <a:pPr>
              <a:buFont typeface="Wingdings 2" pitchFamily="18" charset="2"/>
              <a:buNone/>
            </a:pPr>
            <a:r>
              <a:rPr lang="bg-BG" dirty="0" smtClean="0"/>
              <a:t>	преди да бъде направен изборът. 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r>
              <a:rPr lang="bg-BG" dirty="0" smtClean="0"/>
              <a:t>	Хората с по-висока склонност към риск вземат по-бързо решение и използват по-малко информация. Дали това се отразява негативно върху техните решения?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100" dirty="0" smtClean="0"/>
              <a:t>Личностните характеристики влияят по различен начин върху цялостното поведение на хората. </a:t>
            </a:r>
            <a:endParaRPr lang="en-US" sz="31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100" dirty="0" smtClean="0"/>
              <a:t>Изискванията на всяка работа са  свързани с определени личностни характеристики и професионално поведение. </a:t>
            </a:r>
            <a:endParaRPr lang="en-US" sz="31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100" dirty="0" smtClean="0"/>
              <a:t>Важно е </a:t>
            </a:r>
            <a:r>
              <a:rPr lang="bg-BG" sz="3100" b="1" i="1" dirty="0" smtClean="0"/>
              <a:t>съгласуването</a:t>
            </a:r>
            <a:r>
              <a:rPr lang="bg-BG" sz="3100" dirty="0" smtClean="0"/>
              <a:t> на изискванията на работата с личностните характеристики. </a:t>
            </a:r>
            <a:endParaRPr lang="en-US" sz="31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3100" dirty="0" smtClean="0"/>
              <a:t>J</a:t>
            </a:r>
            <a:r>
              <a:rPr lang="en-US" sz="3100" dirty="0" smtClean="0"/>
              <a:t>ohn</a:t>
            </a:r>
            <a:r>
              <a:rPr lang="bg-BG" sz="3100" dirty="0" smtClean="0"/>
              <a:t> Holland  (Джон Холанд)– теория за съответствие между личността и работата. Определя шест типа и твърди, че както удовлетворението от работата, така и привързаността към нея зависят от степента, в която у служителите успешно се съчетават личностните характеристики със съответната работна среда.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12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baseline="30000" dirty="0" smtClean="0"/>
              <a:t>	 </a:t>
            </a:r>
            <a:r>
              <a:rPr lang="bg-BG" sz="1800" dirty="0" smtClean="0"/>
              <a:t>(J. Holland. Making Vocational Choices: A Theory of Vocational Personalities and Work </a:t>
            </a:r>
            <a:r>
              <a:rPr lang="en-US" sz="1800" dirty="0" smtClean="0"/>
              <a:t> </a:t>
            </a:r>
            <a:r>
              <a:rPr lang="bg-BG" sz="1800" dirty="0" smtClean="0"/>
              <a:t>Envir</a:t>
            </a:r>
            <a:r>
              <a:rPr lang="en-US" sz="1800" dirty="0" smtClean="0"/>
              <a:t>on</a:t>
            </a:r>
            <a:r>
              <a:rPr lang="bg-BG" sz="1800" dirty="0" smtClean="0"/>
              <a:t>ment, 2nd ed, NJ, Prentice-Hall, 1985)</a:t>
            </a:r>
            <a:endParaRPr lang="en-US" sz="1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304800"/>
          <a:ext cx="8458200" cy="6362384"/>
        </p:xfrm>
        <a:graphic>
          <a:graphicData uri="http://schemas.openxmlformats.org/drawingml/2006/table">
            <a:tbl>
              <a:tblPr/>
              <a:tblGrid>
                <a:gridCol w="5246688"/>
                <a:gridCol w="3211512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Тип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Професии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Реалистичен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–агресивно поведение, физически дейности, изискващи умения, сила и координация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Лесовъдство, земеделие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Изследователски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 включва дейности, изискващи мислене, организация и разбиране вместо чувства и емоции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Биология, математика, журналистика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Социален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 включва повече междуличностни дейности, отколкото интелектуални или физически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Дипломация, социална дейност, клинична психология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Конвенционален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 включва регулирани с правила дейности и сублимиране на личните потребности в служба на дадена организация или личност с власт и статус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Счетоводство, финанси, корпоративен мениджмънт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Предприемчив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 включва вербална дейност, с която повлиява на другите да постигнат власт и статус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3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Право, връзки с обществеността, мениджмънт на дребен бизнес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Артистичен</a:t>
                      </a: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– включва самоизява, художествено творчество или емоционални дейности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Изкуство, музика, литература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5400" marR="254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752600" y="381000"/>
            <a:ext cx="7391400" cy="609600"/>
          </a:xfrm>
        </p:spPr>
        <p:txBody>
          <a:bodyPr/>
          <a:lstStyle/>
          <a:p>
            <a:r>
              <a:rPr lang="bg-BG" sz="4000" b="1" dirty="0" smtClean="0"/>
              <a:t>Медицински аспекти</a:t>
            </a:r>
            <a:endParaRPr lang="en-US" sz="4000" b="1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bg-BG" sz="2400" b="1" i="1" dirty="0" smtClean="0"/>
              <a:t>С</a:t>
            </a:r>
            <a:r>
              <a:rPr lang="bg-BG" sz="2400" b="1" i="1" dirty="0" smtClean="0"/>
              <a:t>индром </a:t>
            </a:r>
            <a:r>
              <a:rPr lang="bg-BG" sz="2400" b="1" i="1" dirty="0" smtClean="0"/>
              <a:t>на личностния тип </a:t>
            </a:r>
            <a:r>
              <a:rPr lang="bg-BG" sz="2400" b="1" i="1" dirty="0" smtClean="0"/>
              <a:t>А</a:t>
            </a:r>
            <a:r>
              <a:rPr lang="bg-BG" sz="2400" i="1" dirty="0" smtClean="0"/>
              <a:t> </a:t>
            </a:r>
            <a:endParaRPr lang="en-US" sz="2400" dirty="0" smtClean="0"/>
          </a:p>
          <a:p>
            <a:r>
              <a:rPr lang="bg-BG" sz="2400" dirty="0" smtClean="0"/>
              <a:t>Личността от тип А</a:t>
            </a:r>
            <a:r>
              <a:rPr lang="en-US" sz="2400" dirty="0" smtClean="0"/>
              <a:t> </a:t>
            </a:r>
            <a:r>
              <a:rPr lang="bg-BG" sz="2400" dirty="0" smtClean="0"/>
              <a:t>е силно податлива, склонна към стрес. </a:t>
            </a:r>
            <a:endParaRPr lang="en-US" sz="2400" dirty="0" smtClean="0"/>
          </a:p>
          <a:p>
            <a:r>
              <a:rPr lang="bg-BG" sz="2400" dirty="0" smtClean="0"/>
              <a:t>За разлика от личността тип В е подложена на висок риск от сърдечно заболяване. </a:t>
            </a:r>
            <a:endParaRPr lang="en-US" sz="2400" dirty="0" smtClean="0"/>
          </a:p>
          <a:p>
            <a:r>
              <a:rPr lang="bg-BG" sz="2400" dirty="0" smtClean="0"/>
              <a:t>Разликите между двата типа имат </a:t>
            </a:r>
            <a:r>
              <a:rPr lang="bg-BG" sz="2400" b="1" i="1" dirty="0" smtClean="0"/>
              <a:t>физиологична </a:t>
            </a:r>
            <a:r>
              <a:rPr lang="bg-BG" sz="2400" dirty="0" smtClean="0"/>
              <a:t>основа.</a:t>
            </a:r>
            <a:endParaRPr lang="en-US" sz="2400" dirty="0" smtClean="0"/>
          </a:p>
          <a:p>
            <a:r>
              <a:rPr lang="bg-BG" sz="2400" dirty="0" smtClean="0"/>
              <a:t>Проявяват се в цялостното поведение на хората. </a:t>
            </a:r>
            <a:endParaRPr lang="en-US" sz="2400" dirty="0" smtClean="0"/>
          </a:p>
          <a:p>
            <a:r>
              <a:rPr lang="bg-BG" sz="2400" dirty="0" smtClean="0"/>
              <a:t>Описани са 14 характеристики на типа А. </a:t>
            </a:r>
            <a:endParaRPr lang="en-US" sz="2400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Meyer Friedm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4636" y="1066799"/>
            <a:ext cx="1036735" cy="15240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75260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+mn-lt"/>
              </a:rPr>
              <a:t>M</a:t>
            </a:r>
            <a:r>
              <a:rPr lang="bg-BG" sz="2400" dirty="0" smtClean="0">
                <a:latin typeface="+mn-lt"/>
              </a:rPr>
              <a:t>eyer </a:t>
            </a:r>
            <a:r>
              <a:rPr lang="en-US" sz="2400" dirty="0" smtClean="0">
                <a:latin typeface="+mn-lt"/>
              </a:rPr>
              <a:t>F</a:t>
            </a:r>
            <a:r>
              <a:rPr lang="bg-BG" sz="2400" dirty="0" smtClean="0">
                <a:latin typeface="+mn-lt"/>
              </a:rPr>
              <a:t>riedman </a:t>
            </a:r>
          </a:p>
          <a:p>
            <a:r>
              <a:rPr lang="bg-BG" sz="2400" dirty="0" smtClean="0">
                <a:latin typeface="+mn-lt"/>
              </a:rPr>
              <a:t>(Мейър Фридмън)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724400" y="1828800"/>
            <a:ext cx="213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+mn-lt"/>
              </a:rPr>
              <a:t>Ray Rosenman</a:t>
            </a:r>
            <a:r>
              <a:rPr lang="bg-BG" sz="2400" dirty="0" smtClean="0">
                <a:latin typeface="+mn-lt"/>
              </a:rPr>
              <a:t> </a:t>
            </a:r>
          </a:p>
          <a:p>
            <a:r>
              <a:rPr lang="bg-BG" sz="2400" dirty="0" smtClean="0">
                <a:latin typeface="+mn-lt"/>
              </a:rPr>
              <a:t>(Рей Розенман)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" name="Picture 7" descr="Rosenman%2020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4200" y="990600"/>
            <a:ext cx="12600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467600" cy="762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bg-BG" sz="3000" b="1" dirty="0" smtClean="0"/>
              <a:t>Личност от тип А</a:t>
            </a:r>
            <a:br>
              <a:rPr lang="bg-BG" sz="3000" b="1" dirty="0" smtClean="0"/>
            </a:br>
            <a:r>
              <a:rPr lang="bg-BG" sz="3000" b="1" dirty="0" smtClean="0"/>
              <a:t>По-важни характеристики от гледна точка на ОП 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4864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ускорена реч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тенденция да ходят, да се движат и да се хранят бързо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н</a:t>
            </a:r>
            <a:r>
              <a:rPr lang="bg-BG" dirty="0" smtClean="0"/>
              <a:t>етурпеливи по </a:t>
            </a:r>
            <a:r>
              <a:rPr lang="bg-BG" dirty="0" smtClean="0"/>
              <a:t>повод скоростта, с която </a:t>
            </a:r>
            <a:r>
              <a:rPr lang="bg-BG" dirty="0" smtClean="0"/>
              <a:t>се случват повечето събития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силно предпочитание да се обмислят </a:t>
            </a:r>
            <a:r>
              <a:rPr lang="bg-BG" dirty="0" smtClean="0"/>
              <a:t>или </a:t>
            </a:r>
            <a:r>
              <a:rPr lang="bg-BG" dirty="0" smtClean="0"/>
              <a:t>да се </a:t>
            </a:r>
            <a:r>
              <a:rPr lang="bg-BG" dirty="0" smtClean="0"/>
              <a:t>вършат две </a:t>
            </a:r>
            <a:r>
              <a:rPr lang="bg-BG" dirty="0" smtClean="0"/>
              <a:t>или повече неща едновременно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тенденция по време на разговор да прекъсват </a:t>
            </a:r>
            <a:r>
              <a:rPr lang="bg-BG" dirty="0" smtClean="0"/>
              <a:t>другите, </a:t>
            </a:r>
            <a:r>
              <a:rPr lang="bg-BG" dirty="0" smtClean="0"/>
              <a:t>за да изложат </a:t>
            </a:r>
            <a:r>
              <a:rPr lang="bg-BG" dirty="0" smtClean="0"/>
              <a:t>своята </a:t>
            </a:r>
            <a:r>
              <a:rPr lang="bg-BG" dirty="0" smtClean="0"/>
              <a:t>гледна </a:t>
            </a:r>
            <a:r>
              <a:rPr lang="bg-BG" dirty="0" smtClean="0"/>
              <a:t>точка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чувство за вина по време на почивка и през свободното време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тенденция да </a:t>
            </a:r>
            <a:r>
              <a:rPr lang="bg-BG" dirty="0" smtClean="0"/>
              <a:t>насрочват </a:t>
            </a:r>
            <a:r>
              <a:rPr lang="bg-BG" dirty="0" smtClean="0"/>
              <a:t>все повече неща за все по-малко време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хронично чувство за недостиг на време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остро чувство за съперничество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убеденост, че успехът се дължи на способността да </a:t>
            </a:r>
            <a:r>
              <a:rPr lang="bg-BG" dirty="0" smtClean="0"/>
              <a:t>в</a:t>
            </a:r>
            <a:r>
              <a:rPr lang="bg-BG" dirty="0" smtClean="0"/>
              <a:t>ършат нещата </a:t>
            </a:r>
            <a:r>
              <a:rPr lang="bg-BG" dirty="0" smtClean="0"/>
              <a:t>по-бързо от другите.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715000"/>
          </a:xfrm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В трудовата дейност хората от тип А се </a:t>
            </a:r>
            <a:r>
              <a:rPr lang="bg-BG" b="1" i="1" dirty="0" smtClean="0"/>
              <a:t>проявяват</a:t>
            </a:r>
            <a:r>
              <a:rPr lang="bg-BG" dirty="0" smtClean="0"/>
              <a:t> като: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Амбициозни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Силно ангажирани с това, което правят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Нетърпеливи, често конфликтни.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Изпитват постоянен стрес. </a:t>
            </a:r>
            <a:endParaRPr lang="en-US" sz="2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Това поведение им дава редица </a:t>
            </a:r>
            <a:r>
              <a:rPr lang="bg-BG" b="1" i="1" dirty="0" smtClean="0"/>
              <a:t>предимства</a:t>
            </a:r>
            <a:r>
              <a:rPr lang="bg-BG" dirty="0" smtClean="0"/>
              <a:t> пред хората от тип В: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при преследване на успеха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в конкурентна среда.</a:t>
            </a:r>
            <a:endParaRPr lang="en-US" sz="2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В същото време такова поведение:</a:t>
            </a:r>
            <a:endParaRPr lang="en-US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b="1" i="1" dirty="0" smtClean="0"/>
              <a:t>уврежда</a:t>
            </a:r>
            <a:r>
              <a:rPr lang="bg-BG" sz="2600" dirty="0" smtClean="0"/>
              <a:t> здравето им</a:t>
            </a:r>
            <a:endParaRPr lang="en-US" sz="2600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bg-BG" sz="2600" dirty="0" smtClean="0"/>
              <a:t>може да се окаже </a:t>
            </a:r>
            <a:r>
              <a:rPr lang="bg-BG" sz="2600" b="1" i="1" dirty="0" smtClean="0"/>
              <a:t>неефективно</a:t>
            </a:r>
            <a:r>
              <a:rPr lang="bg-BG" sz="2600" dirty="0" smtClean="0"/>
              <a:t> от гледна точка на техните цели и на целите на организацията. </a:t>
            </a:r>
            <a:endParaRPr lang="en-US" sz="26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dirty="0" smtClean="0"/>
              <a:t>	Стратегиите, техниките и програмите за преодоляване на </a:t>
            </a:r>
            <a:r>
              <a:rPr lang="bg-BG" b="1" i="1" dirty="0" smtClean="0"/>
              <a:t>стреса</a:t>
            </a:r>
            <a:r>
              <a:rPr lang="bg-BG" dirty="0" smtClean="0"/>
              <a:t> у служителите трябва да са във </a:t>
            </a:r>
            <a:r>
              <a:rPr lang="bg-BG" b="1" i="1" dirty="0" smtClean="0"/>
              <a:t>фокуса</a:t>
            </a:r>
            <a:r>
              <a:rPr lang="bg-BG" dirty="0" smtClean="0"/>
              <a:t> на ръководството на всяка организация.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7772400" cy="914400"/>
          </a:xfrm>
        </p:spPr>
        <p:txBody>
          <a:bodyPr/>
          <a:lstStyle/>
          <a:p>
            <a:pPr algn="ctr"/>
            <a:r>
              <a:rPr lang="bg-BG" dirty="0" smtClean="0"/>
              <a:t>Въпроси?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bg-BG" sz="3600" b="1" dirty="0" smtClean="0"/>
              <a:t>Въпреки сложността и силата на връзките между хората в организацията</a:t>
            </a:r>
            <a:endParaRPr lang="en-US" b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475038"/>
          </a:xfrm>
        </p:spPr>
        <p:txBody>
          <a:bodyPr/>
          <a:lstStyle/>
          <a:p>
            <a:r>
              <a:rPr lang="bg-BG" sz="3200" dirty="0" smtClean="0"/>
              <a:t>Те са </a:t>
            </a:r>
            <a:r>
              <a:rPr lang="bg-BG" sz="3200" b="1" dirty="0" smtClean="0"/>
              <a:t>самостоятелни</a:t>
            </a:r>
            <a:r>
              <a:rPr lang="bg-BG" sz="3200" dirty="0" smtClean="0"/>
              <a:t> личности.</a:t>
            </a:r>
            <a:endParaRPr lang="en-US" sz="3200" dirty="0" smtClean="0"/>
          </a:p>
          <a:p>
            <a:r>
              <a:rPr lang="bg-BG" sz="3200" dirty="0" smtClean="0"/>
              <a:t>Вършат работата си по </a:t>
            </a:r>
            <a:r>
              <a:rPr lang="bg-BG" sz="3200" b="1" dirty="0" smtClean="0"/>
              <a:t>различен</a:t>
            </a:r>
            <a:r>
              <a:rPr lang="bg-BG" sz="3200" dirty="0" smtClean="0"/>
              <a:t> начин.</a:t>
            </a:r>
            <a:endParaRPr lang="en-US" sz="3200" dirty="0" smtClean="0"/>
          </a:p>
          <a:p>
            <a:r>
              <a:rPr lang="bg-BG" sz="3200" dirty="0" smtClean="0"/>
              <a:t>Водени са от различни </a:t>
            </a:r>
            <a:r>
              <a:rPr lang="bg-BG" sz="3200" b="1" dirty="0" smtClean="0"/>
              <a:t>мотиви</a:t>
            </a:r>
            <a:r>
              <a:rPr lang="bg-BG" sz="3200" dirty="0" smtClean="0"/>
              <a:t>. </a:t>
            </a:r>
            <a:endParaRPr lang="en-US" sz="3200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bg-BG" sz="3600" dirty="0" smtClean="0"/>
              <a:t>Разлика между </a:t>
            </a:r>
            <a:r>
              <a:rPr lang="bg-BG" sz="3600" b="1" dirty="0" smtClean="0"/>
              <a:t>работата</a:t>
            </a:r>
            <a:r>
              <a:rPr lang="bg-BG" sz="3600" dirty="0" smtClean="0"/>
              <a:t>, разбирана като вид заетост, и </a:t>
            </a:r>
            <a:r>
              <a:rPr lang="bg-BG" sz="3600" b="1" dirty="0" smtClean="0"/>
              <a:t>труда</a:t>
            </a:r>
            <a:endParaRPr lang="en-US" sz="36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657600"/>
          </a:xfrm>
        </p:spPr>
        <p:txBody>
          <a:bodyPr/>
          <a:lstStyle/>
          <a:p>
            <a:r>
              <a:rPr lang="bg-BG" b="1" dirty="0" smtClean="0"/>
              <a:t>Работата</a:t>
            </a:r>
            <a:r>
              <a:rPr lang="bg-BG" dirty="0" smtClean="0"/>
              <a:t> е такава организирана дейност, която хората изпълняват, за да получат определено заплащане. </a:t>
            </a:r>
            <a:endParaRPr lang="en-US" dirty="0" smtClean="0"/>
          </a:p>
          <a:p>
            <a:r>
              <a:rPr lang="bg-BG" dirty="0" smtClean="0"/>
              <a:t>Понятието </a:t>
            </a:r>
            <a:r>
              <a:rPr lang="bg-BG" b="1" dirty="0" smtClean="0"/>
              <a:t>труд</a:t>
            </a:r>
            <a:r>
              <a:rPr lang="bg-BG" dirty="0" smtClean="0"/>
              <a:t> е по-широко. Не означава само, че някой просто е зает, има работа или служба, а и че удовлетворява по-висши потребности - </a:t>
            </a:r>
            <a:r>
              <a:rPr lang="bg-BG" b="1" dirty="0" smtClean="0"/>
              <a:t>творчески</a:t>
            </a:r>
            <a:r>
              <a:rPr lang="bg-BG" dirty="0" smtClean="0"/>
              <a:t> и </a:t>
            </a:r>
            <a:r>
              <a:rPr lang="bg-BG" b="1" dirty="0" smtClean="0"/>
              <a:t>духовни</a:t>
            </a:r>
            <a:r>
              <a:rPr lang="bg-BG" dirty="0" smtClean="0"/>
              <a:t>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bg-BG" sz="2800" dirty="0" smtClean="0"/>
              <a:t>Целта на управлението в рамките на ОП е да </a:t>
            </a:r>
            <a:r>
              <a:rPr lang="bg-BG" sz="2800" b="1" dirty="0" smtClean="0"/>
              <a:t>превръща</a:t>
            </a:r>
            <a:r>
              <a:rPr lang="bg-BG" sz="2800" dirty="0" smtClean="0"/>
              <a:t> работата на човека в труд. </a:t>
            </a:r>
            <a:endParaRPr lang="en-US" sz="2800" dirty="0" smtClean="0"/>
          </a:p>
          <a:p>
            <a:r>
              <a:rPr lang="bg-BG" sz="2800" dirty="0" smtClean="0"/>
              <a:t>Това би се осъществило, ако има разбиране за: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r>
              <a:rPr lang="bg-BG" sz="2600" dirty="0" smtClean="0"/>
              <a:t>човешката природа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r>
              <a:rPr lang="bg-BG" sz="2600" dirty="0" smtClean="0"/>
              <a:t>сложността на отделната човешка личност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r>
              <a:rPr lang="bg-BG" sz="2600" dirty="0" smtClean="0"/>
              <a:t>факторите, които определят нейното поведение, в частност поведението в организацията. </a:t>
            </a:r>
          </a:p>
          <a:p>
            <a:r>
              <a:rPr lang="bg-BG" sz="2800" dirty="0" smtClean="0"/>
              <a:t>Затова обяснението на ОП и на неговото управление започва с обяснението на </a:t>
            </a:r>
            <a:r>
              <a:rPr lang="bg-BG" sz="2800" b="1" dirty="0" smtClean="0"/>
              <a:t>индивидуалното</a:t>
            </a:r>
            <a:r>
              <a:rPr lang="bg-BG" sz="2800" dirty="0" smtClean="0"/>
              <a:t> поведение.</a:t>
            </a:r>
            <a:endParaRPr lang="en-US" sz="2800" dirty="0" smtClean="0"/>
          </a:p>
          <a:p>
            <a:pPr lvl="1">
              <a:buFont typeface="Wingdings" pitchFamily="2" charset="2"/>
              <a:buChar char="§"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457200"/>
          </a:xfrm>
        </p:spPr>
        <p:txBody>
          <a:bodyPr/>
          <a:lstStyle/>
          <a:p>
            <a:pPr algn="ctr"/>
            <a:r>
              <a:rPr lang="bg-BG" sz="3200" b="1" dirty="0" smtClean="0"/>
              <a:t>Виждания за основата на човешкото поведение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410200"/>
          </a:xfrm>
        </p:spPr>
        <p:txBody>
          <a:bodyPr>
            <a:normAutofit fontScale="85000" lnSpcReduction="10000"/>
          </a:bodyPr>
          <a:lstStyle/>
          <a:p>
            <a:pPr marL="274320" indent="-274320" algn="ctr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bg-BG" sz="2800" b="1" dirty="0" smtClean="0"/>
              <a:t>Първи подход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Поведението на човека е </a:t>
            </a:r>
            <a:r>
              <a:rPr lang="bg-BG" sz="2800" b="1" dirty="0" smtClean="0"/>
              <a:t>генетически</a:t>
            </a:r>
            <a:r>
              <a:rPr lang="bg-BG" sz="2800" dirty="0" smtClean="0"/>
              <a:t> предопределено.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Обусловено е от биологичните нужди и физиологическите особености, придобити по </a:t>
            </a:r>
            <a:r>
              <a:rPr lang="bg-BG" sz="2800" b="1" dirty="0" smtClean="0"/>
              <a:t>рождение</a:t>
            </a:r>
            <a:r>
              <a:rPr lang="bg-BG" sz="2800" dirty="0" smtClean="0"/>
              <a:t>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Те определят неговите стремежи и обясняват </a:t>
            </a:r>
            <a:r>
              <a:rPr lang="bg-BG" sz="2800" b="1" dirty="0" smtClean="0"/>
              <a:t>защо</a:t>
            </a:r>
            <a:r>
              <a:rPr lang="bg-BG" sz="2800" dirty="0" smtClean="0"/>
              <a:t> човек е склонен да върши определено нещо по един или друг начин.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Тъй като човек живее в обществото заедно с други хора, той е принуден да действа според общоприетите норми, влизайки понякога в </a:t>
            </a:r>
            <a:r>
              <a:rPr lang="bg-BG" sz="2800" b="1" dirty="0" smtClean="0"/>
              <a:t>дълбок конфликт</a:t>
            </a:r>
            <a:r>
              <a:rPr lang="bg-BG" sz="2800" dirty="0" smtClean="0"/>
              <a:t> с инстинктите си и със своята природна същност. 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sz="2800" dirty="0" smtClean="0"/>
              <a:t>Въпреки възможността човек да се социализира и променя, човешкото поведение в голяма степен е </a:t>
            </a:r>
            <a:r>
              <a:rPr lang="bg-BG" sz="2800" b="1" dirty="0" smtClean="0"/>
              <a:t>принудително</a:t>
            </a:r>
            <a:r>
              <a:rPr lang="bg-BG" sz="2800" dirty="0" smtClean="0"/>
              <a:t> и </a:t>
            </a:r>
            <a:r>
              <a:rPr lang="bg-BG" sz="2800" b="1" dirty="0" smtClean="0"/>
              <a:t>предопределено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39624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bg-BG" sz="2800" b="1" dirty="0" smtClean="0"/>
              <a:t>Втори подход</a:t>
            </a:r>
            <a:endParaRPr lang="en-US" sz="2800" dirty="0" smtClean="0"/>
          </a:p>
          <a:p>
            <a:r>
              <a:rPr lang="bg-BG" sz="2800" dirty="0" smtClean="0"/>
              <a:t>Човекът е </a:t>
            </a:r>
            <a:r>
              <a:rPr lang="bg-BG" sz="2800" b="1" dirty="0" smtClean="0"/>
              <a:t>социален</a:t>
            </a:r>
            <a:r>
              <a:rPr lang="bg-BG" sz="2800" dirty="0" smtClean="0"/>
              <a:t> продукт.</a:t>
            </a:r>
            <a:endParaRPr lang="en-US" sz="2800" dirty="0" smtClean="0"/>
          </a:p>
          <a:p>
            <a:r>
              <a:rPr lang="bg-BG" sz="2800" dirty="0" smtClean="0"/>
              <a:t>Поведението му се обяснява с културни фактори, които </a:t>
            </a:r>
            <a:r>
              <a:rPr lang="bg-BG" sz="2800" b="1" dirty="0" smtClean="0"/>
              <a:t>доминират</a:t>
            </a:r>
            <a:r>
              <a:rPr lang="bg-BG" sz="2800" dirty="0" smtClean="0"/>
              <a:t> над биологичните.</a:t>
            </a:r>
            <a:endParaRPr lang="en-US" sz="2800" dirty="0" smtClean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610600" cy="762000"/>
          </a:xfrm>
        </p:spPr>
        <p:txBody>
          <a:bodyPr/>
          <a:lstStyle/>
          <a:p>
            <a:pPr algn="ctr"/>
            <a:r>
              <a:rPr lang="bg-BG" sz="3200" b="1" dirty="0" smtClean="0"/>
              <a:t>Виждания за основата на човешкото поведение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Двата подхода обясняват нещата </a:t>
            </a:r>
            <a:r>
              <a:rPr lang="bg-BG" b="1" dirty="0" smtClean="0"/>
              <a:t>едностранчиво</a:t>
            </a:r>
            <a:r>
              <a:rPr lang="bg-BG" dirty="0" smtClean="0"/>
              <a:t> и в крайна сметка </a:t>
            </a:r>
            <a:r>
              <a:rPr lang="bg-BG" b="1" dirty="0" smtClean="0"/>
              <a:t>невярно</a:t>
            </a:r>
            <a:r>
              <a:rPr lang="bg-BG" dirty="0" smtClean="0"/>
              <a:t>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Човекът е органична система, в която си </a:t>
            </a:r>
            <a:r>
              <a:rPr lang="bg-BG" b="1" dirty="0" smtClean="0"/>
              <a:t>взаимодействат</a:t>
            </a:r>
            <a:r>
              <a:rPr lang="bg-BG" dirty="0" smtClean="0"/>
              <a:t> генетичните и социалните фактори и неговото поведение е резултат от това взаимодействие.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При всеки човек това взаимодействие  приема различни </a:t>
            </a:r>
            <a:r>
              <a:rPr lang="bg-BG" b="1" dirty="0" smtClean="0"/>
              <a:t>конкретни прояви</a:t>
            </a:r>
            <a:r>
              <a:rPr lang="bg-BG" dirty="0" smtClean="0"/>
              <a:t>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Те определят индивидуалните различия и </a:t>
            </a:r>
            <a:r>
              <a:rPr lang="bg-BG" b="1" dirty="0" smtClean="0"/>
              <a:t>уникалността</a:t>
            </a:r>
            <a:r>
              <a:rPr lang="bg-BG" dirty="0" smtClean="0"/>
              <a:t> на всяка личност.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При цялата уникалност на отделните личности, те притежават и много </a:t>
            </a:r>
            <a:r>
              <a:rPr lang="bg-BG" b="1" dirty="0" smtClean="0"/>
              <a:t>общи характеристики</a:t>
            </a:r>
            <a:r>
              <a:rPr lang="bg-BG" dirty="0" smtClean="0"/>
              <a:t>. 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bg-BG" dirty="0" smtClean="0"/>
              <a:t>Това прави човешкото поведение </a:t>
            </a:r>
            <a:r>
              <a:rPr lang="bg-BG" b="1" dirty="0" smtClean="0"/>
              <a:t>обяснимо</a:t>
            </a:r>
            <a:r>
              <a:rPr lang="bg-BG" dirty="0" smtClean="0"/>
              <a:t> и </a:t>
            </a:r>
            <a:r>
              <a:rPr lang="bg-BG" b="1" dirty="0" smtClean="0"/>
              <a:t>предсказуемо</a:t>
            </a:r>
            <a:r>
              <a:rPr lang="bg-BG" dirty="0" smtClean="0"/>
              <a:t> и върху този факт се развива ОП.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4727</TotalTime>
  <Words>1876</Words>
  <Application>Microsoft Office PowerPoint</Application>
  <PresentationFormat>On-screen Show (4:3)</PresentationFormat>
  <Paragraphs>241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 Организационно поведение   Индивидуално ниво </vt:lpstr>
      <vt:lpstr>Slide 2</vt:lpstr>
      <vt:lpstr>Организация</vt:lpstr>
      <vt:lpstr>Въпреки сложността и силата на връзките между хората в организацията</vt:lpstr>
      <vt:lpstr>Разлика между работата, разбирана като вид заетост, и труда</vt:lpstr>
      <vt:lpstr>Slide 6</vt:lpstr>
      <vt:lpstr>Виждания за основата на човешкото поведение</vt:lpstr>
      <vt:lpstr>Виждания за основата на човешкото поведение</vt:lpstr>
      <vt:lpstr>Slide 9</vt:lpstr>
      <vt:lpstr>Индивидуални различия</vt:lpstr>
      <vt:lpstr>Биографични особености</vt:lpstr>
      <vt:lpstr>Способности</vt:lpstr>
      <vt:lpstr>Интелектуалните способности</vt:lpstr>
      <vt:lpstr>Физическите способности</vt:lpstr>
      <vt:lpstr>Личностни различия</vt:lpstr>
      <vt:lpstr>Основни фактори, които определят личността</vt:lpstr>
      <vt:lpstr>Подход към многообразието на личностните характеристики</vt:lpstr>
      <vt:lpstr>Личностни черти с влияние върху ОП</vt:lpstr>
      <vt:lpstr>Класическо разделение на психическите типове личности</vt:lpstr>
      <vt:lpstr>Slide 20</vt:lpstr>
      <vt:lpstr>Slide 21</vt:lpstr>
      <vt:lpstr>Slide 22</vt:lpstr>
      <vt:lpstr>Основни идеи в теорията</vt:lpstr>
      <vt:lpstr>Различията в поведението на  интровертите и екстровертите</vt:lpstr>
      <vt:lpstr>Slide 25</vt:lpstr>
      <vt:lpstr>Slide 26</vt:lpstr>
      <vt:lpstr>Ориентация към постижения</vt:lpstr>
      <vt:lpstr>Авторитарност</vt:lpstr>
      <vt:lpstr>Макиавелизъм</vt:lpstr>
      <vt:lpstr>Ниво на самооценка</vt:lpstr>
      <vt:lpstr>Самонаблюдение</vt:lpstr>
      <vt:lpstr>Склонност към поемане на риск</vt:lpstr>
      <vt:lpstr>Slide 33</vt:lpstr>
      <vt:lpstr>Slide 34</vt:lpstr>
      <vt:lpstr>Медицински аспекти</vt:lpstr>
      <vt:lpstr>Личност от тип А По-важни характеристики от гледна точка на ОП </vt:lpstr>
      <vt:lpstr>Slide 37</vt:lpstr>
      <vt:lpstr>Въпроси?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Организационно поведение  Индивидуално ниво</dc:title>
  <dc:creator>CIST</dc:creator>
  <cp:lastModifiedBy>barzakov</cp:lastModifiedBy>
  <cp:revision>224</cp:revision>
  <dcterms:created xsi:type="dcterms:W3CDTF">2009-10-28T17:45:01Z</dcterms:created>
  <dcterms:modified xsi:type="dcterms:W3CDTF">2012-10-18T14:11:12Z</dcterms:modified>
</cp:coreProperties>
</file>